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62" d="100"/>
          <a:sy n="162" d="100"/>
        </p:scale>
        <p:origin x="18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ru-RU"/>
              <a:t>Образец заголовка</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ru-RU"/>
              <a:t>Образец заголовка</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E5059C3-6A89-4494-99FF-5A4D6FFD50EB}" type="datetimeFigureOut">
              <a:rPr lang="en-US" dirty="0"/>
              <a:t>8/11/2020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ru-RU"/>
              <a:t>Образец заголовка</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609285" y="2851331"/>
            <a:ext cx="3893623"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66635" y="2851331"/>
            <a:ext cx="3899798"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8/11/2020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8/11/2020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7D525BB-DA17-4BA0-B3C8-3AC3ABC827E6}" type="datetimeFigureOut">
              <a:rPr lang="en-US" dirty="0"/>
              <a:t>8/11/2020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16C4C9A-3960-41CF-A4E9-2A8FB932454B}" type="datetimeFigureOut">
              <a:rPr lang="en-US" dirty="0"/>
              <a:t>8/11/2020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8/11/2020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List_of_cities_and_towns_in_Russia_by_pop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A7B36E-6D06-4505-8010-E2DE08CC7CD0}"/>
              </a:ext>
            </a:extLst>
          </p:cNvPr>
          <p:cNvSpPr>
            <a:spLocks noGrp="1"/>
          </p:cNvSpPr>
          <p:nvPr>
            <p:ph type="ctrTitle"/>
          </p:nvPr>
        </p:nvSpPr>
        <p:spPr>
          <a:xfrm>
            <a:off x="1295072" y="3355846"/>
            <a:ext cx="5518066" cy="2268559"/>
          </a:xfrm>
        </p:spPr>
        <p:txBody>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Clustering Russian cities to determines food tastes in different regions</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3" name="Подзаголовок 2">
            <a:extLst>
              <a:ext uri="{FF2B5EF4-FFF2-40B4-BE49-F238E27FC236}">
                <a16:creationId xmlns:a16="http://schemas.microsoft.com/office/drawing/2014/main" id="{7796AB42-915B-42A8-9E27-1135B892B435}"/>
              </a:ext>
            </a:extLst>
          </p:cNvPr>
          <p:cNvSpPr>
            <a:spLocks noGrp="1"/>
          </p:cNvSpPr>
          <p:nvPr>
            <p:ph type="subTitle" idx="1"/>
          </p:nvPr>
        </p:nvSpPr>
        <p:spPr>
          <a:xfrm>
            <a:off x="1455538" y="4865682"/>
            <a:ext cx="5357600" cy="1160213"/>
          </a:xfrm>
        </p:spPr>
        <p:txBody>
          <a:bodyPr/>
          <a:lstStyle/>
          <a:p>
            <a:pPr algn="ct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Alexander V. Ivanov</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11.08.2020</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94686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0F7F65-39FE-4785-81FC-E035C44E33BF}"/>
              </a:ext>
            </a:extLst>
          </p:cNvPr>
          <p:cNvSpPr>
            <a:spLocks noGrp="1"/>
          </p:cNvSpPr>
          <p:nvPr>
            <p:ph type="title"/>
          </p:nvPr>
        </p:nvSpPr>
        <p:spPr/>
        <p:txBody>
          <a:bodyPr>
            <a:normAutofit/>
          </a:bodyPr>
          <a:lstStyle/>
          <a:p>
            <a:r>
              <a:rPr lang="en-US" sz="2400" b="1" i="1" dirty="0">
                <a:effectLst/>
                <a:latin typeface="Times New Roman" panose="02020603050405020304" pitchFamily="18" charset="0"/>
                <a:ea typeface="Calibri" panose="020F0502020204030204" pitchFamily="34" charset="0"/>
              </a:rPr>
              <a:t>Introduction</a:t>
            </a:r>
            <a:endParaRPr lang="ru-RU" sz="2400" dirty="0"/>
          </a:p>
        </p:txBody>
      </p:sp>
      <p:sp>
        <p:nvSpPr>
          <p:cNvPr id="3" name="Объект 2">
            <a:extLst>
              <a:ext uri="{FF2B5EF4-FFF2-40B4-BE49-F238E27FC236}">
                <a16:creationId xmlns:a16="http://schemas.microsoft.com/office/drawing/2014/main" id="{65467F8A-712C-424C-A43A-8C1EB5E0BE63}"/>
              </a:ext>
            </a:extLst>
          </p:cNvPr>
          <p:cNvSpPr>
            <a:spLocks noGrp="1"/>
          </p:cNvSpPr>
          <p:nvPr>
            <p:ph idx="1"/>
          </p:nvPr>
        </p:nvSpPr>
        <p:spPr/>
        <p:txBody>
          <a:bodyPr>
            <a:normAutofit lnSpcReduction="10000"/>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Background</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Russia or the Russian Federation is one of the largest country in the world area. Its territory extends from Baltic Sea in the west to the Pacific Ocean in the east. Russia is the most populous nation in Europe. It is a multi-national state with over 185 ethnical groups, the population of those groups very enormously, from millions (Russian and Tatars) to under 10.000(</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Samis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Eskimos)</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Russia’s multi-national and wide-spread territory Russian’s people tastes can vary from one region to another. So if your company is big and you what to expand your restaurant busines you need to know what kind of food/kitchen people prefer in desirable region.</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51391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4C8D7-A459-4E68-A5F7-B7F9BEE83A68}"/>
              </a:ext>
            </a:extLst>
          </p:cNvPr>
          <p:cNvSpPr>
            <a:spLocks noGrp="1"/>
          </p:cNvSpPr>
          <p:nvPr>
            <p:ph type="title"/>
          </p:nvPr>
        </p:nvSpPr>
        <p:spPr/>
        <p:txBody>
          <a:bodyPr>
            <a:normAutofit/>
          </a:bodyPr>
          <a:lstStyle/>
          <a:p>
            <a:r>
              <a:rPr lang="en-US" sz="2400" i="1" dirty="0">
                <a:effectLst/>
                <a:latin typeface="Times New Roman" panose="02020603050405020304" pitchFamily="18" charset="0"/>
                <a:ea typeface="Calibri" panose="020F0502020204030204" pitchFamily="34" charset="0"/>
              </a:rPr>
              <a:t>Data sources</a:t>
            </a:r>
            <a:endParaRPr lang="ru-RU" sz="2400" i="1" dirty="0"/>
          </a:p>
        </p:txBody>
      </p:sp>
      <p:sp>
        <p:nvSpPr>
          <p:cNvPr id="3" name="Объект 2">
            <a:extLst>
              <a:ext uri="{FF2B5EF4-FFF2-40B4-BE49-F238E27FC236}">
                <a16:creationId xmlns:a16="http://schemas.microsoft.com/office/drawing/2014/main" id="{D2C128A4-9739-44ED-B6EE-480C27F2FA4A}"/>
              </a:ext>
            </a:extLst>
          </p:cNvPr>
          <p:cNvSpPr>
            <a:spLocks noGrp="1"/>
          </p:cNvSpPr>
          <p:nvPr>
            <p:ph idx="1"/>
          </p:nvPr>
        </p:nvSpPr>
        <p:spPr/>
        <p:txBody>
          <a:bodyPr>
            <a:normAutofit/>
          </a:bodyPr>
          <a:lstStyle/>
          <a:p>
            <a:pPr algn="just">
              <a:lnSpc>
                <a:spcPct val="107000"/>
              </a:lnSpc>
              <a:spcAft>
                <a:spcPts val="800"/>
              </a:spcAft>
            </a:pPr>
            <a:r>
              <a:rPr lang="en-US"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For </a:t>
            </a:r>
            <a:r>
              <a:rPr lang="en-US" sz="1800" u="sng" dirty="0">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a:t>
            </a:r>
            <a:r>
              <a:rPr lang="en-US"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ities:</a:t>
            </a:r>
          </a:p>
          <a:p>
            <a:pPr marL="0" indent="0" algn="just">
              <a:lnSpc>
                <a:spcPct val="107000"/>
              </a:lnSpc>
              <a:spcAft>
                <a:spcPts val="800"/>
              </a:spcAft>
              <a:buNone/>
            </a:pPr>
            <a:r>
              <a:rPr lang="en-US"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http://en.wikipedia.org/wiki/List_of_cities_and_towns_in_Russia_by_population</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cities coordinates:</a:t>
            </a:r>
          </a:p>
          <a:p>
            <a:pPr marL="0" indent="0" algn="just">
              <a:lnSpc>
                <a:spcPct val="107000"/>
              </a:lnSpc>
              <a:spcAft>
                <a:spcPts val="800"/>
              </a:spcAft>
              <a:buNone/>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Nominatim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API</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venues:</a:t>
            </a:r>
          </a:p>
          <a:p>
            <a:pPr marL="0" indent="0" algn="just">
              <a:lnSpc>
                <a:spcPct val="107000"/>
              </a:lnSpc>
              <a:spcAft>
                <a:spcPts val="800"/>
              </a:spcAft>
              <a:buNone/>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FourSquare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API</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991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437E6-D71C-4C4E-BEDE-5765E5431562}"/>
              </a:ext>
            </a:extLst>
          </p:cNvPr>
          <p:cNvSpPr>
            <a:spLocks noGrp="1"/>
          </p:cNvSpPr>
          <p:nvPr>
            <p:ph type="title"/>
          </p:nvPr>
        </p:nvSpPr>
        <p:spPr/>
        <p:txBody>
          <a:bodyPr>
            <a:normAutofit/>
          </a:bodyPr>
          <a:lstStyle/>
          <a:p>
            <a:r>
              <a:rPr lang="en-US" sz="2400" i="1" dirty="0">
                <a:latin typeface="Times New Roman" panose="02020603050405020304" pitchFamily="18" charset="0"/>
                <a:cs typeface="Times New Roman" panose="02020603050405020304" pitchFamily="18" charset="0"/>
              </a:rPr>
              <a:t>Methodology</a:t>
            </a:r>
            <a:endParaRPr lang="ru-RU" sz="2400" i="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9D78C31E-CB56-4355-86CF-1406E36A0DEC}"/>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Four step methodology:</a:t>
            </a:r>
          </a:p>
          <a:p>
            <a:r>
              <a:rPr lang="en-US" dirty="0">
                <a:latin typeface="Times New Roman" panose="02020603050405020304" pitchFamily="18" charset="0"/>
                <a:cs typeface="Times New Roman" panose="02020603050405020304" pitchFamily="18" charset="0"/>
              </a:rPr>
              <a:t>1.Determine cities and locations by parsing Wikipedia and using </a:t>
            </a:r>
            <a:r>
              <a:rPr lang="en-US" dirty="0" err="1">
                <a:latin typeface="Times New Roman" panose="02020603050405020304" pitchFamily="18" charset="0"/>
                <a:cs typeface="Times New Roman" panose="02020603050405020304" pitchFamily="18" charset="0"/>
              </a:rPr>
              <a:t>Nominatim</a:t>
            </a:r>
            <a:r>
              <a:rPr lang="en-US" dirty="0">
                <a:latin typeface="Times New Roman" panose="02020603050405020304" pitchFamily="18" charset="0"/>
                <a:cs typeface="Times New Roman" panose="02020603050405020304" pitchFamily="18" charset="0"/>
              </a:rPr>
              <a:t> API</a:t>
            </a:r>
          </a:p>
          <a:p>
            <a:r>
              <a:rPr lang="en-US" dirty="0">
                <a:latin typeface="Times New Roman" panose="02020603050405020304" pitchFamily="18" charset="0"/>
                <a:cs typeface="Times New Roman" panose="02020603050405020304" pitchFamily="18" charset="0"/>
              </a:rPr>
              <a:t>2.Create city – venues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FourSquare</a:t>
            </a:r>
            <a:r>
              <a:rPr lang="en-US" dirty="0">
                <a:latin typeface="Times New Roman" panose="02020603050405020304" pitchFamily="18" charset="0"/>
                <a:cs typeface="Times New Roman" panose="02020603050405020304" pitchFamily="18" charset="0"/>
              </a:rPr>
              <a:t> API</a:t>
            </a:r>
          </a:p>
          <a:p>
            <a:r>
              <a:rPr lang="en-US" dirty="0">
                <a:latin typeface="Times New Roman" panose="02020603050405020304" pitchFamily="18" charset="0"/>
                <a:cs typeface="Times New Roman" panose="02020603050405020304" pitchFamily="18" charset="0"/>
              </a:rPr>
              <a:t>3.Prepare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for clustering</a:t>
            </a:r>
          </a:p>
          <a:p>
            <a:r>
              <a:rPr lang="en-US" dirty="0">
                <a:latin typeface="Times New Roman" panose="02020603050405020304" pitchFamily="18" charset="0"/>
                <a:cs typeface="Times New Roman" panose="02020603050405020304" pitchFamily="18" charset="0"/>
              </a:rPr>
              <a:t>4.</a:t>
            </a:r>
            <a:r>
              <a:rPr lang="en-US" dirty="0">
                <a:effectLst/>
                <a:latin typeface="Times New Roman" panose="02020603050405020304" pitchFamily="18" charset="0"/>
                <a:ea typeface="Calibri" panose="020F0502020204030204" pitchFamily="34" charset="0"/>
                <a:cs typeface="Times New Roman" panose="02020603050405020304" pitchFamily="18" charset="0"/>
              </a:rPr>
              <a:t> Use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Kmeans</a:t>
            </a:r>
            <a:r>
              <a:rPr lang="en-US" dirty="0">
                <a:effectLst/>
                <a:latin typeface="Times New Roman" panose="02020603050405020304" pitchFamily="18" charset="0"/>
                <a:ea typeface="Calibri" panose="020F0502020204030204" pitchFamily="34" charset="0"/>
                <a:cs typeface="Times New Roman" panose="02020603050405020304" pitchFamily="18" charset="0"/>
              </a:rPr>
              <a:t> model from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US" dirty="0">
                <a:effectLst/>
                <a:latin typeface="Times New Roman" panose="02020603050405020304" pitchFamily="18" charset="0"/>
                <a:ea typeface="Calibri" panose="020F0502020204030204" pitchFamily="34" charset="0"/>
                <a:cs typeface="Times New Roman" panose="02020603050405020304" pitchFamily="18" charset="0"/>
              </a:rPr>
              <a:t> library to define </a:t>
            </a:r>
            <a:r>
              <a:rPr lang="en-US" dirty="0">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lusters</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0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2C3D44-8CDD-4902-8453-3549A4CB220B}"/>
              </a:ext>
            </a:extLst>
          </p:cNvPr>
          <p:cNvSpPr>
            <a:spLocks noGrp="1"/>
          </p:cNvSpPr>
          <p:nvPr>
            <p:ph type="title"/>
          </p:nvPr>
        </p:nvSpPr>
        <p:spPr/>
        <p:txBody>
          <a:bodyPr>
            <a:normAutofit/>
          </a:bodyPr>
          <a:lstStyle/>
          <a:p>
            <a:r>
              <a:rPr lang="en-US" sz="2400" i="1" dirty="0">
                <a:latin typeface="Times New Roman" panose="02020603050405020304" pitchFamily="18" charset="0"/>
                <a:cs typeface="Times New Roman" panose="02020603050405020304" pitchFamily="18" charset="0"/>
              </a:rPr>
              <a:t>Results</a:t>
            </a:r>
            <a:endParaRPr lang="ru-RU" sz="2400" i="1" dirty="0">
              <a:latin typeface="Times New Roman" panose="02020603050405020304" pitchFamily="18" charset="0"/>
              <a:cs typeface="Times New Roman" panose="02020603050405020304" pitchFamily="18" charset="0"/>
            </a:endParaRPr>
          </a:p>
        </p:txBody>
      </p:sp>
      <p:pic>
        <p:nvPicPr>
          <p:cNvPr id="6" name="Объект 5">
            <a:extLst>
              <a:ext uri="{FF2B5EF4-FFF2-40B4-BE49-F238E27FC236}">
                <a16:creationId xmlns:a16="http://schemas.microsoft.com/office/drawing/2014/main" id="{E510F777-5E51-44D3-9194-2BFDE7876936}"/>
              </a:ext>
            </a:extLst>
          </p:cNvPr>
          <p:cNvPicPr>
            <a:picLocks noGrp="1"/>
          </p:cNvPicPr>
          <p:nvPr>
            <p:ph idx="1"/>
          </p:nvPr>
        </p:nvPicPr>
        <p:blipFill>
          <a:blip r:embed="rId2"/>
          <a:stretch>
            <a:fillRect/>
          </a:stretch>
        </p:blipFill>
        <p:spPr>
          <a:xfrm>
            <a:off x="6876877" y="1316579"/>
            <a:ext cx="3978684" cy="2684971"/>
          </a:xfrm>
          <a:prstGeom prst="rect">
            <a:avLst/>
          </a:prstGeom>
        </p:spPr>
      </p:pic>
      <p:sp>
        <p:nvSpPr>
          <p:cNvPr id="8" name="TextBox 7">
            <a:extLst>
              <a:ext uri="{FF2B5EF4-FFF2-40B4-BE49-F238E27FC236}">
                <a16:creationId xmlns:a16="http://schemas.microsoft.com/office/drawing/2014/main" id="{18BB3460-1BE0-4676-8DE4-9471A7D1D7C3}"/>
              </a:ext>
            </a:extLst>
          </p:cNvPr>
          <p:cNvSpPr txBox="1"/>
          <p:nvPr/>
        </p:nvSpPr>
        <p:spPr>
          <a:xfrm>
            <a:off x="1711429" y="4178151"/>
            <a:ext cx="6094476" cy="2562625"/>
          </a:xfrm>
          <a:prstGeom prst="rect">
            <a:avLst/>
          </a:prstGeom>
          <a:noFill/>
        </p:spPr>
        <p:txBody>
          <a:bodyPr wrap="square">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0: In this cluster people prefers Pizzas and sushi.</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1: People most time visit small cafes and eat national cousins.</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2: People eats variety of foods from European to Asian.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3: In this cluster people prefers European foods and love to visit cafes.</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4: Peoples prefers cafes and Asian kitchen.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300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F8B032-A888-4133-B7B9-62611D75F5E6}"/>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Conclusion</a:t>
            </a:r>
            <a:endParaRPr lang="ru-RU" sz="24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EC7012CF-DBDA-4D32-8468-8E81EA3AF1B4}"/>
              </a:ext>
            </a:extLst>
          </p:cNvPr>
          <p:cNvSpPr>
            <a:spLocks noGrp="1"/>
          </p:cNvSpPr>
          <p:nvPr>
            <p:ph idx="1"/>
          </p:nvPr>
        </p:nvSpPr>
        <p:spPr/>
        <p:txBody>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purpose of this project was to identify what kind of food prefer Russian people in different cities or regions. To achieve our goal we used data from Wikipedia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FourSquare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API and clustering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Kmean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We created 5 clusters with similar food preferences.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recommendation is to use our cluster model to decide what kind of restaurant to open in chosen city or region.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022671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эдисон">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{341183A4-2D99-40BC-9DCF-4C72ADA8A281}tf16401375</Template>
  <TotalTime>16</TotalTime>
  <Words>366</Words>
  <Application>Microsoft Office PowerPoint</Application>
  <PresentationFormat>Широкоэкранный</PresentationFormat>
  <Paragraphs>30</Paragraphs>
  <Slides>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6</vt:i4>
      </vt:variant>
    </vt:vector>
  </HeadingPairs>
  <TitlesOfParts>
    <vt:vector size="13" baseType="lpstr">
      <vt:lpstr>Arial</vt:lpstr>
      <vt:lpstr>Calibri</vt:lpstr>
      <vt:lpstr>MS Shell Dlg 2</vt:lpstr>
      <vt:lpstr>Times New Roman</vt:lpstr>
      <vt:lpstr>Wingdings</vt:lpstr>
      <vt:lpstr>Wingdings 3</vt:lpstr>
      <vt:lpstr>Мэдисон</vt:lpstr>
      <vt:lpstr>Clustering Russian cities to determines food tastes in different regions </vt:lpstr>
      <vt:lpstr>Introduction</vt:lpstr>
      <vt:lpstr>Data sources</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Russian cities to determines food tastes in different regions</dc:title>
  <dc:creator>Aleksandr Ivanov</dc:creator>
  <cp:lastModifiedBy>Aleksandr Ivanov</cp:lastModifiedBy>
  <cp:revision>2</cp:revision>
  <dcterms:created xsi:type="dcterms:W3CDTF">2020-08-11T18:02:01Z</dcterms:created>
  <dcterms:modified xsi:type="dcterms:W3CDTF">2020-08-11T18:18:50Z</dcterms:modified>
</cp:coreProperties>
</file>