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Lst>
  <p:sldSz cx="38160325" cy="439197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8121" autoAdjust="0"/>
  </p:normalViewPr>
  <p:slideViewPr>
    <p:cSldViewPr snapToGrid="0">
      <p:cViewPr>
        <p:scale>
          <a:sx n="33" d="100"/>
          <a:sy n="33" d="100"/>
        </p:scale>
        <p:origin x="738" y="3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15891" y="9271962"/>
            <a:ext cx="27631047" cy="21323192"/>
          </a:xfrm>
        </p:spPr>
        <p:txBody>
          <a:bodyPr anchor="b"/>
          <a:lstStyle>
            <a:lvl1pPr>
              <a:defRPr sz="30048"/>
            </a:lvl1pPr>
          </a:lstStyle>
          <a:p>
            <a:r>
              <a:rPr lang="en-US"/>
              <a:t>Click to edit Master title style</a:t>
            </a:r>
            <a:endParaRPr lang="en-US" dirty="0"/>
          </a:p>
        </p:txBody>
      </p:sp>
      <p:sp>
        <p:nvSpPr>
          <p:cNvPr id="3" name="Subtitle 2"/>
          <p:cNvSpPr>
            <a:spLocks noGrp="1"/>
          </p:cNvSpPr>
          <p:nvPr>
            <p:ph type="subTitle" idx="1"/>
          </p:nvPr>
        </p:nvSpPr>
        <p:spPr>
          <a:xfrm>
            <a:off x="3615891" y="30595138"/>
            <a:ext cx="27631047" cy="5516677"/>
          </a:xfrm>
        </p:spPr>
        <p:txBody>
          <a:bodyPr anchor="t"/>
          <a:lstStyle>
            <a:lvl1pPr marL="0" indent="0" algn="l">
              <a:buNone/>
              <a:defRPr cap="all">
                <a:solidFill>
                  <a:schemeClr val="bg2">
                    <a:lumMod val="40000"/>
                    <a:lumOff val="60000"/>
                  </a:schemeClr>
                </a:solidFill>
              </a:defRPr>
            </a:lvl1pPr>
            <a:lvl2pPr marL="1908033" indent="0" algn="ctr">
              <a:buNone/>
              <a:defRPr>
                <a:solidFill>
                  <a:schemeClr val="tx1">
                    <a:tint val="75000"/>
                  </a:schemeClr>
                </a:solidFill>
              </a:defRPr>
            </a:lvl2pPr>
            <a:lvl3pPr marL="3816066" indent="0" algn="ctr">
              <a:buNone/>
              <a:defRPr>
                <a:solidFill>
                  <a:schemeClr val="tx1">
                    <a:tint val="75000"/>
                  </a:schemeClr>
                </a:solidFill>
              </a:defRPr>
            </a:lvl3pPr>
            <a:lvl4pPr marL="5724098" indent="0" algn="ctr">
              <a:buNone/>
              <a:defRPr>
                <a:solidFill>
                  <a:schemeClr val="tx1">
                    <a:tint val="75000"/>
                  </a:schemeClr>
                </a:solidFill>
              </a:defRPr>
            </a:lvl4pPr>
            <a:lvl5pPr marL="7632131" indent="0" algn="ctr">
              <a:buNone/>
              <a:defRPr>
                <a:solidFill>
                  <a:schemeClr val="tx1">
                    <a:tint val="75000"/>
                  </a:schemeClr>
                </a:solidFill>
              </a:defRPr>
            </a:lvl5pPr>
            <a:lvl6pPr marL="9540164" indent="0" algn="ctr">
              <a:buNone/>
              <a:defRPr>
                <a:solidFill>
                  <a:schemeClr val="tx1">
                    <a:tint val="75000"/>
                  </a:schemeClr>
                </a:solidFill>
              </a:defRPr>
            </a:lvl6pPr>
            <a:lvl7pPr marL="11448197" indent="0" algn="ctr">
              <a:buNone/>
              <a:defRPr>
                <a:solidFill>
                  <a:schemeClr val="tx1">
                    <a:tint val="75000"/>
                  </a:schemeClr>
                </a:solidFill>
              </a:defRPr>
            </a:lvl7pPr>
            <a:lvl8pPr marL="13356229" indent="0" algn="ctr">
              <a:buNone/>
              <a:defRPr>
                <a:solidFill>
                  <a:schemeClr val="tx1">
                    <a:tint val="75000"/>
                  </a:schemeClr>
                </a:solidFill>
              </a:defRPr>
            </a:lvl8pPr>
            <a:lvl9pPr marL="152642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46616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15898" y="30743759"/>
            <a:ext cx="27631042" cy="3629485"/>
          </a:xfrm>
        </p:spPr>
        <p:txBody>
          <a:bodyPr anchor="b">
            <a:normAutofit/>
          </a:bodyPr>
          <a:lstStyle>
            <a:lvl1pPr algn="l">
              <a:defRPr sz="1001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15891" y="4391977"/>
            <a:ext cx="27631047" cy="233154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677"/>
            </a:lvl1pPr>
            <a:lvl2pPr marL="1908033" indent="0">
              <a:buNone/>
              <a:defRPr sz="6677"/>
            </a:lvl2pPr>
            <a:lvl3pPr marL="3816066" indent="0">
              <a:buNone/>
              <a:defRPr sz="6677"/>
            </a:lvl3pPr>
            <a:lvl4pPr marL="5724098" indent="0">
              <a:buNone/>
              <a:defRPr sz="6677"/>
            </a:lvl4pPr>
            <a:lvl5pPr marL="7632131" indent="0">
              <a:buNone/>
              <a:defRPr sz="6677"/>
            </a:lvl5pPr>
            <a:lvl6pPr marL="9540164" indent="0">
              <a:buNone/>
              <a:defRPr sz="6677"/>
            </a:lvl6pPr>
            <a:lvl7pPr marL="11448197" indent="0">
              <a:buNone/>
              <a:defRPr sz="6677"/>
            </a:lvl7pPr>
            <a:lvl8pPr marL="13356229" indent="0">
              <a:buNone/>
              <a:defRPr sz="6677"/>
            </a:lvl8pPr>
            <a:lvl9pPr marL="15264262" indent="0">
              <a:buNone/>
              <a:defRPr sz="6677"/>
            </a:lvl9pPr>
          </a:lstStyle>
          <a:p>
            <a:r>
              <a:rPr lang="en-US"/>
              <a:t>Click icon to add picture</a:t>
            </a:r>
            <a:endParaRPr lang="en-US" dirty="0"/>
          </a:p>
        </p:txBody>
      </p:sp>
      <p:sp>
        <p:nvSpPr>
          <p:cNvPr id="4" name="Text Placeholder 3"/>
          <p:cNvSpPr>
            <a:spLocks noGrp="1"/>
          </p:cNvSpPr>
          <p:nvPr>
            <p:ph type="body" sz="half" idx="2"/>
          </p:nvPr>
        </p:nvSpPr>
        <p:spPr>
          <a:xfrm>
            <a:off x="3615895" y="34373244"/>
            <a:ext cx="27631038" cy="3161814"/>
          </a:xfrm>
        </p:spPr>
        <p:txBody>
          <a:bodyPr>
            <a:normAutofit/>
          </a:bodyPr>
          <a:lstStyle>
            <a:lvl1pPr marL="0" indent="0">
              <a:buNone/>
              <a:defRPr sz="5008"/>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5" name="Date Placeholder 4"/>
          <p:cNvSpPr>
            <a:spLocks noGrp="1"/>
          </p:cNvSpPr>
          <p:nvPr>
            <p:ph type="dt" sz="half" idx="10"/>
          </p:nvPr>
        </p:nvSpPr>
        <p:spPr/>
        <p:txBody>
          <a:bodyPr/>
          <a:lstStyle/>
          <a:p>
            <a:fld id="{782CF0F7-18EF-42FF-8B17-47E9751D95DD}" type="datetimeFigureOut">
              <a:rPr lang="en-AU" smtClean="0"/>
              <a:t>30/03/2019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334937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15891" y="9271953"/>
            <a:ext cx="27631047" cy="12687935"/>
          </a:xfrm>
        </p:spPr>
        <p:txBody>
          <a:bodyPr/>
          <a:lstStyle>
            <a:lvl1pPr>
              <a:defRPr sz="20032"/>
            </a:lvl1pPr>
          </a:lstStyle>
          <a:p>
            <a:r>
              <a:rPr lang="en-US"/>
              <a:t>Click to edit Master title style</a:t>
            </a:r>
            <a:endParaRPr lang="en-US" dirty="0"/>
          </a:p>
        </p:txBody>
      </p:sp>
      <p:sp>
        <p:nvSpPr>
          <p:cNvPr id="8" name="Text Placeholder 3"/>
          <p:cNvSpPr>
            <a:spLocks noGrp="1"/>
          </p:cNvSpPr>
          <p:nvPr>
            <p:ph type="body" sz="half" idx="2"/>
          </p:nvPr>
        </p:nvSpPr>
        <p:spPr>
          <a:xfrm>
            <a:off x="3615891" y="23423880"/>
            <a:ext cx="27631047" cy="15127923"/>
          </a:xfrm>
        </p:spPr>
        <p:txBody>
          <a:bodyPr anchor="ctr">
            <a:normAutofit/>
          </a:bodyPr>
          <a:lstStyle>
            <a:lvl1pPr marL="0" indent="0">
              <a:buNone/>
              <a:defRPr sz="7512"/>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258180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0334" y="9271953"/>
            <a:ext cx="25043961" cy="14879274"/>
          </a:xfrm>
        </p:spPr>
        <p:txBody>
          <a:bodyPr/>
          <a:lstStyle>
            <a:lvl1pPr>
              <a:defRPr sz="20032"/>
            </a:lvl1pPr>
          </a:lstStyle>
          <a:p>
            <a:r>
              <a:rPr lang="en-US"/>
              <a:t>Click to edit Master title style</a:t>
            </a:r>
            <a:endParaRPr lang="en-US" dirty="0"/>
          </a:p>
        </p:txBody>
      </p:sp>
      <p:sp>
        <p:nvSpPr>
          <p:cNvPr id="11" name="Text Placeholder 3"/>
          <p:cNvSpPr>
            <a:spLocks noGrp="1"/>
          </p:cNvSpPr>
          <p:nvPr>
            <p:ph type="body" sz="half" idx="14"/>
          </p:nvPr>
        </p:nvSpPr>
        <p:spPr>
          <a:xfrm>
            <a:off x="6043627" y="24151227"/>
            <a:ext cx="22790858" cy="2191339"/>
          </a:xfrm>
        </p:spPr>
        <p:txBody>
          <a:bodyPr vert="horz" lIns="91440" tIns="45720" rIns="91440" bIns="45720" rtlCol="0" anchor="t">
            <a:normAutofit/>
          </a:bodyPr>
          <a:lstStyle>
            <a:lvl1pPr marL="0" indent="0">
              <a:buNone/>
              <a:defRPr lang="en-US" sz="5843" b="0" i="0" kern="1200" cap="small" dirty="0">
                <a:solidFill>
                  <a:schemeClr val="bg2">
                    <a:lumMod val="40000"/>
                    <a:lumOff val="60000"/>
                  </a:schemeClr>
                </a:solidFill>
                <a:latin typeface="+mj-lt"/>
                <a:ea typeface="+mj-ea"/>
                <a:cs typeface="+mj-cs"/>
              </a:defRPr>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marL="0" lvl="0" indent="0">
              <a:buNone/>
            </a:pPr>
            <a:r>
              <a:rPr lang="en-US"/>
              <a:t>Click to edit Master text styles</a:t>
            </a:r>
          </a:p>
        </p:txBody>
      </p:sp>
      <p:sp>
        <p:nvSpPr>
          <p:cNvPr id="10" name="Text Placeholder 3"/>
          <p:cNvSpPr>
            <a:spLocks noGrp="1"/>
          </p:cNvSpPr>
          <p:nvPr>
            <p:ph type="body" sz="half" idx="2"/>
          </p:nvPr>
        </p:nvSpPr>
        <p:spPr>
          <a:xfrm>
            <a:off x="3615891" y="27862333"/>
            <a:ext cx="27631047" cy="10735945"/>
          </a:xfrm>
        </p:spPr>
        <p:txBody>
          <a:bodyPr anchor="ctr">
            <a:normAutofit/>
          </a:bodyPr>
          <a:lstStyle>
            <a:lvl1pPr marL="0" indent="0">
              <a:buNone/>
              <a:defRPr sz="7512"/>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
        <p:nvSpPr>
          <p:cNvPr id="12" name="TextBox 11"/>
          <p:cNvSpPr txBox="1"/>
          <p:nvPr/>
        </p:nvSpPr>
        <p:spPr>
          <a:xfrm>
            <a:off x="2812352" y="6220069"/>
            <a:ext cx="2510598" cy="792742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0914" dirty="0"/>
              <a:t>“</a:t>
            </a:r>
          </a:p>
        </p:txBody>
      </p:sp>
      <p:sp>
        <p:nvSpPr>
          <p:cNvPr id="15" name="TextBox 14"/>
          <p:cNvSpPr txBox="1"/>
          <p:nvPr/>
        </p:nvSpPr>
        <p:spPr>
          <a:xfrm>
            <a:off x="29211556" y="16739131"/>
            <a:ext cx="2510598" cy="792742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0914" dirty="0"/>
              <a:t>”</a:t>
            </a:r>
          </a:p>
        </p:txBody>
      </p:sp>
    </p:spTree>
    <p:extLst>
      <p:ext uri="{BB962C8B-B14F-4D97-AF65-F5344CB8AC3E}">
        <p14:creationId xmlns:p14="http://schemas.microsoft.com/office/powerpoint/2010/main" val="297106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15889" y="20007904"/>
            <a:ext cx="27631051" cy="10587240"/>
          </a:xfrm>
        </p:spPr>
        <p:txBody>
          <a:bodyPr anchor="b"/>
          <a:lstStyle>
            <a:lvl1pPr algn="l">
              <a:defRPr sz="16693" b="0" cap="none"/>
            </a:lvl1pPr>
          </a:lstStyle>
          <a:p>
            <a:r>
              <a:rPr lang="en-US"/>
              <a:t>Click to edit Master title style</a:t>
            </a:r>
            <a:endParaRPr lang="en-US" dirty="0"/>
          </a:p>
        </p:txBody>
      </p:sp>
      <p:sp>
        <p:nvSpPr>
          <p:cNvPr id="3" name="Text Placeholder 2"/>
          <p:cNvSpPr>
            <a:spLocks noGrp="1"/>
          </p:cNvSpPr>
          <p:nvPr>
            <p:ph type="body" idx="1"/>
          </p:nvPr>
        </p:nvSpPr>
        <p:spPr>
          <a:xfrm>
            <a:off x="3615891" y="30595144"/>
            <a:ext cx="27631047" cy="5510145"/>
          </a:xfrm>
        </p:spPr>
        <p:txBody>
          <a:bodyPr anchor="t"/>
          <a:lstStyle>
            <a:lvl1pPr marL="0" indent="0" algn="l">
              <a:buNone/>
              <a:defRPr sz="8347" cap="none">
                <a:solidFill>
                  <a:schemeClr val="bg2">
                    <a:lumMod val="40000"/>
                    <a:lumOff val="60000"/>
                  </a:schemeClr>
                </a:solidFill>
              </a:defRPr>
            </a:lvl1pPr>
            <a:lvl2pPr marL="1908033" indent="0">
              <a:buNone/>
              <a:defRPr sz="7512">
                <a:solidFill>
                  <a:schemeClr val="tx1">
                    <a:tint val="75000"/>
                  </a:schemeClr>
                </a:solidFill>
              </a:defRPr>
            </a:lvl2pPr>
            <a:lvl3pPr marL="3816066" indent="0">
              <a:buNone/>
              <a:defRPr sz="6677">
                <a:solidFill>
                  <a:schemeClr val="tx1">
                    <a:tint val="75000"/>
                  </a:schemeClr>
                </a:solidFill>
              </a:defRPr>
            </a:lvl3pPr>
            <a:lvl4pPr marL="5724098" indent="0">
              <a:buNone/>
              <a:defRPr sz="5843">
                <a:solidFill>
                  <a:schemeClr val="tx1">
                    <a:tint val="75000"/>
                  </a:schemeClr>
                </a:solidFill>
              </a:defRPr>
            </a:lvl4pPr>
            <a:lvl5pPr marL="7632131" indent="0">
              <a:buNone/>
              <a:defRPr sz="5843">
                <a:solidFill>
                  <a:schemeClr val="tx1">
                    <a:tint val="75000"/>
                  </a:schemeClr>
                </a:solidFill>
              </a:defRPr>
            </a:lvl5pPr>
            <a:lvl6pPr marL="9540164" indent="0">
              <a:buNone/>
              <a:defRPr sz="5843">
                <a:solidFill>
                  <a:schemeClr val="tx1">
                    <a:tint val="75000"/>
                  </a:schemeClr>
                </a:solidFill>
              </a:defRPr>
            </a:lvl6pPr>
            <a:lvl7pPr marL="11448197" indent="0">
              <a:buNone/>
              <a:defRPr sz="5843">
                <a:solidFill>
                  <a:schemeClr val="tx1">
                    <a:tint val="75000"/>
                  </a:schemeClr>
                </a:solidFill>
              </a:defRPr>
            </a:lvl7pPr>
            <a:lvl8pPr marL="13356229" indent="0">
              <a:buNone/>
              <a:defRPr sz="5843">
                <a:solidFill>
                  <a:schemeClr val="tx1">
                    <a:tint val="75000"/>
                  </a:schemeClr>
                </a:solidFill>
              </a:defRPr>
            </a:lvl8pPr>
            <a:lvl9pPr marL="15264262" indent="0">
              <a:buNone/>
              <a:defRPr sz="58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60810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528"/>
            </a:lvl1pPr>
          </a:lstStyle>
          <a:p>
            <a:r>
              <a:rPr lang="en-US"/>
              <a:t>Click to edit Master title style</a:t>
            </a:r>
            <a:endParaRPr lang="en-US" dirty="0"/>
          </a:p>
        </p:txBody>
      </p:sp>
      <p:sp>
        <p:nvSpPr>
          <p:cNvPr id="3" name="Text Placeholder 2"/>
          <p:cNvSpPr>
            <a:spLocks noGrp="1"/>
          </p:cNvSpPr>
          <p:nvPr>
            <p:ph type="body" idx="1"/>
          </p:nvPr>
        </p:nvSpPr>
        <p:spPr>
          <a:xfrm>
            <a:off x="1981610" y="12687935"/>
            <a:ext cx="9225939"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16" name="Text Placeholder 3"/>
          <p:cNvSpPr>
            <a:spLocks noGrp="1"/>
          </p:cNvSpPr>
          <p:nvPr>
            <p:ph type="body" sz="half" idx="15"/>
          </p:nvPr>
        </p:nvSpPr>
        <p:spPr>
          <a:xfrm>
            <a:off x="2042708" y="17079912"/>
            <a:ext cx="9164838" cy="22986719"/>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5" name="Text Placeholder 4"/>
          <p:cNvSpPr>
            <a:spLocks noGrp="1"/>
          </p:cNvSpPr>
          <p:nvPr>
            <p:ph type="body" sz="quarter" idx="3"/>
          </p:nvPr>
        </p:nvSpPr>
        <p:spPr>
          <a:xfrm>
            <a:off x="12158821" y="12687935"/>
            <a:ext cx="9192674"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19" name="Text Placeholder 3"/>
          <p:cNvSpPr>
            <a:spLocks noGrp="1"/>
          </p:cNvSpPr>
          <p:nvPr>
            <p:ph type="body" sz="half" idx="16"/>
          </p:nvPr>
        </p:nvSpPr>
        <p:spPr>
          <a:xfrm>
            <a:off x="12125779" y="17079912"/>
            <a:ext cx="9225713" cy="22986719"/>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14" name="Text Placeholder 4"/>
          <p:cNvSpPr>
            <a:spLocks noGrp="1"/>
          </p:cNvSpPr>
          <p:nvPr>
            <p:ph type="body" sz="quarter" idx="13"/>
          </p:nvPr>
        </p:nvSpPr>
        <p:spPr>
          <a:xfrm>
            <a:off x="22305749" y="12687935"/>
            <a:ext cx="9179753"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20" name="Text Placeholder 3"/>
          <p:cNvSpPr>
            <a:spLocks noGrp="1"/>
          </p:cNvSpPr>
          <p:nvPr>
            <p:ph type="body" sz="half" idx="17"/>
          </p:nvPr>
        </p:nvSpPr>
        <p:spPr>
          <a:xfrm>
            <a:off x="22305749" y="17079912"/>
            <a:ext cx="9179753" cy="22986719"/>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cxnSp>
        <p:nvCxnSpPr>
          <p:cNvPr id="17" name="Straight Connector 16"/>
          <p:cNvCxnSpPr/>
          <p:nvPr/>
        </p:nvCxnSpPr>
        <p:spPr>
          <a:xfrm>
            <a:off x="11665666" y="13663930"/>
            <a:ext cx="0" cy="2537587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797082" y="13663930"/>
            <a:ext cx="0" cy="2540457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045691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528"/>
            </a:lvl1pPr>
          </a:lstStyle>
          <a:p>
            <a:r>
              <a:rPr lang="en-US"/>
              <a:t>Click to edit Master title style</a:t>
            </a:r>
            <a:endParaRPr lang="en-US" dirty="0"/>
          </a:p>
        </p:txBody>
      </p:sp>
      <p:sp>
        <p:nvSpPr>
          <p:cNvPr id="3" name="Text Placeholder 2"/>
          <p:cNvSpPr>
            <a:spLocks noGrp="1"/>
          </p:cNvSpPr>
          <p:nvPr>
            <p:ph type="body" idx="1"/>
          </p:nvPr>
        </p:nvSpPr>
        <p:spPr>
          <a:xfrm>
            <a:off x="2042708" y="27223786"/>
            <a:ext cx="9204601"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29" name="Picture Placeholder 2"/>
          <p:cNvSpPr>
            <a:spLocks noGrp="1" noChangeAspect="1"/>
          </p:cNvSpPr>
          <p:nvPr>
            <p:ph type="pic" idx="15"/>
          </p:nvPr>
        </p:nvSpPr>
        <p:spPr>
          <a:xfrm>
            <a:off x="2042708" y="14151928"/>
            <a:ext cx="9204601" cy="97599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677"/>
            </a:lvl1pPr>
            <a:lvl2pPr marL="1908033" indent="0">
              <a:buNone/>
              <a:defRPr sz="6677"/>
            </a:lvl2pPr>
            <a:lvl3pPr marL="3816066" indent="0">
              <a:buNone/>
              <a:defRPr sz="6677"/>
            </a:lvl3pPr>
            <a:lvl4pPr marL="5724098" indent="0">
              <a:buNone/>
              <a:defRPr sz="6677"/>
            </a:lvl4pPr>
            <a:lvl5pPr marL="7632131" indent="0">
              <a:buNone/>
              <a:defRPr sz="6677"/>
            </a:lvl5pPr>
            <a:lvl6pPr marL="9540164" indent="0">
              <a:buNone/>
              <a:defRPr sz="6677"/>
            </a:lvl6pPr>
            <a:lvl7pPr marL="11448197" indent="0">
              <a:buNone/>
              <a:defRPr sz="6677"/>
            </a:lvl7pPr>
            <a:lvl8pPr marL="13356229" indent="0">
              <a:buNone/>
              <a:defRPr sz="6677"/>
            </a:lvl8pPr>
            <a:lvl9pPr marL="15264262" indent="0">
              <a:buNone/>
              <a:defRPr sz="6677"/>
            </a:lvl9pPr>
          </a:lstStyle>
          <a:p>
            <a:r>
              <a:rPr lang="en-US"/>
              <a:t>Click icon to add picture</a:t>
            </a:r>
            <a:endParaRPr lang="en-US" dirty="0"/>
          </a:p>
        </p:txBody>
      </p:sp>
      <p:sp>
        <p:nvSpPr>
          <p:cNvPr id="22" name="Text Placeholder 3"/>
          <p:cNvSpPr>
            <a:spLocks noGrp="1"/>
          </p:cNvSpPr>
          <p:nvPr>
            <p:ph type="body" sz="half" idx="18"/>
          </p:nvPr>
        </p:nvSpPr>
        <p:spPr>
          <a:xfrm>
            <a:off x="2042708" y="30914273"/>
            <a:ext cx="9204601" cy="4221556"/>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5" name="Text Placeholder 4"/>
          <p:cNvSpPr>
            <a:spLocks noGrp="1"/>
          </p:cNvSpPr>
          <p:nvPr>
            <p:ph type="body" sz="quarter" idx="3"/>
          </p:nvPr>
        </p:nvSpPr>
        <p:spPr>
          <a:xfrm>
            <a:off x="12176716" y="27223786"/>
            <a:ext cx="9174779"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30" name="Picture Placeholder 2"/>
          <p:cNvSpPr>
            <a:spLocks noGrp="1" noChangeAspect="1"/>
          </p:cNvSpPr>
          <p:nvPr>
            <p:ph type="pic" idx="21"/>
          </p:nvPr>
        </p:nvSpPr>
        <p:spPr>
          <a:xfrm>
            <a:off x="12176712" y="14151928"/>
            <a:ext cx="9174779" cy="97599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677"/>
            </a:lvl1pPr>
            <a:lvl2pPr marL="1908033" indent="0">
              <a:buNone/>
              <a:defRPr sz="6677"/>
            </a:lvl2pPr>
            <a:lvl3pPr marL="3816066" indent="0">
              <a:buNone/>
              <a:defRPr sz="6677"/>
            </a:lvl3pPr>
            <a:lvl4pPr marL="5724098" indent="0">
              <a:buNone/>
              <a:defRPr sz="6677"/>
            </a:lvl4pPr>
            <a:lvl5pPr marL="7632131" indent="0">
              <a:buNone/>
              <a:defRPr sz="6677"/>
            </a:lvl5pPr>
            <a:lvl6pPr marL="9540164" indent="0">
              <a:buNone/>
              <a:defRPr sz="6677"/>
            </a:lvl6pPr>
            <a:lvl7pPr marL="11448197" indent="0">
              <a:buNone/>
              <a:defRPr sz="6677"/>
            </a:lvl7pPr>
            <a:lvl8pPr marL="13356229" indent="0">
              <a:buNone/>
              <a:defRPr sz="6677"/>
            </a:lvl8pPr>
            <a:lvl9pPr marL="15264262" indent="0">
              <a:buNone/>
              <a:defRPr sz="6677"/>
            </a:lvl9pPr>
          </a:lstStyle>
          <a:p>
            <a:r>
              <a:rPr lang="en-US"/>
              <a:t>Click icon to add picture</a:t>
            </a:r>
            <a:endParaRPr lang="en-US" dirty="0"/>
          </a:p>
        </p:txBody>
      </p:sp>
      <p:sp>
        <p:nvSpPr>
          <p:cNvPr id="23" name="Text Placeholder 3"/>
          <p:cNvSpPr>
            <a:spLocks noGrp="1"/>
          </p:cNvSpPr>
          <p:nvPr>
            <p:ph type="body" sz="half" idx="19"/>
          </p:nvPr>
        </p:nvSpPr>
        <p:spPr>
          <a:xfrm>
            <a:off x="12172476" y="30914267"/>
            <a:ext cx="9186931" cy="4221556"/>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14" name="Text Placeholder 4"/>
          <p:cNvSpPr>
            <a:spLocks noGrp="1"/>
          </p:cNvSpPr>
          <p:nvPr>
            <p:ph type="body" sz="quarter" idx="13"/>
          </p:nvPr>
        </p:nvSpPr>
        <p:spPr>
          <a:xfrm>
            <a:off x="22305749" y="27223786"/>
            <a:ext cx="9179753"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31" name="Picture Placeholder 2"/>
          <p:cNvSpPr>
            <a:spLocks noGrp="1" noChangeAspect="1"/>
          </p:cNvSpPr>
          <p:nvPr>
            <p:ph type="pic" idx="22"/>
          </p:nvPr>
        </p:nvSpPr>
        <p:spPr>
          <a:xfrm>
            <a:off x="22305745" y="14151928"/>
            <a:ext cx="9179753" cy="97599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677"/>
            </a:lvl1pPr>
            <a:lvl2pPr marL="1908033" indent="0">
              <a:buNone/>
              <a:defRPr sz="6677"/>
            </a:lvl2pPr>
            <a:lvl3pPr marL="3816066" indent="0">
              <a:buNone/>
              <a:defRPr sz="6677"/>
            </a:lvl3pPr>
            <a:lvl4pPr marL="5724098" indent="0">
              <a:buNone/>
              <a:defRPr sz="6677"/>
            </a:lvl4pPr>
            <a:lvl5pPr marL="7632131" indent="0">
              <a:buNone/>
              <a:defRPr sz="6677"/>
            </a:lvl5pPr>
            <a:lvl6pPr marL="9540164" indent="0">
              <a:buNone/>
              <a:defRPr sz="6677"/>
            </a:lvl6pPr>
            <a:lvl7pPr marL="11448197" indent="0">
              <a:buNone/>
              <a:defRPr sz="6677"/>
            </a:lvl7pPr>
            <a:lvl8pPr marL="13356229" indent="0">
              <a:buNone/>
              <a:defRPr sz="6677"/>
            </a:lvl8pPr>
            <a:lvl9pPr marL="15264262" indent="0">
              <a:buNone/>
              <a:defRPr sz="6677"/>
            </a:lvl9pPr>
          </a:lstStyle>
          <a:p>
            <a:r>
              <a:rPr lang="en-US"/>
              <a:t>Click icon to add picture</a:t>
            </a:r>
            <a:endParaRPr lang="en-US" dirty="0"/>
          </a:p>
        </p:txBody>
      </p:sp>
      <p:sp>
        <p:nvSpPr>
          <p:cNvPr id="24" name="Text Placeholder 3"/>
          <p:cNvSpPr>
            <a:spLocks noGrp="1"/>
          </p:cNvSpPr>
          <p:nvPr>
            <p:ph type="body" sz="half" idx="20"/>
          </p:nvPr>
        </p:nvSpPr>
        <p:spPr>
          <a:xfrm>
            <a:off x="22305363" y="30914254"/>
            <a:ext cx="9191910" cy="4221556"/>
          </a:xfrm>
        </p:spPr>
        <p:txBody>
          <a:bodyPr anchor="t">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cxnSp>
        <p:nvCxnSpPr>
          <p:cNvPr id="19" name="Straight Connector 18"/>
          <p:cNvCxnSpPr/>
          <p:nvPr/>
        </p:nvCxnSpPr>
        <p:spPr>
          <a:xfrm>
            <a:off x="11665666" y="13663930"/>
            <a:ext cx="0" cy="2537587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1797082" y="13663930"/>
            <a:ext cx="0" cy="2540457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301627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379977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998526" y="2755165"/>
            <a:ext cx="5486978" cy="3731147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042708" y="4951734"/>
            <a:ext cx="23240122" cy="351149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352047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408288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5898" y="18327025"/>
            <a:ext cx="27631042" cy="12268123"/>
          </a:xfrm>
        </p:spPr>
        <p:txBody>
          <a:bodyPr anchor="b"/>
          <a:lstStyle>
            <a:lvl1pPr algn="l">
              <a:defRPr sz="16693" b="0" cap="none"/>
            </a:lvl1pPr>
          </a:lstStyle>
          <a:p>
            <a:r>
              <a:rPr lang="en-US"/>
              <a:t>Click to edit Master title style</a:t>
            </a:r>
            <a:endParaRPr lang="en-US" dirty="0"/>
          </a:p>
        </p:txBody>
      </p:sp>
      <p:sp>
        <p:nvSpPr>
          <p:cNvPr id="3" name="Text Placeholder 2"/>
          <p:cNvSpPr>
            <a:spLocks noGrp="1"/>
          </p:cNvSpPr>
          <p:nvPr>
            <p:ph type="body" idx="1"/>
          </p:nvPr>
        </p:nvSpPr>
        <p:spPr>
          <a:xfrm>
            <a:off x="3615891" y="30595144"/>
            <a:ext cx="27631047" cy="5510145"/>
          </a:xfrm>
        </p:spPr>
        <p:txBody>
          <a:bodyPr anchor="t"/>
          <a:lstStyle>
            <a:lvl1pPr marL="0" indent="0" algn="l">
              <a:buNone/>
              <a:defRPr sz="8347" cap="all">
                <a:solidFill>
                  <a:schemeClr val="bg2">
                    <a:lumMod val="40000"/>
                    <a:lumOff val="60000"/>
                  </a:schemeClr>
                </a:solidFill>
              </a:defRPr>
            </a:lvl1pPr>
            <a:lvl2pPr marL="1908033" indent="0">
              <a:buNone/>
              <a:defRPr sz="7512">
                <a:solidFill>
                  <a:schemeClr val="tx1">
                    <a:tint val="75000"/>
                  </a:schemeClr>
                </a:solidFill>
              </a:defRPr>
            </a:lvl2pPr>
            <a:lvl3pPr marL="3816066" indent="0">
              <a:buNone/>
              <a:defRPr sz="6677">
                <a:solidFill>
                  <a:schemeClr val="tx1">
                    <a:tint val="75000"/>
                  </a:schemeClr>
                </a:solidFill>
              </a:defRPr>
            </a:lvl3pPr>
            <a:lvl4pPr marL="5724098" indent="0">
              <a:buNone/>
              <a:defRPr sz="5843">
                <a:solidFill>
                  <a:schemeClr val="tx1">
                    <a:tint val="75000"/>
                  </a:schemeClr>
                </a:solidFill>
              </a:defRPr>
            </a:lvl4pPr>
            <a:lvl5pPr marL="7632131" indent="0">
              <a:buNone/>
              <a:defRPr sz="5843">
                <a:solidFill>
                  <a:schemeClr val="tx1">
                    <a:tint val="75000"/>
                  </a:schemeClr>
                </a:solidFill>
              </a:defRPr>
            </a:lvl5pPr>
            <a:lvl6pPr marL="9540164" indent="0">
              <a:buNone/>
              <a:defRPr sz="5843">
                <a:solidFill>
                  <a:schemeClr val="tx1">
                    <a:tint val="75000"/>
                  </a:schemeClr>
                </a:solidFill>
              </a:defRPr>
            </a:lvl6pPr>
            <a:lvl7pPr marL="11448197" indent="0">
              <a:buNone/>
              <a:defRPr sz="5843">
                <a:solidFill>
                  <a:schemeClr val="tx1">
                    <a:tint val="75000"/>
                  </a:schemeClr>
                </a:solidFill>
              </a:defRPr>
            </a:lvl7pPr>
            <a:lvl8pPr marL="13356229" indent="0">
              <a:buNone/>
              <a:defRPr sz="5843">
                <a:solidFill>
                  <a:schemeClr val="tx1">
                    <a:tint val="75000"/>
                  </a:schemeClr>
                </a:solidFill>
              </a:defRPr>
            </a:lvl8pPr>
            <a:lvl9pPr marL="15264262" indent="0">
              <a:buNone/>
              <a:defRPr sz="58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6677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54213" y="13196275"/>
            <a:ext cx="13763896" cy="26870366"/>
          </a:xfrm>
        </p:spPr>
        <p:txBody>
          <a:bodyPr>
            <a:normAutofit/>
          </a:bodyPr>
          <a:lstStyle>
            <a:lvl1pPr>
              <a:defRPr sz="7512"/>
            </a:lvl1pPr>
            <a:lvl2pPr>
              <a:defRPr sz="6677"/>
            </a:lvl2pPr>
            <a:lvl3pPr>
              <a:defRPr sz="5843"/>
            </a:lvl3pPr>
            <a:lvl4pPr>
              <a:defRPr sz="5008"/>
            </a:lvl4pPr>
            <a:lvl5pPr>
              <a:defRPr sz="5008"/>
            </a:lvl5pPr>
            <a:lvl6pPr>
              <a:defRPr sz="5008"/>
            </a:lvl6pPr>
            <a:lvl7pPr>
              <a:defRPr sz="5008"/>
            </a:lvl7pPr>
            <a:lvl8pPr>
              <a:defRPr sz="5008"/>
            </a:lvl8pPr>
            <a:lvl9pPr>
              <a:defRPr sz="50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702883" y="13167565"/>
            <a:ext cx="13763904" cy="26899069"/>
          </a:xfrm>
        </p:spPr>
        <p:txBody>
          <a:bodyPr>
            <a:normAutofit/>
          </a:bodyPr>
          <a:lstStyle>
            <a:lvl1pPr>
              <a:defRPr sz="7512"/>
            </a:lvl1pPr>
            <a:lvl2pPr>
              <a:defRPr sz="6677"/>
            </a:lvl2pPr>
            <a:lvl3pPr>
              <a:defRPr sz="5843"/>
            </a:lvl3pPr>
            <a:lvl4pPr>
              <a:defRPr sz="5008"/>
            </a:lvl4pPr>
            <a:lvl5pPr>
              <a:defRPr sz="5008"/>
            </a:lvl5pPr>
            <a:lvl6pPr>
              <a:defRPr sz="5008"/>
            </a:lvl6pPr>
            <a:lvl7pPr>
              <a:defRPr sz="5008"/>
            </a:lvl7pPr>
            <a:lvl8pPr>
              <a:defRPr sz="5008"/>
            </a:lvl8pPr>
            <a:lvl9pPr>
              <a:defRPr sz="50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CF0F7-18EF-42FF-8B17-47E9751D95DD}" type="datetimeFigureOut">
              <a:rPr lang="en-AU" smtClean="0"/>
              <a:t>30/03/2019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52546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454210" y="12199937"/>
            <a:ext cx="13763892"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4" name="Content Placeholder 3"/>
          <p:cNvSpPr>
            <a:spLocks noGrp="1"/>
          </p:cNvSpPr>
          <p:nvPr>
            <p:ph sz="half" idx="2"/>
          </p:nvPr>
        </p:nvSpPr>
        <p:spPr>
          <a:xfrm>
            <a:off x="3454213" y="16103917"/>
            <a:ext cx="13763896" cy="23962714"/>
          </a:xfrm>
        </p:spPr>
        <p:txBody>
          <a:bodyPr>
            <a:normAutofit/>
          </a:bodyPr>
          <a:lstStyle>
            <a:lvl1pPr>
              <a:defRPr sz="7512"/>
            </a:lvl1pPr>
            <a:lvl2pPr>
              <a:defRPr sz="6677"/>
            </a:lvl2pPr>
            <a:lvl3pPr>
              <a:defRPr sz="5843"/>
            </a:lvl3pPr>
            <a:lvl4pPr>
              <a:defRPr sz="5008"/>
            </a:lvl4pPr>
            <a:lvl5pPr>
              <a:defRPr sz="5008"/>
            </a:lvl5pPr>
            <a:lvl6pPr>
              <a:defRPr sz="5008"/>
            </a:lvl6pPr>
            <a:lvl7pPr>
              <a:defRPr sz="5008"/>
            </a:lvl7pPr>
            <a:lvl8pPr>
              <a:defRPr sz="5008"/>
            </a:lvl8pPr>
            <a:lvl9pPr>
              <a:defRPr sz="50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702887" y="12199937"/>
            <a:ext cx="13763896" cy="3690478"/>
          </a:xfrm>
        </p:spPr>
        <p:txBody>
          <a:bodyPr anchor="b">
            <a:noAutofit/>
          </a:bodyPr>
          <a:lstStyle>
            <a:lvl1pPr marL="0" indent="0">
              <a:buNone/>
              <a:defRPr sz="10016" b="0">
                <a:solidFill>
                  <a:schemeClr val="bg2">
                    <a:lumMod val="40000"/>
                    <a:lumOff val="60000"/>
                  </a:schemeClr>
                </a:solidFill>
              </a:defRPr>
            </a:lvl1pPr>
            <a:lvl2pPr marL="1908033" indent="0">
              <a:buNone/>
              <a:defRPr sz="8347" b="1"/>
            </a:lvl2pPr>
            <a:lvl3pPr marL="3816066" indent="0">
              <a:buNone/>
              <a:defRPr sz="7512" b="1"/>
            </a:lvl3pPr>
            <a:lvl4pPr marL="5724098" indent="0">
              <a:buNone/>
              <a:defRPr sz="6677" b="1"/>
            </a:lvl4pPr>
            <a:lvl5pPr marL="7632131" indent="0">
              <a:buNone/>
              <a:defRPr sz="6677" b="1"/>
            </a:lvl5pPr>
            <a:lvl6pPr marL="9540164" indent="0">
              <a:buNone/>
              <a:defRPr sz="6677" b="1"/>
            </a:lvl6pPr>
            <a:lvl7pPr marL="11448197" indent="0">
              <a:buNone/>
              <a:defRPr sz="6677" b="1"/>
            </a:lvl7pPr>
            <a:lvl8pPr marL="13356229" indent="0">
              <a:buNone/>
              <a:defRPr sz="6677" b="1"/>
            </a:lvl8pPr>
            <a:lvl9pPr marL="15264262" indent="0">
              <a:buNone/>
              <a:defRPr sz="6677" b="1"/>
            </a:lvl9pPr>
          </a:lstStyle>
          <a:p>
            <a:pPr lvl="0"/>
            <a:r>
              <a:rPr lang="en-US"/>
              <a:t>Click to edit Master text styles</a:t>
            </a:r>
          </a:p>
        </p:txBody>
      </p:sp>
      <p:sp>
        <p:nvSpPr>
          <p:cNvPr id="6" name="Content Placeholder 5"/>
          <p:cNvSpPr>
            <a:spLocks noGrp="1"/>
          </p:cNvSpPr>
          <p:nvPr>
            <p:ph sz="quarter" idx="4"/>
          </p:nvPr>
        </p:nvSpPr>
        <p:spPr>
          <a:xfrm>
            <a:off x="17702887" y="16103917"/>
            <a:ext cx="13763896" cy="23962714"/>
          </a:xfrm>
        </p:spPr>
        <p:txBody>
          <a:bodyPr>
            <a:normAutofit/>
          </a:bodyPr>
          <a:lstStyle>
            <a:lvl1pPr>
              <a:defRPr sz="7512"/>
            </a:lvl1pPr>
            <a:lvl2pPr>
              <a:defRPr sz="6677"/>
            </a:lvl2pPr>
            <a:lvl3pPr>
              <a:defRPr sz="5843"/>
            </a:lvl3pPr>
            <a:lvl4pPr>
              <a:defRPr sz="5008"/>
            </a:lvl4pPr>
            <a:lvl5pPr>
              <a:defRPr sz="5008"/>
            </a:lvl5pPr>
            <a:lvl6pPr>
              <a:defRPr sz="5008"/>
            </a:lvl6pPr>
            <a:lvl7pPr>
              <a:defRPr sz="5008"/>
            </a:lvl7pPr>
            <a:lvl8pPr>
              <a:defRPr sz="5008"/>
            </a:lvl8pPr>
            <a:lvl9pPr>
              <a:defRPr sz="50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CF0F7-18EF-42FF-8B17-47E9751D95DD}" type="datetimeFigureOut">
              <a:rPr lang="en-AU" smtClean="0"/>
              <a:t>30/03/2019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334798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07706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32122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15887" y="9271952"/>
            <a:ext cx="10647924" cy="9271953"/>
          </a:xfrm>
        </p:spPr>
        <p:txBody>
          <a:bodyPr anchor="b"/>
          <a:lstStyle>
            <a:lvl1pPr algn="l">
              <a:defRPr sz="10016" b="0"/>
            </a:lvl1pPr>
          </a:lstStyle>
          <a:p>
            <a:r>
              <a:rPr lang="en-US"/>
              <a:t>Click to edit Master title style</a:t>
            </a:r>
            <a:endParaRPr lang="en-US" dirty="0"/>
          </a:p>
        </p:txBody>
      </p:sp>
      <p:sp>
        <p:nvSpPr>
          <p:cNvPr id="3" name="Content Placeholder 2"/>
          <p:cNvSpPr>
            <a:spLocks noGrp="1"/>
          </p:cNvSpPr>
          <p:nvPr>
            <p:ph idx="1"/>
          </p:nvPr>
        </p:nvSpPr>
        <p:spPr>
          <a:xfrm>
            <a:off x="14979503" y="9271952"/>
            <a:ext cx="16267437" cy="29279850"/>
          </a:xfrm>
        </p:spPr>
        <p:txBody>
          <a:bodyPr anchor="ctr">
            <a:normAutofit/>
          </a:bodyPr>
          <a:lstStyle>
            <a:lvl1pPr>
              <a:defRPr sz="8347"/>
            </a:lvl1pPr>
            <a:lvl2pPr>
              <a:defRPr sz="7512"/>
            </a:lvl2pPr>
            <a:lvl3pPr>
              <a:defRPr sz="6677"/>
            </a:lvl3pPr>
            <a:lvl4pPr>
              <a:defRPr sz="5843"/>
            </a:lvl4pPr>
            <a:lvl5pPr>
              <a:defRPr sz="5843"/>
            </a:lvl5pPr>
            <a:lvl6pPr>
              <a:defRPr sz="5843"/>
            </a:lvl6pPr>
            <a:lvl7pPr>
              <a:defRPr sz="5843"/>
            </a:lvl7pPr>
            <a:lvl8pPr>
              <a:defRPr sz="5843"/>
            </a:lvl8pPr>
            <a:lvl9pPr>
              <a:defRPr sz="58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15887" y="20040440"/>
            <a:ext cx="10647924" cy="18543899"/>
          </a:xfrm>
        </p:spPr>
        <p:txBody>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7" name="Date Placeholder 4"/>
          <p:cNvSpPr>
            <a:spLocks noGrp="1"/>
          </p:cNvSpPr>
          <p:nvPr>
            <p:ph type="dt" sz="half" idx="10"/>
          </p:nvPr>
        </p:nvSpPr>
        <p:spPr/>
        <p:txBody>
          <a:bodyPr/>
          <a:lstStyle/>
          <a:p>
            <a:fld id="{782CF0F7-18EF-42FF-8B17-47E9751D95DD}" type="datetimeFigureOut">
              <a:rPr lang="en-AU" smtClean="0"/>
              <a:t>30/03/2019</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900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12611" y="11874555"/>
            <a:ext cx="15944681" cy="10085333"/>
          </a:xfrm>
        </p:spPr>
        <p:txBody>
          <a:bodyPr anchor="b">
            <a:normAutofit/>
          </a:bodyPr>
          <a:lstStyle>
            <a:lvl1pPr algn="l">
              <a:defRPr sz="150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57384" y="7319963"/>
            <a:ext cx="10019694" cy="292798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677"/>
            </a:lvl1pPr>
            <a:lvl2pPr marL="1908033" indent="0">
              <a:buNone/>
              <a:defRPr sz="6677"/>
            </a:lvl2pPr>
            <a:lvl3pPr marL="3816066" indent="0">
              <a:buNone/>
              <a:defRPr sz="6677"/>
            </a:lvl3pPr>
            <a:lvl4pPr marL="5724098" indent="0">
              <a:buNone/>
              <a:defRPr sz="6677"/>
            </a:lvl4pPr>
            <a:lvl5pPr marL="7632131" indent="0">
              <a:buNone/>
              <a:defRPr sz="6677"/>
            </a:lvl5pPr>
            <a:lvl6pPr marL="9540164" indent="0">
              <a:buNone/>
              <a:defRPr sz="6677"/>
            </a:lvl6pPr>
            <a:lvl7pPr marL="11448197" indent="0">
              <a:buNone/>
              <a:defRPr sz="6677"/>
            </a:lvl7pPr>
            <a:lvl8pPr marL="13356229" indent="0">
              <a:buNone/>
              <a:defRPr sz="6677"/>
            </a:lvl8pPr>
            <a:lvl9pPr marL="15264262" indent="0">
              <a:buNone/>
              <a:defRPr sz="6677"/>
            </a:lvl9pPr>
          </a:lstStyle>
          <a:p>
            <a:r>
              <a:rPr lang="en-US"/>
              <a:t>Click icon to add picture</a:t>
            </a:r>
            <a:endParaRPr lang="en-US" dirty="0"/>
          </a:p>
        </p:txBody>
      </p:sp>
      <p:sp>
        <p:nvSpPr>
          <p:cNvPr id="4" name="Text Placeholder 3"/>
          <p:cNvSpPr>
            <a:spLocks noGrp="1"/>
          </p:cNvSpPr>
          <p:nvPr>
            <p:ph type="body" sz="half" idx="2"/>
          </p:nvPr>
        </p:nvSpPr>
        <p:spPr>
          <a:xfrm>
            <a:off x="3615887" y="23423880"/>
            <a:ext cx="15919867" cy="8783955"/>
          </a:xfrm>
        </p:spPr>
        <p:txBody>
          <a:bodyPr>
            <a:normAutofit/>
          </a:bodyPr>
          <a:lstStyle>
            <a:lvl1pPr marL="0" indent="0">
              <a:buNone/>
              <a:defRPr sz="5843"/>
            </a:lvl1pPr>
            <a:lvl2pPr marL="1908033" indent="0">
              <a:buNone/>
              <a:defRPr sz="5008"/>
            </a:lvl2pPr>
            <a:lvl3pPr marL="3816066" indent="0">
              <a:buNone/>
              <a:defRPr sz="4173"/>
            </a:lvl3pPr>
            <a:lvl4pPr marL="5724098" indent="0">
              <a:buNone/>
              <a:defRPr sz="3756"/>
            </a:lvl4pPr>
            <a:lvl5pPr marL="7632131" indent="0">
              <a:buNone/>
              <a:defRPr sz="3756"/>
            </a:lvl5pPr>
            <a:lvl6pPr marL="9540164" indent="0">
              <a:buNone/>
              <a:defRPr sz="3756"/>
            </a:lvl6pPr>
            <a:lvl7pPr marL="11448197" indent="0">
              <a:buNone/>
              <a:defRPr sz="3756"/>
            </a:lvl7pPr>
            <a:lvl8pPr marL="13356229" indent="0">
              <a:buNone/>
              <a:defRPr sz="3756"/>
            </a:lvl8pPr>
            <a:lvl9pPr marL="15264262" indent="0">
              <a:buNone/>
              <a:defRPr sz="3756"/>
            </a:lvl9pPr>
          </a:lstStyle>
          <a:p>
            <a:pPr lvl="0"/>
            <a:r>
              <a:rPr lang="en-US"/>
              <a:t>Click to edit Master text styles</a:t>
            </a:r>
          </a:p>
        </p:txBody>
      </p:sp>
      <p:sp>
        <p:nvSpPr>
          <p:cNvPr id="5" name="Date Placeholder 4"/>
          <p:cNvSpPr>
            <a:spLocks noGrp="1"/>
          </p:cNvSpPr>
          <p:nvPr>
            <p:ph type="dt" sz="half" idx="10"/>
          </p:nvPr>
        </p:nvSpPr>
        <p:spPr/>
        <p:txBody>
          <a:bodyPr/>
          <a:lstStyle/>
          <a:p>
            <a:fld id="{782CF0F7-18EF-42FF-8B17-47E9751D95DD}" type="datetimeFigureOut">
              <a:rPr lang="en-AU" smtClean="0"/>
              <a:t>30/03/2019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A4EA6D-DFA6-4FBF-81D2-3DB84924D9C5}" type="slidenum">
              <a:rPr lang="en-AU" smtClean="0"/>
              <a:t>‹#›</a:t>
            </a:fld>
            <a:endParaRPr lang="en-AU"/>
          </a:p>
        </p:txBody>
      </p:sp>
    </p:spTree>
    <p:extLst>
      <p:ext uri="{BB962C8B-B14F-4D97-AF65-F5344CB8AC3E}">
        <p14:creationId xmlns:p14="http://schemas.microsoft.com/office/powerpoint/2010/main" val="176674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26289192" y="10735945"/>
            <a:ext cx="11766100" cy="18055908"/>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3745170" y="-2927985"/>
            <a:ext cx="6678057" cy="10247948"/>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26289192" y="39039800"/>
            <a:ext cx="4134035" cy="6343968"/>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42633" y="17079912"/>
            <a:ext cx="17490149" cy="26839863"/>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3504657" y="18543905"/>
            <a:ext cx="9858084" cy="15127923"/>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2324617" y="0"/>
            <a:ext cx="2862024" cy="70411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022823" y="2899281"/>
            <a:ext cx="29443963" cy="896922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54211" y="13147277"/>
            <a:ext cx="28009503" cy="26868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0173604" y="11966816"/>
            <a:ext cx="6343961" cy="954254"/>
          </a:xfrm>
          <a:prstGeom prst="rect">
            <a:avLst/>
          </a:prstGeom>
        </p:spPr>
        <p:txBody>
          <a:bodyPr vert="horz" lIns="91440" tIns="45720" rIns="91440" bIns="45720" rtlCol="0" anchor="t"/>
          <a:lstStyle>
            <a:lvl1pPr algn="l">
              <a:defRPr sz="4591" b="0" i="0">
                <a:solidFill>
                  <a:schemeClr val="tx1">
                    <a:tint val="75000"/>
                    <a:alpha val="60000"/>
                  </a:schemeClr>
                </a:solidFill>
              </a:defRPr>
            </a:lvl1pPr>
          </a:lstStyle>
          <a:p>
            <a:fld id="{782CF0F7-18EF-42FF-8B17-47E9751D95DD}" type="datetimeFigureOut">
              <a:rPr lang="en-AU" smtClean="0"/>
              <a:t>30/03/2019</a:t>
            </a:fld>
            <a:endParaRPr lang="en-AU"/>
          </a:p>
        </p:txBody>
      </p:sp>
      <p:sp>
        <p:nvSpPr>
          <p:cNvPr id="5" name="Footer Placeholder 4"/>
          <p:cNvSpPr>
            <a:spLocks noGrp="1"/>
          </p:cNvSpPr>
          <p:nvPr>
            <p:ph type="ftr" sz="quarter" idx="3"/>
          </p:nvPr>
        </p:nvSpPr>
        <p:spPr>
          <a:xfrm rot="5400000">
            <a:off x="21707940" y="21154231"/>
            <a:ext cx="24718770" cy="954259"/>
          </a:xfrm>
          <a:prstGeom prst="rect">
            <a:avLst/>
          </a:prstGeom>
        </p:spPr>
        <p:txBody>
          <a:bodyPr vert="horz" lIns="91440" tIns="45720" rIns="91440" bIns="45720" rtlCol="0" anchor="b"/>
          <a:lstStyle>
            <a:lvl1pPr algn="l">
              <a:defRPr sz="4591"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32411368" y="1893946"/>
            <a:ext cx="2624203" cy="4916395"/>
          </a:xfrm>
          <a:prstGeom prst="rect">
            <a:avLst/>
          </a:prstGeom>
        </p:spPr>
        <p:txBody>
          <a:bodyPr vert="horz" lIns="91440" tIns="45720" rIns="91440" bIns="45720" rtlCol="0" anchor="b"/>
          <a:lstStyle>
            <a:lvl1pPr algn="ctr">
              <a:defRPr sz="11689" b="0" i="0">
                <a:solidFill>
                  <a:schemeClr val="tx1">
                    <a:tint val="75000"/>
                  </a:schemeClr>
                </a:solidFill>
              </a:defRPr>
            </a:lvl1pPr>
          </a:lstStyle>
          <a:p>
            <a:fld id="{15A4EA6D-DFA6-4FBF-81D2-3DB84924D9C5}" type="slidenum">
              <a:rPr lang="en-AU" smtClean="0"/>
              <a:t>‹#›</a:t>
            </a:fld>
            <a:endParaRPr lang="en-AU"/>
          </a:p>
        </p:txBody>
      </p:sp>
    </p:spTree>
    <p:extLst>
      <p:ext uri="{BB962C8B-B14F-4D97-AF65-F5344CB8AC3E}">
        <p14:creationId xmlns:p14="http://schemas.microsoft.com/office/powerpoint/2010/main" val="3315442102"/>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xStyles>
    <p:titleStyle>
      <a:lvl1pPr algn="l" defTabSz="1908062" rtl="0" eaLnBrk="1" latinLnBrk="0" hangingPunct="1">
        <a:spcBef>
          <a:spcPct val="0"/>
        </a:spcBef>
        <a:buNone/>
        <a:defRPr sz="17528"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31050" indent="-1431050" algn="l" defTabSz="1908062" rtl="0" eaLnBrk="1" latinLnBrk="0" hangingPunct="1">
        <a:spcBef>
          <a:spcPts val="4173"/>
        </a:spcBef>
        <a:spcAft>
          <a:spcPts val="0"/>
        </a:spcAft>
        <a:buClr>
          <a:schemeClr val="bg2">
            <a:lumMod val="40000"/>
            <a:lumOff val="60000"/>
          </a:schemeClr>
        </a:buClr>
        <a:buSzPct val="80000"/>
        <a:buFont typeface="Wingdings 3" charset="2"/>
        <a:buChar char=""/>
        <a:defRPr sz="8347" b="0" i="0" kern="1200">
          <a:solidFill>
            <a:schemeClr val="tx1"/>
          </a:solidFill>
          <a:latin typeface="+mj-lt"/>
          <a:ea typeface="+mj-ea"/>
          <a:cs typeface="+mj-cs"/>
        </a:defRPr>
      </a:lvl1pPr>
      <a:lvl2pPr marL="3100603" indent="-1192541" algn="l" defTabSz="1908062" rtl="0" eaLnBrk="1" latinLnBrk="0" hangingPunct="1">
        <a:spcBef>
          <a:spcPts val="4173"/>
        </a:spcBef>
        <a:spcAft>
          <a:spcPts val="0"/>
        </a:spcAft>
        <a:buClr>
          <a:schemeClr val="bg2">
            <a:lumMod val="40000"/>
            <a:lumOff val="60000"/>
          </a:schemeClr>
        </a:buClr>
        <a:buSzPct val="80000"/>
        <a:buFont typeface="Wingdings 3" charset="2"/>
        <a:buChar char=""/>
        <a:defRPr sz="7512" b="0" i="0" kern="1200">
          <a:solidFill>
            <a:schemeClr val="tx1"/>
          </a:solidFill>
          <a:latin typeface="+mj-lt"/>
          <a:ea typeface="+mj-ea"/>
          <a:cs typeface="+mj-cs"/>
        </a:defRPr>
      </a:lvl2pPr>
      <a:lvl3pPr marL="4770165"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6677" b="0" i="0" kern="1200">
          <a:solidFill>
            <a:schemeClr val="tx1"/>
          </a:solidFill>
          <a:latin typeface="+mj-lt"/>
          <a:ea typeface="+mj-ea"/>
          <a:cs typeface="+mj-cs"/>
        </a:defRPr>
      </a:lvl3pPr>
      <a:lvl4pPr marL="6678227"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4pPr>
      <a:lvl5pPr marL="8586289"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5pPr>
      <a:lvl6pPr marL="10494355"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6pPr>
      <a:lvl7pPr marL="12402417"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7pPr>
      <a:lvl8pPr marL="14310484"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8pPr>
      <a:lvl9pPr marL="16218546" indent="-954033" algn="l" defTabSz="1908062" rtl="0" eaLnBrk="1" latinLnBrk="0" hangingPunct="1">
        <a:spcBef>
          <a:spcPts val="4173"/>
        </a:spcBef>
        <a:spcAft>
          <a:spcPts val="0"/>
        </a:spcAft>
        <a:buClr>
          <a:schemeClr val="bg2">
            <a:lumMod val="40000"/>
            <a:lumOff val="60000"/>
          </a:schemeClr>
        </a:buClr>
        <a:buSzPct val="80000"/>
        <a:buFont typeface="Wingdings 3" charset="2"/>
        <a:buChar char=""/>
        <a:defRPr sz="5843" b="0" i="0" kern="1200">
          <a:solidFill>
            <a:schemeClr val="tx1"/>
          </a:solidFill>
          <a:latin typeface="+mj-lt"/>
          <a:ea typeface="+mj-ea"/>
          <a:cs typeface="+mj-cs"/>
        </a:defRPr>
      </a:lvl9pPr>
    </p:bodyStyle>
    <p:otherStyle>
      <a:defPPr>
        <a:defRPr lang="en-US"/>
      </a:defPPr>
      <a:lvl1pPr marL="0" algn="l" defTabSz="1908062" rtl="0" eaLnBrk="1" latinLnBrk="0" hangingPunct="1">
        <a:defRPr sz="7512" kern="1200">
          <a:solidFill>
            <a:schemeClr val="tx1"/>
          </a:solidFill>
          <a:latin typeface="+mn-lt"/>
          <a:ea typeface="+mn-ea"/>
          <a:cs typeface="+mn-cs"/>
        </a:defRPr>
      </a:lvl1pPr>
      <a:lvl2pPr marL="1908062" algn="l" defTabSz="1908062" rtl="0" eaLnBrk="1" latinLnBrk="0" hangingPunct="1">
        <a:defRPr sz="7512" kern="1200">
          <a:solidFill>
            <a:schemeClr val="tx1"/>
          </a:solidFill>
          <a:latin typeface="+mn-lt"/>
          <a:ea typeface="+mn-ea"/>
          <a:cs typeface="+mn-cs"/>
        </a:defRPr>
      </a:lvl2pPr>
      <a:lvl3pPr marL="3816128" algn="l" defTabSz="1908062" rtl="0" eaLnBrk="1" latinLnBrk="0" hangingPunct="1">
        <a:defRPr sz="7512" kern="1200">
          <a:solidFill>
            <a:schemeClr val="tx1"/>
          </a:solidFill>
          <a:latin typeface="+mn-lt"/>
          <a:ea typeface="+mn-ea"/>
          <a:cs typeface="+mn-cs"/>
        </a:defRPr>
      </a:lvl3pPr>
      <a:lvl4pPr marL="5724190" algn="l" defTabSz="1908062" rtl="0" eaLnBrk="1" latinLnBrk="0" hangingPunct="1">
        <a:defRPr sz="7512" kern="1200">
          <a:solidFill>
            <a:schemeClr val="tx1"/>
          </a:solidFill>
          <a:latin typeface="+mn-lt"/>
          <a:ea typeface="+mn-ea"/>
          <a:cs typeface="+mn-cs"/>
        </a:defRPr>
      </a:lvl4pPr>
      <a:lvl5pPr marL="7632260" algn="l" defTabSz="1908062" rtl="0" eaLnBrk="1" latinLnBrk="0" hangingPunct="1">
        <a:defRPr sz="7512" kern="1200">
          <a:solidFill>
            <a:schemeClr val="tx1"/>
          </a:solidFill>
          <a:latin typeface="+mn-lt"/>
          <a:ea typeface="+mn-ea"/>
          <a:cs typeface="+mn-cs"/>
        </a:defRPr>
      </a:lvl5pPr>
      <a:lvl6pPr marL="9540322" algn="l" defTabSz="1908062" rtl="0" eaLnBrk="1" latinLnBrk="0" hangingPunct="1">
        <a:defRPr sz="7512" kern="1200">
          <a:solidFill>
            <a:schemeClr val="tx1"/>
          </a:solidFill>
          <a:latin typeface="+mn-lt"/>
          <a:ea typeface="+mn-ea"/>
          <a:cs typeface="+mn-cs"/>
        </a:defRPr>
      </a:lvl6pPr>
      <a:lvl7pPr marL="11448389" algn="l" defTabSz="1908062" rtl="0" eaLnBrk="1" latinLnBrk="0" hangingPunct="1">
        <a:defRPr sz="7512" kern="1200">
          <a:solidFill>
            <a:schemeClr val="tx1"/>
          </a:solidFill>
          <a:latin typeface="+mn-lt"/>
          <a:ea typeface="+mn-ea"/>
          <a:cs typeface="+mn-cs"/>
        </a:defRPr>
      </a:lvl7pPr>
      <a:lvl8pPr marL="13356451" algn="l" defTabSz="1908062" rtl="0" eaLnBrk="1" latinLnBrk="0" hangingPunct="1">
        <a:defRPr sz="7512" kern="1200">
          <a:solidFill>
            <a:schemeClr val="tx1"/>
          </a:solidFill>
          <a:latin typeface="+mn-lt"/>
          <a:ea typeface="+mn-ea"/>
          <a:cs typeface="+mn-cs"/>
        </a:defRPr>
      </a:lvl8pPr>
      <a:lvl9pPr marL="15264517" algn="l" defTabSz="1908062" rtl="0" eaLnBrk="1" latinLnBrk="0" hangingPunct="1">
        <a:defRPr sz="7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4C2E79-C26F-4E2C-82B0-96B340331B1F}"/>
              </a:ext>
            </a:extLst>
          </p:cNvPr>
          <p:cNvSpPr txBox="1"/>
          <p:nvPr/>
        </p:nvSpPr>
        <p:spPr>
          <a:xfrm>
            <a:off x="1431925" y="677284"/>
            <a:ext cx="36728400" cy="1323439"/>
          </a:xfrm>
          <a:prstGeom prst="rect">
            <a:avLst/>
          </a:prstGeom>
          <a:noFill/>
        </p:spPr>
        <p:txBody>
          <a:bodyPr wrap="square" rtlCol="0">
            <a:spAutoFit/>
          </a:bodyPr>
          <a:lstStyle/>
          <a:p>
            <a:r>
              <a:rPr lang="en-AU" sz="8000" b="1" dirty="0">
                <a:solidFill>
                  <a:srgbClr val="FFFF00"/>
                </a:solidFill>
              </a:rPr>
              <a:t>51% of diabetic patients with leg ulcers have critically low Vitamin C </a:t>
            </a:r>
          </a:p>
        </p:txBody>
      </p:sp>
      <p:sp>
        <p:nvSpPr>
          <p:cNvPr id="5" name="TextBox 4">
            <a:extLst>
              <a:ext uri="{FF2B5EF4-FFF2-40B4-BE49-F238E27FC236}">
                <a16:creationId xmlns:a16="http://schemas.microsoft.com/office/drawing/2014/main" id="{D40D4A6B-9C81-4C6A-96F9-904B4BA17994}"/>
              </a:ext>
            </a:extLst>
          </p:cNvPr>
          <p:cNvSpPr txBox="1"/>
          <p:nvPr/>
        </p:nvSpPr>
        <p:spPr>
          <a:xfrm>
            <a:off x="7101642" y="1894838"/>
            <a:ext cx="28145882" cy="2123658"/>
          </a:xfrm>
          <a:prstGeom prst="rect">
            <a:avLst/>
          </a:prstGeom>
          <a:noFill/>
        </p:spPr>
        <p:txBody>
          <a:bodyPr wrap="square" rtlCol="0">
            <a:spAutoFit/>
          </a:bodyPr>
          <a:lstStyle/>
          <a:p>
            <a:pPr algn="r"/>
            <a:r>
              <a:rPr lang="en-AU" sz="6600" dirty="0">
                <a:solidFill>
                  <a:srgbClr val="FFFF00"/>
                </a:solidFill>
              </a:rPr>
              <a:t>Airey, DK.,   Riverina Endovascular, Wagga Wagga, NSW,  Australia</a:t>
            </a:r>
          </a:p>
          <a:p>
            <a:pPr algn="r"/>
            <a:r>
              <a:rPr lang="en-AU" sz="6600" dirty="0" err="1">
                <a:solidFill>
                  <a:srgbClr val="FFFF00"/>
                </a:solidFill>
              </a:rPr>
              <a:t>Ndayisaba</a:t>
            </a:r>
            <a:r>
              <a:rPr lang="en-AU" sz="6600" dirty="0">
                <a:solidFill>
                  <a:srgbClr val="FFFF00"/>
                </a:solidFill>
              </a:rPr>
              <a:t> E.,  Lyell McEwin Hospital, Adelaide, South Australia</a:t>
            </a:r>
            <a:r>
              <a:rPr lang="en-AU" sz="6600" baseline="30000" dirty="0">
                <a:solidFill>
                  <a:srgbClr val="FFFF00"/>
                </a:solidFill>
              </a:rPr>
              <a:t> </a:t>
            </a:r>
          </a:p>
        </p:txBody>
      </p:sp>
      <p:pic>
        <p:nvPicPr>
          <p:cNvPr id="7" name="Picture 6">
            <a:extLst>
              <a:ext uri="{FF2B5EF4-FFF2-40B4-BE49-F238E27FC236}">
                <a16:creationId xmlns:a16="http://schemas.microsoft.com/office/drawing/2014/main" id="{499A0127-6382-47FB-9749-69D752780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56" y="12615348"/>
            <a:ext cx="15848360" cy="12249210"/>
          </a:xfrm>
          <a:prstGeom prst="rect">
            <a:avLst/>
          </a:prstGeom>
        </p:spPr>
      </p:pic>
      <p:pic>
        <p:nvPicPr>
          <p:cNvPr id="9" name="Picture 8">
            <a:extLst>
              <a:ext uri="{FF2B5EF4-FFF2-40B4-BE49-F238E27FC236}">
                <a16:creationId xmlns:a16="http://schemas.microsoft.com/office/drawing/2014/main" id="{37824B58-545C-486F-8082-EC13FC9DE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1" y="25381583"/>
            <a:ext cx="6996455" cy="5407566"/>
          </a:xfrm>
          <a:prstGeom prst="rect">
            <a:avLst/>
          </a:prstGeom>
        </p:spPr>
      </p:pic>
      <p:pic>
        <p:nvPicPr>
          <p:cNvPr id="19" name="Picture 18">
            <a:extLst>
              <a:ext uri="{FF2B5EF4-FFF2-40B4-BE49-F238E27FC236}">
                <a16:creationId xmlns:a16="http://schemas.microsoft.com/office/drawing/2014/main" id="{448C8717-4345-4AE1-BAAD-FDBF767A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6063" y="4790305"/>
            <a:ext cx="3301515" cy="3406375"/>
          </a:xfrm>
          <a:prstGeom prst="rect">
            <a:avLst/>
          </a:prstGeom>
        </p:spPr>
      </p:pic>
      <p:pic>
        <p:nvPicPr>
          <p:cNvPr id="15" name="Picture 14">
            <a:extLst>
              <a:ext uri="{FF2B5EF4-FFF2-40B4-BE49-F238E27FC236}">
                <a16:creationId xmlns:a16="http://schemas.microsoft.com/office/drawing/2014/main" id="{C36D550B-9205-4D42-A96A-5AB09087E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47683" y="4660967"/>
            <a:ext cx="2837096" cy="3769032"/>
          </a:xfrm>
          <a:prstGeom prst="rect">
            <a:avLst/>
          </a:prstGeom>
        </p:spPr>
      </p:pic>
      <p:pic>
        <p:nvPicPr>
          <p:cNvPr id="20" name="Picture 19">
            <a:extLst>
              <a:ext uri="{FF2B5EF4-FFF2-40B4-BE49-F238E27FC236}">
                <a16:creationId xmlns:a16="http://schemas.microsoft.com/office/drawing/2014/main" id="{D3F171E9-11BE-4382-9D53-6A79EF4CF995}"/>
              </a:ext>
            </a:extLst>
          </p:cNvPr>
          <p:cNvPicPr/>
          <p:nvPr/>
        </p:nvPicPr>
        <p:blipFill>
          <a:blip r:embed="rId6">
            <a:extLst>
              <a:ext uri="{28A0092B-C50C-407E-A947-70E740481C1C}">
                <a14:useLocalDpi xmlns:a14="http://schemas.microsoft.com/office/drawing/2010/main" val="0"/>
              </a:ext>
            </a:extLst>
          </a:blip>
          <a:stretch>
            <a:fillRect/>
          </a:stretch>
        </p:blipFill>
        <p:spPr>
          <a:xfrm>
            <a:off x="1674446" y="25314953"/>
            <a:ext cx="7543226" cy="5474196"/>
          </a:xfrm>
          <a:prstGeom prst="rect">
            <a:avLst/>
          </a:prstGeom>
        </p:spPr>
      </p:pic>
      <p:sp>
        <p:nvSpPr>
          <p:cNvPr id="24" name="Rectangle 2">
            <a:extLst>
              <a:ext uri="{FF2B5EF4-FFF2-40B4-BE49-F238E27FC236}">
                <a16:creationId xmlns:a16="http://schemas.microsoft.com/office/drawing/2014/main" id="{34D38B96-DCC1-418A-9A2E-6FF5F3698AD4}"/>
              </a:ext>
            </a:extLst>
          </p:cNvPr>
          <p:cNvSpPr>
            <a:spLocks noChangeArrowheads="1"/>
          </p:cNvSpPr>
          <p:nvPr/>
        </p:nvSpPr>
        <p:spPr bwMode="auto">
          <a:xfrm>
            <a:off x="14728826" y="25739724"/>
            <a:ext cx="36728400" cy="283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graphicFrame>
        <p:nvGraphicFramePr>
          <p:cNvPr id="25" name="Table 24">
            <a:extLst>
              <a:ext uri="{FF2B5EF4-FFF2-40B4-BE49-F238E27FC236}">
                <a16:creationId xmlns:a16="http://schemas.microsoft.com/office/drawing/2014/main" id="{A64423A7-52CE-41E9-88A7-3E80EDC0AE2F}"/>
              </a:ext>
            </a:extLst>
          </p:cNvPr>
          <p:cNvGraphicFramePr>
            <a:graphicFrameLocks noGrp="1"/>
          </p:cNvGraphicFramePr>
          <p:nvPr>
            <p:extLst>
              <p:ext uri="{D42A27DB-BD31-4B8C-83A1-F6EECF244321}">
                <p14:modId xmlns:p14="http://schemas.microsoft.com/office/powerpoint/2010/main" val="4189046403"/>
              </p:ext>
            </p:extLst>
          </p:nvPr>
        </p:nvGraphicFramePr>
        <p:xfrm>
          <a:off x="8766469" y="14061644"/>
          <a:ext cx="8181138" cy="5381316"/>
        </p:xfrm>
        <a:graphic>
          <a:graphicData uri="http://schemas.openxmlformats.org/drawingml/2006/table">
            <a:tbl>
              <a:tblPr firstRow="1" bandRow="1">
                <a:tableStyleId>{5C22544A-7EE6-4342-B048-85BDC9FD1C3A}</a:tableStyleId>
              </a:tblPr>
              <a:tblGrid>
                <a:gridCol w="2826203">
                  <a:extLst>
                    <a:ext uri="{9D8B030D-6E8A-4147-A177-3AD203B41FA5}">
                      <a16:colId xmlns:a16="http://schemas.microsoft.com/office/drawing/2014/main" val="810075904"/>
                    </a:ext>
                  </a:extLst>
                </a:gridCol>
                <a:gridCol w="1784978">
                  <a:extLst>
                    <a:ext uri="{9D8B030D-6E8A-4147-A177-3AD203B41FA5}">
                      <a16:colId xmlns:a16="http://schemas.microsoft.com/office/drawing/2014/main" val="1933980753"/>
                    </a:ext>
                  </a:extLst>
                </a:gridCol>
                <a:gridCol w="750551">
                  <a:extLst>
                    <a:ext uri="{9D8B030D-6E8A-4147-A177-3AD203B41FA5}">
                      <a16:colId xmlns:a16="http://schemas.microsoft.com/office/drawing/2014/main" val="3871801502"/>
                    </a:ext>
                  </a:extLst>
                </a:gridCol>
                <a:gridCol w="1034428">
                  <a:extLst>
                    <a:ext uri="{9D8B030D-6E8A-4147-A177-3AD203B41FA5}">
                      <a16:colId xmlns:a16="http://schemas.microsoft.com/office/drawing/2014/main" val="1633090816"/>
                    </a:ext>
                  </a:extLst>
                </a:gridCol>
                <a:gridCol w="1784978">
                  <a:extLst>
                    <a:ext uri="{9D8B030D-6E8A-4147-A177-3AD203B41FA5}">
                      <a16:colId xmlns:a16="http://schemas.microsoft.com/office/drawing/2014/main" val="3017915044"/>
                    </a:ext>
                  </a:extLst>
                </a:gridCol>
              </a:tblGrid>
              <a:tr h="843511">
                <a:tc gridSpan="5">
                  <a:txBody>
                    <a:bodyPr/>
                    <a:lstStyle/>
                    <a:p>
                      <a:pPr algn="ctr"/>
                      <a:r>
                        <a:rPr lang="en-AU" sz="3200" dirty="0"/>
                        <a:t>Demographics of patients and ulcer characteristics (N=92)</a:t>
                      </a:r>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a:p>
                  </a:txBody>
                  <a:tcPr/>
                </a:tc>
                <a:extLst>
                  <a:ext uri="{0D108BD9-81ED-4DB2-BD59-A6C34878D82A}">
                    <a16:rowId xmlns:a16="http://schemas.microsoft.com/office/drawing/2014/main" val="2930729215"/>
                  </a:ext>
                </a:extLst>
              </a:tr>
              <a:tr h="349182">
                <a:tc>
                  <a:txBody>
                    <a:bodyPr/>
                    <a:lstStyle/>
                    <a:p>
                      <a:r>
                        <a:rPr lang="en-AU" sz="2200" baseline="0" dirty="0"/>
                        <a:t>Gender</a:t>
                      </a:r>
                    </a:p>
                  </a:txBody>
                  <a:tcPr/>
                </a:tc>
                <a:tc gridSpan="2">
                  <a:txBody>
                    <a:bodyPr/>
                    <a:lstStyle/>
                    <a:p>
                      <a:r>
                        <a:rPr lang="en-AU" sz="2200" baseline="0" dirty="0"/>
                        <a:t> </a:t>
                      </a:r>
                      <a:r>
                        <a:rPr lang="en-AU" sz="2200" b="1" baseline="0" dirty="0"/>
                        <a:t>Male  </a:t>
                      </a:r>
                      <a:r>
                        <a:rPr lang="en-AU" sz="2200" baseline="0" dirty="0"/>
                        <a:t> n</a:t>
                      </a:r>
                      <a:r>
                        <a:rPr lang="en-AU" sz="2200" baseline="-25000" dirty="0"/>
                        <a:t>1</a:t>
                      </a:r>
                      <a:r>
                        <a:rPr lang="en-AU" sz="2200" baseline="0" dirty="0"/>
                        <a:t>=53</a:t>
                      </a:r>
                    </a:p>
                  </a:txBody>
                  <a:tcPr/>
                </a:tc>
                <a:tc hMerge="1">
                  <a:txBody>
                    <a:bodyPr/>
                    <a:lstStyle/>
                    <a:p>
                      <a:endParaRPr lang="en-AU"/>
                    </a:p>
                  </a:txBody>
                  <a:tcPr/>
                </a:tc>
                <a:tc gridSpan="2">
                  <a:txBody>
                    <a:bodyPr/>
                    <a:lstStyle/>
                    <a:p>
                      <a:r>
                        <a:rPr lang="en-AU" sz="2200" b="1" baseline="0" dirty="0"/>
                        <a:t>Female</a:t>
                      </a:r>
                      <a:r>
                        <a:rPr lang="en-AU" sz="2200" baseline="0" dirty="0"/>
                        <a:t>   n</a:t>
                      </a:r>
                      <a:r>
                        <a:rPr lang="en-AU" sz="2200" baseline="-25000" dirty="0"/>
                        <a:t>2</a:t>
                      </a:r>
                      <a:r>
                        <a:rPr lang="en-AU" sz="2200" baseline="0" dirty="0"/>
                        <a:t>= 39</a:t>
                      </a:r>
                    </a:p>
                  </a:txBody>
                  <a:tcPr/>
                </a:tc>
                <a:tc hMerge="1">
                  <a:txBody>
                    <a:bodyPr/>
                    <a:lstStyle/>
                    <a:p>
                      <a:endParaRPr lang="en-AU"/>
                    </a:p>
                  </a:txBody>
                  <a:tcPr/>
                </a:tc>
                <a:extLst>
                  <a:ext uri="{0D108BD9-81ED-4DB2-BD59-A6C34878D82A}">
                    <a16:rowId xmlns:a16="http://schemas.microsoft.com/office/drawing/2014/main" val="578665945"/>
                  </a:ext>
                </a:extLst>
              </a:tr>
              <a:tr h="349182">
                <a:tc>
                  <a:txBody>
                    <a:bodyPr/>
                    <a:lstStyle/>
                    <a:p>
                      <a:r>
                        <a:rPr lang="en-AU" sz="2200" baseline="0" dirty="0"/>
                        <a:t>Age</a:t>
                      </a:r>
                    </a:p>
                  </a:txBody>
                  <a:tcPr/>
                </a:tc>
                <a:tc gridSpan="2">
                  <a:txBody>
                    <a:bodyPr/>
                    <a:lstStyle/>
                    <a:p>
                      <a:r>
                        <a:rPr lang="en-AU" sz="2200" baseline="0" dirty="0"/>
                        <a:t> </a:t>
                      </a:r>
                      <a:r>
                        <a:rPr lang="en-AU" sz="2200" b="1" baseline="0" dirty="0"/>
                        <a:t>Mean </a:t>
                      </a:r>
                      <a:r>
                        <a:rPr lang="en-AU" sz="2200" b="0" baseline="0" dirty="0"/>
                        <a:t>=75 years</a:t>
                      </a:r>
                    </a:p>
                  </a:txBody>
                  <a:tcPr/>
                </a:tc>
                <a:tc hMerge="1">
                  <a:txBody>
                    <a:bodyPr/>
                    <a:lstStyle/>
                    <a:p>
                      <a:endParaRPr lang="en-AU"/>
                    </a:p>
                  </a:txBody>
                  <a:tcPr/>
                </a:tc>
                <a:tc gridSpan="2">
                  <a:txBody>
                    <a:bodyPr/>
                    <a:lstStyle/>
                    <a:p>
                      <a:r>
                        <a:rPr lang="en-AU" sz="2200" b="1" baseline="0" dirty="0"/>
                        <a:t>St Dev </a:t>
                      </a:r>
                      <a:r>
                        <a:rPr lang="en-AU" sz="2200" b="0" baseline="0" dirty="0"/>
                        <a:t>=12 years</a:t>
                      </a:r>
                    </a:p>
                  </a:txBody>
                  <a:tcPr/>
                </a:tc>
                <a:tc hMerge="1">
                  <a:txBody>
                    <a:bodyPr/>
                    <a:lstStyle/>
                    <a:p>
                      <a:endParaRPr lang="en-AU"/>
                    </a:p>
                  </a:txBody>
                  <a:tcPr/>
                </a:tc>
                <a:extLst>
                  <a:ext uri="{0D108BD9-81ED-4DB2-BD59-A6C34878D82A}">
                    <a16:rowId xmlns:a16="http://schemas.microsoft.com/office/drawing/2014/main" val="4039278110"/>
                  </a:ext>
                </a:extLst>
              </a:tr>
              <a:tr h="349182">
                <a:tc>
                  <a:txBody>
                    <a:bodyPr/>
                    <a:lstStyle/>
                    <a:p>
                      <a:r>
                        <a:rPr lang="en-AU" sz="2200" baseline="0" dirty="0"/>
                        <a:t>Path Lab.</a:t>
                      </a:r>
                    </a:p>
                  </a:txBody>
                  <a:tcPr/>
                </a:tc>
                <a:tc gridSpan="2">
                  <a:txBody>
                    <a:bodyPr/>
                    <a:lstStyle/>
                    <a:p>
                      <a:r>
                        <a:rPr lang="en-AU" sz="2200" baseline="0" dirty="0"/>
                        <a:t> </a:t>
                      </a:r>
                      <a:r>
                        <a:rPr lang="en-AU" sz="2200" b="1" baseline="0" dirty="0"/>
                        <a:t>DHM</a:t>
                      </a:r>
                      <a:r>
                        <a:rPr lang="en-AU" sz="2200" baseline="0" dirty="0"/>
                        <a:t>     n</a:t>
                      </a:r>
                      <a:r>
                        <a:rPr lang="en-AU" sz="2200" baseline="-25000" dirty="0"/>
                        <a:t>1</a:t>
                      </a:r>
                      <a:r>
                        <a:rPr lang="en-AU" sz="2200" baseline="0" dirty="0"/>
                        <a:t> = 58</a:t>
                      </a:r>
                    </a:p>
                  </a:txBody>
                  <a:tcPr/>
                </a:tc>
                <a:tc hMerge="1">
                  <a:txBody>
                    <a:bodyPr/>
                    <a:lstStyle/>
                    <a:p>
                      <a:endParaRPr lang="en-AU"/>
                    </a:p>
                  </a:txBody>
                  <a:tcPr/>
                </a:tc>
                <a:tc gridSpan="2">
                  <a:txBody>
                    <a:bodyPr/>
                    <a:lstStyle/>
                    <a:p>
                      <a:r>
                        <a:rPr lang="en-AU" sz="2200" b="1" baseline="0" dirty="0"/>
                        <a:t> Laverty       </a:t>
                      </a:r>
                      <a:r>
                        <a:rPr lang="en-AU" sz="2200" baseline="0" dirty="0"/>
                        <a:t>n</a:t>
                      </a:r>
                      <a:r>
                        <a:rPr lang="en-AU" sz="2200" baseline="-25000" dirty="0"/>
                        <a:t>2</a:t>
                      </a:r>
                      <a:r>
                        <a:rPr lang="en-AU" sz="2200" baseline="0" dirty="0"/>
                        <a:t>=34</a:t>
                      </a:r>
                    </a:p>
                  </a:txBody>
                  <a:tcPr/>
                </a:tc>
                <a:tc hMerge="1">
                  <a:txBody>
                    <a:bodyPr/>
                    <a:lstStyle/>
                    <a:p>
                      <a:endParaRPr lang="en-AU"/>
                    </a:p>
                  </a:txBody>
                  <a:tcPr/>
                </a:tc>
                <a:extLst>
                  <a:ext uri="{0D108BD9-81ED-4DB2-BD59-A6C34878D82A}">
                    <a16:rowId xmlns:a16="http://schemas.microsoft.com/office/drawing/2014/main" val="3532314532"/>
                  </a:ext>
                </a:extLst>
              </a:tr>
              <a:tr h="349182">
                <a:tc>
                  <a:txBody>
                    <a:bodyPr/>
                    <a:lstStyle/>
                    <a:p>
                      <a:r>
                        <a:rPr lang="en-AU" sz="2200" baseline="0" dirty="0"/>
                        <a:t>Diabetic status</a:t>
                      </a:r>
                    </a:p>
                  </a:txBody>
                  <a:tcPr/>
                </a:tc>
                <a:tc gridSpan="2">
                  <a:txBody>
                    <a:bodyPr/>
                    <a:lstStyle/>
                    <a:p>
                      <a:r>
                        <a:rPr lang="en-AU" sz="2200" b="1" baseline="0" dirty="0"/>
                        <a:t>Diabetic</a:t>
                      </a:r>
                      <a:r>
                        <a:rPr lang="en-AU" sz="2200" baseline="0" dirty="0"/>
                        <a:t> n</a:t>
                      </a:r>
                      <a:r>
                        <a:rPr lang="en-AU" sz="2200" baseline="-25000" dirty="0"/>
                        <a:t>1</a:t>
                      </a:r>
                      <a:r>
                        <a:rPr lang="en-AU" sz="2200" baseline="0" dirty="0"/>
                        <a:t>= 33</a:t>
                      </a:r>
                    </a:p>
                  </a:txBody>
                  <a:tcPr/>
                </a:tc>
                <a:tc hMerge="1">
                  <a:txBody>
                    <a:bodyPr/>
                    <a:lstStyle/>
                    <a:p>
                      <a:endParaRPr lang="en-AU"/>
                    </a:p>
                  </a:txBody>
                  <a:tcPr/>
                </a:tc>
                <a:tc gridSpan="2">
                  <a:txBody>
                    <a:bodyPr/>
                    <a:lstStyle/>
                    <a:p>
                      <a:r>
                        <a:rPr lang="en-AU" sz="2200" b="1" baseline="0" dirty="0"/>
                        <a:t>Non-diabetic</a:t>
                      </a:r>
                      <a:r>
                        <a:rPr lang="en-AU" sz="2200" baseline="0" dirty="0"/>
                        <a:t> n</a:t>
                      </a:r>
                      <a:r>
                        <a:rPr lang="en-AU" sz="2200" baseline="-25000" dirty="0"/>
                        <a:t>2</a:t>
                      </a:r>
                      <a:r>
                        <a:rPr lang="en-AU" sz="2200" baseline="0" dirty="0"/>
                        <a:t>=59</a:t>
                      </a:r>
                    </a:p>
                  </a:txBody>
                  <a:tcPr/>
                </a:tc>
                <a:tc hMerge="1">
                  <a:txBody>
                    <a:bodyPr/>
                    <a:lstStyle/>
                    <a:p>
                      <a:endParaRPr lang="en-AU"/>
                    </a:p>
                  </a:txBody>
                  <a:tcPr/>
                </a:tc>
                <a:extLst>
                  <a:ext uri="{0D108BD9-81ED-4DB2-BD59-A6C34878D82A}">
                    <a16:rowId xmlns:a16="http://schemas.microsoft.com/office/drawing/2014/main" val="1527323862"/>
                  </a:ext>
                </a:extLst>
              </a:tr>
              <a:tr h="470055">
                <a:tc>
                  <a:txBody>
                    <a:bodyPr/>
                    <a:lstStyle/>
                    <a:p>
                      <a:r>
                        <a:rPr lang="en-AU" sz="2200" baseline="0" dirty="0"/>
                        <a:t>Smoking status </a:t>
                      </a:r>
                      <a:r>
                        <a:rPr lang="en-AU" sz="1600" baseline="0" dirty="0"/>
                        <a:t>(N=78)</a:t>
                      </a:r>
                    </a:p>
                  </a:txBody>
                  <a:tcPr/>
                </a:tc>
                <a:tc gridSpan="2">
                  <a:txBody>
                    <a:bodyPr/>
                    <a:lstStyle/>
                    <a:p>
                      <a:r>
                        <a:rPr lang="en-AU" sz="2200" b="1" baseline="0" dirty="0"/>
                        <a:t>Active Smoker  </a:t>
                      </a:r>
                      <a:r>
                        <a:rPr lang="en-AU" sz="2200" baseline="0" dirty="0"/>
                        <a:t>n</a:t>
                      </a:r>
                      <a:r>
                        <a:rPr lang="en-AU" sz="2200" baseline="-25000" dirty="0"/>
                        <a:t>1</a:t>
                      </a:r>
                      <a:r>
                        <a:rPr lang="en-AU" sz="2200" baseline="0" dirty="0"/>
                        <a:t>=11</a:t>
                      </a:r>
                    </a:p>
                  </a:txBody>
                  <a:tcPr/>
                </a:tc>
                <a:tc hMerge="1">
                  <a:txBody>
                    <a:bodyPr/>
                    <a:lstStyle/>
                    <a:p>
                      <a:endParaRPr lang="en-AU"/>
                    </a:p>
                  </a:txBody>
                  <a:tcPr/>
                </a:tc>
                <a:tc gridSpan="2">
                  <a:txBody>
                    <a:bodyPr/>
                    <a:lstStyle/>
                    <a:p>
                      <a:r>
                        <a:rPr lang="en-AU" sz="2200" b="1" baseline="0" dirty="0"/>
                        <a:t>Non-Smoker</a:t>
                      </a:r>
                      <a:r>
                        <a:rPr lang="en-AU" sz="2200" baseline="0" dirty="0"/>
                        <a:t>   n</a:t>
                      </a:r>
                      <a:r>
                        <a:rPr lang="en-AU" sz="2200" baseline="-25000" dirty="0"/>
                        <a:t>2</a:t>
                      </a:r>
                      <a:r>
                        <a:rPr lang="en-AU" sz="2200" baseline="0" dirty="0"/>
                        <a:t>= 67</a:t>
                      </a:r>
                    </a:p>
                  </a:txBody>
                  <a:tcPr/>
                </a:tc>
                <a:tc hMerge="1">
                  <a:txBody>
                    <a:bodyPr/>
                    <a:lstStyle/>
                    <a:p>
                      <a:endParaRPr lang="en-AU"/>
                    </a:p>
                  </a:txBody>
                  <a:tcPr/>
                </a:tc>
                <a:extLst>
                  <a:ext uri="{0D108BD9-81ED-4DB2-BD59-A6C34878D82A}">
                    <a16:rowId xmlns:a16="http://schemas.microsoft.com/office/drawing/2014/main" val="3827386609"/>
                  </a:ext>
                </a:extLst>
              </a:tr>
              <a:tr h="620818">
                <a:tc>
                  <a:txBody>
                    <a:bodyPr/>
                    <a:lstStyle/>
                    <a:p>
                      <a:r>
                        <a:rPr lang="en-AU" sz="2200" baseline="0" dirty="0"/>
                        <a:t>Ulcer Location</a:t>
                      </a:r>
                    </a:p>
                  </a:txBody>
                  <a:tcPr/>
                </a:tc>
                <a:tc>
                  <a:txBody>
                    <a:bodyPr/>
                    <a:lstStyle/>
                    <a:p>
                      <a:r>
                        <a:rPr lang="en-AU" sz="2200" baseline="0" dirty="0"/>
                        <a:t>Calf   n</a:t>
                      </a:r>
                      <a:r>
                        <a:rPr lang="en-AU" sz="2200" baseline="-25000" dirty="0"/>
                        <a:t>1</a:t>
                      </a:r>
                      <a:r>
                        <a:rPr lang="en-AU" sz="2200" baseline="0" dirty="0"/>
                        <a:t>  = 52</a:t>
                      </a:r>
                    </a:p>
                  </a:txBody>
                  <a:tcPr/>
                </a:tc>
                <a:tc gridSpan="2">
                  <a:txBody>
                    <a:bodyPr/>
                    <a:lstStyle/>
                    <a:p>
                      <a:r>
                        <a:rPr lang="en-AU" sz="2200" baseline="0" dirty="0"/>
                        <a:t>Malleolus n</a:t>
                      </a:r>
                      <a:r>
                        <a:rPr lang="en-AU" sz="2200" baseline="-25000" dirty="0"/>
                        <a:t>2</a:t>
                      </a:r>
                      <a:r>
                        <a:rPr lang="en-AU" sz="2200" baseline="0" dirty="0"/>
                        <a:t> =11 </a:t>
                      </a:r>
                    </a:p>
                  </a:txBody>
                  <a:tcPr/>
                </a:tc>
                <a:tc hMerge="1">
                  <a:txBody>
                    <a:bodyPr/>
                    <a:lstStyle/>
                    <a:p>
                      <a:endParaRPr lang="en-AU" sz="2200" baseline="0" dirty="0"/>
                    </a:p>
                  </a:txBody>
                  <a:tcPr/>
                </a:tc>
                <a:tc>
                  <a:txBody>
                    <a:bodyPr/>
                    <a:lstStyle/>
                    <a:p>
                      <a:r>
                        <a:rPr lang="en-AU" sz="2200" baseline="0" dirty="0"/>
                        <a:t>Foot n</a:t>
                      </a:r>
                      <a:r>
                        <a:rPr lang="en-AU" sz="2200" baseline="-25000" dirty="0"/>
                        <a:t>3</a:t>
                      </a:r>
                      <a:r>
                        <a:rPr lang="en-AU" sz="2200" baseline="0" dirty="0"/>
                        <a:t>=24</a:t>
                      </a:r>
                    </a:p>
                  </a:txBody>
                  <a:tcPr/>
                </a:tc>
                <a:extLst>
                  <a:ext uri="{0D108BD9-81ED-4DB2-BD59-A6C34878D82A}">
                    <a16:rowId xmlns:a16="http://schemas.microsoft.com/office/drawing/2014/main" val="466467246"/>
                  </a:ext>
                </a:extLst>
              </a:tr>
              <a:tr h="620818">
                <a:tc>
                  <a:txBody>
                    <a:bodyPr/>
                    <a:lstStyle/>
                    <a:p>
                      <a:r>
                        <a:rPr lang="en-AU" sz="2200" baseline="0" dirty="0"/>
                        <a:t>Healing Inhibitor</a:t>
                      </a:r>
                      <a:r>
                        <a:rPr lang="en-AU" sz="2200" baseline="30000" dirty="0"/>
                        <a:t>*</a:t>
                      </a:r>
                    </a:p>
                  </a:txBody>
                  <a:tcPr/>
                </a:tc>
                <a:tc>
                  <a:txBody>
                    <a:bodyPr/>
                    <a:lstStyle/>
                    <a:p>
                      <a:r>
                        <a:rPr lang="en-AU" sz="2200" baseline="0" dirty="0"/>
                        <a:t>Stasis n</a:t>
                      </a:r>
                      <a:r>
                        <a:rPr lang="en-AU" sz="2200" baseline="-25000" dirty="0"/>
                        <a:t>1</a:t>
                      </a:r>
                      <a:r>
                        <a:rPr lang="en-AU" sz="2200" baseline="0" dirty="0"/>
                        <a:t>  = 47</a:t>
                      </a:r>
                    </a:p>
                  </a:txBody>
                  <a:tcPr/>
                </a:tc>
                <a:tc gridSpan="2">
                  <a:txBody>
                    <a:bodyPr/>
                    <a:lstStyle/>
                    <a:p>
                      <a:r>
                        <a:rPr lang="en-AU" sz="2200" baseline="0" dirty="0"/>
                        <a:t>Ischemia  n</a:t>
                      </a:r>
                      <a:r>
                        <a:rPr lang="en-AU" sz="2200" baseline="-25000" dirty="0"/>
                        <a:t>2</a:t>
                      </a:r>
                      <a:r>
                        <a:rPr lang="en-AU" sz="2200" baseline="0" dirty="0"/>
                        <a:t> = 45</a:t>
                      </a:r>
                    </a:p>
                  </a:txBody>
                  <a:tcPr/>
                </a:tc>
                <a:tc hMerge="1">
                  <a:txBody>
                    <a:bodyPr/>
                    <a:lstStyle/>
                    <a:p>
                      <a:endParaRPr lang="en-AU" sz="2200" baseline="0" dirty="0"/>
                    </a:p>
                  </a:txBody>
                  <a:tcPr/>
                </a:tc>
                <a:tc>
                  <a:txBody>
                    <a:bodyPr/>
                    <a:lstStyle/>
                    <a:p>
                      <a:r>
                        <a:rPr lang="en-AU" sz="2200" baseline="0" dirty="0"/>
                        <a:t>Pressure n</a:t>
                      </a:r>
                      <a:r>
                        <a:rPr lang="en-AU" sz="2200" baseline="-25000" dirty="0"/>
                        <a:t>3</a:t>
                      </a:r>
                      <a:r>
                        <a:rPr lang="en-AU" sz="2200" baseline="0" dirty="0"/>
                        <a:t> = 12</a:t>
                      </a:r>
                    </a:p>
                  </a:txBody>
                  <a:tcPr/>
                </a:tc>
                <a:extLst>
                  <a:ext uri="{0D108BD9-81ED-4DB2-BD59-A6C34878D82A}">
                    <a16:rowId xmlns:a16="http://schemas.microsoft.com/office/drawing/2014/main" val="2474437568"/>
                  </a:ext>
                </a:extLst>
              </a:tr>
              <a:tr h="321636">
                <a:tc gridSpan="5">
                  <a:txBody>
                    <a:bodyPr/>
                    <a:lstStyle/>
                    <a:p>
                      <a:r>
                        <a:rPr lang="en-AU" sz="1400" baseline="0" dirty="0"/>
                        <a:t>* Lesions may result from more than one healing inhibitor, so category totals  add to &gt; 92.</a:t>
                      </a:r>
                    </a:p>
                  </a:txBody>
                  <a:tcPr/>
                </a:tc>
                <a:tc hMerge="1">
                  <a:txBody>
                    <a:bodyPr/>
                    <a:lstStyle/>
                    <a:p>
                      <a:endParaRPr lang="en-AU" sz="2200" baseline="0" dirty="0"/>
                    </a:p>
                  </a:txBody>
                  <a:tcPr/>
                </a:tc>
                <a:tc hMerge="1">
                  <a:txBody>
                    <a:bodyPr/>
                    <a:lstStyle/>
                    <a:p>
                      <a:endParaRPr lang="en-AU"/>
                    </a:p>
                  </a:txBody>
                  <a:tcPr/>
                </a:tc>
                <a:tc hMerge="1">
                  <a:txBody>
                    <a:bodyPr/>
                    <a:lstStyle/>
                    <a:p>
                      <a:endParaRPr lang="en-AU" sz="2200" baseline="0" dirty="0"/>
                    </a:p>
                  </a:txBody>
                  <a:tcPr/>
                </a:tc>
                <a:tc hMerge="1">
                  <a:txBody>
                    <a:bodyPr/>
                    <a:lstStyle/>
                    <a:p>
                      <a:endParaRPr lang="en-AU"/>
                    </a:p>
                  </a:txBody>
                  <a:tcPr/>
                </a:tc>
                <a:extLst>
                  <a:ext uri="{0D108BD9-81ED-4DB2-BD59-A6C34878D82A}">
                    <a16:rowId xmlns:a16="http://schemas.microsoft.com/office/drawing/2014/main" val="1228165444"/>
                  </a:ext>
                </a:extLst>
              </a:tr>
            </a:tbl>
          </a:graphicData>
        </a:graphic>
      </p:graphicFrame>
      <p:pic>
        <p:nvPicPr>
          <p:cNvPr id="3" name="Picture 2">
            <a:extLst>
              <a:ext uri="{FF2B5EF4-FFF2-40B4-BE49-F238E27FC236}">
                <a16:creationId xmlns:a16="http://schemas.microsoft.com/office/drawing/2014/main" id="{0462D801-C0C9-4FFD-BFAD-D71583F424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68793" y="4790305"/>
            <a:ext cx="2294984" cy="3510356"/>
          </a:xfrm>
          <a:prstGeom prst="rect">
            <a:avLst/>
          </a:prstGeom>
        </p:spPr>
      </p:pic>
      <p:sp>
        <p:nvSpPr>
          <p:cNvPr id="27" name="TextBox 26">
            <a:extLst>
              <a:ext uri="{FF2B5EF4-FFF2-40B4-BE49-F238E27FC236}">
                <a16:creationId xmlns:a16="http://schemas.microsoft.com/office/drawing/2014/main" id="{610E5AFA-7AD3-4FD5-B8A4-E6234E949A97}"/>
              </a:ext>
            </a:extLst>
          </p:cNvPr>
          <p:cNvSpPr txBox="1"/>
          <p:nvPr/>
        </p:nvSpPr>
        <p:spPr>
          <a:xfrm>
            <a:off x="1674446" y="31143443"/>
            <a:ext cx="16515578" cy="4524315"/>
          </a:xfrm>
          <a:prstGeom prst="rect">
            <a:avLst/>
          </a:prstGeom>
          <a:noFill/>
        </p:spPr>
        <p:txBody>
          <a:bodyPr wrap="square" rtlCol="0">
            <a:spAutoFit/>
          </a:bodyPr>
          <a:lstStyle/>
          <a:p>
            <a:pPr algn="just"/>
            <a:r>
              <a:rPr lang="en-AU" sz="3200" dirty="0"/>
              <a:t>Vitamin C levels in this cohort are markedly skewed toward low levels.   The mean for all patients was 27 µmol /L, significantly lower than seen in whole-population surveys. Severe deficiency (defined as  &lt; 6umol/L)  was noted in 37/92 (40.2%)  compared with 2-7% in broad population surveys.</a:t>
            </a:r>
          </a:p>
          <a:p>
            <a:pPr algn="just"/>
            <a:endParaRPr lang="en-AU" sz="3200" dirty="0"/>
          </a:p>
          <a:p>
            <a:pPr algn="just"/>
            <a:r>
              <a:rPr lang="en-AU" sz="3200" dirty="0"/>
              <a:t>The skew was exacerbated in diabetic and active  smokers with the mean levels  being  22.1µmol/L  for diabetics and   9.4µmol/L in smokers, again both significantly lower than matched cohorts without ulcers.    Rates of severe deficiency were 17/33 ( 51% ) for diabetics and  8/11 (73% )   active smokers </a:t>
            </a:r>
          </a:p>
        </p:txBody>
      </p:sp>
      <p:sp>
        <p:nvSpPr>
          <p:cNvPr id="28" name="TextBox 27">
            <a:extLst>
              <a:ext uri="{FF2B5EF4-FFF2-40B4-BE49-F238E27FC236}">
                <a16:creationId xmlns:a16="http://schemas.microsoft.com/office/drawing/2014/main" id="{5AFDF8C4-8968-4BF8-BB19-AFF8649BA87D}"/>
              </a:ext>
            </a:extLst>
          </p:cNvPr>
          <p:cNvSpPr txBox="1"/>
          <p:nvPr/>
        </p:nvSpPr>
        <p:spPr>
          <a:xfrm>
            <a:off x="1329675" y="3351553"/>
            <a:ext cx="23054725" cy="6247864"/>
          </a:xfrm>
          <a:prstGeom prst="rect">
            <a:avLst/>
          </a:prstGeom>
          <a:noFill/>
        </p:spPr>
        <p:txBody>
          <a:bodyPr wrap="square" rtlCol="0">
            <a:spAutoFit/>
          </a:bodyPr>
          <a:lstStyle/>
          <a:p>
            <a:endParaRPr lang="en-AU" sz="3200" dirty="0"/>
          </a:p>
          <a:p>
            <a:pPr algn="just"/>
            <a:r>
              <a:rPr lang="en-AU" sz="4400" b="1" dirty="0"/>
              <a:t>Background</a:t>
            </a:r>
          </a:p>
          <a:p>
            <a:pPr algn="just"/>
            <a:r>
              <a:rPr lang="en-AU" sz="3200" dirty="0"/>
              <a:t>Vitamin C is derived  from glucose and retains many of the same metabolic pathways including insulin mediated transport.    Humans lack the ability to synthesise vitamin C so rely of continuous dietary intake.    Low levels of vitamin C are associated with poor healing of wounds and profound deficiency (&lt; 6 µmol/L) can lead to scurvy.  Although increasingly uncommon, rates of severe vitamin C deficiency are seen in the obese and lower socioeconomic  demographics and  average  levels are  lower in diabetic  and  in smokers.    Vitamin C is acutely depleted in severe burns, sepsis and after surgery but the effect of chronic wounds is less known. Since 2016, patients  attending the Riverina Endovascular Wound Clinic (Wagga Wagga, NSW, Australia) have been offered a nutritional screen.  Low Vitamin C was surprisingly common and  prompted an audit of these tests</a:t>
            </a:r>
          </a:p>
          <a:p>
            <a:endParaRPr lang="en-AU" sz="2400" dirty="0"/>
          </a:p>
          <a:p>
            <a:endParaRPr lang="en-AU" sz="2400" dirty="0"/>
          </a:p>
          <a:p>
            <a:endParaRPr lang="en-AU" sz="2000" dirty="0"/>
          </a:p>
        </p:txBody>
      </p:sp>
      <p:sp>
        <p:nvSpPr>
          <p:cNvPr id="32" name="TextBox 31">
            <a:extLst>
              <a:ext uri="{FF2B5EF4-FFF2-40B4-BE49-F238E27FC236}">
                <a16:creationId xmlns:a16="http://schemas.microsoft.com/office/drawing/2014/main" id="{8C29DCD3-5B88-43CD-9DD0-66F5B5C583FB}"/>
              </a:ext>
            </a:extLst>
          </p:cNvPr>
          <p:cNvSpPr txBox="1"/>
          <p:nvPr/>
        </p:nvSpPr>
        <p:spPr>
          <a:xfrm>
            <a:off x="18974908" y="25355646"/>
            <a:ext cx="17457082" cy="10618291"/>
          </a:xfrm>
          <a:prstGeom prst="rect">
            <a:avLst/>
          </a:prstGeom>
          <a:noFill/>
        </p:spPr>
        <p:txBody>
          <a:bodyPr wrap="square" rtlCol="0">
            <a:spAutoFit/>
          </a:bodyPr>
          <a:lstStyle/>
          <a:p>
            <a:pPr algn="just"/>
            <a:r>
              <a:rPr lang="en-AU" sz="4400" b="1" dirty="0"/>
              <a:t>Discussion</a:t>
            </a:r>
          </a:p>
          <a:p>
            <a:pPr algn="just"/>
            <a:r>
              <a:rPr lang="en-AU" sz="3200" dirty="0"/>
              <a:t>Vitamin C  (ascorbic acid) is involved in multiple physiological pathways, most  prominently  as a co-enzyme in the synthesis  of collagen,  and as a scavenger of the free radicals .     Routine surgery, sepsis and burns are  associated with acute reductions in vitamin C levels,  attributed  to  the consumption of vitamin C by the reactive oxygen species induced by inflammation.   The chronicity of many lower limb ulcers represents failure to progress from the inflammatory- to the proliferative-  phase of healing.  A similar drain on ascorbic acid could thus be predicted but the extent of the problem is not well established </a:t>
            </a:r>
          </a:p>
          <a:p>
            <a:pPr algn="just"/>
            <a:endParaRPr lang="en-AU" sz="3200" dirty="0"/>
          </a:p>
          <a:p>
            <a:pPr algn="just"/>
            <a:r>
              <a:rPr lang="en-AU" sz="3200" dirty="0"/>
              <a:t>In this outpatient population, vitamin C levels were markedly lower  found in literature surveys,  including 40.2% at levels associated with the development of scurvy, although no patient presented with clinical manifestations of that disease,  The effect was greater in groups already known to have  relatively low vitamin C –smokers and diabetics-  again with average levels lower than similar cohorts in the literature.  This likely  represents a ‘two-hit’ mechanism. </a:t>
            </a:r>
          </a:p>
          <a:p>
            <a:pPr algn="just"/>
            <a:endParaRPr lang="en-AU" sz="3200" dirty="0"/>
          </a:p>
          <a:p>
            <a:pPr algn="just"/>
            <a:r>
              <a:rPr lang="en-AU" sz="3200" dirty="0"/>
              <a:t>Two weakness of this retrospective audit should be mentioned.  Vitamin C metabolism and storage is complex and serum levels may not be the best marker for clinical deficiency. Second,  incorrect  handling of serum sample may lead to artificially low results and is not controlled for in this data. </a:t>
            </a:r>
          </a:p>
        </p:txBody>
      </p:sp>
      <p:sp>
        <p:nvSpPr>
          <p:cNvPr id="34" name="TextBox 33">
            <a:extLst>
              <a:ext uri="{FF2B5EF4-FFF2-40B4-BE49-F238E27FC236}">
                <a16:creationId xmlns:a16="http://schemas.microsoft.com/office/drawing/2014/main" id="{40F0DDDD-4F5F-427F-B3AC-53FD0E1CA6A2}"/>
              </a:ext>
            </a:extLst>
          </p:cNvPr>
          <p:cNvSpPr txBox="1"/>
          <p:nvPr/>
        </p:nvSpPr>
        <p:spPr>
          <a:xfrm>
            <a:off x="14280505" y="21642684"/>
            <a:ext cx="15330189" cy="1508105"/>
          </a:xfrm>
          <a:prstGeom prst="rect">
            <a:avLst/>
          </a:prstGeom>
          <a:noFill/>
        </p:spPr>
        <p:txBody>
          <a:bodyPr wrap="square" rtlCol="0">
            <a:spAutoFit/>
          </a:bodyPr>
          <a:lstStyle/>
          <a:p>
            <a:endParaRPr lang="en-AU" sz="2400" dirty="0"/>
          </a:p>
          <a:p>
            <a:endParaRPr lang="en-AU" sz="2400" dirty="0"/>
          </a:p>
          <a:p>
            <a:endParaRPr lang="en-AU" sz="2400" dirty="0"/>
          </a:p>
          <a:p>
            <a:endParaRPr lang="en-AU" sz="2000" dirty="0"/>
          </a:p>
        </p:txBody>
      </p:sp>
      <p:sp>
        <p:nvSpPr>
          <p:cNvPr id="35" name="TextBox 34">
            <a:extLst>
              <a:ext uri="{FF2B5EF4-FFF2-40B4-BE49-F238E27FC236}">
                <a16:creationId xmlns:a16="http://schemas.microsoft.com/office/drawing/2014/main" id="{A56E8A60-0B5B-4ADE-8F0B-45E335D54839}"/>
              </a:ext>
            </a:extLst>
          </p:cNvPr>
          <p:cNvSpPr txBox="1"/>
          <p:nvPr/>
        </p:nvSpPr>
        <p:spPr>
          <a:xfrm>
            <a:off x="1573556" y="36280117"/>
            <a:ext cx="34858433" cy="5139869"/>
          </a:xfrm>
          <a:prstGeom prst="rect">
            <a:avLst/>
          </a:prstGeom>
          <a:noFill/>
        </p:spPr>
        <p:txBody>
          <a:bodyPr wrap="square" rtlCol="0">
            <a:spAutoFit/>
          </a:bodyPr>
          <a:lstStyle/>
          <a:p>
            <a:r>
              <a:rPr lang="en-AU" sz="4400" b="1" dirty="0"/>
              <a:t>Conclusion</a:t>
            </a:r>
            <a:r>
              <a:rPr lang="en-AU" sz="4400" dirty="0"/>
              <a:t> </a:t>
            </a:r>
          </a:p>
          <a:p>
            <a:pPr algn="just"/>
            <a:r>
              <a:rPr lang="en-AU" sz="3600" dirty="0"/>
              <a:t>Data presented here suggests that chronic wounds represents a  clinically significant drain on vitamin C stores.  When additional risk factors such as  smoking and diabetes are  present,  depletion  commonly reaches levels  historically  associated with the  development scurvy.    To-date, the effects of supplementation on chronic wounds have not been quantified, but a positive effect on rates of healing is biologically reasonable.    </a:t>
            </a:r>
          </a:p>
          <a:p>
            <a:endParaRPr lang="en-AU" sz="3600" dirty="0"/>
          </a:p>
          <a:p>
            <a:pPr marL="457200" indent="-457200">
              <a:buFont typeface="Arial" panose="020B0604020202020204" pitchFamily="34" charset="0"/>
              <a:buChar char="•"/>
            </a:pPr>
            <a:r>
              <a:rPr lang="en-AU" sz="4800" b="1" dirty="0">
                <a:solidFill>
                  <a:srgbClr val="FFFF00"/>
                </a:solidFill>
              </a:rPr>
              <a:t>Nutritional screening for patients with non-healing ulcers is justified.</a:t>
            </a:r>
          </a:p>
          <a:p>
            <a:pPr marL="457200" indent="-457200">
              <a:buFont typeface="Arial" panose="020B0604020202020204" pitchFamily="34" charset="0"/>
              <a:buChar char="•"/>
            </a:pPr>
            <a:r>
              <a:rPr lang="en-AU" sz="4800" b="1" dirty="0">
                <a:solidFill>
                  <a:srgbClr val="FFFF00"/>
                </a:solidFill>
              </a:rPr>
              <a:t>Active smokers and diabetic patients with ulcers should be considered for supplementation  at first presentation.  </a:t>
            </a:r>
          </a:p>
          <a:p>
            <a:endParaRPr lang="en-AU" sz="2400" dirty="0"/>
          </a:p>
          <a:p>
            <a:endParaRPr lang="en-AU" sz="2000" dirty="0"/>
          </a:p>
        </p:txBody>
      </p:sp>
      <p:sp>
        <p:nvSpPr>
          <p:cNvPr id="37" name="TextBox 36">
            <a:extLst>
              <a:ext uri="{FF2B5EF4-FFF2-40B4-BE49-F238E27FC236}">
                <a16:creationId xmlns:a16="http://schemas.microsoft.com/office/drawing/2014/main" id="{9CDA81A4-AE1D-4083-AAAF-043D03C0F7A5}"/>
              </a:ext>
            </a:extLst>
          </p:cNvPr>
          <p:cNvSpPr txBox="1"/>
          <p:nvPr/>
        </p:nvSpPr>
        <p:spPr>
          <a:xfrm>
            <a:off x="1573557" y="40810040"/>
            <a:ext cx="10587789" cy="2769989"/>
          </a:xfrm>
          <a:prstGeom prst="rect">
            <a:avLst/>
          </a:prstGeom>
          <a:noFill/>
        </p:spPr>
        <p:txBody>
          <a:bodyPr wrap="square" rtlCol="0">
            <a:spAutoFit/>
          </a:bodyPr>
          <a:lstStyle/>
          <a:p>
            <a:r>
              <a:rPr lang="en-AU" sz="2800" dirty="0"/>
              <a:t>References:-</a:t>
            </a:r>
          </a:p>
          <a:p>
            <a:endParaRPr lang="en-AU" sz="1400" dirty="0"/>
          </a:p>
          <a:p>
            <a:pPr marL="228600" indent="-228600">
              <a:buFont typeface="+mj-lt"/>
              <a:buAutoNum type="arabicPeriod"/>
            </a:pPr>
            <a:r>
              <a:rPr lang="en-AU" sz="1400" dirty="0"/>
              <a:t>R. Wilson </a:t>
            </a:r>
            <a:r>
              <a:rPr lang="en-AU" sz="1400" i="1" dirty="0"/>
              <a:t>et al.</a:t>
            </a:r>
            <a:r>
              <a:rPr lang="en-AU" sz="1400" dirty="0"/>
              <a:t>, “Inadequate Vitamin C Status in Prediabetes and Type 2 Diabetes Mellitus: Associations with Glycaemic Control, Obesity, and Smoking,” </a:t>
            </a:r>
            <a:r>
              <a:rPr lang="en-AU" sz="1400" i="1" dirty="0"/>
              <a:t>Nutrients</a:t>
            </a:r>
            <a:r>
              <a:rPr lang="en-AU" sz="1400" dirty="0"/>
              <a:t>, vol. 9, no. 9, p. 997, Sep. 2017. </a:t>
            </a:r>
          </a:p>
          <a:p>
            <a:pPr marL="228600" indent="-228600">
              <a:buFont typeface="+mj-lt"/>
              <a:buAutoNum type="arabicPeriod"/>
            </a:pPr>
            <a:r>
              <a:rPr lang="en-AU" sz="1400" dirty="0"/>
              <a:t>A. </a:t>
            </a:r>
            <a:r>
              <a:rPr lang="en-AU" sz="1400" dirty="0" err="1"/>
              <a:t>Mosdol</a:t>
            </a:r>
            <a:r>
              <a:rPr lang="en-AU" sz="1400" dirty="0"/>
              <a:t>, B. </a:t>
            </a:r>
            <a:r>
              <a:rPr lang="en-AU" sz="1400" dirty="0" err="1"/>
              <a:t>Erens</a:t>
            </a:r>
            <a:r>
              <a:rPr lang="en-AU" sz="1400" dirty="0"/>
              <a:t>, and E. J. Brunner, “Estimated prevalence and predictors of vitamin C deficiency within UK’s low-income population,” </a:t>
            </a:r>
            <a:r>
              <a:rPr lang="en-AU" sz="1400" i="1" dirty="0"/>
              <a:t>J. Public Health</a:t>
            </a:r>
            <a:r>
              <a:rPr lang="en-AU" sz="1400" dirty="0"/>
              <a:t>, vol. 30, no. 4, pp. 456–460, Dec. 2008.</a:t>
            </a:r>
          </a:p>
          <a:p>
            <a:pPr marL="228600" indent="-228600">
              <a:buFont typeface="+mj-lt"/>
              <a:buAutoNum type="arabicPeriod"/>
            </a:pPr>
            <a:r>
              <a:rPr lang="en-AU" sz="1400" dirty="0"/>
              <a:t>J. F. Pearson </a:t>
            </a:r>
            <a:r>
              <a:rPr lang="en-AU" sz="1400" i="1" dirty="0"/>
              <a:t>et al.</a:t>
            </a:r>
            <a:r>
              <a:rPr lang="en-AU" sz="1400" dirty="0"/>
              <a:t>, “Vitamin C Status Correlates with Markers of Metabolic and Cognitive Health in 50-Year-Olds: Findings of the CHALICE Cohort Study,” </a:t>
            </a:r>
            <a:r>
              <a:rPr lang="en-AU" sz="1400" i="1" dirty="0"/>
              <a:t>Nutrients</a:t>
            </a:r>
            <a:r>
              <a:rPr lang="en-AU" sz="1400" dirty="0"/>
              <a:t>, vol. 9, no. 8, Aug. 2017.</a:t>
            </a:r>
          </a:p>
          <a:p>
            <a:pPr marL="228600" indent="-228600">
              <a:buFont typeface="+mj-lt"/>
              <a:buAutoNum type="arabicPeriod"/>
            </a:pPr>
            <a:r>
              <a:rPr lang="en-AU" sz="1400" dirty="0"/>
              <a:t> K. Langlois, M. Cooper, and C. K. </a:t>
            </a:r>
            <a:r>
              <a:rPr lang="en-AU" sz="1400" dirty="0" err="1"/>
              <a:t>Colapinto</a:t>
            </a:r>
            <a:r>
              <a:rPr lang="en-AU" sz="1400" dirty="0"/>
              <a:t>, “Vitamin C status of Canadian adults: Findings from the 2012/2013 Canadian Health Measures Survey,” </a:t>
            </a:r>
            <a:r>
              <a:rPr lang="en-AU" sz="1400" i="1" dirty="0"/>
              <a:t>Health Rep.</a:t>
            </a:r>
            <a:r>
              <a:rPr lang="en-AU" sz="1400" dirty="0"/>
              <a:t>, vol. 27, no. 5, pp. 3–10, May 2016.</a:t>
            </a:r>
          </a:p>
          <a:p>
            <a:endParaRPr lang="en-AU" sz="2000" dirty="0"/>
          </a:p>
        </p:txBody>
      </p:sp>
      <p:pic>
        <p:nvPicPr>
          <p:cNvPr id="45" name="Picture 44">
            <a:extLst>
              <a:ext uri="{FF2B5EF4-FFF2-40B4-BE49-F238E27FC236}">
                <a16:creationId xmlns:a16="http://schemas.microsoft.com/office/drawing/2014/main" id="{B6771824-FC3C-40CA-BEDD-1106BA91C5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15117" y="40810040"/>
            <a:ext cx="2064813" cy="2012114"/>
          </a:xfrm>
          <a:prstGeom prst="rect">
            <a:avLst/>
          </a:prstGeom>
        </p:spPr>
      </p:pic>
      <p:sp>
        <p:nvSpPr>
          <p:cNvPr id="46" name="TextBox 45">
            <a:extLst>
              <a:ext uri="{FF2B5EF4-FFF2-40B4-BE49-F238E27FC236}">
                <a16:creationId xmlns:a16="http://schemas.microsoft.com/office/drawing/2014/main" id="{66090C11-5E95-4901-A79F-DE3A634509D6}"/>
              </a:ext>
            </a:extLst>
          </p:cNvPr>
          <p:cNvSpPr txBox="1"/>
          <p:nvPr/>
        </p:nvSpPr>
        <p:spPr>
          <a:xfrm>
            <a:off x="1431925" y="8691411"/>
            <a:ext cx="35149371" cy="2739211"/>
          </a:xfrm>
          <a:prstGeom prst="rect">
            <a:avLst/>
          </a:prstGeom>
          <a:noFill/>
        </p:spPr>
        <p:txBody>
          <a:bodyPr wrap="square" rtlCol="0">
            <a:spAutoFit/>
          </a:bodyPr>
          <a:lstStyle/>
          <a:p>
            <a:pPr algn="just"/>
            <a:r>
              <a:rPr lang="en-AU" sz="4400" b="1" dirty="0"/>
              <a:t>Method </a:t>
            </a:r>
          </a:p>
          <a:p>
            <a:pPr algn="just"/>
            <a:r>
              <a:rPr lang="en-AU" sz="3200" dirty="0"/>
              <a:t>The electronic medical record  (Genie Solutions -  Fortitude Valley, QLD,  Australia) of patients attending the clinic were searched for </a:t>
            </a:r>
            <a:r>
              <a:rPr lang="en-AU" sz="3200" dirty="0" err="1"/>
              <a:t>nurition</a:t>
            </a:r>
            <a:r>
              <a:rPr lang="en-AU" sz="3200" dirty="0"/>
              <a:t> screens  which were collated along with demographic data, diabetic and smoking status. Ulcer locations were recorded as calf, foot or malleolus.     In the case of multiple lesions or lesions involving more than one region, the most involved region was listed.    The presence of inhibitors to  healing were recorded:  Ischemia chronic stasis,  or repetitive  pressure trauma.  If more than one factor was deemed to be clinically significant by the treating clinician, then all factors were included.  </a:t>
            </a:r>
          </a:p>
        </p:txBody>
      </p:sp>
      <p:graphicFrame>
        <p:nvGraphicFramePr>
          <p:cNvPr id="48" name="Table 47">
            <a:extLst>
              <a:ext uri="{FF2B5EF4-FFF2-40B4-BE49-F238E27FC236}">
                <a16:creationId xmlns:a16="http://schemas.microsoft.com/office/drawing/2014/main" id="{D0FCCBF6-6FB3-4F94-8287-F6DB3C1A281A}"/>
              </a:ext>
            </a:extLst>
          </p:cNvPr>
          <p:cNvGraphicFramePr>
            <a:graphicFrameLocks noGrp="1"/>
          </p:cNvGraphicFramePr>
          <p:nvPr>
            <p:extLst>
              <p:ext uri="{D42A27DB-BD31-4B8C-83A1-F6EECF244321}">
                <p14:modId xmlns:p14="http://schemas.microsoft.com/office/powerpoint/2010/main" val="2735418554"/>
              </p:ext>
            </p:extLst>
          </p:nvPr>
        </p:nvGraphicFramePr>
        <p:xfrm>
          <a:off x="5065327" y="26313433"/>
          <a:ext cx="4005942" cy="1366147"/>
        </p:xfrm>
        <a:graphic>
          <a:graphicData uri="http://schemas.openxmlformats.org/drawingml/2006/table">
            <a:tbl>
              <a:tblPr firstRow="1" bandRow="1">
                <a:tableStyleId>{5C22544A-7EE6-4342-B048-85BDC9FD1C3A}</a:tableStyleId>
              </a:tblPr>
              <a:tblGrid>
                <a:gridCol w="1335314">
                  <a:extLst>
                    <a:ext uri="{9D8B030D-6E8A-4147-A177-3AD203B41FA5}">
                      <a16:colId xmlns:a16="http://schemas.microsoft.com/office/drawing/2014/main" val="732463625"/>
                    </a:ext>
                  </a:extLst>
                </a:gridCol>
                <a:gridCol w="1335314">
                  <a:extLst>
                    <a:ext uri="{9D8B030D-6E8A-4147-A177-3AD203B41FA5}">
                      <a16:colId xmlns:a16="http://schemas.microsoft.com/office/drawing/2014/main" val="3990794643"/>
                    </a:ext>
                  </a:extLst>
                </a:gridCol>
                <a:gridCol w="1335314">
                  <a:extLst>
                    <a:ext uri="{9D8B030D-6E8A-4147-A177-3AD203B41FA5}">
                      <a16:colId xmlns:a16="http://schemas.microsoft.com/office/drawing/2014/main" val="628717337"/>
                    </a:ext>
                  </a:extLst>
                </a:gridCol>
              </a:tblGrid>
              <a:tr h="568442">
                <a:tc>
                  <a:txBody>
                    <a:bodyPr/>
                    <a:lstStyle/>
                    <a:p>
                      <a:endParaRPr lang="en-AU" sz="1600" dirty="0"/>
                    </a:p>
                  </a:txBody>
                  <a:tcPr/>
                </a:tc>
                <a:tc>
                  <a:txBody>
                    <a:bodyPr/>
                    <a:lstStyle/>
                    <a:p>
                      <a:r>
                        <a:rPr lang="en-AU" sz="1600" dirty="0"/>
                        <a:t> Diabetic</a:t>
                      </a:r>
                    </a:p>
                  </a:txBody>
                  <a:tcPr/>
                </a:tc>
                <a:tc>
                  <a:txBody>
                    <a:bodyPr/>
                    <a:lstStyle/>
                    <a:p>
                      <a:r>
                        <a:rPr lang="en-AU" sz="1600" dirty="0"/>
                        <a:t> Non-Diabetic</a:t>
                      </a:r>
                    </a:p>
                  </a:txBody>
                  <a:tcPr/>
                </a:tc>
                <a:extLst>
                  <a:ext uri="{0D108BD9-81ED-4DB2-BD59-A6C34878D82A}">
                    <a16:rowId xmlns:a16="http://schemas.microsoft.com/office/drawing/2014/main" val="3666230668"/>
                  </a:ext>
                </a:extLst>
              </a:tr>
              <a:tr h="403407">
                <a:tc>
                  <a:txBody>
                    <a:bodyPr/>
                    <a:lstStyle/>
                    <a:p>
                      <a:r>
                        <a:rPr lang="en-AU" sz="1600" dirty="0"/>
                        <a:t>Mean Vit C</a:t>
                      </a:r>
                    </a:p>
                  </a:txBody>
                  <a:tcPr/>
                </a:tc>
                <a:tc>
                  <a:txBody>
                    <a:bodyPr/>
                    <a:lstStyle/>
                    <a:p>
                      <a:r>
                        <a:rPr lang="en-AU" sz="1600" dirty="0"/>
                        <a:t>22.1 µmol/L</a:t>
                      </a:r>
                    </a:p>
                  </a:txBody>
                  <a:tcPr/>
                </a:tc>
                <a:tc>
                  <a:txBody>
                    <a:bodyPr/>
                    <a:lstStyle/>
                    <a:p>
                      <a:r>
                        <a:rPr lang="en-AU" sz="1600" dirty="0"/>
                        <a:t>29.9µmol/L</a:t>
                      </a:r>
                    </a:p>
                  </a:txBody>
                  <a:tcPr/>
                </a:tc>
                <a:extLst>
                  <a:ext uri="{0D108BD9-81ED-4DB2-BD59-A6C34878D82A}">
                    <a16:rowId xmlns:a16="http://schemas.microsoft.com/office/drawing/2014/main" val="2865353142"/>
                  </a:ext>
                </a:extLst>
              </a:tr>
              <a:tr h="383620">
                <a:tc>
                  <a:txBody>
                    <a:bodyPr/>
                    <a:lstStyle/>
                    <a:p>
                      <a:r>
                        <a:rPr lang="en-AU" sz="1600" dirty="0"/>
                        <a:t> Depletion</a:t>
                      </a:r>
                    </a:p>
                  </a:txBody>
                  <a:tcPr/>
                </a:tc>
                <a:tc>
                  <a:txBody>
                    <a:bodyPr/>
                    <a:lstStyle/>
                    <a:p>
                      <a:r>
                        <a:rPr lang="en-AU" sz="1600" dirty="0"/>
                        <a:t>51%</a:t>
                      </a:r>
                    </a:p>
                  </a:txBody>
                  <a:tcPr/>
                </a:tc>
                <a:tc>
                  <a:txBody>
                    <a:bodyPr/>
                    <a:lstStyle/>
                    <a:p>
                      <a:r>
                        <a:rPr lang="en-AU" sz="1600" dirty="0"/>
                        <a:t> 34%</a:t>
                      </a:r>
                    </a:p>
                  </a:txBody>
                  <a:tcPr/>
                </a:tc>
                <a:extLst>
                  <a:ext uri="{0D108BD9-81ED-4DB2-BD59-A6C34878D82A}">
                    <a16:rowId xmlns:a16="http://schemas.microsoft.com/office/drawing/2014/main" val="822439135"/>
                  </a:ext>
                </a:extLst>
              </a:tr>
            </a:tbl>
          </a:graphicData>
        </a:graphic>
      </p:graphicFrame>
      <p:graphicFrame>
        <p:nvGraphicFramePr>
          <p:cNvPr id="49" name="Table 48">
            <a:extLst>
              <a:ext uri="{FF2B5EF4-FFF2-40B4-BE49-F238E27FC236}">
                <a16:creationId xmlns:a16="http://schemas.microsoft.com/office/drawing/2014/main" id="{29C52019-D6F4-48BE-9B6D-8E07BCE131AB}"/>
              </a:ext>
            </a:extLst>
          </p:cNvPr>
          <p:cNvGraphicFramePr>
            <a:graphicFrameLocks noGrp="1"/>
          </p:cNvGraphicFramePr>
          <p:nvPr>
            <p:extLst>
              <p:ext uri="{D42A27DB-BD31-4B8C-83A1-F6EECF244321}">
                <p14:modId xmlns:p14="http://schemas.microsoft.com/office/powerpoint/2010/main" val="816912035"/>
              </p:ext>
            </p:extLst>
          </p:nvPr>
        </p:nvGraphicFramePr>
        <p:xfrm>
          <a:off x="13691327" y="26266726"/>
          <a:ext cx="4112622" cy="1366147"/>
        </p:xfrm>
        <a:graphic>
          <a:graphicData uri="http://schemas.openxmlformats.org/drawingml/2006/table">
            <a:tbl>
              <a:tblPr firstRow="1" bandRow="1">
                <a:tableStyleId>{5C22544A-7EE6-4342-B048-85BDC9FD1C3A}</a:tableStyleId>
              </a:tblPr>
              <a:tblGrid>
                <a:gridCol w="1370874">
                  <a:extLst>
                    <a:ext uri="{9D8B030D-6E8A-4147-A177-3AD203B41FA5}">
                      <a16:colId xmlns:a16="http://schemas.microsoft.com/office/drawing/2014/main" val="732463625"/>
                    </a:ext>
                  </a:extLst>
                </a:gridCol>
                <a:gridCol w="1370874">
                  <a:extLst>
                    <a:ext uri="{9D8B030D-6E8A-4147-A177-3AD203B41FA5}">
                      <a16:colId xmlns:a16="http://schemas.microsoft.com/office/drawing/2014/main" val="3990794643"/>
                    </a:ext>
                  </a:extLst>
                </a:gridCol>
                <a:gridCol w="1370874">
                  <a:extLst>
                    <a:ext uri="{9D8B030D-6E8A-4147-A177-3AD203B41FA5}">
                      <a16:colId xmlns:a16="http://schemas.microsoft.com/office/drawing/2014/main" val="628717337"/>
                    </a:ext>
                  </a:extLst>
                </a:gridCol>
              </a:tblGrid>
              <a:tr h="568442">
                <a:tc>
                  <a:txBody>
                    <a:bodyPr/>
                    <a:lstStyle/>
                    <a:p>
                      <a:endParaRPr lang="en-AU" sz="1600" dirty="0"/>
                    </a:p>
                  </a:txBody>
                  <a:tcPr/>
                </a:tc>
                <a:tc>
                  <a:txBody>
                    <a:bodyPr/>
                    <a:lstStyle/>
                    <a:p>
                      <a:r>
                        <a:rPr lang="en-AU" sz="1600" dirty="0"/>
                        <a:t> Smoker</a:t>
                      </a:r>
                    </a:p>
                  </a:txBody>
                  <a:tcPr/>
                </a:tc>
                <a:tc>
                  <a:txBody>
                    <a:bodyPr/>
                    <a:lstStyle/>
                    <a:p>
                      <a:r>
                        <a:rPr lang="en-AU" sz="1600" dirty="0"/>
                        <a:t> Non-Smoker</a:t>
                      </a:r>
                    </a:p>
                  </a:txBody>
                  <a:tcPr/>
                </a:tc>
                <a:extLst>
                  <a:ext uri="{0D108BD9-81ED-4DB2-BD59-A6C34878D82A}">
                    <a16:rowId xmlns:a16="http://schemas.microsoft.com/office/drawing/2014/main" val="3666230668"/>
                  </a:ext>
                </a:extLst>
              </a:tr>
              <a:tr h="403407">
                <a:tc>
                  <a:txBody>
                    <a:bodyPr/>
                    <a:lstStyle/>
                    <a:p>
                      <a:r>
                        <a:rPr lang="en-AU" sz="1600" dirty="0"/>
                        <a:t>Mean Vit C</a:t>
                      </a:r>
                    </a:p>
                  </a:txBody>
                  <a:tcPr/>
                </a:tc>
                <a:tc>
                  <a:txBody>
                    <a:bodyPr/>
                    <a:lstStyle/>
                    <a:p>
                      <a:r>
                        <a:rPr lang="en-AU" sz="1600" dirty="0"/>
                        <a:t> 9.4µmol/L</a:t>
                      </a:r>
                    </a:p>
                  </a:txBody>
                  <a:tcPr/>
                </a:tc>
                <a:tc>
                  <a:txBody>
                    <a:bodyPr/>
                    <a:lstStyle/>
                    <a:p>
                      <a:r>
                        <a:rPr lang="en-AU" sz="1600" dirty="0"/>
                        <a:t>31.8 µmol/L</a:t>
                      </a:r>
                    </a:p>
                  </a:txBody>
                  <a:tcPr/>
                </a:tc>
                <a:extLst>
                  <a:ext uri="{0D108BD9-81ED-4DB2-BD59-A6C34878D82A}">
                    <a16:rowId xmlns:a16="http://schemas.microsoft.com/office/drawing/2014/main" val="2865353142"/>
                  </a:ext>
                </a:extLst>
              </a:tr>
              <a:tr h="383620">
                <a:tc>
                  <a:txBody>
                    <a:bodyPr/>
                    <a:lstStyle/>
                    <a:p>
                      <a:r>
                        <a:rPr lang="en-AU" sz="1600" dirty="0"/>
                        <a:t> Depletion</a:t>
                      </a:r>
                    </a:p>
                  </a:txBody>
                  <a:tcPr/>
                </a:tc>
                <a:tc>
                  <a:txBody>
                    <a:bodyPr/>
                    <a:lstStyle/>
                    <a:p>
                      <a:r>
                        <a:rPr lang="en-AU" sz="1600" dirty="0"/>
                        <a:t>73%</a:t>
                      </a:r>
                    </a:p>
                  </a:txBody>
                  <a:tcPr/>
                </a:tc>
                <a:tc>
                  <a:txBody>
                    <a:bodyPr/>
                    <a:lstStyle/>
                    <a:p>
                      <a:r>
                        <a:rPr lang="en-AU" sz="1600" dirty="0"/>
                        <a:t> 34%</a:t>
                      </a:r>
                    </a:p>
                  </a:txBody>
                  <a:tcPr/>
                </a:tc>
                <a:extLst>
                  <a:ext uri="{0D108BD9-81ED-4DB2-BD59-A6C34878D82A}">
                    <a16:rowId xmlns:a16="http://schemas.microsoft.com/office/drawing/2014/main" val="822439135"/>
                  </a:ext>
                </a:extLst>
              </a:tr>
            </a:tbl>
          </a:graphicData>
        </a:graphic>
      </p:graphicFrame>
      <p:sp>
        <p:nvSpPr>
          <p:cNvPr id="53" name="TextBox 52">
            <a:extLst>
              <a:ext uri="{FF2B5EF4-FFF2-40B4-BE49-F238E27FC236}">
                <a16:creationId xmlns:a16="http://schemas.microsoft.com/office/drawing/2014/main" id="{81EC5407-436A-43CB-988C-43222E6BCE01}"/>
              </a:ext>
            </a:extLst>
          </p:cNvPr>
          <p:cNvSpPr txBox="1"/>
          <p:nvPr/>
        </p:nvSpPr>
        <p:spPr>
          <a:xfrm>
            <a:off x="12705347" y="40986616"/>
            <a:ext cx="9578868" cy="2031325"/>
          </a:xfrm>
          <a:prstGeom prst="rect">
            <a:avLst/>
          </a:prstGeom>
          <a:noFill/>
        </p:spPr>
        <p:txBody>
          <a:bodyPr wrap="square" rtlCol="0">
            <a:spAutoFit/>
          </a:bodyPr>
          <a:lstStyle/>
          <a:p>
            <a:pPr marL="228600" indent="-228600">
              <a:buFont typeface="+mj-lt"/>
              <a:buAutoNum type="arabicPeriod" startAt="5"/>
            </a:pPr>
            <a:r>
              <a:rPr lang="en-AU" sz="1400" dirty="0"/>
              <a:t>R. L. </a:t>
            </a:r>
            <a:r>
              <a:rPr lang="en-AU" sz="1400" dirty="0" err="1"/>
              <a:t>Schleicher</a:t>
            </a:r>
            <a:r>
              <a:rPr lang="en-AU" sz="1400" dirty="0"/>
              <a:t>, M. D. Carroll, E. S. Ford, and D. A. </a:t>
            </a:r>
            <a:r>
              <a:rPr lang="en-AU" sz="1400" dirty="0" err="1"/>
              <a:t>Lacher</a:t>
            </a:r>
            <a:r>
              <a:rPr lang="en-AU" sz="1400" dirty="0"/>
              <a:t>, “Serum vitamin C and the prevalence of vitamin C deficiency in the United States: 2003-2004 National Health and Nutrition Examination Survey (NHANES),” </a:t>
            </a:r>
            <a:r>
              <a:rPr lang="en-AU" sz="1400" i="1" dirty="0"/>
              <a:t>Am. J. Clin. </a:t>
            </a:r>
            <a:r>
              <a:rPr lang="en-AU" sz="1400" i="1" dirty="0" err="1"/>
              <a:t>Nutr</a:t>
            </a:r>
            <a:r>
              <a:rPr lang="en-AU" sz="1400" i="1" dirty="0"/>
              <a:t>.</a:t>
            </a:r>
            <a:r>
              <a:rPr lang="en-AU" sz="1400" dirty="0"/>
              <a:t>, vol. 90, no. 5, pp. 1252–1263, Nov. 2009.</a:t>
            </a:r>
          </a:p>
          <a:p>
            <a:pPr marL="228600" indent="-228600">
              <a:buFont typeface="+mj-lt"/>
              <a:buAutoNum type="arabicPeriod" startAt="5"/>
            </a:pPr>
            <a:r>
              <a:rPr lang="en-AU" sz="1400" dirty="0"/>
              <a:t>W. </a:t>
            </a:r>
            <a:r>
              <a:rPr lang="en-AU" sz="1400" dirty="0" err="1"/>
              <a:t>Wrieden</a:t>
            </a:r>
            <a:r>
              <a:rPr lang="en-AU" sz="1400" dirty="0"/>
              <a:t>, M. Hannah, C. Bolton-Smith, R. </a:t>
            </a:r>
            <a:r>
              <a:rPr lang="en-AU" sz="1400" dirty="0" err="1"/>
              <a:t>Tavendale</a:t>
            </a:r>
            <a:r>
              <a:rPr lang="en-AU" sz="1400" dirty="0"/>
              <a:t>, C. Morrison, and H. Tunstall-</a:t>
            </a:r>
            <a:r>
              <a:rPr lang="en-AU" sz="1400" dirty="0" err="1"/>
              <a:t>Pedoe</a:t>
            </a:r>
            <a:r>
              <a:rPr lang="en-AU" sz="1400" dirty="0"/>
              <a:t>, “Plasma vitamin C and food choice in the third Glasgow MONICA population survey,” </a:t>
            </a:r>
            <a:r>
              <a:rPr lang="en-AU" sz="1400" i="1" dirty="0"/>
              <a:t>J. Epidemiol. Community Health</a:t>
            </a:r>
            <a:r>
              <a:rPr lang="en-AU" sz="1400" dirty="0"/>
              <a:t>, vol. 54, no. 5, pp. 355–360, May 2000.</a:t>
            </a:r>
          </a:p>
          <a:p>
            <a:pPr marL="228600" indent="-228600">
              <a:buFont typeface="+mj-lt"/>
              <a:buAutoNum type="arabicPeriod" startAt="5"/>
            </a:pPr>
            <a:r>
              <a:rPr lang="en-AU" sz="1400" dirty="0"/>
              <a:t>K. </a:t>
            </a:r>
            <a:r>
              <a:rPr lang="en-AU" sz="1400" dirty="0" err="1"/>
              <a:t>Nyyssönen</a:t>
            </a:r>
            <a:r>
              <a:rPr lang="en-AU" sz="1400" dirty="0"/>
              <a:t>, M. T. </a:t>
            </a:r>
            <a:r>
              <a:rPr lang="en-AU" sz="1400" dirty="0" err="1"/>
              <a:t>Parviainen</a:t>
            </a:r>
            <a:r>
              <a:rPr lang="en-AU" sz="1400" dirty="0"/>
              <a:t>, R. Salonen, J. </a:t>
            </a:r>
            <a:r>
              <a:rPr lang="en-AU" sz="1400" dirty="0" err="1"/>
              <a:t>Tuomilehto</a:t>
            </a:r>
            <a:r>
              <a:rPr lang="en-AU" sz="1400" dirty="0"/>
              <a:t>, and J. T. Salonen, “Vitamin C deficiency and risk of myocardial infarction: prospective population study of men from eastern Finland.,” </a:t>
            </a:r>
            <a:r>
              <a:rPr lang="en-AU" sz="1400" i="1" dirty="0"/>
              <a:t>BMJ</a:t>
            </a:r>
            <a:r>
              <a:rPr lang="en-AU" sz="1400" dirty="0"/>
              <a:t>, vol. 314, no. 7081, pp. 634–638, Mar. 1997.</a:t>
            </a:r>
          </a:p>
        </p:txBody>
      </p:sp>
      <p:sp>
        <p:nvSpPr>
          <p:cNvPr id="55" name="TextBox 54">
            <a:extLst>
              <a:ext uri="{FF2B5EF4-FFF2-40B4-BE49-F238E27FC236}">
                <a16:creationId xmlns:a16="http://schemas.microsoft.com/office/drawing/2014/main" id="{4F3EB9A8-2DD0-4ED6-BD87-CF075D287910}"/>
              </a:ext>
            </a:extLst>
          </p:cNvPr>
          <p:cNvSpPr txBox="1"/>
          <p:nvPr/>
        </p:nvSpPr>
        <p:spPr>
          <a:xfrm>
            <a:off x="22828216" y="40894283"/>
            <a:ext cx="10540577" cy="2246769"/>
          </a:xfrm>
          <a:prstGeom prst="rect">
            <a:avLst/>
          </a:prstGeom>
          <a:noFill/>
        </p:spPr>
        <p:txBody>
          <a:bodyPr wrap="square" rtlCol="0">
            <a:spAutoFit/>
          </a:bodyPr>
          <a:lstStyle/>
          <a:p>
            <a:pPr marL="228600" indent="-228600">
              <a:buFont typeface="+mj-lt"/>
              <a:buAutoNum type="arabicPeriod" startAt="9"/>
            </a:pPr>
            <a:r>
              <a:rPr lang="en-AU" sz="1400" dirty="0"/>
              <a:t>J. </a:t>
            </a:r>
            <a:r>
              <a:rPr lang="en-AU" sz="1400" dirty="0" err="1"/>
              <a:t>Pincemail</a:t>
            </a:r>
            <a:r>
              <a:rPr lang="en-AU" sz="1400" dirty="0"/>
              <a:t> </a:t>
            </a:r>
            <a:r>
              <a:rPr lang="en-AU" sz="1400" i="1" dirty="0"/>
              <a:t>et al.</a:t>
            </a:r>
            <a:r>
              <a:rPr lang="en-AU" sz="1400" dirty="0"/>
              <a:t>, “Lifestyle Behaviours and Plasma Vitamin C and β-Carotene Levels from the ELAN Population (Liège, Belgium),” </a:t>
            </a:r>
            <a:r>
              <a:rPr lang="en-AU" sz="1400" i="1" dirty="0"/>
              <a:t>J. </a:t>
            </a:r>
            <a:r>
              <a:rPr lang="en-AU" sz="1400" i="1" dirty="0" err="1"/>
              <a:t>Nutr</a:t>
            </a:r>
            <a:r>
              <a:rPr lang="en-AU" sz="1400" i="1" dirty="0"/>
              <a:t>. </a:t>
            </a:r>
            <a:r>
              <a:rPr lang="en-AU" sz="1400" i="1" dirty="0" err="1"/>
              <a:t>Metab</a:t>
            </a:r>
            <a:r>
              <a:rPr lang="en-AU" sz="1400" i="1" dirty="0"/>
              <a:t>.</a:t>
            </a:r>
            <a:r>
              <a:rPr lang="en-AU" sz="1400" dirty="0"/>
              <a:t>, vol. 2011, 2011.B. Bates </a:t>
            </a:r>
            <a:r>
              <a:rPr lang="en-AU" sz="1400" i="1" dirty="0"/>
              <a:t>et al.</a:t>
            </a:r>
            <a:r>
              <a:rPr lang="en-AU" sz="1400" dirty="0"/>
              <a:t>, Eds., “National Diet and Nutrition Survey Results from Years 1, 2, 3 and 4 (combined) of the Rolling Programme (2008/2009 – 2011/2012).” Public Health England, May-2014.</a:t>
            </a:r>
          </a:p>
          <a:p>
            <a:pPr marL="228600" indent="-228600">
              <a:buFont typeface="+mj-lt"/>
              <a:buAutoNum type="arabicPeriod" startAt="9"/>
            </a:pPr>
            <a:r>
              <a:rPr lang="en-AU" sz="1400" dirty="0"/>
              <a:t>P. Galan </a:t>
            </a:r>
            <a:r>
              <a:rPr lang="en-AU" sz="1400" i="1" dirty="0"/>
              <a:t>et al.</a:t>
            </a:r>
            <a:r>
              <a:rPr lang="en-AU" sz="1400" dirty="0"/>
              <a:t>, “Serum concentrations of beta-carotene, vitamins C and E, zinc and selenium are influenced by sex, age, diet, smoking status, alcohol consumption and corpulence in a general French adult population,” </a:t>
            </a:r>
            <a:r>
              <a:rPr lang="en-AU" sz="1400" i="1" dirty="0"/>
              <a:t>Eur. J. Clin. </a:t>
            </a:r>
            <a:r>
              <a:rPr lang="en-AU" sz="1400" i="1" dirty="0" err="1"/>
              <a:t>Nutr</a:t>
            </a:r>
            <a:r>
              <a:rPr lang="en-AU" sz="1400" i="1" dirty="0"/>
              <a:t>.</a:t>
            </a:r>
            <a:r>
              <a:rPr lang="en-AU" sz="1400" dirty="0"/>
              <a:t>, vol. 59, no. 10, pp. 1181–1190, Oct. 2005.</a:t>
            </a:r>
          </a:p>
          <a:p>
            <a:pPr marL="228600" indent="-228600">
              <a:buFont typeface="+mj-lt"/>
              <a:buAutoNum type="arabicPeriod" startAt="9"/>
            </a:pPr>
            <a:r>
              <a:rPr lang="en-AU" sz="1400" dirty="0"/>
              <a:t>L. </a:t>
            </a:r>
            <a:r>
              <a:rPr lang="en-AU" sz="1400" dirty="0" err="1"/>
              <a:t>Malmauret</a:t>
            </a:r>
            <a:r>
              <a:rPr lang="en-AU" sz="1400" dirty="0"/>
              <a:t>, </a:t>
            </a:r>
            <a:r>
              <a:rPr lang="en-AU" sz="1400" dirty="0" err="1"/>
              <a:t>Jc</a:t>
            </a:r>
            <a:r>
              <a:rPr lang="en-AU" sz="1400" dirty="0"/>
              <a:t>. Leblanc, I. </a:t>
            </a:r>
            <a:r>
              <a:rPr lang="en-AU" sz="1400" dirty="0" err="1"/>
              <a:t>Cuvelier</a:t>
            </a:r>
            <a:r>
              <a:rPr lang="en-AU" sz="1400" dirty="0"/>
              <a:t>, and P. Verger, “Dietary intakes and vitamin status of a sample of homeless people in Paris,” </a:t>
            </a:r>
            <a:r>
              <a:rPr lang="en-AU" sz="1400" i="1" dirty="0"/>
              <a:t>Eur. J. Clin. </a:t>
            </a:r>
            <a:r>
              <a:rPr lang="en-AU" sz="1400" i="1" dirty="0" err="1"/>
              <a:t>Nutr</a:t>
            </a:r>
            <a:r>
              <a:rPr lang="en-AU" sz="1400" i="1" dirty="0"/>
              <a:t>.</a:t>
            </a:r>
            <a:r>
              <a:rPr lang="en-AU" sz="1400" dirty="0"/>
              <a:t>, vol. 56, no. 4, pp. 313–320, Apr. 2002.</a:t>
            </a:r>
          </a:p>
          <a:p>
            <a:pPr marL="228600" indent="-228600">
              <a:buFont typeface="+mj-lt"/>
              <a:buAutoNum type="arabicPeriod" startAt="9"/>
            </a:pPr>
            <a:r>
              <a:rPr lang="en-AU" sz="1400" dirty="0"/>
              <a:t>R. Fukushima and E. Yamazaki, “Vitamin C requirement in surgical patients,” </a:t>
            </a:r>
            <a:r>
              <a:rPr lang="en-AU" sz="1400" i="1" dirty="0" err="1"/>
              <a:t>Curr</a:t>
            </a:r>
            <a:r>
              <a:rPr lang="en-AU" sz="1400" i="1" dirty="0"/>
              <a:t>. </a:t>
            </a:r>
            <a:r>
              <a:rPr lang="en-AU" sz="1400" i="1" dirty="0" err="1"/>
              <a:t>Opin</a:t>
            </a:r>
            <a:r>
              <a:rPr lang="en-AU" sz="1400" i="1" dirty="0"/>
              <a:t>. Clin. </a:t>
            </a:r>
            <a:r>
              <a:rPr lang="en-AU" sz="1400" i="1" dirty="0" err="1"/>
              <a:t>Nutr</a:t>
            </a:r>
            <a:r>
              <a:rPr lang="en-AU" sz="1400" i="1" dirty="0"/>
              <a:t>. </a:t>
            </a:r>
            <a:r>
              <a:rPr lang="en-AU" sz="1400" i="1" dirty="0" err="1"/>
              <a:t>Metab</a:t>
            </a:r>
            <a:r>
              <a:rPr lang="en-AU" sz="1400" i="1" dirty="0"/>
              <a:t>. Care</a:t>
            </a:r>
            <a:r>
              <a:rPr lang="en-AU" sz="1400" dirty="0"/>
              <a:t>, vol. 13, no. 6, pp. 669–676, Nov. 2010.</a:t>
            </a:r>
          </a:p>
        </p:txBody>
      </p:sp>
      <p:pic>
        <p:nvPicPr>
          <p:cNvPr id="57" name="Picture 56">
            <a:extLst>
              <a:ext uri="{FF2B5EF4-FFF2-40B4-BE49-F238E27FC236}">
                <a16:creationId xmlns:a16="http://schemas.microsoft.com/office/drawing/2014/main" id="{CBEB26C6-02A6-4D8B-BC2E-1E83A48DA2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02771" y="12631237"/>
            <a:ext cx="17578525" cy="12235866"/>
          </a:xfrm>
          <a:prstGeom prst="rect">
            <a:avLst/>
          </a:prstGeom>
        </p:spPr>
      </p:pic>
    </p:spTree>
    <p:extLst>
      <p:ext uri="{BB962C8B-B14F-4D97-AF65-F5344CB8AC3E}">
        <p14:creationId xmlns:p14="http://schemas.microsoft.com/office/powerpoint/2010/main" val="65209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2315</TotalTime>
  <Words>1535</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Airey</dc:creator>
  <cp:lastModifiedBy>David Airey</cp:lastModifiedBy>
  <cp:revision>55</cp:revision>
  <dcterms:created xsi:type="dcterms:W3CDTF">2019-02-04T14:02:46Z</dcterms:created>
  <dcterms:modified xsi:type="dcterms:W3CDTF">2019-03-31T17:37:43Z</dcterms:modified>
</cp:coreProperties>
</file>