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5" r:id="rId2"/>
    <p:sldId id="299" r:id="rId3"/>
    <p:sldId id="304" r:id="rId4"/>
    <p:sldId id="300" r:id="rId5"/>
    <p:sldId id="301" r:id="rId6"/>
    <p:sldId id="297" r:id="rId7"/>
    <p:sldId id="298" r:id="rId8"/>
    <p:sldId id="302" r:id="rId9"/>
    <p:sldId id="303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07" autoAdjust="0"/>
  </p:normalViewPr>
  <p:slideViewPr>
    <p:cSldViewPr snapToObjects="1">
      <p:cViewPr>
        <p:scale>
          <a:sx n="106" d="100"/>
          <a:sy n="106" d="100"/>
        </p:scale>
        <p:origin x="-1710" y="-12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5684-7057-4B41-A088-7A7D28817CF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98307-67CE-5244-84A8-E0F54381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somewhere funded by Sloan and BARI.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Work integrates with Harvard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Dataverse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5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3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9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28E6-BEFD-394F-B035-3CDD28E2C3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7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2007.foss4g.org/workshops/W-04/PostGIS%20Workshop.ppt" TargetMode="External"/><Relationship Id="rId2" Type="http://schemas.openxmlformats.org/officeDocument/2006/relationships/hyperlink" Target="http://workshops.boundlessgeo.com/postgis-intro/creating_db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71256" y="28575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Geospatial data management with </a:t>
            </a:r>
            <a:r>
              <a:rPr lang="en-US" sz="32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PostGIS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lang="en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057400" y="1898276"/>
            <a:ext cx="7801500" cy="58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Harvard Data Fest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January 17th, </a:t>
            </a:r>
            <a:r>
              <a:rPr lang="en-US" sz="18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lang="en-US" sz="20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lang="en-US" sz="2000" b="0" i="0" u="none" strike="noStrike" cap="none" dirty="0" smtClea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lang="en-US" sz="20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Devika Kakkar</a:t>
            </a:r>
            <a:endParaRPr lang="en" sz="18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94" descr="CGA_3D_transparent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3867150"/>
            <a:ext cx="2059639" cy="52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90750"/>
            <a:ext cx="2743200" cy="16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endParaRPr lang="en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Devika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Kakkar</a:t>
            </a: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kakkar@fas.harvard.edu</a:t>
            </a:r>
            <a:endParaRPr lang="en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8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PostgreSQL</a:t>
            </a:r>
            <a:r>
              <a:rPr lang="en-US" dirty="0" smtClean="0"/>
              <a:t> </a:t>
            </a:r>
            <a:r>
              <a:rPr lang="en-US" dirty="0"/>
              <a:t>is a powerful, object-relational database management system (ORDBMS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PostGIS</a:t>
            </a:r>
            <a:r>
              <a:rPr lang="en-US" dirty="0" smtClean="0"/>
              <a:t> adds </a:t>
            </a:r>
            <a:r>
              <a:rPr lang="en-US" altLang="en-US" dirty="0"/>
              <a:t>support for geographic objects to the PostgreSQL object-relational </a:t>
            </a:r>
            <a:r>
              <a:rPr lang="en-US" altLang="en-US" dirty="0" smtClean="0"/>
              <a:t>database</a:t>
            </a:r>
            <a:endParaRPr lang="en-US" dirty="0" smtClean="0"/>
          </a:p>
          <a:p>
            <a:r>
              <a:rPr lang="en-US" dirty="0" err="1"/>
              <a:t>PostGIS</a:t>
            </a:r>
            <a:r>
              <a:rPr lang="en-US" dirty="0"/>
              <a:t> is a spatial database: Spatial databases store and manipulate spatial objects like any other object in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Oracle </a:t>
            </a:r>
            <a:r>
              <a:rPr lang="en-US" dirty="0"/>
              <a:t>Spatial and SQL Server (2008 and later) are also spatial databases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Overview/History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June 2001 –Version 0.1</a:t>
            </a:r>
          </a:p>
          <a:p>
            <a:pPr lvl="1">
              <a:buFontTx/>
              <a:buChar char="•"/>
            </a:pPr>
            <a:r>
              <a:rPr lang="en-US" altLang="en-US" dirty="0"/>
              <a:t>Spatial types tied to </a:t>
            </a:r>
            <a:r>
              <a:rPr lang="en-US" altLang="en-US" dirty="0" err="1"/>
              <a:t>GiST</a:t>
            </a:r>
            <a:endParaRPr lang="en-US" altLang="en-US" dirty="0"/>
          </a:p>
          <a:p>
            <a:r>
              <a:rPr lang="en-US" altLang="en-US" dirty="0"/>
              <a:t>July 2001 – Version 0.5</a:t>
            </a:r>
          </a:p>
          <a:p>
            <a:pPr lvl="1">
              <a:buFontTx/>
              <a:buChar char="•"/>
            </a:pPr>
            <a:r>
              <a:rPr lang="en-US" altLang="en-US" dirty="0"/>
              <a:t>Tie-in to UMN </a:t>
            </a:r>
            <a:r>
              <a:rPr lang="en-US" altLang="en-US" dirty="0" err="1"/>
              <a:t>MapServer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Wider ability to visualize data</a:t>
            </a:r>
          </a:p>
          <a:p>
            <a:r>
              <a:rPr lang="en-US" altLang="en-US" dirty="0"/>
              <a:t>May 2007 – Version 1.2</a:t>
            </a:r>
          </a:p>
          <a:p>
            <a:pPr lvl="1">
              <a:buFontTx/>
              <a:buChar char="•"/>
            </a:pPr>
            <a:r>
              <a:rPr lang="en-US" altLang="en-US" dirty="0"/>
              <a:t>Full support for </a:t>
            </a:r>
            <a:r>
              <a:rPr lang="en-US" altLang="en-US" dirty="0" err="1"/>
              <a:t>OpenGIS</a:t>
            </a:r>
            <a:r>
              <a:rPr lang="en-US" altLang="en-US" dirty="0"/>
              <a:t> SF-SQL</a:t>
            </a:r>
          </a:p>
          <a:p>
            <a:pPr lvl="1">
              <a:buFontTx/>
              <a:buChar char="•"/>
            </a:pPr>
            <a:r>
              <a:rPr lang="en-US" altLang="en-US" dirty="0"/>
              <a:t>Performance increases</a:t>
            </a:r>
          </a:p>
          <a:p>
            <a:pPr lvl="1">
              <a:buFontTx/>
              <a:buChar char="•"/>
            </a:pPr>
            <a:r>
              <a:rPr lang="en-US" altLang="en-US" dirty="0"/>
              <a:t>Analysis and transformation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PostGIS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•"/>
            </a:pPr>
            <a:r>
              <a:rPr lang="en-CA" altLang="en-US" dirty="0"/>
              <a:t>Support multiple users editing and accessing the same data at the same </a:t>
            </a:r>
            <a:r>
              <a:rPr lang="en-CA" altLang="en-US" dirty="0" smtClean="0"/>
              <a:t>time</a:t>
            </a:r>
            <a:endParaRPr lang="en-CA" altLang="en-US" dirty="0"/>
          </a:p>
          <a:p>
            <a:pPr>
              <a:buFontTx/>
              <a:buChar char="•"/>
            </a:pPr>
            <a:r>
              <a:rPr lang="en-CA" altLang="en-US" dirty="0"/>
              <a:t>Support large data volumes better than </a:t>
            </a:r>
            <a:r>
              <a:rPr lang="en-CA" altLang="en-US" dirty="0" smtClean="0"/>
              <a:t>files</a:t>
            </a:r>
          </a:p>
          <a:p>
            <a:pPr>
              <a:buFontTx/>
              <a:buChar char="•"/>
            </a:pPr>
            <a:r>
              <a:rPr lang="en-CA" altLang="en-US" dirty="0" smtClean="0"/>
              <a:t>Provide </a:t>
            </a:r>
            <a:r>
              <a:rPr lang="en-CA" altLang="en-US" dirty="0"/>
              <a:t>a unified means of accessing and analysing </a:t>
            </a:r>
            <a:r>
              <a:rPr lang="en-CA" altLang="en-US" dirty="0" smtClean="0"/>
              <a:t>data</a:t>
            </a:r>
          </a:p>
          <a:p>
            <a:pPr>
              <a:buFontTx/>
              <a:buChar char="•"/>
            </a:pPr>
            <a:r>
              <a:rPr lang="en-CA" altLang="en-US" dirty="0" smtClean="0"/>
              <a:t>Provide </a:t>
            </a:r>
            <a:r>
              <a:rPr lang="en-CA" altLang="en-US" dirty="0"/>
              <a:t>a unified means of access control for data.  Fine </a:t>
            </a:r>
            <a:r>
              <a:rPr lang="en-CA" altLang="en-US" dirty="0" smtClean="0"/>
              <a:t>grained</a:t>
            </a:r>
            <a:endParaRPr lang="en-CA" altLang="en-US" dirty="0"/>
          </a:p>
          <a:p>
            <a:pPr>
              <a:buFontTx/>
              <a:buChar char="•"/>
            </a:pPr>
            <a:r>
              <a:rPr lang="en-CA" altLang="en-US" dirty="0"/>
              <a:t>Provide an integration point for spatial data </a:t>
            </a:r>
            <a:r>
              <a:rPr lang="en-CA" altLang="en-US" dirty="0" smtClean="0"/>
              <a:t>and </a:t>
            </a:r>
            <a:r>
              <a:rPr lang="en-CA" altLang="en-US" dirty="0"/>
              <a:t>enterprise </a:t>
            </a:r>
            <a:r>
              <a:rPr lang="en-CA" altLang="en-US" dirty="0" smtClean="0"/>
              <a:t>data</a:t>
            </a:r>
          </a:p>
          <a:p>
            <a:pPr>
              <a:buFontTx/>
              <a:buChar char="•"/>
            </a:pPr>
            <a:r>
              <a:rPr lang="en-CA" altLang="en-US" dirty="0" smtClean="0"/>
              <a:t>Supports complex </a:t>
            </a:r>
            <a:r>
              <a:rPr lang="en-US" dirty="0" smtClean="0"/>
              <a:t>ad </a:t>
            </a:r>
            <a:r>
              <a:rPr lang="en-US" dirty="0"/>
              <a:t>hoc </a:t>
            </a:r>
            <a:r>
              <a:rPr lang="en-US" dirty="0" smtClean="0"/>
              <a:t>queries</a:t>
            </a:r>
          </a:p>
          <a:p>
            <a:pPr>
              <a:buFontTx/>
              <a:buChar char="•"/>
            </a:pPr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on large data sets</a:t>
            </a: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71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PostGIS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altLang="en-US" b="1" dirty="0"/>
              <a:t>North Dakota State Water Commission </a:t>
            </a:r>
            <a:r>
              <a:rPr lang="en-US" altLang="en-US" dirty="0"/>
              <a:t>in </a:t>
            </a:r>
            <a:r>
              <a:rPr lang="en-US" altLang="en-US" dirty="0" err="1"/>
              <a:t>Bismark</a:t>
            </a:r>
            <a:r>
              <a:rPr lang="en-US" altLang="en-US" dirty="0"/>
              <a:t> uses </a:t>
            </a:r>
            <a:r>
              <a:rPr lang="en-US" altLang="en-US" dirty="0" err="1"/>
              <a:t>PostGIS</a:t>
            </a:r>
            <a:r>
              <a:rPr lang="en-US" altLang="en-US" dirty="0"/>
              <a:t> as the cost-effective foundation for managing the use of state-wide water </a:t>
            </a:r>
            <a:r>
              <a:rPr lang="en-US" altLang="en-US" dirty="0" smtClean="0"/>
              <a:t>resources</a:t>
            </a:r>
          </a:p>
          <a:p>
            <a:pPr>
              <a:buFontTx/>
              <a:buChar char="•"/>
            </a:pPr>
            <a:r>
              <a:rPr lang="en-US" dirty="0"/>
              <a:t> </a:t>
            </a:r>
            <a:r>
              <a:rPr lang="en-US" b="1" dirty="0" err="1"/>
              <a:t>Institut</a:t>
            </a:r>
            <a:r>
              <a:rPr lang="en-US" b="1" dirty="0"/>
              <a:t> </a:t>
            </a:r>
            <a:r>
              <a:rPr lang="en-US" b="1" dirty="0" err="1"/>
              <a:t>Geographique</a:t>
            </a:r>
            <a:r>
              <a:rPr lang="en-US" b="1" dirty="0"/>
              <a:t> National, </a:t>
            </a:r>
            <a:r>
              <a:rPr lang="en-US" b="1" dirty="0" smtClean="0"/>
              <a:t>France </a:t>
            </a:r>
            <a:r>
              <a:rPr lang="en-US" dirty="0" smtClean="0"/>
              <a:t>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national mapping agency of France, and uses </a:t>
            </a:r>
            <a:r>
              <a:rPr lang="en-US" dirty="0" err="1"/>
              <a:t>PostGIS</a:t>
            </a:r>
            <a:r>
              <a:rPr lang="en-US" dirty="0"/>
              <a:t> to store the high resolution topographic map of the country, “</a:t>
            </a:r>
            <a:r>
              <a:rPr lang="en-US" dirty="0" err="1" smtClean="0"/>
              <a:t>BDUni</a:t>
            </a:r>
            <a:r>
              <a:rPr lang="en-US" dirty="0" smtClean="0"/>
              <a:t>”</a:t>
            </a:r>
            <a:endParaRPr lang="en-US" dirty="0"/>
          </a:p>
          <a:p>
            <a:pPr>
              <a:buFontTx/>
              <a:buChar char="•"/>
            </a:pPr>
            <a:endParaRPr lang="en-US" alt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0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/>
            <a:r>
              <a:rPr lang="en-US" dirty="0"/>
              <a:t>The widely used geospatial relational database </a:t>
            </a:r>
            <a:r>
              <a:rPr lang="en-US" dirty="0" err="1"/>
              <a:t>PostGIS</a:t>
            </a:r>
            <a:r>
              <a:rPr lang="en-US" dirty="0"/>
              <a:t>, will be </a:t>
            </a:r>
            <a:r>
              <a:rPr lang="en-US" dirty="0" smtClean="0"/>
              <a:t>introduced</a:t>
            </a:r>
          </a:p>
          <a:p>
            <a:pPr marL="609600" indent="-609600"/>
            <a:r>
              <a:rPr lang="en-US" dirty="0" smtClean="0"/>
              <a:t>Installation </a:t>
            </a:r>
            <a:r>
              <a:rPr lang="en-US" dirty="0"/>
              <a:t>and configuration of </a:t>
            </a:r>
            <a:r>
              <a:rPr lang="en-US" dirty="0" err="1"/>
              <a:t>PostGIS</a:t>
            </a:r>
            <a:r>
              <a:rPr lang="en-US" dirty="0"/>
              <a:t> on an Amazon instance will be covered followed by spatial data loading, the use of Spatial SQL for spatial analysis, and export of </a:t>
            </a:r>
            <a:r>
              <a:rPr lang="en-US" dirty="0" smtClean="0"/>
              <a:t>results</a:t>
            </a:r>
          </a:p>
          <a:p>
            <a:pPr marL="609600" indent="-609600"/>
            <a:r>
              <a:rPr lang="en-US" dirty="0" smtClean="0"/>
              <a:t>The </a:t>
            </a:r>
            <a:r>
              <a:rPr lang="en-US" dirty="0"/>
              <a:t>use of QGIS as a </a:t>
            </a:r>
            <a:r>
              <a:rPr lang="en-US" dirty="0" err="1"/>
              <a:t>PostGIS</a:t>
            </a:r>
            <a:r>
              <a:rPr lang="en-US" dirty="0"/>
              <a:t> query and visualization client will also be </a:t>
            </a:r>
            <a:r>
              <a:rPr lang="en-US" dirty="0" smtClean="0"/>
              <a:t>covered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68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for this workshop is four shapefiles for New York </a:t>
            </a:r>
            <a:r>
              <a:rPr lang="en-US" dirty="0" smtClean="0"/>
              <a:t>City:</a:t>
            </a:r>
          </a:p>
          <a:p>
            <a:pPr lvl="1"/>
            <a:r>
              <a:rPr lang="en-US" b="1" dirty="0" err="1" smtClean="0"/>
              <a:t>nyc_census_blocks</a:t>
            </a:r>
            <a:r>
              <a:rPr lang="en-US" dirty="0" smtClean="0"/>
              <a:t>: A </a:t>
            </a:r>
            <a:r>
              <a:rPr lang="en-US" dirty="0"/>
              <a:t>census block is the smallest geography for which census data is </a:t>
            </a:r>
            <a:r>
              <a:rPr lang="en-US" dirty="0" smtClean="0"/>
              <a:t>reported</a:t>
            </a:r>
          </a:p>
          <a:p>
            <a:pPr lvl="1"/>
            <a:r>
              <a:rPr lang="en-US" b="1" dirty="0" err="1" smtClean="0"/>
              <a:t>nyc_neighborhoods</a:t>
            </a:r>
            <a:r>
              <a:rPr lang="en-US" dirty="0" smtClean="0"/>
              <a:t>: </a:t>
            </a:r>
            <a:r>
              <a:rPr lang="en-US" dirty="0"/>
              <a:t>New York has a rich history of neighborhood names and extent. Neighborhoods are social constructs that do not follow lines laid down by the </a:t>
            </a:r>
            <a:r>
              <a:rPr lang="en-US" dirty="0" smtClean="0"/>
              <a:t>government</a:t>
            </a:r>
            <a:endParaRPr lang="en-US" dirty="0"/>
          </a:p>
          <a:p>
            <a:pPr lvl="1"/>
            <a:r>
              <a:rPr lang="en-US" b="1" dirty="0" err="1" smtClean="0"/>
              <a:t>nyc_streets</a:t>
            </a:r>
            <a:r>
              <a:rPr lang="en-US" dirty="0" smtClean="0"/>
              <a:t>: </a:t>
            </a:r>
            <a:r>
              <a:rPr lang="en-US" dirty="0"/>
              <a:t>The street centerlines form the transportation network of the </a:t>
            </a:r>
            <a:r>
              <a:rPr lang="en-US" dirty="0" smtClean="0"/>
              <a:t>city</a:t>
            </a:r>
            <a:endParaRPr lang="en-US" dirty="0"/>
          </a:p>
          <a:p>
            <a:pPr lvl="1"/>
            <a:r>
              <a:rPr lang="en-US" b="1" dirty="0" err="1" smtClean="0"/>
              <a:t>nyc_subway_stations</a:t>
            </a:r>
            <a:r>
              <a:rPr lang="en-US" dirty="0" smtClean="0"/>
              <a:t>: </a:t>
            </a:r>
            <a:r>
              <a:rPr lang="en-US" dirty="0"/>
              <a:t>The subway stations link the upper world where people live to the invisible network of subways </a:t>
            </a:r>
            <a:r>
              <a:rPr lang="en-US" dirty="0" smtClean="0"/>
              <a:t>beneath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QGIS </a:t>
            </a:r>
            <a:r>
              <a:rPr lang="en-US" sz="1600" dirty="0" smtClean="0"/>
              <a:t>is </a:t>
            </a:r>
            <a:r>
              <a:rPr lang="en-US" sz="1600" dirty="0"/>
              <a:t>a free and open-source cross-platform desktop geographic information system (GIS) application that supports viewing, editing, and analysis of geospatial </a:t>
            </a:r>
            <a:r>
              <a:rPr lang="en-US" sz="1600" dirty="0" smtClean="0"/>
              <a:t>data. It can be used to visualize and analyze data residing in </a:t>
            </a:r>
            <a:r>
              <a:rPr lang="en-US" sz="1600" dirty="0" err="1" smtClean="0"/>
              <a:t>PostGIS</a:t>
            </a:r>
            <a:endParaRPr lang="en-US" sz="1600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"/>
          <a:stretch/>
        </p:blipFill>
        <p:spPr bwMode="auto">
          <a:xfrm>
            <a:off x="2299447" y="2114550"/>
            <a:ext cx="4480560" cy="266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2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Boundless: Introduction to </a:t>
            </a:r>
            <a:r>
              <a:rPr lang="en-US" dirty="0" err="1" smtClean="0"/>
              <a:t>PostGIS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workshops.boundlessgeo.com/postgis-intro/creating_db.html</a:t>
            </a:r>
            <a:endParaRPr lang="en-US" dirty="0" smtClean="0"/>
          </a:p>
          <a:p>
            <a:r>
              <a:rPr lang="en-US" dirty="0"/>
              <a:t>Introduction to </a:t>
            </a:r>
            <a:r>
              <a:rPr lang="en-US" dirty="0" err="1"/>
              <a:t>PostGIS</a:t>
            </a:r>
            <a:r>
              <a:rPr lang="en-US" dirty="0"/>
              <a:t> Workshop - FOSS4G </a:t>
            </a:r>
            <a:r>
              <a:rPr lang="en-US" dirty="0" smtClean="0"/>
              <a:t>2007, Paul Ramsay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2007.foss4g.org/workshops/W-  04/PostGIS%20Workshop.ppt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5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434</Words>
  <Application>Microsoft Office PowerPoint</Application>
  <PresentationFormat>On-screen Show (16:9)</PresentationFormat>
  <Paragraphs>55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Geospatial data management with PostGIS </vt:lpstr>
      <vt:lpstr>Introduction</vt:lpstr>
      <vt:lpstr>PostGIS Overview/History</vt:lpstr>
      <vt:lpstr>Why PostGIS ?</vt:lpstr>
      <vt:lpstr>Who uses PostGIS ?</vt:lpstr>
      <vt:lpstr>Workshop Summary</vt:lpstr>
      <vt:lpstr>About the data</vt:lpstr>
      <vt:lpstr>About QGIS</vt:lpstr>
      <vt:lpstr>References</vt:lpstr>
      <vt:lpstr>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Smiley</dc:creator>
  <cp:lastModifiedBy>Devika</cp:lastModifiedBy>
  <cp:revision>192</cp:revision>
  <cp:lastPrinted>2017-03-22T01:20:00Z</cp:lastPrinted>
  <dcterms:created xsi:type="dcterms:W3CDTF">2017-03-20T14:58:38Z</dcterms:created>
  <dcterms:modified xsi:type="dcterms:W3CDTF">2018-01-12T20:38:46Z</dcterms:modified>
</cp:coreProperties>
</file>