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Source Code Pro"/>
      <p:regular r:id="rId16"/>
      <p:bold r:id="rId17"/>
      <p:italic r:id="rId18"/>
      <p:boldItalic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faa09c5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faa09c5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e5cc54c2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e5cc54c2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faa09c5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faa09c5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e5cc54c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e5cc54c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e5cc54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e5cc54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e5cc54c2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e5cc54c2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e5cc54c2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e5cc54c2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e5cc54c2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e5cc54c2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5e5cc54c2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5e5cc54c2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Patterns of Smart Device Usage</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Exploring how Fitness Trackers are Used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122" name="Google Shape;122;p2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Taking all these factors into consideration, it makes sense to focus on marketing our fitness tracker products to measure calories burned, steps, distance and intensity of exercise</a:t>
            </a:r>
            <a:endParaRPr/>
          </a:p>
          <a:p>
            <a:pPr indent="-342900" lvl="0" marL="457200" rtl="0" algn="l">
              <a:spcBef>
                <a:spcPts val="0"/>
              </a:spcBef>
              <a:spcAft>
                <a:spcPts val="0"/>
              </a:spcAft>
              <a:buSzPts val="1800"/>
              <a:buChar char="●"/>
            </a:pPr>
            <a:r>
              <a:rPr lang="en"/>
              <a:t>We should also focus on marketing our product to frequent users of other fitness trackers, particularly for those devices that emphasize less popular metrics such as sleep and weight measurements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 and Data Source</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purpose of this analysis is to determine how customers use smart devices</a:t>
            </a:r>
            <a:endParaRPr/>
          </a:p>
          <a:p>
            <a:pPr indent="-334327" lvl="0" marL="457200" rtl="0" algn="l">
              <a:spcBef>
                <a:spcPts val="0"/>
              </a:spcBef>
              <a:spcAft>
                <a:spcPts val="0"/>
              </a:spcAft>
              <a:buSzPct val="100000"/>
              <a:buChar char="●"/>
            </a:pPr>
            <a:r>
              <a:rPr lang="en"/>
              <a:t>The data came from 33 random customers over a period of 31 days of smart device usage</a:t>
            </a:r>
            <a:endParaRPr/>
          </a:p>
          <a:p>
            <a:pPr indent="-334327" lvl="0" marL="457200" rtl="0" algn="l">
              <a:spcBef>
                <a:spcPts val="0"/>
              </a:spcBef>
              <a:spcAft>
                <a:spcPts val="0"/>
              </a:spcAft>
              <a:buSzPct val="100000"/>
              <a:buChar char="●"/>
            </a:pPr>
            <a:r>
              <a:rPr lang="en"/>
              <a:t>Datasets included customer fitness tracker usage pertaining to daily activity, activity intensity, sleepday information, and weight information</a:t>
            </a:r>
            <a:endParaRPr/>
          </a:p>
          <a:p>
            <a:pPr indent="-334327" lvl="0" marL="457200" rtl="0" algn="l">
              <a:spcBef>
                <a:spcPts val="0"/>
              </a:spcBef>
              <a:spcAft>
                <a:spcPts val="0"/>
              </a:spcAft>
              <a:buSzPct val="100000"/>
              <a:buChar char="●"/>
            </a:pPr>
            <a:r>
              <a:rPr lang="en"/>
              <a:t>The data was then placed into wide data format to separate time, date and usage into different columns where applicable</a:t>
            </a:r>
            <a:endParaRPr/>
          </a:p>
          <a:p>
            <a:pPr indent="-334327" lvl="0" marL="457200" rtl="0" algn="l">
              <a:spcBef>
                <a:spcPts val="0"/>
              </a:spcBef>
              <a:spcAft>
                <a:spcPts val="0"/>
              </a:spcAft>
              <a:buSzPct val="100000"/>
              <a:buChar char="●"/>
            </a:pPr>
            <a:r>
              <a:rPr lang="en"/>
              <a:t>The formatted data sets were then put into Pivot tables for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33100"/>
            <a:ext cx="8520600" cy="607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75" name="Google Shape;75;p15"/>
          <p:cNvSpPr txBox="1"/>
          <p:nvPr>
            <p:ph idx="1" type="body"/>
          </p:nvPr>
        </p:nvSpPr>
        <p:spPr>
          <a:xfrm>
            <a:off x="311700" y="13698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following</a:t>
            </a:r>
            <a:r>
              <a:rPr lang="en"/>
              <a:t> metrics were studied: </a:t>
            </a:r>
            <a:r>
              <a:rPr lang="en"/>
              <a:t>steps, distance traveled, calories burned, intensity, sleep, and weight</a:t>
            </a:r>
            <a:endParaRPr/>
          </a:p>
          <a:p>
            <a:pPr indent="-342900" lvl="0" marL="457200" rtl="0" algn="l">
              <a:spcBef>
                <a:spcPts val="0"/>
              </a:spcBef>
              <a:spcAft>
                <a:spcPts val="0"/>
              </a:spcAft>
              <a:buSzPts val="1800"/>
              <a:buChar char="●"/>
            </a:pPr>
            <a:r>
              <a:rPr lang="en"/>
              <a:t>Each data point</a:t>
            </a:r>
            <a:r>
              <a:rPr lang="en"/>
              <a:t> </a:t>
            </a:r>
            <a:r>
              <a:rPr lang="en"/>
              <a:t>was aggregated per day</a:t>
            </a:r>
            <a:r>
              <a:rPr lang="en"/>
              <a:t> of the 31 day study to determine the average number of times the customers recorded that metric</a:t>
            </a:r>
            <a:endParaRPr/>
          </a:p>
          <a:p>
            <a:pPr indent="-342900" lvl="0" marL="457200" rtl="0" algn="l">
              <a:spcBef>
                <a:spcPts val="0"/>
              </a:spcBef>
              <a:spcAft>
                <a:spcPts val="0"/>
              </a:spcAft>
              <a:buSzPts val="1800"/>
              <a:buChar char="●"/>
            </a:pPr>
            <a:r>
              <a:rPr lang="en"/>
              <a:t>O</a:t>
            </a:r>
            <a:r>
              <a:rPr lang="en"/>
              <a:t>verall participation rates was determined by</a:t>
            </a:r>
            <a:r>
              <a:rPr lang="en"/>
              <a:t> how many customers appeared in each dataset, i.e. which customers did or did not use their device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Trends over Period of Study</a:t>
            </a:r>
            <a:endParaRPr/>
          </a:p>
        </p:txBody>
      </p:sp>
      <p:sp>
        <p:nvSpPr>
          <p:cNvPr id="81" name="Google Shape;81;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Smart device values for the group as a whole </a:t>
            </a:r>
            <a:r>
              <a:rPr lang="en"/>
              <a:t>generally</a:t>
            </a:r>
            <a:r>
              <a:rPr lang="en"/>
              <a:t> stayed the same over time</a:t>
            </a:r>
            <a:endParaRPr/>
          </a:p>
          <a:p>
            <a:pPr indent="-342900" lvl="0" marL="457200" rtl="0" algn="l">
              <a:spcBef>
                <a:spcPts val="0"/>
              </a:spcBef>
              <a:spcAft>
                <a:spcPts val="0"/>
              </a:spcAft>
              <a:buSzPts val="1800"/>
              <a:buChar char="●"/>
            </a:pPr>
            <a:r>
              <a:rPr lang="en"/>
              <a:t>This applied to all the metrics studied: Active minutes per day, calories burned per day, total steps per day, sleep time per day, and distance walked per day</a:t>
            </a:r>
            <a:endParaRPr/>
          </a:p>
          <a:p>
            <a:pPr indent="-342900" lvl="0" marL="457200" rtl="0" algn="l">
              <a:spcBef>
                <a:spcPts val="0"/>
              </a:spcBef>
              <a:spcAft>
                <a:spcPts val="0"/>
              </a:spcAft>
              <a:buSzPts val="1800"/>
              <a:buChar char="●"/>
            </a:pPr>
            <a:r>
              <a:rPr lang="en"/>
              <a:t>Some activities were more often recorded by users than others.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4612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Participation Rates</a:t>
            </a:r>
            <a:endParaRPr/>
          </a:p>
        </p:txBody>
      </p:sp>
      <p:sp>
        <p:nvSpPr>
          <p:cNvPr id="87" name="Google Shape;87;p17"/>
          <p:cNvSpPr txBox="1"/>
          <p:nvPr/>
        </p:nvSpPr>
        <p:spPr>
          <a:xfrm>
            <a:off x="6445175" y="864300"/>
            <a:ext cx="27495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Device participation rates were much greater among those tracking steps, distance, calories and total intensity; all recorded customers used the device for these measurements</a:t>
            </a:r>
            <a:endParaRPr/>
          </a:p>
          <a:p>
            <a:pPr indent="-317500" lvl="0" marL="457200" rtl="0" algn="l">
              <a:spcBef>
                <a:spcPts val="0"/>
              </a:spcBef>
              <a:spcAft>
                <a:spcPts val="0"/>
              </a:spcAft>
              <a:buSzPts val="1400"/>
              <a:buChar char="●"/>
            </a:pPr>
            <a:r>
              <a:rPr lang="en"/>
              <a:t>Only about 70% of customers used the device for sleepday measurements at least once</a:t>
            </a:r>
            <a:endParaRPr/>
          </a:p>
          <a:p>
            <a:pPr indent="-317500" lvl="0" marL="457200" rtl="0" algn="l">
              <a:spcBef>
                <a:spcPts val="0"/>
              </a:spcBef>
              <a:spcAft>
                <a:spcPts val="0"/>
              </a:spcAft>
              <a:buSzPts val="1400"/>
              <a:buChar char="●"/>
            </a:pPr>
            <a:r>
              <a:rPr lang="en"/>
              <a:t>Only about 24% of customers used the device for weight measurements at least once</a:t>
            </a:r>
            <a:endParaRPr/>
          </a:p>
          <a:p>
            <a:pPr indent="0" lvl="0" marL="0" rtl="0" algn="l">
              <a:spcBef>
                <a:spcPts val="0"/>
              </a:spcBef>
              <a:spcAft>
                <a:spcPts val="0"/>
              </a:spcAft>
              <a:buNone/>
            </a:pPr>
            <a:r>
              <a:t/>
            </a:r>
            <a:endParaRPr/>
          </a:p>
        </p:txBody>
      </p:sp>
      <p:pic>
        <p:nvPicPr>
          <p:cNvPr id="88" name="Google Shape;88;p17" title="Chart"/>
          <p:cNvPicPr preferRelativeResize="0"/>
          <p:nvPr/>
        </p:nvPicPr>
        <p:blipFill>
          <a:blip r:embed="rId3">
            <a:alphaModFix/>
          </a:blip>
          <a:stretch>
            <a:fillRect/>
          </a:stretch>
        </p:blipFill>
        <p:spPr>
          <a:xfrm>
            <a:off x="0" y="1075891"/>
            <a:ext cx="6331875" cy="39152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Total Frequency of Use</a:t>
            </a:r>
            <a:endParaRPr/>
          </a:p>
        </p:txBody>
      </p:sp>
      <p:sp>
        <p:nvSpPr>
          <p:cNvPr id="94" name="Google Shape;94;p18"/>
          <p:cNvSpPr txBox="1"/>
          <p:nvPr>
            <p:ph idx="1" type="body"/>
          </p:nvPr>
        </p:nvSpPr>
        <p:spPr>
          <a:xfrm>
            <a:off x="5863850" y="1048925"/>
            <a:ext cx="3121500" cy="39303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C</a:t>
            </a:r>
            <a:r>
              <a:rPr lang="en"/>
              <a:t>alorie measurements were taken on about 92% of all possible days </a:t>
            </a:r>
            <a:endParaRPr/>
          </a:p>
          <a:p>
            <a:pPr indent="-317182" lvl="0" marL="457200" rtl="0" algn="l">
              <a:spcBef>
                <a:spcPts val="0"/>
              </a:spcBef>
              <a:spcAft>
                <a:spcPts val="0"/>
              </a:spcAft>
              <a:buSzPct val="100000"/>
              <a:buChar char="●"/>
            </a:pPr>
            <a:r>
              <a:rPr lang="en"/>
              <a:t>S</a:t>
            </a:r>
            <a:r>
              <a:rPr lang="en"/>
              <a:t>tep, distance, and intensity measurements were recorded a</a:t>
            </a:r>
            <a:r>
              <a:rPr lang="en"/>
              <a:t>bout 84% of possible days </a:t>
            </a:r>
            <a:r>
              <a:rPr lang="en"/>
              <a:t> </a:t>
            </a:r>
            <a:endParaRPr/>
          </a:p>
          <a:p>
            <a:pPr indent="-317182" lvl="0" marL="457200" rtl="0" algn="l">
              <a:spcBef>
                <a:spcPts val="0"/>
              </a:spcBef>
              <a:spcAft>
                <a:spcPts val="0"/>
              </a:spcAft>
              <a:buSzPct val="100000"/>
              <a:buChar char="●"/>
            </a:pPr>
            <a:r>
              <a:rPr lang="en"/>
              <a:t>Only 40% of possible days contained data for sleepday measurements</a:t>
            </a:r>
            <a:endParaRPr/>
          </a:p>
          <a:p>
            <a:pPr indent="-317182" lvl="0" marL="457200" rtl="0" algn="l">
              <a:spcBef>
                <a:spcPts val="0"/>
              </a:spcBef>
              <a:spcAft>
                <a:spcPts val="0"/>
              </a:spcAft>
              <a:buSzPct val="100000"/>
              <a:buChar char="●"/>
            </a:pPr>
            <a:r>
              <a:rPr lang="en"/>
              <a:t>Only 7% of possible days contained records for weight measurements </a:t>
            </a:r>
            <a:endParaRPr/>
          </a:p>
        </p:txBody>
      </p:sp>
      <p:pic>
        <p:nvPicPr>
          <p:cNvPr id="95" name="Google Shape;95;p18" title="Chart"/>
          <p:cNvPicPr preferRelativeResize="0"/>
          <p:nvPr/>
        </p:nvPicPr>
        <p:blipFill>
          <a:blip r:embed="rId3">
            <a:alphaModFix/>
          </a:blip>
          <a:stretch>
            <a:fillRect/>
          </a:stretch>
        </p:blipFill>
        <p:spPr>
          <a:xfrm>
            <a:off x="152400" y="1170125"/>
            <a:ext cx="5811798" cy="35936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Findings: Frequency per Participating Customer</a:t>
            </a:r>
            <a:endParaRPr/>
          </a:p>
        </p:txBody>
      </p:sp>
      <p:sp>
        <p:nvSpPr>
          <p:cNvPr id="101" name="Google Shape;101;p19"/>
          <p:cNvSpPr txBox="1"/>
          <p:nvPr>
            <p:ph idx="1" type="body"/>
          </p:nvPr>
        </p:nvSpPr>
        <p:spPr>
          <a:xfrm>
            <a:off x="5358300" y="1170125"/>
            <a:ext cx="3614400" cy="3796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A</a:t>
            </a:r>
            <a:r>
              <a:rPr lang="en"/>
              <a:t>mong those who used the device for sleepday or weight measurements, their use was less frequent with these features than for the others</a:t>
            </a:r>
            <a:endParaRPr/>
          </a:p>
          <a:p>
            <a:pPr indent="-325755" lvl="0" marL="457200" rtl="0" algn="l">
              <a:spcBef>
                <a:spcPts val="0"/>
              </a:spcBef>
              <a:spcAft>
                <a:spcPts val="0"/>
              </a:spcAft>
              <a:buSzPct val="100000"/>
              <a:buChar char="●"/>
            </a:pPr>
            <a:r>
              <a:rPr lang="en"/>
              <a:t>Those who used their device to record sleep metrics, on only about 55% of days were sleep measurements recorded</a:t>
            </a:r>
            <a:endParaRPr/>
          </a:p>
          <a:p>
            <a:pPr indent="-325755" lvl="0" marL="457200" rtl="0" algn="l">
              <a:spcBef>
                <a:spcPts val="0"/>
              </a:spcBef>
              <a:spcAft>
                <a:spcPts val="0"/>
              </a:spcAft>
              <a:buSzPct val="100000"/>
              <a:buChar char="●"/>
            </a:pPr>
            <a:r>
              <a:rPr lang="en"/>
              <a:t>Those who recorded weight metrics, on only about 30% of days were weight measurements recorded</a:t>
            </a:r>
            <a:endParaRPr/>
          </a:p>
        </p:txBody>
      </p:sp>
      <p:pic>
        <p:nvPicPr>
          <p:cNvPr id="102" name="Google Shape;102;p19" title="Chart"/>
          <p:cNvPicPr preferRelativeResize="0"/>
          <p:nvPr/>
        </p:nvPicPr>
        <p:blipFill>
          <a:blip r:embed="rId3">
            <a:alphaModFix/>
          </a:blip>
          <a:stretch>
            <a:fillRect/>
          </a:stretch>
        </p:blipFill>
        <p:spPr>
          <a:xfrm>
            <a:off x="152400" y="1258400"/>
            <a:ext cx="5363451" cy="3796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0" y="659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Findings: Frequent Vs. Infrequent users </a:t>
            </a:r>
            <a:endParaRPr/>
          </a:p>
        </p:txBody>
      </p:sp>
      <p:sp>
        <p:nvSpPr>
          <p:cNvPr id="108" name="Google Shape;108;p20"/>
          <p:cNvSpPr txBox="1"/>
          <p:nvPr>
            <p:ph idx="1" type="body"/>
          </p:nvPr>
        </p:nvSpPr>
        <p:spPr>
          <a:xfrm>
            <a:off x="4809300" y="530775"/>
            <a:ext cx="4334700" cy="45048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Frequent users of step and distance functions were also considerably more likely to use the sleep measurement function than infrequent users</a:t>
            </a:r>
            <a:endParaRPr/>
          </a:p>
          <a:p>
            <a:pPr indent="-325755" lvl="0" marL="457200" rtl="0" algn="l">
              <a:spcBef>
                <a:spcPts val="0"/>
              </a:spcBef>
              <a:spcAft>
                <a:spcPts val="0"/>
              </a:spcAft>
              <a:buSzPct val="100000"/>
              <a:buChar char="●"/>
            </a:pPr>
            <a:r>
              <a:rPr lang="en">
                <a:highlight>
                  <a:srgbClr val="FFFFFF"/>
                </a:highlight>
              </a:rPr>
              <a:t>Among those 12 customers who recorded </a:t>
            </a:r>
            <a:r>
              <a:rPr lang="en">
                <a:highlight>
                  <a:srgbClr val="FFFFFF"/>
                </a:highlight>
              </a:rPr>
              <a:t>step and distance measurements for </a:t>
            </a:r>
            <a:r>
              <a:rPr lang="en">
                <a:highlight>
                  <a:srgbClr val="FFFFFF"/>
                </a:highlight>
              </a:rPr>
              <a:t>less than 80% of days, only about 24% of days had recorded sleep measurements</a:t>
            </a:r>
            <a:endParaRPr>
              <a:highlight>
                <a:srgbClr val="FFFFFF"/>
              </a:highlight>
            </a:endParaRPr>
          </a:p>
          <a:p>
            <a:pPr indent="-325755" lvl="0" marL="457200" rtl="0" algn="l">
              <a:spcBef>
                <a:spcPts val="0"/>
              </a:spcBef>
              <a:spcAft>
                <a:spcPts val="0"/>
              </a:spcAft>
              <a:buSzPct val="100000"/>
              <a:buChar char="●"/>
            </a:pPr>
            <a:r>
              <a:rPr lang="en">
                <a:highlight>
                  <a:srgbClr val="FFFFFF"/>
                </a:highlight>
              </a:rPr>
              <a:t>Among those 19 customers who recorded step and distance measurements for at least 30 out of 31 days, about 53% of days had recorded sleep measurements</a:t>
            </a:r>
            <a:endParaRPr>
              <a:highlight>
                <a:srgbClr val="FFFFFF"/>
              </a:highlight>
            </a:endParaRPr>
          </a:p>
        </p:txBody>
      </p:sp>
      <p:pic>
        <p:nvPicPr>
          <p:cNvPr id="109" name="Google Shape;109;p20" title="Chart"/>
          <p:cNvPicPr preferRelativeResize="0"/>
          <p:nvPr/>
        </p:nvPicPr>
        <p:blipFill>
          <a:blip r:embed="rId3">
            <a:alphaModFix/>
          </a:blip>
          <a:stretch>
            <a:fillRect/>
          </a:stretch>
        </p:blipFill>
        <p:spPr>
          <a:xfrm>
            <a:off x="0" y="1469450"/>
            <a:ext cx="4991799" cy="3433926"/>
          </a:xfrm>
          <a:prstGeom prst="rect">
            <a:avLst/>
          </a:prstGeom>
          <a:noFill/>
          <a:ln>
            <a:noFill/>
          </a:ln>
        </p:spPr>
      </p:pic>
      <p:sp>
        <p:nvSpPr>
          <p:cNvPr id="110" name="Google Shape;110;p20"/>
          <p:cNvSpPr txBox="1"/>
          <p:nvPr/>
        </p:nvSpPr>
        <p:spPr>
          <a:xfrm>
            <a:off x="151425" y="530775"/>
            <a:ext cx="4562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Are frequent users in one area frequent users in other areas too?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Takeaways</a:t>
            </a:r>
            <a:endParaRPr/>
          </a:p>
        </p:txBody>
      </p:sp>
      <p:sp>
        <p:nvSpPr>
          <p:cNvPr id="116" name="Google Shape;116;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Devices are often used by customers to track steps taken, distance travelled, calories burned, and exercise intensity</a:t>
            </a:r>
            <a:endParaRPr/>
          </a:p>
          <a:p>
            <a:pPr indent="-334327" lvl="0" marL="457200" rtl="0" algn="l">
              <a:spcBef>
                <a:spcPts val="0"/>
              </a:spcBef>
              <a:spcAft>
                <a:spcPts val="0"/>
              </a:spcAft>
              <a:buSzPct val="100000"/>
              <a:buChar char="●"/>
            </a:pPr>
            <a:r>
              <a:rPr lang="en"/>
              <a:t>Users do not record sleep and weight measurements as often, even among those who use them occasionally for that purpose</a:t>
            </a:r>
            <a:endParaRPr/>
          </a:p>
          <a:p>
            <a:pPr indent="-334327" lvl="0" marL="457200" rtl="0" algn="l">
              <a:spcBef>
                <a:spcPts val="0"/>
              </a:spcBef>
              <a:spcAft>
                <a:spcPts val="0"/>
              </a:spcAft>
              <a:buSzPct val="100000"/>
              <a:buChar char="●"/>
            </a:pPr>
            <a:r>
              <a:rPr lang="en"/>
              <a:t>Device usage has little effect on increasing exercise intensity as distance travelled and steps taken stayed relatively constant throughout study period</a:t>
            </a:r>
            <a:endParaRPr/>
          </a:p>
          <a:p>
            <a:pPr indent="-334327" lvl="0" marL="457200" rtl="0" algn="l">
              <a:spcBef>
                <a:spcPts val="0"/>
              </a:spcBef>
              <a:spcAft>
                <a:spcPts val="0"/>
              </a:spcAft>
              <a:buSzPct val="100000"/>
              <a:buChar char="●"/>
            </a:pPr>
            <a:r>
              <a:rPr lang="en"/>
              <a:t>Frequent users of smart devices for steps taken and distance travelled are more than twice as likely to use these devices to record sleep measurements than infrequent users for those metrics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