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00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41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576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33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2515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045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87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6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94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8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81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73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1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66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0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E49E6-951D-42F9-BDE4-413008A96C3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32B23E-D880-4ED4-A2C8-AA9502A80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57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7980" y="1532089"/>
            <a:ext cx="8249518" cy="1124169"/>
          </a:xfrm>
        </p:spPr>
        <p:txBody>
          <a:bodyPr>
            <a:normAutofit/>
          </a:bodyPr>
          <a:lstStyle/>
          <a:p>
            <a:r>
              <a:rPr lang="ru-RU" dirty="0" smtClean="0"/>
              <a:t>Курсовая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03750" y="2656258"/>
            <a:ext cx="6993748" cy="89081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Общий сравнительный анализ эффективности применимости </a:t>
            </a:r>
            <a:r>
              <a:rPr lang="ru-RU" dirty="0"/>
              <a:t>методов Золотого сечения и </a:t>
            </a:r>
            <a:r>
              <a:rPr lang="ru-RU" dirty="0" smtClean="0"/>
              <a:t>Фибоначчи для выбора шага в методе наискорейшего спуска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871808" y="204929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dirty="0"/>
              <a:t>Институт прикладной математики и </a:t>
            </a:r>
            <a:r>
              <a:rPr lang="ru-RU" dirty="0" smtClean="0"/>
              <a:t>механики</a:t>
            </a:r>
          </a:p>
          <a:p>
            <a:pPr algn="ctr"/>
            <a:r>
              <a:rPr lang="ru-RU" dirty="0" smtClean="0"/>
              <a:t>Кафедра «Прикладная математика»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69315" y="3950907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Выполнили студенты </a:t>
            </a:r>
          </a:p>
          <a:p>
            <a:r>
              <a:rPr lang="ru-RU" dirty="0" smtClean="0"/>
              <a:t>гр. 3630102/70301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710818" y="3950907"/>
            <a:ext cx="1686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А.С. Иванкин </a:t>
            </a:r>
          </a:p>
          <a:p>
            <a:r>
              <a:rPr lang="ru-RU" dirty="0" smtClean="0"/>
              <a:t>Д.В. Камянский</a:t>
            </a:r>
            <a:endParaRPr lang="ru-RU" dirty="0"/>
          </a:p>
          <a:p>
            <a:r>
              <a:rPr lang="ru-RU" dirty="0" smtClean="0"/>
              <a:t>К.С. Лебедев</a:t>
            </a:r>
          </a:p>
          <a:p>
            <a:r>
              <a:rPr lang="ru-RU" dirty="0" smtClean="0"/>
              <a:t>Ли Жуйцы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69315" y="5151236"/>
            <a:ext cx="2139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Руководитель</a:t>
            </a:r>
          </a:p>
          <a:p>
            <a:r>
              <a:rPr lang="ru-RU" dirty="0" smtClean="0"/>
              <a:t>доцент, </a:t>
            </a:r>
            <a:r>
              <a:rPr lang="ru-RU" dirty="0"/>
              <a:t>к.ф.-м.н.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0943" y="5289735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Е. А. Родионова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62925" y="6246892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Санкт-Петербург,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9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Целью курсовой работы </a:t>
            </a:r>
            <a:r>
              <a:rPr lang="ru-RU" dirty="0" smtClean="0"/>
              <a:t>является оценка и сравнение методов </a:t>
            </a:r>
            <a:r>
              <a:rPr lang="ru-RU" dirty="0"/>
              <a:t>Золотого сечения и </a:t>
            </a:r>
            <a:r>
              <a:rPr lang="ru-RU" dirty="0" smtClean="0"/>
              <a:t>Фибоначчи по их вычислительной </a:t>
            </a:r>
            <a:r>
              <a:rPr lang="ru-RU" dirty="0"/>
              <a:t>эффективности для выбора шага в методе наискорейшего спуска.</a:t>
            </a:r>
            <a:endParaRPr lang="ru-RU" dirty="0" smtClean="0"/>
          </a:p>
          <a:p>
            <a:pPr marL="0" indent="0">
              <a:buNone/>
            </a:pPr>
            <a:endParaRPr lang="ru-RU" b="1" dirty="0"/>
          </a:p>
          <a:p>
            <a:r>
              <a:rPr lang="ru-RU" dirty="0"/>
              <a:t> </a:t>
            </a:r>
            <a:r>
              <a:rPr lang="ru-RU" dirty="0" smtClean="0"/>
              <a:t>    Достижение указанной цели осуществлялось путем решения следующих основных задач:</a:t>
            </a:r>
          </a:p>
          <a:p>
            <a:pPr lvl="1">
              <a:buFont typeface="+mj-lt"/>
              <a:buAutoNum type="arabicPeriod"/>
            </a:pPr>
            <a:r>
              <a:rPr lang="ru-RU" dirty="0" smtClean="0"/>
              <a:t>Выбор функции, для которой выполняются условия применимости методов, и точки начального приближения.</a:t>
            </a:r>
          </a:p>
          <a:p>
            <a:pPr lvl="1">
              <a:buFont typeface="+mj-lt"/>
              <a:buAutoNum type="arabicPeriod"/>
            </a:pPr>
            <a:r>
              <a:rPr lang="ru-RU" dirty="0" smtClean="0"/>
              <a:t>Подсчет параметров: число итераций основного алгоритма; общее число обращений к функции; общее количество арифметических операций.</a:t>
            </a:r>
          </a:p>
          <a:p>
            <a:pPr lvl="1">
              <a:buFont typeface="+mj-lt"/>
              <a:buAutoNum type="arabicPeriod"/>
            </a:pPr>
            <a:r>
              <a:rPr lang="ru-RU" dirty="0" smtClean="0"/>
              <a:t>Анализ полученных результатов.</a:t>
            </a:r>
          </a:p>
          <a:p>
            <a:pPr lvl="1">
              <a:buFont typeface="+mj-lt"/>
              <a:buAutoNum type="arabicPeriod"/>
            </a:pPr>
            <a:endParaRPr lang="ru-RU" dirty="0" smtClean="0"/>
          </a:p>
          <a:p>
            <a:pPr lvl="1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681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16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и выводы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 smtClean="0"/>
              <a:t>метод </a:t>
            </a:r>
            <a:r>
              <a:rPr lang="ru-RU" sz="2000" dirty="0"/>
              <a:t>Золотого </a:t>
            </a:r>
            <a:r>
              <a:rPr lang="ru-RU" sz="2000" dirty="0" smtClean="0"/>
              <a:t>сечения(МЗС)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Объект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13671814"/>
                  </p:ext>
                </p:extLst>
              </p:nvPr>
            </p:nvGraphicFramePr>
            <p:xfrm>
              <a:off x="676275" y="2736850"/>
              <a:ext cx="4184652" cy="15003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97792"/>
                    <a:gridCol w="995620"/>
                    <a:gridCol w="995620"/>
                    <a:gridCol w="99562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Ɛ</a:t>
                          </a:r>
                          <a:endParaRPr lang="ru-RU" i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1е-1</a:t>
                          </a:r>
                          <a:endParaRPr lang="ru-RU" dirty="0"/>
                        </a:p>
                      </a:txBody>
                      <a:tcP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140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1е-3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210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1е-10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/>
                            <a:t>120</a:t>
                          </a:r>
                          <a:endParaRPr lang="ru-R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350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Объект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13671814"/>
                  </p:ext>
                </p:extLst>
              </p:nvPr>
            </p:nvGraphicFramePr>
            <p:xfrm>
              <a:off x="676275" y="2736850"/>
              <a:ext cx="4184652" cy="15003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97792"/>
                    <a:gridCol w="995620"/>
                    <a:gridCol w="995620"/>
                    <a:gridCol w="995620"/>
                  </a:tblGrid>
                  <a:tr h="387795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Ɛ</a:t>
                          </a:r>
                          <a:endParaRPr lang="ru-RU" i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120732" t="-7813" r="-201829" b="-3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2086" t="-7813" r="-103067" b="-3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0122" t="-7813" r="-2439" b="-3093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1е-1</a:t>
                          </a:r>
                          <a:endParaRPr lang="ru-RU" dirty="0"/>
                        </a:p>
                      </a:txBody>
                      <a:tcP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140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1е-3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210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1е-10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/>
                            <a:t>120</a:t>
                          </a:r>
                          <a:endParaRPr lang="ru-R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350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000" dirty="0" smtClean="0"/>
              <a:t>метод Фибоначчи(МФ)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Объект 9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7927156"/>
                  </p:ext>
                </p:extLst>
              </p:nvPr>
            </p:nvGraphicFramePr>
            <p:xfrm>
              <a:off x="5087938" y="2736850"/>
              <a:ext cx="4186235" cy="15003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8007"/>
                    <a:gridCol w="1006076"/>
                    <a:gridCol w="1006076"/>
                    <a:gridCol w="10060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Ɛ</a:t>
                          </a:r>
                          <a:endParaRPr lang="ru-RU" i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1е-1</a:t>
                          </a:r>
                          <a:endParaRPr lang="ru-RU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236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1е-3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295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1е-10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472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Объект 9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7927156"/>
                  </p:ext>
                </p:extLst>
              </p:nvPr>
            </p:nvGraphicFramePr>
            <p:xfrm>
              <a:off x="5087938" y="2736850"/>
              <a:ext cx="4186235" cy="15003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8007"/>
                    <a:gridCol w="1006076"/>
                    <a:gridCol w="1006076"/>
                    <a:gridCol w="1006076"/>
                  </a:tblGrid>
                  <a:tr h="387795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Ɛ</a:t>
                          </a:r>
                          <a:endParaRPr lang="ru-RU" i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116970" t="-7813" r="-203030" b="-3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663" t="-7813" r="-101807" b="-3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7576" t="-7813" r="-2424" b="-3093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1е-1</a:t>
                          </a:r>
                          <a:endParaRPr lang="ru-RU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236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1е-3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295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1е-10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472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75745" y="1557255"/>
                <a:ext cx="6906571" cy="68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+7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={−100;100}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45" y="1557255"/>
                <a:ext cx="6906571" cy="682495"/>
              </a:xfrm>
              <a:prstGeom prst="rect">
                <a:avLst/>
              </a:prstGeom>
              <a:blipFill rotWithShape="0">
                <a:blip r:embed="rId4"/>
                <a:stretch>
                  <a:fillRect l="-1589" t="-1786" r="-1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75745" y="4353637"/>
                <a:ext cx="8598256" cy="576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- </a:t>
                </a:r>
                <a:r>
                  <a:rPr lang="ru-RU" dirty="0"/>
                  <a:t>число итераций основного </a:t>
                </a:r>
                <a:r>
                  <a:rPr lang="ru-RU" dirty="0" smtClean="0"/>
                  <a:t>алгоритма</a:t>
                </a:r>
                <a:r>
                  <a:rPr lang="en-US" dirty="0" smtClean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- </a:t>
                </a:r>
                <a:r>
                  <a:rPr lang="ru-RU" dirty="0"/>
                  <a:t>общее число обращений к </a:t>
                </a:r>
                <a:r>
                  <a:rPr lang="ru-RU" dirty="0" smtClean="0"/>
                  <a:t>функции</a:t>
                </a:r>
                <a:r>
                  <a:rPr lang="en-US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- </a:t>
                </a:r>
                <a:r>
                  <a:rPr lang="ru-RU" dirty="0"/>
                  <a:t>общее количество арифметических </a:t>
                </a:r>
                <a:r>
                  <a:rPr lang="ru-RU" dirty="0" smtClean="0"/>
                  <a:t>операций</a:t>
                </a:r>
                <a:r>
                  <a:rPr lang="en-US" dirty="0" smtClean="0"/>
                  <a:t>; </a:t>
                </a:r>
                <a:r>
                  <a:rPr lang="en-US" i="1" dirty="0" smtClean="0"/>
                  <a:t>Ɛ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заданная точность.</a:t>
                </a:r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45" y="4353637"/>
                <a:ext cx="8598256" cy="576248"/>
              </a:xfrm>
              <a:prstGeom prst="rect">
                <a:avLst/>
              </a:prstGeom>
              <a:blipFill rotWithShape="0">
                <a:blip r:embed="rId5"/>
                <a:stretch>
                  <a:fillRect l="-993" t="-13684" r="-1348" b="-24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58843" y="262037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пар-р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54921" y="262037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пар-р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75745" y="5046356"/>
                <a:ext cx="8598256" cy="177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Вывод: </a:t>
                </a:r>
                <a:r>
                  <a:rPr lang="ru-RU" dirty="0" smtClean="0"/>
                  <a:t>из полученных результатов следует, что для данной </a:t>
                </a:r>
                <a:r>
                  <a:rPr lang="ru-RU" dirty="0" smtClean="0"/>
                  <a:t>задачи МЗС </a:t>
                </a:r>
                <a:r>
                  <a:rPr lang="ru-RU" dirty="0" smtClean="0"/>
                  <a:t>показывает себя </a:t>
                </a:r>
                <a:r>
                  <a:rPr lang="ru-RU" dirty="0" smtClean="0"/>
                  <a:t>эффективнее МФ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dirty="0" smtClean="0"/>
                  <a:t> в МЗС не превышает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dirty="0" smtClean="0"/>
                  <a:t> в МФ, а для невысоких </a:t>
                </a:r>
                <a:r>
                  <a:rPr lang="en-US" i="1" dirty="0"/>
                  <a:t>Ɛ</a:t>
                </a:r>
                <a:r>
                  <a:rPr lang="ru-RU" dirty="0" smtClean="0"/>
                  <a:t> </a:t>
                </a:r>
                <a:r>
                  <a:rPr lang="ru-RU" dirty="0" smtClean="0"/>
                  <a:t>значительно </a:t>
                </a:r>
                <a:r>
                  <a:rPr lang="ru-RU" dirty="0" smtClean="0"/>
                  <a:t>ниж</a:t>
                </a:r>
                <a:r>
                  <a:rPr lang="ru-RU" dirty="0" smtClean="0"/>
                  <a:t>е</a:t>
                </a:r>
                <a:r>
                  <a:rPr lang="en-US" dirty="0" smtClean="0"/>
                  <a:t>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в МЗС для всех рассмотренных </a:t>
                </a:r>
                <a:r>
                  <a:rPr lang="en-US" i="1" dirty="0" smtClean="0"/>
                  <a:t>Ɛ</a:t>
                </a:r>
                <a:r>
                  <a:rPr lang="ru-RU" dirty="0" smtClean="0"/>
                  <a:t> </a:t>
                </a:r>
                <a:r>
                  <a:rPr lang="ru-RU" dirty="0" smtClean="0"/>
                  <a:t>значительно ниже, чем в МФ. </a:t>
                </a:r>
                <a:r>
                  <a:rPr lang="ru-RU" b="1" dirty="0" smtClean="0"/>
                  <a:t>Но</a:t>
                </a:r>
                <a:r>
                  <a:rPr lang="ru-RU" dirty="0" smtClean="0"/>
                  <a:t> для высоких точностей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ниже в МФ по сравнению с МЗС, что делает его предпочтительнее при высокой сложности вычислений в основном алгоритме(напр., вычисление градиента).</a:t>
                </a:r>
                <a:endParaRPr lang="ru-RU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45" y="5046356"/>
                <a:ext cx="8598256" cy="1776577"/>
              </a:xfrm>
              <a:prstGeom prst="rect">
                <a:avLst/>
              </a:prstGeom>
              <a:blipFill rotWithShape="0">
                <a:blip r:embed="rId6"/>
                <a:stretch>
                  <a:fillRect l="-638" t="-2062" b="-4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9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Курс лекций по предмету Методы оптимизации, Родионова Е.А. 2020.</a:t>
            </a:r>
          </a:p>
          <a:p>
            <a:r>
              <a:rPr lang="ru-RU" dirty="0"/>
              <a:t>2. Петухов Л.В., </a:t>
            </a:r>
            <a:r>
              <a:rPr lang="ru-RU" dirty="0" err="1"/>
              <a:t>Серёгин</a:t>
            </a:r>
            <a:r>
              <a:rPr lang="ru-RU" dirty="0"/>
              <a:t> Г.А., Родионова Е.А. Методы </a:t>
            </a:r>
            <a:r>
              <a:rPr lang="ru-RU" dirty="0" smtClean="0"/>
              <a:t>оптимизации. Задачи </a:t>
            </a:r>
            <a:r>
              <a:rPr lang="ru-RU" dirty="0"/>
              <a:t>выпуклого программирования: Учеб. пособие - СПб. : </a:t>
            </a:r>
            <a:r>
              <a:rPr lang="ru-RU" dirty="0" smtClean="0"/>
              <a:t>Изд-во Политехнического </a:t>
            </a:r>
            <a:r>
              <a:rPr lang="ru-RU" dirty="0"/>
              <a:t>ун-та, 2014.</a:t>
            </a:r>
          </a:p>
          <a:p>
            <a:r>
              <a:rPr lang="ru-RU" dirty="0"/>
              <a:t>3. Лыткина Л.И., Сафонов К.В., </a:t>
            </a:r>
            <a:r>
              <a:rPr lang="ru-RU" dirty="0" err="1"/>
              <a:t>Хоролич</a:t>
            </a:r>
            <a:r>
              <a:rPr lang="ru-RU" dirty="0"/>
              <a:t> Г.Б. Методы оптимизации и вариационное </a:t>
            </a:r>
            <a:r>
              <a:rPr lang="ru-RU" dirty="0" smtClean="0"/>
              <a:t>исчисление: Учеб</a:t>
            </a:r>
            <a:r>
              <a:rPr lang="ru-RU" dirty="0"/>
              <a:t>. пособие. </a:t>
            </a:r>
            <a:r>
              <a:rPr lang="ru-RU" dirty="0" err="1"/>
              <a:t>Сиб</a:t>
            </a:r>
            <a:r>
              <a:rPr lang="ru-RU" dirty="0"/>
              <a:t>. гос. </a:t>
            </a:r>
            <a:r>
              <a:rPr lang="ru-RU" dirty="0" err="1"/>
              <a:t>аэрокосмич</a:t>
            </a:r>
            <a:r>
              <a:rPr lang="ru-RU" dirty="0"/>
              <a:t>. ун-т. – Красноярск, 2012. – 116 с.</a:t>
            </a:r>
          </a:p>
          <a:p>
            <a:r>
              <a:rPr lang="ru-RU" dirty="0"/>
              <a:t>4. Амосов А.А Вычислительные методы для инженеров: Учеб. </a:t>
            </a:r>
            <a:r>
              <a:rPr lang="ru-RU" dirty="0" smtClean="0"/>
              <a:t>Пособие / </a:t>
            </a:r>
            <a:r>
              <a:rPr lang="ru-RU" dirty="0"/>
              <a:t>Амосов А.А., Дубинский Ю.А., Копченова Н.В. - М.: </a:t>
            </a:r>
            <a:r>
              <a:rPr lang="ru-RU" dirty="0" err="1"/>
              <a:t>Высш</a:t>
            </a:r>
            <a:r>
              <a:rPr lang="ru-RU" dirty="0"/>
              <a:t>. шк</a:t>
            </a:r>
            <a:r>
              <a:rPr lang="ru-RU" dirty="0" smtClean="0"/>
              <a:t>.,1994</a:t>
            </a:r>
            <a:r>
              <a:rPr lang="ru-RU" dirty="0"/>
              <a:t>. </a:t>
            </a:r>
            <a:r>
              <a:rPr lang="ru-RU" dirty="0" smtClean="0"/>
              <a:t>– 544 </a:t>
            </a:r>
            <a:r>
              <a:rPr lang="ru-RU" dirty="0" err="1" smtClean="0"/>
              <a:t>с</a:t>
            </a:r>
            <a:r>
              <a:rPr lang="ru-RU" dirty="0" err="1"/>
              <a:t>.:ил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30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320</Words>
  <Application>Microsoft Office PowerPoint</Application>
  <PresentationFormat>Широкоэкранный</PresentationFormat>
  <Paragraphs>68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Times New Roman</vt:lpstr>
      <vt:lpstr>Wingdings 3</vt:lpstr>
      <vt:lpstr>Грань</vt:lpstr>
      <vt:lpstr>Курсовая работа</vt:lpstr>
      <vt:lpstr>Цели и задачи работы</vt:lpstr>
      <vt:lpstr>Результаты и выводы</vt:lpstr>
      <vt:lpstr>Список литературы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Кирилл Лебедев</dc:creator>
  <cp:lastModifiedBy>Кирилл Лебедев</cp:lastModifiedBy>
  <cp:revision>18</cp:revision>
  <dcterms:created xsi:type="dcterms:W3CDTF">2020-05-27T14:55:45Z</dcterms:created>
  <dcterms:modified xsi:type="dcterms:W3CDTF">2020-05-28T12:45:41Z</dcterms:modified>
</cp:coreProperties>
</file>