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2" r:id="rId9"/>
    <p:sldId id="271" r:id="rId10"/>
    <p:sldId id="270" r:id="rId11"/>
    <p:sldId id="269" r:id="rId12"/>
    <p:sldId id="263" r:id="rId13"/>
    <p:sldId id="267" r:id="rId14"/>
    <p:sldId id="268" r:id="rId15"/>
    <p:sldId id="266"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ecky%20Brand\Downloads\flexcon%20piston%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cky%20Brand\Downloads\flexcon%20piston%20(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'[flexcon piston (2).xlsx]RECAP'!$H$14:$H$15</c:f>
              <c:strCache>
                <c:ptCount val="2"/>
                <c:pt idx="0">
                  <c:v>TOTAL COSTS</c:v>
                </c:pt>
                <c:pt idx="1">
                  <c:v>Year 1</c:v>
                </c:pt>
              </c:strCache>
            </c:strRef>
          </c:tx>
          <c:spPr>
            <a:solidFill>
              <a:schemeClr val="accent1"/>
            </a:solidFill>
            <a:ln>
              <a:noFill/>
            </a:ln>
            <a:effectLst/>
          </c:spPr>
          <c:invertIfNegative val="0"/>
          <c:cat>
            <c:strRef>
              <c:f>'[flexcon piston (2).xlsx]RECAP'!$G$16:$G$17</c:f>
              <c:strCache>
                <c:ptCount val="2"/>
                <c:pt idx="0">
                  <c:v>TOTAL INSOURCED COSTS</c:v>
                </c:pt>
                <c:pt idx="1">
                  <c:v>TOTAL OUTSOURCED COSTS</c:v>
                </c:pt>
              </c:strCache>
            </c:strRef>
          </c:cat>
          <c:val>
            <c:numRef>
              <c:f>'[flexcon piston (2).xlsx]RECAP'!$H$16:$H$17</c:f>
              <c:numCache>
                <c:formatCode>_([$$-409]* #,##0_);_([$$-409]* \(#,##0\);_([$$-409]* "-"??_);_(@_)</c:formatCode>
                <c:ptCount val="2"/>
                <c:pt idx="0" formatCode="_(&quot;$&quot;* #,##0_);_(&quot;$&quot;* \(#,##0\);_(&quot;$&quot;* &quot;-&quot;??_);_(@_)">
                  <c:v>4105159.2097312817</c:v>
                </c:pt>
                <c:pt idx="1">
                  <c:v>3851256</c:v>
                </c:pt>
              </c:numCache>
            </c:numRef>
          </c:val>
          <c:extLst>
            <c:ext xmlns:c16="http://schemas.microsoft.com/office/drawing/2014/chart" uri="{C3380CC4-5D6E-409C-BE32-E72D297353CC}">
              <c16:uniqueId val="{00000000-A8B8-46ED-9752-A91D724B40BE}"/>
            </c:ext>
          </c:extLst>
        </c:ser>
        <c:ser>
          <c:idx val="1"/>
          <c:order val="1"/>
          <c:tx>
            <c:strRef>
              <c:f>'[flexcon piston (2).xlsx]RECAP'!$I$14:$I$15</c:f>
              <c:strCache>
                <c:ptCount val="2"/>
                <c:pt idx="0">
                  <c:v>TOTAL COSTS</c:v>
                </c:pt>
                <c:pt idx="1">
                  <c:v>Year 2</c:v>
                </c:pt>
              </c:strCache>
            </c:strRef>
          </c:tx>
          <c:spPr>
            <a:solidFill>
              <a:schemeClr val="accent2"/>
            </a:solidFill>
            <a:ln>
              <a:noFill/>
            </a:ln>
            <a:effectLst/>
          </c:spPr>
          <c:invertIfNegative val="0"/>
          <c:cat>
            <c:strRef>
              <c:f>'[flexcon piston (2).xlsx]RECAP'!$G$16:$G$17</c:f>
              <c:strCache>
                <c:ptCount val="2"/>
                <c:pt idx="0">
                  <c:v>TOTAL INSOURCED COSTS</c:v>
                </c:pt>
                <c:pt idx="1">
                  <c:v>TOTAL OUTSOURCED COSTS</c:v>
                </c:pt>
              </c:strCache>
            </c:strRef>
          </c:cat>
          <c:val>
            <c:numRef>
              <c:f>'[flexcon piston (2).xlsx]RECAP'!$I$16:$I$17</c:f>
              <c:numCache>
                <c:formatCode>_([$$-409]* #,##0_);_([$$-409]* \(#,##0\);_([$$-409]* "-"??_);_(@_)</c:formatCode>
                <c:ptCount val="2"/>
                <c:pt idx="0" formatCode="_(&quot;$&quot;* #,##0_);_(&quot;$&quot;* \(#,##0\);_(&quot;$&quot;* &quot;-&quot;??_);_(@_)">
                  <c:v>4536080.464795731</c:v>
                </c:pt>
                <c:pt idx="1">
                  <c:v>4412294.68</c:v>
                </c:pt>
              </c:numCache>
            </c:numRef>
          </c:val>
          <c:extLst>
            <c:ext xmlns:c16="http://schemas.microsoft.com/office/drawing/2014/chart" uri="{C3380CC4-5D6E-409C-BE32-E72D297353CC}">
              <c16:uniqueId val="{00000001-A8B8-46ED-9752-A91D724B40BE}"/>
            </c:ext>
          </c:extLst>
        </c:ser>
        <c:dLbls>
          <c:showLegendKey val="0"/>
          <c:showVal val="0"/>
          <c:showCatName val="0"/>
          <c:showSerName val="0"/>
          <c:showPercent val="0"/>
          <c:showBubbleSize val="0"/>
        </c:dLbls>
        <c:gapWidth val="219"/>
        <c:overlap val="-27"/>
        <c:axId val="545795592"/>
        <c:axId val="545805640"/>
      </c:barChart>
      <c:catAx>
        <c:axId val="545795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545805640"/>
        <c:crosses val="autoZero"/>
        <c:auto val="1"/>
        <c:lblAlgn val="ctr"/>
        <c:lblOffset val="100"/>
        <c:noMultiLvlLbl val="0"/>
      </c:catAx>
      <c:valAx>
        <c:axId val="54580564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545795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'[flexcon piston (2).xlsx]RECAP'!$J$14:$J$15</c:f>
              <c:strCache>
                <c:ptCount val="2"/>
                <c:pt idx="0">
                  <c:v>PER UNIT COSTS</c:v>
                </c:pt>
                <c:pt idx="1">
                  <c:v>Year 1</c:v>
                </c:pt>
              </c:strCache>
            </c:strRef>
          </c:tx>
          <c:spPr>
            <a:solidFill>
              <a:schemeClr val="accent1"/>
            </a:solidFill>
            <a:ln>
              <a:noFill/>
            </a:ln>
            <a:effectLst/>
          </c:spPr>
          <c:invertIfNegative val="0"/>
          <c:val>
            <c:numRef>
              <c:f>'[flexcon piston (2).xlsx]RECAP'!$J$16:$J$17</c:f>
              <c:numCache>
                <c:formatCode>_([$$-409]* #,##0.00_);_([$$-409]* \(#,##0.00\);_([$$-409]* "-"??_);_(@_)</c:formatCode>
                <c:ptCount val="2"/>
                <c:pt idx="0" formatCode="_(&quot;$&quot;* #,##0.00_);_(&quot;$&quot;* \(#,##0.00\);_(&quot;$&quot;* &quot;-&quot;??_);_(@_)">
                  <c:v>13.683864032437606</c:v>
                </c:pt>
                <c:pt idx="1">
                  <c:v>12.837520000000001</c:v>
                </c:pt>
              </c:numCache>
            </c:numRef>
          </c:val>
          <c:extLst>
            <c:ext xmlns:c16="http://schemas.microsoft.com/office/drawing/2014/chart" uri="{C3380CC4-5D6E-409C-BE32-E72D297353CC}">
              <c16:uniqueId val="{00000000-44B2-45ED-B96A-8065D0D6C1FE}"/>
            </c:ext>
          </c:extLst>
        </c:ser>
        <c:ser>
          <c:idx val="1"/>
          <c:order val="1"/>
          <c:tx>
            <c:strRef>
              <c:f>'[flexcon piston (2).xlsx]RECAP'!$K$14:$K$15</c:f>
              <c:strCache>
                <c:ptCount val="2"/>
                <c:pt idx="0">
                  <c:v>PER UNIT COSTS</c:v>
                </c:pt>
                <c:pt idx="1">
                  <c:v>Year 2</c:v>
                </c:pt>
              </c:strCache>
            </c:strRef>
          </c:tx>
          <c:spPr>
            <a:solidFill>
              <a:schemeClr val="accent2"/>
            </a:solidFill>
            <a:ln>
              <a:noFill/>
            </a:ln>
            <a:effectLst/>
          </c:spPr>
          <c:invertIfNegative val="0"/>
          <c:val>
            <c:numRef>
              <c:f>'[flexcon piston (2).xlsx]RECAP'!$K$16:$K$17</c:f>
              <c:numCache>
                <c:formatCode>_([$$-409]* #,##0.00_);_([$$-409]* \(#,##0.00\);_([$$-409]* "-"??_);_(@_)</c:formatCode>
                <c:ptCount val="2"/>
                <c:pt idx="0" formatCode="_(&quot;$&quot;* #,##0.00_);_(&quot;$&quot;* \(#,##0.00\);_(&quot;$&quot;* &quot;-&quot;??_);_(@_)">
                  <c:v>13.148059318248494</c:v>
                </c:pt>
                <c:pt idx="1">
                  <c:v>12.789259942028988</c:v>
                </c:pt>
              </c:numCache>
            </c:numRef>
          </c:val>
          <c:extLst>
            <c:ext xmlns:c16="http://schemas.microsoft.com/office/drawing/2014/chart" uri="{C3380CC4-5D6E-409C-BE32-E72D297353CC}">
              <c16:uniqueId val="{00000001-44B2-45ED-B96A-8065D0D6C1FE}"/>
            </c:ext>
          </c:extLst>
        </c:ser>
        <c:dLbls>
          <c:showLegendKey val="0"/>
          <c:showVal val="0"/>
          <c:showCatName val="0"/>
          <c:showSerName val="0"/>
          <c:showPercent val="0"/>
          <c:showBubbleSize val="0"/>
        </c:dLbls>
        <c:gapWidth val="219"/>
        <c:overlap val="-27"/>
        <c:axId val="766553159"/>
        <c:axId val="767361927"/>
      </c:barChart>
      <c:catAx>
        <c:axId val="76655315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7361927"/>
        <c:crosses val="autoZero"/>
        <c:auto val="1"/>
        <c:lblAlgn val="ctr"/>
        <c:lblOffset val="100"/>
        <c:noMultiLvlLbl val="0"/>
      </c:catAx>
      <c:valAx>
        <c:axId val="767361927"/>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766553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12/6/2016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12/6/2016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0993" y="188344"/>
            <a:ext cx="8637073" cy="1039565"/>
          </a:xfrm>
        </p:spPr>
        <p:txBody>
          <a:bodyPr>
            <a:normAutofit fontScale="90000"/>
          </a:bodyPr>
          <a:lstStyle/>
          <a:p>
            <a:r>
              <a:rPr lang="en-US" dirty="0"/>
              <a:t>Flexcon case study</a:t>
            </a:r>
          </a:p>
        </p:txBody>
      </p:sp>
      <p:sp>
        <p:nvSpPr>
          <p:cNvPr id="3" name="Subtitle 2"/>
          <p:cNvSpPr>
            <a:spLocks noGrp="1"/>
          </p:cNvSpPr>
          <p:nvPr>
            <p:ph type="subTitle" idx="1"/>
          </p:nvPr>
        </p:nvSpPr>
        <p:spPr>
          <a:xfrm>
            <a:off x="9248503" y="3658325"/>
            <a:ext cx="2799126" cy="2703285"/>
          </a:xfrm>
        </p:spPr>
        <p:txBody>
          <a:bodyPr>
            <a:normAutofit/>
          </a:bodyPr>
          <a:lstStyle/>
          <a:p>
            <a:r>
              <a:rPr lang="en-US" u="sng" dirty="0"/>
              <a:t>Presented by</a:t>
            </a:r>
            <a:r>
              <a:rPr lang="en-US" dirty="0"/>
              <a:t>:</a:t>
            </a:r>
          </a:p>
          <a:p>
            <a:pPr marL="285750" indent="-285750">
              <a:lnSpc>
                <a:spcPct val="150000"/>
              </a:lnSpc>
              <a:buFont typeface="Wingdings" panose="05000000000000000000" pitchFamily="2" charset="2"/>
              <a:buChar char="Ø"/>
            </a:pPr>
            <a:r>
              <a:rPr lang="en-US" sz="2000" dirty="0"/>
              <a:t>Jaime Brand</a:t>
            </a:r>
          </a:p>
          <a:p>
            <a:pPr marL="285750" indent="-285750">
              <a:lnSpc>
                <a:spcPct val="150000"/>
              </a:lnSpc>
              <a:buFont typeface="Wingdings" panose="05000000000000000000" pitchFamily="2" charset="2"/>
              <a:buChar char="Ø"/>
            </a:pPr>
            <a:r>
              <a:rPr lang="en-US" sz="2000" dirty="0"/>
              <a:t>Pierre Mbongo</a:t>
            </a:r>
          </a:p>
          <a:p>
            <a:pPr marL="285750" indent="-285750">
              <a:lnSpc>
                <a:spcPct val="150000"/>
              </a:lnSpc>
              <a:buFont typeface="Wingdings" panose="05000000000000000000" pitchFamily="2" charset="2"/>
              <a:buChar char="Ø"/>
            </a:pPr>
            <a:r>
              <a:rPr lang="en-US" sz="2000" dirty="0"/>
              <a:t>Andrew Wiandt</a:t>
            </a:r>
          </a:p>
        </p:txBody>
      </p:sp>
      <p:pic>
        <p:nvPicPr>
          <p:cNvPr id="1026" name="Picture 2" descr="Image result for flexcon indust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9293"/>
            <a:ext cx="2468881" cy="24688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lexcon indust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99559"/>
            <a:ext cx="8869681" cy="275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023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Transportation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The supplier is in the US so FlexCon would not have to pay international purchasing</a:t>
            </a:r>
          </a:p>
          <a:p>
            <a:r>
              <a:rPr lang="EN-US" dirty="0"/>
              <a:t>We would have to reconsider doing the transportation contract</a:t>
            </a:r>
          </a:p>
          <a:p>
            <a:r>
              <a:rPr lang="EN-US" dirty="0"/>
              <a:t>Most if not all of the transportation for inbound piston shipments would be via motor carriers.</a:t>
            </a:r>
          </a:p>
        </p:txBody>
      </p:sp>
    </p:spTree>
    <p:extLst>
      <p:ext uri="{BB962C8B-B14F-4D97-AF65-F5344CB8AC3E}">
        <p14:creationId xmlns:p14="http://schemas.microsoft.com/office/powerpoint/2010/main" val="35360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Miscellaneous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We will be using a balance score card to make sure the quality stays the same.</a:t>
            </a:r>
          </a:p>
          <a:p>
            <a:r>
              <a:rPr lang="EN-US" dirty="0"/>
              <a:t>Major points on the balanced score card price, quality, perfect order delivery, and product development research. </a:t>
            </a:r>
          </a:p>
          <a:p>
            <a:r>
              <a:rPr lang="EN-US" dirty="0"/>
              <a:t>If piston supplier is unable to continues suppling pistons we would have to fine an alternate supplier in pistons.</a:t>
            </a:r>
          </a:p>
          <a:p>
            <a:endParaRPr lang="en-US" dirty="0"/>
          </a:p>
          <a:p>
            <a:endParaRPr lang="en-US" dirty="0"/>
          </a:p>
        </p:txBody>
      </p:sp>
    </p:spTree>
    <p:extLst>
      <p:ext uri="{BB962C8B-B14F-4D97-AF65-F5344CB8AC3E}">
        <p14:creationId xmlns:p14="http://schemas.microsoft.com/office/powerpoint/2010/main" val="27927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a:t>V- </a:t>
            </a:r>
            <a:r>
              <a:rPr lang="en-US" sz="2800" b="1" i="1" dirty="0"/>
              <a:t>Data needed in the process and majors actors involved</a:t>
            </a:r>
            <a:endParaRPr lang="en-US" dirty="0"/>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4052144"/>
              </p:ext>
            </p:extLst>
          </p:nvPr>
        </p:nvGraphicFramePr>
        <p:xfrm>
          <a:off x="2531166" y="2319129"/>
          <a:ext cx="8256104" cy="3147216"/>
        </p:xfrm>
        <a:graphic>
          <a:graphicData uri="http://schemas.openxmlformats.org/drawingml/2006/table">
            <a:tbl>
              <a:tblPr>
                <a:tableStyleId>{5C22544A-7EE6-4342-B048-85BDC9FD1C3A}</a:tableStyleId>
              </a:tblPr>
              <a:tblGrid>
                <a:gridCol w="2965041">
                  <a:extLst>
                    <a:ext uri="{9D8B030D-6E8A-4147-A177-3AD203B41FA5}">
                      <a16:colId xmlns:a16="http://schemas.microsoft.com/office/drawing/2014/main" val="2963059088"/>
                    </a:ext>
                  </a:extLst>
                </a:gridCol>
                <a:gridCol w="1380277">
                  <a:extLst>
                    <a:ext uri="{9D8B030D-6E8A-4147-A177-3AD203B41FA5}">
                      <a16:colId xmlns:a16="http://schemas.microsoft.com/office/drawing/2014/main" val="3029475637"/>
                    </a:ext>
                  </a:extLst>
                </a:gridCol>
                <a:gridCol w="1487632">
                  <a:extLst>
                    <a:ext uri="{9D8B030D-6E8A-4147-A177-3AD203B41FA5}">
                      <a16:colId xmlns:a16="http://schemas.microsoft.com/office/drawing/2014/main" val="3516620968"/>
                    </a:ext>
                  </a:extLst>
                </a:gridCol>
                <a:gridCol w="1441624">
                  <a:extLst>
                    <a:ext uri="{9D8B030D-6E8A-4147-A177-3AD203B41FA5}">
                      <a16:colId xmlns:a16="http://schemas.microsoft.com/office/drawing/2014/main" val="1822669548"/>
                    </a:ext>
                  </a:extLst>
                </a:gridCol>
                <a:gridCol w="981530">
                  <a:extLst>
                    <a:ext uri="{9D8B030D-6E8A-4147-A177-3AD203B41FA5}">
                      <a16:colId xmlns:a16="http://schemas.microsoft.com/office/drawing/2014/main" val="117944544"/>
                    </a:ext>
                  </a:extLst>
                </a:gridCol>
              </a:tblGrid>
              <a:tr h="786804">
                <a:tc rowSpan="2">
                  <a:txBody>
                    <a:bodyPr/>
                    <a:lstStyle/>
                    <a:p>
                      <a:pPr algn="ctr" fontAlgn="ctr"/>
                      <a:r>
                        <a:rPr lang="en-US" sz="1100" u="none" strike="noStrike" dirty="0">
                          <a:effectLst/>
                        </a:rPr>
                        <a:t> </a:t>
                      </a:r>
                      <a:r>
                        <a:rPr lang="en-US" sz="1400" b="1" u="none" strike="noStrike" dirty="0">
                          <a:effectLst/>
                        </a:rPr>
                        <a:t>COSTS </a:t>
                      </a:r>
                      <a:endParaRPr lang="en-US" sz="1400" b="1" i="0" u="none" strike="noStrike" dirty="0">
                        <a:solidFill>
                          <a:srgbClr val="000000"/>
                        </a:solidFill>
                        <a:effectLst/>
                        <a:latin typeface="Calibri" panose="020F0502020204030204" pitchFamily="34" charset="0"/>
                      </a:endParaRPr>
                    </a:p>
                  </a:txBody>
                  <a:tcPr marL="9525" marR="9525" marT="9525" marB="0" anchor="ctr"/>
                </a:tc>
                <a:tc gridSpan="2">
                  <a:txBody>
                    <a:bodyPr/>
                    <a:lstStyle/>
                    <a:p>
                      <a:pPr algn="ctr" fontAlgn="b"/>
                      <a:r>
                        <a:rPr lang="en-US" sz="1600" b="1" u="none" strike="noStrike" dirty="0">
                          <a:effectLst/>
                        </a:rPr>
                        <a:t>TOTAL COSTS</a:t>
                      </a:r>
                      <a:endParaRPr lang="en-US" sz="16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1600" b="1" u="none" strike="noStrike" dirty="0">
                          <a:effectLst/>
                        </a:rPr>
                        <a:t>PER UNIT COSTS</a:t>
                      </a:r>
                      <a:endParaRPr lang="en-US" sz="16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560173884"/>
                  </a:ext>
                </a:extLst>
              </a:tr>
              <a:tr h="786804">
                <a:tc vMerge="1">
                  <a:txBody>
                    <a:bodyPr/>
                    <a:lstStyle/>
                    <a:p>
                      <a:endParaRPr lang="en-US"/>
                    </a:p>
                  </a:txBody>
                  <a:tcPr/>
                </a:tc>
                <a:tc>
                  <a:txBody>
                    <a:bodyPr/>
                    <a:lstStyle/>
                    <a:p>
                      <a:pPr algn="l" fontAlgn="b"/>
                      <a:r>
                        <a:rPr lang="en-US" sz="1400" b="1" u="none" strike="noStrike" dirty="0">
                          <a:effectLst/>
                        </a:rPr>
                        <a:t>Year 1</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Year 2</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Year 1</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Year 2</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5450211"/>
                  </a:ext>
                </a:extLst>
              </a:tr>
              <a:tr h="786804">
                <a:tc>
                  <a:txBody>
                    <a:bodyPr/>
                    <a:lstStyle/>
                    <a:p>
                      <a:pPr algn="l" fontAlgn="b"/>
                      <a:r>
                        <a:rPr lang="en-US" sz="1200" b="1" u="none" strike="noStrike" dirty="0">
                          <a:effectLst/>
                        </a:rPr>
                        <a:t>TOTAL INSOURCED COSTS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 $     4,105,159 </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 $       4,536,080 </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 $              13.68 </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 $    13.15 </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2404782"/>
                  </a:ext>
                </a:extLst>
              </a:tr>
              <a:tr h="786804">
                <a:tc>
                  <a:txBody>
                    <a:bodyPr/>
                    <a:lstStyle/>
                    <a:p>
                      <a:pPr algn="l" fontAlgn="b"/>
                      <a:r>
                        <a:rPr lang="en-US" sz="1100" u="none" strike="noStrike" dirty="0">
                          <a:effectLst/>
                        </a:rPr>
                        <a:t> </a:t>
                      </a:r>
                      <a:r>
                        <a:rPr lang="en-US" sz="1200" b="1" u="none" strike="noStrike" dirty="0">
                          <a:effectLst/>
                        </a:rPr>
                        <a:t>TOTAL OUTSOURCED COSTS </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 $     3,851,256 </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 $       4,412,295 </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 $              12.84 </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 $    12.79 </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1990854"/>
                  </a:ext>
                </a:extLst>
              </a:tr>
            </a:tbl>
          </a:graphicData>
        </a:graphic>
      </p:graphicFrame>
    </p:spTree>
    <p:extLst>
      <p:ext uri="{BB962C8B-B14F-4D97-AF65-F5344CB8AC3E}">
        <p14:creationId xmlns:p14="http://schemas.microsoft.com/office/powerpoint/2010/main" val="239270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87552900"/>
              </p:ext>
            </p:extLst>
          </p:nvPr>
        </p:nvGraphicFramePr>
        <p:xfrm>
          <a:off x="545548" y="1205947"/>
          <a:ext cx="3125304" cy="3829873"/>
        </p:xfrm>
        <a:graphic>
          <a:graphicData uri="http://schemas.openxmlformats.org/drawingml/2006/table">
            <a:tbl>
              <a:tblPr>
                <a:tableStyleId>{5C22544A-7EE6-4342-B048-85BDC9FD1C3A}</a:tableStyleId>
              </a:tblPr>
              <a:tblGrid>
                <a:gridCol w="3125304">
                  <a:extLst>
                    <a:ext uri="{9D8B030D-6E8A-4147-A177-3AD203B41FA5}">
                      <a16:colId xmlns:a16="http://schemas.microsoft.com/office/drawing/2014/main" val="738523040"/>
                    </a:ext>
                  </a:extLst>
                </a:gridCol>
              </a:tblGrid>
              <a:tr h="255692">
                <a:tc>
                  <a:txBody>
                    <a:bodyPr/>
                    <a:lstStyle/>
                    <a:p>
                      <a:pPr algn="ctr" fontAlgn="b"/>
                      <a:r>
                        <a:rPr lang="en-US" sz="1200" b="1" u="none" strike="noStrike" dirty="0">
                          <a:effectLst/>
                        </a:rPr>
                        <a:t>Description</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6314146"/>
                  </a:ext>
                </a:extLst>
              </a:tr>
              <a:tr h="274937">
                <a:tc>
                  <a:txBody>
                    <a:bodyPr/>
                    <a:lstStyle/>
                    <a:p>
                      <a:pPr algn="l" fontAlgn="b"/>
                      <a:r>
                        <a:rPr lang="en-US" sz="1200" b="1" u="none" strike="noStrike" dirty="0">
                          <a:effectLst/>
                        </a:rPr>
                        <a:t>Semi finished </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9087156"/>
                  </a:ext>
                </a:extLst>
              </a:tr>
              <a:tr h="274937">
                <a:tc>
                  <a:txBody>
                    <a:bodyPr/>
                    <a:lstStyle/>
                    <a:p>
                      <a:pPr algn="l" fontAlgn="b"/>
                      <a:r>
                        <a:rPr lang="en-US" sz="1200" b="1" u="none" strike="noStrike" dirty="0">
                          <a:effectLst/>
                        </a:rPr>
                        <a:t>Miscellaneous DM</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6455484"/>
                  </a:ext>
                </a:extLst>
              </a:tr>
              <a:tr h="274937">
                <a:tc>
                  <a:txBody>
                    <a:bodyPr/>
                    <a:lstStyle/>
                    <a:p>
                      <a:pPr algn="l" fontAlgn="b"/>
                      <a:r>
                        <a:rPr lang="en-US" sz="1200" b="1" u="none" strike="noStrike" dirty="0">
                          <a:effectLst/>
                        </a:rPr>
                        <a:t>Direct Labor (hours)</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1532043"/>
                  </a:ext>
                </a:extLst>
              </a:tr>
              <a:tr h="274937">
                <a:tc>
                  <a:txBody>
                    <a:bodyPr/>
                    <a:lstStyle/>
                    <a:p>
                      <a:pPr algn="l" fontAlgn="b"/>
                      <a:r>
                        <a:rPr lang="en-US" sz="1200" b="1" u="none" strike="noStrike" dirty="0">
                          <a:effectLst/>
                        </a:rPr>
                        <a:t>Indirect labor</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657906"/>
                  </a:ext>
                </a:extLst>
              </a:tr>
              <a:tr h="274937">
                <a:tc>
                  <a:txBody>
                    <a:bodyPr/>
                    <a:lstStyle/>
                    <a:p>
                      <a:pPr algn="l" fontAlgn="b"/>
                      <a:r>
                        <a:rPr lang="en-US" sz="1200" b="1" u="none" strike="noStrike" dirty="0">
                          <a:effectLst/>
                        </a:rPr>
                        <a:t>Factory Overhead &amp; Administrative Costs</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7431818"/>
                  </a:ext>
                </a:extLst>
              </a:tr>
              <a:tr h="274937">
                <a:tc>
                  <a:txBody>
                    <a:bodyPr/>
                    <a:lstStyle/>
                    <a:p>
                      <a:pPr algn="l" fontAlgn="b"/>
                      <a:r>
                        <a:rPr lang="en-US" sz="1200" b="1" u="none" strike="noStrike" dirty="0">
                          <a:effectLst/>
                        </a:rPr>
                        <a:t>Preventive Maintenance</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4254504"/>
                  </a:ext>
                </a:extLst>
              </a:tr>
              <a:tr h="274937">
                <a:tc>
                  <a:txBody>
                    <a:bodyPr/>
                    <a:lstStyle/>
                    <a:p>
                      <a:pPr algn="l" fontAlgn="b"/>
                      <a:r>
                        <a:rPr lang="en-US" sz="1200" b="1" u="none" strike="noStrike" dirty="0">
                          <a:effectLst/>
                        </a:rPr>
                        <a:t>Machine Repair</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1030564"/>
                  </a:ext>
                </a:extLst>
              </a:tr>
              <a:tr h="274937">
                <a:tc>
                  <a:txBody>
                    <a:bodyPr/>
                    <a:lstStyle/>
                    <a:p>
                      <a:pPr algn="l" fontAlgn="b"/>
                      <a:r>
                        <a:rPr lang="en-US" sz="1200" b="1" u="none" strike="noStrike" dirty="0">
                          <a:effectLst/>
                        </a:rPr>
                        <a:t>Ordering Costs</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7829233"/>
                  </a:ext>
                </a:extLst>
              </a:tr>
              <a:tr h="274937">
                <a:tc>
                  <a:txBody>
                    <a:bodyPr/>
                    <a:lstStyle/>
                    <a:p>
                      <a:pPr algn="l" fontAlgn="b"/>
                      <a:r>
                        <a:rPr lang="en-US" sz="1200" b="1" u="none" strike="noStrike" dirty="0">
                          <a:effectLst/>
                        </a:rPr>
                        <a:t>Depreciation</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2795633"/>
                  </a:ext>
                </a:extLst>
              </a:tr>
              <a:tr h="274937">
                <a:tc>
                  <a:txBody>
                    <a:bodyPr/>
                    <a:lstStyle/>
                    <a:p>
                      <a:pPr algn="l" fontAlgn="b"/>
                      <a:r>
                        <a:rPr lang="en-US" sz="1200" b="1" u="none" strike="noStrike" dirty="0">
                          <a:effectLst/>
                        </a:rPr>
                        <a:t>Inventory Carrying Costs</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7930085"/>
                  </a:ext>
                </a:extLst>
              </a:tr>
              <a:tr h="274937">
                <a:tc>
                  <a:txBody>
                    <a:bodyPr/>
                    <a:lstStyle/>
                    <a:p>
                      <a:pPr algn="l" fontAlgn="b"/>
                      <a:r>
                        <a:rPr lang="en-US" sz="1200" b="1" u="none" strike="noStrike" dirty="0">
                          <a:effectLst/>
                        </a:rPr>
                        <a:t>Transportation Costs</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6724774"/>
                  </a:ext>
                </a:extLst>
              </a:tr>
              <a:tr h="274937">
                <a:tc>
                  <a:txBody>
                    <a:bodyPr/>
                    <a:lstStyle/>
                    <a:p>
                      <a:pPr algn="l" fontAlgn="b"/>
                      <a:r>
                        <a:rPr lang="en-US" sz="1200" b="1" u="none" strike="noStrike" dirty="0">
                          <a:effectLst/>
                        </a:rPr>
                        <a:t>Consumable Tooling</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5816386"/>
                  </a:ext>
                </a:extLst>
              </a:tr>
              <a:tr h="274937">
                <a:tc>
                  <a:txBody>
                    <a:bodyPr/>
                    <a:lstStyle/>
                    <a:p>
                      <a:pPr algn="l" fontAlgn="b"/>
                      <a:r>
                        <a:rPr lang="en-US" sz="1200" b="1" u="none" strike="noStrike" dirty="0">
                          <a:effectLst/>
                        </a:rPr>
                        <a:t>Total Insourced Costs</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219379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936067216"/>
              </p:ext>
            </p:extLst>
          </p:nvPr>
        </p:nvGraphicFramePr>
        <p:xfrm>
          <a:off x="3670852" y="1192684"/>
          <a:ext cx="7421218" cy="3861722"/>
        </p:xfrm>
        <a:graphic>
          <a:graphicData uri="http://schemas.openxmlformats.org/drawingml/2006/table">
            <a:tbl>
              <a:tblPr>
                <a:tableStyleId>{5C22544A-7EE6-4342-B048-85BDC9FD1C3A}</a:tableStyleId>
              </a:tblPr>
              <a:tblGrid>
                <a:gridCol w="2248854">
                  <a:extLst>
                    <a:ext uri="{9D8B030D-6E8A-4147-A177-3AD203B41FA5}">
                      <a16:colId xmlns:a16="http://schemas.microsoft.com/office/drawing/2014/main" val="2656325782"/>
                    </a:ext>
                  </a:extLst>
                </a:gridCol>
                <a:gridCol w="1461755">
                  <a:extLst>
                    <a:ext uri="{9D8B030D-6E8A-4147-A177-3AD203B41FA5}">
                      <a16:colId xmlns:a16="http://schemas.microsoft.com/office/drawing/2014/main" val="1740153715"/>
                    </a:ext>
                  </a:extLst>
                </a:gridCol>
                <a:gridCol w="2248854">
                  <a:extLst>
                    <a:ext uri="{9D8B030D-6E8A-4147-A177-3AD203B41FA5}">
                      <a16:colId xmlns:a16="http://schemas.microsoft.com/office/drawing/2014/main" val="154227674"/>
                    </a:ext>
                  </a:extLst>
                </a:gridCol>
                <a:gridCol w="1461755">
                  <a:extLst>
                    <a:ext uri="{9D8B030D-6E8A-4147-A177-3AD203B41FA5}">
                      <a16:colId xmlns:a16="http://schemas.microsoft.com/office/drawing/2014/main" val="239733583"/>
                    </a:ext>
                  </a:extLst>
                </a:gridCol>
              </a:tblGrid>
              <a:tr h="159185">
                <a:tc gridSpan="2">
                  <a:txBody>
                    <a:bodyPr/>
                    <a:lstStyle/>
                    <a:p>
                      <a:pPr algn="ctr" fontAlgn="b"/>
                      <a:r>
                        <a:rPr lang="en-US" sz="1100" b="1" u="none" strike="noStrike" dirty="0">
                          <a:effectLst/>
                        </a:rPr>
                        <a:t>Year 1</a:t>
                      </a:r>
                      <a:endParaRPr lang="en-US" sz="1100" b="1" i="0" u="none" strike="noStrike" dirty="0">
                        <a:solidFill>
                          <a:srgbClr val="000000"/>
                        </a:solidFill>
                        <a:effectLst/>
                        <a:latin typeface="Calibri" panose="020F0502020204030204" pitchFamily="34" charset="0"/>
                      </a:endParaRPr>
                    </a:p>
                  </a:txBody>
                  <a:tcPr marL="7467" marR="7467" marT="7467" marB="0" anchor="b"/>
                </a:tc>
                <a:tc hMerge="1">
                  <a:txBody>
                    <a:bodyPr/>
                    <a:lstStyle/>
                    <a:p>
                      <a:endParaRPr lang="en-US"/>
                    </a:p>
                  </a:txBody>
                  <a:tcPr/>
                </a:tc>
                <a:tc gridSpan="2">
                  <a:txBody>
                    <a:bodyPr/>
                    <a:lstStyle/>
                    <a:p>
                      <a:pPr algn="ctr" fontAlgn="b"/>
                      <a:r>
                        <a:rPr lang="en-US" sz="1100" b="1" u="none" strike="noStrike">
                          <a:effectLst/>
                        </a:rPr>
                        <a:t>Year 2</a:t>
                      </a:r>
                      <a:endParaRPr lang="en-US" sz="1100" b="1" i="0" u="none" strike="noStrike">
                        <a:solidFill>
                          <a:srgbClr val="000000"/>
                        </a:solidFill>
                        <a:effectLst/>
                        <a:latin typeface="Calibri" panose="020F0502020204030204" pitchFamily="34" charset="0"/>
                      </a:endParaRPr>
                    </a:p>
                  </a:txBody>
                  <a:tcPr marL="7467" marR="7467" marT="7467" marB="0" anchor="b"/>
                </a:tc>
                <a:tc hMerge="1">
                  <a:txBody>
                    <a:bodyPr/>
                    <a:lstStyle/>
                    <a:p>
                      <a:endParaRPr lang="en-US"/>
                    </a:p>
                  </a:txBody>
                  <a:tcPr/>
                </a:tc>
                <a:extLst>
                  <a:ext uri="{0D108BD9-81ED-4DB2-BD59-A6C34878D82A}">
                    <a16:rowId xmlns:a16="http://schemas.microsoft.com/office/drawing/2014/main" val="247153366"/>
                  </a:ext>
                </a:extLst>
              </a:tr>
              <a:tr h="159185">
                <a:tc>
                  <a:txBody>
                    <a:bodyPr/>
                    <a:lstStyle/>
                    <a:p>
                      <a:pPr algn="l" fontAlgn="b"/>
                      <a:r>
                        <a:rPr lang="en-US" sz="1100" b="1" u="none" strike="noStrike">
                          <a:effectLst/>
                        </a:rPr>
                        <a:t>Total</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dirty="0">
                          <a:effectLst/>
                        </a:rPr>
                        <a:t>Per Unit</a:t>
                      </a:r>
                      <a:endParaRPr lang="en-US" sz="1100" b="1" i="0" u="none" strike="noStrike" dirty="0">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dirty="0">
                          <a:effectLst/>
                        </a:rPr>
                        <a:t>Total</a:t>
                      </a:r>
                      <a:endParaRPr lang="en-US" sz="1100" b="1" i="0" u="none" strike="noStrike" dirty="0">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Per Unit</a:t>
                      </a:r>
                      <a:endParaRPr lang="en-US" sz="1100" b="1" i="0" u="none" strike="noStrike">
                        <a:solidFill>
                          <a:srgbClr val="000000"/>
                        </a:solidFill>
                        <a:effectLst/>
                        <a:latin typeface="Calibri" panose="020F0502020204030204" pitchFamily="34" charset="0"/>
                      </a:endParaRPr>
                    </a:p>
                  </a:txBody>
                  <a:tcPr marL="7467" marR="7467" marT="7467" marB="0" anchor="b"/>
                </a:tc>
                <a:extLst>
                  <a:ext uri="{0D108BD9-81ED-4DB2-BD59-A6C34878D82A}">
                    <a16:rowId xmlns:a16="http://schemas.microsoft.com/office/drawing/2014/main" val="3959407364"/>
                  </a:ext>
                </a:extLst>
              </a:tr>
              <a:tr h="270116">
                <a:tc>
                  <a:txBody>
                    <a:bodyPr/>
                    <a:lstStyle/>
                    <a:p>
                      <a:pPr algn="l" fontAlgn="b"/>
                      <a:r>
                        <a:rPr lang="en-US" sz="1100" b="1" u="none" strike="noStrike">
                          <a:effectLst/>
                        </a:rPr>
                        <a:t> $        1,287,179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4.29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dirty="0">
                          <a:effectLst/>
                        </a:rPr>
                        <a:t> $        1,480,256 </a:t>
                      </a:r>
                      <a:endParaRPr lang="en-US" sz="1100" b="1" i="0" u="none" strike="noStrike" dirty="0">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dirty="0">
                          <a:effectLst/>
                        </a:rPr>
                        <a:t> $       4.29 </a:t>
                      </a:r>
                      <a:endParaRPr lang="en-US" sz="1100" b="1" i="0" u="none" strike="noStrike" dirty="0">
                        <a:solidFill>
                          <a:srgbClr val="000000"/>
                        </a:solidFill>
                        <a:effectLst/>
                        <a:latin typeface="Calibri" panose="020F0502020204030204" pitchFamily="34" charset="0"/>
                      </a:endParaRPr>
                    </a:p>
                  </a:txBody>
                  <a:tcPr marL="7467" marR="7467" marT="7467" marB="0" anchor="b"/>
                </a:tc>
                <a:extLst>
                  <a:ext uri="{0D108BD9-81ED-4DB2-BD59-A6C34878D82A}">
                    <a16:rowId xmlns:a16="http://schemas.microsoft.com/office/drawing/2014/main" val="749756378"/>
                  </a:ext>
                </a:extLst>
              </a:tr>
              <a:tr h="270116">
                <a:tc>
                  <a:txBody>
                    <a:bodyPr/>
                    <a:lstStyle/>
                    <a:p>
                      <a:pPr algn="l" fontAlgn="b"/>
                      <a:r>
                        <a:rPr lang="en-US" sz="1100" b="1" u="none" strike="noStrike">
                          <a:effectLst/>
                        </a:rPr>
                        <a:t> $            234,075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0.78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269,186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dirty="0">
                          <a:effectLst/>
                        </a:rPr>
                        <a:t> $       0.78 </a:t>
                      </a:r>
                      <a:endParaRPr lang="en-US" sz="1100" b="1" i="0" u="none" strike="noStrike" dirty="0">
                        <a:solidFill>
                          <a:srgbClr val="000000"/>
                        </a:solidFill>
                        <a:effectLst/>
                        <a:latin typeface="Calibri" panose="020F0502020204030204" pitchFamily="34" charset="0"/>
                      </a:endParaRPr>
                    </a:p>
                  </a:txBody>
                  <a:tcPr marL="7467" marR="7467" marT="7467" marB="0" anchor="b"/>
                </a:tc>
                <a:extLst>
                  <a:ext uri="{0D108BD9-81ED-4DB2-BD59-A6C34878D82A}">
                    <a16:rowId xmlns:a16="http://schemas.microsoft.com/office/drawing/2014/main" val="4138419753"/>
                  </a:ext>
                </a:extLst>
              </a:tr>
              <a:tr h="270116">
                <a:tc>
                  <a:txBody>
                    <a:bodyPr/>
                    <a:lstStyle/>
                    <a:p>
                      <a:pPr algn="l" fontAlgn="b"/>
                      <a:r>
                        <a:rPr lang="en-US" sz="1100" b="1" u="none" strike="noStrike">
                          <a:effectLst/>
                        </a:rPr>
                        <a:t> $            708,826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2.36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839,605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dirty="0">
                          <a:effectLst/>
                        </a:rPr>
                        <a:t> $       2.43 </a:t>
                      </a:r>
                      <a:endParaRPr lang="en-US" sz="1100" b="1" i="0" u="none" strike="noStrike" dirty="0">
                        <a:solidFill>
                          <a:srgbClr val="000000"/>
                        </a:solidFill>
                        <a:effectLst/>
                        <a:latin typeface="Calibri" panose="020F0502020204030204" pitchFamily="34" charset="0"/>
                      </a:endParaRPr>
                    </a:p>
                  </a:txBody>
                  <a:tcPr marL="7467" marR="7467" marT="7467" marB="0" anchor="b"/>
                </a:tc>
                <a:extLst>
                  <a:ext uri="{0D108BD9-81ED-4DB2-BD59-A6C34878D82A}">
                    <a16:rowId xmlns:a16="http://schemas.microsoft.com/office/drawing/2014/main" val="1383137850"/>
                  </a:ext>
                </a:extLst>
              </a:tr>
              <a:tr h="270116">
                <a:tc>
                  <a:txBody>
                    <a:bodyPr/>
                    <a:lstStyle/>
                    <a:p>
                      <a:pPr algn="l" fontAlgn="b"/>
                      <a:r>
                        <a:rPr lang="en-US" sz="1100" b="1" u="none" strike="noStrike">
                          <a:effectLst/>
                        </a:rPr>
                        <a:t> $            219,184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0.73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225,760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dirty="0">
                          <a:effectLst/>
                        </a:rPr>
                        <a:t> $       0.65 </a:t>
                      </a:r>
                      <a:endParaRPr lang="en-US" sz="1100" b="1" i="0" u="none" strike="noStrike" dirty="0">
                        <a:solidFill>
                          <a:srgbClr val="000000"/>
                        </a:solidFill>
                        <a:effectLst/>
                        <a:latin typeface="Calibri" panose="020F0502020204030204" pitchFamily="34" charset="0"/>
                      </a:endParaRPr>
                    </a:p>
                  </a:txBody>
                  <a:tcPr marL="7467" marR="7467" marT="7467" marB="0" anchor="b"/>
                </a:tc>
                <a:extLst>
                  <a:ext uri="{0D108BD9-81ED-4DB2-BD59-A6C34878D82A}">
                    <a16:rowId xmlns:a16="http://schemas.microsoft.com/office/drawing/2014/main" val="3406354294"/>
                  </a:ext>
                </a:extLst>
              </a:tr>
              <a:tr h="270116">
                <a:tc>
                  <a:txBody>
                    <a:bodyPr/>
                    <a:lstStyle/>
                    <a:p>
                      <a:pPr algn="l" fontAlgn="b"/>
                      <a:r>
                        <a:rPr lang="en-US" sz="1100" b="1" u="none" strike="noStrike">
                          <a:effectLst/>
                        </a:rPr>
                        <a:t> $        1,292,650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4.31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1,331,430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dirty="0">
                          <a:effectLst/>
                        </a:rPr>
                        <a:t> $       3.86 </a:t>
                      </a:r>
                      <a:endParaRPr lang="en-US" sz="1100" b="1" i="0" u="none" strike="noStrike" dirty="0">
                        <a:solidFill>
                          <a:srgbClr val="000000"/>
                        </a:solidFill>
                        <a:effectLst/>
                        <a:latin typeface="Calibri" panose="020F0502020204030204" pitchFamily="34" charset="0"/>
                      </a:endParaRPr>
                    </a:p>
                  </a:txBody>
                  <a:tcPr marL="7467" marR="7467" marT="7467" marB="0" anchor="b"/>
                </a:tc>
                <a:extLst>
                  <a:ext uri="{0D108BD9-81ED-4DB2-BD59-A6C34878D82A}">
                    <a16:rowId xmlns:a16="http://schemas.microsoft.com/office/drawing/2014/main" val="3455656791"/>
                  </a:ext>
                </a:extLst>
              </a:tr>
              <a:tr h="270116">
                <a:tc>
                  <a:txBody>
                    <a:bodyPr/>
                    <a:lstStyle/>
                    <a:p>
                      <a:pPr algn="l" fontAlgn="b"/>
                      <a:r>
                        <a:rPr lang="en-US" sz="1100" b="1" u="none" strike="noStrike">
                          <a:effectLst/>
                        </a:rPr>
                        <a:t> $              44,275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0.15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48,703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dirty="0">
                          <a:effectLst/>
                        </a:rPr>
                        <a:t> $       0.14 </a:t>
                      </a:r>
                      <a:endParaRPr lang="en-US" sz="1100" b="1" i="0" u="none" strike="noStrike" dirty="0">
                        <a:solidFill>
                          <a:srgbClr val="000000"/>
                        </a:solidFill>
                        <a:effectLst/>
                        <a:latin typeface="Calibri" panose="020F0502020204030204" pitchFamily="34" charset="0"/>
                      </a:endParaRPr>
                    </a:p>
                  </a:txBody>
                  <a:tcPr marL="7467" marR="7467" marT="7467" marB="0" anchor="b"/>
                </a:tc>
                <a:extLst>
                  <a:ext uri="{0D108BD9-81ED-4DB2-BD59-A6C34878D82A}">
                    <a16:rowId xmlns:a16="http://schemas.microsoft.com/office/drawing/2014/main" val="802719830"/>
                  </a:ext>
                </a:extLst>
              </a:tr>
              <a:tr h="270116">
                <a:tc>
                  <a:txBody>
                    <a:bodyPr/>
                    <a:lstStyle/>
                    <a:p>
                      <a:pPr algn="l" fontAlgn="b"/>
                      <a:r>
                        <a:rPr lang="en-US" sz="1100" b="1" u="none" strike="noStrike">
                          <a:effectLst/>
                        </a:rPr>
                        <a:t> $              39,960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0.13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44,755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dirty="0">
                          <a:effectLst/>
                        </a:rPr>
                        <a:t> $       0.13 </a:t>
                      </a:r>
                      <a:endParaRPr lang="en-US" sz="1100" b="1" i="0" u="none" strike="noStrike" dirty="0">
                        <a:solidFill>
                          <a:srgbClr val="000000"/>
                        </a:solidFill>
                        <a:effectLst/>
                        <a:latin typeface="Calibri" panose="020F0502020204030204" pitchFamily="34" charset="0"/>
                      </a:endParaRPr>
                    </a:p>
                  </a:txBody>
                  <a:tcPr marL="7467" marR="7467" marT="7467" marB="0" anchor="b"/>
                </a:tc>
                <a:extLst>
                  <a:ext uri="{0D108BD9-81ED-4DB2-BD59-A6C34878D82A}">
                    <a16:rowId xmlns:a16="http://schemas.microsoft.com/office/drawing/2014/main" val="4222021148"/>
                  </a:ext>
                </a:extLst>
              </a:tr>
              <a:tr h="270116">
                <a:tc>
                  <a:txBody>
                    <a:bodyPr/>
                    <a:lstStyle/>
                    <a:p>
                      <a:pPr algn="l" fontAlgn="b"/>
                      <a:r>
                        <a:rPr lang="en-US" sz="1100" b="1" u="none" strike="noStrike">
                          <a:effectLst/>
                        </a:rPr>
                        <a:t> $              18,000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0.06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18,000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dirty="0">
                          <a:effectLst/>
                        </a:rPr>
                        <a:t> $       0.05 </a:t>
                      </a:r>
                      <a:endParaRPr lang="en-US" sz="1100" b="1" i="0" u="none" strike="noStrike" dirty="0">
                        <a:solidFill>
                          <a:srgbClr val="000000"/>
                        </a:solidFill>
                        <a:effectLst/>
                        <a:latin typeface="Calibri" panose="020F0502020204030204" pitchFamily="34" charset="0"/>
                      </a:endParaRPr>
                    </a:p>
                  </a:txBody>
                  <a:tcPr marL="7467" marR="7467" marT="7467" marB="0" anchor="b"/>
                </a:tc>
                <a:extLst>
                  <a:ext uri="{0D108BD9-81ED-4DB2-BD59-A6C34878D82A}">
                    <a16:rowId xmlns:a16="http://schemas.microsoft.com/office/drawing/2014/main" val="2060853052"/>
                  </a:ext>
                </a:extLst>
              </a:tr>
              <a:tr h="270116">
                <a:tc>
                  <a:txBody>
                    <a:bodyPr/>
                    <a:lstStyle/>
                    <a:p>
                      <a:pPr algn="l" fontAlgn="b"/>
                      <a:r>
                        <a:rPr lang="en-US" sz="1100" b="1" u="none" strike="noStrike">
                          <a:effectLst/>
                        </a:rPr>
                        <a:t> $            150,000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0.50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150,000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dirty="0">
                          <a:effectLst/>
                        </a:rPr>
                        <a:t> $       0.43 </a:t>
                      </a:r>
                      <a:endParaRPr lang="en-US" sz="1100" b="1" i="0" u="none" strike="noStrike" dirty="0">
                        <a:solidFill>
                          <a:srgbClr val="000000"/>
                        </a:solidFill>
                        <a:effectLst/>
                        <a:latin typeface="Calibri" panose="020F0502020204030204" pitchFamily="34" charset="0"/>
                      </a:endParaRPr>
                    </a:p>
                  </a:txBody>
                  <a:tcPr marL="7467" marR="7467" marT="7467" marB="0" anchor="b"/>
                </a:tc>
                <a:extLst>
                  <a:ext uri="{0D108BD9-81ED-4DB2-BD59-A6C34878D82A}">
                    <a16:rowId xmlns:a16="http://schemas.microsoft.com/office/drawing/2014/main" val="1833712732"/>
                  </a:ext>
                </a:extLst>
              </a:tr>
              <a:tr h="270116">
                <a:tc>
                  <a:txBody>
                    <a:bodyPr/>
                    <a:lstStyle/>
                    <a:p>
                      <a:pPr algn="l" fontAlgn="b"/>
                      <a:r>
                        <a:rPr lang="en-US" sz="1100" b="1" u="none" strike="noStrike">
                          <a:effectLst/>
                        </a:rPr>
                        <a:t> $              19,250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0.06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22,137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dirty="0">
                          <a:effectLst/>
                        </a:rPr>
                        <a:t> $       0.06 </a:t>
                      </a:r>
                      <a:endParaRPr lang="en-US" sz="1100" b="1" i="0" u="none" strike="noStrike" dirty="0">
                        <a:solidFill>
                          <a:srgbClr val="000000"/>
                        </a:solidFill>
                        <a:effectLst/>
                        <a:latin typeface="Calibri" panose="020F0502020204030204" pitchFamily="34" charset="0"/>
                      </a:endParaRPr>
                    </a:p>
                  </a:txBody>
                  <a:tcPr marL="7467" marR="7467" marT="7467" marB="0" anchor="b"/>
                </a:tc>
                <a:extLst>
                  <a:ext uri="{0D108BD9-81ED-4DB2-BD59-A6C34878D82A}">
                    <a16:rowId xmlns:a16="http://schemas.microsoft.com/office/drawing/2014/main" val="2391179342"/>
                  </a:ext>
                </a:extLst>
              </a:tr>
              <a:tr h="270116">
                <a:tc>
                  <a:txBody>
                    <a:bodyPr/>
                    <a:lstStyle/>
                    <a:p>
                      <a:pPr algn="l" fontAlgn="b"/>
                      <a:r>
                        <a:rPr lang="en-US" sz="1100" b="1" u="none" strike="noStrike">
                          <a:effectLst/>
                        </a:rPr>
                        <a:t> $              35,760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0.12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41,250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dirty="0">
                          <a:effectLst/>
                        </a:rPr>
                        <a:t> $       0.12 </a:t>
                      </a:r>
                      <a:endParaRPr lang="en-US" sz="1100" b="1" i="0" u="none" strike="noStrike" dirty="0">
                        <a:solidFill>
                          <a:srgbClr val="000000"/>
                        </a:solidFill>
                        <a:effectLst/>
                        <a:latin typeface="Calibri" panose="020F0502020204030204" pitchFamily="34" charset="0"/>
                      </a:endParaRPr>
                    </a:p>
                  </a:txBody>
                  <a:tcPr marL="7467" marR="7467" marT="7467" marB="0" anchor="b"/>
                </a:tc>
                <a:extLst>
                  <a:ext uri="{0D108BD9-81ED-4DB2-BD59-A6C34878D82A}">
                    <a16:rowId xmlns:a16="http://schemas.microsoft.com/office/drawing/2014/main" val="173218385"/>
                  </a:ext>
                </a:extLst>
              </a:tr>
              <a:tr h="270116">
                <a:tc>
                  <a:txBody>
                    <a:bodyPr/>
                    <a:lstStyle/>
                    <a:p>
                      <a:pPr algn="l" fontAlgn="b"/>
                      <a:r>
                        <a:rPr lang="en-US" sz="1100" b="1" u="none" strike="noStrike" dirty="0">
                          <a:effectLst/>
                        </a:rPr>
                        <a:t> $              56,000 </a:t>
                      </a:r>
                      <a:endParaRPr lang="en-US" sz="1100" b="1" i="0" u="none" strike="noStrike" dirty="0">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0.19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65,000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dirty="0">
                          <a:effectLst/>
                        </a:rPr>
                        <a:t> $       0.19 </a:t>
                      </a:r>
                      <a:endParaRPr lang="en-US" sz="1100" b="1" i="0" u="none" strike="noStrike" dirty="0">
                        <a:solidFill>
                          <a:srgbClr val="000000"/>
                        </a:solidFill>
                        <a:effectLst/>
                        <a:latin typeface="Calibri" panose="020F0502020204030204" pitchFamily="34" charset="0"/>
                      </a:endParaRPr>
                    </a:p>
                  </a:txBody>
                  <a:tcPr marL="7467" marR="7467" marT="7467" marB="0" anchor="b"/>
                </a:tc>
                <a:extLst>
                  <a:ext uri="{0D108BD9-81ED-4DB2-BD59-A6C34878D82A}">
                    <a16:rowId xmlns:a16="http://schemas.microsoft.com/office/drawing/2014/main" val="2397006058"/>
                  </a:ext>
                </a:extLst>
              </a:tr>
              <a:tr h="270116">
                <a:tc>
                  <a:txBody>
                    <a:bodyPr/>
                    <a:lstStyle/>
                    <a:p>
                      <a:pPr algn="l" fontAlgn="b"/>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a:effectLst/>
                        </a:rPr>
                        <a:t> $     13.68 </a:t>
                      </a:r>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467" marR="7467" marT="7467" marB="0" anchor="b"/>
                </a:tc>
                <a:tc>
                  <a:txBody>
                    <a:bodyPr/>
                    <a:lstStyle/>
                    <a:p>
                      <a:pPr algn="l" fontAlgn="b"/>
                      <a:r>
                        <a:rPr lang="en-US" sz="1100" b="1" u="none" strike="noStrike" dirty="0">
                          <a:effectLst/>
                        </a:rPr>
                        <a:t> $     13.15 </a:t>
                      </a:r>
                      <a:endParaRPr lang="en-US" sz="1100" b="1" i="0" u="none" strike="noStrike" dirty="0">
                        <a:solidFill>
                          <a:srgbClr val="000000"/>
                        </a:solidFill>
                        <a:effectLst/>
                        <a:latin typeface="Calibri" panose="020F0502020204030204" pitchFamily="34" charset="0"/>
                      </a:endParaRPr>
                    </a:p>
                  </a:txBody>
                  <a:tcPr marL="7467" marR="7467" marT="7467" marB="0" anchor="b"/>
                </a:tc>
                <a:extLst>
                  <a:ext uri="{0D108BD9-81ED-4DB2-BD59-A6C34878D82A}">
                    <a16:rowId xmlns:a16="http://schemas.microsoft.com/office/drawing/2014/main" val="2230187810"/>
                  </a:ext>
                </a:extLst>
              </a:tr>
            </a:tbl>
          </a:graphicData>
        </a:graphic>
      </p:graphicFrame>
      <p:sp>
        <p:nvSpPr>
          <p:cNvPr id="4" name="Title 3"/>
          <p:cNvSpPr>
            <a:spLocks noGrp="1"/>
          </p:cNvSpPr>
          <p:nvPr>
            <p:ph type="title"/>
          </p:nvPr>
        </p:nvSpPr>
        <p:spPr>
          <a:xfrm>
            <a:off x="682952" y="124863"/>
            <a:ext cx="9603275" cy="1049235"/>
          </a:xfrm>
        </p:spPr>
        <p:txBody>
          <a:bodyPr>
            <a:normAutofit/>
          </a:bodyPr>
          <a:lstStyle/>
          <a:p>
            <a:pPr algn="ctr"/>
            <a:r>
              <a:rPr lang="en-US" sz="3600" b="1" dirty="0"/>
              <a:t>Insourcing</a:t>
            </a:r>
          </a:p>
        </p:txBody>
      </p:sp>
    </p:spTree>
    <p:extLst>
      <p:ext uri="{BB962C8B-B14F-4D97-AF65-F5344CB8AC3E}">
        <p14:creationId xmlns:p14="http://schemas.microsoft.com/office/powerpoint/2010/main" val="336387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77815872"/>
              </p:ext>
            </p:extLst>
          </p:nvPr>
        </p:nvGraphicFramePr>
        <p:xfrm>
          <a:off x="384315" y="1113188"/>
          <a:ext cx="10893285" cy="4545486"/>
        </p:xfrm>
        <a:graphic>
          <a:graphicData uri="http://schemas.openxmlformats.org/drawingml/2006/table">
            <a:tbl>
              <a:tblPr>
                <a:tableStyleId>{5C22544A-7EE6-4342-B048-85BDC9FD1C3A}</a:tableStyleId>
              </a:tblPr>
              <a:tblGrid>
                <a:gridCol w="4971807">
                  <a:extLst>
                    <a:ext uri="{9D8B030D-6E8A-4147-A177-3AD203B41FA5}">
                      <a16:colId xmlns:a16="http://schemas.microsoft.com/office/drawing/2014/main" val="3479859788"/>
                    </a:ext>
                  </a:extLst>
                </a:gridCol>
                <a:gridCol w="1899343">
                  <a:extLst>
                    <a:ext uri="{9D8B030D-6E8A-4147-A177-3AD203B41FA5}">
                      <a16:colId xmlns:a16="http://schemas.microsoft.com/office/drawing/2014/main" val="3111800547"/>
                    </a:ext>
                  </a:extLst>
                </a:gridCol>
                <a:gridCol w="1191743">
                  <a:extLst>
                    <a:ext uri="{9D8B030D-6E8A-4147-A177-3AD203B41FA5}">
                      <a16:colId xmlns:a16="http://schemas.microsoft.com/office/drawing/2014/main" val="945264512"/>
                    </a:ext>
                  </a:extLst>
                </a:gridCol>
                <a:gridCol w="1638649">
                  <a:extLst>
                    <a:ext uri="{9D8B030D-6E8A-4147-A177-3AD203B41FA5}">
                      <a16:colId xmlns:a16="http://schemas.microsoft.com/office/drawing/2014/main" val="621007834"/>
                    </a:ext>
                  </a:extLst>
                </a:gridCol>
                <a:gridCol w="1191743">
                  <a:extLst>
                    <a:ext uri="{9D8B030D-6E8A-4147-A177-3AD203B41FA5}">
                      <a16:colId xmlns:a16="http://schemas.microsoft.com/office/drawing/2014/main" val="819854153"/>
                    </a:ext>
                  </a:extLst>
                </a:gridCol>
              </a:tblGrid>
              <a:tr h="413226">
                <a:tc rowSpan="2">
                  <a:txBody>
                    <a:bodyPr/>
                    <a:lstStyle/>
                    <a:p>
                      <a:pPr algn="ctr" fontAlgn="b"/>
                      <a:r>
                        <a:rPr lang="en-US" sz="1400" b="1" u="none" strike="noStrike" dirty="0">
                          <a:effectLst/>
                        </a:rPr>
                        <a:t>Description</a:t>
                      </a:r>
                      <a:endParaRPr lang="en-US" sz="1400" b="1"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400" b="1" u="none" strike="noStrike" dirty="0">
                          <a:effectLst/>
                        </a:rPr>
                        <a:t>Year 1</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1400" b="1" u="none" strike="noStrike" dirty="0">
                          <a:effectLst/>
                        </a:rPr>
                        <a:t>Year 2</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097850794"/>
                  </a:ext>
                </a:extLst>
              </a:tr>
              <a:tr h="413226">
                <a:tc vMerge="1">
                  <a:txBody>
                    <a:bodyPr/>
                    <a:lstStyle/>
                    <a:p>
                      <a:endParaRPr lang="en-US"/>
                    </a:p>
                  </a:txBody>
                  <a:tcPr/>
                </a:tc>
                <a:tc>
                  <a:txBody>
                    <a:bodyPr/>
                    <a:lstStyle/>
                    <a:p>
                      <a:pPr algn="l" fontAlgn="b"/>
                      <a:r>
                        <a:rPr lang="en-US" sz="1400" b="1" u="none" strike="noStrike" dirty="0">
                          <a:effectLst/>
                        </a:rPr>
                        <a:t>Total</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Per Unit</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Total</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Per Unit</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5478226"/>
                  </a:ext>
                </a:extLst>
              </a:tr>
              <a:tr h="413226">
                <a:tc>
                  <a:txBody>
                    <a:bodyPr/>
                    <a:lstStyle/>
                    <a:p>
                      <a:pPr algn="l" fontAlgn="b"/>
                      <a:r>
                        <a:rPr lang="en-US" sz="1400" b="1" u="none" strike="noStrike" dirty="0">
                          <a:effectLst/>
                        </a:rPr>
                        <a:t>Unit Price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 $         3,234,000 </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 $    10.78 </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3,719,100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 $    10.78 </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9831037"/>
                  </a:ext>
                </a:extLst>
              </a:tr>
              <a:tr h="413226">
                <a:tc>
                  <a:txBody>
                    <a:bodyPr/>
                    <a:lstStyle/>
                    <a:p>
                      <a:pPr algn="l" fontAlgn="b"/>
                      <a:r>
                        <a:rPr lang="en-US" sz="1400" b="1" u="none" strike="noStrike">
                          <a:effectLst/>
                        </a:rPr>
                        <a:t>Transportation / Shipping</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29,400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0.10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33,600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 $       0.10 </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1724472"/>
                  </a:ext>
                </a:extLst>
              </a:tr>
              <a:tr h="413226">
                <a:tc>
                  <a:txBody>
                    <a:bodyPr/>
                    <a:lstStyle/>
                    <a:p>
                      <a:pPr algn="l" fontAlgn="b"/>
                      <a:r>
                        <a:rPr lang="en-US" sz="1400" b="1" u="none" strike="noStrike">
                          <a:effectLst/>
                        </a:rPr>
                        <a:t>Tooling Charges Depreciation</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150,000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0.50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150,000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 $       0.43 </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0333066"/>
                  </a:ext>
                </a:extLst>
              </a:tr>
              <a:tr h="413226">
                <a:tc>
                  <a:txBody>
                    <a:bodyPr/>
                    <a:lstStyle/>
                    <a:p>
                      <a:pPr algn="l" fontAlgn="b"/>
                      <a:r>
                        <a:rPr lang="en-US" sz="1400" b="1" u="none" strike="noStrike">
                          <a:effectLst/>
                        </a:rPr>
                        <a:t>Buyer's Salary</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25,956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0.09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26,735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 $       0.08 </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1657578"/>
                  </a:ext>
                </a:extLst>
              </a:tr>
              <a:tr h="413226">
                <a:tc>
                  <a:txBody>
                    <a:bodyPr/>
                    <a:lstStyle/>
                    <a:p>
                      <a:pPr algn="l" fontAlgn="b"/>
                      <a:r>
                        <a:rPr lang="en-US" sz="1400" b="1" u="none" strike="noStrike">
                          <a:effectLst/>
                        </a:rPr>
                        <a:t>Inventory Carrying Costs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226,500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0.76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260,475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 $       0.76 </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2866807"/>
                  </a:ext>
                </a:extLst>
              </a:tr>
              <a:tr h="413226">
                <a:tc>
                  <a:txBody>
                    <a:bodyPr/>
                    <a:lstStyle/>
                    <a:p>
                      <a:pPr algn="l" fontAlgn="b"/>
                      <a:r>
                        <a:rPr lang="en-US" sz="1400" b="1" u="none" strike="noStrike" dirty="0">
                          <a:effectLst/>
                        </a:rPr>
                        <a:t>Safety Stock Charges</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54,900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0.18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63,135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 $       0.18 </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49807522"/>
                  </a:ext>
                </a:extLst>
              </a:tr>
              <a:tr h="413226">
                <a:tc>
                  <a:txBody>
                    <a:bodyPr/>
                    <a:lstStyle/>
                    <a:p>
                      <a:pPr algn="l" fontAlgn="b"/>
                      <a:r>
                        <a:rPr lang="en-US" sz="1400" b="1" u="none" strike="noStrike">
                          <a:effectLst/>
                        </a:rPr>
                        <a:t>Quality Costs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112,500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0.38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129,250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 $       0.37 </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3091884"/>
                  </a:ext>
                </a:extLst>
              </a:tr>
              <a:tr h="413226">
                <a:tc>
                  <a:txBody>
                    <a:bodyPr/>
                    <a:lstStyle/>
                    <a:p>
                      <a:pPr algn="l" fontAlgn="b"/>
                      <a:r>
                        <a:rPr lang="en-US" sz="1400" b="1" u="none" strike="noStrike">
                          <a:effectLst/>
                        </a:rPr>
                        <a:t>Ordering Costs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18,000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0.06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30,000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 $       0.09 </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5734483"/>
                  </a:ext>
                </a:extLst>
              </a:tr>
              <a:tr h="413226">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    12.84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 $    12.79 </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9031652"/>
                  </a:ext>
                </a:extLst>
              </a:tr>
            </a:tbl>
          </a:graphicData>
        </a:graphic>
      </p:graphicFrame>
      <p:sp>
        <p:nvSpPr>
          <p:cNvPr id="3" name="Title 2"/>
          <p:cNvSpPr>
            <a:spLocks noGrp="1"/>
          </p:cNvSpPr>
          <p:nvPr>
            <p:ph type="title"/>
          </p:nvPr>
        </p:nvSpPr>
        <p:spPr>
          <a:xfrm>
            <a:off x="1029319" y="287684"/>
            <a:ext cx="9603275" cy="1049235"/>
          </a:xfrm>
        </p:spPr>
        <p:txBody>
          <a:bodyPr/>
          <a:lstStyle/>
          <a:p>
            <a:pPr algn="ctr"/>
            <a:r>
              <a:rPr lang="en-US" sz="3600" b="1" dirty="0"/>
              <a:t>Outsourcing</a:t>
            </a:r>
          </a:p>
        </p:txBody>
      </p:sp>
    </p:spTree>
    <p:extLst>
      <p:ext uri="{BB962C8B-B14F-4D97-AF65-F5344CB8AC3E}">
        <p14:creationId xmlns:p14="http://schemas.microsoft.com/office/powerpoint/2010/main" val="1252834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6F1AB76-22BE-4724-8616-CC7F9297B8D2}"/>
              </a:ext>
            </a:extLst>
          </p:cNvPr>
          <p:cNvGraphicFramePr>
            <a:graphicFrameLocks/>
          </p:cNvGraphicFramePr>
          <p:nvPr>
            <p:extLst>
              <p:ext uri="{D42A27DB-BD31-4B8C-83A1-F6EECF244321}">
                <p14:modId xmlns:p14="http://schemas.microsoft.com/office/powerpoint/2010/main" val="950613339"/>
              </p:ext>
            </p:extLst>
          </p:nvPr>
        </p:nvGraphicFramePr>
        <p:xfrm>
          <a:off x="251791" y="251791"/>
          <a:ext cx="5367131" cy="57116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title="PER UNIT COSTS">
            <a:extLst>
              <a:ext uri="{FF2B5EF4-FFF2-40B4-BE49-F238E27FC236}">
                <a16:creationId xmlns:a16="http://schemas.microsoft.com/office/drawing/2014/main" id="{BFA82730-DDCD-426D-972F-C915F61CDA66}"/>
              </a:ext>
            </a:extLst>
          </p:cNvPr>
          <p:cNvGraphicFramePr>
            <a:graphicFrameLocks/>
          </p:cNvGraphicFramePr>
          <p:nvPr>
            <p:extLst>
              <p:ext uri="{D42A27DB-BD31-4B8C-83A1-F6EECF244321}">
                <p14:modId xmlns:p14="http://schemas.microsoft.com/office/powerpoint/2010/main" val="3528759711"/>
              </p:ext>
            </p:extLst>
          </p:nvPr>
        </p:nvGraphicFramePr>
        <p:xfrm>
          <a:off x="6964016" y="384313"/>
          <a:ext cx="5068957" cy="55791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62491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B- Actors involved in the decision process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26391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ank you and happy holida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428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Outline</a:t>
            </a:r>
          </a:p>
        </p:txBody>
      </p:sp>
      <p:sp>
        <p:nvSpPr>
          <p:cNvPr id="3" name="Content Placeholder 2"/>
          <p:cNvSpPr>
            <a:spLocks noGrp="1"/>
          </p:cNvSpPr>
          <p:nvPr>
            <p:ph idx="1"/>
          </p:nvPr>
        </p:nvSpPr>
        <p:spPr>
          <a:xfrm>
            <a:off x="1451579" y="2015732"/>
            <a:ext cx="9603275" cy="3914805"/>
          </a:xfrm>
        </p:spPr>
        <p:txBody>
          <a:bodyPr>
            <a:normAutofit/>
          </a:bodyPr>
          <a:lstStyle/>
          <a:p>
            <a:pPr>
              <a:lnSpc>
                <a:spcPct val="150000"/>
              </a:lnSpc>
            </a:pPr>
            <a:r>
              <a:rPr lang="en-US" sz="2400" b="1" i="1" dirty="0"/>
              <a:t>I- Overview</a:t>
            </a:r>
          </a:p>
          <a:p>
            <a:pPr>
              <a:lnSpc>
                <a:spcPct val="150000"/>
              </a:lnSpc>
            </a:pPr>
            <a:r>
              <a:rPr lang="en-US" sz="2400" b="1" i="1" dirty="0"/>
              <a:t>II- Insourcing / Outsourcing Cost Analysis</a:t>
            </a:r>
          </a:p>
          <a:p>
            <a:pPr>
              <a:lnSpc>
                <a:spcPct val="150000"/>
              </a:lnSpc>
            </a:pPr>
            <a:r>
              <a:rPr lang="en-US" sz="2400" b="1" i="1" dirty="0"/>
              <a:t>III- Insourcing / Outsourcing Decisions and reasons behind either decision</a:t>
            </a:r>
          </a:p>
          <a:p>
            <a:pPr>
              <a:lnSpc>
                <a:spcPct val="150000"/>
              </a:lnSpc>
            </a:pPr>
            <a:r>
              <a:rPr lang="en-US" sz="2400" b="1" i="1" dirty="0"/>
              <a:t>IV- Issues related to Insourcing / Outsourcing decision</a:t>
            </a:r>
          </a:p>
          <a:p>
            <a:pPr>
              <a:lnSpc>
                <a:spcPct val="150000"/>
              </a:lnSpc>
            </a:pPr>
            <a:r>
              <a:rPr lang="en-US" sz="2400" b="1" i="1" dirty="0"/>
              <a:t>V- Data needed in the process and majors actors involved</a:t>
            </a:r>
          </a:p>
          <a:p>
            <a:pPr marL="0" indent="0">
              <a:buNone/>
            </a:pPr>
            <a:endParaRPr lang="en-US" dirty="0"/>
          </a:p>
        </p:txBody>
      </p:sp>
    </p:spTree>
    <p:extLst>
      <p:ext uri="{BB962C8B-B14F-4D97-AF65-F5344CB8AC3E}">
        <p14:creationId xmlns:p14="http://schemas.microsoft.com/office/powerpoint/2010/main" val="4071640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 Project overview</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12527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i="1" dirty="0"/>
              <a:t>II- Insourcing / Outsourcing Cost Analysis</a:t>
            </a:r>
            <a:br>
              <a:rPr lang="en-US" b="1" i="1" dirty="0"/>
            </a:br>
            <a:endParaRPr lang="en-US" dirty="0"/>
          </a:p>
        </p:txBody>
      </p:sp>
      <p:sp>
        <p:nvSpPr>
          <p:cNvPr id="3" name="Content Placeholder 2"/>
          <p:cNvSpPr>
            <a:spLocks noGrp="1"/>
          </p:cNvSpPr>
          <p:nvPr>
            <p:ph idx="1"/>
          </p:nvPr>
        </p:nvSpPr>
        <p:spPr/>
        <p:txBody>
          <a:bodyPr/>
          <a:lstStyle/>
          <a:p>
            <a:r>
              <a:rPr lang="EN-US" dirty="0"/>
              <a:t>With piston production increasing rapidly going up 18 percent in two years. The rate of increase is going up exponentially. We can assume that due the increased need for pistons FlexCon will also be producing 18 percent more Engines as well. This could put strain on the current facilities FlexCon has and may bring the need for more capital investment. Outsourcing could delay these capital expenditures until the company grows even more.</a:t>
            </a:r>
          </a:p>
          <a:p>
            <a:r>
              <a:rPr lang="EN-US" dirty="0"/>
              <a:t>The cost to bring back piston production after outsourcing would be very high. Note this could be necessary if no piston producers can meat quality expectations of FlexCon</a:t>
            </a:r>
          </a:p>
        </p:txBody>
      </p:sp>
    </p:spTree>
    <p:extLst>
      <p:ext uri="{BB962C8B-B14F-4D97-AF65-F5344CB8AC3E}">
        <p14:creationId xmlns:p14="http://schemas.microsoft.com/office/powerpoint/2010/main" val="2568366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1" y="574767"/>
            <a:ext cx="9953896" cy="1278988"/>
          </a:xfrm>
        </p:spPr>
        <p:txBody>
          <a:bodyPr>
            <a:normAutofit fontScale="90000"/>
          </a:bodyPr>
          <a:lstStyle/>
          <a:p>
            <a:r>
              <a:rPr lang="en-US" b="1" i="1" dirty="0"/>
              <a:t>III- Insourcing / Outsourcing Decisions and reasons behind either decision</a:t>
            </a:r>
            <a:br>
              <a:rPr lang="en-US" b="1" i="1" dirty="0"/>
            </a:br>
            <a:endParaRPr lang="en-US" dirty="0"/>
          </a:p>
        </p:txBody>
      </p:sp>
      <p:sp>
        <p:nvSpPr>
          <p:cNvPr id="3" name="Content Placeholder 2"/>
          <p:cNvSpPr>
            <a:spLocks noGrp="1"/>
          </p:cNvSpPr>
          <p:nvPr>
            <p:ph idx="1"/>
          </p:nvPr>
        </p:nvSpPr>
        <p:spPr/>
        <p:txBody>
          <a:bodyPr/>
          <a:lstStyle/>
          <a:p>
            <a:r>
              <a:rPr lang="EN-US" dirty="0"/>
              <a:t>There is also the cost of retraining the employees that work in the piston division.</a:t>
            </a:r>
          </a:p>
          <a:p>
            <a:r>
              <a:rPr lang="EN-US" dirty="0"/>
              <a:t>The opportunity cost of insourcing pistons is not outlined quantitatively in the analysis although its clear what it is it’s the that it is the potential revenue that would be created form the floor space that piston production took up (25 percent of facility overhead). </a:t>
            </a:r>
          </a:p>
          <a:p>
            <a:r>
              <a:rPr lang="EN-US" dirty="0"/>
              <a:t>One opportunity cost of piston production is the employees who work there could be used to start a third shift production line.</a:t>
            </a:r>
          </a:p>
          <a:p>
            <a:endParaRPr lang="EN-US"/>
          </a:p>
          <a:p>
            <a:endParaRPr lang="EN-US"/>
          </a:p>
        </p:txBody>
      </p:sp>
    </p:spTree>
    <p:extLst>
      <p:ext uri="{BB962C8B-B14F-4D97-AF65-F5344CB8AC3E}">
        <p14:creationId xmlns:p14="http://schemas.microsoft.com/office/powerpoint/2010/main" val="3686639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 Reasons behind Insourcing/ Outsourcing </a:t>
            </a:r>
          </a:p>
        </p:txBody>
      </p:sp>
      <p:sp>
        <p:nvSpPr>
          <p:cNvPr id="3" name="Content Placeholder 2"/>
          <p:cNvSpPr>
            <a:spLocks noGrp="1"/>
          </p:cNvSpPr>
          <p:nvPr>
            <p:ph idx="1"/>
          </p:nvPr>
        </p:nvSpPr>
        <p:spPr/>
        <p:txBody>
          <a:bodyPr/>
          <a:lstStyle/>
          <a:p>
            <a:r>
              <a:rPr lang="EN-US" dirty="0"/>
              <a:t>Outsourcing is the correct diction to make it is not only cheaper it allows for increased production of pistons and more warehouse space.</a:t>
            </a:r>
          </a:p>
          <a:p>
            <a:r>
              <a:rPr lang="EN-US" dirty="0"/>
              <a:t>With a 18 percent increase in sales with in two years </a:t>
            </a:r>
            <a:r>
              <a:rPr lang="EN-US" dirty="0" err="1"/>
              <a:t>Flexcon</a:t>
            </a:r>
            <a:r>
              <a:rPr lang="EN-US" dirty="0"/>
              <a:t> could have up to  40 percent more sales within five years a 25 percent increase in sales would mean 750 million dollars in income. At a profit margin of only 5 percent that is 37.5 million dollars that will go to the stakeholders. </a:t>
            </a:r>
            <a:endParaRPr lang="EN-US"/>
          </a:p>
        </p:txBody>
      </p:sp>
    </p:spTree>
    <p:extLst>
      <p:ext uri="{BB962C8B-B14F-4D97-AF65-F5344CB8AC3E}">
        <p14:creationId xmlns:p14="http://schemas.microsoft.com/office/powerpoint/2010/main" val="172238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i="1" dirty="0"/>
              <a:t>IV- Issues related to Insourcing / Outsourcing decision</a:t>
            </a:r>
            <a:br>
              <a:rPr lang="en-US" b="1" i="1" dirty="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96291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Warehousing</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Since we are outsourcing the pistons we would have quick a bit of room in the warehouse to put in an assembly line to improve production of the small engines.</a:t>
            </a:r>
          </a:p>
          <a:p>
            <a:r>
              <a:rPr lang="EN-US" dirty="0"/>
              <a:t>Safety stock of finished pistons and have different warehousing requirements. Approx. One month of inventory </a:t>
            </a:r>
          </a:p>
          <a:p>
            <a:r>
              <a:rPr lang="EN-US" dirty="0"/>
              <a:t>The Layout of the facility needs changed at some point due to the change in flow. FlexCon needs to maximize the floor space that has been freed up  </a:t>
            </a:r>
          </a:p>
          <a:p>
            <a:endParaRPr lang="en-US" dirty="0"/>
          </a:p>
        </p:txBody>
      </p:sp>
    </p:spTree>
    <p:extLst>
      <p:ext uri="{BB962C8B-B14F-4D97-AF65-F5344CB8AC3E}">
        <p14:creationId xmlns:p14="http://schemas.microsoft.com/office/powerpoint/2010/main" val="3503479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Inventory</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MRP requirements would change. Utilizing an automated ordering system to satisfy production demand.</a:t>
            </a:r>
          </a:p>
          <a:p>
            <a:r>
              <a:rPr lang="EN-US" dirty="0"/>
              <a:t>The pistons would be categorized as Work in Progress Inventory in order to be consumed at the assembly line and turned into operating pistons in a small engine. This would be a changed from the semi finished raw material that was received in before (the blocks of metal that were molded into pistons) </a:t>
            </a:r>
          </a:p>
        </p:txBody>
      </p:sp>
    </p:spTree>
    <p:extLst>
      <p:ext uri="{BB962C8B-B14F-4D97-AF65-F5344CB8AC3E}">
        <p14:creationId xmlns:p14="http://schemas.microsoft.com/office/powerpoint/2010/main" val="39959912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93</TotalTime>
  <Words>614</Words>
  <Application>Microsoft Office PowerPoint</Application>
  <PresentationFormat>Widescreen</PresentationFormat>
  <Paragraphs>179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Gill Sans MT</vt:lpstr>
      <vt:lpstr>Wingdings</vt:lpstr>
      <vt:lpstr>Gallery</vt:lpstr>
      <vt:lpstr>Flexcon case study</vt:lpstr>
      <vt:lpstr>Outline</vt:lpstr>
      <vt:lpstr>I- Project overview</vt:lpstr>
      <vt:lpstr>II- Insourcing / Outsourcing Cost Analysis </vt:lpstr>
      <vt:lpstr>III- Insourcing / Outsourcing Decisions and reasons behind either decision </vt:lpstr>
      <vt:lpstr>B- Reasons behind Insourcing/ Outsourcing </vt:lpstr>
      <vt:lpstr>IV- Issues related to Insourcing / Outsourcing decision </vt:lpstr>
      <vt:lpstr>Warehousing</vt:lpstr>
      <vt:lpstr>Inventory</vt:lpstr>
      <vt:lpstr>Transportation</vt:lpstr>
      <vt:lpstr>Miscellaneous</vt:lpstr>
      <vt:lpstr>V- Data needed in the process and majors actors involved</vt:lpstr>
      <vt:lpstr>Insourcing</vt:lpstr>
      <vt:lpstr>Outsourcing</vt:lpstr>
      <vt:lpstr>PowerPoint Presentation</vt:lpstr>
      <vt:lpstr>B- Actors involved in the decision process </vt:lpstr>
      <vt:lpstr>PowerPoint Presentation</vt:lpstr>
    </vt:vector>
  </TitlesOfParts>
  <Company>Perfetti van Melle USA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Flexcon case study</dc:title>
  <dc:creator>USA, Mbongo, Pierre</dc:creator>
  <cp:lastModifiedBy>Jaime Brand</cp:lastModifiedBy>
  <cp:revision>31</cp:revision>
  <dcterms:created xsi:type="dcterms:W3CDTF">2016-11-16T15:22:25Z</dcterms:created>
  <dcterms:modified xsi:type="dcterms:W3CDTF">2016-12-07T03:08:40Z</dcterms:modified>
</cp:coreProperties>
</file>