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5143500" type="screen16x9"/>
  <p:notesSz cx="6858000" cy="9144000"/>
  <p:embeddedFontLst>
    <p:embeddedFont>
      <p:font typeface="Helvetica Neue" panose="02000503000000020004" pitchFamily="2" charset="0"/>
      <p:regular r:id="rId33"/>
      <p:bold r:id="rId34"/>
      <p:italic r:id="rId35"/>
      <p:boldItalic r:id="rId36"/>
    </p:embeddedFont>
    <p:embeddedFont>
      <p:font typeface="Merriweather" pitchFamily="2" charset="77"/>
      <p:regular r:id="rId37"/>
      <p:bold r:id="rId38"/>
      <p:italic r:id="rId39"/>
      <p:boldItalic r:id="rId40"/>
    </p:embeddedFont>
    <p:embeddedFont>
      <p:font typeface="Roboto" panose="02000000000000000000" pitchFamily="2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47F04CE-5CCF-4204-B708-6A26F5545CEB}">
  <a:tblStyle styleId="{847F04CE-5CCF-4204-B708-6A26F5545C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B9553B5-81F2-47DF-9C4C-335EA1E1FBB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51"/>
    <p:restoredTop sz="94740"/>
  </p:normalViewPr>
  <p:slideViewPr>
    <p:cSldViewPr snapToGrid="0">
      <p:cViewPr varScale="1">
        <p:scale>
          <a:sx n="165" d="100"/>
          <a:sy n="165" d="100"/>
        </p:scale>
        <p:origin x="872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z.org/alzheimers-dementia/facts-figures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9644b7644_0_3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29644b7644_0_3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9644b7644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29644b7644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9644b7644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29644b7644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9644b7644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29644b7644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9644b7644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9644b7644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29644b7644_0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29644b7644_0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9644b7644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29644b7644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9644b7644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29644b7644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29644b7644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29644b7644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29644b7644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29644b7644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534249a24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1534249a24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29644b7644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29644b7644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29644b7644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29644b7644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29644b7644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29644b7644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29644b7644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29644b7644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29644b7644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29644b7644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19da0d8275_4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19da0d8275_4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29644b7644_0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29644b7644_0_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29644b7644_0_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29644b7644_0_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14751e067f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14751e067f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29644b7644_0_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29644b7644_0_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a45814bb8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a45814bb8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29644b7644_0_3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29644b7644_0_3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19da0d827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19da0d827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https://www.alz.org/alzheimers-dementia/facts-figures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9644b7644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29644b7644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9644b7644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29644b7644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9644b7644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9644b7644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9644b7644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29644b7644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9644b7644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29644b7644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93/hsw/21.2.97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doi.org/10.1017/s1041610216001654" TargetMode="External"/><Relationship Id="rId4" Type="http://schemas.openxmlformats.org/officeDocument/2006/relationships/hyperlink" Target="https://doi.org/10.1016/j.jclinepi.2004.03.012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296275"/>
            <a:ext cx="8520600" cy="26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 dirty="0">
                <a:latin typeface="Arial"/>
                <a:ea typeface="Arial"/>
                <a:cs typeface="Arial"/>
                <a:sym typeface="Arial"/>
              </a:rPr>
              <a:t>An Exploratory Analysis of Alzheimer's and Dementia Patient Disposition Following Hospital Admission in Maryland</a:t>
            </a:r>
            <a:endParaRPr sz="37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3099475" y="4601300"/>
            <a:ext cx="59070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 dirty="0">
                <a:solidFill>
                  <a:schemeClr val="accent2"/>
                </a:solidFill>
              </a:rPr>
              <a:t>Daniel Johan Kamyab</a:t>
            </a:r>
            <a:endParaRPr sz="1100" dirty="0">
              <a:solidFill>
                <a:schemeClr val="accent2"/>
              </a:solidFill>
            </a:endParaRPr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1"/>
          </p:nvPr>
        </p:nvSpPr>
        <p:spPr>
          <a:xfrm>
            <a:off x="335577" y="282479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MPH Capstone</a:t>
            </a:r>
            <a:br>
              <a:rPr lang="en" sz="1750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750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May 11th, 2022</a:t>
            </a:r>
            <a:endParaRPr sz="1750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50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/>
          <p:nvPr/>
        </p:nvSpPr>
        <p:spPr>
          <a:xfrm>
            <a:off x="0" y="1035450"/>
            <a:ext cx="9144000" cy="345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title"/>
          </p:nvPr>
        </p:nvSpPr>
        <p:spPr>
          <a:xfrm>
            <a:off x="236025" y="79275"/>
            <a:ext cx="8839500" cy="88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>
                <a:latin typeface="Helvetica Neue"/>
                <a:ea typeface="Helvetica Neue"/>
                <a:cs typeface="Helvetica Neue"/>
                <a:sym typeface="Helvetica Neue"/>
              </a:rPr>
              <a:t>Patient Count of </a:t>
            </a:r>
            <a:br>
              <a:rPr lang="en" sz="2700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 sz="2700">
                <a:latin typeface="Helvetica Neue"/>
                <a:ea typeface="Helvetica Neue"/>
                <a:cs typeface="Helvetica Neue"/>
                <a:sym typeface="Helvetica Neue"/>
              </a:rPr>
              <a:t>Alzheimer’s &amp; Dementia Related Patients</a:t>
            </a:r>
            <a:endParaRPr sz="2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>
                <a:latin typeface="Helvetica Neue"/>
                <a:ea typeface="Helvetica Neue"/>
                <a:cs typeface="Helvetica Neue"/>
                <a:sym typeface="Helvetica Neue"/>
              </a:rPr>
              <a:t>Patients</a:t>
            </a:r>
            <a:endParaRPr sz="2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29" name="Google Shape;129;p22"/>
          <p:cNvGraphicFramePr/>
          <p:nvPr/>
        </p:nvGraphicFramePr>
        <p:xfrm>
          <a:off x="695400" y="1393250"/>
          <a:ext cx="3320925" cy="2356975"/>
        </p:xfrm>
        <a:graphic>
          <a:graphicData uri="http://schemas.openxmlformats.org/drawingml/2006/table">
            <a:tbl>
              <a:tblPr>
                <a:noFill/>
                <a:tableStyleId>{847F04CE-5CCF-4204-B708-6A26F5545CEB}</a:tableStyleId>
              </a:tblPr>
              <a:tblGrid>
                <a:gridCol w="159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9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Financial Year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Total Patient Count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2017</a:t>
                      </a:r>
                      <a:endParaRPr sz="13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41,656</a:t>
                      </a:r>
                      <a:endParaRPr sz="13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2018</a:t>
                      </a:r>
                      <a:endParaRPr sz="13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40,885</a:t>
                      </a:r>
                      <a:endParaRPr sz="13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2019</a:t>
                      </a:r>
                      <a:endParaRPr sz="13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41,278</a:t>
                      </a:r>
                      <a:endParaRPr sz="13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6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Total</a:t>
                      </a:r>
                      <a:endParaRPr sz="1300"/>
                    </a:p>
                  </a:txBody>
                  <a:tcPr marL="63500" marR="63500" marT="63500" marB="635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123,819</a:t>
                      </a:r>
                      <a:endParaRPr sz="1300"/>
                    </a:p>
                  </a:txBody>
                  <a:tcPr marL="63500" marR="63500" marT="63500" marB="63500"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0" name="Google Shape;130;p22"/>
          <p:cNvGraphicFramePr/>
          <p:nvPr/>
        </p:nvGraphicFramePr>
        <p:xfrm>
          <a:off x="4495875" y="1393000"/>
          <a:ext cx="4362375" cy="3523295"/>
        </p:xfrm>
        <a:graphic>
          <a:graphicData uri="http://schemas.openxmlformats.org/drawingml/2006/table">
            <a:tbl>
              <a:tblPr>
                <a:noFill/>
                <a:tableStyleId>{847F04CE-5CCF-4204-B708-6A26F5545CEB}</a:tableStyleId>
              </a:tblPr>
              <a:tblGrid>
                <a:gridCol w="14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8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Diagnosis Type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Financial Year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Total Patient Count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Alzheimer</a:t>
                      </a:r>
                      <a:endParaRPr sz="13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2017</a:t>
                      </a:r>
                      <a:endParaRPr sz="13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7,467</a:t>
                      </a:r>
                      <a:endParaRPr sz="13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Alzheimer</a:t>
                      </a:r>
                      <a:endParaRPr sz="13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2018</a:t>
                      </a:r>
                      <a:endParaRPr sz="13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6,705</a:t>
                      </a:r>
                      <a:endParaRPr sz="13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Alzheimer</a:t>
                      </a:r>
                      <a:endParaRPr sz="13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2019</a:t>
                      </a:r>
                      <a:endParaRPr sz="13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6,209</a:t>
                      </a:r>
                      <a:endParaRPr sz="13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4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Dementia</a:t>
                      </a:r>
                      <a:endParaRPr sz="13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2017</a:t>
                      </a:r>
                      <a:endParaRPr sz="13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34,189</a:t>
                      </a:r>
                      <a:endParaRPr sz="13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4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Dementia</a:t>
                      </a:r>
                      <a:endParaRPr sz="13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2018</a:t>
                      </a:r>
                      <a:endParaRPr sz="13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34,180</a:t>
                      </a:r>
                      <a:endParaRPr sz="13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4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Dementia</a:t>
                      </a:r>
                      <a:endParaRPr sz="13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2019</a:t>
                      </a:r>
                      <a:endParaRPr sz="13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35,069</a:t>
                      </a:r>
                      <a:endParaRPr sz="13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4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Total</a:t>
                      </a:r>
                      <a:endParaRPr sz="1300"/>
                    </a:p>
                  </a:txBody>
                  <a:tcPr marL="63500" marR="63500" marT="63500" marB="635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-</a:t>
                      </a:r>
                      <a:endParaRPr sz="1300"/>
                    </a:p>
                  </a:txBody>
                  <a:tcPr marL="63500" marR="63500" marT="63500" marB="635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123,819</a:t>
                      </a:r>
                      <a:endParaRPr sz="1300"/>
                    </a:p>
                  </a:txBody>
                  <a:tcPr marL="63500" marR="63500" marT="63500" marB="63500"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/>
          <p:nvPr/>
        </p:nvSpPr>
        <p:spPr>
          <a:xfrm>
            <a:off x="0" y="1073525"/>
            <a:ext cx="9144000" cy="341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3"/>
          <p:cNvSpPr txBox="1">
            <a:spLocks noGrp="1"/>
          </p:cNvSpPr>
          <p:nvPr>
            <p:ph type="title"/>
          </p:nvPr>
        </p:nvSpPr>
        <p:spPr>
          <a:xfrm>
            <a:off x="0" y="79275"/>
            <a:ext cx="91440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>
                <a:latin typeface="Helvetica Neue"/>
                <a:ea typeface="Helvetica Neue"/>
                <a:cs typeface="Helvetica Neue"/>
                <a:sym typeface="Helvetica Neue"/>
              </a:rPr>
              <a:t>Percentage Breakdown of </a:t>
            </a:r>
            <a:br>
              <a:rPr lang="en" sz="2700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 sz="2700">
                <a:latin typeface="Helvetica Neue"/>
                <a:ea typeface="Helvetica Neue"/>
                <a:cs typeface="Helvetica Neue"/>
                <a:sym typeface="Helvetica Neue"/>
              </a:rPr>
              <a:t>Source &amp; Discharge Disposition</a:t>
            </a:r>
            <a:endParaRPr sz="2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37" name="Google Shape;137;p23"/>
          <p:cNvGraphicFramePr/>
          <p:nvPr/>
        </p:nvGraphicFramePr>
        <p:xfrm>
          <a:off x="829900" y="1306675"/>
          <a:ext cx="7484200" cy="2650870"/>
        </p:xfrm>
        <a:graphic>
          <a:graphicData uri="http://schemas.openxmlformats.org/drawingml/2006/table">
            <a:tbl>
              <a:tblPr>
                <a:noFill/>
                <a:tableStyleId>{847F04CE-5CCF-4204-B708-6A26F5545CEB}</a:tableStyleId>
              </a:tblPr>
              <a:tblGrid>
                <a:gridCol w="230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8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2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6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Home (Discharge)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FFFFFF"/>
                          </a:solidFill>
                        </a:rPr>
                        <a:t>Non-Home (Discharge)</a:t>
                      </a:r>
                      <a:endParaRPr sz="190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Total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2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Home (Source)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2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Non-Home (Source)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/>
          <p:nvPr/>
        </p:nvSpPr>
        <p:spPr>
          <a:xfrm>
            <a:off x="0" y="1073525"/>
            <a:ext cx="9144000" cy="341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4"/>
          <p:cNvSpPr txBox="1">
            <a:spLocks noGrp="1"/>
          </p:cNvSpPr>
          <p:nvPr>
            <p:ph type="title"/>
          </p:nvPr>
        </p:nvSpPr>
        <p:spPr>
          <a:xfrm>
            <a:off x="0" y="79275"/>
            <a:ext cx="91440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>
                <a:latin typeface="Helvetica Neue"/>
                <a:ea typeface="Helvetica Neue"/>
                <a:cs typeface="Helvetica Neue"/>
                <a:sym typeface="Helvetica Neue"/>
              </a:rPr>
              <a:t>Percentage Breakdown of </a:t>
            </a:r>
            <a:br>
              <a:rPr lang="en" sz="2700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 sz="2700">
                <a:latin typeface="Helvetica Neue"/>
                <a:ea typeface="Helvetica Neue"/>
                <a:cs typeface="Helvetica Neue"/>
                <a:sym typeface="Helvetica Neue"/>
              </a:rPr>
              <a:t>Source &amp; Discharge Disposition</a:t>
            </a:r>
            <a:endParaRPr sz="2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44" name="Google Shape;144;p24"/>
          <p:cNvGraphicFramePr/>
          <p:nvPr/>
        </p:nvGraphicFramePr>
        <p:xfrm>
          <a:off x="829900" y="1306675"/>
          <a:ext cx="7484200" cy="2650870"/>
        </p:xfrm>
        <a:graphic>
          <a:graphicData uri="http://schemas.openxmlformats.org/drawingml/2006/table">
            <a:tbl>
              <a:tblPr>
                <a:noFill/>
                <a:tableStyleId>{847F04CE-5CCF-4204-B708-6A26F5545CEB}</a:tableStyleId>
              </a:tblPr>
              <a:tblGrid>
                <a:gridCol w="230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8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2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6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Home (Discharge)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FFFFFF"/>
                          </a:solidFill>
                        </a:rPr>
                        <a:t>Non-Home (Discharge)</a:t>
                      </a:r>
                      <a:endParaRPr sz="190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Total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2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Home (Source)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43.4%</a:t>
                      </a:r>
                      <a:endParaRPr sz="1700"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56.6%</a:t>
                      </a:r>
                      <a:endParaRPr sz="1700"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100%</a:t>
                      </a:r>
                      <a:br>
                        <a:rPr lang="en">
                          <a:solidFill>
                            <a:srgbClr val="FFFFFF"/>
                          </a:solidFill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</a:rPr>
                        <a:t>(n = 93,924)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2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Non-Home (Source)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22.9%</a:t>
                      </a:r>
                      <a:endParaRPr sz="1700"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77.1%</a:t>
                      </a:r>
                      <a:endParaRPr sz="1700"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100%</a:t>
                      </a:r>
                      <a:br>
                        <a:rPr lang="en">
                          <a:solidFill>
                            <a:srgbClr val="FFFFFF"/>
                          </a:solidFill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</a:rPr>
                        <a:t>(n = 29,892)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5" name="Google Shape;145;p24"/>
          <p:cNvSpPr/>
          <p:nvPr/>
        </p:nvSpPr>
        <p:spPr>
          <a:xfrm>
            <a:off x="5177298" y="3098705"/>
            <a:ext cx="1324800" cy="7308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/>
          <p:nvPr/>
        </p:nvSpPr>
        <p:spPr>
          <a:xfrm>
            <a:off x="0" y="1019850"/>
            <a:ext cx="9144000" cy="3393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title"/>
          </p:nvPr>
        </p:nvSpPr>
        <p:spPr>
          <a:xfrm>
            <a:off x="0" y="79275"/>
            <a:ext cx="91440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00">
                <a:latin typeface="Helvetica Neue"/>
                <a:ea typeface="Helvetica Neue"/>
                <a:cs typeface="Helvetica Neue"/>
                <a:sym typeface="Helvetica Neue"/>
              </a:rPr>
              <a:t>Average Count of ICDs Per Patient </a:t>
            </a:r>
            <a:endParaRPr sz="2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00">
                <a:latin typeface="Helvetica Neue"/>
                <a:ea typeface="Helvetica Neue"/>
                <a:cs typeface="Helvetica Neue"/>
                <a:sym typeface="Helvetica Neue"/>
              </a:rPr>
              <a:t>by Discharge Disposition</a:t>
            </a:r>
            <a:endParaRPr sz="2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7062" y="1172250"/>
            <a:ext cx="2589875" cy="3947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5"/>
          <p:cNvSpPr/>
          <p:nvPr/>
        </p:nvSpPr>
        <p:spPr>
          <a:xfrm>
            <a:off x="4774803" y="1277164"/>
            <a:ext cx="1050600" cy="3750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/>
          <p:nvPr/>
        </p:nvSpPr>
        <p:spPr>
          <a:xfrm>
            <a:off x="0" y="1085925"/>
            <a:ext cx="9144000" cy="340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title"/>
          </p:nvPr>
        </p:nvSpPr>
        <p:spPr>
          <a:xfrm>
            <a:off x="0" y="79275"/>
            <a:ext cx="91440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>
                <a:latin typeface="Helvetica Neue"/>
                <a:ea typeface="Helvetica Neue"/>
                <a:cs typeface="Helvetica Neue"/>
                <a:sym typeface="Helvetica Neue"/>
              </a:rPr>
              <a:t>Percentage Breakdown of Diagnosis Type </a:t>
            </a:r>
            <a:br>
              <a:rPr lang="en" sz="2700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 sz="2700">
                <a:latin typeface="Helvetica Neue"/>
                <a:ea typeface="Helvetica Neue"/>
                <a:cs typeface="Helvetica Neue"/>
                <a:sym typeface="Helvetica Neue"/>
              </a:rPr>
              <a:t>by Discharge Disposition</a:t>
            </a:r>
            <a:endParaRPr sz="2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60" name="Google Shape;160;p26"/>
          <p:cNvGraphicFramePr/>
          <p:nvPr/>
        </p:nvGraphicFramePr>
        <p:xfrm>
          <a:off x="829900" y="1306675"/>
          <a:ext cx="7484200" cy="2650870"/>
        </p:xfrm>
        <a:graphic>
          <a:graphicData uri="http://schemas.openxmlformats.org/drawingml/2006/table">
            <a:tbl>
              <a:tblPr>
                <a:noFill/>
                <a:tableStyleId>{847F04CE-5CCF-4204-B708-6A26F5545CEB}</a:tableStyleId>
              </a:tblPr>
              <a:tblGrid>
                <a:gridCol w="230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8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2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6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Home (Discharge)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FFFFFF"/>
                          </a:solidFill>
                        </a:rPr>
                        <a:t>Non-Home (Discharge)</a:t>
                      </a:r>
                      <a:endParaRPr sz="190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Total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2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Alzheimer’s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40.0%</a:t>
                      </a:r>
                      <a:endParaRPr sz="1700"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60.0%</a:t>
                      </a:r>
                      <a:endParaRPr sz="1700"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100%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(n = 20,381)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2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Dementia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38.1%</a:t>
                      </a:r>
                      <a:endParaRPr sz="1700"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61.9%</a:t>
                      </a:r>
                      <a:endParaRPr sz="1700"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100%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(n = 103,435)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1" name="Google Shape;161;p26"/>
          <p:cNvSpPr/>
          <p:nvPr/>
        </p:nvSpPr>
        <p:spPr>
          <a:xfrm>
            <a:off x="5177298" y="2108105"/>
            <a:ext cx="1324800" cy="7308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6"/>
          <p:cNvSpPr/>
          <p:nvPr/>
        </p:nvSpPr>
        <p:spPr>
          <a:xfrm>
            <a:off x="5177298" y="3098705"/>
            <a:ext cx="1324800" cy="7308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/>
          <p:nvPr/>
        </p:nvSpPr>
        <p:spPr>
          <a:xfrm>
            <a:off x="0" y="1096050"/>
            <a:ext cx="9144000" cy="339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7"/>
          <p:cNvSpPr txBox="1">
            <a:spLocks noGrp="1"/>
          </p:cNvSpPr>
          <p:nvPr>
            <p:ph type="title"/>
          </p:nvPr>
        </p:nvSpPr>
        <p:spPr>
          <a:xfrm>
            <a:off x="0" y="79275"/>
            <a:ext cx="9144000" cy="10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>
                <a:latin typeface="Helvetica Neue"/>
                <a:ea typeface="Helvetica Neue"/>
                <a:cs typeface="Helvetica Neue"/>
                <a:sym typeface="Helvetica Neue"/>
              </a:rPr>
              <a:t>Percentage Breakdown of Sex </a:t>
            </a:r>
            <a:br>
              <a:rPr lang="en" sz="2700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 sz="2700">
                <a:latin typeface="Helvetica Neue"/>
                <a:ea typeface="Helvetica Neue"/>
                <a:cs typeface="Helvetica Neue"/>
                <a:sym typeface="Helvetica Neue"/>
              </a:rPr>
              <a:t>by Discharge Disposition</a:t>
            </a:r>
            <a:endParaRPr sz="2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69" name="Google Shape;169;p27"/>
          <p:cNvGraphicFramePr/>
          <p:nvPr/>
        </p:nvGraphicFramePr>
        <p:xfrm>
          <a:off x="829900" y="1306675"/>
          <a:ext cx="7484200" cy="2650870"/>
        </p:xfrm>
        <a:graphic>
          <a:graphicData uri="http://schemas.openxmlformats.org/drawingml/2006/table">
            <a:tbl>
              <a:tblPr>
                <a:noFill/>
                <a:tableStyleId>{847F04CE-5CCF-4204-B708-6A26F5545CEB}</a:tableStyleId>
              </a:tblPr>
              <a:tblGrid>
                <a:gridCol w="230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8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2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6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Home (Discharge)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FFFFFF"/>
                          </a:solidFill>
                        </a:rPr>
                        <a:t>Non-Home (Discharge)</a:t>
                      </a:r>
                      <a:endParaRPr sz="190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Total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2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Male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37.8%</a:t>
                      </a:r>
                      <a:endParaRPr sz="1700"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62.2%</a:t>
                      </a:r>
                      <a:endParaRPr sz="1700"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100%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(n = 52,710)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2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Female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38.9%</a:t>
                      </a:r>
                      <a:endParaRPr sz="1700"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61.1%</a:t>
                      </a:r>
                      <a:endParaRPr sz="1700"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100%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(n = 71,106)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0" name="Google Shape;170;p27"/>
          <p:cNvSpPr/>
          <p:nvPr/>
        </p:nvSpPr>
        <p:spPr>
          <a:xfrm>
            <a:off x="5177298" y="3098705"/>
            <a:ext cx="1324800" cy="7308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7"/>
          <p:cNvSpPr/>
          <p:nvPr/>
        </p:nvSpPr>
        <p:spPr>
          <a:xfrm>
            <a:off x="5177298" y="2108105"/>
            <a:ext cx="1324800" cy="7308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/>
          <p:nvPr/>
        </p:nvSpPr>
        <p:spPr>
          <a:xfrm>
            <a:off x="0" y="1054975"/>
            <a:ext cx="9144000" cy="4088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8"/>
          <p:cNvSpPr txBox="1">
            <a:spLocks noGrp="1"/>
          </p:cNvSpPr>
          <p:nvPr>
            <p:ph type="title"/>
          </p:nvPr>
        </p:nvSpPr>
        <p:spPr>
          <a:xfrm>
            <a:off x="2208300" y="79275"/>
            <a:ext cx="50661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>
                <a:latin typeface="Helvetica Neue"/>
                <a:ea typeface="Helvetica Neue"/>
                <a:cs typeface="Helvetica Neue"/>
                <a:sym typeface="Helvetica Neue"/>
              </a:rPr>
              <a:t>Percentage Breakdown of Age by Discharge Disposition</a:t>
            </a:r>
            <a:endParaRPr sz="2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78" name="Google Shape;178;p28"/>
          <p:cNvGraphicFramePr/>
          <p:nvPr/>
        </p:nvGraphicFramePr>
        <p:xfrm>
          <a:off x="2176463" y="1207375"/>
          <a:ext cx="4638675" cy="3728720"/>
        </p:xfrm>
        <a:graphic>
          <a:graphicData uri="http://schemas.openxmlformats.org/drawingml/2006/table">
            <a:tbl>
              <a:tblPr>
                <a:noFill/>
                <a:tableStyleId>{847F04CE-5CCF-4204-B708-6A26F5545CEB}</a:tableStyleId>
              </a:tblPr>
              <a:tblGrid>
                <a:gridCol w="1428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9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Age (Years)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Home (Discharge)</a:t>
                      </a:r>
                      <a:endParaRPr sz="1200" b="1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Non-Home (Discharge)</a:t>
                      </a:r>
                      <a:endParaRPr sz="1200" b="1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Total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0-49</a:t>
                      </a:r>
                      <a:endParaRPr b="1"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60.3%</a:t>
                      </a:r>
                      <a:endParaRPr sz="1200"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39.7%</a:t>
                      </a:r>
                      <a:endParaRPr sz="1200"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100%</a:t>
                      </a:r>
                      <a:br>
                        <a:rPr lang="en" sz="1100">
                          <a:solidFill>
                            <a:srgbClr val="FFFFFF"/>
                          </a:solidFill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(n = 2,163)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50-59</a:t>
                      </a:r>
                      <a:endParaRPr b="1"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48.1%</a:t>
                      </a:r>
                      <a:endParaRPr sz="1200"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51.9%</a:t>
                      </a:r>
                      <a:endParaRPr sz="1200"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100%</a:t>
                      </a:r>
                      <a:br>
                        <a:rPr lang="en" sz="1100">
                          <a:solidFill>
                            <a:srgbClr val="FFFFFF"/>
                          </a:solidFill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(n = 4,287)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60-69</a:t>
                      </a:r>
                      <a:endParaRPr b="1"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40.5%</a:t>
                      </a:r>
                      <a:endParaRPr sz="1200"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59.5%</a:t>
                      </a:r>
                      <a:endParaRPr sz="1200"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100%</a:t>
                      </a:r>
                      <a:br>
                        <a:rPr lang="en" sz="1100">
                          <a:solidFill>
                            <a:srgbClr val="FFFFFF"/>
                          </a:solidFill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(n = 12,912)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70-79</a:t>
                      </a:r>
                      <a:endParaRPr b="1"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39.0%</a:t>
                      </a:r>
                      <a:endParaRPr sz="1200"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61.0%</a:t>
                      </a:r>
                      <a:endParaRPr sz="1200"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100%</a:t>
                      </a:r>
                      <a:br>
                        <a:rPr lang="en" sz="1100">
                          <a:solidFill>
                            <a:srgbClr val="FFFFFF"/>
                          </a:solidFill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(n = 30,816)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80-89</a:t>
                      </a:r>
                      <a:endParaRPr b="1"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37.1%</a:t>
                      </a:r>
                      <a:endParaRPr sz="1200"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62.9%</a:t>
                      </a:r>
                      <a:endParaRPr sz="1200"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100%</a:t>
                      </a:r>
                      <a:br>
                        <a:rPr lang="en" sz="1100">
                          <a:solidFill>
                            <a:srgbClr val="FFFFFF"/>
                          </a:solidFill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(n = 48,682)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90-99</a:t>
                      </a:r>
                      <a:endParaRPr b="1"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35.6%</a:t>
                      </a:r>
                      <a:endParaRPr sz="1200"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64.4%</a:t>
                      </a:r>
                      <a:endParaRPr sz="1200"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100%</a:t>
                      </a:r>
                      <a:br>
                        <a:rPr lang="en" sz="1100">
                          <a:solidFill>
                            <a:srgbClr val="FFFFFF"/>
                          </a:solidFill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(n = 24,168)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100+</a:t>
                      </a:r>
                      <a:endParaRPr b="1"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38.2%</a:t>
                      </a:r>
                      <a:endParaRPr sz="1200"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61.8%</a:t>
                      </a:r>
                      <a:endParaRPr sz="1200"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100%</a:t>
                      </a:r>
                      <a:br>
                        <a:rPr lang="en" sz="1100">
                          <a:solidFill>
                            <a:srgbClr val="FFFFFF"/>
                          </a:solidFill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(n = 788)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9" name="Google Shape;179;p28"/>
          <p:cNvSpPr/>
          <p:nvPr/>
        </p:nvSpPr>
        <p:spPr>
          <a:xfrm>
            <a:off x="4697625" y="1621700"/>
            <a:ext cx="966900" cy="34185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/>
          <p:nvPr/>
        </p:nvSpPr>
        <p:spPr>
          <a:xfrm>
            <a:off x="0" y="1035450"/>
            <a:ext cx="9144000" cy="410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9"/>
          <p:cNvSpPr txBox="1">
            <a:spLocks noGrp="1"/>
          </p:cNvSpPr>
          <p:nvPr>
            <p:ph type="title"/>
          </p:nvPr>
        </p:nvSpPr>
        <p:spPr>
          <a:xfrm>
            <a:off x="0" y="3075"/>
            <a:ext cx="91440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>
                <a:latin typeface="Helvetica Neue"/>
                <a:ea typeface="Helvetica Neue"/>
                <a:cs typeface="Helvetica Neue"/>
                <a:sym typeface="Helvetica Neue"/>
              </a:rPr>
              <a:t>Percentage Breakdown of Patient Race </a:t>
            </a:r>
            <a:br>
              <a:rPr lang="en" sz="2700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 sz="2700">
                <a:latin typeface="Helvetica Neue"/>
                <a:ea typeface="Helvetica Neue"/>
                <a:cs typeface="Helvetica Neue"/>
                <a:sym typeface="Helvetica Neue"/>
              </a:rPr>
              <a:t>by Discharge Disposition</a:t>
            </a:r>
            <a:endParaRPr sz="2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86" name="Google Shape;186;p29"/>
          <p:cNvGraphicFramePr/>
          <p:nvPr/>
        </p:nvGraphicFramePr>
        <p:xfrm>
          <a:off x="1246025" y="1172100"/>
          <a:ext cx="6651950" cy="3859935"/>
        </p:xfrm>
        <a:graphic>
          <a:graphicData uri="http://schemas.openxmlformats.org/drawingml/2006/table">
            <a:tbl>
              <a:tblPr>
                <a:noFill/>
                <a:tableStyleId>{847F04CE-5CCF-4204-B708-6A26F5545CEB}</a:tableStyleId>
              </a:tblPr>
              <a:tblGrid>
                <a:gridCol w="252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9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0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Race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Home (Discharge)</a:t>
                      </a:r>
                      <a:endParaRPr sz="1200" b="1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Non-Home (Discharge)</a:t>
                      </a:r>
                      <a:endParaRPr sz="1200" b="1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Total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White</a:t>
                      </a:r>
                      <a:endParaRPr sz="1200" b="1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37.7%</a:t>
                      </a:r>
                      <a:endParaRPr sz="1200"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62.3%</a:t>
                      </a:r>
                      <a:endParaRPr sz="1200"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100% (n = 77,383)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Black or African-American</a:t>
                      </a:r>
                      <a:endParaRPr sz="1200" b="1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39.0%</a:t>
                      </a:r>
                      <a:endParaRPr sz="1200"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61.0%</a:t>
                      </a:r>
                      <a:endParaRPr sz="1200"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100% (n = 39,474)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Asian</a:t>
                      </a:r>
                      <a:endParaRPr sz="1200" b="1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43.7%</a:t>
                      </a:r>
                      <a:endParaRPr sz="1200"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56.3%</a:t>
                      </a:r>
                      <a:endParaRPr sz="1200"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100% (n = 2,442)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American Indian or Alaskan Native</a:t>
                      </a:r>
                      <a:endParaRPr sz="1200" b="1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47.8%</a:t>
                      </a:r>
                      <a:endParaRPr sz="1200"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52.2%</a:t>
                      </a:r>
                      <a:endParaRPr sz="1200"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100% (n = 268)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Hawaiian or Pacific Islander</a:t>
                      </a:r>
                      <a:endParaRPr sz="1200" b="1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38.4%</a:t>
                      </a:r>
                      <a:endParaRPr sz="1200"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61.6%</a:t>
                      </a:r>
                      <a:endParaRPr sz="1200"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100% (n = 112)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Other</a:t>
                      </a:r>
                      <a:endParaRPr sz="1200" b="1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46.5%</a:t>
                      </a:r>
                      <a:endParaRPr sz="1200"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53.5%</a:t>
                      </a:r>
                      <a:endParaRPr sz="1200"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100% (n = 2,855)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3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Declined to Answer</a:t>
                      </a:r>
                      <a:endParaRPr sz="1200" b="1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33.5%</a:t>
                      </a:r>
                      <a:endParaRPr sz="1200"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66.5%</a:t>
                      </a:r>
                      <a:endParaRPr sz="1200"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100% (n = 528)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Unknown</a:t>
                      </a:r>
                      <a:endParaRPr sz="1200" b="1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34.3%</a:t>
                      </a:r>
                      <a:endParaRPr sz="1200"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65.7%</a:t>
                      </a:r>
                      <a:endParaRPr sz="1200"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100% (n = 522)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Multiracial</a:t>
                      </a:r>
                      <a:endParaRPr sz="1200" b="1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42.7%</a:t>
                      </a:r>
                      <a:endParaRPr sz="1200"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57.3%</a:t>
                      </a:r>
                      <a:endParaRPr sz="1200"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100% (n = 232)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87" name="Google Shape;187;p29"/>
          <p:cNvSpPr/>
          <p:nvPr/>
        </p:nvSpPr>
        <p:spPr>
          <a:xfrm>
            <a:off x="5131625" y="2480171"/>
            <a:ext cx="1050600" cy="2988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9"/>
          <p:cNvSpPr/>
          <p:nvPr/>
        </p:nvSpPr>
        <p:spPr>
          <a:xfrm>
            <a:off x="5124075" y="2850091"/>
            <a:ext cx="1050600" cy="3750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9"/>
          <p:cNvSpPr/>
          <p:nvPr/>
        </p:nvSpPr>
        <p:spPr>
          <a:xfrm>
            <a:off x="5131625" y="3608802"/>
            <a:ext cx="1050600" cy="3750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/>
          <p:nvPr/>
        </p:nvSpPr>
        <p:spPr>
          <a:xfrm>
            <a:off x="0" y="1027850"/>
            <a:ext cx="9144000" cy="411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30"/>
          <p:cNvSpPr txBox="1">
            <a:spLocks noGrp="1"/>
          </p:cNvSpPr>
          <p:nvPr>
            <p:ph type="title"/>
          </p:nvPr>
        </p:nvSpPr>
        <p:spPr>
          <a:xfrm>
            <a:off x="0" y="3075"/>
            <a:ext cx="91440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>
                <a:latin typeface="Helvetica Neue"/>
                <a:ea typeface="Helvetica Neue"/>
                <a:cs typeface="Helvetica Neue"/>
                <a:sym typeface="Helvetica Neue"/>
              </a:rPr>
              <a:t>Percentage Breakdown of Marital Status </a:t>
            </a:r>
            <a:br>
              <a:rPr lang="en" sz="2700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 sz="2700">
                <a:latin typeface="Helvetica Neue"/>
                <a:ea typeface="Helvetica Neue"/>
                <a:cs typeface="Helvetica Neue"/>
                <a:sym typeface="Helvetica Neue"/>
              </a:rPr>
              <a:t>by Discharge Disposition</a:t>
            </a:r>
            <a:endParaRPr sz="2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96" name="Google Shape;196;p30"/>
          <p:cNvGraphicFramePr/>
          <p:nvPr/>
        </p:nvGraphicFramePr>
        <p:xfrm>
          <a:off x="2018525" y="1203900"/>
          <a:ext cx="5106925" cy="3807000"/>
        </p:xfrm>
        <a:graphic>
          <a:graphicData uri="http://schemas.openxmlformats.org/drawingml/2006/table">
            <a:tbl>
              <a:tblPr>
                <a:noFill/>
                <a:tableStyleId>{847F04CE-5CCF-4204-B708-6A26F5545CEB}</a:tableStyleId>
              </a:tblPr>
              <a:tblGrid>
                <a:gridCol w="1572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4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4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2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Marital Status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Home (Discharge)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Non-Home (Discharge)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Total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Single</a:t>
                      </a:r>
                      <a:endParaRPr sz="1200" b="1"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36.3%</a:t>
                      </a:r>
                      <a:endParaRPr sz="1200"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63.7%</a:t>
                      </a:r>
                      <a:endParaRPr sz="1200"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100%</a:t>
                      </a:r>
                      <a:br>
                        <a:rPr lang="en" sz="1200">
                          <a:solidFill>
                            <a:srgbClr val="FFFFFF"/>
                          </a:solidFill>
                        </a:rPr>
                      </a:b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(n = 24,086)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Married</a:t>
                      </a:r>
                      <a:endParaRPr sz="1200" b="1"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42.2%</a:t>
                      </a:r>
                      <a:endParaRPr sz="1200"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57.8%</a:t>
                      </a:r>
                      <a:endParaRPr sz="1200"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100%</a:t>
                      </a:r>
                      <a:br>
                        <a:rPr lang="en" sz="1200">
                          <a:solidFill>
                            <a:srgbClr val="FFFFFF"/>
                          </a:solidFill>
                        </a:rPr>
                      </a:b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(n = 41,725)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Widow/Widower</a:t>
                      </a:r>
                      <a:endParaRPr sz="1200" b="1"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37.0%</a:t>
                      </a:r>
                      <a:endParaRPr sz="1200"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63.0%</a:t>
                      </a:r>
                      <a:endParaRPr sz="1200"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100%</a:t>
                      </a:r>
                      <a:br>
                        <a:rPr lang="en" sz="1200">
                          <a:solidFill>
                            <a:srgbClr val="FFFFFF"/>
                          </a:solidFill>
                        </a:rPr>
                      </a:b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(n = 43,950)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Divorced</a:t>
                      </a:r>
                      <a:endParaRPr sz="1200" b="1"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35.5%</a:t>
                      </a:r>
                      <a:endParaRPr sz="1200"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64.5%</a:t>
                      </a:r>
                      <a:endParaRPr sz="1200"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100%</a:t>
                      </a:r>
                      <a:br>
                        <a:rPr lang="en" sz="1200">
                          <a:solidFill>
                            <a:srgbClr val="FFFFFF"/>
                          </a:solidFill>
                        </a:rPr>
                      </a:b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(n = 10,341)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Separated</a:t>
                      </a:r>
                      <a:endParaRPr sz="1200" b="1"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40.0%</a:t>
                      </a:r>
                      <a:endParaRPr sz="1200"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60.0%</a:t>
                      </a:r>
                      <a:endParaRPr sz="1200"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100%</a:t>
                      </a:r>
                      <a:br>
                        <a:rPr lang="en" sz="1200">
                          <a:solidFill>
                            <a:srgbClr val="FFFFFF"/>
                          </a:solidFill>
                        </a:rPr>
                      </a:b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(n = 1,356)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Unknown</a:t>
                      </a:r>
                      <a:endParaRPr sz="1200" b="1"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32.1%</a:t>
                      </a:r>
                      <a:endParaRPr sz="1200"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67.9%</a:t>
                      </a:r>
                      <a:endParaRPr sz="1200"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100%</a:t>
                      </a:r>
                      <a:br>
                        <a:rPr lang="en" sz="1200">
                          <a:solidFill>
                            <a:srgbClr val="FFFFFF"/>
                          </a:solidFill>
                        </a:rPr>
                      </a:b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(n = 2,358)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7" name="Google Shape;197;p30"/>
          <p:cNvSpPr/>
          <p:nvPr/>
        </p:nvSpPr>
        <p:spPr>
          <a:xfrm>
            <a:off x="4831700" y="2388684"/>
            <a:ext cx="1050600" cy="3750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/>
          <p:nvPr/>
        </p:nvSpPr>
        <p:spPr>
          <a:xfrm>
            <a:off x="0" y="766500"/>
            <a:ext cx="9144000" cy="437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1"/>
          <p:cNvSpPr txBox="1">
            <a:spLocks noGrp="1"/>
          </p:cNvSpPr>
          <p:nvPr>
            <p:ph type="title"/>
          </p:nvPr>
        </p:nvSpPr>
        <p:spPr>
          <a:xfrm>
            <a:off x="2208300" y="79275"/>
            <a:ext cx="50661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>
                <a:latin typeface="Helvetica Neue"/>
                <a:ea typeface="Helvetica Neue"/>
                <a:cs typeface="Helvetica Neue"/>
                <a:sym typeface="Helvetica Neue"/>
              </a:rPr>
              <a:t>Charlson Index</a:t>
            </a:r>
            <a:endParaRPr sz="2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4" name="Google Shape;204;p31"/>
          <p:cNvSpPr txBox="1">
            <a:spLocks noGrp="1"/>
          </p:cNvSpPr>
          <p:nvPr>
            <p:ph type="body" idx="4294967295"/>
          </p:nvPr>
        </p:nvSpPr>
        <p:spPr>
          <a:xfrm>
            <a:off x="643175" y="1802250"/>
            <a:ext cx="4882800" cy="27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Weighted Score of Co-morbidities and Age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Designed to Predict Risk of Death On a Patient Level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Higher Charlson Index Score is Associated With a Higher Risk of Death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1"/>
          <p:cNvSpPr txBox="1"/>
          <p:nvPr/>
        </p:nvSpPr>
        <p:spPr>
          <a:xfrm>
            <a:off x="658150" y="1074900"/>
            <a:ext cx="46815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</a:rPr>
              <a:t>What’s The Charlson Index?</a:t>
            </a:r>
            <a:endParaRPr sz="2900"/>
          </a:p>
        </p:txBody>
      </p:sp>
      <p:sp>
        <p:nvSpPr>
          <p:cNvPr id="206" name="Google Shape;206;p31"/>
          <p:cNvSpPr txBox="1"/>
          <p:nvPr/>
        </p:nvSpPr>
        <p:spPr>
          <a:xfrm>
            <a:off x="6190973" y="4897373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</a:rPr>
              <a:t>Source: Sundararajan et al. (2004) </a:t>
            </a:r>
            <a:endParaRPr sz="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/>
          <p:nvPr/>
        </p:nvSpPr>
        <p:spPr>
          <a:xfrm>
            <a:off x="2374450" y="0"/>
            <a:ext cx="23745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0" y="1927950"/>
            <a:ext cx="23745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40" dirty="0">
                <a:latin typeface="Arial"/>
                <a:ea typeface="Arial"/>
                <a:cs typeface="Arial"/>
                <a:sym typeface="Arial"/>
              </a:rPr>
              <a:t>Agenda</a:t>
            </a:r>
            <a:endParaRPr sz="274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2"/>
          </p:nvPr>
        </p:nvSpPr>
        <p:spPr>
          <a:xfrm>
            <a:off x="3529650" y="628200"/>
            <a:ext cx="4882800" cy="388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Burden of Alzheimer’s &amp; Dementia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Happens When Patients Can’t Be Taken Care of At Home?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Existing Literature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Capstone Question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Dataset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Exploratory Analysis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/>
          <p:nvPr/>
        </p:nvSpPr>
        <p:spPr>
          <a:xfrm>
            <a:off x="0" y="766500"/>
            <a:ext cx="9144000" cy="437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32"/>
          <p:cNvSpPr txBox="1">
            <a:spLocks noGrp="1"/>
          </p:cNvSpPr>
          <p:nvPr>
            <p:ph type="title"/>
          </p:nvPr>
        </p:nvSpPr>
        <p:spPr>
          <a:xfrm>
            <a:off x="2208300" y="79275"/>
            <a:ext cx="50661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>
                <a:latin typeface="Helvetica Neue"/>
                <a:ea typeface="Helvetica Neue"/>
                <a:cs typeface="Helvetica Neue"/>
                <a:sym typeface="Helvetica Neue"/>
              </a:rPr>
              <a:t>Charlson Index</a:t>
            </a:r>
            <a:endParaRPr sz="2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13" name="Google Shape;21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0275" y="783564"/>
            <a:ext cx="2358875" cy="409832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2"/>
          <p:cNvSpPr txBox="1">
            <a:spLocks noGrp="1"/>
          </p:cNvSpPr>
          <p:nvPr>
            <p:ph type="body" idx="4294967295"/>
          </p:nvPr>
        </p:nvSpPr>
        <p:spPr>
          <a:xfrm>
            <a:off x="643175" y="1802250"/>
            <a:ext cx="4882800" cy="27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Weighted Score of Co-morbidities and Age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Designed to Predict Risk of Death On a Patient Level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Higher Charlson Index Score is Associated With a Higher Risk of Death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2"/>
          <p:cNvSpPr txBox="1"/>
          <p:nvPr/>
        </p:nvSpPr>
        <p:spPr>
          <a:xfrm>
            <a:off x="658150" y="1074900"/>
            <a:ext cx="46815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</a:rPr>
              <a:t>What’s The Charlson Index?</a:t>
            </a:r>
            <a:endParaRPr sz="2900"/>
          </a:p>
        </p:txBody>
      </p:sp>
      <p:sp>
        <p:nvSpPr>
          <p:cNvPr id="216" name="Google Shape;216;p32"/>
          <p:cNvSpPr txBox="1"/>
          <p:nvPr/>
        </p:nvSpPr>
        <p:spPr>
          <a:xfrm>
            <a:off x="6190973" y="4897373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</a:rPr>
              <a:t>Source: Sundararajan et al. (2004) </a:t>
            </a:r>
            <a:endParaRPr sz="800"/>
          </a:p>
        </p:txBody>
      </p:sp>
      <p:sp>
        <p:nvSpPr>
          <p:cNvPr id="217" name="Google Shape;217;p32"/>
          <p:cNvSpPr/>
          <p:nvPr/>
        </p:nvSpPr>
        <p:spPr>
          <a:xfrm>
            <a:off x="7388550" y="957377"/>
            <a:ext cx="1050600" cy="3750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>
            <a:spLocks noGrp="1"/>
          </p:cNvSpPr>
          <p:nvPr>
            <p:ph type="title"/>
          </p:nvPr>
        </p:nvSpPr>
        <p:spPr>
          <a:xfrm>
            <a:off x="472050" y="672886"/>
            <a:ext cx="8199900" cy="170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900" dirty="0">
                <a:latin typeface="Arial"/>
                <a:ea typeface="Arial"/>
                <a:cs typeface="Arial"/>
                <a:sym typeface="Arial"/>
              </a:rPr>
              <a:t>One Tiny Problem</a:t>
            </a:r>
            <a:endParaRPr sz="49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00" dirty="0">
                <a:latin typeface="Arial"/>
                <a:ea typeface="Arial"/>
                <a:cs typeface="Arial"/>
                <a:sym typeface="Arial"/>
              </a:rPr>
              <a:t>Lots of Potential Confounding</a:t>
            </a:r>
            <a:endParaRPr sz="3100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3"/>
          <p:cNvSpPr txBox="1">
            <a:spLocks noGrp="1"/>
          </p:cNvSpPr>
          <p:nvPr>
            <p:ph type="title"/>
          </p:nvPr>
        </p:nvSpPr>
        <p:spPr>
          <a:xfrm>
            <a:off x="723300" y="2613638"/>
            <a:ext cx="7765800" cy="88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Multiple Logistic Regression!</a:t>
            </a:r>
            <a:endParaRPr sz="40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/>
          <p:nvPr/>
        </p:nvSpPr>
        <p:spPr>
          <a:xfrm>
            <a:off x="0" y="1085925"/>
            <a:ext cx="9144000" cy="405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34"/>
          <p:cNvSpPr txBox="1">
            <a:spLocks noGrp="1"/>
          </p:cNvSpPr>
          <p:nvPr>
            <p:ph type="title"/>
          </p:nvPr>
        </p:nvSpPr>
        <p:spPr>
          <a:xfrm>
            <a:off x="2208300" y="79275"/>
            <a:ext cx="50661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>
                <a:latin typeface="Helvetica Neue"/>
                <a:ea typeface="Helvetica Neue"/>
                <a:cs typeface="Helvetica Neue"/>
                <a:sym typeface="Helvetica Neue"/>
              </a:rPr>
              <a:t>Reference Group</a:t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(Multiple Logistic Regression)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230" name="Google Shape;230;p34"/>
          <p:cNvGraphicFramePr/>
          <p:nvPr/>
        </p:nvGraphicFramePr>
        <p:xfrm>
          <a:off x="2833688" y="1453025"/>
          <a:ext cx="3674500" cy="3395325"/>
        </p:xfrm>
        <a:graphic>
          <a:graphicData uri="http://schemas.openxmlformats.org/drawingml/2006/table">
            <a:tbl>
              <a:tblPr>
                <a:noFill/>
                <a:tableStyleId>{847F04CE-5CCF-4204-B708-6A26F5545CEB}</a:tableStyleId>
              </a:tblPr>
              <a:tblGrid>
                <a:gridCol w="2214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Covariates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Reference Value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Y Covariate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Discharge Disposition</a:t>
                      </a:r>
                      <a:endParaRPr sz="1100" b="1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Home</a:t>
                      </a:r>
                      <a:endParaRPr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X Covariates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Source of Admission</a:t>
                      </a:r>
                      <a:endParaRPr sz="1100" b="1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Home</a:t>
                      </a:r>
                      <a:endParaRPr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Diagnosis</a:t>
                      </a:r>
                      <a:endParaRPr sz="1100" b="1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Dementia</a:t>
                      </a:r>
                      <a:endParaRPr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1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Sex</a:t>
                      </a:r>
                      <a:endParaRPr sz="1100" b="1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Male</a:t>
                      </a:r>
                      <a:endParaRPr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1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Race</a:t>
                      </a:r>
                      <a:endParaRPr sz="1100" b="1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White</a:t>
                      </a:r>
                      <a:endParaRPr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1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Marital Status</a:t>
                      </a:r>
                      <a:endParaRPr sz="1100" b="1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Single</a:t>
                      </a:r>
                      <a:endParaRPr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/>
          <p:nvPr/>
        </p:nvSpPr>
        <p:spPr>
          <a:xfrm>
            <a:off x="0" y="766500"/>
            <a:ext cx="9144000" cy="437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5"/>
          <p:cNvSpPr txBox="1">
            <a:spLocks noGrp="1"/>
          </p:cNvSpPr>
          <p:nvPr>
            <p:ph type="title"/>
          </p:nvPr>
        </p:nvSpPr>
        <p:spPr>
          <a:xfrm>
            <a:off x="1652400" y="140175"/>
            <a:ext cx="58392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>
                <a:latin typeface="Helvetica Neue"/>
                <a:ea typeface="Helvetica Neue"/>
                <a:cs typeface="Helvetica Neue"/>
                <a:sym typeface="Helvetica Neue"/>
              </a:rPr>
              <a:t>Multiple Logistic Regression (1 of 2)</a:t>
            </a:r>
            <a:endParaRPr sz="2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237" name="Google Shape;237;p35"/>
          <p:cNvGraphicFramePr/>
          <p:nvPr/>
        </p:nvGraphicFramePr>
        <p:xfrm>
          <a:off x="1583213" y="865850"/>
          <a:ext cx="5977575" cy="4125645"/>
        </p:xfrm>
        <a:graphic>
          <a:graphicData uri="http://schemas.openxmlformats.org/drawingml/2006/table">
            <a:tbl>
              <a:tblPr>
                <a:noFill/>
                <a:tableStyleId>{847F04CE-5CCF-4204-B708-6A26F5545CEB}</a:tableStyleId>
              </a:tblPr>
              <a:tblGrid>
                <a:gridCol w="3985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6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5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Covariate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Odds Ratio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P-value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Source of Admission Non-Home</a:t>
                      </a:r>
                      <a:endParaRPr sz="1100" b="1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2.550</a:t>
                      </a:r>
                      <a:endParaRPr sz="1100" b="1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&lt;0.001</a:t>
                      </a:r>
                      <a:endParaRPr sz="1100" b="1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Count of ICD</a:t>
                      </a:r>
                      <a:endParaRPr sz="1100" b="1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1.058</a:t>
                      </a:r>
                      <a:endParaRPr sz="1100" b="1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&lt;0.001</a:t>
                      </a:r>
                      <a:endParaRPr sz="1100" b="1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Age</a:t>
                      </a:r>
                      <a:endParaRPr sz="1100" b="1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1.036</a:t>
                      </a:r>
                      <a:endParaRPr sz="1100" b="1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&lt;0.001</a:t>
                      </a:r>
                      <a:endParaRPr sz="1100" b="1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Alzheimer</a:t>
                      </a:r>
                      <a:endParaRPr sz="1100" b="1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0.918</a:t>
                      </a:r>
                      <a:endParaRPr sz="1100" b="1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&lt;0.001</a:t>
                      </a:r>
                      <a:endParaRPr sz="1100" b="1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Female</a:t>
                      </a:r>
                      <a:endParaRPr sz="1100" b="1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0.896</a:t>
                      </a:r>
                      <a:endParaRPr sz="1100" b="1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&lt;0.001</a:t>
                      </a:r>
                      <a:endParaRPr sz="1100" b="1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Patient Race (American Indian or Alaskan Native)</a:t>
                      </a:r>
                      <a:endParaRPr sz="1100" b="1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0.687</a:t>
                      </a:r>
                      <a:endParaRPr sz="1100" b="1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0.003</a:t>
                      </a:r>
                      <a:endParaRPr sz="1100" b="1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7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Patient Race (Asian)</a:t>
                      </a:r>
                      <a:endParaRPr sz="1100" b="1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0.871</a:t>
                      </a:r>
                      <a:endParaRPr sz="1100" b="1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&lt;0.001</a:t>
                      </a:r>
                      <a:endParaRPr sz="1100" b="1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Patient Race (Black or African-American)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1.000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0.996</a:t>
                      </a:r>
                      <a:endParaRPr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7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Patient Race (Declined)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1.132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0.198</a:t>
                      </a:r>
                      <a:endParaRPr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5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Patient Race (Hawaiian or Pacific Islander)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1.134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0.532</a:t>
                      </a:r>
                      <a:endParaRPr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7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Patient Race (Multi-racial)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0.778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0.072</a:t>
                      </a:r>
                      <a:endParaRPr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7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Patient Race (Other)</a:t>
                      </a:r>
                      <a:endParaRPr sz="1100" b="1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0.775</a:t>
                      </a:r>
                      <a:endParaRPr sz="1100" b="1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&lt;0.001</a:t>
                      </a:r>
                      <a:endParaRPr sz="1100" b="1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7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Patient Race (Unknown)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0.918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0.380</a:t>
                      </a:r>
                      <a:endParaRPr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38" name="Google Shape;238;p35"/>
          <p:cNvSpPr txBox="1"/>
          <p:nvPr/>
        </p:nvSpPr>
        <p:spPr>
          <a:xfrm>
            <a:off x="7758300" y="4404609"/>
            <a:ext cx="13857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* Bold signifies statistically significance</a:t>
            </a:r>
            <a:endParaRPr sz="1200">
              <a:solidFill>
                <a:srgbClr val="666666"/>
              </a:solidFill>
            </a:endParaRPr>
          </a:p>
        </p:txBody>
      </p:sp>
      <p:sp>
        <p:nvSpPr>
          <p:cNvPr id="239" name="Google Shape;239;p35"/>
          <p:cNvSpPr/>
          <p:nvPr/>
        </p:nvSpPr>
        <p:spPr>
          <a:xfrm>
            <a:off x="5527091" y="2398300"/>
            <a:ext cx="1050600" cy="2583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35"/>
          <p:cNvSpPr/>
          <p:nvPr/>
        </p:nvSpPr>
        <p:spPr>
          <a:xfrm>
            <a:off x="5530143" y="2099800"/>
            <a:ext cx="1050600" cy="2583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35"/>
          <p:cNvSpPr/>
          <p:nvPr/>
        </p:nvSpPr>
        <p:spPr>
          <a:xfrm>
            <a:off x="5530140" y="1801300"/>
            <a:ext cx="1050600" cy="2583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6"/>
          <p:cNvSpPr/>
          <p:nvPr/>
        </p:nvSpPr>
        <p:spPr>
          <a:xfrm>
            <a:off x="0" y="766500"/>
            <a:ext cx="9144000" cy="372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47" name="Google Shape;247;p36"/>
          <p:cNvGraphicFramePr/>
          <p:nvPr/>
        </p:nvGraphicFramePr>
        <p:xfrm>
          <a:off x="1718600" y="842000"/>
          <a:ext cx="5706800" cy="2869635"/>
        </p:xfrm>
        <a:graphic>
          <a:graphicData uri="http://schemas.openxmlformats.org/drawingml/2006/table">
            <a:tbl>
              <a:tblPr>
                <a:noFill/>
                <a:tableStyleId>{847F04CE-5CCF-4204-B708-6A26F5545CEB}</a:tableStyleId>
              </a:tblPr>
              <a:tblGrid>
                <a:gridCol w="38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0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5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Covariate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Odds Ratio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P-value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Marital Status (Married)</a:t>
                      </a:r>
                      <a:endParaRPr sz="1100" b="1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0.685</a:t>
                      </a:r>
                      <a:endParaRPr sz="1100" b="1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&lt;0.001</a:t>
                      </a:r>
                      <a:endParaRPr sz="1100" b="1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Marital Status (Separated)</a:t>
                      </a:r>
                      <a:endParaRPr sz="1100" b="1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0.828</a:t>
                      </a:r>
                      <a:endParaRPr sz="1100" b="1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0.002</a:t>
                      </a:r>
                      <a:endParaRPr sz="1100" b="1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Marital Status (Divorced)</a:t>
                      </a:r>
                      <a:endParaRPr sz="1100" b="1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0.924</a:t>
                      </a:r>
                      <a:endParaRPr sz="1100" b="1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0.002</a:t>
                      </a:r>
                      <a:endParaRPr sz="1100" b="1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Marital Status (Widow/Widower)</a:t>
                      </a:r>
                      <a:endParaRPr sz="1100" b="1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0.790</a:t>
                      </a:r>
                      <a:endParaRPr sz="1100" b="1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&lt;0.001</a:t>
                      </a:r>
                      <a:endParaRPr sz="1100" b="1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Marital Status (Unknown)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1.079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0.119</a:t>
                      </a:r>
                      <a:endParaRPr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9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Charlson Index Score</a:t>
                      </a:r>
                      <a:endParaRPr sz="1100" b="1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1.149</a:t>
                      </a:r>
                      <a:endParaRPr sz="1100" b="1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&lt;0.001</a:t>
                      </a:r>
                      <a:endParaRPr sz="1100" b="1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4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Interaction Term 1 (Count of ICD * Charlson Index Score) </a:t>
                      </a:r>
                      <a:endParaRPr sz="1100" b="1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1.000</a:t>
                      </a:r>
                      <a:endParaRPr sz="1100" b="1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0.042</a:t>
                      </a:r>
                      <a:endParaRPr sz="1100" b="1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4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Interaction Term 2 (Age * Charlson Index Score)</a:t>
                      </a:r>
                      <a:endParaRPr sz="1100" b="1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0.998</a:t>
                      </a:r>
                      <a:endParaRPr sz="1100" b="1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&lt;0.001</a:t>
                      </a:r>
                      <a:endParaRPr sz="1100" b="1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48" name="Google Shape;248;p36"/>
          <p:cNvSpPr txBox="1">
            <a:spLocks noGrp="1"/>
          </p:cNvSpPr>
          <p:nvPr>
            <p:ph type="title"/>
          </p:nvPr>
        </p:nvSpPr>
        <p:spPr>
          <a:xfrm>
            <a:off x="1652400" y="140175"/>
            <a:ext cx="58392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>
                <a:latin typeface="Helvetica Neue"/>
                <a:ea typeface="Helvetica Neue"/>
                <a:cs typeface="Helvetica Neue"/>
                <a:sym typeface="Helvetica Neue"/>
              </a:rPr>
              <a:t>Multiple Logistic Regression (2 of 2)</a:t>
            </a:r>
            <a:endParaRPr sz="2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7"/>
          <p:cNvSpPr txBox="1">
            <a:spLocks noGrp="1"/>
          </p:cNvSpPr>
          <p:nvPr>
            <p:ph type="title"/>
          </p:nvPr>
        </p:nvSpPr>
        <p:spPr>
          <a:xfrm>
            <a:off x="389250" y="-100"/>
            <a:ext cx="8365500" cy="144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600">
                <a:latin typeface="Arial"/>
                <a:ea typeface="Arial"/>
                <a:cs typeface="Arial"/>
                <a:sym typeface="Arial"/>
              </a:rPr>
              <a:t>Takeaways</a:t>
            </a:r>
            <a:endParaRPr sz="4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37"/>
          <p:cNvSpPr txBox="1"/>
          <p:nvPr/>
        </p:nvSpPr>
        <p:spPr>
          <a:xfrm>
            <a:off x="741600" y="1730600"/>
            <a:ext cx="7965900" cy="30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AutoNum type="arabicPeriod"/>
            </a:pPr>
            <a:r>
              <a:rPr lang="en" sz="2400">
                <a:solidFill>
                  <a:schemeClr val="accent2"/>
                </a:solidFill>
              </a:rPr>
              <a:t>Patient </a:t>
            </a:r>
            <a:r>
              <a:rPr lang="en" sz="2400" b="1" u="sng">
                <a:solidFill>
                  <a:schemeClr val="accent2"/>
                </a:solidFill>
              </a:rPr>
              <a:t>Source</a:t>
            </a:r>
            <a:r>
              <a:rPr lang="en" sz="2400">
                <a:solidFill>
                  <a:schemeClr val="accent2"/>
                </a:solidFill>
              </a:rPr>
              <a:t> Location is Highly Associated With Discharge Location</a:t>
            </a:r>
            <a:endParaRPr sz="2400">
              <a:solidFill>
                <a:schemeClr val="accent2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AutoNum type="arabicPeriod"/>
            </a:pPr>
            <a:r>
              <a:rPr lang="en" sz="2400">
                <a:solidFill>
                  <a:schemeClr val="accent2"/>
                </a:solidFill>
              </a:rPr>
              <a:t>Higher </a:t>
            </a:r>
            <a:r>
              <a:rPr lang="en" sz="2400" b="1">
                <a:solidFill>
                  <a:schemeClr val="accent2"/>
                </a:solidFill>
              </a:rPr>
              <a:t>Age</a:t>
            </a:r>
            <a:r>
              <a:rPr lang="en" sz="2400">
                <a:solidFill>
                  <a:schemeClr val="accent2"/>
                </a:solidFill>
              </a:rPr>
              <a:t>,</a:t>
            </a:r>
            <a:r>
              <a:rPr lang="en" sz="2400" b="1">
                <a:solidFill>
                  <a:schemeClr val="accent2"/>
                </a:solidFill>
              </a:rPr>
              <a:t> ICD Count</a:t>
            </a:r>
            <a:r>
              <a:rPr lang="en" sz="2400">
                <a:solidFill>
                  <a:schemeClr val="accent2"/>
                </a:solidFill>
              </a:rPr>
              <a:t>, and </a:t>
            </a:r>
            <a:r>
              <a:rPr lang="en" sz="2400" b="1">
                <a:solidFill>
                  <a:schemeClr val="accent2"/>
                </a:solidFill>
              </a:rPr>
              <a:t>Charlson Score</a:t>
            </a:r>
            <a:r>
              <a:rPr lang="en" sz="2400">
                <a:solidFill>
                  <a:schemeClr val="accent2"/>
                </a:solidFill>
              </a:rPr>
              <a:t> are associated with an </a:t>
            </a:r>
            <a:r>
              <a:rPr lang="en" sz="2400" b="1" u="sng">
                <a:solidFill>
                  <a:schemeClr val="accent2"/>
                </a:solidFill>
              </a:rPr>
              <a:t>Increase</a:t>
            </a:r>
            <a:r>
              <a:rPr lang="en" sz="2400">
                <a:solidFill>
                  <a:schemeClr val="accent2"/>
                </a:solidFill>
              </a:rPr>
              <a:t> in Non-Home discharges</a:t>
            </a:r>
            <a:endParaRPr sz="2400">
              <a:solidFill>
                <a:schemeClr val="accent2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AutoNum type="arabicPeriod"/>
            </a:pPr>
            <a:r>
              <a:rPr lang="en" sz="2400">
                <a:solidFill>
                  <a:schemeClr val="accent2"/>
                </a:solidFill>
              </a:rPr>
              <a:t>Being </a:t>
            </a:r>
            <a:r>
              <a:rPr lang="en" sz="2400" b="1">
                <a:solidFill>
                  <a:schemeClr val="accent2"/>
                </a:solidFill>
              </a:rPr>
              <a:t>Female</a:t>
            </a:r>
            <a:r>
              <a:rPr lang="en" sz="2400">
                <a:solidFill>
                  <a:schemeClr val="accent2"/>
                </a:solidFill>
              </a:rPr>
              <a:t>, </a:t>
            </a:r>
            <a:r>
              <a:rPr lang="en" sz="2400" b="1">
                <a:solidFill>
                  <a:schemeClr val="accent2"/>
                </a:solidFill>
              </a:rPr>
              <a:t>Asian</a:t>
            </a:r>
            <a:r>
              <a:rPr lang="en" sz="2400">
                <a:solidFill>
                  <a:schemeClr val="accent2"/>
                </a:solidFill>
              </a:rPr>
              <a:t>, </a:t>
            </a:r>
            <a:r>
              <a:rPr lang="en" sz="2400" b="1">
                <a:solidFill>
                  <a:schemeClr val="accent2"/>
                </a:solidFill>
              </a:rPr>
              <a:t>American Indian/Alaskan Native</a:t>
            </a:r>
            <a:r>
              <a:rPr lang="en" sz="2400">
                <a:solidFill>
                  <a:schemeClr val="accent2"/>
                </a:solidFill>
              </a:rPr>
              <a:t>, and </a:t>
            </a:r>
            <a:r>
              <a:rPr lang="en" sz="2400" b="1">
                <a:solidFill>
                  <a:schemeClr val="accent2"/>
                </a:solidFill>
              </a:rPr>
              <a:t>Married </a:t>
            </a:r>
            <a:r>
              <a:rPr lang="en" sz="2400">
                <a:solidFill>
                  <a:schemeClr val="accent2"/>
                </a:solidFill>
              </a:rPr>
              <a:t>are Each Associated With a </a:t>
            </a:r>
            <a:r>
              <a:rPr lang="en" sz="2400" b="1" u="sng">
                <a:solidFill>
                  <a:schemeClr val="accent2"/>
                </a:solidFill>
              </a:rPr>
              <a:t>Reduction</a:t>
            </a:r>
            <a:r>
              <a:rPr lang="en" sz="2400">
                <a:solidFill>
                  <a:schemeClr val="accent2"/>
                </a:solidFill>
              </a:rPr>
              <a:t> in Non-Home Discharges</a:t>
            </a:r>
            <a:endParaRPr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8"/>
          <p:cNvSpPr txBox="1">
            <a:spLocks noGrp="1"/>
          </p:cNvSpPr>
          <p:nvPr>
            <p:ph type="title"/>
          </p:nvPr>
        </p:nvSpPr>
        <p:spPr>
          <a:xfrm>
            <a:off x="389250" y="-100"/>
            <a:ext cx="8365500" cy="144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600">
                <a:latin typeface="Arial"/>
                <a:ea typeface="Arial"/>
                <a:cs typeface="Arial"/>
                <a:sym typeface="Arial"/>
              </a:rPr>
              <a:t>Further Areas of Interest</a:t>
            </a:r>
            <a:endParaRPr sz="4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38"/>
          <p:cNvSpPr txBox="1"/>
          <p:nvPr/>
        </p:nvSpPr>
        <p:spPr>
          <a:xfrm>
            <a:off x="894000" y="1730600"/>
            <a:ext cx="7965900" cy="19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AutoNum type="arabicPeriod"/>
            </a:pPr>
            <a:r>
              <a:rPr lang="en" sz="2400">
                <a:solidFill>
                  <a:schemeClr val="accent2"/>
                </a:solidFill>
              </a:rPr>
              <a:t>Which ICD Codes are Most Associated with Non-Home Discharge</a:t>
            </a:r>
            <a:endParaRPr sz="2400">
              <a:solidFill>
                <a:schemeClr val="accent2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AutoNum type="arabicPeriod"/>
            </a:pPr>
            <a:r>
              <a:rPr lang="en" sz="2400">
                <a:solidFill>
                  <a:schemeClr val="accent2"/>
                </a:solidFill>
              </a:rPr>
              <a:t>Hospital Length of Stay</a:t>
            </a:r>
            <a:endParaRPr sz="2400">
              <a:solidFill>
                <a:schemeClr val="accent2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AutoNum type="arabicPeriod"/>
            </a:pPr>
            <a:r>
              <a:rPr lang="en" sz="2400">
                <a:solidFill>
                  <a:schemeClr val="accent2"/>
                </a:solidFill>
              </a:rPr>
              <a:t>Patient Zipcode of Residence</a:t>
            </a:r>
            <a:endParaRPr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9"/>
          <p:cNvSpPr txBox="1">
            <a:spLocks noGrp="1"/>
          </p:cNvSpPr>
          <p:nvPr>
            <p:ph type="title"/>
          </p:nvPr>
        </p:nvSpPr>
        <p:spPr>
          <a:xfrm>
            <a:off x="0" y="-100"/>
            <a:ext cx="9144000" cy="103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600">
                <a:latin typeface="Arial"/>
                <a:ea typeface="Arial"/>
                <a:cs typeface="Arial"/>
                <a:sym typeface="Arial"/>
              </a:rPr>
              <a:t>Learnings &amp; New Competencies</a:t>
            </a:r>
            <a:endParaRPr sz="46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6" name="Google Shape;266;p39"/>
          <p:cNvGraphicFramePr/>
          <p:nvPr/>
        </p:nvGraphicFramePr>
        <p:xfrm>
          <a:off x="952500" y="1222575"/>
          <a:ext cx="7239000" cy="3637792"/>
        </p:xfrm>
        <a:graphic>
          <a:graphicData uri="http://schemas.openxmlformats.org/drawingml/2006/table">
            <a:tbl>
              <a:tblPr>
                <a:noFill/>
                <a:tableStyleId>{AB9553B5-81F2-47DF-9C4C-335EA1E1FBB9}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5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2"/>
                          </a:solidFill>
                        </a:rPr>
                        <a:t>Data Prepping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2"/>
                          </a:solidFill>
                        </a:rPr>
                        <a:t>Data Analysis</a:t>
                      </a:r>
                      <a:endParaRPr sz="1800"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2"/>
                          </a:solidFill>
                        </a:rPr>
                        <a:t>Conceptual</a:t>
                      </a:r>
                      <a:endParaRPr sz="1800"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lvl="0" indent="-2857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900"/>
                        <a:buChar char="●"/>
                      </a:pPr>
                      <a:r>
                        <a:rPr lang="en" sz="900">
                          <a:solidFill>
                            <a:schemeClr val="accent2"/>
                          </a:solidFill>
                        </a:rPr>
                        <a:t>ICD Coding Crosswalk</a:t>
                      </a:r>
                      <a:endParaRPr sz="900">
                        <a:solidFill>
                          <a:schemeClr val="accent2"/>
                        </a:solidFill>
                      </a:endParaRPr>
                    </a:p>
                    <a:p>
                      <a:pPr marL="457200" lvl="0" indent="-2857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900"/>
                        <a:buChar char="●"/>
                      </a:pPr>
                      <a:r>
                        <a:rPr lang="en" sz="900">
                          <a:solidFill>
                            <a:schemeClr val="accent2"/>
                          </a:solidFill>
                        </a:rPr>
                        <a:t>Charlson Index Calculation</a:t>
                      </a:r>
                      <a:endParaRPr sz="900">
                        <a:solidFill>
                          <a:schemeClr val="accent2"/>
                        </a:solidFill>
                      </a:endParaRPr>
                    </a:p>
                    <a:p>
                      <a:pPr marL="457200" lvl="0" indent="-2857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900"/>
                        <a:buChar char="●"/>
                      </a:pPr>
                      <a:r>
                        <a:rPr lang="en" sz="900">
                          <a:solidFill>
                            <a:schemeClr val="accent2"/>
                          </a:solidFill>
                        </a:rPr>
                        <a:t>Working with Large Datasets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900"/>
                        <a:buChar char="●"/>
                      </a:pPr>
                      <a:r>
                        <a:rPr lang="en" sz="900">
                          <a:solidFill>
                            <a:schemeClr val="accent2"/>
                          </a:solidFill>
                        </a:rPr>
                        <a:t>Microsoft Access</a:t>
                      </a:r>
                      <a:endParaRPr sz="900">
                        <a:solidFill>
                          <a:schemeClr val="accent2"/>
                        </a:solidFill>
                      </a:endParaRPr>
                    </a:p>
                    <a:p>
                      <a:pPr marL="914400" lvl="1" indent="-2857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900"/>
                        <a:buChar char="○"/>
                      </a:pPr>
                      <a:r>
                        <a:rPr lang="en" sz="900">
                          <a:solidFill>
                            <a:schemeClr val="accent2"/>
                          </a:solidFill>
                        </a:rPr>
                        <a:t>SQL</a:t>
                      </a:r>
                      <a:endParaRPr sz="900">
                        <a:solidFill>
                          <a:schemeClr val="accent2"/>
                        </a:solidFill>
                      </a:endParaRPr>
                    </a:p>
                    <a:p>
                      <a:pPr marL="914400" lvl="1" indent="-2857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900"/>
                        <a:buChar char="○"/>
                      </a:pPr>
                      <a:r>
                        <a:rPr lang="en" sz="900">
                          <a:solidFill>
                            <a:schemeClr val="accent2"/>
                          </a:solidFill>
                        </a:rPr>
                        <a:t>Subqueries</a:t>
                      </a:r>
                      <a:endParaRPr sz="900">
                        <a:solidFill>
                          <a:schemeClr val="accent2"/>
                        </a:solidFill>
                      </a:endParaRPr>
                    </a:p>
                    <a:p>
                      <a:pPr marL="914400" lvl="1" indent="-2857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900"/>
                        <a:buChar char="○"/>
                      </a:pPr>
                      <a:r>
                        <a:rPr lang="en" sz="900">
                          <a:solidFill>
                            <a:schemeClr val="accent2"/>
                          </a:solidFill>
                        </a:rPr>
                        <a:t>Joins</a:t>
                      </a:r>
                      <a:endParaRPr sz="900">
                        <a:solidFill>
                          <a:schemeClr val="accent2"/>
                        </a:solidFill>
                      </a:endParaRPr>
                    </a:p>
                    <a:p>
                      <a:pPr marL="914400" lvl="1" indent="-2857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900"/>
                        <a:buChar char="○"/>
                      </a:pPr>
                      <a:r>
                        <a:rPr lang="en" sz="900">
                          <a:solidFill>
                            <a:schemeClr val="accent2"/>
                          </a:solidFill>
                        </a:rPr>
                        <a:t>Group Bys</a:t>
                      </a:r>
                      <a:endParaRPr sz="900">
                        <a:solidFill>
                          <a:schemeClr val="accent2"/>
                        </a:solidFill>
                      </a:endParaRPr>
                    </a:p>
                    <a:p>
                      <a:pPr marL="457200" lvl="0" indent="-2857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900"/>
                        <a:buChar char="●"/>
                      </a:pPr>
                      <a:r>
                        <a:rPr lang="en" sz="900">
                          <a:solidFill>
                            <a:schemeClr val="accent2"/>
                          </a:solidFill>
                        </a:rPr>
                        <a:t>R</a:t>
                      </a:r>
                      <a:endParaRPr sz="900">
                        <a:solidFill>
                          <a:schemeClr val="accent2"/>
                        </a:solidFill>
                      </a:endParaRPr>
                    </a:p>
                    <a:p>
                      <a:pPr marL="914400" lvl="1" indent="-2857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900"/>
                        <a:buChar char="○"/>
                      </a:pPr>
                      <a:r>
                        <a:rPr lang="en" sz="900">
                          <a:solidFill>
                            <a:schemeClr val="accent2"/>
                          </a:solidFill>
                        </a:rPr>
                        <a:t>Filtering Data</a:t>
                      </a:r>
                      <a:endParaRPr sz="900">
                        <a:solidFill>
                          <a:schemeClr val="accent2"/>
                        </a:solidFill>
                      </a:endParaRPr>
                    </a:p>
                    <a:p>
                      <a:pPr marL="914400" lvl="1" indent="-2857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900"/>
                        <a:buChar char="○"/>
                      </a:pPr>
                      <a:r>
                        <a:rPr lang="en" sz="900">
                          <a:solidFill>
                            <a:schemeClr val="accent2"/>
                          </a:solidFill>
                        </a:rPr>
                        <a:t>Casting Covariates Data Types</a:t>
                      </a:r>
                      <a:endParaRPr sz="900">
                        <a:solidFill>
                          <a:schemeClr val="accent2"/>
                        </a:solidFill>
                      </a:endParaRPr>
                    </a:p>
                    <a:p>
                      <a:pPr marL="914400" lvl="1" indent="-2857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900"/>
                        <a:buChar char="○"/>
                      </a:pPr>
                      <a:r>
                        <a:rPr lang="en" sz="900">
                          <a:solidFill>
                            <a:schemeClr val="accent2"/>
                          </a:solidFill>
                        </a:rPr>
                        <a:t>Logistic Regression</a:t>
                      </a:r>
                      <a:endParaRPr sz="900">
                        <a:solidFill>
                          <a:schemeClr val="accent2"/>
                        </a:solidFill>
                      </a:endParaRPr>
                    </a:p>
                    <a:p>
                      <a:pPr marL="1371600" lvl="2" indent="-2857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900"/>
                        <a:buChar char="■"/>
                      </a:pPr>
                      <a:r>
                        <a:rPr lang="en" sz="900">
                          <a:solidFill>
                            <a:schemeClr val="accent2"/>
                          </a:solidFill>
                        </a:rPr>
                        <a:t>Reordering reference groups</a:t>
                      </a:r>
                      <a:endParaRPr sz="900">
                        <a:solidFill>
                          <a:schemeClr val="accent2"/>
                        </a:solidFill>
                      </a:endParaRPr>
                    </a:p>
                    <a:p>
                      <a:pPr marL="914400" lvl="1" indent="-2857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900"/>
                        <a:buChar char="○"/>
                      </a:pPr>
                      <a:r>
                        <a:rPr lang="en" sz="900">
                          <a:solidFill>
                            <a:schemeClr val="accent2"/>
                          </a:solidFill>
                        </a:rPr>
                        <a:t>Recoding Covariates</a:t>
                      </a:r>
                      <a:endParaRPr sz="900">
                        <a:solidFill>
                          <a:schemeClr val="accent2"/>
                        </a:solidFill>
                      </a:endParaRPr>
                    </a:p>
                    <a:p>
                      <a:pPr marL="914400" lvl="1" indent="-2857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900"/>
                        <a:buChar char="○"/>
                      </a:pPr>
                      <a:r>
                        <a:rPr lang="en" sz="900">
                          <a:solidFill>
                            <a:schemeClr val="accent2"/>
                          </a:solidFill>
                        </a:rPr>
                        <a:t>Scatterplots</a:t>
                      </a:r>
                      <a:endParaRPr sz="900">
                        <a:solidFill>
                          <a:schemeClr val="accent2"/>
                        </a:solidFill>
                      </a:endParaRPr>
                    </a:p>
                    <a:p>
                      <a:pPr marL="914400" lvl="1" indent="-2857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900"/>
                        <a:buChar char="○"/>
                      </a:pPr>
                      <a:r>
                        <a:rPr lang="en" sz="900">
                          <a:solidFill>
                            <a:schemeClr val="accent2"/>
                          </a:solidFill>
                        </a:rPr>
                        <a:t>Object-Oriented Programing</a:t>
                      </a:r>
                      <a:endParaRPr sz="900">
                        <a:solidFill>
                          <a:schemeClr val="accent2"/>
                        </a:solidFill>
                      </a:endParaRPr>
                    </a:p>
                    <a:p>
                      <a:pPr marL="457200" lvl="0" indent="-2857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900"/>
                        <a:buChar char="●"/>
                      </a:pPr>
                      <a:r>
                        <a:rPr lang="en" sz="900">
                          <a:solidFill>
                            <a:schemeClr val="accent2"/>
                          </a:solidFill>
                        </a:rPr>
                        <a:t>Tableau</a:t>
                      </a:r>
                      <a:endParaRPr sz="900">
                        <a:solidFill>
                          <a:schemeClr val="accent2"/>
                        </a:solidFill>
                      </a:endParaRPr>
                    </a:p>
                    <a:p>
                      <a:pPr marL="914400" lvl="1" indent="-2857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900"/>
                        <a:buChar char="○"/>
                      </a:pPr>
                      <a:r>
                        <a:rPr lang="en" sz="900">
                          <a:solidFill>
                            <a:schemeClr val="accent2"/>
                          </a:solidFill>
                        </a:rPr>
                        <a:t>Custom visuals</a:t>
                      </a:r>
                      <a:endParaRPr sz="900"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900"/>
                        <a:buChar char="●"/>
                      </a:pPr>
                      <a:r>
                        <a:rPr lang="en" sz="900">
                          <a:solidFill>
                            <a:schemeClr val="accent2"/>
                          </a:solidFill>
                        </a:rPr>
                        <a:t>Working with Discharge Data</a:t>
                      </a:r>
                      <a:endParaRPr sz="900">
                        <a:solidFill>
                          <a:schemeClr val="accent2"/>
                        </a:solidFill>
                      </a:endParaRPr>
                    </a:p>
                    <a:p>
                      <a:pPr marL="457200" lvl="0" indent="-2857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900"/>
                        <a:buChar char="●"/>
                      </a:pPr>
                      <a:r>
                        <a:rPr lang="en" sz="900">
                          <a:solidFill>
                            <a:schemeClr val="accent2"/>
                          </a:solidFill>
                        </a:rPr>
                        <a:t>Charlson Index &amp; Quantifying Comorbidity Severity</a:t>
                      </a:r>
                      <a:endParaRPr sz="900">
                        <a:solidFill>
                          <a:schemeClr val="accent2"/>
                        </a:solidFill>
                      </a:endParaRPr>
                    </a:p>
                    <a:p>
                      <a:pPr marL="457200" lvl="0" indent="-2857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900"/>
                        <a:buChar char="●"/>
                      </a:pPr>
                      <a:r>
                        <a:rPr lang="en" sz="900">
                          <a:solidFill>
                            <a:schemeClr val="accent2"/>
                          </a:solidFill>
                        </a:rPr>
                        <a:t>Alzheimer’s and Dementia familiarity</a:t>
                      </a:r>
                      <a:endParaRPr sz="900">
                        <a:solidFill>
                          <a:schemeClr val="accent2"/>
                        </a:solidFill>
                      </a:endParaRPr>
                    </a:p>
                    <a:p>
                      <a:pPr marL="457200" lvl="0" indent="-2857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900"/>
                        <a:buChar char="●"/>
                      </a:pPr>
                      <a:r>
                        <a:rPr lang="en" sz="900">
                          <a:solidFill>
                            <a:schemeClr val="accent2"/>
                          </a:solidFill>
                        </a:rPr>
                        <a:t>Formulating a narrow problem out of a vast dataset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0"/>
          <p:cNvSpPr txBox="1">
            <a:spLocks noGrp="1"/>
          </p:cNvSpPr>
          <p:nvPr>
            <p:ph type="title"/>
          </p:nvPr>
        </p:nvSpPr>
        <p:spPr>
          <a:xfrm>
            <a:off x="389250" y="1485375"/>
            <a:ext cx="8365500" cy="68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000">
                <a:latin typeface="Arial"/>
                <a:ea typeface="Arial"/>
                <a:cs typeface="Arial"/>
                <a:sym typeface="Arial"/>
              </a:rPr>
              <a:t>Acknowledgments</a:t>
            </a:r>
            <a:endParaRPr sz="5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40"/>
          <p:cNvSpPr txBox="1"/>
          <p:nvPr/>
        </p:nvSpPr>
        <p:spPr>
          <a:xfrm>
            <a:off x="1512900" y="2264075"/>
            <a:ext cx="61182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>
                <a:solidFill>
                  <a:schemeClr val="accent2"/>
                </a:solidFill>
              </a:rPr>
              <a:t>A Big Thank You to Dr. Conan Dickson!</a:t>
            </a:r>
            <a:endParaRPr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1"/>
          <p:cNvSpPr txBox="1">
            <a:spLocks noGrp="1"/>
          </p:cNvSpPr>
          <p:nvPr>
            <p:ph type="title"/>
          </p:nvPr>
        </p:nvSpPr>
        <p:spPr>
          <a:xfrm>
            <a:off x="389250" y="1337425"/>
            <a:ext cx="8365500" cy="144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000">
                <a:latin typeface="Arial"/>
                <a:ea typeface="Arial"/>
                <a:cs typeface="Arial"/>
                <a:sym typeface="Arial"/>
              </a:rPr>
              <a:t>Questions?</a:t>
            </a:r>
            <a:endParaRPr sz="5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89250" y="1718425"/>
            <a:ext cx="8365500" cy="144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000">
                <a:latin typeface="Arial"/>
                <a:ea typeface="Arial"/>
                <a:cs typeface="Arial"/>
                <a:sym typeface="Arial"/>
              </a:rPr>
              <a:t>Burden of Alzheimer’s </a:t>
            </a:r>
            <a:endParaRPr sz="5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000">
                <a:latin typeface="Arial"/>
                <a:ea typeface="Arial"/>
                <a:cs typeface="Arial"/>
                <a:sym typeface="Arial"/>
              </a:rPr>
              <a:t>&amp; Dementia</a:t>
            </a:r>
            <a:endParaRPr sz="5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2"/>
          <p:cNvSpPr txBox="1">
            <a:spLocks noGrp="1"/>
          </p:cNvSpPr>
          <p:nvPr>
            <p:ph type="title"/>
          </p:nvPr>
        </p:nvSpPr>
        <p:spPr>
          <a:xfrm>
            <a:off x="389250" y="118225"/>
            <a:ext cx="8365500" cy="75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00" dirty="0">
                <a:latin typeface="Arial"/>
                <a:ea typeface="Arial"/>
                <a:cs typeface="Arial"/>
                <a:sym typeface="Arial"/>
              </a:rPr>
              <a:t>References</a:t>
            </a:r>
            <a:endParaRPr sz="35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42"/>
          <p:cNvSpPr txBox="1"/>
          <p:nvPr/>
        </p:nvSpPr>
        <p:spPr>
          <a:xfrm>
            <a:off x="1368150" y="1029325"/>
            <a:ext cx="6407700" cy="3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imes New Roman"/>
              <a:buAutoNum type="arabicPeriod"/>
            </a:pPr>
            <a:r>
              <a:rPr lang="en" sz="12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Alzheimer's disease facts and figures. Alzheimer's Disease and Dementia. (n.d.). Retrieved May 10, 2022, from https://www.alz.org/alzheimers-dementia/facts-figures</a:t>
            </a:r>
            <a:br>
              <a:rPr lang="en" sz="12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2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imes New Roman"/>
              <a:buAutoNum type="arabicPeriod"/>
            </a:pPr>
            <a:r>
              <a:rPr lang="en" sz="12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Cox, C. B. (1996). Discharge planning for dementia patients: Factors influencing caregiver decisions and satisfaction. </a:t>
            </a:r>
            <a:r>
              <a:rPr lang="en" sz="1200" i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Health &amp; Social Work</a:t>
            </a:r>
            <a:r>
              <a:rPr lang="en" sz="12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200" i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r>
            <a:r>
              <a:rPr lang="en" sz="12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(2), 97–104. </a:t>
            </a:r>
            <a:r>
              <a:rPr lang="en" sz="1200" u="sng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https://doi.org/10.1093/hsw/21.2.97</a:t>
            </a:r>
            <a:br>
              <a:rPr lang="en" sz="12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2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imes New Roman"/>
              <a:buAutoNum type="arabicPeriod"/>
            </a:pPr>
            <a:r>
              <a:rPr lang="en" sz="12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Sundararajan, V., Henderson, T., Perry, C., Muggivan, A., Quan, H., &amp; Ghali, W. A. (2004). New ICD-10 version of the Charlson Comorbidity Index predicted in-hospital mortality. </a:t>
            </a:r>
            <a:r>
              <a:rPr lang="en" sz="1200" i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Journal of Clinical Epidemiology</a:t>
            </a:r>
            <a:r>
              <a:rPr lang="en" sz="12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200" i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57</a:t>
            </a:r>
            <a:r>
              <a:rPr lang="en" sz="12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(12), 1288–1294. </a:t>
            </a:r>
            <a:r>
              <a:rPr lang="en" sz="1200" u="sng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https://doi.org/10.1016/j.jclinepi.2004.03.012</a:t>
            </a:r>
            <a:br>
              <a:rPr lang="en" sz="12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2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imes New Roman"/>
              <a:buAutoNum type="arabicPeriod"/>
            </a:pPr>
            <a:r>
              <a:rPr lang="en" sz="12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Toot, S., Swinson, T., Devine, M., Challis, D., &amp; Orrell, M. (2016). Causes of nursing home placement for older people with dementia: A systematic review and meta-analysis. </a:t>
            </a:r>
            <a:r>
              <a:rPr lang="en" sz="1200" i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International Psychogeriatrics</a:t>
            </a:r>
            <a:r>
              <a:rPr lang="en" sz="12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200" i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29</a:t>
            </a:r>
            <a:r>
              <a:rPr lang="en" sz="12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(2), 195–208. </a:t>
            </a:r>
            <a:r>
              <a:rPr lang="en" sz="1200" u="sng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https://doi.org/10.1017/s1041610216001654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558650" y="1129800"/>
            <a:ext cx="2567100" cy="12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0">
                <a:latin typeface="Arial"/>
                <a:ea typeface="Arial"/>
                <a:cs typeface="Arial"/>
                <a:sym typeface="Arial"/>
              </a:rPr>
              <a:t>6M+</a:t>
            </a:r>
            <a:endParaRPr sz="8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637200" y="2125625"/>
            <a:ext cx="2016000" cy="6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Patients in the US Live With Alzheimer's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483"/>
              <a:buNone/>
            </a:pP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709775" y="2125625"/>
            <a:ext cx="1846800" cy="54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Of Seniors Die with Either Alzheimer’s or Dementia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3174600" y="762725"/>
            <a:ext cx="2464200" cy="170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2000">
                <a:latin typeface="Arial"/>
                <a:ea typeface="Arial"/>
                <a:cs typeface="Arial"/>
                <a:sym typeface="Arial"/>
              </a:rPr>
              <a:t>⅓</a:t>
            </a:r>
            <a:endParaRPr sz="1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1081150" y="3023700"/>
            <a:ext cx="71265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chemeClr val="accent2"/>
                </a:solidFill>
              </a:rPr>
              <a:t>“$271.6 Billion Worth of Care is Provided by Family Members and Other Unpaid Caregivers”</a:t>
            </a:r>
            <a:endParaRPr sz="2400">
              <a:solidFill>
                <a:schemeClr val="accent2"/>
              </a:solidFill>
            </a:endParaRPr>
          </a:p>
        </p:txBody>
      </p:sp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5974675" y="1129800"/>
            <a:ext cx="2567100" cy="12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0">
                <a:latin typeface="Arial"/>
                <a:ea typeface="Arial"/>
                <a:cs typeface="Arial"/>
                <a:sym typeface="Arial"/>
              </a:rPr>
              <a:t>83%</a:t>
            </a:r>
            <a:endParaRPr sz="8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1"/>
          </p:nvPr>
        </p:nvSpPr>
        <p:spPr>
          <a:xfrm>
            <a:off x="6053225" y="2125625"/>
            <a:ext cx="2016000" cy="6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000" dirty="0">
                <a:latin typeface="Arial"/>
                <a:ea typeface="Arial"/>
                <a:cs typeface="Arial"/>
                <a:sym typeface="Arial"/>
              </a:rPr>
              <a:t>Of Help Provided to Seniors Comes from Family or Friends</a:t>
            </a:r>
            <a:endParaRPr sz="1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endParaRPr sz="1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483"/>
              <a:buNone/>
            </a:pPr>
            <a:endParaRPr sz="10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6292200" y="4804800"/>
            <a:ext cx="2851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Source: Alzheimer’s Association</a:t>
            </a:r>
            <a:endParaRPr sz="1000">
              <a:solidFill>
                <a:srgbClr val="9999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389250" y="412975"/>
            <a:ext cx="8365500" cy="144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00">
                <a:latin typeface="Arial"/>
                <a:ea typeface="Arial"/>
                <a:cs typeface="Arial"/>
                <a:sym typeface="Arial"/>
              </a:rPr>
              <a:t>What Happens When Patients Can’t Be Taken Care of At Home?</a:t>
            </a:r>
            <a:endParaRPr sz="3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1427400" y="2164375"/>
            <a:ext cx="5060100" cy="22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●"/>
            </a:pPr>
            <a:r>
              <a:rPr lang="en" sz="2400">
                <a:solidFill>
                  <a:schemeClr val="accent2"/>
                </a:solidFill>
              </a:rPr>
              <a:t>Skilled Nursing Facilities</a:t>
            </a:r>
            <a:endParaRPr sz="2400">
              <a:solidFill>
                <a:schemeClr val="accent2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●"/>
            </a:pPr>
            <a:r>
              <a:rPr lang="en" sz="2400">
                <a:solidFill>
                  <a:schemeClr val="accent2"/>
                </a:solidFill>
              </a:rPr>
              <a:t>Assisted Living Facilities</a:t>
            </a:r>
            <a:endParaRPr sz="2400">
              <a:solidFill>
                <a:schemeClr val="accent2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●"/>
            </a:pPr>
            <a:r>
              <a:rPr lang="en" sz="2400">
                <a:solidFill>
                  <a:schemeClr val="accent2"/>
                </a:solidFill>
              </a:rPr>
              <a:t>Alzheimer’s Special Care Units</a:t>
            </a:r>
            <a:endParaRPr sz="2400">
              <a:solidFill>
                <a:schemeClr val="accent2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●"/>
            </a:pPr>
            <a:r>
              <a:rPr lang="en" sz="2400">
                <a:solidFill>
                  <a:schemeClr val="accent2"/>
                </a:solidFill>
              </a:rPr>
              <a:t>Life Plan Communities</a:t>
            </a:r>
            <a:endParaRPr sz="2400">
              <a:solidFill>
                <a:schemeClr val="accent2"/>
              </a:solidFill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6292200" y="4804800"/>
            <a:ext cx="2851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Source: Alzheimer’s Association</a:t>
            </a:r>
            <a:endParaRPr sz="1000">
              <a:solidFill>
                <a:srgbClr val="9999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656400" y="1241275"/>
            <a:ext cx="7831200" cy="77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>
                <a:latin typeface="Arial"/>
                <a:ea typeface="Arial"/>
                <a:cs typeface="Arial"/>
                <a:sym typeface="Arial"/>
              </a:rPr>
              <a:t>Existing Literature: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1027900" y="2261325"/>
            <a:ext cx="6699900" cy="25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AutoNum type="arabicPeriod"/>
            </a:pPr>
            <a:r>
              <a:rPr lang="en" sz="2400">
                <a:solidFill>
                  <a:schemeClr val="accent2"/>
                </a:solidFill>
              </a:rPr>
              <a:t>Poor cognition, behavior, and psychological symptoms</a:t>
            </a:r>
            <a:r>
              <a:rPr lang="en" sz="2400" baseline="30000">
                <a:solidFill>
                  <a:schemeClr val="accent2"/>
                </a:solidFill>
              </a:rPr>
              <a:t>1</a:t>
            </a:r>
            <a:endParaRPr sz="2400" baseline="30000">
              <a:solidFill>
                <a:schemeClr val="accent2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AutoNum type="arabicPeriod"/>
            </a:pPr>
            <a:r>
              <a:rPr lang="en" sz="2400">
                <a:solidFill>
                  <a:schemeClr val="accent2"/>
                </a:solidFill>
              </a:rPr>
              <a:t>Incidence of Hip Fracture prior to diagnosis</a:t>
            </a:r>
            <a:r>
              <a:rPr lang="en" sz="2400" baseline="30000">
                <a:solidFill>
                  <a:schemeClr val="accent2"/>
                </a:solidFill>
              </a:rPr>
              <a:t>1</a:t>
            </a:r>
            <a:endParaRPr sz="2400" baseline="30000">
              <a:solidFill>
                <a:schemeClr val="accent2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AutoNum type="arabicPeriod"/>
            </a:pPr>
            <a:r>
              <a:rPr lang="en" sz="2400">
                <a:solidFill>
                  <a:schemeClr val="accent2"/>
                </a:solidFill>
              </a:rPr>
              <a:t>Advice of Patient’s Physician</a:t>
            </a:r>
            <a:r>
              <a:rPr lang="en" sz="2400" baseline="30000">
                <a:solidFill>
                  <a:schemeClr val="accent2"/>
                </a:solidFill>
              </a:rPr>
              <a:t>2</a:t>
            </a:r>
            <a:endParaRPr sz="2400" baseline="30000">
              <a:solidFill>
                <a:schemeClr val="accent2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AutoNum type="arabicPeriod"/>
            </a:pPr>
            <a:r>
              <a:rPr lang="en" sz="2400">
                <a:solidFill>
                  <a:schemeClr val="accent2"/>
                </a:solidFill>
              </a:rPr>
              <a:t>Advice of Social Workers</a:t>
            </a:r>
            <a:r>
              <a:rPr lang="en" sz="2400" baseline="30000">
                <a:solidFill>
                  <a:schemeClr val="accent2"/>
                </a:solidFill>
              </a:rPr>
              <a:t>2</a:t>
            </a:r>
            <a:endParaRPr sz="2400" baseline="30000">
              <a:solidFill>
                <a:schemeClr val="accent2"/>
              </a:solidFill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205050" y="71575"/>
            <a:ext cx="87339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</a:rPr>
              <a:t>What Influences the Likelihood of Being Admitted to a Non-Home Location?</a:t>
            </a:r>
            <a:endParaRPr sz="3200">
              <a:solidFill>
                <a:schemeClr val="lt1"/>
              </a:solidFill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6292200" y="4638125"/>
            <a:ext cx="2851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Source: Toot et al. (2016)</a:t>
            </a:r>
            <a:r>
              <a:rPr lang="en" sz="1000" baseline="30000">
                <a:solidFill>
                  <a:srgbClr val="999999"/>
                </a:solidFill>
              </a:rPr>
              <a:t>1</a:t>
            </a:r>
            <a:r>
              <a:rPr lang="en" sz="1000">
                <a:solidFill>
                  <a:srgbClr val="999999"/>
                </a:solidFill>
              </a:rPr>
              <a:t> </a:t>
            </a:r>
            <a:endParaRPr sz="1000">
              <a:solidFill>
                <a:srgbClr val="999999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Cox et al. (1996)</a:t>
            </a:r>
            <a:r>
              <a:rPr lang="en" sz="1000" baseline="30000">
                <a:solidFill>
                  <a:srgbClr val="999999"/>
                </a:solidFill>
              </a:rPr>
              <a:t>2</a:t>
            </a:r>
            <a:endParaRPr sz="1000" baseline="30000">
              <a:solidFill>
                <a:srgbClr val="9999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6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600"/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600"/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600"/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200" y="313925"/>
            <a:ext cx="9144000" cy="262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700">
                <a:latin typeface="Arial"/>
                <a:ea typeface="Arial"/>
                <a:cs typeface="Arial"/>
                <a:sym typeface="Arial"/>
              </a:rPr>
              <a:t>Capstone Question:</a:t>
            </a:r>
            <a:endParaRPr sz="470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3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33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659675" y="2398575"/>
            <a:ext cx="77841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3000">
                <a:solidFill>
                  <a:schemeClr val="accent2"/>
                </a:solidFill>
              </a:rPr>
              <a:t>What Other Factors May Be Associated With Ending Up at a Non-Home Location?</a:t>
            </a:r>
            <a:endParaRPr sz="300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>
            <a:spLocks noGrp="1"/>
          </p:cNvSpPr>
          <p:nvPr>
            <p:ph type="title"/>
          </p:nvPr>
        </p:nvSpPr>
        <p:spPr>
          <a:xfrm>
            <a:off x="0" y="45225"/>
            <a:ext cx="9144000" cy="24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Maryland Health Services Cost Review Commission (HSCRC) Non-Confidential Inpatient and Hospital-Based Outpatient Data Set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3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1248650" y="2101300"/>
            <a:ext cx="6342300" cy="25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●"/>
            </a:pPr>
            <a:r>
              <a:rPr lang="en" sz="2400">
                <a:solidFill>
                  <a:schemeClr val="accent2"/>
                </a:solidFill>
              </a:rPr>
              <a:t>De-identified Hospital Discharge Data from Maryland</a:t>
            </a:r>
            <a:endParaRPr sz="2400">
              <a:solidFill>
                <a:schemeClr val="accent2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●"/>
            </a:pPr>
            <a:r>
              <a:rPr lang="en" sz="2400">
                <a:solidFill>
                  <a:schemeClr val="accent2"/>
                </a:solidFill>
              </a:rPr>
              <a:t>Detailed Diagnoses Data</a:t>
            </a:r>
            <a:endParaRPr sz="2400">
              <a:solidFill>
                <a:schemeClr val="accent2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●"/>
            </a:pPr>
            <a:r>
              <a:rPr lang="en" sz="2400">
                <a:solidFill>
                  <a:schemeClr val="accent2"/>
                </a:solidFill>
              </a:rPr>
              <a:t>FY 2017 - 2019</a:t>
            </a:r>
            <a:endParaRPr sz="2400">
              <a:solidFill>
                <a:schemeClr val="accent2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●"/>
            </a:pPr>
            <a:r>
              <a:rPr lang="en" sz="2400">
                <a:solidFill>
                  <a:schemeClr val="accent2"/>
                </a:solidFill>
              </a:rPr>
              <a:t>“</a:t>
            </a:r>
            <a:r>
              <a:rPr lang="en" sz="2400" b="1" u="sng">
                <a:solidFill>
                  <a:schemeClr val="accent2"/>
                </a:solidFill>
              </a:rPr>
              <a:t>Disposition</a:t>
            </a:r>
            <a:r>
              <a:rPr lang="en" sz="2400">
                <a:solidFill>
                  <a:schemeClr val="accent2"/>
                </a:solidFill>
              </a:rPr>
              <a:t>” Data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title"/>
          </p:nvPr>
        </p:nvSpPr>
        <p:spPr>
          <a:xfrm>
            <a:off x="1556850" y="1865100"/>
            <a:ext cx="6030300" cy="9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900">
                <a:latin typeface="Arial"/>
                <a:ea typeface="Arial"/>
                <a:cs typeface="Arial"/>
                <a:sym typeface="Arial"/>
              </a:rPr>
              <a:t>Exploratory Analysis</a:t>
            </a:r>
            <a:endParaRPr sz="49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1492</Words>
  <Application>Microsoft Macintosh PowerPoint</Application>
  <PresentationFormat>On-screen Show (16:9)</PresentationFormat>
  <Paragraphs>377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Helvetica Neue</vt:lpstr>
      <vt:lpstr>Merriweather</vt:lpstr>
      <vt:lpstr>Arial</vt:lpstr>
      <vt:lpstr>Times New Roman</vt:lpstr>
      <vt:lpstr>Roboto</vt:lpstr>
      <vt:lpstr>Paradigm</vt:lpstr>
      <vt:lpstr>An Exploratory Analysis of Alzheimer's and Dementia Patient Disposition Following Hospital Admission in Maryland</vt:lpstr>
      <vt:lpstr>Agenda</vt:lpstr>
      <vt:lpstr>Burden of Alzheimer’s  &amp; Dementia</vt:lpstr>
      <vt:lpstr>6M+</vt:lpstr>
      <vt:lpstr>What Happens When Patients Can’t Be Taken Care of At Home?</vt:lpstr>
      <vt:lpstr>Existing Literature:</vt:lpstr>
      <vt:lpstr>Capstone Question:  </vt:lpstr>
      <vt:lpstr>Maryland Health Services Cost Review Commission (HSCRC) Non-Confidential Inpatient and Hospital-Based Outpatient Data Set </vt:lpstr>
      <vt:lpstr>Exploratory Analysis</vt:lpstr>
      <vt:lpstr>Patient Count of  Alzheimer’s &amp; Dementia Related Patients Patients</vt:lpstr>
      <vt:lpstr>Percentage Breakdown of  Source &amp; Discharge Disposition </vt:lpstr>
      <vt:lpstr>Percentage Breakdown of  Source &amp; Discharge Disposition </vt:lpstr>
      <vt:lpstr>Average Count of ICDs Per Patient  by Discharge Disposition </vt:lpstr>
      <vt:lpstr>Percentage Breakdown of Diagnosis Type  by Discharge Disposition </vt:lpstr>
      <vt:lpstr>Percentage Breakdown of Sex  by Discharge Disposition </vt:lpstr>
      <vt:lpstr>Percentage Breakdown of Age by Discharge Disposition </vt:lpstr>
      <vt:lpstr>Percentage Breakdown of Patient Race  by Discharge Disposition  </vt:lpstr>
      <vt:lpstr>Percentage Breakdown of Marital Status  by Discharge Disposition </vt:lpstr>
      <vt:lpstr>Charlson Index </vt:lpstr>
      <vt:lpstr>Charlson Index </vt:lpstr>
      <vt:lpstr>One Tiny Problem Lots of Potential Confounding</vt:lpstr>
      <vt:lpstr>Reference Group (Multiple Logistic Regression) </vt:lpstr>
      <vt:lpstr>Multiple Logistic Regression (1 of 2) </vt:lpstr>
      <vt:lpstr>Multiple Logistic Regression (2 of 2) </vt:lpstr>
      <vt:lpstr>Takeaways</vt:lpstr>
      <vt:lpstr>Further Areas of Interest</vt:lpstr>
      <vt:lpstr>Learnings &amp; New Competencies</vt:lpstr>
      <vt:lpstr>Acknowledgments</vt:lpstr>
      <vt:lpstr>Questions?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Exploratory Analysis of Alzheimer's and Dementia Patient Disposition Following Hospital Admission in Maryland</dc:title>
  <cp:lastModifiedBy>Johan Kamyab</cp:lastModifiedBy>
  <cp:revision>3</cp:revision>
  <dcterms:modified xsi:type="dcterms:W3CDTF">2022-12-29T16:03:47Z</dcterms:modified>
</cp:coreProperties>
</file>