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51466-8C80-4676-A4DE-38ED8E843CBA}">
          <p14:sldIdLst>
            <p14:sldId id="256"/>
            <p14:sldId id="257"/>
            <p14:sldId id="258"/>
            <p14:sldId id="260"/>
            <p14:sldId id="263"/>
            <p14:sldId id="261"/>
            <p14:sldId id="259"/>
            <p14:sldId id="262"/>
            <p14:sldId id="264"/>
            <p14:sldId id="265"/>
            <p14:sldId id="266"/>
            <p14:sldId id="272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84CE-017E-422F-8B4D-26D76CDA9E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D2FB-B683-4389-9E4E-960EC69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Rental vs. Housing Prices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Data Science Capstone</a:t>
            </a:r>
          </a:p>
          <a:p>
            <a:r>
              <a:rPr lang="en-US" dirty="0" smtClean="0"/>
              <a:t>Daniel 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are terrible</a:t>
            </a:r>
          </a:p>
          <a:p>
            <a:r>
              <a:rPr lang="en-US" dirty="0" smtClean="0"/>
              <a:t>Difficult to model a national relationship</a:t>
            </a:r>
          </a:p>
          <a:p>
            <a:r>
              <a:rPr lang="en-US" dirty="0" smtClean="0"/>
              <a:t>Catch-22</a:t>
            </a:r>
          </a:p>
          <a:p>
            <a:pPr lvl="1"/>
            <a:r>
              <a:rPr lang="en-US" dirty="0" smtClean="0"/>
              <a:t>US median - easier to model, only 82 data points</a:t>
            </a:r>
          </a:p>
          <a:p>
            <a:pPr lvl="1"/>
            <a:r>
              <a:rPr lang="en-US" dirty="0" smtClean="0"/>
              <a:t>US Geography – more data points, but no geography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232"/>
            <a:ext cx="10515600" cy="47711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Auto-Regressive Integrated Moving Average Model</a:t>
            </a:r>
          </a:p>
          <a:p>
            <a:r>
              <a:rPr lang="en-US" dirty="0" smtClean="0"/>
              <a:t>“Integrated” (d term) means “predicting the difference between one prior period and the new period, rather than predicting the new period’s value itself”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Cite: Joseph Nelson DSI slides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98" y="2506436"/>
            <a:ext cx="5630003" cy="31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8" y="508757"/>
            <a:ext cx="9432471" cy="4885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4258" y="5791591"/>
            <a:ext cx="2948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Cite: Joseph Nelson DSI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Dickey-Fuller Test (Seasonal First Difference)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5" y="1566815"/>
            <a:ext cx="7078435" cy="4572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483" y="2589439"/>
            <a:ext cx="4219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PACF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32" y="1567543"/>
            <a:ext cx="8614335" cy="43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PACF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52" y="1608365"/>
            <a:ext cx="8503184" cy="41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ARIMA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78" y="1424653"/>
            <a:ext cx="6734175" cy="50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for 2018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70" y="1690688"/>
            <a:ext cx="334327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870" y="2166938"/>
            <a:ext cx="3381375" cy="379095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Issue with code</a:t>
            </a:r>
          </a:p>
          <a:p>
            <a:r>
              <a:rPr lang="en-US" dirty="0" smtClean="0"/>
              <a:t>Intermittent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7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relationship between rent prices and housing prices</a:t>
            </a:r>
          </a:p>
          <a:p>
            <a:r>
              <a:rPr lang="en-US" dirty="0" err="1" smtClean="0"/>
              <a:t>AirBnB</a:t>
            </a:r>
            <a:r>
              <a:rPr lang="en-US" dirty="0" smtClean="0"/>
              <a:t>, 2008 mortgage crisis</a:t>
            </a:r>
          </a:p>
          <a:p>
            <a:r>
              <a:rPr lang="en-US" dirty="0" smtClean="0"/>
              <a:t>Q: Is it possible to predict housing prices using region rental prices?</a:t>
            </a:r>
          </a:p>
          <a:p>
            <a:r>
              <a:rPr lang="en-US" dirty="0" smtClean="0"/>
              <a:t>Research statement: Using Zillow’s published dataset, predict 2018 housing prices for the US, based on housing and rental price time-series data from Nov 2010 – Aug 2017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static.dezeen.com/uploads/2014/07/Airbnb-rebrand-by-DesignStudio_dezeen_468_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61" y="4690374"/>
            <a:ext cx="1700839" cy="170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71tMsUJr7VL._AC_UL320_SR276,32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40" y="4690374"/>
            <a:ext cx="1533342" cy="17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 and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Zillow </a:t>
            </a:r>
            <a:r>
              <a:rPr lang="en-US" dirty="0" err="1" smtClean="0"/>
              <a:t>Kaggle</a:t>
            </a:r>
            <a:r>
              <a:rPr lang="en-US" dirty="0" smtClean="0"/>
              <a:t> Dataset (City and State Level)</a:t>
            </a:r>
          </a:p>
          <a:p>
            <a:pPr lvl="1"/>
            <a:r>
              <a:rPr lang="en-US" dirty="0" smtClean="0"/>
              <a:t>Zillow Home Value Index (1996 – 2017)</a:t>
            </a:r>
          </a:p>
          <a:p>
            <a:pPr lvl="1"/>
            <a:r>
              <a:rPr lang="en-US" dirty="0" smtClean="0"/>
              <a:t>Zillow Rent Index (2010 – 2017)</a:t>
            </a:r>
          </a:p>
          <a:p>
            <a:r>
              <a:rPr lang="en-US" dirty="0" smtClean="0"/>
              <a:t>Time-Series</a:t>
            </a:r>
          </a:p>
          <a:p>
            <a:pPr lvl="1"/>
            <a:r>
              <a:rPr lang="en-US" dirty="0" smtClean="0"/>
              <a:t>Monthly</a:t>
            </a:r>
          </a:p>
          <a:p>
            <a:pPr lvl="1"/>
            <a:r>
              <a:rPr lang="en-US" dirty="0" smtClean="0"/>
              <a:t>Autocorrelation (i.e. not independent)</a:t>
            </a:r>
          </a:p>
          <a:p>
            <a:pPr lvl="1"/>
            <a:r>
              <a:rPr lang="en-US" dirty="0" smtClean="0"/>
              <a:t>Omitted Variable </a:t>
            </a:r>
            <a:r>
              <a:rPr lang="en-US" dirty="0" smtClean="0"/>
              <a:t>Bias</a:t>
            </a:r>
          </a:p>
          <a:p>
            <a:r>
              <a:rPr lang="en-US" dirty="0" smtClean="0"/>
              <a:t>Two types of datasets – US Median and US by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Visualizations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99" y="1398871"/>
            <a:ext cx="10330401" cy="51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4" y="1545077"/>
            <a:ext cx="9413299" cy="46842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EDA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Visualizations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69" y="1423358"/>
            <a:ext cx="9244614" cy="51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93" y="579422"/>
            <a:ext cx="4018097" cy="2640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39" y="444441"/>
            <a:ext cx="4943475" cy="3152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582" y="3519577"/>
            <a:ext cx="3994938" cy="30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Zillow Home Value Index = B0 + (B1 * Zillow Rent Index) + Error term  </a:t>
            </a:r>
          </a:p>
          <a:p>
            <a:pPr lvl="1"/>
            <a:r>
              <a:rPr lang="en-US" dirty="0" smtClean="0"/>
              <a:t>Take the first difference</a:t>
            </a:r>
          </a:p>
          <a:p>
            <a:r>
              <a:rPr lang="en-US" dirty="0" smtClean="0"/>
              <a:t>ZHVI % Difference = B0 + (B1 * ZRI % Difference) + Error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Median Results (n=81)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 by Geography (n=1,000,000+)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9" y="2463573"/>
            <a:ext cx="473392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189" y="687275"/>
            <a:ext cx="3006484" cy="2795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188" y="3657788"/>
            <a:ext cx="3063063" cy="2808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67943"/>
            <a:ext cx="48482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291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Rental vs. Housing Prices </vt:lpstr>
      <vt:lpstr>Problem Statement</vt:lpstr>
      <vt:lpstr>Data Issues and Availability</vt:lpstr>
      <vt:lpstr>EDA Visualizations</vt:lpstr>
      <vt:lpstr>EDA Visualizations</vt:lpstr>
      <vt:lpstr>EDA Visualizations</vt:lpstr>
      <vt:lpstr>PowerPoint Presentation</vt:lpstr>
      <vt:lpstr>Regression Results</vt:lpstr>
      <vt:lpstr>Regression Results</vt:lpstr>
      <vt:lpstr>Interpretation</vt:lpstr>
      <vt:lpstr>ARIMA Model</vt:lpstr>
      <vt:lpstr>PowerPoint Presentation</vt:lpstr>
      <vt:lpstr>Dickey-Fuller Test (Seasonal First Difference)</vt:lpstr>
      <vt:lpstr>ACF and PACF Tests</vt:lpstr>
      <vt:lpstr>ACF and PACF Tests</vt:lpstr>
      <vt:lpstr>Seasonal ARIMA Results</vt:lpstr>
      <vt:lpstr>Forecast for 2018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vs. Housing Prices</dc:title>
  <dc:creator>Kang, Daniel</dc:creator>
  <cp:lastModifiedBy>Kang, Daniel</cp:lastModifiedBy>
  <cp:revision>11</cp:revision>
  <dcterms:created xsi:type="dcterms:W3CDTF">2018-01-17T04:02:12Z</dcterms:created>
  <dcterms:modified xsi:type="dcterms:W3CDTF">2018-01-17T19:22:11Z</dcterms:modified>
</cp:coreProperties>
</file>