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embeddings/Microsoft_Equation2.bin" ContentType="application/vnd.openxmlformats-officedocument.oleObject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embeddings/Microsoft_Equation3.bin" ContentType="application/vnd.openxmlformats-officedocument.oleObject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60"/>
    <p:restoredTop sz="94643"/>
  </p:normalViewPr>
  <p:slideViewPr>
    <p:cSldViewPr snapToGrid="0" snapToObjects="1">
      <p:cViewPr varScale="1">
        <p:scale>
          <a:sx n="92" d="100"/>
          <a:sy n="9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074D-800C-6840-8E50-05583E938841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CF037-0C2F-244B-A9D3-270E2631D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a,b</a:t>
            </a:r>
            <a:r>
              <a:rPr lang="en-US" dirty="0" smtClean="0"/>
              <a:t> = aggression coefficients;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m,n</a:t>
            </a:r>
            <a:r>
              <a:rPr lang="en-US" baseline="0" dirty="0" smtClean="0"/>
              <a:t> = fatigue coefficients; </a:t>
            </a:r>
            <a:r>
              <a:rPr lang="en-US" baseline="0" dirty="0" err="1" smtClean="0"/>
              <a:t>r,s</a:t>
            </a:r>
            <a:r>
              <a:rPr lang="en-US" baseline="0" dirty="0" smtClean="0"/>
              <a:t> = grievance coefficients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CF037-0C2F-244B-A9D3-270E2631D5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Beta and Gamma</a:t>
            </a:r>
            <a:r>
              <a:rPr lang="en-US" baseline="0" dirty="0" smtClean="0"/>
              <a:t> are coefficients for the reaction to opponents rate of armament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CF037-0C2F-244B-A9D3-270E2631D5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/>
              <a:t>By characterizing three different types of countries (Aggressive, Defensive, Diplomatic) and comparing arms race results between our model and the amended </a:t>
            </a:r>
            <a:r>
              <a:rPr lang="en-US" sz="1200" dirty="0" smtClean="0"/>
              <a:t>Richardson Model we see several key differences </a:t>
            </a:r>
            <a:r>
              <a:rPr lang="en-US" sz="1200" smtClean="0"/>
              <a:t>in evolution: 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CF037-0C2F-244B-A9D3-270E2631D5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When</a:t>
            </a:r>
            <a:r>
              <a:rPr lang="en-US" baseline="0" dirty="0" smtClean="0"/>
              <a:t> interpreting data on the scale of 1000s of arms, or treating fractions as arms in production but not finished, continuous functions less of an issue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CF037-0C2F-244B-A9D3-270E2631D5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CABB34E-3D4A-014C-AB2D-6AB8FA7698B3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E976C8B-7338-EC43-95B0-928677C57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bc.com/news/world-europe-43239331" TargetMode="External"/><Relationship Id="rId3" Type="http://schemas.openxmlformats.org/officeDocument/2006/relationships/hyperlink" Target="https://www.wsj.com/articles/the-new-arms-race-in-ai-152000926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2091267"/>
            <a:ext cx="8513762" cy="2184400"/>
          </a:xfrm>
        </p:spPr>
        <p:txBody>
          <a:bodyPr wrap="none">
            <a:noAutofit/>
          </a:bodyPr>
          <a:lstStyle/>
          <a:p>
            <a:pPr algn="ctr">
              <a:lnSpc>
                <a:spcPts val="6000"/>
              </a:lnSpc>
              <a:tabLst>
                <a:tab pos="6908800" algn="l"/>
              </a:tabLst>
            </a:pPr>
            <a:r>
              <a:rPr lang="en-US" sz="3600" dirty="0" smtClean="0">
                <a:solidFill>
                  <a:srgbClr val="FFAF03"/>
                </a:solidFill>
              </a:rPr>
              <a:t>Extending Richardson’s Arms Race Model: </a:t>
            </a:r>
            <a:br>
              <a:rPr lang="en-US" sz="3600" dirty="0" smtClean="0">
                <a:solidFill>
                  <a:srgbClr val="FFAF03"/>
                </a:solidFill>
              </a:rPr>
            </a:br>
            <a:r>
              <a:rPr lang="en-US" sz="3600" dirty="0" smtClean="0">
                <a:solidFill>
                  <a:srgbClr val="FFAF03"/>
                </a:solidFill>
              </a:rPr>
              <a:t>Grievance as a Variable</a:t>
            </a:r>
            <a:endParaRPr lang="en-US" sz="3600" dirty="0">
              <a:solidFill>
                <a:srgbClr val="FFAF0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921" y="4593914"/>
            <a:ext cx="7396162" cy="1344706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Alan Estrada, Daniel Kang, Jordan Rogers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8667"/>
            <a:ext cx="7918450" cy="48260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Continuous model, fractions of armaments not meaningful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3 simplistic country “play styles”, does not account for wealth of country; simplifies at the cost of potential over-generalization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No production lag in response to opponent’s armament</a:t>
            </a:r>
          </a:p>
          <a:p>
            <a:pPr marL="679450" lvl="3" indent="-342900">
              <a:spcBef>
                <a:spcPts val="2200"/>
              </a:spcBef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Could also be influenced by countries’ wealth and/or infrastructure/resources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Assumes rate of change of opponent’s arsenal does not affect how aggressive a country is (i.e. no </a:t>
            </a:r>
            <a:r>
              <a:rPr lang="en-US" dirty="0" err="1" smtClean="0"/>
              <a:t>y</a:t>
            </a:r>
            <a:r>
              <a:rPr lang="en-US" dirty="0" smtClean="0"/>
              <a:t>*</a:t>
            </a:r>
            <a:r>
              <a:rPr lang="en-US" dirty="0" err="1" smtClean="0"/>
              <a:t>dy/dt</a:t>
            </a:r>
            <a:r>
              <a:rPr lang="en-US" dirty="0" smtClean="0"/>
              <a:t> term in </a:t>
            </a:r>
            <a:r>
              <a:rPr lang="en-US" dirty="0" err="1" smtClean="0"/>
              <a:t>dx/dt</a:t>
            </a:r>
            <a:r>
              <a:rPr lang="en-US" dirty="0" smtClean="0"/>
              <a:t> and vice versa)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endParaRPr lang="en-US" dirty="0" smtClean="0"/>
          </a:p>
          <a:p>
            <a:pPr>
              <a:buClr>
                <a:schemeClr val="tx1"/>
              </a:buClr>
              <a:buFont typeface="Courier New"/>
              <a:buChar char="o"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53" y="1371600"/>
            <a:ext cx="8122672" cy="435739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Grievance has important implications on the timing of </a:t>
            </a:r>
            <a:r>
              <a:rPr lang="en-US" dirty="0" smtClean="0"/>
              <a:t>responses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GAV model aligns better with more recent historical events (esp. in the nuclear age)</a:t>
            </a:r>
          </a:p>
          <a:p>
            <a:pPr lvl="1">
              <a:buClr>
                <a:schemeClr val="tx1"/>
              </a:buClr>
              <a:buFont typeface="Courier New"/>
              <a:buChar char="o"/>
            </a:pPr>
            <a:r>
              <a:rPr lang="en-US" dirty="0" smtClean="0">
                <a:hlinkClick r:id="rId2"/>
              </a:rPr>
              <a:t>“Russia’s Putin unveils ‘invincible’ nuclear weapons”</a:t>
            </a:r>
            <a:endParaRPr lang="en-US" dirty="0" smtClean="0">
              <a:hlinkClick r:id="rId3"/>
            </a:endParaRPr>
          </a:p>
          <a:p>
            <a:pPr lvl="1">
              <a:buClr>
                <a:schemeClr val="tx1"/>
              </a:buClr>
              <a:buFont typeface="Courier New"/>
              <a:buChar char="o"/>
            </a:pPr>
            <a:r>
              <a:rPr lang="en-US" dirty="0" smtClean="0">
                <a:hlinkClick r:id="rId3"/>
              </a:rPr>
              <a:t>“The New Arms Race in AI”</a:t>
            </a:r>
            <a:r>
              <a:rPr lang="en-US" dirty="0" smtClean="0">
                <a:hlinkClick r:id="rId3"/>
              </a:rPr>
              <a:t> </a:t>
            </a:r>
            <a:endParaRPr lang="en-US" dirty="0" smtClean="0"/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Can be extended to capture even more complex relations</a:t>
            </a:r>
            <a:endParaRPr lang="en-US" dirty="0" smtClean="0"/>
          </a:p>
          <a:p>
            <a:pPr lvl="1">
              <a:buClr>
                <a:schemeClr val="tx1"/>
              </a:buClr>
              <a:buFont typeface="Courier New"/>
              <a:buChar char="o"/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2774" y="1811868"/>
            <a:ext cx="3380381" cy="2084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4267200"/>
            <a:ext cx="3993155" cy="196426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Peace or M.A.D.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Does not account for carrying capacity</a:t>
            </a:r>
            <a:r>
              <a:rPr lang="en-US" dirty="0" smtClean="0"/>
              <a:t> 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Outdated 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19755" y="1811868"/>
          <a:ext cx="2870200" cy="2084312"/>
        </p:xfrm>
        <a:graphic>
          <a:graphicData uri="http://schemas.openxmlformats.org/presentationml/2006/ole">
            <p:oleObj spid="_x0000_s1033" name="Equation" r:id="rId4" imgW="17066667" imgH="12393651" progId="Equation.3">
              <p:embed/>
            </p:oleObj>
          </a:graphicData>
        </a:graphic>
      </p:graphicFrame>
      <p:pic>
        <p:nvPicPr>
          <p:cNvPr id="14" name="Picture 13" descr="Screen Shot 2018-03-04 at 3.55.3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197" y="2345626"/>
            <a:ext cx="4455528" cy="3101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2774" y="1811868"/>
            <a:ext cx="3380381" cy="1845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Amended Richardson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4267200"/>
            <a:ext cx="3993155" cy="1964267"/>
          </a:xfrm>
        </p:spPr>
        <p:txBody>
          <a:bodyPr/>
          <a:lstStyle/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Adds non-peace stable points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Does not account for rate of change of arsenal 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12775" y="1999505"/>
          <a:ext cx="3297152" cy="1896675"/>
        </p:xfrm>
        <a:graphic>
          <a:graphicData uri="http://schemas.openxmlformats.org/presentationml/2006/ole">
            <p:oleObj spid="_x0000_s83976" name="Equation" r:id="rId3" imgW="18539683" imgH="10666667" progId="Equation.3">
              <p:embed/>
            </p:oleObj>
          </a:graphicData>
        </a:graphic>
      </p:graphicFrame>
      <p:pic>
        <p:nvPicPr>
          <p:cNvPr id="7" name="Picture 6" descr="AmendedRichardsonModelPha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63" y="2105882"/>
            <a:ext cx="4419537" cy="3175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77596" y="1811868"/>
            <a:ext cx="4656667" cy="1845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Grievance as a Variable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3895725"/>
            <a:ext cx="7918450" cy="1964267"/>
          </a:xfrm>
        </p:spPr>
        <p:txBody>
          <a:bodyPr/>
          <a:lstStyle/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Retains non-peace stable points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Retains external pressures (</a:t>
            </a:r>
            <a:r>
              <a:rPr lang="en-US" i="1" dirty="0" err="1" smtClean="0"/>
              <a:t>r</a:t>
            </a:r>
            <a:r>
              <a:rPr lang="en-US" dirty="0" smtClean="0"/>
              <a:t> &amp; </a:t>
            </a:r>
            <a:r>
              <a:rPr lang="en-US" i="1" dirty="0" err="1" smtClean="0"/>
              <a:t>s</a:t>
            </a:r>
            <a:r>
              <a:rPr lang="en-US" dirty="0" smtClean="0"/>
              <a:t> constants)</a:t>
            </a:r>
          </a:p>
          <a:p>
            <a:pPr>
              <a:buClr>
                <a:schemeClr val="tx1"/>
              </a:buClr>
              <a:buFont typeface="Courier New"/>
              <a:buChar char="o"/>
            </a:pPr>
            <a:r>
              <a:rPr lang="en-US" dirty="0" smtClean="0"/>
              <a:t>Accounts for effect of rate of change on armament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584249" y="2000250"/>
          <a:ext cx="4043362" cy="1895475"/>
        </p:xfrm>
        <a:graphic>
          <a:graphicData uri="http://schemas.openxmlformats.org/presentationml/2006/ole">
            <p:oleObj spid="_x0000_s85000" name="Equation" r:id="rId4" imgW="18184127" imgH="8533333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88259"/>
            <a:ext cx="7918450" cy="788894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Agg_vs_Ag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55" y="977153"/>
            <a:ext cx="4010026" cy="30075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02611" y="977152"/>
            <a:ext cx="4659543" cy="254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indent="-342900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  <a:defRPr/>
            </a:pPr>
            <a:r>
              <a:rPr lang="en-US" sz="2200" dirty="0" smtClean="0"/>
              <a:t>Our Grievance as a Variable (GAV) model more rapidly converges to the stable point by enabling each country to react proportionally to their opponent’s rate of armament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Def_vs_De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11" y="3526342"/>
            <a:ext cx="4111704" cy="3083777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0" y="4216400"/>
            <a:ext cx="4401858" cy="2317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indent="-342900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200" dirty="0" smtClean="0"/>
              <a:t>aligns better with real world stand-offs/disarmaments during and after the cold war, such as the Cuban Missile Crisis (1962) and the Ukraine/Belarus Disarmament (1996)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(cont.)</a:t>
            </a:r>
            <a:endParaRPr lang="en-US" dirty="0"/>
          </a:p>
        </p:txBody>
      </p:sp>
      <p:pic>
        <p:nvPicPr>
          <p:cNvPr id="4" name="Picture 3" descr="Agg_vs_De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887141"/>
            <a:ext cx="5351463" cy="401359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02611" y="2404533"/>
            <a:ext cx="3200989" cy="2951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indent="-342900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  <a:defRPr/>
            </a:pPr>
            <a:r>
              <a:rPr lang="en-US" sz="2200" dirty="0" smtClean="0"/>
              <a:t>Unlike the amended Richardson model, our model does not under react when an opponent has a small arsenal but is rapidly arming</a:t>
            </a:r>
          </a:p>
          <a:p>
            <a:pPr marR="0" lvl="0" indent="-342900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1054359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Clr>
                <a:schemeClr val="tx1"/>
              </a:buClr>
              <a:buNone/>
            </a:pPr>
            <a:r>
              <a:rPr lang="en-US" dirty="0" smtClean="0"/>
              <a:t>Changing Carrying Capacity </a:t>
            </a:r>
          </a:p>
          <a:p>
            <a:pPr marL="0" indent="0" algn="ctr">
              <a:spcBef>
                <a:spcPts val="0"/>
              </a:spcBef>
              <a:buClr>
                <a:schemeClr val="tx1"/>
              </a:buClr>
              <a:buNone/>
            </a:pPr>
            <a:r>
              <a:rPr lang="en-US" dirty="0" smtClean="0"/>
              <a:t>(Aggressive v. Diplomatic)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6022" name="Picture 6" descr="https://lh5.googleusercontent.com/L2CD0q3K6ENQrokkoTH16zV_lnEsnsjR6c4mICZmOQ9UrGnz3jBopot-eUNDs3-q9iXHuF6eJf3Gwp6t36XqOJjcMZj0orJ9K93XF1FYdbvxsT6T9BkCj5mHKCnAFDiubx-N3t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12775" y="2757296"/>
            <a:ext cx="3947897" cy="3260876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86024" name="Picture 8" descr="https://lh4.googleusercontent.com/CfBSBqPWd_0hn3dtX7bydZ8nbV8w8JGUrKiHosy2ifBssjXuYd1KhSXlljY4LoGyewxUnT6BwC4qxKuANJm4lAGKPojzOQ5VOJBlqmDcmekwrlcijp3e01HgKuNAPnF4X9os6p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936255" y="2757296"/>
            <a:ext cx="3583642" cy="3260876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1"/>
            <a:ext cx="9144000" cy="1259634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Changing Internal/External Pressures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(Aggressive v. Diplomatic)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7042" name="Picture 2" descr="https://lh4.googleusercontent.com/VnKcbgdOiF5Hy5p_lrFMaSjvRI30zwrRYfRD8HgqlEHBO98UiRrqN3rlGzO0S8nmU6cnVpTQ1SGLEG2dROycWouZFckKctJC-BioNyTbvmy8zsgO2cx2PXPq9hfxuEl8HPz_P_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12775" y="2631234"/>
            <a:ext cx="3701418" cy="349493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87044" name="Picture 4" descr="https://lh6.googleusercontent.com/suOPdPcVTTzqjbAaWs5jks9ivUOrVwODLQSoFGp8TjVOu2kbRPJdnXnEt53spzCpDz5LIjrOI5vzbsaJEJTtC_SgGOBB34qeC9Cjh9Z5Ql5E2wmhMfC3HxqPF-mx6CZIwScsN3J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761658" y="2631234"/>
            <a:ext cx="3769567" cy="353495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4635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92498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Changing Initial Arms Level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8068" name="Picture 4" descr="https://lh6.googleusercontent.com/4Y3zfYo2hbGPIkQhcOfW3a6bmz1rooZ1PdvtmjoeA3IZjf2jhVOQ1-2R48RiOJ3dzYVPOK7bHUL1IxH9oRLNBgFm6fWvzrqJbF5IkFJp5GLIifbzARI1T5kgTe5cCGdJA1Jjpi4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080192" y="2692119"/>
            <a:ext cx="3451033" cy="358674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774" y="2111919"/>
            <a:ext cx="36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Aggressive v. Aggressive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0191" y="2111919"/>
            <a:ext cx="345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Aggressive v. Defensive</a:t>
            </a:r>
            <a:endParaRPr lang="en-US" dirty="0"/>
          </a:p>
        </p:txBody>
      </p:sp>
      <p:pic>
        <p:nvPicPr>
          <p:cNvPr id="88070" name="Picture 6" descr="https://lh4.googleusercontent.com/naztRaexrgxMGi5ZcxeeHqQRc1SPaoz9SvAfmATdXvV0giPVYKI32B76BCRph3SlRG6972tDa1NumlDX35YtJlf8ASUuJs6yHsRwmqlhJ8VtG4SOSygV10RTPM9xUq_YPX6PFt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12775" y="2692119"/>
            <a:ext cx="3664299" cy="358674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00225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106</TotalTime>
  <Words>459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Twilight</vt:lpstr>
      <vt:lpstr>Equation</vt:lpstr>
      <vt:lpstr>Extending Richardson’s Arms Race Model:  Grievance as a Variable</vt:lpstr>
      <vt:lpstr>Richardson’s Model</vt:lpstr>
      <vt:lpstr>Amended Richardson Model</vt:lpstr>
      <vt:lpstr>Grievance as a Variable Model</vt:lpstr>
      <vt:lpstr>Results</vt:lpstr>
      <vt:lpstr>Results (cont.)</vt:lpstr>
      <vt:lpstr>Sensitivity</vt:lpstr>
      <vt:lpstr>Sensitivity (cont.)</vt:lpstr>
      <vt:lpstr>Sensitivity (cont.)</vt:lpstr>
      <vt:lpstr>Limitations</vt:lpstr>
      <vt:lpstr>Conclusion</vt:lpstr>
    </vt:vector>
  </TitlesOfParts>
  <Company>St. Andrew's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Richardson’s Arms Race Model:  Grievance as a Variable</dc:title>
  <dc:creator>Jordan Rogers</dc:creator>
  <cp:lastModifiedBy>Jordan Rogers</cp:lastModifiedBy>
  <cp:revision>9</cp:revision>
  <dcterms:created xsi:type="dcterms:W3CDTF">2018-03-04T22:26:42Z</dcterms:created>
  <dcterms:modified xsi:type="dcterms:W3CDTF">2018-03-04T22:31:29Z</dcterms:modified>
</cp:coreProperties>
</file>