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104" y="-96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8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31CB-58AB-4C7F-B5FF-721ABB0AFC80}" type="datetimeFigureOut">
              <a:rPr lang="en-US" smtClean="0"/>
              <a:t>6/14/2011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07F8-BAAF-4144-96D0-EF4FE4559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1981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Approach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10400" y="2133600"/>
            <a:ext cx="164465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CMS -  Interactive  + Web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34200" y="774700"/>
            <a:ext cx="1800225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Premium  - FMP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1"/>
          </p:cNvCxnSpPr>
          <p:nvPr/>
        </p:nvCxnSpPr>
        <p:spPr>
          <a:xfrm rot="10800000" flipV="1">
            <a:off x="2971800" y="2438400"/>
            <a:ext cx="685801" cy="3429000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98487" y="457200"/>
            <a:ext cx="1050925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Financial</a:t>
            </a:r>
          </a:p>
          <a:p>
            <a:pPr algn="ctr"/>
            <a:r>
              <a:rPr lang="en-US" sz="1200" dirty="0" smtClean="0"/>
              <a:t>Reports</a:t>
            </a:r>
          </a:p>
          <a:p>
            <a:pPr algn="ctr"/>
            <a:endParaRPr lang="en-US" sz="1200" dirty="0"/>
          </a:p>
        </p:txBody>
      </p:sp>
      <p:sp>
        <p:nvSpPr>
          <p:cNvPr id="34" name="Flowchart: Document 33"/>
          <p:cNvSpPr/>
          <p:nvPr/>
        </p:nvSpPr>
        <p:spPr>
          <a:xfrm>
            <a:off x="598487" y="1600201"/>
            <a:ext cx="1050925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Status / Activity</a:t>
            </a:r>
          </a:p>
          <a:p>
            <a:pPr algn="ctr"/>
            <a:r>
              <a:rPr lang="en-US" sz="1200" dirty="0" smtClean="0"/>
              <a:t>Reports</a:t>
            </a:r>
          </a:p>
        </p:txBody>
      </p:sp>
      <p:sp>
        <p:nvSpPr>
          <p:cNvPr id="36" name="Flowchart: Sequential Access Storage 35"/>
          <p:cNvSpPr/>
          <p:nvPr/>
        </p:nvSpPr>
        <p:spPr>
          <a:xfrm>
            <a:off x="457200" y="260985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Benefit</a:t>
            </a:r>
          </a:p>
          <a:p>
            <a:pPr algn="ctr"/>
            <a:r>
              <a:rPr lang="en-US" sz="1200" dirty="0" smtClean="0"/>
              <a:t>Fulfillment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4" idx="1"/>
          </p:cNvCxnSpPr>
          <p:nvPr/>
        </p:nvCxnSpPr>
        <p:spPr>
          <a:xfrm rot="10800000">
            <a:off x="1649412" y="869950"/>
            <a:ext cx="2008188" cy="1568450"/>
          </a:xfrm>
          <a:prstGeom prst="bentConnector3">
            <a:avLst>
              <a:gd name="adj1" fmla="val 3419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49412" y="1981200"/>
            <a:ext cx="1322387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equential Access Storage 57"/>
          <p:cNvSpPr/>
          <p:nvPr/>
        </p:nvSpPr>
        <p:spPr>
          <a:xfrm>
            <a:off x="476249" y="3819525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Tele-Marketing</a:t>
            </a:r>
            <a:endParaRPr lang="en-US" sz="1200" dirty="0"/>
          </a:p>
        </p:txBody>
      </p:sp>
      <p:sp>
        <p:nvSpPr>
          <p:cNvPr id="59" name="Flowchart: Sequential Access Storage 58"/>
          <p:cNvSpPr/>
          <p:nvPr/>
        </p:nvSpPr>
        <p:spPr>
          <a:xfrm>
            <a:off x="533400" y="518160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</a:t>
            </a:r>
          </a:p>
          <a:p>
            <a:pPr algn="ctr"/>
            <a:r>
              <a:rPr lang="en-US" sz="1200" dirty="0" smtClean="0"/>
              <a:t>Mail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52600" y="2895600"/>
            <a:ext cx="12191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00" y="251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Premium, Address</a:t>
            </a:r>
            <a:endParaRPr lang="en-US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8800" y="3095625"/>
            <a:ext cx="11429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28800" y="3098884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Fulfillment status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752600" y="378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Source code, Pledge ids</a:t>
            </a:r>
            <a:endParaRPr lang="en-US" sz="1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752599" y="4219575"/>
            <a:ext cx="12191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828799" y="4495800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28800" y="4267200"/>
            <a:ext cx="10855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pledges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752600" y="5257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Source code, Pledge ids</a:t>
            </a:r>
            <a:endParaRPr lang="en-US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752599" y="5581679"/>
            <a:ext cx="12191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28799" y="5781704"/>
            <a:ext cx="11429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5781704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pledges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28800" y="66817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manual interface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2031447" y="1752600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dashboard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88" name="Elbow Connector 87"/>
          <p:cNvCxnSpPr>
            <a:stCxn id="4" idx="3"/>
          </p:cNvCxnSpPr>
          <p:nvPr/>
        </p:nvCxnSpPr>
        <p:spPr>
          <a:xfrm>
            <a:off x="5562600" y="2438400"/>
            <a:ext cx="419102" cy="241157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3"/>
          </p:cNvCxnSpPr>
          <p:nvPr/>
        </p:nvCxnSpPr>
        <p:spPr>
          <a:xfrm flipV="1">
            <a:off x="5562600" y="914400"/>
            <a:ext cx="419102" cy="15240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1"/>
          </p:cNvCxnSpPr>
          <p:nvPr/>
        </p:nvCxnSpPr>
        <p:spPr>
          <a:xfrm flipH="1">
            <a:off x="5943602" y="1187450"/>
            <a:ext cx="990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046559" y="8382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Premium </a:t>
            </a:r>
          </a:p>
          <a:p>
            <a:r>
              <a:rPr lang="en-US" sz="1000" dirty="0" smtClean="0"/>
              <a:t>master data</a:t>
            </a:r>
          </a:p>
        </p:txBody>
      </p:sp>
      <p:cxnSp>
        <p:nvCxnSpPr>
          <p:cNvPr id="109" name="Elbow Connector 108"/>
          <p:cNvCxnSpPr/>
          <p:nvPr/>
        </p:nvCxnSpPr>
        <p:spPr>
          <a:xfrm rot="16200000" flipH="1">
            <a:off x="6593258" y="986208"/>
            <a:ext cx="895290" cy="1380445"/>
          </a:xfrm>
          <a:prstGeom prst="bentConnector3">
            <a:avLst>
              <a:gd name="adj1" fmla="val 684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239000" y="1657290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Premium master data</a:t>
            </a:r>
          </a:p>
          <a:p>
            <a:r>
              <a:rPr lang="en-US" sz="1000" dirty="0"/>
              <a:t>m</a:t>
            </a:r>
            <a:r>
              <a:rPr lang="en-US" sz="1000" dirty="0" smtClean="0"/>
              <a:t>anual replication </a:t>
            </a:r>
          </a:p>
        </p:txBody>
      </p:sp>
      <p:cxnSp>
        <p:nvCxnSpPr>
          <p:cNvPr id="122" name="Elbow Connector 121"/>
          <p:cNvCxnSpPr/>
          <p:nvPr/>
        </p:nvCxnSpPr>
        <p:spPr>
          <a:xfrm rot="10800000" flipV="1">
            <a:off x="1649414" y="869949"/>
            <a:ext cx="5360987" cy="4035395"/>
          </a:xfrm>
          <a:prstGeom prst="bentConnector3">
            <a:avLst>
              <a:gd name="adj1" fmla="val 22114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827394" y="470529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Program, scripts, </a:t>
            </a:r>
          </a:p>
          <a:p>
            <a:r>
              <a:rPr lang="en-US" sz="1000" dirty="0" smtClean="0"/>
              <a:t>break sheets</a:t>
            </a:r>
            <a:endParaRPr lang="en-US" sz="1000" dirty="0"/>
          </a:p>
        </p:txBody>
      </p:sp>
      <p:sp>
        <p:nvSpPr>
          <p:cNvPr id="134" name="Rounded Rectangle 133"/>
          <p:cNvSpPr/>
          <p:nvPr/>
        </p:nvSpPr>
        <p:spPr>
          <a:xfrm>
            <a:off x="3314700" y="350679"/>
            <a:ext cx="876300" cy="5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Sage</a:t>
            </a:r>
          </a:p>
          <a:p>
            <a:pPr algn="ctr"/>
            <a:r>
              <a:rPr lang="en-US" sz="1000" dirty="0" smtClean="0"/>
              <a:t>CC </a:t>
            </a:r>
            <a:r>
              <a:rPr lang="en-US" sz="1000" dirty="0" err="1" smtClean="0"/>
              <a:t>Auth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07754" y="979701"/>
            <a:ext cx="854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Pledge </a:t>
            </a:r>
          </a:p>
          <a:p>
            <a:r>
              <a:rPr lang="en-US" sz="1000" dirty="0" smtClean="0"/>
              <a:t>transactions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67077" y="1461532"/>
            <a:ext cx="609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GUID</a:t>
            </a:r>
            <a:endParaRPr 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943600" y="2286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925475" y="196209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 code,</a:t>
            </a:r>
          </a:p>
          <a:p>
            <a:r>
              <a:rPr lang="en-US" sz="1000" dirty="0" smtClean="0"/>
              <a:t>Member</a:t>
            </a:r>
            <a:endParaRPr lang="en-US" sz="1000" dirty="0"/>
          </a:p>
        </p:txBody>
      </p:sp>
      <p:cxnSp>
        <p:nvCxnSpPr>
          <p:cNvPr id="147" name="Straight Arrow Connector 146"/>
          <p:cNvCxnSpPr>
            <a:stCxn id="15" idx="1"/>
          </p:cNvCxnSpPr>
          <p:nvPr/>
        </p:nvCxnSpPr>
        <p:spPr>
          <a:xfrm flipH="1">
            <a:off x="5943602" y="2546350"/>
            <a:ext cx="1066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943600" y="257317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Member,  pledge</a:t>
            </a:r>
            <a:endParaRPr lang="en-US" sz="1000" dirty="0"/>
          </a:p>
        </p:txBody>
      </p:sp>
      <p:sp>
        <p:nvSpPr>
          <p:cNvPr id="151" name="Rounded Rectangle 150"/>
          <p:cNvSpPr/>
          <p:nvPr/>
        </p:nvSpPr>
        <p:spPr>
          <a:xfrm>
            <a:off x="7042150" y="3200400"/>
            <a:ext cx="16129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Major Gifts - FMP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7042150" y="4184650"/>
            <a:ext cx="16129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Planed Giving  - FMP, </a:t>
            </a:r>
            <a:r>
              <a:rPr lang="en-US" sz="1200" dirty="0" err="1" smtClean="0"/>
              <a:t>xls</a:t>
            </a:r>
            <a:endParaRPr lang="en-US" sz="1200" dirty="0" smtClean="0"/>
          </a:p>
        </p:txBody>
      </p:sp>
      <p:sp>
        <p:nvSpPr>
          <p:cNvPr id="153" name="Rounded Rectangle 152"/>
          <p:cNvSpPr/>
          <p:nvPr/>
        </p:nvSpPr>
        <p:spPr>
          <a:xfrm>
            <a:off x="7435224" y="5346700"/>
            <a:ext cx="1264275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Events – FMP</a:t>
            </a:r>
          </a:p>
          <a:p>
            <a:pPr algn="ctr"/>
            <a:r>
              <a:rPr lang="en-US" sz="1200" dirty="0" smtClean="0"/>
              <a:t>Volunteers 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974103" y="36131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2" idx="1"/>
          </p:cNvCxnSpPr>
          <p:nvPr/>
        </p:nvCxnSpPr>
        <p:spPr>
          <a:xfrm>
            <a:off x="5981702" y="4597400"/>
            <a:ext cx="1060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916487" y="341137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916487" y="436387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</a:t>
            </a:r>
            <a:endParaRPr lang="en-US" sz="10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899148" y="5346700"/>
            <a:ext cx="1339852" cy="81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Corporate  Support  (Underwriting)- ACT</a:t>
            </a:r>
          </a:p>
          <a:p>
            <a:pPr algn="ctr"/>
            <a:r>
              <a:rPr lang="en-US" sz="1200" dirty="0" smtClean="0"/>
              <a:t>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3572" y="6367046"/>
            <a:ext cx="272415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KQED - CURRENT STATE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5300" y="6367046"/>
            <a:ext cx="100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roundCorner</a:t>
            </a:r>
            <a:r>
              <a:rPr lang="en-US" sz="800" dirty="0" smtClean="0"/>
              <a:t> 6/9/11</a:t>
            </a:r>
            <a:endParaRPr lang="en-US" sz="800" dirty="0"/>
          </a:p>
        </p:txBody>
      </p:sp>
      <p:cxnSp>
        <p:nvCxnSpPr>
          <p:cNvPr id="184" name="Elbow Connector 183"/>
          <p:cNvCxnSpPr/>
          <p:nvPr/>
        </p:nvCxnSpPr>
        <p:spPr>
          <a:xfrm rot="16200000" flipH="1">
            <a:off x="3152060" y="1285161"/>
            <a:ext cx="108728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endCxn id="134" idx="2"/>
          </p:cNvCxnSpPr>
          <p:nvPr/>
        </p:nvCxnSpPr>
        <p:spPr>
          <a:xfrm rot="16200000" flipV="1">
            <a:off x="3346481" y="1308069"/>
            <a:ext cx="1060390" cy="2476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4686300" y="381000"/>
            <a:ext cx="876300" cy="5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Convio</a:t>
            </a:r>
            <a:endParaRPr lang="en-US" sz="1200" dirty="0" smtClean="0"/>
          </a:p>
          <a:p>
            <a:pPr algn="ctr"/>
            <a:r>
              <a:rPr lang="en-US" sz="1000" dirty="0" smtClean="0"/>
              <a:t>Email marketing</a:t>
            </a:r>
            <a:endParaRPr lang="en-US" sz="1000" dirty="0"/>
          </a:p>
        </p:txBody>
      </p:sp>
      <p:cxnSp>
        <p:nvCxnSpPr>
          <p:cNvPr id="191" name="Elbow Connector 190"/>
          <p:cNvCxnSpPr/>
          <p:nvPr/>
        </p:nvCxnSpPr>
        <p:spPr>
          <a:xfrm rot="5400000" flipH="1" flipV="1">
            <a:off x="4714191" y="1342281"/>
            <a:ext cx="1030069" cy="209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5400000">
            <a:off x="4514165" y="1351806"/>
            <a:ext cx="1030069" cy="190500"/>
          </a:xfrm>
          <a:prstGeom prst="bentConnector3">
            <a:avLst>
              <a:gd name="adj1" fmla="val 45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229225" y="1475661"/>
            <a:ext cx="714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</a:t>
            </a:r>
          </a:p>
          <a:p>
            <a:r>
              <a:rPr lang="en-US" sz="1000" dirty="0" smtClean="0"/>
              <a:t>Source Code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583905" y="1115199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pledges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4338" y="6400800"/>
            <a:ext cx="422274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715000" y="6553200"/>
            <a:ext cx="42227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15000" y="6705600"/>
            <a:ext cx="42227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6172200" y="6230779"/>
            <a:ext cx="1695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manual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 flipH="1">
            <a:off x="6172200" y="6400800"/>
            <a:ext cx="1695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Batch file based  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 flipH="1">
            <a:off x="6172200" y="6553200"/>
            <a:ext cx="1695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Reports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598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1752600"/>
            <a:ext cx="1905000" cy="914400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roundCause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2150" y="476310"/>
            <a:ext cx="164465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CMS -  Interactive  + Web</a:t>
            </a:r>
          </a:p>
        </p:txBody>
      </p:sp>
      <p:cxnSp>
        <p:nvCxnSpPr>
          <p:cNvPr id="25" name="Elbow Connector 24"/>
          <p:cNvCxnSpPr>
            <a:stCxn id="4" idx="1"/>
          </p:cNvCxnSpPr>
          <p:nvPr/>
        </p:nvCxnSpPr>
        <p:spPr>
          <a:xfrm rot="10800000" flipV="1">
            <a:off x="2971800" y="2209800"/>
            <a:ext cx="685800" cy="369501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98487" y="457200"/>
            <a:ext cx="1050925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Financial</a:t>
            </a:r>
          </a:p>
          <a:p>
            <a:pPr algn="ctr"/>
            <a:r>
              <a:rPr lang="en-US" sz="1200" dirty="0" smtClean="0"/>
              <a:t>Reports</a:t>
            </a:r>
          </a:p>
          <a:p>
            <a:pPr algn="ctr"/>
            <a:endParaRPr lang="en-US" sz="1200" dirty="0"/>
          </a:p>
        </p:txBody>
      </p:sp>
      <p:sp>
        <p:nvSpPr>
          <p:cNvPr id="36" name="Flowchart: Sequential Access Storage 35"/>
          <p:cNvSpPr/>
          <p:nvPr/>
        </p:nvSpPr>
        <p:spPr>
          <a:xfrm>
            <a:off x="457200" y="260985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Benefit</a:t>
            </a:r>
          </a:p>
          <a:p>
            <a:pPr algn="ctr"/>
            <a:r>
              <a:rPr lang="en-US" sz="1200" dirty="0" smtClean="0"/>
              <a:t>Fulfillment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4" idx="1"/>
          </p:cNvCxnSpPr>
          <p:nvPr/>
        </p:nvCxnSpPr>
        <p:spPr>
          <a:xfrm rot="10800000">
            <a:off x="1649412" y="641350"/>
            <a:ext cx="2008188" cy="1568450"/>
          </a:xfrm>
          <a:prstGeom prst="bentConnector3">
            <a:avLst>
              <a:gd name="adj1" fmla="val 341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equential Access Storage 57"/>
          <p:cNvSpPr/>
          <p:nvPr/>
        </p:nvSpPr>
        <p:spPr>
          <a:xfrm>
            <a:off x="476249" y="3819525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Tele-Marketing</a:t>
            </a:r>
            <a:endParaRPr lang="en-US" sz="1200" dirty="0"/>
          </a:p>
        </p:txBody>
      </p:sp>
      <p:sp>
        <p:nvSpPr>
          <p:cNvPr id="59" name="Flowchart: Sequential Access Storage 58"/>
          <p:cNvSpPr/>
          <p:nvPr/>
        </p:nvSpPr>
        <p:spPr>
          <a:xfrm>
            <a:off x="533400" y="518160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</a:t>
            </a:r>
          </a:p>
          <a:p>
            <a:pPr algn="ctr"/>
            <a:r>
              <a:rPr lang="en-US" sz="1200" dirty="0" smtClean="0"/>
              <a:t>Mail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52600" y="28956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00" y="251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Member, Premium, Address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8800" y="3095625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28800" y="309888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PB5 -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Fulfillment status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52600" y="378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Member, Source code, Pledge ids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752599" y="4219575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828799" y="4419600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28800" y="4343400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PB 5 - pledges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52600" y="5257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Member, Source code, Pledge ids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752599" y="5581679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28799" y="5781704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5781704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PB 5 - pledges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28800" y="66817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manual interface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4" idx="3"/>
          </p:cNvCxnSpPr>
          <p:nvPr/>
        </p:nvCxnSpPr>
        <p:spPr>
          <a:xfrm flipV="1">
            <a:off x="5562600" y="580310"/>
            <a:ext cx="411503" cy="162949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827394" y="470529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Program, scripts,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break sheets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019800" y="76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943600" y="30480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Source code,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Member, Premium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5" idx="1"/>
          </p:cNvCxnSpPr>
          <p:nvPr/>
        </p:nvCxnSpPr>
        <p:spPr>
          <a:xfrm flipH="1">
            <a:off x="5975352" y="889060"/>
            <a:ext cx="1066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943600" y="91588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Member,  pledge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042150" y="3949700"/>
            <a:ext cx="1612900" cy="6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Major Gifts - FMP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6095999" y="4362450"/>
            <a:ext cx="9449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068887" y="416067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</a:t>
            </a:r>
            <a:endParaRPr lang="en-US" sz="10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886782" y="5363513"/>
            <a:ext cx="1569481" cy="81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Corporate  Support  (Underwriting)- ACT</a:t>
            </a:r>
          </a:p>
          <a:p>
            <a:pPr algn="ctr"/>
            <a:r>
              <a:rPr lang="en-US" sz="1200" dirty="0" smtClean="0"/>
              <a:t>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707754" y="2743200"/>
            <a:ext cx="1854846" cy="17851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Core   </a:t>
            </a:r>
          </a:p>
          <a:p>
            <a:r>
              <a:rPr lang="en-US" sz="1000" dirty="0" smtClean="0"/>
              <a:t>Inventory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Extended Inventory:  TV interactive, web, mobile assets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Tally </a:t>
            </a:r>
            <a:r>
              <a:rPr lang="en-US" sz="1000" dirty="0" smtClean="0">
                <a:solidFill>
                  <a:srgbClr val="FF0000"/>
                </a:solidFill>
              </a:rPr>
              <a:t>Dashboards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Planned Giving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Member WSDL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Outlook Integration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/>
              <a:t>_______________</a:t>
            </a:r>
          </a:p>
          <a:p>
            <a:r>
              <a:rPr lang="en-US" sz="1000" dirty="0" smtClean="0"/>
              <a:t>2 yrs data retention</a:t>
            </a:r>
            <a:endParaRPr lang="en-US" sz="1000" dirty="0"/>
          </a:p>
        </p:txBody>
      </p:sp>
      <p:cxnSp>
        <p:nvCxnSpPr>
          <p:cNvPr id="168" name="Straight Connector 167"/>
          <p:cNvCxnSpPr>
            <a:stCxn id="4" idx="2"/>
            <a:endCxn id="163" idx="0"/>
          </p:cNvCxnSpPr>
          <p:nvPr/>
        </p:nvCxnSpPr>
        <p:spPr>
          <a:xfrm>
            <a:off x="4610100" y="2667000"/>
            <a:ext cx="25077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47651" y="6412468"/>
            <a:ext cx="272415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KQED  – TO BE STATE  v1</a:t>
            </a:r>
            <a:endParaRPr lang="en-US" b="1" dirty="0"/>
          </a:p>
        </p:txBody>
      </p:sp>
      <p:sp>
        <p:nvSpPr>
          <p:cNvPr id="189" name="Rounded Rectangle 188"/>
          <p:cNvSpPr/>
          <p:nvPr/>
        </p:nvSpPr>
        <p:spPr>
          <a:xfrm>
            <a:off x="4057649" y="457200"/>
            <a:ext cx="876300" cy="5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Eloqua</a:t>
            </a:r>
            <a:endParaRPr lang="en-US" sz="1000" dirty="0"/>
          </a:p>
        </p:txBody>
      </p:sp>
      <p:cxnSp>
        <p:nvCxnSpPr>
          <p:cNvPr id="191" name="Elbow Connector 190"/>
          <p:cNvCxnSpPr/>
          <p:nvPr/>
        </p:nvCxnSpPr>
        <p:spPr>
          <a:xfrm rot="5400000" flipH="1" flipV="1">
            <a:off x="4107604" y="1342281"/>
            <a:ext cx="1030069" cy="209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5400000">
            <a:off x="3885514" y="1351807"/>
            <a:ext cx="1030069" cy="190500"/>
          </a:xfrm>
          <a:prstGeom prst="bentConnector3">
            <a:avLst>
              <a:gd name="adj1" fmla="val 45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76774" y="1084421"/>
            <a:ext cx="88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Premiums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Campaigns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975086" y="1059987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Leads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Pledges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771649" y="4724401"/>
            <a:ext cx="12001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042150" y="3087217"/>
            <a:ext cx="1644650" cy="6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TeamApproach</a:t>
            </a:r>
          </a:p>
        </p:txBody>
      </p:sp>
      <p:cxnSp>
        <p:nvCxnSpPr>
          <p:cNvPr id="19" name="Elbow Connector 18"/>
          <p:cNvCxnSpPr>
            <a:stCxn id="83" idx="1"/>
          </p:cNvCxnSpPr>
          <p:nvPr/>
        </p:nvCxnSpPr>
        <p:spPr>
          <a:xfrm rot="10800000" flipV="1">
            <a:off x="6096000" y="3410509"/>
            <a:ext cx="946151" cy="117911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irect Access Storage 26"/>
          <p:cNvSpPr/>
          <p:nvPr/>
        </p:nvSpPr>
        <p:spPr>
          <a:xfrm>
            <a:off x="7042152" y="1436588"/>
            <a:ext cx="1873248" cy="81760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  management system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5943600" y="1845389"/>
            <a:ext cx="10985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24551" y="2863850"/>
            <a:ext cx="3194048" cy="2317750"/>
          </a:xfrm>
          <a:prstGeom prst="rect">
            <a:avLst/>
          </a:prstGeom>
          <a:noFill/>
          <a:ln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19700" y="6230779"/>
            <a:ext cx="3898899" cy="568642"/>
            <a:chOff x="5219700" y="6230779"/>
            <a:chExt cx="3898899" cy="568642"/>
          </a:xfrm>
        </p:grpSpPr>
        <p:sp>
          <p:nvSpPr>
            <p:cNvPr id="181" name="TextBox 180"/>
            <p:cNvSpPr txBox="1"/>
            <p:nvPr/>
          </p:nvSpPr>
          <p:spPr>
            <a:xfrm>
              <a:off x="8115300" y="6367046"/>
              <a:ext cx="100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roundCorner 6/9/11  </a:t>
              </a:r>
              <a:endParaRPr lang="en-US" sz="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629400" y="6230779"/>
              <a:ext cx="2153588" cy="568642"/>
              <a:chOff x="6019800" y="6230779"/>
              <a:chExt cx="2153588" cy="568642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6019800" y="6400800"/>
                <a:ext cx="422274" cy="0"/>
              </a:xfrm>
              <a:prstGeom prst="straightConnector1">
                <a:avLst/>
              </a:prstGeom>
              <a:ln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6020462" y="6553200"/>
                <a:ext cx="422274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020462" y="6705600"/>
                <a:ext cx="42227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 flipH="1">
                <a:off x="6477662" y="6230779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manual</a:t>
                </a:r>
                <a:endParaRPr lang="en-US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6477662" y="6400800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Batch file based  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477662" y="6553200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Reports</a:t>
                </a:r>
                <a:endParaRPr lang="en-US" sz="10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219700" y="6353889"/>
              <a:ext cx="342899" cy="99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5543274" y="6306979"/>
              <a:ext cx="1695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Change highlight</a:t>
              </a:r>
              <a:endParaRPr lang="en-US" sz="1000" dirty="0"/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7651125" y="5327650"/>
            <a:ext cx="1264275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Events – FMP</a:t>
            </a:r>
          </a:p>
          <a:p>
            <a:pPr algn="ctr"/>
            <a:r>
              <a:rPr lang="en-US" sz="1200" dirty="0" smtClean="0"/>
              <a:t>Volunteers </a:t>
            </a:r>
          </a:p>
        </p:txBody>
      </p:sp>
    </p:spTree>
    <p:extLst>
      <p:ext uri="{BB962C8B-B14F-4D97-AF65-F5344CB8AC3E}">
        <p14:creationId xmlns:p14="http://schemas.microsoft.com/office/powerpoint/2010/main" val="385956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1752600"/>
            <a:ext cx="1905000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roundCause`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2150" y="476310"/>
            <a:ext cx="164465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CMS -  Interactive  + Web (maintenance) </a:t>
            </a:r>
          </a:p>
        </p:txBody>
      </p:sp>
      <p:cxnSp>
        <p:nvCxnSpPr>
          <p:cNvPr id="25" name="Elbow Connector 24"/>
          <p:cNvCxnSpPr>
            <a:stCxn id="4" idx="1"/>
          </p:cNvCxnSpPr>
          <p:nvPr/>
        </p:nvCxnSpPr>
        <p:spPr>
          <a:xfrm rot="10800000" flipV="1">
            <a:off x="2971800" y="2209800"/>
            <a:ext cx="685800" cy="369501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98487" y="457200"/>
            <a:ext cx="1050925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Financial</a:t>
            </a:r>
          </a:p>
          <a:p>
            <a:pPr algn="ctr"/>
            <a:r>
              <a:rPr lang="en-US" sz="1200" dirty="0" smtClean="0"/>
              <a:t>Reports</a:t>
            </a:r>
          </a:p>
          <a:p>
            <a:pPr algn="ctr"/>
            <a:endParaRPr lang="en-US" sz="1200" dirty="0"/>
          </a:p>
        </p:txBody>
      </p:sp>
      <p:sp>
        <p:nvSpPr>
          <p:cNvPr id="36" name="Flowchart: Sequential Access Storage 35"/>
          <p:cNvSpPr/>
          <p:nvPr/>
        </p:nvSpPr>
        <p:spPr>
          <a:xfrm>
            <a:off x="457200" y="260985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Benefit</a:t>
            </a:r>
          </a:p>
          <a:p>
            <a:pPr algn="ctr"/>
            <a:r>
              <a:rPr lang="en-US" sz="1200" dirty="0" smtClean="0"/>
              <a:t>Fulfillment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4" idx="1"/>
          </p:cNvCxnSpPr>
          <p:nvPr/>
        </p:nvCxnSpPr>
        <p:spPr>
          <a:xfrm rot="10800000">
            <a:off x="1649412" y="641350"/>
            <a:ext cx="2008188" cy="1568450"/>
          </a:xfrm>
          <a:prstGeom prst="bentConnector3">
            <a:avLst>
              <a:gd name="adj1" fmla="val 341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equential Access Storage 57"/>
          <p:cNvSpPr/>
          <p:nvPr/>
        </p:nvSpPr>
        <p:spPr>
          <a:xfrm>
            <a:off x="476249" y="3819525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Tele-Marketing</a:t>
            </a:r>
            <a:endParaRPr lang="en-US" sz="1200" dirty="0"/>
          </a:p>
        </p:txBody>
      </p:sp>
      <p:sp>
        <p:nvSpPr>
          <p:cNvPr id="59" name="Flowchart: Sequential Access Storage 58"/>
          <p:cNvSpPr/>
          <p:nvPr/>
        </p:nvSpPr>
        <p:spPr>
          <a:xfrm>
            <a:off x="533400" y="5181600"/>
            <a:ext cx="1295400" cy="97155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</a:t>
            </a:r>
          </a:p>
          <a:p>
            <a:pPr algn="ctr"/>
            <a:r>
              <a:rPr lang="en-US" sz="1200" dirty="0" smtClean="0"/>
              <a:t>Mail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52600" y="28956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00" y="251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Premium, Address</a:t>
            </a:r>
            <a:endParaRPr lang="en-US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8800" y="3095625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28800" y="3098884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PB 5 - Fulfillment status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752600" y="3784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Source code, Pledge ids</a:t>
            </a:r>
            <a:endParaRPr lang="en-US" sz="1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752599" y="4219575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828799" y="4419600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28800" y="4343400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pledges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752600" y="5257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Member, Source code, Pledge ids</a:t>
            </a:r>
            <a:endParaRPr lang="en-US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752599" y="5581679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28799" y="5781704"/>
            <a:ext cx="114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5781704"/>
            <a:ext cx="108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pledges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28800" y="66817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manual interface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4" idx="3"/>
          </p:cNvCxnSpPr>
          <p:nvPr/>
        </p:nvCxnSpPr>
        <p:spPr>
          <a:xfrm flipV="1">
            <a:off x="5562600" y="580310"/>
            <a:ext cx="411503" cy="162949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827394" y="470529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Program, scripts, </a:t>
            </a:r>
          </a:p>
          <a:p>
            <a:r>
              <a:rPr lang="en-US" sz="1000" dirty="0" smtClean="0"/>
              <a:t>break sheets</a:t>
            </a:r>
            <a:endParaRPr 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019800" y="76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943600" y="30480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 code,</a:t>
            </a:r>
          </a:p>
          <a:p>
            <a:r>
              <a:rPr lang="en-US" sz="1000" dirty="0" smtClean="0"/>
              <a:t>Member, Premium</a:t>
            </a:r>
            <a:endParaRPr lang="en-US" sz="1000" dirty="0"/>
          </a:p>
        </p:txBody>
      </p:sp>
      <p:cxnSp>
        <p:nvCxnSpPr>
          <p:cNvPr id="147" name="Straight Arrow Connector 146"/>
          <p:cNvCxnSpPr>
            <a:stCxn id="15" idx="1"/>
          </p:cNvCxnSpPr>
          <p:nvPr/>
        </p:nvCxnSpPr>
        <p:spPr>
          <a:xfrm flipH="1">
            <a:off x="5975352" y="889060"/>
            <a:ext cx="1066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943600" y="91588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Member,  pledge</a:t>
            </a:r>
            <a:endParaRPr lang="en-US" sz="1000" dirty="0"/>
          </a:p>
        </p:txBody>
      </p:sp>
      <p:cxnSp>
        <p:nvCxnSpPr>
          <p:cNvPr id="168" name="Straight Connector 167"/>
          <p:cNvCxnSpPr>
            <a:stCxn id="4" idx="2"/>
          </p:cNvCxnSpPr>
          <p:nvPr/>
        </p:nvCxnSpPr>
        <p:spPr>
          <a:xfrm flipH="1">
            <a:off x="4406577" y="2667000"/>
            <a:ext cx="203523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28600" y="6400800"/>
            <a:ext cx="272415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KQED – TO BE STATE  v2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771649" y="4724401"/>
            <a:ext cx="12001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042150" y="1676400"/>
            <a:ext cx="1644650" cy="825500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Eloqua –</a:t>
            </a:r>
            <a:endParaRPr lang="en-US" sz="1200" dirty="0"/>
          </a:p>
          <a:p>
            <a:pPr algn="ctr"/>
            <a:r>
              <a:rPr lang="en-US" sz="1200" dirty="0" smtClean="0"/>
              <a:t>Digital marketing/sales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19800" y="198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61403" y="1578352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Campaigns</a:t>
            </a:r>
          </a:p>
          <a:p>
            <a:r>
              <a:rPr lang="en-US" sz="1000" dirty="0" smtClean="0"/>
              <a:t>Member, Premium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993155" y="2162612"/>
            <a:ext cx="1066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61403" y="219217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Member,  pledge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707754" y="2771795"/>
            <a:ext cx="185484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Digital asset generation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Corporate Support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Major Gifts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Major Gifts letter templates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Event Management</a:t>
            </a:r>
          </a:p>
          <a:p>
            <a:r>
              <a:rPr lang="en-US" sz="1000" dirty="0" smtClean="0"/>
              <a:t>_______________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Conga </a:t>
            </a:r>
            <a:r>
              <a:rPr lang="en-US" sz="1000" dirty="0" smtClean="0">
                <a:solidFill>
                  <a:srgbClr val="FF0000"/>
                </a:solidFill>
              </a:rPr>
              <a:t>Composer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ACD Direct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Forest Direct</a:t>
            </a:r>
          </a:p>
          <a:p>
            <a:r>
              <a:rPr lang="en-US" sz="1000" smtClean="0">
                <a:solidFill>
                  <a:srgbClr val="FF0000"/>
                </a:solidFill>
              </a:rPr>
              <a:t>Fonality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 smtClean="0">
                <a:solidFill>
                  <a:srgbClr val="FF0000"/>
                </a:solidFill>
              </a:rPr>
              <a:t>Paypal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Single-Sign On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Database.com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endCxn id="65" idx="1"/>
          </p:cNvCxnSpPr>
          <p:nvPr/>
        </p:nvCxnSpPr>
        <p:spPr>
          <a:xfrm>
            <a:off x="5562602" y="2527383"/>
            <a:ext cx="1383940" cy="854706"/>
          </a:xfrm>
          <a:prstGeom prst="bentConnector3">
            <a:avLst>
              <a:gd name="adj1" fmla="val 7569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irect Access Storage 64"/>
          <p:cNvSpPr/>
          <p:nvPr/>
        </p:nvSpPr>
        <p:spPr>
          <a:xfrm>
            <a:off x="6946542" y="2973288"/>
            <a:ext cx="1873248" cy="81760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  management system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7118350" y="4203700"/>
            <a:ext cx="1644650" cy="825500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 Tools</a:t>
            </a:r>
          </a:p>
        </p:txBody>
      </p:sp>
      <p:sp>
        <p:nvSpPr>
          <p:cNvPr id="88" name="Flowchart: Direct Access Storage 87"/>
          <p:cNvSpPr/>
          <p:nvPr/>
        </p:nvSpPr>
        <p:spPr>
          <a:xfrm>
            <a:off x="7040545" y="5181600"/>
            <a:ext cx="1873248" cy="817602"/>
          </a:xfrm>
          <a:prstGeom prst="flowChartMagneticDrum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Database.com</a:t>
            </a:r>
            <a:endParaRPr lang="en-US" sz="1000" dirty="0"/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7685901" y="5164951"/>
            <a:ext cx="172998" cy="127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46542" y="4057307"/>
            <a:ext cx="2172057" cy="20386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219700" y="6230779"/>
            <a:ext cx="3898899" cy="568642"/>
            <a:chOff x="5219700" y="6230779"/>
            <a:chExt cx="3898899" cy="568642"/>
          </a:xfrm>
        </p:grpSpPr>
        <p:sp>
          <p:nvSpPr>
            <p:cNvPr id="52" name="TextBox 51"/>
            <p:cNvSpPr txBox="1"/>
            <p:nvPr/>
          </p:nvSpPr>
          <p:spPr>
            <a:xfrm>
              <a:off x="8115300" y="6367046"/>
              <a:ext cx="100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roundCorner 6/9/11  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629400" y="6230779"/>
              <a:ext cx="2153588" cy="568642"/>
              <a:chOff x="6019800" y="6230779"/>
              <a:chExt cx="2153588" cy="56864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019800" y="6400800"/>
                <a:ext cx="422274" cy="0"/>
              </a:xfrm>
              <a:prstGeom prst="straightConnector1">
                <a:avLst/>
              </a:prstGeom>
              <a:ln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020462" y="6553200"/>
                <a:ext cx="422274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020462" y="6705600"/>
                <a:ext cx="42227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 flipH="1">
                <a:off x="6477662" y="6230779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manual</a:t>
                </a:r>
                <a:endParaRPr 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6477662" y="6400800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Batch file based  </a:t>
                </a:r>
                <a:endParaRPr lang="en-US" sz="1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6477662" y="6553200"/>
                <a:ext cx="1695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Reports</a:t>
                </a:r>
                <a:endParaRPr lang="en-US" sz="1000" dirty="0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219700" y="6353889"/>
              <a:ext cx="342899" cy="99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543274" y="6306979"/>
              <a:ext cx="1695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Change highlight</a:t>
              </a:r>
              <a:endParaRPr lang="en-US" sz="1000" dirty="0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4057649" y="457200"/>
            <a:ext cx="876300" cy="551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Eloqua</a:t>
            </a:r>
            <a:endParaRPr lang="en-US" sz="1000" dirty="0"/>
          </a:p>
        </p:txBody>
      </p:sp>
      <p:cxnSp>
        <p:nvCxnSpPr>
          <p:cNvPr id="95" name="Elbow Connector 94"/>
          <p:cNvCxnSpPr/>
          <p:nvPr/>
        </p:nvCxnSpPr>
        <p:spPr>
          <a:xfrm rot="5400000" flipH="1" flipV="1">
            <a:off x="4107604" y="1342281"/>
            <a:ext cx="1030069" cy="209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5400000">
            <a:off x="3885514" y="1351807"/>
            <a:ext cx="1030069" cy="190500"/>
          </a:xfrm>
          <a:prstGeom prst="bentConnector3">
            <a:avLst>
              <a:gd name="adj1" fmla="val 45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76774" y="1084421"/>
            <a:ext cx="88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Member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Premiums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Campaigns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75086" y="1059987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Leads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Pledges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6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366</Words>
  <Application>Microsoft Office PowerPoint</Application>
  <PresentationFormat>On-screen Show (4:3)</PresentationFormat>
  <Paragraphs>160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</dc:creator>
  <cp:lastModifiedBy>hmihai</cp:lastModifiedBy>
  <cp:revision>49</cp:revision>
  <dcterms:created xsi:type="dcterms:W3CDTF">2011-06-09T06:42:53Z</dcterms:created>
  <dcterms:modified xsi:type="dcterms:W3CDTF">2011-06-14T14:31:57Z</dcterms:modified>
</cp:coreProperties>
</file>