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4E152D-A0E0-4CA5-8135-8591CDD6F6A2}">
  <a:tblStyle styleId="{CC4E152D-A0E0-4CA5-8135-8591CDD6F6A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1.xml"/><Relationship Id="rId19" Type="http://schemas.openxmlformats.org/officeDocument/2006/relationships/font" Target="fonts/AlfaSlabOne-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37352d90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37352d9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37352d90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37352d90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7352d9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7352d9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37352d90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37352d9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37352d90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37352d90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7352d90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7352d90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7352d90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7352d90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Sky Quest</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Coaches Clinic Presentation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Teams will be assessed on their knowledge of the solar system and constellations.</a:t>
            </a:r>
            <a:endParaRPr/>
          </a:p>
          <a:p>
            <a:pPr indent="-342900" lvl="0" marL="457200" marR="0" rtl="0" algn="l">
              <a:lnSpc>
                <a:spcPct val="115000"/>
              </a:lnSpc>
              <a:spcBef>
                <a:spcPts val="0"/>
              </a:spcBef>
              <a:spcAft>
                <a:spcPts val="0"/>
              </a:spcAft>
              <a:buSzPts val="1800"/>
              <a:buChar char="-"/>
            </a:pPr>
            <a:r>
              <a:rPr lang="en"/>
              <a:t>Teams of 2 are suggested, but you can have one student.</a:t>
            </a:r>
            <a:endParaRPr/>
          </a:p>
          <a:p>
            <a:pPr indent="-342900" lvl="0" marL="457200" marR="0" rtl="0" algn="l">
              <a:lnSpc>
                <a:spcPct val="115000"/>
              </a:lnSpc>
              <a:spcBef>
                <a:spcPts val="0"/>
              </a:spcBef>
              <a:spcAft>
                <a:spcPts val="0"/>
              </a:spcAft>
              <a:buSzPts val="1800"/>
              <a:buChar char="-"/>
            </a:pPr>
            <a:r>
              <a:rPr lang="en"/>
              <a:t>Teams bring writing materials, no notes or binders.</a:t>
            </a:r>
            <a:endParaRPr/>
          </a:p>
          <a:p>
            <a:pPr indent="-342900" lvl="0" marL="457200" marR="0" rtl="0" algn="l">
              <a:lnSpc>
                <a:spcPct val="115000"/>
              </a:lnSpc>
              <a:spcBef>
                <a:spcPts val="0"/>
              </a:spcBef>
              <a:spcAft>
                <a:spcPts val="0"/>
              </a:spcAft>
              <a:buSzPts val="1800"/>
              <a:buChar char="-"/>
            </a:pPr>
            <a:r>
              <a:rPr lang="en"/>
              <a:t>Station format, likely 20ish stations that are 2ish minutes each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Earth/Sun relationship</a:t>
            </a:r>
            <a:endParaRPr/>
          </a:p>
          <a:p>
            <a:pPr indent="-342900" lvl="0" marL="457200" rtl="0" algn="l">
              <a:spcBef>
                <a:spcPts val="0"/>
              </a:spcBef>
              <a:spcAft>
                <a:spcPts val="0"/>
              </a:spcAft>
              <a:buSzPts val="1800"/>
              <a:buChar char="●"/>
            </a:pPr>
            <a:r>
              <a:rPr lang="en"/>
              <a:t>Sun/Earth/Moon Relationship</a:t>
            </a:r>
            <a:endParaRPr/>
          </a:p>
          <a:p>
            <a:pPr indent="-342900" lvl="0" marL="457200" rtl="0" algn="l">
              <a:spcBef>
                <a:spcPts val="0"/>
              </a:spcBef>
              <a:spcAft>
                <a:spcPts val="0"/>
              </a:spcAft>
              <a:buSzPts val="1800"/>
              <a:buChar char="●"/>
            </a:pPr>
            <a:r>
              <a:rPr lang="en"/>
              <a:t>Bodies in our Solar System</a:t>
            </a:r>
            <a:endParaRPr/>
          </a:p>
          <a:p>
            <a:pPr indent="-342900" lvl="0" marL="457200" rtl="0" algn="l">
              <a:spcBef>
                <a:spcPts val="0"/>
              </a:spcBef>
              <a:spcAft>
                <a:spcPts val="0"/>
              </a:spcAft>
              <a:buSzPts val="1800"/>
              <a:buChar char="●"/>
            </a:pPr>
            <a:r>
              <a:rPr lang="en"/>
              <a:t>Identification of Major Constellations (from list) and their Alpha stars, if noted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this look like?</a:t>
            </a:r>
            <a:endParaRPr/>
          </a:p>
        </p:txBody>
      </p:sp>
      <p:sp>
        <p:nvSpPr>
          <p:cNvPr id="75" name="Google Shape;75;p16"/>
          <p:cNvSpPr txBox="1"/>
          <p:nvPr>
            <p:ph idx="1" type="body"/>
          </p:nvPr>
        </p:nvSpPr>
        <p:spPr>
          <a:xfrm>
            <a:off x="311700" y="1152475"/>
            <a:ext cx="4317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students need to know basic facts about the solar system (i.e. Jupiter is the biggest, the one with all the rings is Saturn, Venus is full of greenhouse gases), this will not be a quiz bowl on obscure solar system facts</a:t>
            </a:r>
            <a:endParaRPr/>
          </a:p>
          <a:p>
            <a:pPr indent="-342900" lvl="0" marL="457200" rtl="0" algn="l">
              <a:spcBef>
                <a:spcPts val="0"/>
              </a:spcBef>
              <a:spcAft>
                <a:spcPts val="0"/>
              </a:spcAft>
              <a:buSzPts val="1800"/>
              <a:buChar char="-"/>
            </a:pPr>
            <a:r>
              <a:rPr lang="en"/>
              <a:t>There will likely be a ‘name the planets’ question, but it might also ask them to draw in the asteroid belt</a:t>
            </a:r>
            <a:endParaRPr/>
          </a:p>
          <a:p>
            <a:pPr indent="-342900" lvl="0" marL="457200" rtl="0" algn="l">
              <a:spcBef>
                <a:spcPts val="0"/>
              </a:spcBef>
              <a:spcAft>
                <a:spcPts val="0"/>
              </a:spcAft>
              <a:buSzPts val="1800"/>
              <a:buChar char="-"/>
            </a:pPr>
            <a:r>
              <a:rPr lang="en"/>
              <a:t>RIP Pluto.</a:t>
            </a:r>
            <a:endParaRPr/>
          </a:p>
        </p:txBody>
      </p:sp>
      <p:pic>
        <p:nvPicPr>
          <p:cNvPr id="76" name="Google Shape;76;p16"/>
          <p:cNvPicPr preferRelativeResize="0"/>
          <p:nvPr/>
        </p:nvPicPr>
        <p:blipFill>
          <a:blip r:embed="rId3">
            <a:alphaModFix/>
          </a:blip>
          <a:stretch>
            <a:fillRect/>
          </a:stretch>
        </p:blipFill>
        <p:spPr>
          <a:xfrm>
            <a:off x="5703736" y="711325"/>
            <a:ext cx="3128562" cy="4125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this look like?</a:t>
            </a:r>
            <a:endParaRPr/>
          </a:p>
        </p:txBody>
      </p:sp>
      <p:sp>
        <p:nvSpPr>
          <p:cNvPr id="82" name="Google Shape;82;p17"/>
          <p:cNvSpPr txBox="1"/>
          <p:nvPr>
            <p:ph idx="1" type="body"/>
          </p:nvPr>
        </p:nvSpPr>
        <p:spPr>
          <a:xfrm>
            <a:off x="311700" y="1152475"/>
            <a:ext cx="4317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Expect application questions</a:t>
            </a:r>
            <a:endParaRPr/>
          </a:p>
          <a:p>
            <a:pPr indent="-317500" lvl="1" marL="914400" rtl="0" algn="l">
              <a:spcBef>
                <a:spcPts val="0"/>
              </a:spcBef>
              <a:spcAft>
                <a:spcPts val="0"/>
              </a:spcAft>
              <a:buSzPts val="1400"/>
              <a:buChar char="-"/>
            </a:pPr>
            <a:r>
              <a:rPr lang="en"/>
              <a:t>Ex:   Here is a can, pick it up.  Which of these other cans represents what the can would weigh on the moon?</a:t>
            </a:r>
            <a:endParaRPr/>
          </a:p>
          <a:p>
            <a:pPr indent="-317500" lvl="1" marL="914400" rtl="0" algn="l">
              <a:spcBef>
                <a:spcPts val="0"/>
              </a:spcBef>
              <a:spcAft>
                <a:spcPts val="0"/>
              </a:spcAft>
              <a:buSzPts val="1400"/>
              <a:buChar char="-"/>
            </a:pPr>
            <a:r>
              <a:rPr lang="en"/>
              <a:t>Examples would be one that weighs the same, one that ways much more and one that weighs much less.</a:t>
            </a:r>
            <a:endParaRPr/>
          </a:p>
        </p:txBody>
      </p:sp>
      <p:sp>
        <p:nvSpPr>
          <p:cNvPr id="83" name="Google Shape;83;p17"/>
          <p:cNvSpPr txBox="1"/>
          <p:nvPr/>
        </p:nvSpPr>
        <p:spPr>
          <a:xfrm>
            <a:off x="4793300" y="3578575"/>
            <a:ext cx="4268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Source: </a:t>
            </a:r>
            <a:r>
              <a:rPr lang="en" sz="1100"/>
              <a:t>https://www.quora.com/If-I-weigh-42-kilograms-on-earth-will-my-mass-remain-constant-on-the-moon</a:t>
            </a:r>
            <a:endParaRPr sz="1100"/>
          </a:p>
        </p:txBody>
      </p:sp>
      <p:pic>
        <p:nvPicPr>
          <p:cNvPr id="84" name="Google Shape;84;p17"/>
          <p:cNvPicPr preferRelativeResize="0"/>
          <p:nvPr/>
        </p:nvPicPr>
        <p:blipFill>
          <a:blip r:embed="rId3">
            <a:alphaModFix/>
          </a:blip>
          <a:stretch>
            <a:fillRect/>
          </a:stretch>
        </p:blipFill>
        <p:spPr>
          <a:xfrm>
            <a:off x="5230075" y="1170125"/>
            <a:ext cx="3491368" cy="225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this look like?</a:t>
            </a:r>
            <a:endParaRPr/>
          </a:p>
        </p:txBody>
      </p:sp>
      <p:sp>
        <p:nvSpPr>
          <p:cNvPr id="90" name="Google Shape;90;p18"/>
          <p:cNvSpPr txBox="1"/>
          <p:nvPr>
            <p:ph idx="1" type="body"/>
          </p:nvPr>
        </p:nvSpPr>
        <p:spPr>
          <a:xfrm>
            <a:off x="311700" y="1152475"/>
            <a:ext cx="4317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Expect some graphs and charts</a:t>
            </a:r>
            <a:endParaRPr/>
          </a:p>
          <a:p>
            <a:pPr indent="-317500" lvl="1" marL="914400" rtl="0" algn="l">
              <a:spcBef>
                <a:spcPts val="0"/>
              </a:spcBef>
              <a:spcAft>
                <a:spcPts val="0"/>
              </a:spcAft>
              <a:buSzPts val="1400"/>
              <a:buChar char="-"/>
            </a:pPr>
            <a:r>
              <a:rPr lang="en"/>
              <a:t>Give this data, who has the shortest year?</a:t>
            </a:r>
            <a:endParaRPr/>
          </a:p>
          <a:p>
            <a:pPr indent="-317500" lvl="1" marL="914400" rtl="0" algn="l">
              <a:spcBef>
                <a:spcPts val="0"/>
              </a:spcBef>
              <a:spcAft>
                <a:spcPts val="0"/>
              </a:spcAft>
              <a:buSzPts val="1400"/>
              <a:buChar char="-"/>
            </a:pPr>
            <a:r>
              <a:rPr lang="en"/>
              <a:t>Which planet takes about twice as long to go around the Sun as the Earth?</a:t>
            </a:r>
            <a:endParaRPr/>
          </a:p>
        </p:txBody>
      </p:sp>
      <p:graphicFrame>
        <p:nvGraphicFramePr>
          <p:cNvPr id="91" name="Google Shape;91;p18"/>
          <p:cNvGraphicFramePr/>
          <p:nvPr/>
        </p:nvGraphicFramePr>
        <p:xfrm>
          <a:off x="4830775" y="1017725"/>
          <a:ext cx="3000000" cy="3000000"/>
        </p:xfrm>
        <a:graphic>
          <a:graphicData uri="http://schemas.openxmlformats.org/drawingml/2006/table">
            <a:tbl>
              <a:tblPr>
                <a:noFill/>
                <a:tableStyleId>{CC4E152D-A0E0-4CA5-8135-8591CDD6F6A2}</a:tableStyleId>
              </a:tblPr>
              <a:tblGrid>
                <a:gridCol w="971000"/>
                <a:gridCol w="2947225"/>
              </a:tblGrid>
              <a:tr h="200025">
                <a:tc>
                  <a:txBody>
                    <a:bodyPr>
                      <a:noAutofit/>
                    </a:bodyPr>
                    <a:lstStyle/>
                    <a:p>
                      <a:pPr indent="0" lvl="0" marL="0" rtl="0" algn="l">
                        <a:spcBef>
                          <a:spcPts val="0"/>
                        </a:spcBef>
                        <a:spcAft>
                          <a:spcPts val="0"/>
                        </a:spcAft>
                        <a:buNone/>
                      </a:pPr>
                      <a:r>
                        <a:rPr lang="en"/>
                        <a:t>Planet</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revolution (in Earth Days or Years)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Earth</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365.256 days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Jupiter</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11.862 years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Mars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686.98 days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Mercury</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87.969 days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Neptune</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164.79 years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Pluto</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247.68 years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Saturn</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29.457 years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Uranus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84.011 years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rPr lang="en"/>
                        <a:t>Venus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224.701 days</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this look like?</a:t>
            </a:r>
            <a:endParaRPr/>
          </a:p>
        </p:txBody>
      </p:sp>
      <p:sp>
        <p:nvSpPr>
          <p:cNvPr id="97" name="Google Shape;97;p19"/>
          <p:cNvSpPr txBox="1"/>
          <p:nvPr>
            <p:ph idx="1" type="body"/>
          </p:nvPr>
        </p:nvSpPr>
        <p:spPr>
          <a:xfrm>
            <a:off x="311700" y="1152475"/>
            <a:ext cx="43173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Constellation identification</a:t>
            </a:r>
            <a:endParaRPr/>
          </a:p>
          <a:p>
            <a:pPr indent="-342900" lvl="0" marL="457200" marR="0" rtl="0" algn="l">
              <a:lnSpc>
                <a:spcPct val="115000"/>
              </a:lnSpc>
              <a:spcBef>
                <a:spcPts val="1600"/>
              </a:spcBef>
              <a:spcAft>
                <a:spcPts val="0"/>
              </a:spcAft>
              <a:buSzPts val="1800"/>
              <a:buChar char="-"/>
            </a:pPr>
            <a:r>
              <a:rPr lang="en"/>
              <a:t>The only way to do this is with practice</a:t>
            </a:r>
            <a:endParaRPr/>
          </a:p>
          <a:p>
            <a:pPr indent="-342900" lvl="0" marL="457200" marR="0" rtl="0" algn="l">
              <a:lnSpc>
                <a:spcPct val="115000"/>
              </a:lnSpc>
              <a:spcBef>
                <a:spcPts val="0"/>
              </a:spcBef>
              <a:spcAft>
                <a:spcPts val="0"/>
              </a:spcAft>
              <a:buSzPts val="1800"/>
              <a:buChar char="-"/>
            </a:pPr>
            <a:r>
              <a:rPr lang="en"/>
              <a:t>It might be pictures, it might be pinhole tubes to look through</a:t>
            </a:r>
            <a:endParaRPr/>
          </a:p>
          <a:p>
            <a:pPr indent="-342900" lvl="0" marL="457200" marR="0" rtl="0" algn="l">
              <a:lnSpc>
                <a:spcPct val="115000"/>
              </a:lnSpc>
              <a:spcBef>
                <a:spcPts val="0"/>
              </a:spcBef>
              <a:spcAft>
                <a:spcPts val="0"/>
              </a:spcAft>
              <a:buSzPts val="1800"/>
              <a:buChar char="-"/>
            </a:pPr>
            <a:r>
              <a:rPr lang="en"/>
              <a:t>Many pictures on the internet look different</a:t>
            </a:r>
            <a:endParaRPr/>
          </a:p>
          <a:p>
            <a:pPr indent="-342900" lvl="0" marL="457200" marR="0" rtl="0" algn="l">
              <a:lnSpc>
                <a:spcPct val="115000"/>
              </a:lnSpc>
              <a:spcBef>
                <a:spcPts val="0"/>
              </a:spcBef>
              <a:spcAft>
                <a:spcPts val="0"/>
              </a:spcAft>
              <a:buSzPts val="1800"/>
              <a:buChar char="-"/>
            </a:pPr>
            <a:r>
              <a:rPr lang="en"/>
              <a:t>They might be turned sideways or upside down, especially if they are looking through a tube</a:t>
            </a:r>
            <a:endParaRPr/>
          </a:p>
        </p:txBody>
      </p:sp>
      <p:pic>
        <p:nvPicPr>
          <p:cNvPr id="98" name="Google Shape;98;p19"/>
          <p:cNvPicPr preferRelativeResize="0"/>
          <p:nvPr/>
        </p:nvPicPr>
        <p:blipFill>
          <a:blip r:embed="rId3">
            <a:alphaModFix/>
          </a:blip>
          <a:stretch>
            <a:fillRect/>
          </a:stretch>
        </p:blipFill>
        <p:spPr>
          <a:xfrm>
            <a:off x="4775088" y="1152479"/>
            <a:ext cx="2450775" cy="1632250"/>
          </a:xfrm>
          <a:prstGeom prst="rect">
            <a:avLst/>
          </a:prstGeom>
          <a:noFill/>
          <a:ln>
            <a:noFill/>
          </a:ln>
        </p:spPr>
      </p:pic>
      <p:pic>
        <p:nvPicPr>
          <p:cNvPr id="99" name="Google Shape;99;p19"/>
          <p:cNvPicPr preferRelativeResize="0"/>
          <p:nvPr/>
        </p:nvPicPr>
        <p:blipFill>
          <a:blip r:embed="rId4">
            <a:alphaModFix/>
          </a:blip>
          <a:stretch>
            <a:fillRect/>
          </a:stretch>
        </p:blipFill>
        <p:spPr>
          <a:xfrm rot="5400000">
            <a:off x="6729375" y="2138254"/>
            <a:ext cx="2467232" cy="2053971"/>
          </a:xfrm>
          <a:prstGeom prst="rect">
            <a:avLst/>
          </a:prstGeom>
          <a:noFill/>
          <a:ln>
            <a:noFill/>
          </a:ln>
        </p:spPr>
      </p:pic>
      <p:pic>
        <p:nvPicPr>
          <p:cNvPr id="100" name="Google Shape;100;p19"/>
          <p:cNvPicPr preferRelativeResize="0"/>
          <p:nvPr/>
        </p:nvPicPr>
        <p:blipFill>
          <a:blip r:embed="rId5">
            <a:alphaModFix/>
          </a:blip>
          <a:stretch>
            <a:fillRect/>
          </a:stretch>
        </p:blipFill>
        <p:spPr>
          <a:xfrm rot="5400000">
            <a:off x="4781400" y="2937129"/>
            <a:ext cx="2002207" cy="20022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prepare for this event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Astronomy is fun and interesting and hard to conceptualize - do hands on as much as possible!  Let’s try this!</a:t>
            </a:r>
            <a:endParaRPr/>
          </a:p>
          <a:p>
            <a:pPr indent="0" lvl="0" marL="0" rtl="0" algn="l">
              <a:spcBef>
                <a:spcPts val="1600"/>
              </a:spcBef>
              <a:spcAft>
                <a:spcPts val="0"/>
              </a:spcAft>
              <a:buNone/>
            </a:pPr>
            <a:r>
              <a:t/>
            </a:r>
            <a:endParaRPr sz="4800"/>
          </a:p>
          <a:p>
            <a:pPr indent="0" lvl="0" marL="0" rtl="0" algn="l">
              <a:spcBef>
                <a:spcPts val="1600"/>
              </a:spcBef>
              <a:spcAft>
                <a:spcPts val="1600"/>
              </a:spcAft>
              <a:buNone/>
            </a:pPr>
            <a:r>
              <a:rPr lang="en" sz="4800"/>
              <a:t>dkarkada@gmail.com</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