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28.xml.rels" ContentType="application/vnd.openxmlformats-package.relationships+xml"/>
  <Override PartName="/ppt/slides/_rels/slide13.xml.rels" ContentType="application/vnd.openxmlformats-package.relationships+xml"/>
  <Override PartName="/ppt/slides/_rels/slide36.xml.rels" ContentType="application/vnd.openxmlformats-package.relationships+xml"/>
  <Override PartName="/ppt/slides/_rels/slide11.xml.rels" ContentType="application/vnd.openxmlformats-package.relationships+xml"/>
  <Override PartName="/ppt/slides/_rels/slide34.xml.rels" ContentType="application/vnd.openxmlformats-package.relationships+xml"/>
  <Override PartName="/ppt/slides/_rels/slide31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18.xml.rels" ContentType="application/vnd.openxmlformats-package.relationships+xml"/>
  <Override PartName="/ppt/slides/_rels/slide16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6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29.xml.rels" ContentType="application/vnd.openxmlformats-package.relationships+xml"/>
  <Override PartName="/ppt/slides/_rels/slide27.xml.rels" ContentType="application/vnd.openxmlformats-package.relationships+xml"/>
  <Override PartName="/ppt/slides/_rels/slide12.xml.rels" ContentType="application/vnd.openxmlformats-package.relationships+xml"/>
  <Override PartName="/ppt/slides/_rels/slide35.xml.rels" ContentType="application/vnd.openxmlformats-package.relationships+xml"/>
  <Override PartName="/ppt/slides/_rels/slide10.xml.rels" ContentType="application/vnd.openxmlformats-package.relationships+xml"/>
  <Override PartName="/ppt/slides/_rels/slide33.xml.rels" ContentType="application/vnd.openxmlformats-package.relationships+xml"/>
  <Override PartName="/ppt/slides/_rels/slide32.xml.rels" ContentType="application/vnd.openxmlformats-package.relationships+xml"/>
  <Override PartName="/ppt/slides/_rels/slide3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17.xml.rels" ContentType="application/vnd.openxmlformats-package.relationships+xml"/>
  <Override PartName="/ppt/slides/_rels/slide15.xml.rels" ContentType="application/vnd.openxmlformats-package.relationships+xml"/>
  <Override PartName="/ppt/slides/_rels/slide25.xml.rels" ContentType="application/vnd.openxmlformats-package.relationships+xml"/>
  <Override PartName="/ppt/slides/_rels/slide9.xml.rels" ContentType="application/vnd.openxmlformats-package.relationships+xml"/>
  <Override PartName="/ppt/slides/_rels/slide23.xml.rels" ContentType="application/vnd.openxmlformats-package.relationships+xml"/>
  <Override PartName="/ppt/slides/_rels/slide7.xml.rels" ContentType="application/vnd.openxmlformats-package.relationships+xml"/>
  <Override PartName="/ppt/slides/_rels/slide21.xml.rels" ContentType="application/vnd.openxmlformats-package.relationships+xml"/>
  <Override PartName="/ppt/slides/_rels/slide5.xml.rels" ContentType="application/vnd.openxmlformats-package.relationships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9906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896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71632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95000" y="3681360"/>
            <a:ext cx="871632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896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2530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960800" y="1604520"/>
            <a:ext cx="42530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960800" y="3681360"/>
            <a:ext cx="42530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95000" y="3681360"/>
            <a:ext cx="42530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896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2530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960800" y="1604520"/>
            <a:ext cx="42530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896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71632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896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71632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896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2530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960800" y="1604520"/>
            <a:ext cx="42530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896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743040" y="2130480"/>
            <a:ext cx="8418960" cy="3450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896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2530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95000" y="3681360"/>
            <a:ext cx="42530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960800" y="1604520"/>
            <a:ext cx="42530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896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2530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960800" y="1604520"/>
            <a:ext cx="42530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960800" y="3681360"/>
            <a:ext cx="42530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896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2530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960800" y="1604520"/>
            <a:ext cx="42530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95000" y="3681360"/>
            <a:ext cx="871560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8960" cy="146952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AU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71632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AU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AU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AU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AU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AU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AU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AU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stomShape 1"/>
          <p:cNvSpPr/>
          <p:nvPr/>
        </p:nvSpPr>
        <p:spPr>
          <a:xfrm>
            <a:off x="39240" y="109440"/>
            <a:ext cx="718920" cy="53892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35" name="CustomShape 2"/>
          <p:cNvSpPr/>
          <p:nvPr/>
        </p:nvSpPr>
        <p:spPr>
          <a:xfrm>
            <a:off x="831240" y="109440"/>
            <a:ext cx="7378920" cy="538920"/>
          </a:xfrm>
          <a:prstGeom prst="rect">
            <a:avLst/>
          </a:prstGeom>
          <a:solidFill>
            <a:srgbClr val="4f81b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Hardware cost input</a:t>
            </a:r>
            <a:endParaRPr/>
          </a:p>
        </p:txBody>
      </p:sp>
      <p:sp>
        <p:nvSpPr>
          <p:cNvPr id="36" name="CustomShape 3"/>
          <p:cNvSpPr/>
          <p:nvPr/>
        </p:nvSpPr>
        <p:spPr>
          <a:xfrm>
            <a:off x="39240" y="822600"/>
            <a:ext cx="9826920" cy="233892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potential solar investor I want to be able to manually enter the hardware cost so I can customise the system cost as I please.</a:t>
            </a:r>
            <a:endParaRPr/>
          </a:p>
        </p:txBody>
      </p:sp>
      <p:sp>
        <p:nvSpPr>
          <p:cNvPr id="37" name="CustomShape 4"/>
          <p:cNvSpPr/>
          <p:nvPr/>
        </p:nvSpPr>
        <p:spPr>
          <a:xfrm>
            <a:off x="39240" y="3335400"/>
            <a:ext cx="9826920" cy="161892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The user is able to manually enter a system cost.</a:t>
            </a:r>
            <a:endParaRPr/>
          </a:p>
        </p:txBody>
      </p:sp>
      <p:sp>
        <p:nvSpPr>
          <p:cNvPr id="38" name="CustomShape 5"/>
          <p:cNvSpPr/>
          <p:nvPr/>
        </p:nvSpPr>
        <p:spPr>
          <a:xfrm>
            <a:off x="9147240" y="109440"/>
            <a:ext cx="718920" cy="53892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39" name="CustomShape 6"/>
          <p:cNvSpPr/>
          <p:nvPr/>
        </p:nvSpPr>
        <p:spPr>
          <a:xfrm>
            <a:off x="8283240" y="109440"/>
            <a:ext cx="790920" cy="53892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Must</a:t>
            </a:r>
            <a:endParaRPr/>
          </a:p>
        </p:txBody>
      </p:sp>
      <p:sp>
        <p:nvSpPr>
          <p:cNvPr id="40" name="CustomShape 7"/>
          <p:cNvSpPr/>
          <p:nvPr/>
        </p:nvSpPr>
        <p:spPr>
          <a:xfrm>
            <a:off x="39240" y="5128560"/>
            <a:ext cx="9826920" cy="161892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9240" y="109440"/>
            <a:ext cx="718920" cy="53892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10</a:t>
            </a:r>
            <a:endParaRPr/>
          </a:p>
        </p:txBody>
      </p:sp>
      <p:sp>
        <p:nvSpPr>
          <p:cNvPr id="98" name="CustomShape 2"/>
          <p:cNvSpPr/>
          <p:nvPr/>
        </p:nvSpPr>
        <p:spPr>
          <a:xfrm>
            <a:off x="831240" y="109440"/>
            <a:ext cx="7378920" cy="538920"/>
          </a:xfrm>
          <a:prstGeom prst="rect">
            <a:avLst/>
          </a:prstGeom>
          <a:solidFill>
            <a:srgbClr val="4f81b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Panel lifetime fetching</a:t>
            </a:r>
            <a:endParaRPr/>
          </a:p>
        </p:txBody>
      </p:sp>
      <p:sp>
        <p:nvSpPr>
          <p:cNvPr id="99" name="CustomShape 3"/>
          <p:cNvSpPr/>
          <p:nvPr/>
        </p:nvSpPr>
        <p:spPr>
          <a:xfrm>
            <a:off x="39240" y="822600"/>
            <a:ext cx="9826920" cy="233892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potential solar investor I want the system to display the advertised lifetime for solar panel models so I can know how long to expect them to last.</a:t>
            </a:r>
            <a:endParaRPr/>
          </a:p>
        </p:txBody>
      </p:sp>
      <p:sp>
        <p:nvSpPr>
          <p:cNvPr id="100" name="CustomShape 4"/>
          <p:cNvSpPr/>
          <p:nvPr/>
        </p:nvSpPr>
        <p:spPr>
          <a:xfrm>
            <a:off x="39240" y="3335400"/>
            <a:ext cx="9826920" cy="161892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The advertised lifetime for a model is looked up and displayed in years. </a:t>
            </a:r>
            <a:endParaRPr/>
          </a:p>
        </p:txBody>
      </p:sp>
      <p:sp>
        <p:nvSpPr>
          <p:cNvPr id="101" name="CustomShape 5"/>
          <p:cNvSpPr/>
          <p:nvPr/>
        </p:nvSpPr>
        <p:spPr>
          <a:xfrm>
            <a:off x="9147240" y="109440"/>
            <a:ext cx="718920" cy="53892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102" name="CustomShape 6"/>
          <p:cNvSpPr/>
          <p:nvPr/>
        </p:nvSpPr>
        <p:spPr>
          <a:xfrm>
            <a:off x="8283240" y="109440"/>
            <a:ext cx="790920" cy="53892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Should</a:t>
            </a:r>
            <a:endParaRPr/>
          </a:p>
        </p:txBody>
      </p:sp>
      <p:sp>
        <p:nvSpPr>
          <p:cNvPr id="103" name="CustomShape 7"/>
          <p:cNvSpPr/>
          <p:nvPr/>
        </p:nvSpPr>
        <p:spPr>
          <a:xfrm>
            <a:off x="39240" y="5128560"/>
            <a:ext cx="9826920" cy="161892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Information fetching version of Story Id (9) </a:t>
            </a: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9240" y="109440"/>
            <a:ext cx="718920" cy="53892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11</a:t>
            </a:r>
            <a:endParaRPr/>
          </a:p>
        </p:txBody>
      </p:sp>
      <p:sp>
        <p:nvSpPr>
          <p:cNvPr id="105" name="CustomShape 2"/>
          <p:cNvSpPr/>
          <p:nvPr/>
        </p:nvSpPr>
        <p:spPr>
          <a:xfrm>
            <a:off x="831240" y="109440"/>
            <a:ext cx="7378920" cy="538920"/>
          </a:xfrm>
          <a:prstGeom prst="rect">
            <a:avLst/>
          </a:prstGeom>
          <a:solidFill>
            <a:srgbClr val="4f81b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Efficiency estimation</a:t>
            </a:r>
            <a:endParaRPr/>
          </a:p>
        </p:txBody>
      </p:sp>
      <p:sp>
        <p:nvSpPr>
          <p:cNvPr id="106" name="CustomShape 3"/>
          <p:cNvSpPr/>
          <p:nvPr/>
        </p:nvSpPr>
        <p:spPr>
          <a:xfrm>
            <a:off x="39240" y="822600"/>
            <a:ext cx="9826920" cy="233892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potential solar investor I want to see the estimated efficiency at which a system will run at for each year, for a time span equal to the advertised lifetime so I can easily see efficiency rates for the future.</a:t>
            </a:r>
            <a:endParaRPr/>
          </a:p>
        </p:txBody>
      </p:sp>
      <p:sp>
        <p:nvSpPr>
          <p:cNvPr id="107" name="CustomShape 4"/>
          <p:cNvSpPr/>
          <p:nvPr/>
        </p:nvSpPr>
        <p:spPr>
          <a:xfrm>
            <a:off x="39240" y="3335400"/>
            <a:ext cx="9826920" cy="161892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The estimated efficiency rate for each year is displayed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The number of rates displayed is equal to the advertised lifetime of the system</a:t>
            </a:r>
            <a:endParaRPr/>
          </a:p>
        </p:txBody>
      </p:sp>
      <p:sp>
        <p:nvSpPr>
          <p:cNvPr id="108" name="CustomShape 5"/>
          <p:cNvSpPr/>
          <p:nvPr/>
        </p:nvSpPr>
        <p:spPr>
          <a:xfrm>
            <a:off x="9147240" y="109440"/>
            <a:ext cx="718920" cy="53892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4</a:t>
            </a:r>
            <a:endParaRPr/>
          </a:p>
        </p:txBody>
      </p:sp>
      <p:sp>
        <p:nvSpPr>
          <p:cNvPr id="109" name="CustomShape 6"/>
          <p:cNvSpPr/>
          <p:nvPr/>
        </p:nvSpPr>
        <p:spPr>
          <a:xfrm>
            <a:off x="8283240" y="109440"/>
            <a:ext cx="790920" cy="53892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Should</a:t>
            </a:r>
            <a:endParaRPr/>
          </a:p>
        </p:txBody>
      </p:sp>
      <p:sp>
        <p:nvSpPr>
          <p:cNvPr id="110" name="CustomShape 7"/>
          <p:cNvSpPr/>
          <p:nvPr/>
        </p:nvSpPr>
        <p:spPr>
          <a:xfrm>
            <a:off x="39240" y="5128560"/>
            <a:ext cx="9826920" cy="161892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DEPENDENCY on [Story Id (7) OR Story Id(8)]  AND  [Story Id(9) OR Story Id(10)] 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39240" y="109440"/>
            <a:ext cx="718920" cy="53892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12</a:t>
            </a:r>
            <a:endParaRPr/>
          </a:p>
        </p:txBody>
      </p:sp>
      <p:sp>
        <p:nvSpPr>
          <p:cNvPr id="112" name="CustomShape 2"/>
          <p:cNvSpPr/>
          <p:nvPr/>
        </p:nvSpPr>
        <p:spPr>
          <a:xfrm>
            <a:off x="831240" y="109440"/>
            <a:ext cx="7378920" cy="538920"/>
          </a:xfrm>
          <a:prstGeom prst="rect">
            <a:avLst/>
          </a:prstGeom>
          <a:solidFill>
            <a:srgbClr val="4f81b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Tariff rate input</a:t>
            </a:r>
            <a:endParaRPr/>
          </a:p>
        </p:txBody>
      </p:sp>
      <p:sp>
        <p:nvSpPr>
          <p:cNvPr id="113" name="CustomShape 3"/>
          <p:cNvSpPr/>
          <p:nvPr/>
        </p:nvSpPr>
        <p:spPr>
          <a:xfrm>
            <a:off x="39240" y="822600"/>
            <a:ext cx="9826920" cy="233892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potential solar investor I want to be able to input a feed-in tariff rate so I can customise the amount I receive for excess electricity generation.</a:t>
            </a:r>
            <a:endParaRPr/>
          </a:p>
        </p:txBody>
      </p:sp>
      <p:sp>
        <p:nvSpPr>
          <p:cNvPr id="114" name="CustomShape 4"/>
          <p:cNvSpPr/>
          <p:nvPr/>
        </p:nvSpPr>
        <p:spPr>
          <a:xfrm>
            <a:off x="39240" y="3335400"/>
            <a:ext cx="9826920" cy="161892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The feed-in tariff rate is able to be inputted. </a:t>
            </a:r>
            <a:endParaRPr/>
          </a:p>
        </p:txBody>
      </p:sp>
      <p:sp>
        <p:nvSpPr>
          <p:cNvPr id="115" name="CustomShape 5"/>
          <p:cNvSpPr/>
          <p:nvPr/>
        </p:nvSpPr>
        <p:spPr>
          <a:xfrm>
            <a:off x="9147240" y="109440"/>
            <a:ext cx="718920" cy="53892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16" name="CustomShape 6"/>
          <p:cNvSpPr/>
          <p:nvPr/>
        </p:nvSpPr>
        <p:spPr>
          <a:xfrm>
            <a:off x="8283240" y="109440"/>
            <a:ext cx="790920" cy="53892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Could</a:t>
            </a:r>
            <a:endParaRPr/>
          </a:p>
        </p:txBody>
      </p:sp>
      <p:sp>
        <p:nvSpPr>
          <p:cNvPr id="117" name="CustomShape 7"/>
          <p:cNvSpPr/>
          <p:nvPr/>
        </p:nvSpPr>
        <p:spPr>
          <a:xfrm>
            <a:off x="39240" y="5128560"/>
            <a:ext cx="9826920" cy="161892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9240" y="109440"/>
            <a:ext cx="718920" cy="53892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13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831240" y="109440"/>
            <a:ext cx="7378920" cy="538920"/>
          </a:xfrm>
          <a:prstGeom prst="rect">
            <a:avLst/>
          </a:prstGeom>
          <a:solidFill>
            <a:srgbClr val="4f81b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Tariff rate fetching</a:t>
            </a:r>
            <a:endParaRPr/>
          </a:p>
        </p:txBody>
      </p:sp>
      <p:sp>
        <p:nvSpPr>
          <p:cNvPr id="120" name="CustomShape 3"/>
          <p:cNvSpPr/>
          <p:nvPr/>
        </p:nvSpPr>
        <p:spPr>
          <a:xfrm>
            <a:off x="39240" y="822600"/>
            <a:ext cx="9826920" cy="233892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potential solar investor I want to see the feed-in tariff rates for different suppliers in Australia so that I can ensure I am getting a good rate.</a:t>
            </a:r>
            <a:endParaRPr/>
          </a:p>
        </p:txBody>
      </p:sp>
      <p:sp>
        <p:nvSpPr>
          <p:cNvPr id="121" name="CustomShape 4"/>
          <p:cNvSpPr/>
          <p:nvPr/>
        </p:nvSpPr>
        <p:spPr>
          <a:xfrm>
            <a:off x="39240" y="3335400"/>
            <a:ext cx="9826920" cy="161892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A summary of all feed-in tariff rates in Australia is displayed.</a:t>
            </a:r>
            <a:endParaRPr/>
          </a:p>
        </p:txBody>
      </p:sp>
      <p:sp>
        <p:nvSpPr>
          <p:cNvPr id="122" name="CustomShape 5"/>
          <p:cNvSpPr/>
          <p:nvPr/>
        </p:nvSpPr>
        <p:spPr>
          <a:xfrm>
            <a:off x="9147240" y="109440"/>
            <a:ext cx="718920" cy="53892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~4</a:t>
            </a:r>
            <a:endParaRPr/>
          </a:p>
        </p:txBody>
      </p:sp>
      <p:sp>
        <p:nvSpPr>
          <p:cNvPr id="123" name="CustomShape 6"/>
          <p:cNvSpPr/>
          <p:nvPr/>
        </p:nvSpPr>
        <p:spPr>
          <a:xfrm>
            <a:off x="8283240" y="109440"/>
            <a:ext cx="790920" cy="53892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Could</a:t>
            </a:r>
            <a:endParaRPr/>
          </a:p>
        </p:txBody>
      </p:sp>
      <p:sp>
        <p:nvSpPr>
          <p:cNvPr id="124" name="CustomShape 7"/>
          <p:cNvSpPr/>
          <p:nvPr/>
        </p:nvSpPr>
        <p:spPr>
          <a:xfrm>
            <a:off x="39240" y="5128560"/>
            <a:ext cx="9826920" cy="161892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Break down into state level?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Information fetching version of Story Id (12)</a:t>
            </a: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9240" y="109440"/>
            <a:ext cx="718920" cy="53892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14</a:t>
            </a:r>
            <a:endParaRPr/>
          </a:p>
        </p:txBody>
      </p:sp>
      <p:sp>
        <p:nvSpPr>
          <p:cNvPr id="126" name="CustomShape 2"/>
          <p:cNvSpPr/>
          <p:nvPr/>
        </p:nvSpPr>
        <p:spPr>
          <a:xfrm>
            <a:off x="831240" y="109440"/>
            <a:ext cx="7378920" cy="538920"/>
          </a:xfrm>
          <a:prstGeom prst="rect">
            <a:avLst/>
          </a:prstGeom>
          <a:solidFill>
            <a:srgbClr val="4f81b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Display power generation</a:t>
            </a:r>
            <a:endParaRPr/>
          </a:p>
        </p:txBody>
      </p:sp>
      <p:sp>
        <p:nvSpPr>
          <p:cNvPr id="127" name="CustomShape 3"/>
          <p:cNvSpPr/>
          <p:nvPr/>
        </p:nvSpPr>
        <p:spPr>
          <a:xfrm>
            <a:off x="39240" y="822600"/>
            <a:ext cx="9826920" cy="233892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potential solar investor I want to see the power generated as a percentage of my power bill so I can get some perspective on how much the system will be outputting.</a:t>
            </a:r>
            <a:endParaRPr/>
          </a:p>
        </p:txBody>
      </p:sp>
      <p:sp>
        <p:nvSpPr>
          <p:cNvPr id="128" name="CustomShape 4"/>
          <p:cNvSpPr/>
          <p:nvPr/>
        </p:nvSpPr>
        <p:spPr>
          <a:xfrm>
            <a:off x="39240" y="3335400"/>
            <a:ext cx="9826920" cy="161892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Displays the output as a percentage of a power bill.</a:t>
            </a:r>
            <a:endParaRPr/>
          </a:p>
        </p:txBody>
      </p:sp>
      <p:sp>
        <p:nvSpPr>
          <p:cNvPr id="129" name="CustomShape 5"/>
          <p:cNvSpPr/>
          <p:nvPr/>
        </p:nvSpPr>
        <p:spPr>
          <a:xfrm>
            <a:off x="9147240" y="109440"/>
            <a:ext cx="718920" cy="53892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~4</a:t>
            </a:r>
            <a:endParaRPr/>
          </a:p>
        </p:txBody>
      </p:sp>
      <p:sp>
        <p:nvSpPr>
          <p:cNvPr id="130" name="CustomShape 6"/>
          <p:cNvSpPr/>
          <p:nvPr/>
        </p:nvSpPr>
        <p:spPr>
          <a:xfrm>
            <a:off x="8283240" y="109440"/>
            <a:ext cx="790920" cy="53892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Should</a:t>
            </a:r>
            <a:endParaRPr/>
          </a:p>
        </p:txBody>
      </p:sp>
      <p:sp>
        <p:nvSpPr>
          <p:cNvPr id="131" name="CustomShape 7"/>
          <p:cNvSpPr/>
          <p:nvPr/>
        </p:nvSpPr>
        <p:spPr>
          <a:xfrm>
            <a:off x="39240" y="5128560"/>
            <a:ext cx="9826920" cy="161892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Power bill is in $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Input of actual power usage needed?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Probably low priority, just a bell and whistle</a:t>
            </a:r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id="1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39240" y="109440"/>
            <a:ext cx="718920" cy="53892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15</a:t>
            </a:r>
            <a:endParaRPr/>
          </a:p>
        </p:txBody>
      </p:sp>
      <p:sp>
        <p:nvSpPr>
          <p:cNvPr id="133" name="CustomShape 2"/>
          <p:cNvSpPr/>
          <p:nvPr/>
        </p:nvSpPr>
        <p:spPr>
          <a:xfrm>
            <a:off x="831240" y="109440"/>
            <a:ext cx="7378920" cy="538920"/>
          </a:xfrm>
          <a:prstGeom prst="rect">
            <a:avLst/>
          </a:prstGeom>
          <a:solidFill>
            <a:srgbClr val="4f81b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Input inverter efficiency</a:t>
            </a:r>
            <a:endParaRPr/>
          </a:p>
        </p:txBody>
      </p:sp>
      <p:sp>
        <p:nvSpPr>
          <p:cNvPr id="134" name="CustomShape 3"/>
          <p:cNvSpPr/>
          <p:nvPr/>
        </p:nvSpPr>
        <p:spPr>
          <a:xfrm>
            <a:off x="39240" y="822600"/>
            <a:ext cx="9826920" cy="233892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potential solar investor I want to be able input an inverter efficiency so that I can obtain a more accurate amount of energy being fed back into the grid.</a:t>
            </a:r>
            <a:endParaRPr/>
          </a:p>
        </p:txBody>
      </p:sp>
      <p:sp>
        <p:nvSpPr>
          <p:cNvPr id="135" name="CustomShape 4"/>
          <p:cNvSpPr/>
          <p:nvPr/>
        </p:nvSpPr>
        <p:spPr>
          <a:xfrm>
            <a:off x="39240" y="3335400"/>
            <a:ext cx="9826920" cy="161892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The user is able to manually input an inverter efficiency.</a:t>
            </a:r>
            <a:endParaRPr/>
          </a:p>
        </p:txBody>
      </p:sp>
      <p:sp>
        <p:nvSpPr>
          <p:cNvPr id="136" name="CustomShape 5"/>
          <p:cNvSpPr/>
          <p:nvPr/>
        </p:nvSpPr>
        <p:spPr>
          <a:xfrm>
            <a:off x="9147240" y="109440"/>
            <a:ext cx="718920" cy="53892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37" name="CustomShape 6"/>
          <p:cNvSpPr/>
          <p:nvPr/>
        </p:nvSpPr>
        <p:spPr>
          <a:xfrm>
            <a:off x="8283240" y="109440"/>
            <a:ext cx="790920" cy="53892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Must</a:t>
            </a:r>
            <a:endParaRPr/>
          </a:p>
        </p:txBody>
      </p:sp>
      <p:sp>
        <p:nvSpPr>
          <p:cNvPr id="138" name="CustomShape 7"/>
          <p:cNvSpPr/>
          <p:nvPr/>
        </p:nvSpPr>
        <p:spPr>
          <a:xfrm>
            <a:off x="39240" y="5128560"/>
            <a:ext cx="9826920" cy="161892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</p:spTree>
  </p:cSld>
  <p:timing>
    <p:tnLst>
      <p:par>
        <p:cTn dur="indefinite" id="19" nodeType="tmRoot" restart="never">
          <p:childTnLst>
            <p:seq>
              <p:cTn id="2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39240" y="109440"/>
            <a:ext cx="718920" cy="53892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16</a:t>
            </a:r>
            <a:endParaRPr/>
          </a:p>
        </p:txBody>
      </p:sp>
      <p:sp>
        <p:nvSpPr>
          <p:cNvPr id="140" name="CustomShape 2"/>
          <p:cNvSpPr/>
          <p:nvPr/>
        </p:nvSpPr>
        <p:spPr>
          <a:xfrm>
            <a:off x="831240" y="109440"/>
            <a:ext cx="7378920" cy="538920"/>
          </a:xfrm>
          <a:prstGeom prst="rect">
            <a:avLst/>
          </a:prstGeom>
          <a:solidFill>
            <a:srgbClr val="4f81b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Factoring in inverter cost</a:t>
            </a:r>
            <a:endParaRPr/>
          </a:p>
        </p:txBody>
      </p:sp>
      <p:sp>
        <p:nvSpPr>
          <p:cNvPr id="141" name="CustomShape 3"/>
          <p:cNvSpPr/>
          <p:nvPr/>
        </p:nvSpPr>
        <p:spPr>
          <a:xfrm>
            <a:off x="39240" y="822600"/>
            <a:ext cx="9826920" cy="233892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potential solar investor I want the system to take the cost of buying new inverters into account so I get a more accurate prediction of the time taken to repay the system.</a:t>
            </a:r>
            <a:endParaRPr/>
          </a:p>
        </p:txBody>
      </p:sp>
      <p:sp>
        <p:nvSpPr>
          <p:cNvPr id="142" name="CustomShape 4"/>
          <p:cNvSpPr/>
          <p:nvPr/>
        </p:nvSpPr>
        <p:spPr>
          <a:xfrm>
            <a:off x="39240" y="3335400"/>
            <a:ext cx="9826920" cy="161892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The system takes an inverter lifespan and replacement cost and factors this into cost calculations.</a:t>
            </a:r>
            <a:endParaRPr/>
          </a:p>
        </p:txBody>
      </p:sp>
      <p:sp>
        <p:nvSpPr>
          <p:cNvPr id="143" name="CustomShape 5"/>
          <p:cNvSpPr/>
          <p:nvPr/>
        </p:nvSpPr>
        <p:spPr>
          <a:xfrm>
            <a:off x="9147240" y="109440"/>
            <a:ext cx="718920" cy="53892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44" name="CustomShape 6"/>
          <p:cNvSpPr/>
          <p:nvPr/>
        </p:nvSpPr>
        <p:spPr>
          <a:xfrm>
            <a:off x="8283240" y="109440"/>
            <a:ext cx="790920" cy="53892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Must</a:t>
            </a:r>
            <a:endParaRPr/>
          </a:p>
        </p:txBody>
      </p:sp>
      <p:sp>
        <p:nvSpPr>
          <p:cNvPr id="145" name="CustomShape 7"/>
          <p:cNvSpPr/>
          <p:nvPr/>
        </p:nvSpPr>
        <p:spPr>
          <a:xfrm>
            <a:off x="39240" y="5128560"/>
            <a:ext cx="9826920" cy="161892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User needs to input lifespan and replacement cost.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Possible lookup? (This might be very difficult) </a:t>
            </a:r>
            <a:endParaRPr/>
          </a:p>
        </p:txBody>
      </p:sp>
    </p:spTree>
  </p:cSld>
  <p:timing>
    <p:tnLst>
      <p:par>
        <p:cTn dur="indefinite" id="21" nodeType="tmRoot" restart="never">
          <p:childTnLst>
            <p:seq>
              <p:cTn id="2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39240" y="109440"/>
            <a:ext cx="718920" cy="53892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17</a:t>
            </a:r>
            <a:endParaRPr/>
          </a:p>
        </p:txBody>
      </p:sp>
      <p:sp>
        <p:nvSpPr>
          <p:cNvPr id="147" name="CustomShape 2"/>
          <p:cNvSpPr/>
          <p:nvPr/>
        </p:nvSpPr>
        <p:spPr>
          <a:xfrm>
            <a:off x="831240" y="109440"/>
            <a:ext cx="7378920" cy="538920"/>
          </a:xfrm>
          <a:prstGeom prst="rect">
            <a:avLst/>
          </a:prstGeom>
          <a:solidFill>
            <a:srgbClr val="4f81b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Daily power usage input</a:t>
            </a:r>
            <a:endParaRPr/>
          </a:p>
        </p:txBody>
      </p:sp>
      <p:sp>
        <p:nvSpPr>
          <p:cNvPr id="148" name="CustomShape 3"/>
          <p:cNvSpPr/>
          <p:nvPr/>
        </p:nvSpPr>
        <p:spPr>
          <a:xfrm>
            <a:off x="39240" y="822600"/>
            <a:ext cx="9826920" cy="233892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potential solar investor I want to be able to input my daily average usage in KWh so the system can do saving calculations.</a:t>
            </a:r>
            <a:endParaRPr/>
          </a:p>
        </p:txBody>
      </p:sp>
      <p:sp>
        <p:nvSpPr>
          <p:cNvPr id="149" name="CustomShape 4"/>
          <p:cNvSpPr/>
          <p:nvPr/>
        </p:nvSpPr>
        <p:spPr>
          <a:xfrm>
            <a:off x="39240" y="3335400"/>
            <a:ext cx="9826920" cy="161892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The user is able to input a daily average usage in KWh</a:t>
            </a:r>
            <a:endParaRPr/>
          </a:p>
        </p:txBody>
      </p:sp>
      <p:sp>
        <p:nvSpPr>
          <p:cNvPr id="150" name="CustomShape 5"/>
          <p:cNvSpPr/>
          <p:nvPr/>
        </p:nvSpPr>
        <p:spPr>
          <a:xfrm>
            <a:off x="9147240" y="109440"/>
            <a:ext cx="718920" cy="53892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51" name="CustomShape 6"/>
          <p:cNvSpPr/>
          <p:nvPr/>
        </p:nvSpPr>
        <p:spPr>
          <a:xfrm>
            <a:off x="8283240" y="109440"/>
            <a:ext cx="790920" cy="53892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Must</a:t>
            </a:r>
            <a:endParaRPr/>
          </a:p>
        </p:txBody>
      </p:sp>
      <p:sp>
        <p:nvSpPr>
          <p:cNvPr id="152" name="CustomShape 7"/>
          <p:cNvSpPr/>
          <p:nvPr/>
        </p:nvSpPr>
        <p:spPr>
          <a:xfrm>
            <a:off x="39240" y="5128560"/>
            <a:ext cx="9826920" cy="161892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Better way to put the “so the system can…” ?</a:t>
            </a:r>
            <a:endParaRPr/>
          </a:p>
        </p:txBody>
      </p:sp>
    </p:spTree>
  </p:cSld>
  <p:timing>
    <p:tnLst>
      <p:par>
        <p:cTn dur="indefinite" id="23" nodeType="tmRoot" restart="never">
          <p:childTnLst>
            <p:seq>
              <p:cTn id="2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39240" y="109440"/>
            <a:ext cx="718920" cy="53892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18</a:t>
            </a:r>
            <a:endParaRPr/>
          </a:p>
        </p:txBody>
      </p:sp>
      <p:sp>
        <p:nvSpPr>
          <p:cNvPr id="154" name="CustomShape 2"/>
          <p:cNvSpPr/>
          <p:nvPr/>
        </p:nvSpPr>
        <p:spPr>
          <a:xfrm>
            <a:off x="831240" y="109440"/>
            <a:ext cx="7378920" cy="538920"/>
          </a:xfrm>
          <a:prstGeom prst="rect">
            <a:avLst/>
          </a:prstGeom>
          <a:solidFill>
            <a:srgbClr val="4f81b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Average daytime hourly power usage</a:t>
            </a:r>
            <a:endParaRPr/>
          </a:p>
        </p:txBody>
      </p:sp>
      <p:sp>
        <p:nvSpPr>
          <p:cNvPr id="155" name="CustomShape 3"/>
          <p:cNvSpPr/>
          <p:nvPr/>
        </p:nvSpPr>
        <p:spPr>
          <a:xfrm>
            <a:off x="39240" y="822600"/>
            <a:ext cx="9826920" cy="233892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potential solar investor I want to be able to input my average daytime hourly usage in KWh so I get a more realistic calculation.</a:t>
            </a:r>
            <a:endParaRPr/>
          </a:p>
        </p:txBody>
      </p:sp>
      <p:sp>
        <p:nvSpPr>
          <p:cNvPr id="156" name="CustomShape 4"/>
          <p:cNvSpPr/>
          <p:nvPr/>
        </p:nvSpPr>
        <p:spPr>
          <a:xfrm>
            <a:off x="39240" y="3335400"/>
            <a:ext cx="9826920" cy="161892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The user is able to input their average daytime hourly usage in KWh.</a:t>
            </a:r>
            <a:endParaRPr/>
          </a:p>
        </p:txBody>
      </p:sp>
      <p:sp>
        <p:nvSpPr>
          <p:cNvPr id="157" name="CustomShape 5"/>
          <p:cNvSpPr/>
          <p:nvPr/>
        </p:nvSpPr>
        <p:spPr>
          <a:xfrm>
            <a:off x="9147240" y="109440"/>
            <a:ext cx="718920" cy="53892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58" name="CustomShape 6"/>
          <p:cNvSpPr/>
          <p:nvPr/>
        </p:nvSpPr>
        <p:spPr>
          <a:xfrm>
            <a:off x="8283240" y="109440"/>
            <a:ext cx="790920" cy="53892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Must</a:t>
            </a:r>
            <a:endParaRPr/>
          </a:p>
        </p:txBody>
      </p:sp>
      <p:sp>
        <p:nvSpPr>
          <p:cNvPr id="159" name="CustomShape 7"/>
          <p:cNvSpPr/>
          <p:nvPr/>
        </p:nvSpPr>
        <p:spPr>
          <a:xfrm>
            <a:off x="39240" y="5128560"/>
            <a:ext cx="9826920" cy="161892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Better way to put the “so the system can…” ?</a:t>
            </a:r>
            <a:endParaRPr/>
          </a:p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</p:spTree>
  </p:cSld>
  <p:timing>
    <p:tnLst>
      <p:par>
        <p:cTn dur="indefinite" id="25" nodeType="tmRoot" restart="never">
          <p:childTnLst>
            <p:seq>
              <p:cTn id="2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39240" y="109440"/>
            <a:ext cx="718920" cy="53892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19</a:t>
            </a:r>
            <a:endParaRPr/>
          </a:p>
        </p:txBody>
      </p:sp>
      <p:sp>
        <p:nvSpPr>
          <p:cNvPr id="161" name="CustomShape 2"/>
          <p:cNvSpPr/>
          <p:nvPr/>
        </p:nvSpPr>
        <p:spPr>
          <a:xfrm>
            <a:off x="831240" y="109440"/>
            <a:ext cx="7378920" cy="538920"/>
          </a:xfrm>
          <a:prstGeom prst="rect">
            <a:avLst/>
          </a:prstGeom>
          <a:solidFill>
            <a:srgbClr val="4f81b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Inverter lifetime input</a:t>
            </a:r>
            <a:endParaRPr/>
          </a:p>
        </p:txBody>
      </p:sp>
      <p:sp>
        <p:nvSpPr>
          <p:cNvPr id="162" name="CustomShape 3"/>
          <p:cNvSpPr/>
          <p:nvPr/>
        </p:nvSpPr>
        <p:spPr>
          <a:xfrm>
            <a:off x="39240" y="822600"/>
            <a:ext cx="9826920" cy="233892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potential solar investor I want to be able to input the lifetime of my inverter so it can be used to estimate related costs.</a:t>
            </a:r>
            <a:endParaRPr/>
          </a:p>
        </p:txBody>
      </p:sp>
      <p:sp>
        <p:nvSpPr>
          <p:cNvPr id="163" name="CustomShape 4"/>
          <p:cNvSpPr/>
          <p:nvPr/>
        </p:nvSpPr>
        <p:spPr>
          <a:xfrm>
            <a:off x="39240" y="3335400"/>
            <a:ext cx="9826920" cy="161892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User is able to input the lifetime of their inverter</a:t>
            </a:r>
            <a:endParaRPr/>
          </a:p>
        </p:txBody>
      </p:sp>
      <p:sp>
        <p:nvSpPr>
          <p:cNvPr id="164" name="CustomShape 5"/>
          <p:cNvSpPr/>
          <p:nvPr/>
        </p:nvSpPr>
        <p:spPr>
          <a:xfrm>
            <a:off x="9147240" y="109440"/>
            <a:ext cx="718920" cy="53892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65" name="CustomShape 6"/>
          <p:cNvSpPr/>
          <p:nvPr/>
        </p:nvSpPr>
        <p:spPr>
          <a:xfrm>
            <a:off x="8283240" y="109440"/>
            <a:ext cx="790920" cy="53892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Must</a:t>
            </a:r>
            <a:endParaRPr/>
          </a:p>
        </p:txBody>
      </p:sp>
      <p:sp>
        <p:nvSpPr>
          <p:cNvPr id="166" name="CustomShape 7"/>
          <p:cNvSpPr/>
          <p:nvPr/>
        </p:nvSpPr>
        <p:spPr>
          <a:xfrm>
            <a:off x="39240" y="5128560"/>
            <a:ext cx="9826920" cy="161892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</p:spTree>
  </p:cSld>
  <p:timing>
    <p:tnLst>
      <p:par>
        <p:cTn dur="indefinite" id="27" nodeType="tmRoot" restart="never">
          <p:childTnLst>
            <p:seq>
              <p:cTn id="2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39240" y="109440"/>
            <a:ext cx="718920" cy="53892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42" name="CustomShape 2"/>
          <p:cNvSpPr/>
          <p:nvPr/>
        </p:nvSpPr>
        <p:spPr>
          <a:xfrm>
            <a:off x="831240" y="109440"/>
            <a:ext cx="7378920" cy="538920"/>
          </a:xfrm>
          <a:prstGeom prst="rect">
            <a:avLst/>
          </a:prstGeom>
          <a:solidFill>
            <a:srgbClr val="4f81b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Hardware cost fetching</a:t>
            </a:r>
            <a:endParaRPr/>
          </a:p>
        </p:txBody>
      </p:sp>
      <p:sp>
        <p:nvSpPr>
          <p:cNvPr id="43" name="CustomShape 3"/>
          <p:cNvSpPr/>
          <p:nvPr/>
        </p:nvSpPr>
        <p:spPr>
          <a:xfrm>
            <a:off x="39240" y="822600"/>
            <a:ext cx="9826920" cy="233892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potential solar investor I want to be able to see the hardware cost so I can weigh up prices of systems.</a:t>
            </a:r>
            <a:endParaRPr/>
          </a:p>
        </p:txBody>
      </p:sp>
      <p:sp>
        <p:nvSpPr>
          <p:cNvPr id="44" name="CustomShape 4"/>
          <p:cNvSpPr/>
          <p:nvPr/>
        </p:nvSpPr>
        <p:spPr>
          <a:xfrm>
            <a:off x="39240" y="3335400"/>
            <a:ext cx="9826920" cy="161892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The cost of a selected system is looked up and displayed.</a:t>
            </a:r>
            <a:endParaRPr/>
          </a:p>
        </p:txBody>
      </p:sp>
      <p:sp>
        <p:nvSpPr>
          <p:cNvPr id="45" name="CustomShape 5"/>
          <p:cNvSpPr/>
          <p:nvPr/>
        </p:nvSpPr>
        <p:spPr>
          <a:xfrm>
            <a:off x="9147240" y="109440"/>
            <a:ext cx="718920" cy="53892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46" name="CustomShape 6"/>
          <p:cNvSpPr/>
          <p:nvPr/>
        </p:nvSpPr>
        <p:spPr>
          <a:xfrm>
            <a:off x="8283240" y="109440"/>
            <a:ext cx="790920" cy="53892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Should</a:t>
            </a:r>
            <a:endParaRPr/>
          </a:p>
        </p:txBody>
      </p:sp>
      <p:sp>
        <p:nvSpPr>
          <p:cNvPr id="47" name="CustomShape 7"/>
          <p:cNvSpPr/>
          <p:nvPr/>
        </p:nvSpPr>
        <p:spPr>
          <a:xfrm>
            <a:off x="39240" y="5128560"/>
            <a:ext cx="9826920" cy="161892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Information fetching version of Story Id (1) 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39240" y="109440"/>
            <a:ext cx="718920" cy="53892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20</a:t>
            </a:r>
            <a:endParaRPr/>
          </a:p>
        </p:txBody>
      </p:sp>
      <p:sp>
        <p:nvSpPr>
          <p:cNvPr id="168" name="CustomShape 2"/>
          <p:cNvSpPr/>
          <p:nvPr/>
        </p:nvSpPr>
        <p:spPr>
          <a:xfrm>
            <a:off x="831240" y="109440"/>
            <a:ext cx="7378920" cy="538920"/>
          </a:xfrm>
          <a:prstGeom prst="rect">
            <a:avLst/>
          </a:prstGeom>
          <a:solidFill>
            <a:srgbClr val="4f81b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Monthly power usage input</a:t>
            </a:r>
            <a:endParaRPr/>
          </a:p>
        </p:txBody>
      </p:sp>
      <p:sp>
        <p:nvSpPr>
          <p:cNvPr id="169" name="CustomShape 3"/>
          <p:cNvSpPr/>
          <p:nvPr/>
        </p:nvSpPr>
        <p:spPr>
          <a:xfrm>
            <a:off x="39240" y="822600"/>
            <a:ext cx="9826920" cy="233892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potential solar investor I want to be able to input my monthly power usage in KW so it can be factored into calculations.</a:t>
            </a:r>
            <a:endParaRPr/>
          </a:p>
        </p:txBody>
      </p:sp>
      <p:sp>
        <p:nvSpPr>
          <p:cNvPr id="170" name="CustomShape 4"/>
          <p:cNvSpPr/>
          <p:nvPr/>
        </p:nvSpPr>
        <p:spPr>
          <a:xfrm>
            <a:off x="39240" y="3335400"/>
            <a:ext cx="9826920" cy="161892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The user is able to input their monthly power usage in KW</a:t>
            </a:r>
            <a:endParaRPr/>
          </a:p>
        </p:txBody>
      </p:sp>
      <p:sp>
        <p:nvSpPr>
          <p:cNvPr id="171" name="CustomShape 5"/>
          <p:cNvSpPr/>
          <p:nvPr/>
        </p:nvSpPr>
        <p:spPr>
          <a:xfrm>
            <a:off x="9147240" y="109440"/>
            <a:ext cx="718920" cy="53892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72" name="CustomShape 6"/>
          <p:cNvSpPr/>
          <p:nvPr/>
        </p:nvSpPr>
        <p:spPr>
          <a:xfrm>
            <a:off x="8283240" y="109440"/>
            <a:ext cx="790920" cy="53892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Must</a:t>
            </a:r>
            <a:endParaRPr/>
          </a:p>
        </p:txBody>
      </p:sp>
      <p:sp>
        <p:nvSpPr>
          <p:cNvPr id="173" name="CustomShape 7"/>
          <p:cNvSpPr/>
          <p:nvPr/>
        </p:nvSpPr>
        <p:spPr>
          <a:xfrm>
            <a:off x="39240" y="5128560"/>
            <a:ext cx="9826920" cy="161892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</p:spTree>
  </p:cSld>
  <p:timing>
    <p:tnLst>
      <p:par>
        <p:cTn dur="indefinite" id="29" nodeType="tmRoot" restart="never">
          <p:childTnLst>
            <p:seq>
              <p:cTn id="3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9240" y="109440"/>
            <a:ext cx="718920" cy="53892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21</a:t>
            </a:r>
            <a:endParaRPr/>
          </a:p>
        </p:txBody>
      </p:sp>
      <p:sp>
        <p:nvSpPr>
          <p:cNvPr id="175" name="CustomShape 2"/>
          <p:cNvSpPr/>
          <p:nvPr/>
        </p:nvSpPr>
        <p:spPr>
          <a:xfrm>
            <a:off x="831240" y="109440"/>
            <a:ext cx="7378920" cy="538920"/>
          </a:xfrm>
          <a:prstGeom prst="rect">
            <a:avLst/>
          </a:prstGeom>
          <a:solidFill>
            <a:srgbClr val="4f81b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Auto-fill roof area percentages</a:t>
            </a:r>
            <a:endParaRPr/>
          </a:p>
        </p:txBody>
      </p:sp>
      <p:sp>
        <p:nvSpPr>
          <p:cNvPr id="176" name="CustomShape 3"/>
          <p:cNvSpPr/>
          <p:nvPr/>
        </p:nvSpPr>
        <p:spPr>
          <a:xfrm>
            <a:off x="39240" y="822600"/>
            <a:ext cx="9826920" cy="233892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potential solar investor I want the system to calculate the percentage of the hardware on the west roof based on input for the north roof, and vice versa.</a:t>
            </a:r>
            <a:endParaRPr/>
          </a:p>
        </p:txBody>
      </p:sp>
      <p:sp>
        <p:nvSpPr>
          <p:cNvPr id="177" name="CustomShape 4"/>
          <p:cNvSpPr/>
          <p:nvPr/>
        </p:nvSpPr>
        <p:spPr>
          <a:xfrm>
            <a:off x="39240" y="3335400"/>
            <a:ext cx="9826920" cy="161892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The system calculates the percentage of hardware on one roof based on the percentage on the other.</a:t>
            </a:r>
            <a:endParaRPr/>
          </a:p>
        </p:txBody>
      </p:sp>
      <p:sp>
        <p:nvSpPr>
          <p:cNvPr id="178" name="CustomShape 5"/>
          <p:cNvSpPr/>
          <p:nvPr/>
        </p:nvSpPr>
        <p:spPr>
          <a:xfrm>
            <a:off x="9147240" y="109440"/>
            <a:ext cx="718920" cy="53892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79" name="CustomShape 6"/>
          <p:cNvSpPr/>
          <p:nvPr/>
        </p:nvSpPr>
        <p:spPr>
          <a:xfrm>
            <a:off x="8283240" y="109440"/>
            <a:ext cx="790920" cy="53892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Must</a:t>
            </a:r>
            <a:endParaRPr/>
          </a:p>
        </p:txBody>
      </p:sp>
      <p:sp>
        <p:nvSpPr>
          <p:cNvPr id="180" name="CustomShape 7"/>
          <p:cNvSpPr/>
          <p:nvPr/>
        </p:nvSpPr>
        <p:spPr>
          <a:xfrm>
            <a:off x="39240" y="5128560"/>
            <a:ext cx="9826920" cy="161892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Total of north and west has to be 100%</a:t>
            </a:r>
            <a:endParaRPr/>
          </a:p>
        </p:txBody>
      </p:sp>
    </p:spTree>
  </p:cSld>
  <p:timing>
    <p:tnLst>
      <p:par>
        <p:cTn dur="indefinite" id="31" nodeType="tmRoot" restart="never">
          <p:childTnLst>
            <p:seq>
              <p:cTn id="3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39240" y="109440"/>
            <a:ext cx="718920" cy="538920"/>
          </a:xfrm>
          <a:prstGeom prst="rect">
            <a:avLst/>
          </a:prstGeom>
          <a:solidFill>
            <a:srgbClr val="d7e4b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22</a:t>
            </a:r>
            <a:endParaRPr/>
          </a:p>
        </p:txBody>
      </p:sp>
      <p:sp>
        <p:nvSpPr>
          <p:cNvPr id="182" name="CustomShape 2"/>
          <p:cNvSpPr/>
          <p:nvPr/>
        </p:nvSpPr>
        <p:spPr>
          <a:xfrm>
            <a:off x="831240" y="109440"/>
            <a:ext cx="7378920" cy="538920"/>
          </a:xfrm>
          <a:prstGeom prst="rect">
            <a:avLst/>
          </a:prstGeom>
          <a:solidFill>
            <a:srgbClr val="c3d69b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Mobile application</a:t>
            </a:r>
            <a:endParaRPr/>
          </a:p>
        </p:txBody>
      </p:sp>
      <p:sp>
        <p:nvSpPr>
          <p:cNvPr id="183" name="CustomShape 3"/>
          <p:cNvSpPr/>
          <p:nvPr/>
        </p:nvSpPr>
        <p:spPr>
          <a:xfrm>
            <a:off x="39240" y="822600"/>
            <a:ext cx="9826920" cy="2338920"/>
          </a:xfrm>
          <a:prstGeom prst="rect">
            <a:avLst/>
          </a:prstGeom>
          <a:solidFill>
            <a:srgbClr val="ebf1de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salesman I want this application to be available for a mobile device so I can use my phone to do the calculations while out at sites.</a:t>
            </a:r>
            <a:endParaRPr/>
          </a:p>
        </p:txBody>
      </p:sp>
      <p:sp>
        <p:nvSpPr>
          <p:cNvPr id="184" name="CustomShape 4"/>
          <p:cNvSpPr/>
          <p:nvPr/>
        </p:nvSpPr>
        <p:spPr>
          <a:xfrm>
            <a:off x="39240" y="3335400"/>
            <a:ext cx="9826920" cy="161892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The full system is available on a mobile platform. </a:t>
            </a:r>
            <a:endParaRPr/>
          </a:p>
        </p:txBody>
      </p:sp>
      <p:sp>
        <p:nvSpPr>
          <p:cNvPr id="185" name="CustomShape 5"/>
          <p:cNvSpPr/>
          <p:nvPr/>
        </p:nvSpPr>
        <p:spPr>
          <a:xfrm>
            <a:off x="9147240" y="109440"/>
            <a:ext cx="718920" cy="53892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16</a:t>
            </a:r>
            <a:endParaRPr/>
          </a:p>
        </p:txBody>
      </p:sp>
      <p:sp>
        <p:nvSpPr>
          <p:cNvPr id="186" name="CustomShape 6"/>
          <p:cNvSpPr/>
          <p:nvPr/>
        </p:nvSpPr>
        <p:spPr>
          <a:xfrm>
            <a:off x="8283240" y="109440"/>
            <a:ext cx="790920" cy="53892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Must</a:t>
            </a:r>
            <a:endParaRPr/>
          </a:p>
        </p:txBody>
      </p:sp>
      <p:sp>
        <p:nvSpPr>
          <p:cNvPr id="187" name="CustomShape 7"/>
          <p:cNvSpPr/>
          <p:nvPr/>
        </p:nvSpPr>
        <p:spPr>
          <a:xfrm>
            <a:off x="39240" y="5128560"/>
            <a:ext cx="9826920" cy="161892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16 Story points based on unknowns and dependencies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High priority based on the assignment specification. </a:t>
            </a:r>
            <a:endParaRPr/>
          </a:p>
        </p:txBody>
      </p:sp>
    </p:spTree>
  </p:cSld>
  <p:timing>
    <p:tnLst>
      <p:par>
        <p:cTn dur="indefinite" id="33" nodeType="tmRoot" restart="never">
          <p:childTnLst>
            <p:seq>
              <p:cTn id="3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39240" y="109440"/>
            <a:ext cx="718920" cy="538920"/>
          </a:xfrm>
          <a:prstGeom prst="rect">
            <a:avLst/>
          </a:prstGeom>
          <a:solidFill>
            <a:srgbClr val="d7e4b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23</a:t>
            </a:r>
            <a:endParaRPr/>
          </a:p>
        </p:txBody>
      </p:sp>
      <p:sp>
        <p:nvSpPr>
          <p:cNvPr id="189" name="CustomShape 2"/>
          <p:cNvSpPr/>
          <p:nvPr/>
        </p:nvSpPr>
        <p:spPr>
          <a:xfrm>
            <a:off x="831240" y="109440"/>
            <a:ext cx="7378920" cy="538920"/>
          </a:xfrm>
          <a:prstGeom prst="rect">
            <a:avLst/>
          </a:prstGeom>
          <a:solidFill>
            <a:srgbClr val="c3d69b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Saving reports</a:t>
            </a:r>
            <a:endParaRPr/>
          </a:p>
        </p:txBody>
      </p:sp>
      <p:sp>
        <p:nvSpPr>
          <p:cNvPr id="190" name="CustomShape 3"/>
          <p:cNvSpPr/>
          <p:nvPr/>
        </p:nvSpPr>
        <p:spPr>
          <a:xfrm>
            <a:off x="39240" y="822600"/>
            <a:ext cx="9826920" cy="2338920"/>
          </a:xfrm>
          <a:prstGeom prst="rect">
            <a:avLst/>
          </a:prstGeom>
          <a:solidFill>
            <a:srgbClr val="ebf1de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salesman I would like to save a report so that I can make changes to it at a later date.</a:t>
            </a:r>
            <a:endParaRPr/>
          </a:p>
        </p:txBody>
      </p:sp>
      <p:sp>
        <p:nvSpPr>
          <p:cNvPr id="191" name="CustomShape 4"/>
          <p:cNvSpPr/>
          <p:nvPr/>
        </p:nvSpPr>
        <p:spPr>
          <a:xfrm>
            <a:off x="39240" y="3335400"/>
            <a:ext cx="9826920" cy="161892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Reports can be saved in a format that allows changes </a:t>
            </a:r>
            <a:endParaRPr/>
          </a:p>
        </p:txBody>
      </p:sp>
      <p:sp>
        <p:nvSpPr>
          <p:cNvPr id="192" name="CustomShape 5"/>
          <p:cNvSpPr/>
          <p:nvPr/>
        </p:nvSpPr>
        <p:spPr>
          <a:xfrm>
            <a:off x="9147240" y="109440"/>
            <a:ext cx="718920" cy="53892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8</a:t>
            </a:r>
            <a:endParaRPr/>
          </a:p>
        </p:txBody>
      </p:sp>
      <p:sp>
        <p:nvSpPr>
          <p:cNvPr id="193" name="CustomShape 6"/>
          <p:cNvSpPr/>
          <p:nvPr/>
        </p:nvSpPr>
        <p:spPr>
          <a:xfrm>
            <a:off x="8283240" y="109440"/>
            <a:ext cx="790920" cy="53892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Could</a:t>
            </a:r>
            <a:endParaRPr/>
          </a:p>
        </p:txBody>
      </p:sp>
      <p:sp>
        <p:nvSpPr>
          <p:cNvPr id="194" name="CustomShape 7"/>
          <p:cNvSpPr/>
          <p:nvPr/>
        </p:nvSpPr>
        <p:spPr>
          <a:xfrm>
            <a:off x="39240" y="5128560"/>
            <a:ext cx="9826920" cy="161892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Where to save?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How to save for different platforms? </a:t>
            </a:r>
            <a:endParaRPr/>
          </a:p>
        </p:txBody>
      </p:sp>
    </p:spTree>
  </p:cSld>
  <p:timing>
    <p:tnLst>
      <p:par>
        <p:cTn dur="indefinite" id="35" nodeType="tmRoot" restart="never">
          <p:childTnLst>
            <p:seq>
              <p:cTn id="3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39240" y="109440"/>
            <a:ext cx="718920" cy="538920"/>
          </a:xfrm>
          <a:prstGeom prst="rect">
            <a:avLst/>
          </a:prstGeom>
          <a:solidFill>
            <a:srgbClr val="d7e4b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24</a:t>
            </a:r>
            <a:endParaRPr/>
          </a:p>
        </p:txBody>
      </p:sp>
      <p:sp>
        <p:nvSpPr>
          <p:cNvPr id="196" name="CustomShape 2"/>
          <p:cNvSpPr/>
          <p:nvPr/>
        </p:nvSpPr>
        <p:spPr>
          <a:xfrm>
            <a:off x="831240" y="109440"/>
            <a:ext cx="7378920" cy="538920"/>
          </a:xfrm>
          <a:prstGeom prst="rect">
            <a:avLst/>
          </a:prstGeom>
          <a:solidFill>
            <a:srgbClr val="c3d69b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Printing reports</a:t>
            </a:r>
            <a:endParaRPr/>
          </a:p>
        </p:txBody>
      </p:sp>
      <p:sp>
        <p:nvSpPr>
          <p:cNvPr id="197" name="CustomShape 3"/>
          <p:cNvSpPr/>
          <p:nvPr/>
        </p:nvSpPr>
        <p:spPr>
          <a:xfrm>
            <a:off x="39240" y="822600"/>
            <a:ext cx="9826920" cy="2338920"/>
          </a:xfrm>
          <a:prstGeom prst="rect">
            <a:avLst/>
          </a:prstGeom>
          <a:solidFill>
            <a:srgbClr val="ebf1de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salesman I would like to print a report so that I can give it to my customers.</a:t>
            </a:r>
            <a:endParaRPr/>
          </a:p>
        </p:txBody>
      </p:sp>
      <p:sp>
        <p:nvSpPr>
          <p:cNvPr id="198" name="CustomShape 4"/>
          <p:cNvSpPr/>
          <p:nvPr/>
        </p:nvSpPr>
        <p:spPr>
          <a:xfrm>
            <a:off x="39240" y="3335400"/>
            <a:ext cx="9826920" cy="161892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Reports can be printed. </a:t>
            </a:r>
            <a:endParaRPr/>
          </a:p>
        </p:txBody>
      </p:sp>
      <p:sp>
        <p:nvSpPr>
          <p:cNvPr id="199" name="CustomShape 5"/>
          <p:cNvSpPr/>
          <p:nvPr/>
        </p:nvSpPr>
        <p:spPr>
          <a:xfrm>
            <a:off x="9147240" y="109440"/>
            <a:ext cx="718920" cy="53892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200" name="CustomShape 6"/>
          <p:cNvSpPr/>
          <p:nvPr/>
        </p:nvSpPr>
        <p:spPr>
          <a:xfrm>
            <a:off x="8283240" y="109440"/>
            <a:ext cx="790920" cy="53892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Could</a:t>
            </a:r>
            <a:endParaRPr/>
          </a:p>
        </p:txBody>
      </p:sp>
      <p:sp>
        <p:nvSpPr>
          <p:cNvPr id="201" name="CustomShape 7"/>
          <p:cNvSpPr/>
          <p:nvPr/>
        </p:nvSpPr>
        <p:spPr>
          <a:xfrm>
            <a:off x="39240" y="5128560"/>
            <a:ext cx="9826920" cy="161892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Desktop Only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 in first iteration, moves toward must over time.</a:t>
            </a:r>
            <a:endParaRPr/>
          </a:p>
        </p:txBody>
      </p:sp>
    </p:spTree>
  </p:cSld>
  <p:timing>
    <p:tnLst>
      <p:par>
        <p:cTn dur="indefinite" id="37" nodeType="tmRoot" restart="never">
          <p:childTnLst>
            <p:seq>
              <p:cTn id="3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39240" y="109440"/>
            <a:ext cx="718920" cy="538920"/>
          </a:xfrm>
          <a:prstGeom prst="rect">
            <a:avLst/>
          </a:prstGeom>
          <a:solidFill>
            <a:srgbClr val="d7e4b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25</a:t>
            </a:r>
            <a:endParaRPr/>
          </a:p>
        </p:txBody>
      </p:sp>
      <p:sp>
        <p:nvSpPr>
          <p:cNvPr id="203" name="CustomShape 2"/>
          <p:cNvSpPr/>
          <p:nvPr/>
        </p:nvSpPr>
        <p:spPr>
          <a:xfrm>
            <a:off x="831240" y="109440"/>
            <a:ext cx="7378920" cy="538920"/>
          </a:xfrm>
          <a:prstGeom prst="rect">
            <a:avLst/>
          </a:prstGeom>
          <a:solidFill>
            <a:srgbClr val="c3d69b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Location input</a:t>
            </a:r>
            <a:endParaRPr/>
          </a:p>
        </p:txBody>
      </p:sp>
      <p:sp>
        <p:nvSpPr>
          <p:cNvPr id="204" name="CustomShape 3"/>
          <p:cNvSpPr/>
          <p:nvPr/>
        </p:nvSpPr>
        <p:spPr>
          <a:xfrm>
            <a:off x="39240" y="822600"/>
            <a:ext cx="9826920" cy="2338920"/>
          </a:xfrm>
          <a:prstGeom prst="rect">
            <a:avLst/>
          </a:prstGeom>
          <a:solidFill>
            <a:srgbClr val="ebf1de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salesman I want to be able to input my location so the results can be tailored and made more accurate.</a:t>
            </a:r>
            <a:endParaRPr/>
          </a:p>
        </p:txBody>
      </p:sp>
      <p:sp>
        <p:nvSpPr>
          <p:cNvPr id="205" name="CustomShape 4"/>
          <p:cNvSpPr/>
          <p:nvPr/>
        </p:nvSpPr>
        <p:spPr>
          <a:xfrm>
            <a:off x="39240" y="3335400"/>
            <a:ext cx="9826920" cy="161892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The user is able to input their location.</a:t>
            </a:r>
            <a:endParaRPr/>
          </a:p>
        </p:txBody>
      </p:sp>
      <p:sp>
        <p:nvSpPr>
          <p:cNvPr id="206" name="CustomShape 5"/>
          <p:cNvSpPr/>
          <p:nvPr/>
        </p:nvSpPr>
        <p:spPr>
          <a:xfrm>
            <a:off x="9147240" y="109440"/>
            <a:ext cx="718920" cy="53892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~4</a:t>
            </a:r>
            <a:endParaRPr/>
          </a:p>
        </p:txBody>
      </p:sp>
      <p:sp>
        <p:nvSpPr>
          <p:cNvPr id="207" name="CustomShape 6"/>
          <p:cNvSpPr/>
          <p:nvPr/>
        </p:nvSpPr>
        <p:spPr>
          <a:xfrm>
            <a:off x="8283240" y="109440"/>
            <a:ext cx="790920" cy="53892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Should</a:t>
            </a:r>
            <a:endParaRPr/>
          </a:p>
        </p:txBody>
      </p:sp>
      <p:sp>
        <p:nvSpPr>
          <p:cNvPr id="208" name="CustomShape 7"/>
          <p:cNvSpPr/>
          <p:nvPr/>
        </p:nvSpPr>
        <p:spPr>
          <a:xfrm>
            <a:off x="39240" y="5128560"/>
            <a:ext cx="9826920" cy="161892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Constrict location selection (No manual input, only drop downs etc?)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Different formats for location entering (Addressing, Latitude &amp; Longitude)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Should to Must </a:t>
            </a:r>
            <a:endParaRPr/>
          </a:p>
        </p:txBody>
      </p:sp>
    </p:spTree>
  </p:cSld>
  <p:timing>
    <p:tnLst>
      <p:par>
        <p:cTn dur="indefinite" id="39" nodeType="tmRoot" restart="never">
          <p:childTnLst>
            <p:seq>
              <p:cTn id="4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39240" y="109440"/>
            <a:ext cx="718920" cy="538920"/>
          </a:xfrm>
          <a:prstGeom prst="rect">
            <a:avLst/>
          </a:prstGeom>
          <a:solidFill>
            <a:srgbClr val="d7e4b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26</a:t>
            </a:r>
            <a:endParaRPr/>
          </a:p>
        </p:txBody>
      </p:sp>
      <p:sp>
        <p:nvSpPr>
          <p:cNvPr id="210" name="CustomShape 2"/>
          <p:cNvSpPr/>
          <p:nvPr/>
        </p:nvSpPr>
        <p:spPr>
          <a:xfrm>
            <a:off x="831240" y="109440"/>
            <a:ext cx="7378920" cy="538920"/>
          </a:xfrm>
          <a:prstGeom prst="rect">
            <a:avLst/>
          </a:prstGeom>
          <a:solidFill>
            <a:srgbClr val="c3d69b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Location fetching</a:t>
            </a:r>
            <a:endParaRPr/>
          </a:p>
        </p:txBody>
      </p:sp>
      <p:sp>
        <p:nvSpPr>
          <p:cNvPr id="211" name="CustomShape 3"/>
          <p:cNvSpPr/>
          <p:nvPr/>
        </p:nvSpPr>
        <p:spPr>
          <a:xfrm>
            <a:off x="39240" y="822600"/>
            <a:ext cx="9826920" cy="2338920"/>
          </a:xfrm>
          <a:prstGeom prst="rect">
            <a:avLst/>
          </a:prstGeom>
          <a:solidFill>
            <a:srgbClr val="ebf1de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salesman I want the system to know my location so the results can be tailored and made more accurate.</a:t>
            </a:r>
            <a:endParaRPr/>
          </a:p>
        </p:txBody>
      </p:sp>
      <p:sp>
        <p:nvSpPr>
          <p:cNvPr id="212" name="CustomShape 4"/>
          <p:cNvSpPr/>
          <p:nvPr/>
        </p:nvSpPr>
        <p:spPr>
          <a:xfrm>
            <a:off x="39240" y="3335400"/>
            <a:ext cx="9826920" cy="161892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The system is able to look up the user’s current location</a:t>
            </a:r>
            <a:endParaRPr/>
          </a:p>
        </p:txBody>
      </p:sp>
      <p:sp>
        <p:nvSpPr>
          <p:cNvPr id="213" name="CustomShape 5"/>
          <p:cNvSpPr/>
          <p:nvPr/>
        </p:nvSpPr>
        <p:spPr>
          <a:xfrm>
            <a:off x="9147240" y="109440"/>
            <a:ext cx="718920" cy="53892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214" name="CustomShape 6"/>
          <p:cNvSpPr/>
          <p:nvPr/>
        </p:nvSpPr>
        <p:spPr>
          <a:xfrm>
            <a:off x="8283240" y="109440"/>
            <a:ext cx="790920" cy="53892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Should</a:t>
            </a:r>
            <a:endParaRPr/>
          </a:p>
        </p:txBody>
      </p:sp>
      <p:sp>
        <p:nvSpPr>
          <p:cNvPr id="215" name="CustomShape 7"/>
          <p:cNvSpPr/>
          <p:nvPr/>
        </p:nvSpPr>
        <p:spPr>
          <a:xfrm>
            <a:off x="39240" y="5128560"/>
            <a:ext cx="9826920" cy="161892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Information fetching version of Story Id (THIS-1)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Google Location Service doesn’t work on Desktop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Mobile only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Should to Must</a:t>
            </a:r>
            <a:endParaRPr/>
          </a:p>
        </p:txBody>
      </p:sp>
    </p:spTree>
  </p:cSld>
  <p:timing>
    <p:tnLst>
      <p:par>
        <p:cTn dur="indefinite" id="41" nodeType="tmRoot" restart="never">
          <p:childTnLst>
            <p:seq>
              <p:cTn id="4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39240" y="109440"/>
            <a:ext cx="718920" cy="538920"/>
          </a:xfrm>
          <a:prstGeom prst="rect">
            <a:avLst/>
          </a:prstGeom>
          <a:solidFill>
            <a:srgbClr val="d7e4b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27</a:t>
            </a:r>
            <a:endParaRPr/>
          </a:p>
        </p:txBody>
      </p:sp>
      <p:sp>
        <p:nvSpPr>
          <p:cNvPr id="217" name="CustomShape 2"/>
          <p:cNvSpPr/>
          <p:nvPr/>
        </p:nvSpPr>
        <p:spPr>
          <a:xfrm>
            <a:off x="831240" y="109440"/>
            <a:ext cx="7378920" cy="538920"/>
          </a:xfrm>
          <a:prstGeom prst="rect">
            <a:avLst/>
          </a:prstGeom>
          <a:solidFill>
            <a:srgbClr val="c3d69b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Average daylight hours for location</a:t>
            </a:r>
            <a:endParaRPr/>
          </a:p>
        </p:txBody>
      </p:sp>
      <p:sp>
        <p:nvSpPr>
          <p:cNvPr id="218" name="CustomShape 3"/>
          <p:cNvSpPr/>
          <p:nvPr/>
        </p:nvSpPr>
        <p:spPr>
          <a:xfrm>
            <a:off x="39240" y="822600"/>
            <a:ext cx="9826920" cy="2338920"/>
          </a:xfrm>
          <a:prstGeom prst="rect">
            <a:avLst/>
          </a:prstGeom>
          <a:solidFill>
            <a:srgbClr val="ebf1de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salesman I want the system to show me the average daylight hours for my location so I can show customers this information.</a:t>
            </a:r>
            <a:endParaRPr/>
          </a:p>
        </p:txBody>
      </p:sp>
      <p:sp>
        <p:nvSpPr>
          <p:cNvPr id="219" name="CustomShape 4"/>
          <p:cNvSpPr/>
          <p:nvPr/>
        </p:nvSpPr>
        <p:spPr>
          <a:xfrm>
            <a:off x="39240" y="3335400"/>
            <a:ext cx="9826920" cy="161892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The system is looks up and displays the average daylight hours for the user’s current location. </a:t>
            </a:r>
            <a:endParaRPr/>
          </a:p>
        </p:txBody>
      </p:sp>
      <p:sp>
        <p:nvSpPr>
          <p:cNvPr id="220" name="CustomShape 5"/>
          <p:cNvSpPr/>
          <p:nvPr/>
        </p:nvSpPr>
        <p:spPr>
          <a:xfrm>
            <a:off x="9147240" y="109440"/>
            <a:ext cx="718920" cy="53892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221" name="CustomShape 6"/>
          <p:cNvSpPr/>
          <p:nvPr/>
        </p:nvSpPr>
        <p:spPr>
          <a:xfrm>
            <a:off x="8283240" y="109440"/>
            <a:ext cx="790920" cy="53892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Should</a:t>
            </a:r>
            <a:endParaRPr/>
          </a:p>
        </p:txBody>
      </p:sp>
      <p:sp>
        <p:nvSpPr>
          <p:cNvPr id="222" name="CustomShape 7"/>
          <p:cNvSpPr/>
          <p:nvPr/>
        </p:nvSpPr>
        <p:spPr>
          <a:xfrm>
            <a:off x="39240" y="5128560"/>
            <a:ext cx="9826920" cy="161892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DEPENDENCY on [Story Id(THIS-2) OR Story Id(THIS-1)]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Graph form </a:t>
            </a:r>
            <a:endParaRPr/>
          </a:p>
        </p:txBody>
      </p:sp>
    </p:spTree>
  </p:cSld>
  <p:timing>
    <p:tnLst>
      <p:par>
        <p:cTn dur="indefinite" id="43" nodeType="tmRoot" restart="never">
          <p:childTnLst>
            <p:seq>
              <p:cTn id="4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39240" y="109440"/>
            <a:ext cx="718920" cy="538920"/>
          </a:xfrm>
          <a:prstGeom prst="rect">
            <a:avLst/>
          </a:prstGeom>
          <a:solidFill>
            <a:srgbClr val="d7e4b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28</a:t>
            </a:r>
            <a:endParaRPr/>
          </a:p>
        </p:txBody>
      </p:sp>
      <p:sp>
        <p:nvSpPr>
          <p:cNvPr id="224" name="CustomShape 2"/>
          <p:cNvSpPr/>
          <p:nvPr/>
        </p:nvSpPr>
        <p:spPr>
          <a:xfrm>
            <a:off x="831240" y="109440"/>
            <a:ext cx="7378920" cy="538920"/>
          </a:xfrm>
          <a:prstGeom prst="rect">
            <a:avLst/>
          </a:prstGeom>
          <a:solidFill>
            <a:srgbClr val="c3d69b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System comparison</a:t>
            </a:r>
            <a:endParaRPr/>
          </a:p>
        </p:txBody>
      </p:sp>
      <p:sp>
        <p:nvSpPr>
          <p:cNvPr id="225" name="CustomShape 3"/>
          <p:cNvSpPr/>
          <p:nvPr/>
        </p:nvSpPr>
        <p:spPr>
          <a:xfrm>
            <a:off x="39240" y="822600"/>
            <a:ext cx="9826920" cy="2338920"/>
          </a:xfrm>
          <a:prstGeom prst="rect">
            <a:avLst/>
          </a:prstGeom>
          <a:solidFill>
            <a:srgbClr val="ebf1de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salesman I want the system to allow me to compare two systems against each other so I can show the customer why my company’s installation configuration is better than competitor’s products.</a:t>
            </a:r>
            <a:endParaRPr/>
          </a:p>
        </p:txBody>
      </p:sp>
      <p:sp>
        <p:nvSpPr>
          <p:cNvPr id="226" name="CustomShape 4"/>
          <p:cNvSpPr/>
          <p:nvPr/>
        </p:nvSpPr>
        <p:spPr>
          <a:xfrm>
            <a:off x="39240" y="3335400"/>
            <a:ext cx="9826920" cy="161892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The system is able to display the information for two systems at once.</a:t>
            </a:r>
            <a:endParaRPr/>
          </a:p>
        </p:txBody>
      </p:sp>
      <p:sp>
        <p:nvSpPr>
          <p:cNvPr id="227" name="CustomShape 5"/>
          <p:cNvSpPr/>
          <p:nvPr/>
        </p:nvSpPr>
        <p:spPr>
          <a:xfrm>
            <a:off x="9147240" y="109440"/>
            <a:ext cx="718920" cy="53892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8</a:t>
            </a:r>
            <a:endParaRPr/>
          </a:p>
        </p:txBody>
      </p:sp>
      <p:sp>
        <p:nvSpPr>
          <p:cNvPr id="228" name="CustomShape 6"/>
          <p:cNvSpPr/>
          <p:nvPr/>
        </p:nvSpPr>
        <p:spPr>
          <a:xfrm>
            <a:off x="8283240" y="109440"/>
            <a:ext cx="790920" cy="53892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Could</a:t>
            </a:r>
            <a:endParaRPr/>
          </a:p>
        </p:txBody>
      </p:sp>
      <p:sp>
        <p:nvSpPr>
          <p:cNvPr id="229" name="CustomShape 7"/>
          <p:cNvSpPr/>
          <p:nvPr/>
        </p:nvSpPr>
        <p:spPr>
          <a:xfrm>
            <a:off x="39240" y="5128560"/>
            <a:ext cx="9826920" cy="161892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Extra functionality such as Highlighting better in green and worse in red?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Higher story points because of mobile implementation (tabs?)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Possibly Should</a:t>
            </a:r>
            <a:endParaRPr/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39240" y="109440"/>
            <a:ext cx="718920" cy="538920"/>
          </a:xfrm>
          <a:prstGeom prst="rect">
            <a:avLst/>
          </a:prstGeom>
          <a:solidFill>
            <a:srgbClr val="d7e4b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29</a:t>
            </a:r>
            <a:endParaRPr/>
          </a:p>
        </p:txBody>
      </p:sp>
      <p:sp>
        <p:nvSpPr>
          <p:cNvPr id="231" name="CustomShape 2"/>
          <p:cNvSpPr/>
          <p:nvPr/>
        </p:nvSpPr>
        <p:spPr>
          <a:xfrm>
            <a:off x="831240" y="109440"/>
            <a:ext cx="7378920" cy="538920"/>
          </a:xfrm>
          <a:prstGeom prst="rect">
            <a:avLst/>
          </a:prstGeom>
          <a:solidFill>
            <a:srgbClr val="c3d69b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Display monthly savings</a:t>
            </a:r>
            <a:endParaRPr/>
          </a:p>
        </p:txBody>
      </p:sp>
      <p:sp>
        <p:nvSpPr>
          <p:cNvPr id="232" name="CustomShape 3"/>
          <p:cNvSpPr/>
          <p:nvPr/>
        </p:nvSpPr>
        <p:spPr>
          <a:xfrm>
            <a:off x="39240" y="822600"/>
            <a:ext cx="9826920" cy="2338920"/>
          </a:xfrm>
          <a:prstGeom prst="rect">
            <a:avLst/>
          </a:prstGeom>
          <a:solidFill>
            <a:srgbClr val="ebf1de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salesman I want the system to display monthly savings in dollars so I can use this information to promote my products.</a:t>
            </a:r>
            <a:endParaRPr/>
          </a:p>
        </p:txBody>
      </p:sp>
      <p:sp>
        <p:nvSpPr>
          <p:cNvPr id="233" name="CustomShape 4"/>
          <p:cNvSpPr/>
          <p:nvPr/>
        </p:nvSpPr>
        <p:spPr>
          <a:xfrm>
            <a:off x="39240" y="3335400"/>
            <a:ext cx="9826920" cy="161892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The system displays monthly savings in dollars.</a:t>
            </a:r>
            <a:endParaRPr/>
          </a:p>
        </p:txBody>
      </p:sp>
      <p:sp>
        <p:nvSpPr>
          <p:cNvPr id="234" name="CustomShape 5"/>
          <p:cNvSpPr/>
          <p:nvPr/>
        </p:nvSpPr>
        <p:spPr>
          <a:xfrm>
            <a:off x="9147240" y="109440"/>
            <a:ext cx="718920" cy="53892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4</a:t>
            </a:r>
            <a:endParaRPr/>
          </a:p>
        </p:txBody>
      </p:sp>
      <p:sp>
        <p:nvSpPr>
          <p:cNvPr id="235" name="CustomShape 6"/>
          <p:cNvSpPr/>
          <p:nvPr/>
        </p:nvSpPr>
        <p:spPr>
          <a:xfrm>
            <a:off x="8283240" y="109440"/>
            <a:ext cx="790920" cy="53892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Must</a:t>
            </a:r>
            <a:endParaRPr/>
          </a:p>
        </p:txBody>
      </p:sp>
      <p:sp>
        <p:nvSpPr>
          <p:cNvPr id="236" name="CustomShape 7"/>
          <p:cNvSpPr/>
          <p:nvPr/>
        </p:nvSpPr>
        <p:spPr>
          <a:xfrm>
            <a:off x="39240" y="5128560"/>
            <a:ext cx="9826920" cy="161892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Preferably in graph form</a:t>
            </a:r>
            <a:endParaRPr/>
          </a:p>
        </p:txBody>
      </p:sp>
    </p:spTree>
  </p:cSld>
  <p:timing>
    <p:tnLst>
      <p:par>
        <p:cTn dur="indefinite" id="45" nodeType="tmRoot" restart="never">
          <p:childTnLst>
            <p:seq>
              <p:cTn id="4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39240" y="109440"/>
            <a:ext cx="718920" cy="53892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3</a:t>
            </a: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831240" y="109440"/>
            <a:ext cx="7378920" cy="538920"/>
          </a:xfrm>
          <a:prstGeom prst="rect">
            <a:avLst/>
          </a:prstGeom>
          <a:solidFill>
            <a:srgbClr val="4f81b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System size input</a:t>
            </a:r>
            <a:endParaRPr/>
          </a:p>
        </p:txBody>
      </p:sp>
      <p:sp>
        <p:nvSpPr>
          <p:cNvPr id="50" name="CustomShape 3"/>
          <p:cNvSpPr/>
          <p:nvPr/>
        </p:nvSpPr>
        <p:spPr>
          <a:xfrm>
            <a:off x="39240" y="822600"/>
            <a:ext cx="9826920" cy="233892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potential solar investor I want to be able to manually input the system size in KW so I can customise the system size as I please.</a:t>
            </a:r>
            <a:endParaRPr/>
          </a:p>
        </p:txBody>
      </p:sp>
      <p:sp>
        <p:nvSpPr>
          <p:cNvPr id="51" name="CustomShape 4"/>
          <p:cNvSpPr/>
          <p:nvPr/>
        </p:nvSpPr>
        <p:spPr>
          <a:xfrm>
            <a:off x="39240" y="3335400"/>
            <a:ext cx="9826920" cy="161892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The user is able to manually enter a system size</a:t>
            </a:r>
            <a:endParaRPr/>
          </a:p>
        </p:txBody>
      </p:sp>
      <p:sp>
        <p:nvSpPr>
          <p:cNvPr id="52" name="CustomShape 5"/>
          <p:cNvSpPr/>
          <p:nvPr/>
        </p:nvSpPr>
        <p:spPr>
          <a:xfrm>
            <a:off x="9147240" y="109440"/>
            <a:ext cx="718920" cy="53892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53" name="CustomShape 6"/>
          <p:cNvSpPr/>
          <p:nvPr/>
        </p:nvSpPr>
        <p:spPr>
          <a:xfrm>
            <a:off x="8283240" y="109440"/>
            <a:ext cx="790920" cy="53892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Must</a:t>
            </a:r>
            <a:endParaRPr/>
          </a:p>
        </p:txBody>
      </p:sp>
      <p:sp>
        <p:nvSpPr>
          <p:cNvPr id="54" name="CustomShape 7"/>
          <p:cNvSpPr/>
          <p:nvPr/>
        </p:nvSpPr>
        <p:spPr>
          <a:xfrm>
            <a:off x="39240" y="5128560"/>
            <a:ext cx="9826920" cy="161892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39240" y="109440"/>
            <a:ext cx="718920" cy="538920"/>
          </a:xfrm>
          <a:prstGeom prst="rect">
            <a:avLst/>
          </a:prstGeom>
          <a:solidFill>
            <a:srgbClr val="d7e4b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30</a:t>
            </a:r>
            <a:endParaRPr/>
          </a:p>
        </p:txBody>
      </p:sp>
      <p:sp>
        <p:nvSpPr>
          <p:cNvPr id="238" name="CustomShape 2"/>
          <p:cNvSpPr/>
          <p:nvPr/>
        </p:nvSpPr>
        <p:spPr>
          <a:xfrm>
            <a:off x="831240" y="109440"/>
            <a:ext cx="7378920" cy="538920"/>
          </a:xfrm>
          <a:prstGeom prst="rect">
            <a:avLst/>
          </a:prstGeom>
          <a:solidFill>
            <a:srgbClr val="c3d69b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Display cumulative annual savings</a:t>
            </a:r>
            <a:endParaRPr/>
          </a:p>
        </p:txBody>
      </p:sp>
      <p:sp>
        <p:nvSpPr>
          <p:cNvPr id="239" name="CustomShape 3"/>
          <p:cNvSpPr/>
          <p:nvPr/>
        </p:nvSpPr>
        <p:spPr>
          <a:xfrm>
            <a:off x="39240" y="822600"/>
            <a:ext cx="9826920" cy="2338920"/>
          </a:xfrm>
          <a:prstGeom prst="rect">
            <a:avLst/>
          </a:prstGeom>
          <a:solidFill>
            <a:srgbClr val="ebf1de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salesman I want the system to display cumulative annual savings so I can use this information to sell my product.</a:t>
            </a:r>
            <a:endParaRPr/>
          </a:p>
        </p:txBody>
      </p:sp>
      <p:sp>
        <p:nvSpPr>
          <p:cNvPr id="240" name="CustomShape 4"/>
          <p:cNvSpPr/>
          <p:nvPr/>
        </p:nvSpPr>
        <p:spPr>
          <a:xfrm>
            <a:off x="39240" y="3335400"/>
            <a:ext cx="9826920" cy="161892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The system calculates and displays cumulative average savings in dollars.</a:t>
            </a:r>
            <a:endParaRPr/>
          </a:p>
        </p:txBody>
      </p:sp>
      <p:sp>
        <p:nvSpPr>
          <p:cNvPr id="241" name="CustomShape 5"/>
          <p:cNvSpPr/>
          <p:nvPr/>
        </p:nvSpPr>
        <p:spPr>
          <a:xfrm>
            <a:off x="9147240" y="109440"/>
            <a:ext cx="718920" cy="53892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242" name="CustomShape 6"/>
          <p:cNvSpPr/>
          <p:nvPr/>
        </p:nvSpPr>
        <p:spPr>
          <a:xfrm>
            <a:off x="8283240" y="109440"/>
            <a:ext cx="790920" cy="53892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Must</a:t>
            </a:r>
            <a:endParaRPr/>
          </a:p>
        </p:txBody>
      </p:sp>
      <p:sp>
        <p:nvSpPr>
          <p:cNvPr id="243" name="CustomShape 7"/>
          <p:cNvSpPr/>
          <p:nvPr/>
        </p:nvSpPr>
        <p:spPr>
          <a:xfrm>
            <a:off x="39240" y="5128560"/>
            <a:ext cx="9826920" cy="161892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47" nodeType="tmRoot" restart="never">
          <p:childTnLst>
            <p:seq>
              <p:cTn id="4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39240" y="109440"/>
            <a:ext cx="718920" cy="538920"/>
          </a:xfrm>
          <a:prstGeom prst="rect">
            <a:avLst/>
          </a:prstGeom>
          <a:solidFill>
            <a:srgbClr val="d7e4b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31</a:t>
            </a:r>
            <a:endParaRPr/>
          </a:p>
        </p:txBody>
      </p:sp>
      <p:sp>
        <p:nvSpPr>
          <p:cNvPr id="245" name="CustomShape 2"/>
          <p:cNvSpPr/>
          <p:nvPr/>
        </p:nvSpPr>
        <p:spPr>
          <a:xfrm>
            <a:off x="831240" y="109440"/>
            <a:ext cx="7378920" cy="538920"/>
          </a:xfrm>
          <a:prstGeom prst="rect">
            <a:avLst/>
          </a:prstGeom>
          <a:solidFill>
            <a:srgbClr val="c3d69b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Commercial setup calculations</a:t>
            </a:r>
            <a:endParaRPr/>
          </a:p>
        </p:txBody>
      </p:sp>
      <p:sp>
        <p:nvSpPr>
          <p:cNvPr id="246" name="CustomShape 3"/>
          <p:cNvSpPr/>
          <p:nvPr/>
        </p:nvSpPr>
        <p:spPr>
          <a:xfrm>
            <a:off x="39240" y="822600"/>
            <a:ext cx="9826920" cy="2338920"/>
          </a:xfrm>
          <a:prstGeom prst="rect">
            <a:avLst/>
          </a:prstGeom>
          <a:solidFill>
            <a:srgbClr val="ebf1de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salesman I want the system to handle commercial setup that includes multiple invertors, battery banks and possible sites to allow sales to commercial sites.</a:t>
            </a:r>
            <a:endParaRPr/>
          </a:p>
        </p:txBody>
      </p:sp>
      <p:sp>
        <p:nvSpPr>
          <p:cNvPr id="247" name="CustomShape 4"/>
          <p:cNvSpPr/>
          <p:nvPr/>
        </p:nvSpPr>
        <p:spPr>
          <a:xfrm>
            <a:off x="39240" y="3335400"/>
            <a:ext cx="9826920" cy="161892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48" name="CustomShape 5"/>
          <p:cNvSpPr/>
          <p:nvPr/>
        </p:nvSpPr>
        <p:spPr>
          <a:xfrm>
            <a:off x="9147240" y="109440"/>
            <a:ext cx="718920" cy="53892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32</a:t>
            </a:r>
            <a:endParaRPr/>
          </a:p>
        </p:txBody>
      </p:sp>
      <p:sp>
        <p:nvSpPr>
          <p:cNvPr id="249" name="CustomShape 6"/>
          <p:cNvSpPr/>
          <p:nvPr/>
        </p:nvSpPr>
        <p:spPr>
          <a:xfrm>
            <a:off x="8283240" y="109440"/>
            <a:ext cx="790920" cy="53892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Could</a:t>
            </a:r>
            <a:endParaRPr/>
          </a:p>
        </p:txBody>
      </p:sp>
      <p:sp>
        <p:nvSpPr>
          <p:cNvPr id="250" name="CustomShape 7"/>
          <p:cNvSpPr/>
          <p:nvPr/>
        </p:nvSpPr>
        <p:spPr>
          <a:xfrm>
            <a:off x="39240" y="5128560"/>
            <a:ext cx="9826920" cy="161892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Un</a:t>
            </a:r>
            <a:endParaRPr/>
          </a:p>
        </p:txBody>
      </p:sp>
    </p:spTree>
  </p:cSld>
  <p:timing>
    <p:tnLst>
      <p:par>
        <p:cTn dur="indefinite" id="49" nodeType="tmRoot" restart="never">
          <p:childTnLst>
            <p:seq>
              <p:cTn id="5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39240" y="109440"/>
            <a:ext cx="718920" cy="538920"/>
          </a:xfrm>
          <a:prstGeom prst="rect">
            <a:avLst/>
          </a:prstGeom>
          <a:solidFill>
            <a:srgbClr val="f2dcdb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32</a:t>
            </a:r>
            <a:endParaRPr/>
          </a:p>
        </p:txBody>
      </p:sp>
      <p:sp>
        <p:nvSpPr>
          <p:cNvPr id="252" name="CustomShape 2"/>
          <p:cNvSpPr/>
          <p:nvPr/>
        </p:nvSpPr>
        <p:spPr>
          <a:xfrm>
            <a:off x="831240" y="109440"/>
            <a:ext cx="7378920" cy="538920"/>
          </a:xfrm>
          <a:prstGeom prst="rect">
            <a:avLst/>
          </a:prstGeom>
          <a:solidFill>
            <a:srgbClr val="d99694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Efficiency checking</a:t>
            </a:r>
            <a:endParaRPr/>
          </a:p>
        </p:txBody>
      </p:sp>
      <p:sp>
        <p:nvSpPr>
          <p:cNvPr id="253" name="CustomShape 3"/>
          <p:cNvSpPr/>
          <p:nvPr/>
        </p:nvSpPr>
        <p:spPr>
          <a:xfrm>
            <a:off x="39240" y="822600"/>
            <a:ext cx="9826920" cy="2338920"/>
          </a:xfrm>
          <a:prstGeom prst="rect">
            <a:avLst/>
          </a:prstGeom>
          <a:solidFill>
            <a:srgbClr val="f2dcdb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current owner I want the system to display the expected average monthly solar generation in KWh so I can check if my system is working at an acceptable efficiency level.</a:t>
            </a:r>
            <a:endParaRPr/>
          </a:p>
        </p:txBody>
      </p:sp>
      <p:sp>
        <p:nvSpPr>
          <p:cNvPr id="254" name="CustomShape 4"/>
          <p:cNvSpPr/>
          <p:nvPr/>
        </p:nvSpPr>
        <p:spPr>
          <a:xfrm>
            <a:off x="39240" y="3335400"/>
            <a:ext cx="9826920" cy="161892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The system displays the average daily solar generation in KWh for any given model.</a:t>
            </a:r>
            <a:endParaRPr/>
          </a:p>
        </p:txBody>
      </p:sp>
      <p:sp>
        <p:nvSpPr>
          <p:cNvPr id="255" name="CustomShape 5"/>
          <p:cNvSpPr/>
          <p:nvPr/>
        </p:nvSpPr>
        <p:spPr>
          <a:xfrm>
            <a:off x="9147240" y="109440"/>
            <a:ext cx="718920" cy="53892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256" name="CustomShape 6"/>
          <p:cNvSpPr/>
          <p:nvPr/>
        </p:nvSpPr>
        <p:spPr>
          <a:xfrm>
            <a:off x="8283240" y="109440"/>
            <a:ext cx="790920" cy="53892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Could</a:t>
            </a:r>
            <a:endParaRPr/>
          </a:p>
        </p:txBody>
      </p:sp>
      <p:sp>
        <p:nvSpPr>
          <p:cNvPr id="257" name="CustomShape 7"/>
          <p:cNvSpPr/>
          <p:nvPr/>
        </p:nvSpPr>
        <p:spPr>
          <a:xfrm>
            <a:off x="39240" y="5128560"/>
            <a:ext cx="9826920" cy="161892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Many things to take into account (Model, age, placement etc.)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Could to Should</a:t>
            </a:r>
            <a:endParaRPr/>
          </a:p>
        </p:txBody>
      </p:sp>
    </p:spTree>
  </p:cSld>
  <p:timing>
    <p:tnLst>
      <p:par>
        <p:cTn dur="indefinite" id="51" nodeType="tmRoot" restart="never">
          <p:childTnLst>
            <p:seq>
              <p:cTn id="5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39240" y="109440"/>
            <a:ext cx="718920" cy="538920"/>
          </a:xfrm>
          <a:prstGeom prst="rect">
            <a:avLst/>
          </a:prstGeom>
          <a:solidFill>
            <a:srgbClr val="f2dcdb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33</a:t>
            </a:r>
            <a:endParaRPr/>
          </a:p>
        </p:txBody>
      </p:sp>
      <p:sp>
        <p:nvSpPr>
          <p:cNvPr id="259" name="CustomShape 2"/>
          <p:cNvSpPr/>
          <p:nvPr/>
        </p:nvSpPr>
        <p:spPr>
          <a:xfrm>
            <a:off x="831240" y="109440"/>
            <a:ext cx="7378920" cy="538920"/>
          </a:xfrm>
          <a:prstGeom prst="rect">
            <a:avLst/>
          </a:prstGeom>
          <a:solidFill>
            <a:srgbClr val="d99694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Display panel output </a:t>
            </a:r>
            <a:endParaRPr/>
          </a:p>
        </p:txBody>
      </p:sp>
      <p:sp>
        <p:nvSpPr>
          <p:cNvPr id="260" name="CustomShape 3"/>
          <p:cNvSpPr/>
          <p:nvPr/>
        </p:nvSpPr>
        <p:spPr>
          <a:xfrm>
            <a:off x="39240" y="822600"/>
            <a:ext cx="9826920" cy="2338920"/>
          </a:xfrm>
          <a:prstGeom prst="rect">
            <a:avLst/>
          </a:prstGeom>
          <a:solidFill>
            <a:srgbClr val="f2dcdb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current owner I want the system to display my panels current output as a percentage of the expected average daily generation so I can get perspective on how well my solar system is running.</a:t>
            </a:r>
            <a:endParaRPr/>
          </a:p>
        </p:txBody>
      </p:sp>
      <p:sp>
        <p:nvSpPr>
          <p:cNvPr id="261" name="CustomShape 4"/>
          <p:cNvSpPr/>
          <p:nvPr/>
        </p:nvSpPr>
        <p:spPr>
          <a:xfrm>
            <a:off x="39240" y="3335400"/>
            <a:ext cx="9826920" cy="161892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The system displays the current output for the user’s system as a percentage of the expected average daily generation.</a:t>
            </a:r>
            <a:endParaRPr/>
          </a:p>
        </p:txBody>
      </p:sp>
      <p:sp>
        <p:nvSpPr>
          <p:cNvPr id="262" name="CustomShape 5"/>
          <p:cNvSpPr/>
          <p:nvPr/>
        </p:nvSpPr>
        <p:spPr>
          <a:xfrm>
            <a:off x="9147240" y="109440"/>
            <a:ext cx="718920" cy="53892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263" name="CustomShape 6"/>
          <p:cNvSpPr/>
          <p:nvPr/>
        </p:nvSpPr>
        <p:spPr>
          <a:xfrm>
            <a:off x="8283240" y="109440"/>
            <a:ext cx="790920" cy="53892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Could</a:t>
            </a:r>
            <a:endParaRPr/>
          </a:p>
        </p:txBody>
      </p:sp>
      <p:sp>
        <p:nvSpPr>
          <p:cNvPr id="264" name="CustomShape 7"/>
          <p:cNvSpPr/>
          <p:nvPr/>
        </p:nvSpPr>
        <p:spPr>
          <a:xfrm>
            <a:off x="39240" y="5128560"/>
            <a:ext cx="9826920" cy="161892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User’s system current output needs to be inputted. (another story?)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Could to Should</a:t>
            </a:r>
            <a:endParaRPr/>
          </a:p>
        </p:txBody>
      </p:sp>
    </p:spTree>
  </p:cSld>
  <p:timing>
    <p:tnLst>
      <p:par>
        <p:cTn dur="indefinite" id="53" nodeType="tmRoot" restart="never">
          <p:childTnLst>
            <p:seq>
              <p:cTn id="5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39240" y="109440"/>
            <a:ext cx="718920" cy="538920"/>
          </a:xfrm>
          <a:prstGeom prst="rect">
            <a:avLst/>
          </a:prstGeom>
          <a:solidFill>
            <a:srgbClr val="f2dcdb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34</a:t>
            </a:r>
            <a:endParaRPr/>
          </a:p>
        </p:txBody>
      </p:sp>
      <p:sp>
        <p:nvSpPr>
          <p:cNvPr id="266" name="CustomShape 2"/>
          <p:cNvSpPr/>
          <p:nvPr/>
        </p:nvSpPr>
        <p:spPr>
          <a:xfrm>
            <a:off x="831240" y="109440"/>
            <a:ext cx="7378920" cy="538920"/>
          </a:xfrm>
          <a:prstGeom prst="rect">
            <a:avLst/>
          </a:prstGeom>
          <a:solidFill>
            <a:srgbClr val="c0c0c0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System Infrastructure</a:t>
            </a:r>
            <a:endParaRPr/>
          </a:p>
        </p:txBody>
      </p:sp>
      <p:sp>
        <p:nvSpPr>
          <p:cNvPr id="267" name="CustomShape 3"/>
          <p:cNvSpPr/>
          <p:nvPr/>
        </p:nvSpPr>
        <p:spPr>
          <a:xfrm>
            <a:off x="39240" y="822600"/>
            <a:ext cx="9826920" cy="2338920"/>
          </a:xfrm>
          <a:prstGeom prst="rect">
            <a:avLst/>
          </a:prstGeom>
          <a:solidFill>
            <a:srgbClr val="c0c0c0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developer I require a Google App Engine setup so that the system is able to be hosted in the cloud.</a:t>
            </a:r>
            <a:endParaRPr/>
          </a:p>
        </p:txBody>
      </p:sp>
      <p:sp>
        <p:nvSpPr>
          <p:cNvPr id="268" name="CustomShape 4"/>
          <p:cNvSpPr/>
          <p:nvPr/>
        </p:nvSpPr>
        <p:spPr>
          <a:xfrm>
            <a:off x="39240" y="3335400"/>
            <a:ext cx="9826920" cy="161892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The system has a Google App Engine web application space setup and usable</a:t>
            </a:r>
            <a:endParaRPr/>
          </a:p>
        </p:txBody>
      </p:sp>
      <p:sp>
        <p:nvSpPr>
          <p:cNvPr id="269" name="CustomShape 5"/>
          <p:cNvSpPr/>
          <p:nvPr/>
        </p:nvSpPr>
        <p:spPr>
          <a:xfrm>
            <a:off x="9147240" y="109440"/>
            <a:ext cx="718920" cy="53892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270" name="CustomShape 6"/>
          <p:cNvSpPr/>
          <p:nvPr/>
        </p:nvSpPr>
        <p:spPr>
          <a:xfrm>
            <a:off x="8283240" y="109440"/>
            <a:ext cx="790920" cy="53892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Must</a:t>
            </a:r>
            <a:endParaRPr/>
          </a:p>
        </p:txBody>
      </p:sp>
      <p:sp>
        <p:nvSpPr>
          <p:cNvPr id="271" name="CustomShape 7"/>
          <p:cNvSpPr/>
          <p:nvPr/>
        </p:nvSpPr>
        <p:spPr>
          <a:xfrm>
            <a:off x="39240" y="5128560"/>
            <a:ext cx="9826920" cy="161892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Required before development can start.</a:t>
            </a:r>
            <a:endParaRPr/>
          </a:p>
        </p:txBody>
      </p:sp>
    </p:spTree>
  </p:cSld>
  <p:timing>
    <p:tnLst>
      <p:par>
        <p:cTn dur="indefinite" id="55" nodeType="tmRoot" restart="never">
          <p:childTnLst>
            <p:seq>
              <p:cTn id="5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39240" y="109440"/>
            <a:ext cx="718920" cy="538920"/>
          </a:xfrm>
          <a:prstGeom prst="rect">
            <a:avLst/>
          </a:prstGeom>
          <a:solidFill>
            <a:srgbClr val="f2dcdb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35</a:t>
            </a:r>
            <a:endParaRPr/>
          </a:p>
        </p:txBody>
      </p:sp>
      <p:sp>
        <p:nvSpPr>
          <p:cNvPr id="273" name="CustomShape 2"/>
          <p:cNvSpPr/>
          <p:nvPr/>
        </p:nvSpPr>
        <p:spPr>
          <a:xfrm>
            <a:off x="831240" y="109440"/>
            <a:ext cx="7378920" cy="538920"/>
          </a:xfrm>
          <a:prstGeom prst="rect">
            <a:avLst/>
          </a:prstGeom>
          <a:solidFill>
            <a:srgbClr val="c0c0c0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CI Services</a:t>
            </a:r>
            <a:endParaRPr/>
          </a:p>
        </p:txBody>
      </p:sp>
      <p:sp>
        <p:nvSpPr>
          <p:cNvPr id="274" name="CustomShape 3"/>
          <p:cNvSpPr/>
          <p:nvPr/>
        </p:nvSpPr>
        <p:spPr>
          <a:xfrm>
            <a:off x="39240" y="822600"/>
            <a:ext cx="9826920" cy="2338920"/>
          </a:xfrm>
          <a:prstGeom prst="rect">
            <a:avLst/>
          </a:prstGeom>
          <a:solidFill>
            <a:srgbClr val="c0c0c0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developer I require a CI (Continuous Integration) setup so that the system is able to be tested, and deployed rapidly.</a:t>
            </a:r>
            <a:endParaRPr/>
          </a:p>
        </p:txBody>
      </p:sp>
      <p:sp>
        <p:nvSpPr>
          <p:cNvPr id="275" name="CustomShape 4"/>
          <p:cNvSpPr/>
          <p:nvPr/>
        </p:nvSpPr>
        <p:spPr>
          <a:xfrm>
            <a:off x="39240" y="3335400"/>
            <a:ext cx="9826920" cy="161892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The system has a CI application setup and usable</a:t>
            </a:r>
            <a:endParaRPr/>
          </a:p>
        </p:txBody>
      </p:sp>
      <p:sp>
        <p:nvSpPr>
          <p:cNvPr id="276" name="CustomShape 5"/>
          <p:cNvSpPr/>
          <p:nvPr/>
        </p:nvSpPr>
        <p:spPr>
          <a:xfrm>
            <a:off x="9147240" y="109440"/>
            <a:ext cx="718920" cy="53892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277" name="CustomShape 6"/>
          <p:cNvSpPr/>
          <p:nvPr/>
        </p:nvSpPr>
        <p:spPr>
          <a:xfrm>
            <a:off x="8283240" y="109440"/>
            <a:ext cx="790920" cy="53892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Must</a:t>
            </a:r>
            <a:endParaRPr/>
          </a:p>
        </p:txBody>
      </p:sp>
      <p:sp>
        <p:nvSpPr>
          <p:cNvPr id="278" name="CustomShape 7"/>
          <p:cNvSpPr/>
          <p:nvPr/>
        </p:nvSpPr>
        <p:spPr>
          <a:xfrm>
            <a:off x="39240" y="5128560"/>
            <a:ext cx="9826920" cy="161892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Required before development can start.</a:t>
            </a:r>
            <a:endParaRPr/>
          </a:p>
        </p:txBody>
      </p:sp>
    </p:spTree>
  </p:cSld>
  <p:timing>
    <p:tnLst>
      <p:par>
        <p:cTn dur="indefinite" id="57" nodeType="tmRoot" restart="never">
          <p:childTnLst>
            <p:seq>
              <p:cTn id="5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39240" y="109440"/>
            <a:ext cx="718920" cy="538920"/>
          </a:xfrm>
          <a:prstGeom prst="rect">
            <a:avLst/>
          </a:prstGeom>
          <a:solidFill>
            <a:srgbClr val="f2dcdb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36</a:t>
            </a:r>
            <a:endParaRPr/>
          </a:p>
        </p:txBody>
      </p:sp>
      <p:sp>
        <p:nvSpPr>
          <p:cNvPr id="280" name="CustomShape 2"/>
          <p:cNvSpPr/>
          <p:nvPr/>
        </p:nvSpPr>
        <p:spPr>
          <a:xfrm>
            <a:off x="831240" y="109440"/>
            <a:ext cx="7378920" cy="538920"/>
          </a:xfrm>
          <a:prstGeom prst="rect">
            <a:avLst/>
          </a:prstGeom>
          <a:solidFill>
            <a:srgbClr val="c0c0c0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Desktop Application</a:t>
            </a:r>
            <a:endParaRPr/>
          </a:p>
        </p:txBody>
      </p:sp>
      <p:sp>
        <p:nvSpPr>
          <p:cNvPr id="281" name="CustomShape 3"/>
          <p:cNvSpPr/>
          <p:nvPr/>
        </p:nvSpPr>
        <p:spPr>
          <a:xfrm>
            <a:off x="39240" y="822600"/>
            <a:ext cx="9826920" cy="2338920"/>
          </a:xfrm>
          <a:prstGeom prst="rect">
            <a:avLst/>
          </a:prstGeom>
          <a:solidFill>
            <a:srgbClr val="c0c0c0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user I would like to use the service from my desktop as this is the primary form of computer I use.</a:t>
            </a:r>
            <a:endParaRPr/>
          </a:p>
        </p:txBody>
      </p:sp>
      <p:sp>
        <p:nvSpPr>
          <p:cNvPr id="282" name="CustomShape 4"/>
          <p:cNvSpPr/>
          <p:nvPr/>
        </p:nvSpPr>
        <p:spPr>
          <a:xfrm>
            <a:off x="39240" y="3335400"/>
            <a:ext cx="9826920" cy="161892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 desktop application has been created.</a:t>
            </a:r>
            <a:endParaRPr/>
          </a:p>
        </p:txBody>
      </p:sp>
      <p:sp>
        <p:nvSpPr>
          <p:cNvPr id="283" name="CustomShape 5"/>
          <p:cNvSpPr/>
          <p:nvPr/>
        </p:nvSpPr>
        <p:spPr>
          <a:xfrm>
            <a:off x="9147240" y="109440"/>
            <a:ext cx="718920" cy="53892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284" name="CustomShape 6"/>
          <p:cNvSpPr/>
          <p:nvPr/>
        </p:nvSpPr>
        <p:spPr>
          <a:xfrm>
            <a:off x="8283240" y="109440"/>
            <a:ext cx="790920" cy="53892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Must</a:t>
            </a:r>
            <a:endParaRPr/>
          </a:p>
        </p:txBody>
      </p:sp>
      <p:sp>
        <p:nvSpPr>
          <p:cNvPr id="285" name="CustomShape 7"/>
          <p:cNvSpPr/>
          <p:nvPr/>
        </p:nvSpPr>
        <p:spPr>
          <a:xfrm>
            <a:off x="39240" y="5128560"/>
            <a:ext cx="9826920" cy="161892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Required before UI elements have been created.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Wizard Style Interface desired (noted on 29/9)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Wizard requires bread-crumb system as well (noted on 5/9)</a:t>
            </a:r>
            <a:endParaRPr/>
          </a:p>
        </p:txBody>
      </p:sp>
    </p:spTree>
  </p:cSld>
  <p:timing>
    <p:tnLst>
      <p:par>
        <p:cTn dur="indefinite" id="59" nodeType="tmRoot" restart="never">
          <p:childTnLst>
            <p:seq>
              <p:cTn id="6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39240" y="109440"/>
            <a:ext cx="718920" cy="53892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4</a:t>
            </a:r>
            <a:endParaRPr/>
          </a:p>
        </p:txBody>
      </p:sp>
      <p:sp>
        <p:nvSpPr>
          <p:cNvPr id="56" name="CustomShape 2"/>
          <p:cNvSpPr/>
          <p:nvPr/>
        </p:nvSpPr>
        <p:spPr>
          <a:xfrm>
            <a:off x="831240" y="109440"/>
            <a:ext cx="7378920" cy="538920"/>
          </a:xfrm>
          <a:prstGeom prst="rect">
            <a:avLst/>
          </a:prstGeom>
          <a:solidFill>
            <a:srgbClr val="4f81b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System size fetching</a:t>
            </a:r>
            <a:endParaRPr/>
          </a:p>
        </p:txBody>
      </p:sp>
      <p:sp>
        <p:nvSpPr>
          <p:cNvPr id="57" name="CustomShape 3"/>
          <p:cNvSpPr/>
          <p:nvPr/>
        </p:nvSpPr>
        <p:spPr>
          <a:xfrm>
            <a:off x="39240" y="822600"/>
            <a:ext cx="9826920" cy="233892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potential solar investor I want to be able see the system size in KW so I can choose a system that covers my power bill.</a:t>
            </a:r>
            <a:endParaRPr/>
          </a:p>
        </p:txBody>
      </p:sp>
      <p:sp>
        <p:nvSpPr>
          <p:cNvPr id="58" name="CustomShape 4"/>
          <p:cNvSpPr/>
          <p:nvPr/>
        </p:nvSpPr>
        <p:spPr>
          <a:xfrm>
            <a:off x="39240" y="3335400"/>
            <a:ext cx="9826920" cy="161892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The size of a selected system is looked up and displayed.</a:t>
            </a:r>
            <a:endParaRPr/>
          </a:p>
        </p:txBody>
      </p:sp>
      <p:sp>
        <p:nvSpPr>
          <p:cNvPr id="59" name="CustomShape 5"/>
          <p:cNvSpPr/>
          <p:nvPr/>
        </p:nvSpPr>
        <p:spPr>
          <a:xfrm>
            <a:off x="9147240" y="109440"/>
            <a:ext cx="718920" cy="53892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60" name="CustomShape 6"/>
          <p:cNvSpPr/>
          <p:nvPr/>
        </p:nvSpPr>
        <p:spPr>
          <a:xfrm>
            <a:off x="8283240" y="109440"/>
            <a:ext cx="790920" cy="53892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Must</a:t>
            </a:r>
            <a:endParaRPr/>
          </a:p>
        </p:txBody>
      </p:sp>
      <p:sp>
        <p:nvSpPr>
          <p:cNvPr id="61" name="CustomShape 7"/>
          <p:cNvSpPr/>
          <p:nvPr/>
        </p:nvSpPr>
        <p:spPr>
          <a:xfrm>
            <a:off x="39240" y="5128560"/>
            <a:ext cx="9826920" cy="161892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Information fetching version of Story Id (3)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39240" y="109440"/>
            <a:ext cx="718920" cy="53892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5</a:t>
            </a:r>
            <a:endParaRPr/>
          </a:p>
        </p:txBody>
      </p:sp>
      <p:sp>
        <p:nvSpPr>
          <p:cNvPr id="63" name="CustomShape 2"/>
          <p:cNvSpPr/>
          <p:nvPr/>
        </p:nvSpPr>
        <p:spPr>
          <a:xfrm>
            <a:off x="831240" y="109440"/>
            <a:ext cx="7378920" cy="538920"/>
          </a:xfrm>
          <a:prstGeom prst="rect">
            <a:avLst/>
          </a:prstGeom>
          <a:solidFill>
            <a:srgbClr val="4f81b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Input panel distribution</a:t>
            </a:r>
            <a:endParaRPr/>
          </a:p>
        </p:txBody>
      </p:sp>
      <p:sp>
        <p:nvSpPr>
          <p:cNvPr id="64" name="CustomShape 3"/>
          <p:cNvSpPr/>
          <p:nvPr/>
        </p:nvSpPr>
        <p:spPr>
          <a:xfrm>
            <a:off x="39240" y="822600"/>
            <a:ext cx="9826920" cy="233892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potential solar investor I want to be able to manually enter the percentage of panels on the north roof and west roof so I can calculate efficiency loss for each.</a:t>
            </a:r>
            <a:endParaRPr/>
          </a:p>
        </p:txBody>
      </p:sp>
      <p:sp>
        <p:nvSpPr>
          <p:cNvPr id="65" name="CustomShape 4"/>
          <p:cNvSpPr/>
          <p:nvPr/>
        </p:nvSpPr>
        <p:spPr>
          <a:xfrm>
            <a:off x="39240" y="3335400"/>
            <a:ext cx="9826920" cy="161892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The user is able to manually enter percentages</a:t>
            </a:r>
            <a:endParaRPr/>
          </a:p>
        </p:txBody>
      </p:sp>
      <p:sp>
        <p:nvSpPr>
          <p:cNvPr id="66" name="CustomShape 5"/>
          <p:cNvSpPr/>
          <p:nvPr/>
        </p:nvSpPr>
        <p:spPr>
          <a:xfrm>
            <a:off x="9147240" y="109440"/>
            <a:ext cx="718920" cy="53892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67" name="CustomShape 6"/>
          <p:cNvSpPr/>
          <p:nvPr/>
        </p:nvSpPr>
        <p:spPr>
          <a:xfrm>
            <a:off x="8283240" y="109440"/>
            <a:ext cx="790920" cy="53892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Must</a:t>
            </a:r>
            <a:endParaRPr/>
          </a:p>
        </p:txBody>
      </p:sp>
      <p:sp>
        <p:nvSpPr>
          <p:cNvPr id="68" name="CustomShape 7"/>
          <p:cNvSpPr/>
          <p:nvPr/>
        </p:nvSpPr>
        <p:spPr>
          <a:xfrm>
            <a:off x="39240" y="5128560"/>
            <a:ext cx="9826920" cy="161892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Sum of north and west must be 100%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39240" y="109440"/>
            <a:ext cx="718920" cy="53892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6</a:t>
            </a:r>
            <a:endParaRPr/>
          </a:p>
        </p:txBody>
      </p:sp>
      <p:sp>
        <p:nvSpPr>
          <p:cNvPr id="70" name="CustomShape 2"/>
          <p:cNvSpPr/>
          <p:nvPr/>
        </p:nvSpPr>
        <p:spPr>
          <a:xfrm>
            <a:off x="831240" y="109440"/>
            <a:ext cx="7378920" cy="538920"/>
          </a:xfrm>
          <a:prstGeom prst="rect">
            <a:avLst/>
          </a:prstGeom>
          <a:solidFill>
            <a:srgbClr val="4f81b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Efficiency loss calculation</a:t>
            </a:r>
            <a:endParaRPr/>
          </a:p>
        </p:txBody>
      </p:sp>
      <p:sp>
        <p:nvSpPr>
          <p:cNvPr id="71" name="CustomShape 3"/>
          <p:cNvSpPr/>
          <p:nvPr/>
        </p:nvSpPr>
        <p:spPr>
          <a:xfrm>
            <a:off x="39240" y="822600"/>
            <a:ext cx="9826920" cy="233892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potential solar investor I want to be able to see efficiency loss for both the north and west roof as a percentage so I can understand the true efficiency level of my system once installed.</a:t>
            </a:r>
            <a:endParaRPr/>
          </a:p>
        </p:txBody>
      </p:sp>
      <p:sp>
        <p:nvSpPr>
          <p:cNvPr id="72" name="CustomShape 4"/>
          <p:cNvSpPr/>
          <p:nvPr/>
        </p:nvSpPr>
        <p:spPr>
          <a:xfrm>
            <a:off x="39240" y="3335400"/>
            <a:ext cx="9826920" cy="161892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System calculates and displays a percentage of efficiency lost for both the north and west roof.</a:t>
            </a:r>
            <a:endParaRPr/>
          </a:p>
        </p:txBody>
      </p:sp>
      <p:sp>
        <p:nvSpPr>
          <p:cNvPr id="73" name="CustomShape 5"/>
          <p:cNvSpPr/>
          <p:nvPr/>
        </p:nvSpPr>
        <p:spPr>
          <a:xfrm>
            <a:off x="9147240" y="109440"/>
            <a:ext cx="718920" cy="53892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74" name="CustomShape 6"/>
          <p:cNvSpPr/>
          <p:nvPr/>
        </p:nvSpPr>
        <p:spPr>
          <a:xfrm>
            <a:off x="8283240" y="109440"/>
            <a:ext cx="790920" cy="53892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Must</a:t>
            </a:r>
            <a:endParaRPr/>
          </a:p>
        </p:txBody>
      </p:sp>
      <p:sp>
        <p:nvSpPr>
          <p:cNvPr id="75" name="CustomShape 7"/>
          <p:cNvSpPr/>
          <p:nvPr/>
        </p:nvSpPr>
        <p:spPr>
          <a:xfrm>
            <a:off x="39240" y="5128560"/>
            <a:ext cx="9826920" cy="161892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DEPENDENCY on Story (5)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Reword?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9240" y="109440"/>
            <a:ext cx="718920" cy="53892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7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831240" y="109440"/>
            <a:ext cx="7378920" cy="538920"/>
          </a:xfrm>
          <a:prstGeom prst="rect">
            <a:avLst/>
          </a:prstGeom>
          <a:solidFill>
            <a:srgbClr val="4f81b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Input efficiency loss data</a:t>
            </a:r>
            <a:endParaRPr/>
          </a:p>
        </p:txBody>
      </p:sp>
      <p:sp>
        <p:nvSpPr>
          <p:cNvPr id="78" name="CustomShape 3"/>
          <p:cNvSpPr/>
          <p:nvPr/>
        </p:nvSpPr>
        <p:spPr>
          <a:xfrm>
            <a:off x="39240" y="822600"/>
            <a:ext cx="9826920" cy="233892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potential solar investor I want to be able to input a value to represent the annual panel efficiency loss of a model so I can calculate at what efficiency the panels would run at in the future.</a:t>
            </a:r>
            <a:endParaRPr/>
          </a:p>
        </p:txBody>
      </p:sp>
      <p:sp>
        <p:nvSpPr>
          <p:cNvPr id="79" name="CustomShape 4"/>
          <p:cNvSpPr/>
          <p:nvPr/>
        </p:nvSpPr>
        <p:spPr>
          <a:xfrm>
            <a:off x="39240" y="3335400"/>
            <a:ext cx="9826920" cy="161892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 panel age efficiency loss is able to be inputted and displayed, representing an amount of efficiency lost as a percentage of the original efficiency.  </a:t>
            </a:r>
            <a:endParaRPr/>
          </a:p>
        </p:txBody>
      </p:sp>
      <p:sp>
        <p:nvSpPr>
          <p:cNvPr id="80" name="CustomShape 5"/>
          <p:cNvSpPr/>
          <p:nvPr/>
        </p:nvSpPr>
        <p:spPr>
          <a:xfrm>
            <a:off x="9147240" y="109440"/>
            <a:ext cx="718920" cy="53892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81" name="CustomShape 6"/>
          <p:cNvSpPr/>
          <p:nvPr/>
        </p:nvSpPr>
        <p:spPr>
          <a:xfrm>
            <a:off x="8283240" y="109440"/>
            <a:ext cx="790920" cy="53892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Must</a:t>
            </a:r>
            <a:endParaRPr/>
          </a:p>
        </p:txBody>
      </p:sp>
      <p:sp>
        <p:nvSpPr>
          <p:cNvPr id="82" name="CustomShape 7"/>
          <p:cNvSpPr/>
          <p:nvPr/>
        </p:nvSpPr>
        <p:spPr>
          <a:xfrm>
            <a:off x="39240" y="5128560"/>
            <a:ext cx="9826920" cy="161892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9240" y="109440"/>
            <a:ext cx="718920" cy="53892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8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831240" y="109440"/>
            <a:ext cx="7378920" cy="538920"/>
          </a:xfrm>
          <a:prstGeom prst="rect">
            <a:avLst/>
          </a:prstGeom>
          <a:solidFill>
            <a:srgbClr val="4f81b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Efficiency loss data fetching</a:t>
            </a:r>
            <a:endParaRPr/>
          </a:p>
        </p:txBody>
      </p:sp>
      <p:sp>
        <p:nvSpPr>
          <p:cNvPr id="85" name="CustomShape 3"/>
          <p:cNvSpPr/>
          <p:nvPr/>
        </p:nvSpPr>
        <p:spPr>
          <a:xfrm>
            <a:off x="39240" y="822600"/>
            <a:ext cx="9826920" cy="233892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potential solar investor I want to be able to see an estimated rate of degradation for a model so I can calculate at what efficiency the panels would run at in the future.</a:t>
            </a:r>
            <a:endParaRPr/>
          </a:p>
        </p:txBody>
      </p:sp>
      <p:sp>
        <p:nvSpPr>
          <p:cNvPr id="86" name="CustomShape 4"/>
          <p:cNvSpPr/>
          <p:nvPr/>
        </p:nvSpPr>
        <p:spPr>
          <a:xfrm>
            <a:off x="39240" y="3335400"/>
            <a:ext cx="9826920" cy="161892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 panel age efficiency loss for a model is looked up and displayed, representing an amount of efficiency lost annually as a percentage of the original efficiency. </a:t>
            </a:r>
            <a:endParaRPr/>
          </a:p>
        </p:txBody>
      </p:sp>
      <p:sp>
        <p:nvSpPr>
          <p:cNvPr id="87" name="CustomShape 5"/>
          <p:cNvSpPr/>
          <p:nvPr/>
        </p:nvSpPr>
        <p:spPr>
          <a:xfrm>
            <a:off x="9147240" y="109440"/>
            <a:ext cx="718920" cy="53892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4</a:t>
            </a:r>
            <a:endParaRPr/>
          </a:p>
        </p:txBody>
      </p:sp>
      <p:sp>
        <p:nvSpPr>
          <p:cNvPr id="88" name="CustomShape 6"/>
          <p:cNvSpPr/>
          <p:nvPr/>
        </p:nvSpPr>
        <p:spPr>
          <a:xfrm>
            <a:off x="8283240" y="109440"/>
            <a:ext cx="790920" cy="53892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Should</a:t>
            </a:r>
            <a:endParaRPr/>
          </a:p>
        </p:txBody>
      </p:sp>
      <p:sp>
        <p:nvSpPr>
          <p:cNvPr id="89" name="CustomShape 7"/>
          <p:cNvSpPr/>
          <p:nvPr/>
        </p:nvSpPr>
        <p:spPr>
          <a:xfrm>
            <a:off x="39240" y="5128560"/>
            <a:ext cx="9826920" cy="161892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Information fetching version of Story Id (7)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Graph display? 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9240" y="109440"/>
            <a:ext cx="718920" cy="53892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9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831240" y="109440"/>
            <a:ext cx="7378920" cy="538920"/>
          </a:xfrm>
          <a:prstGeom prst="rect">
            <a:avLst/>
          </a:prstGeom>
          <a:solidFill>
            <a:srgbClr val="4f81b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Panel lifetime input</a:t>
            </a:r>
            <a:endParaRPr/>
          </a:p>
        </p:txBody>
      </p:sp>
      <p:sp>
        <p:nvSpPr>
          <p:cNvPr id="92" name="CustomShape 3"/>
          <p:cNvSpPr/>
          <p:nvPr/>
        </p:nvSpPr>
        <p:spPr>
          <a:xfrm>
            <a:off x="39240" y="822600"/>
            <a:ext cx="9826920" cy="233892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potential solar investor I want to be able to input a panel lifetime in years so I can customise the panel lifetime as I please. </a:t>
            </a:r>
            <a:endParaRPr/>
          </a:p>
        </p:txBody>
      </p:sp>
      <p:sp>
        <p:nvSpPr>
          <p:cNvPr id="93" name="CustomShape 4"/>
          <p:cNvSpPr/>
          <p:nvPr/>
        </p:nvSpPr>
        <p:spPr>
          <a:xfrm>
            <a:off x="39240" y="3335400"/>
            <a:ext cx="9826920" cy="161892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The user is able to input the panel lifetime in years</a:t>
            </a:r>
            <a:endParaRPr/>
          </a:p>
        </p:txBody>
      </p:sp>
      <p:sp>
        <p:nvSpPr>
          <p:cNvPr id="94" name="CustomShape 5"/>
          <p:cNvSpPr/>
          <p:nvPr/>
        </p:nvSpPr>
        <p:spPr>
          <a:xfrm>
            <a:off x="9147240" y="109440"/>
            <a:ext cx="718920" cy="53892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95" name="CustomShape 6"/>
          <p:cNvSpPr/>
          <p:nvPr/>
        </p:nvSpPr>
        <p:spPr>
          <a:xfrm>
            <a:off x="8283240" y="109440"/>
            <a:ext cx="790920" cy="53892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Must</a:t>
            </a:r>
            <a:endParaRPr/>
          </a:p>
        </p:txBody>
      </p:sp>
      <p:sp>
        <p:nvSpPr>
          <p:cNvPr id="96" name="CustomShape 7"/>
          <p:cNvSpPr/>
          <p:nvPr/>
        </p:nvSpPr>
        <p:spPr>
          <a:xfrm>
            <a:off x="39240" y="5128560"/>
            <a:ext cx="9826920" cy="161892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