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72" r:id="rId11"/>
    <p:sldId id="262" r:id="rId12"/>
    <p:sldId id="263" r:id="rId13"/>
    <p:sldId id="264" r:id="rId14"/>
    <p:sldId id="265" r:id="rId15"/>
    <p:sldId id="266" r:id="rId16"/>
    <p:sldId id="268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576" autoAdjust="0"/>
  </p:normalViewPr>
  <p:slideViewPr>
    <p:cSldViewPr>
      <p:cViewPr varScale="1">
        <p:scale>
          <a:sx n="53" d="100"/>
          <a:sy n="53" d="100"/>
        </p:scale>
        <p:origin x="-8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Total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</c:v>
                </c:pt>
                <c:pt idx="1">
                  <c:v>61</c:v>
                </c:pt>
                <c:pt idx="2">
                  <c:v>43</c:v>
                </c:pt>
                <c:pt idx="3">
                  <c:v>24</c:v>
                </c:pt>
                <c:pt idx="4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32800"/>
        <c:axId val="37534720"/>
      </c:lineChart>
      <c:catAx>
        <c:axId val="37532800"/>
        <c:scaling>
          <c:orientation val="minMax"/>
        </c:scaling>
        <c:delete val="0"/>
        <c:axPos val="b"/>
        <c:majorTickMark val="out"/>
        <c:minorTickMark val="none"/>
        <c:tickLblPos val="nextTo"/>
        <c:crossAx val="37534720"/>
        <c:crosses val="autoZero"/>
        <c:auto val="1"/>
        <c:lblAlgn val="ctr"/>
        <c:lblOffset val="100"/>
        <c:noMultiLvlLbl val="0"/>
      </c:catAx>
      <c:valAx>
        <c:axId val="37534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532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</c:v>
                </c:pt>
                <c:pt idx="1">
                  <c:v>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432704"/>
        <c:axId val="37450880"/>
      </c:barChart>
      <c:catAx>
        <c:axId val="37432704"/>
        <c:scaling>
          <c:orientation val="minMax"/>
        </c:scaling>
        <c:delete val="0"/>
        <c:axPos val="b"/>
        <c:majorTickMark val="out"/>
        <c:minorTickMark val="none"/>
        <c:tickLblPos val="nextTo"/>
        <c:crossAx val="37450880"/>
        <c:crosses val="autoZero"/>
        <c:auto val="1"/>
        <c:lblAlgn val="ctr"/>
        <c:lblOffset val="100"/>
        <c:noMultiLvlLbl val="0"/>
      </c:catAx>
      <c:valAx>
        <c:axId val="37450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432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Total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</c:v>
                </c:pt>
                <c:pt idx="1">
                  <c:v>61</c:v>
                </c:pt>
                <c:pt idx="2">
                  <c:v>43</c:v>
                </c:pt>
                <c:pt idx="3">
                  <c:v>24</c:v>
                </c:pt>
                <c:pt idx="4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72128"/>
        <c:axId val="37482496"/>
      </c:lineChart>
      <c:catAx>
        <c:axId val="37472128"/>
        <c:scaling>
          <c:orientation val="minMax"/>
        </c:scaling>
        <c:delete val="0"/>
        <c:axPos val="b"/>
        <c:majorTickMark val="out"/>
        <c:minorTickMark val="none"/>
        <c:tickLblPos val="nextTo"/>
        <c:crossAx val="37482496"/>
        <c:crosses val="autoZero"/>
        <c:auto val="1"/>
        <c:lblAlgn val="ctr"/>
        <c:lblOffset val="100"/>
        <c:noMultiLvlLbl val="0"/>
      </c:catAx>
      <c:valAx>
        <c:axId val="37482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47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</c:v>
                </c:pt>
                <c:pt idx="1">
                  <c:v>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825792"/>
        <c:axId val="63827328"/>
      </c:barChart>
      <c:catAx>
        <c:axId val="63825792"/>
        <c:scaling>
          <c:orientation val="minMax"/>
        </c:scaling>
        <c:delete val="0"/>
        <c:axPos val="b"/>
        <c:majorTickMark val="out"/>
        <c:minorTickMark val="none"/>
        <c:tickLblPos val="nextTo"/>
        <c:crossAx val="63827328"/>
        <c:crosses val="autoZero"/>
        <c:auto val="1"/>
        <c:lblAlgn val="ctr"/>
        <c:lblOffset val="100"/>
        <c:noMultiLvlLbl val="0"/>
      </c:catAx>
      <c:valAx>
        <c:axId val="63827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825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Total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</c:v>
                </c:pt>
                <c:pt idx="1">
                  <c:v>61</c:v>
                </c:pt>
                <c:pt idx="2">
                  <c:v>43</c:v>
                </c:pt>
                <c:pt idx="3">
                  <c:v>24</c:v>
                </c:pt>
                <c:pt idx="4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29984"/>
        <c:axId val="36731904"/>
      </c:lineChart>
      <c:catAx>
        <c:axId val="36729984"/>
        <c:scaling>
          <c:orientation val="minMax"/>
        </c:scaling>
        <c:delete val="0"/>
        <c:axPos val="b"/>
        <c:majorTickMark val="out"/>
        <c:minorTickMark val="none"/>
        <c:tickLblPos val="nextTo"/>
        <c:crossAx val="36731904"/>
        <c:crosses val="autoZero"/>
        <c:auto val="1"/>
        <c:lblAlgn val="ctr"/>
        <c:lblOffset val="100"/>
        <c:noMultiLvlLbl val="0"/>
      </c:catAx>
      <c:valAx>
        <c:axId val="36731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729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</c:v>
                </c:pt>
                <c:pt idx="1">
                  <c:v>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801920"/>
        <c:axId val="36803712"/>
      </c:barChart>
      <c:catAx>
        <c:axId val="36801920"/>
        <c:scaling>
          <c:orientation val="minMax"/>
        </c:scaling>
        <c:delete val="0"/>
        <c:axPos val="b"/>
        <c:majorTickMark val="out"/>
        <c:minorTickMark val="none"/>
        <c:tickLblPos val="nextTo"/>
        <c:crossAx val="36803712"/>
        <c:crosses val="autoZero"/>
        <c:auto val="1"/>
        <c:lblAlgn val="ctr"/>
        <c:lblOffset val="100"/>
        <c:noMultiLvlLbl val="0"/>
      </c:catAx>
      <c:valAx>
        <c:axId val="36803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801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INB/N372 Progress Report Presentation Guide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Richard Thomas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Reflection Slide (2)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Discuss how well you are following an agile process</a:t>
            </a:r>
          </a:p>
          <a:p>
            <a:r>
              <a:rPr lang="en-AU" dirty="0" smtClean="0"/>
              <a:t>Consider issues which arose in the team</a:t>
            </a:r>
          </a:p>
          <a:p>
            <a:r>
              <a:rPr lang="en-AU" dirty="0" smtClean="0"/>
              <a:t>Don’t tell us everything was rosy if it wasn’t </a:t>
            </a:r>
          </a:p>
          <a:p>
            <a:r>
              <a:rPr lang="en-AU" dirty="0" smtClean="0"/>
              <a:t>Max of 4-5 bullet points – you prioritise 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very quick snapshot of new functionality</a:t>
            </a:r>
          </a:p>
          <a:p>
            <a:pPr lvl="1"/>
            <a:r>
              <a:rPr lang="en-AU" dirty="0" smtClean="0"/>
              <a:t>A quick demo limited to </a:t>
            </a:r>
            <a:r>
              <a:rPr lang="en-AU" b="1" dirty="0" smtClean="0"/>
              <a:t>at</a:t>
            </a:r>
            <a:r>
              <a:rPr lang="en-AU" dirty="0" smtClean="0"/>
              <a:t> </a:t>
            </a:r>
            <a:r>
              <a:rPr lang="en-AU" b="1" dirty="0" smtClean="0"/>
              <a:t>most 2</a:t>
            </a:r>
            <a:r>
              <a:rPr lang="en-AU" dirty="0" smtClean="0"/>
              <a:t> user stories </a:t>
            </a:r>
          </a:p>
          <a:p>
            <a:r>
              <a:rPr lang="en-AU" dirty="0" smtClean="0"/>
              <a:t>Please DON’T link it to the presentation</a:t>
            </a:r>
          </a:p>
          <a:p>
            <a:pPr lvl="1"/>
            <a:r>
              <a:rPr lang="en-AU" dirty="0" smtClean="0"/>
              <a:t>this will just slow us down </a:t>
            </a:r>
          </a:p>
          <a:p>
            <a:r>
              <a:rPr lang="en-AU" dirty="0" smtClean="0"/>
              <a:t>Please have a good look at the guidelines on the next slides</a:t>
            </a:r>
          </a:p>
          <a:p>
            <a:r>
              <a:rPr lang="en-AU" dirty="0" smtClean="0"/>
              <a:t>Demos should </a:t>
            </a:r>
            <a:r>
              <a:rPr lang="en-AU" b="1" dirty="0" smtClean="0"/>
              <a:t>never</a:t>
            </a:r>
            <a:r>
              <a:rPr lang="en-AU" dirty="0" smtClean="0"/>
              <a:t> be improvised </a:t>
            </a:r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Demo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Never, ever, ever do a demo without following a detailed script to the letter </a:t>
            </a:r>
          </a:p>
          <a:p>
            <a:pPr lvl="1"/>
            <a:r>
              <a:rPr lang="en-AU" dirty="0" smtClean="0"/>
              <a:t>Do not ad lib – keep to the script </a:t>
            </a:r>
          </a:p>
          <a:p>
            <a:r>
              <a:rPr lang="en-AU" dirty="0" smtClean="0"/>
              <a:t>The demo should be driven primarily by one person</a:t>
            </a:r>
          </a:p>
          <a:p>
            <a:pPr lvl="1"/>
            <a:r>
              <a:rPr lang="en-AU" dirty="0" smtClean="0"/>
              <a:t>Endless switches waste time and annoy the audience </a:t>
            </a:r>
          </a:p>
          <a:p>
            <a:r>
              <a:rPr lang="en-AU" dirty="0" smtClean="0"/>
              <a:t>Don’t demo using unfamiliar hardware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Demo (3)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Don’t rely on connections staying connected</a:t>
            </a:r>
          </a:p>
          <a:p>
            <a:pPr lvl="1"/>
            <a:r>
              <a:rPr lang="en-AU" dirty="0" smtClean="0"/>
              <a:t>Test 10 mins before the demo starts </a:t>
            </a:r>
          </a:p>
          <a:p>
            <a:r>
              <a:rPr lang="en-AU" dirty="0" smtClean="0"/>
              <a:t>Have any data entry text available for cut and paste in an open text editor for easy access </a:t>
            </a:r>
          </a:p>
          <a:p>
            <a:r>
              <a:rPr lang="en-AU" dirty="0" smtClean="0"/>
              <a:t>Keep the commentary short </a:t>
            </a:r>
          </a:p>
          <a:p>
            <a:r>
              <a:rPr lang="en-AU" dirty="0" smtClean="0"/>
              <a:t>Above all, remember the Brass Law of Software Demos </a:t>
            </a:r>
          </a:p>
          <a:p>
            <a:pPr lvl="1"/>
            <a:r>
              <a:rPr lang="en-AU" dirty="0" smtClean="0"/>
              <a:t>The more senior the audience, the higher the probability of an unexpected failure </a:t>
            </a:r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Solar Calculator Release </a:t>
            </a:r>
            <a:r>
              <a:rPr lang="en-AU" dirty="0" smtClean="0"/>
              <a:t>Two</a:t>
            </a:r>
            <a:br>
              <a:rPr lang="en-AU" dirty="0" smtClean="0"/>
            </a:br>
            <a:r>
              <a:rPr lang="en-AU" dirty="0" smtClean="0"/>
              <a:t>&lt;</a:t>
            </a:r>
            <a:r>
              <a:rPr lang="en-AU" dirty="0" err="1" smtClean="0"/>
              <a:t>TeamName</a:t>
            </a:r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&lt;</a:t>
            </a:r>
            <a:r>
              <a:rPr lang="en-AU" dirty="0" err="1" smtClean="0"/>
              <a:t>TeamMembers</a:t>
            </a:r>
            <a:r>
              <a:rPr lang="en-AU" dirty="0" smtClean="0"/>
              <a:t>&gt;</a:t>
            </a: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2. New Functionality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&lt;Overall Focus for the Release&gt;</a:t>
            </a:r>
          </a:p>
          <a:p>
            <a:pPr lvl="1"/>
            <a:r>
              <a:rPr lang="en-AU" dirty="0" smtClean="0"/>
              <a:t>&lt;Basic organising principles for Iteration One&gt;</a:t>
            </a:r>
          </a:p>
          <a:p>
            <a:pPr lvl="1"/>
            <a:r>
              <a:rPr lang="en-AU" dirty="0" smtClean="0"/>
              <a:t>&lt;Basic organising principles for Iteration Two&gt;</a:t>
            </a:r>
          </a:p>
          <a:p>
            <a:r>
              <a:rPr lang="en-AU" dirty="0" smtClean="0"/>
              <a:t>&lt;Reasons for selection, priorities&gt;</a:t>
            </a:r>
          </a:p>
          <a:p>
            <a:r>
              <a:rPr lang="en-AU" dirty="0" smtClean="0"/>
              <a:t>&lt;Other descriptions as appropriate&gt;</a:t>
            </a:r>
          </a:p>
          <a:p>
            <a:r>
              <a:rPr lang="en-AU" dirty="0" smtClean="0"/>
              <a:t>&lt;Limit to four (4) bullet points at this level&gt;</a:t>
            </a:r>
          </a:p>
          <a:p>
            <a:pPr lvl="1"/>
            <a:r>
              <a:rPr lang="en-AU" dirty="0" smtClean="0"/>
              <a:t>&lt;+ some </a:t>
            </a:r>
            <a:r>
              <a:rPr lang="en-AU" dirty="0" err="1" smtClean="0"/>
              <a:t>subitems</a:t>
            </a:r>
            <a:r>
              <a:rPr lang="en-AU" dirty="0" smtClean="0"/>
              <a:t> as needed&gt;</a:t>
            </a:r>
          </a:p>
          <a:p>
            <a:pPr lvl="1"/>
            <a:r>
              <a:rPr lang="en-AU" dirty="0" smtClean="0"/>
              <a:t>&lt;</a:t>
            </a:r>
            <a:r>
              <a:rPr lang="en-AU" b="1" dirty="0" smtClean="0"/>
              <a:t>don’t</a:t>
            </a:r>
            <a:r>
              <a:rPr lang="en-AU" dirty="0" smtClean="0"/>
              <a:t> overdo it&gt;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Tracking</a:t>
            </a:r>
            <a:endParaRPr lang="en-AU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7115725"/>
              </p:ext>
            </p:extLst>
          </p:nvPr>
        </p:nvGraphicFramePr>
        <p:xfrm>
          <a:off x="228600" y="1600200"/>
          <a:ext cx="4495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2854208"/>
              </p:ext>
            </p:extLst>
          </p:nvPr>
        </p:nvGraphicFramePr>
        <p:xfrm>
          <a:off x="5105400" y="3200400"/>
          <a:ext cx="3810000" cy="292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5486400" y="1524000"/>
            <a:ext cx="3048000" cy="152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/>
              <a:t>18</a:t>
            </a:r>
            <a:endParaRPr lang="en-AU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4. Reflection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&lt;Results of actions from previous reflection&gt;</a:t>
            </a:r>
          </a:p>
          <a:p>
            <a:r>
              <a:rPr lang="en-AU" dirty="0" smtClean="0"/>
              <a:t>&lt;Summary of retrospective questions&gt;</a:t>
            </a:r>
          </a:p>
          <a:p>
            <a:pPr lvl="1"/>
            <a:r>
              <a:rPr lang="en-AU" dirty="0" smtClean="0"/>
              <a:t>&lt;No need to list answers to all three questions&gt;</a:t>
            </a:r>
          </a:p>
          <a:p>
            <a:pPr lvl="1"/>
            <a:r>
              <a:rPr lang="en-AU" dirty="0" smtClean="0"/>
              <a:t>&lt;Give us the highlights as you see them&gt;</a:t>
            </a:r>
          </a:p>
          <a:p>
            <a:r>
              <a:rPr lang="en-AU" dirty="0" smtClean="0"/>
              <a:t>&lt;Discussion of Team Issues – good &amp; bad&gt;</a:t>
            </a:r>
          </a:p>
          <a:p>
            <a:r>
              <a:rPr lang="en-AU" dirty="0" smtClean="0"/>
              <a:t>&lt;Limit overall again to four (4) bullet points&gt;</a:t>
            </a:r>
          </a:p>
          <a:p>
            <a:pPr lvl="1"/>
            <a:r>
              <a:rPr lang="en-AU" dirty="0" smtClean="0"/>
              <a:t>&lt;Use </a:t>
            </a:r>
            <a:r>
              <a:rPr lang="en-AU" dirty="0" err="1" smtClean="0"/>
              <a:t>subitems</a:t>
            </a:r>
            <a:r>
              <a:rPr lang="en-AU" dirty="0" smtClean="0"/>
              <a:t> as needed, but </a:t>
            </a:r>
            <a:r>
              <a:rPr lang="en-AU" b="1" dirty="0" smtClean="0"/>
              <a:t>only</a:t>
            </a:r>
            <a:r>
              <a:rPr lang="en-AU" dirty="0" smtClean="0"/>
              <a:t> as needed&gt;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Guidelines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 are after a snapshot of your progress after three and a half iterations</a:t>
            </a:r>
          </a:p>
          <a:p>
            <a:pPr lvl="1"/>
            <a:r>
              <a:rPr lang="en-AU" dirty="0" smtClean="0"/>
              <a:t>Focus on second release</a:t>
            </a:r>
          </a:p>
          <a:p>
            <a:r>
              <a:rPr lang="en-AU" dirty="0" smtClean="0"/>
              <a:t>A mix of slides and a short demo </a:t>
            </a:r>
          </a:p>
          <a:p>
            <a:r>
              <a:rPr lang="en-AU" dirty="0" smtClean="0"/>
              <a:t>Four (4) Slides only – including the title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Simple Title – follow template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Summary of new functionality (see later)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Tracking (See later)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Reflection – Retrospective + Team issues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Slides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noted, largely based on the template at the end of these explanation slides </a:t>
            </a:r>
          </a:p>
          <a:p>
            <a:r>
              <a:rPr lang="en-AU" dirty="0" smtClean="0"/>
              <a:t>The tracking slide uses MS office charts – you may use others, but follow the style exactly </a:t>
            </a:r>
          </a:p>
          <a:p>
            <a:pPr lvl="1"/>
            <a:r>
              <a:rPr lang="en-AU" dirty="0" smtClean="0"/>
              <a:t>Explanations follow on subsequent slides </a:t>
            </a:r>
          </a:p>
          <a:p>
            <a:r>
              <a:rPr lang="en-AU" dirty="0" smtClean="0"/>
              <a:t>The reflection slide is covered in detail </a:t>
            </a:r>
          </a:p>
          <a:p>
            <a:pPr lvl="1"/>
            <a:r>
              <a:rPr lang="en-AU" dirty="0" smtClean="0"/>
              <a:t>This one is more open ended than the others 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Slides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General comment:  if we limit you to four bullet points, prioritise and cull </a:t>
            </a:r>
          </a:p>
          <a:p>
            <a:pPr lvl="1"/>
            <a:r>
              <a:rPr lang="en-AU" dirty="0" smtClean="0"/>
              <a:t>Don’t overload the slides – it doesn’t work </a:t>
            </a:r>
          </a:p>
          <a:p>
            <a:r>
              <a:rPr lang="en-AU" dirty="0" smtClean="0"/>
              <a:t>The title slide (Slide 1) is simple </a:t>
            </a:r>
          </a:p>
          <a:p>
            <a:r>
              <a:rPr lang="en-AU" dirty="0" smtClean="0"/>
              <a:t>The functionality slide (Slide 2) should explain the focus of the current release and each of its iterations</a:t>
            </a:r>
          </a:p>
          <a:p>
            <a:pPr lvl="1"/>
            <a:r>
              <a:rPr lang="en-AU" dirty="0" smtClean="0"/>
              <a:t>It should not list the stories in gory detail </a:t>
            </a:r>
          </a:p>
          <a:p>
            <a:pPr lvl="1"/>
            <a:r>
              <a:rPr lang="en-AU" dirty="0" smtClean="0"/>
              <a:t>Tell us about the choice – see the template 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Tracking Slide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is mix of three elements </a:t>
            </a:r>
          </a:p>
          <a:p>
            <a:pPr lvl="1"/>
            <a:r>
              <a:rPr lang="en-AU" dirty="0" smtClean="0"/>
              <a:t>The </a:t>
            </a:r>
            <a:r>
              <a:rPr lang="en-AU" dirty="0" err="1" smtClean="0"/>
              <a:t>burndown</a:t>
            </a:r>
            <a:r>
              <a:rPr lang="en-AU" dirty="0" smtClean="0"/>
              <a:t> chart – on the left hand side of the slide, and showing story points for both releases</a:t>
            </a:r>
          </a:p>
          <a:p>
            <a:pPr lvl="1"/>
            <a:r>
              <a:rPr lang="en-AU" dirty="0" smtClean="0"/>
              <a:t>The average (mean) velocity at top right </a:t>
            </a:r>
          </a:p>
          <a:p>
            <a:pPr lvl="1"/>
            <a:r>
              <a:rPr lang="en-AU" dirty="0" smtClean="0"/>
              <a:t>A stacked bar chart showing the total number of unit tests and user acceptance tests for the release </a:t>
            </a:r>
          </a:p>
          <a:p>
            <a:r>
              <a:rPr lang="en-AU" dirty="0" smtClean="0"/>
              <a:t>These are considered on the following slides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Tracking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6487605"/>
              </p:ext>
            </p:extLst>
          </p:nvPr>
        </p:nvGraphicFramePr>
        <p:xfrm>
          <a:off x="228600" y="1600200"/>
          <a:ext cx="4495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049495"/>
              </p:ext>
            </p:extLst>
          </p:nvPr>
        </p:nvGraphicFramePr>
        <p:xfrm>
          <a:off x="5105400" y="3200400"/>
          <a:ext cx="3810000" cy="292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486400" y="1524000"/>
            <a:ext cx="3048000" cy="152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/>
              <a:t>18</a:t>
            </a:r>
            <a:endParaRPr lang="en-AU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Tracking (1)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4114800" cy="4525963"/>
          </a:xfrm>
        </p:spPr>
        <p:txBody>
          <a:bodyPr/>
          <a:lstStyle/>
          <a:p>
            <a:r>
              <a:rPr lang="en-AU" dirty="0" smtClean="0"/>
              <a:t>Simple </a:t>
            </a:r>
            <a:r>
              <a:rPr lang="en-AU" dirty="0" err="1" smtClean="0"/>
              <a:t>burndown</a:t>
            </a:r>
            <a:r>
              <a:rPr lang="en-AU" dirty="0" smtClean="0"/>
              <a:t> chart </a:t>
            </a:r>
          </a:p>
          <a:p>
            <a:r>
              <a:rPr lang="en-AU" dirty="0" smtClean="0"/>
              <a:t>Example begins with 77 story points, drops to 61, 43, 24 and then to 3 </a:t>
            </a:r>
          </a:p>
          <a:p>
            <a:r>
              <a:rPr lang="en-AU" dirty="0" smtClean="0"/>
              <a:t>Adjust chart using right click &gt; edit data </a:t>
            </a:r>
          </a:p>
          <a:p>
            <a:r>
              <a:rPr lang="en-AU" dirty="0" smtClean="0"/>
              <a:t>This opens an Excel spreadsheet 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2093281"/>
              </p:ext>
            </p:extLst>
          </p:nvPr>
        </p:nvGraphicFramePr>
        <p:xfrm>
          <a:off x="228600" y="1600201"/>
          <a:ext cx="4419600" cy="4449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Tracking (2)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Mean velocity easily calculated – here 18</a:t>
            </a:r>
            <a:br>
              <a:rPr lang="en-AU" dirty="0" smtClean="0"/>
            </a:br>
            <a:r>
              <a:rPr lang="en-AU" dirty="0" smtClean="0"/>
              <a:t>story points </a:t>
            </a:r>
          </a:p>
          <a:p>
            <a:r>
              <a:rPr lang="en-AU" dirty="0" smtClean="0"/>
              <a:t>Stacked bar charts show fraction passed and failed</a:t>
            </a:r>
          </a:p>
          <a:p>
            <a:r>
              <a:rPr lang="en-AU" dirty="0" smtClean="0"/>
              <a:t>Here, for example, 145 unit tests pass with 8 failing </a:t>
            </a:r>
          </a:p>
          <a:p>
            <a:r>
              <a:rPr lang="en-AU" dirty="0" smtClean="0"/>
              <a:t>Ideally no red would appear 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6589382"/>
              </p:ext>
            </p:extLst>
          </p:nvPr>
        </p:nvGraphicFramePr>
        <p:xfrm>
          <a:off x="5105400" y="3200400"/>
          <a:ext cx="3810000" cy="292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486400" y="1524000"/>
            <a:ext cx="3048000" cy="152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/>
              <a:t>18</a:t>
            </a:r>
            <a:endParaRPr lang="en-AU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Reflection Slide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one is more open ended </a:t>
            </a:r>
          </a:p>
          <a:p>
            <a:r>
              <a:rPr lang="en-AU" dirty="0" smtClean="0"/>
              <a:t>Use the elements of a reflection </a:t>
            </a:r>
          </a:p>
          <a:p>
            <a:pPr lvl="1"/>
            <a:r>
              <a:rPr lang="en-AU" dirty="0" smtClean="0"/>
              <a:t>What worked well? </a:t>
            </a:r>
          </a:p>
          <a:p>
            <a:pPr lvl="1"/>
            <a:r>
              <a:rPr lang="en-AU" dirty="0" smtClean="0"/>
              <a:t>What didn’t work? </a:t>
            </a:r>
          </a:p>
          <a:p>
            <a:pPr lvl="1"/>
            <a:r>
              <a:rPr lang="en-AU" dirty="0" smtClean="0"/>
              <a:t>How would we improve things?</a:t>
            </a:r>
          </a:p>
          <a:p>
            <a:r>
              <a:rPr lang="en-AU" dirty="0" smtClean="0"/>
              <a:t>What action did you take to improve something after the first progress report?</a:t>
            </a:r>
          </a:p>
          <a:p>
            <a:pPr lvl="1"/>
            <a:r>
              <a:rPr lang="en-AU" dirty="0" smtClean="0"/>
              <a:t>Was the action successful or not?  Why?</a:t>
            </a:r>
          </a:p>
          <a:p>
            <a:pPr lvl="1"/>
            <a:r>
              <a:rPr lang="en-AU" dirty="0" smtClean="0"/>
              <a:t>Would you do something different in hindsight?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733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INB/N372 Progress Report Presentation Guide</vt:lpstr>
      <vt:lpstr>The Guidelines</vt:lpstr>
      <vt:lpstr>The Slides </vt:lpstr>
      <vt:lpstr>The Slides (2)</vt:lpstr>
      <vt:lpstr>The Tracking Slide </vt:lpstr>
      <vt:lpstr>3. Tracking</vt:lpstr>
      <vt:lpstr>Tracking (1)</vt:lpstr>
      <vt:lpstr>Tracking (2)</vt:lpstr>
      <vt:lpstr>The Reflection Slide </vt:lpstr>
      <vt:lpstr>The Reflection Slide (2) </vt:lpstr>
      <vt:lpstr>The Demo</vt:lpstr>
      <vt:lpstr>The Demo (2)</vt:lpstr>
      <vt:lpstr>The Demo (3)</vt:lpstr>
      <vt:lpstr>Solar Calculator Release Two &lt;TeamName&gt;</vt:lpstr>
      <vt:lpstr>2. New Functionality</vt:lpstr>
      <vt:lpstr>3. Tracking</vt:lpstr>
      <vt:lpstr>4. Reflection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INBN372 Presentation Guide</dc:title>
  <dc:creator>Richard Thomas</dc:creator>
  <cp:lastModifiedBy>Thura</cp:lastModifiedBy>
  <cp:revision>17</cp:revision>
  <dcterms:created xsi:type="dcterms:W3CDTF">2006-08-16T00:00:00Z</dcterms:created>
  <dcterms:modified xsi:type="dcterms:W3CDTF">2012-10-11T02:32:04Z</dcterms:modified>
</cp:coreProperties>
</file>