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73" r:id="rId3"/>
    <p:sldId id="262" r:id="rId4"/>
    <p:sldId id="257" r:id="rId5"/>
    <p:sldId id="270" r:id="rId6"/>
    <p:sldId id="271" r:id="rId7"/>
    <p:sldId id="263" r:id="rId8"/>
    <p:sldId id="276" r:id="rId9"/>
    <p:sldId id="264" r:id="rId10"/>
    <p:sldId id="279" r:id="rId11"/>
    <p:sldId id="280" r:id="rId12"/>
    <p:sldId id="265" r:id="rId13"/>
    <p:sldId id="266" r:id="rId14"/>
    <p:sldId id="267" r:id="rId15"/>
    <p:sldId id="269" r:id="rId16"/>
    <p:sldId id="268" r:id="rId17"/>
    <p:sldId id="272" r:id="rId18"/>
    <p:sldId id="283" r:id="rId19"/>
    <p:sldId id="284" r:id="rId20"/>
    <p:sldId id="282" r:id="rId21"/>
    <p:sldId id="281" r:id="rId22"/>
    <p:sldId id="261"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4346"/>
    <a:srgbClr val="268FBF"/>
    <a:srgbClr val="000000"/>
    <a:srgbClr val="156082"/>
    <a:srgbClr val="A82C3C"/>
    <a:srgbClr val="F5E68F"/>
    <a:srgbClr val="B9FDFE"/>
    <a:srgbClr val="85C0C4"/>
    <a:srgbClr val="F0DA56"/>
    <a:srgbClr val="EDD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EDF5D-5933-E979-77E1-7356534980DE}" v="6" dt="2024-10-30T18:45:04.484"/>
    <p1510:client id="{1FDFD021-E1DE-EA71-8F8D-51A0BFEFC6A9}" v="954" dt="2024-10-30T18:17:09.539"/>
    <p1510:client id="{3988719C-0C11-4958-82B4-AD9BBCB0173D}" v="4495" vWet="4502" dt="2024-10-30T17:48:14.604"/>
    <p1510:client id="{5D3EF3C2-40B6-C1D3-D537-0437E6E93D56}" v="32" dt="2024-10-29T21:12:53.729"/>
    <p1510:client id="{5F959D26-C46A-CB3C-7D5D-0F2191942080}" v="458" dt="2024-10-30T12:15:05.464"/>
    <p1510:client id="{6D40F21A-D673-FD34-3CCD-54067092F5B7}" v="165" dt="2024-10-29T21:38:08.098"/>
    <p1510:client id="{976406F0-8BC7-1884-5C0C-22F2BBD9DF88}" v="89" dt="2024-10-30T03:43:20.795"/>
    <p1510:client id="{A5F7219C-EDE1-2DA9-108F-8BD5EB5610A8}" v="897" dt="2024-10-30T17:47:18.7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50C52-AA99-47A8-9424-B7A64FDAA8F2}" type="datetimeFigureOut">
              <a:t>11/19/2024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8195F-83AA-4CE5-B180-6E300DE63BC7}" type="slidenum">
              <a:t>‹#›</a:t>
            </a:fld>
            <a:endParaRPr lang="en-US"/>
          </a:p>
        </p:txBody>
      </p:sp>
    </p:spTree>
    <p:extLst>
      <p:ext uri="{BB962C8B-B14F-4D97-AF65-F5344CB8AC3E}">
        <p14:creationId xmlns:p14="http://schemas.microsoft.com/office/powerpoint/2010/main" val="3534823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5ADA2-6B9E-6E88-2CE6-C6E21FBBFE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37961E-94B3-DC6E-9638-86DA7EB202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2A4169-F6B8-AE7E-B2D5-F8BE83988F2C}"/>
              </a:ext>
            </a:extLst>
          </p:cNvPr>
          <p:cNvSpPr>
            <a:spLocks noGrp="1"/>
          </p:cNvSpPr>
          <p:nvPr>
            <p:ph type="body" idx="1"/>
          </p:nvPr>
        </p:nvSpPr>
        <p:spPr/>
        <p:txBody>
          <a:bodyPr/>
          <a:lstStyle/>
          <a:p>
            <a:pPr lvl="0"/>
            <a:r>
              <a:rPr lang="en-US"/>
              <a:t>Throughout our lives, cells acquire changes to the genetic information they hold. </a:t>
            </a:r>
          </a:p>
          <a:p>
            <a:pPr lvl="0"/>
            <a:r>
              <a:rPr lang="en-US"/>
              <a:t>These changes may be exogenous (factors/substances that originate from within an organism) or endogenous (factors/substances that originate from outside an organism).</a:t>
            </a:r>
          </a:p>
          <a:p>
            <a:pPr lvl="0"/>
            <a:r>
              <a:rPr lang="en-US"/>
              <a:t>The maintenance of their genomic integrity is handled by DNA repair mechanisms that address genetic damage.</a:t>
            </a:r>
          </a:p>
          <a:p>
            <a:pPr lvl="0"/>
            <a:r>
              <a:rPr lang="en-US"/>
              <a:t>For example, if damage was done to a cell’s DNA through DNA replication stress and causes an ssDNA break, the Base-Excision repair pathway is a possible route for maintaining that cell’s genomic integrity.</a:t>
            </a:r>
          </a:p>
          <a:p>
            <a:endParaRPr lang="en-CA"/>
          </a:p>
        </p:txBody>
      </p:sp>
      <p:sp>
        <p:nvSpPr>
          <p:cNvPr id="4" name="Slide Number Placeholder 3">
            <a:extLst>
              <a:ext uri="{FF2B5EF4-FFF2-40B4-BE49-F238E27FC236}">
                <a16:creationId xmlns:a16="http://schemas.microsoft.com/office/drawing/2014/main" id="{4798E99E-E0CE-8E93-052B-80B45BD2DDF7}"/>
              </a:ext>
            </a:extLst>
          </p:cNvPr>
          <p:cNvSpPr>
            <a:spLocks noGrp="1"/>
          </p:cNvSpPr>
          <p:nvPr>
            <p:ph type="sldNum" sz="quarter" idx="5"/>
          </p:nvPr>
        </p:nvSpPr>
        <p:spPr/>
        <p:txBody>
          <a:bodyPr/>
          <a:lstStyle/>
          <a:p>
            <a:fld id="{5598195F-83AA-4CE5-B180-6E300DE63BC7}" type="slidenum">
              <a:rPr lang="en-CA" smtClean="0"/>
              <a:t>2</a:t>
            </a:fld>
            <a:endParaRPr lang="en-CA"/>
          </a:p>
        </p:txBody>
      </p:sp>
    </p:spTree>
    <p:extLst>
      <p:ext uri="{BB962C8B-B14F-4D97-AF65-F5344CB8AC3E}">
        <p14:creationId xmlns:p14="http://schemas.microsoft.com/office/powerpoint/2010/main" val="2853868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t>As we’ve learned, the various types of cancers are caused by specific changes in the DNA or the gene expression of certain cells. </a:t>
            </a:r>
            <a:r>
              <a:rPr lang="en-US" b="0" i="0" u="none"/>
              <a:t>These specific changes act as patterns that the classifier can identify and detect in order to define a sequence as belonging to a certain cancer type.</a:t>
            </a:r>
          </a:p>
          <a:p>
            <a:endParaRPr lang="en-US" b="0" i="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t>The objective of our project is to u</a:t>
            </a:r>
            <a:r>
              <a:rPr lang="en-US" sz="1200">
                <a:latin typeface="+mj-lt"/>
              </a:rPr>
              <a:t>se a hybrid CNN/RNN deep learning model to classify cancer types using DNA sequence data.   </a:t>
            </a:r>
            <a:endParaRPr lang="en-US" b="0" i="0"/>
          </a:p>
          <a:p>
            <a:endParaRPr lang="en-US" b="0" i="0"/>
          </a:p>
          <a:p>
            <a:r>
              <a:rPr lang="en-US" b="0" i="0"/>
              <a:t>The DanQ hybrid </a:t>
            </a:r>
            <a:r>
              <a:rPr lang="en-US"/>
              <a:t>model (which we used as a reference to create our own) combines CNN and Bi-LSTM deep learning models</a:t>
            </a:r>
            <a:r>
              <a:rPr lang="en-US" baseline="30000"/>
              <a:t>14</a:t>
            </a:r>
            <a:r>
              <a:rPr lang="en-US"/>
              <a:t>:</a:t>
            </a:r>
          </a:p>
          <a:p>
            <a:pPr marL="285750" indent="-285750">
              <a:buFont typeface="Arial" panose="020B0604020202020204" pitchFamily="34" charset="0"/>
              <a:buChar char="•"/>
            </a:pPr>
            <a:r>
              <a:rPr lang="en-CA" sz="1800" b="1" i="0">
                <a:effectLst/>
                <a:latin typeface="Calibri" panose="020F0502020204030204" pitchFamily="34" charset="0"/>
              </a:rPr>
              <a:t>Convolution Layer</a:t>
            </a:r>
            <a:r>
              <a:rPr lang="en-CA" sz="1800" b="0" i="0">
                <a:effectLst/>
                <a:latin typeface="Calibri" panose="020F0502020204030204" pitchFamily="34" charset="0"/>
              </a:rPr>
              <a:t>: R</a:t>
            </a:r>
            <a:r>
              <a:rPr lang="en-CA" sz="1800">
                <a:solidFill>
                  <a:srgbClr val="5B9BD5"/>
                </a:solidFill>
                <a:effectLst/>
                <a:latin typeface="Calibri" panose="020F0502020204030204" pitchFamily="34" charset="0"/>
              </a:rPr>
              <a:t>ecognizes patterns in data (like sequence data) with a grid-like structure. </a:t>
            </a:r>
            <a:r>
              <a:rPr lang="en-CA" sz="1800">
                <a:effectLst/>
                <a:latin typeface="Calibri" panose="020F0502020204030204" pitchFamily="34" charset="0"/>
              </a:rPr>
              <a:t>CNNs use </a:t>
            </a:r>
            <a:r>
              <a:rPr lang="en-CA" sz="1800">
                <a:solidFill>
                  <a:srgbClr val="5B9BD5"/>
                </a:solidFill>
                <a:effectLst/>
                <a:latin typeface="Calibri" panose="020F0502020204030204" pitchFamily="34" charset="0"/>
              </a:rPr>
              <a:t>layers of filters, or "convolutions," that scan small sections of data to detect important features.</a:t>
            </a:r>
            <a:endParaRPr lang="en-CA" sz="1800" b="0" i="0">
              <a:effectLst/>
              <a:latin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b="1" i="0">
                <a:effectLst/>
                <a:latin typeface="Calibri" panose="020F0502020204030204" pitchFamily="34" charset="0"/>
              </a:rPr>
              <a:t>Recurrent Layer</a:t>
            </a:r>
            <a:r>
              <a:rPr lang="en-CA" sz="1800" b="0" i="0">
                <a:effectLst/>
                <a:latin typeface="Calibri" panose="020F0502020204030204" pitchFamily="34" charset="0"/>
              </a:rPr>
              <a:t>: This layer captures dependencies between </a:t>
            </a:r>
            <a:r>
              <a:rPr lang="en-CA" sz="1800" b="0" i="0" err="1">
                <a:effectLst/>
                <a:latin typeface="Calibri" panose="020F0502020204030204" pitchFamily="34" charset="0"/>
              </a:rPr>
              <a:t>kmers</a:t>
            </a:r>
            <a:r>
              <a:rPr lang="en-CA" sz="1800" b="0" i="0">
                <a:effectLst/>
                <a:latin typeface="Calibri" panose="020F0502020204030204" pitchFamily="34" charset="0"/>
              </a:rPr>
              <a:t>. By reading in both forward and backward directions, it captures the full context, which improves classification accuracy.</a:t>
            </a:r>
            <a:endParaRPr lang="en-CA" sz="1800" b="1" i="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p>
          <a:p>
            <a:r>
              <a:rPr lang="en-CA" sz="1800">
                <a:effectLst/>
                <a:latin typeface="Calibri" panose="020F0502020204030204" pitchFamily="34" charset="0"/>
              </a:rPr>
              <a:t>After training, the model can classify a new DNA sequence into one of the three cancer types by identifying which learned patterns best match those in the new data.</a:t>
            </a:r>
            <a:endParaRPr lang="en-CA"/>
          </a:p>
        </p:txBody>
      </p:sp>
      <p:sp>
        <p:nvSpPr>
          <p:cNvPr id="4" name="Slide Number Placeholder 3"/>
          <p:cNvSpPr>
            <a:spLocks noGrp="1"/>
          </p:cNvSpPr>
          <p:nvPr>
            <p:ph type="sldNum" sz="quarter" idx="5"/>
          </p:nvPr>
        </p:nvSpPr>
        <p:spPr/>
        <p:txBody>
          <a:bodyPr/>
          <a:lstStyle/>
          <a:p>
            <a:fld id="{5598195F-83AA-4CE5-B180-6E300DE63BC7}" type="slidenum">
              <a:rPr lang="en-CA" smtClean="0"/>
              <a:t>11</a:t>
            </a:fld>
            <a:endParaRPr lang="en-CA"/>
          </a:p>
        </p:txBody>
      </p:sp>
    </p:spTree>
    <p:extLst>
      <p:ext uri="{BB962C8B-B14F-4D97-AF65-F5344CB8AC3E}">
        <p14:creationId xmlns:p14="http://schemas.microsoft.com/office/powerpoint/2010/main" val="2077480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598195F-83AA-4CE5-B180-6E300DE63BC7}" type="slidenum">
              <a:rPr lang="en-US"/>
              <a:t>12</a:t>
            </a:fld>
            <a:endParaRPr lang="en-US"/>
          </a:p>
        </p:txBody>
      </p:sp>
    </p:spTree>
    <p:extLst>
      <p:ext uri="{BB962C8B-B14F-4D97-AF65-F5344CB8AC3E}">
        <p14:creationId xmlns:p14="http://schemas.microsoft.com/office/powerpoint/2010/main" val="2761429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as we know from class there are many classification methods, and more that we didn’t have time to cover. And for an overview presentation on classification of cancer-derived DNA sequences, it can be very easy to get overwhelmed by all the options available (at least that was my experience). </a:t>
            </a:r>
          </a:p>
        </p:txBody>
      </p:sp>
      <p:sp>
        <p:nvSpPr>
          <p:cNvPr id="4" name="Slide Number Placeholder 3"/>
          <p:cNvSpPr>
            <a:spLocks noGrp="1"/>
          </p:cNvSpPr>
          <p:nvPr>
            <p:ph type="sldNum" sz="quarter" idx="5"/>
          </p:nvPr>
        </p:nvSpPr>
        <p:spPr/>
        <p:txBody>
          <a:bodyPr/>
          <a:lstStyle/>
          <a:p>
            <a:fld id="{5598195F-83AA-4CE5-B180-6E300DE63BC7}" type="slidenum">
              <a:rPr lang="en-US"/>
              <a:t>13</a:t>
            </a:fld>
            <a:endParaRPr lang="en-US"/>
          </a:p>
        </p:txBody>
      </p:sp>
    </p:spTree>
    <p:extLst>
      <p:ext uri="{BB962C8B-B14F-4D97-AF65-F5344CB8AC3E}">
        <p14:creationId xmlns:p14="http://schemas.microsoft.com/office/powerpoint/2010/main" val="1542458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many factors one might consider when choosing a classification method. In a real-world context some of the questions you might ask when deciding on a classifier would be what type of data are you classifying, and what does it look like. </a:t>
            </a:r>
          </a:p>
        </p:txBody>
      </p:sp>
      <p:sp>
        <p:nvSpPr>
          <p:cNvPr id="4" name="Slide Number Placeholder 3"/>
          <p:cNvSpPr>
            <a:spLocks noGrp="1"/>
          </p:cNvSpPr>
          <p:nvPr>
            <p:ph type="sldNum" sz="quarter" idx="5"/>
          </p:nvPr>
        </p:nvSpPr>
        <p:spPr/>
        <p:txBody>
          <a:bodyPr/>
          <a:lstStyle/>
          <a:p>
            <a:fld id="{5598195F-83AA-4CE5-B180-6E300DE63BC7}" type="slidenum">
              <a:rPr lang="en-US"/>
              <a:t>14</a:t>
            </a:fld>
            <a:endParaRPr lang="en-US"/>
          </a:p>
        </p:txBody>
      </p:sp>
    </p:spTree>
    <p:extLst>
      <p:ext uri="{BB962C8B-B14F-4D97-AF65-F5344CB8AC3E}">
        <p14:creationId xmlns:p14="http://schemas.microsoft.com/office/powerpoint/2010/main" val="3043997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would also need to consider how interpretable your model and results need to be as well as the statistical power of your results if it’s for a clinical application. And we also had to consider how much computational power we had available, in our case 8GB of RAM would decide our model parameters which is less than ideal as you'll see in our results.</a:t>
            </a:r>
          </a:p>
        </p:txBody>
      </p:sp>
      <p:sp>
        <p:nvSpPr>
          <p:cNvPr id="4" name="Slide Number Placeholder 3"/>
          <p:cNvSpPr>
            <a:spLocks noGrp="1"/>
          </p:cNvSpPr>
          <p:nvPr>
            <p:ph type="sldNum" sz="quarter" idx="5"/>
          </p:nvPr>
        </p:nvSpPr>
        <p:spPr/>
        <p:txBody>
          <a:bodyPr/>
          <a:lstStyle/>
          <a:p>
            <a:fld id="{5598195F-83AA-4CE5-B180-6E300DE63BC7}" type="slidenum">
              <a:rPr lang="en-US"/>
              <a:t>15</a:t>
            </a:fld>
            <a:endParaRPr lang="en-US"/>
          </a:p>
        </p:txBody>
      </p:sp>
    </p:spTree>
    <p:extLst>
      <p:ext uri="{BB962C8B-B14F-4D97-AF65-F5344CB8AC3E}">
        <p14:creationId xmlns:p14="http://schemas.microsoft.com/office/powerpoint/2010/main" val="2086628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the type of data we were classifying was DNA sequence data, but specifically they were 16 </a:t>
            </a:r>
            <a:r>
              <a:rPr lang="en-US" err="1"/>
              <a:t>kbp</a:t>
            </a:r>
            <a:r>
              <a:rPr lang="en-US"/>
              <a:t> sequences that potentially contained both exons and introns, with the location of the exons in each sequence being unknown. That means there are potentially complex patterns in the data that an ordered sequential model would not be able to pick up on, if it was assuming that patterns were in the same place in all the data.  Moreover this is very high-dimensional data, even at only 16 kbps there’s only so much you can do on 8GB of RAM so the classification method needed to be efficient at processing high-dimensional data. </a:t>
            </a:r>
          </a:p>
          <a:p>
            <a:endParaRPr lang="en-US"/>
          </a:p>
          <a:p>
            <a:r>
              <a:rPr lang="en-US"/>
              <a:t>Given these two requirements we could not use a Bayesian classifier as they assume independence of features which is violated in DNA sequence data, we could not use a regression model as it assumes linearity of the data which is violated in DNA sequences and is computationally inefficient for high-dimensional data, and K-nearest </a:t>
            </a:r>
            <a:r>
              <a:rPr lang="en-US" err="1"/>
              <a:t>neighbours</a:t>
            </a:r>
            <a:r>
              <a:rPr lang="en-US"/>
              <a:t> also is computationally inefficient for high-dimensional data so I likely wouldn’t even be able to run it. However, Deep Neural Networks have the capacity, depending on the type of layers you include, to parse complex patterns from the data without assuming independence or linearity, even in high-dimensional data.</a:t>
            </a:r>
          </a:p>
        </p:txBody>
      </p:sp>
      <p:sp>
        <p:nvSpPr>
          <p:cNvPr id="4" name="Slide Number Placeholder 3"/>
          <p:cNvSpPr>
            <a:spLocks noGrp="1"/>
          </p:cNvSpPr>
          <p:nvPr>
            <p:ph type="sldNum" sz="quarter" idx="5"/>
          </p:nvPr>
        </p:nvSpPr>
        <p:spPr/>
        <p:txBody>
          <a:bodyPr/>
          <a:lstStyle/>
          <a:p>
            <a:fld id="{5598195F-83AA-4CE5-B180-6E300DE63BC7}" type="slidenum">
              <a:rPr lang="en-US"/>
              <a:t>16</a:t>
            </a:fld>
            <a:endParaRPr lang="en-US"/>
          </a:p>
        </p:txBody>
      </p:sp>
    </p:spTree>
    <p:extLst>
      <p:ext uri="{BB962C8B-B14F-4D97-AF65-F5344CB8AC3E}">
        <p14:creationId xmlns:p14="http://schemas.microsoft.com/office/powerpoint/2010/main" val="2455025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this is a figure modified from the DanQ paper, I just wanted to show this so you have an idea of what the model looks like inside but the specifics of the model are quite outside the scope of this course and most people’s background. But if anyone has any questions I’m happy to speak about it more.</a:t>
            </a:r>
          </a:p>
        </p:txBody>
      </p:sp>
      <p:sp>
        <p:nvSpPr>
          <p:cNvPr id="4" name="Slide Number Placeholder 3"/>
          <p:cNvSpPr>
            <a:spLocks noGrp="1"/>
          </p:cNvSpPr>
          <p:nvPr>
            <p:ph type="sldNum" sz="quarter" idx="5"/>
          </p:nvPr>
        </p:nvSpPr>
        <p:spPr/>
        <p:txBody>
          <a:bodyPr/>
          <a:lstStyle/>
          <a:p>
            <a:fld id="{5598195F-83AA-4CE5-B180-6E300DE63BC7}" type="slidenum">
              <a:rPr lang="en-US"/>
              <a:t>17</a:t>
            </a:fld>
            <a:endParaRPr lang="en-US"/>
          </a:p>
        </p:txBody>
      </p:sp>
    </p:spTree>
    <p:extLst>
      <p:ext uri="{BB962C8B-B14F-4D97-AF65-F5344CB8AC3E}">
        <p14:creationId xmlns:p14="http://schemas.microsoft.com/office/powerpoint/2010/main" val="845139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originally we weren’t using k-</a:t>
            </a:r>
            <a:r>
              <a:rPr lang="en-US" err="1"/>
              <a:t>mer</a:t>
            </a:r>
            <a:r>
              <a:rPr lang="en-US"/>
              <a:t> counts as features, we were just letting the model pick out features from individual nucleotides but that’s just under </a:t>
            </a:r>
            <a:r>
              <a:rPr lang="en-US" i="1"/>
              <a:t>ten million</a:t>
            </a:r>
            <a:r>
              <a:rPr lang="en-US"/>
              <a:t> data points and my computer kept crashing so instead we compared the performance of different sized k-</a:t>
            </a:r>
            <a:r>
              <a:rPr lang="en-US" err="1"/>
              <a:t>mers</a:t>
            </a:r>
            <a:r>
              <a:rPr lang="en-US"/>
              <a:t> with a small random forest classifier. And 7-mers performed well so we proceeded with that. </a:t>
            </a:r>
          </a:p>
        </p:txBody>
      </p:sp>
      <p:sp>
        <p:nvSpPr>
          <p:cNvPr id="4" name="Slide Number Placeholder 3"/>
          <p:cNvSpPr>
            <a:spLocks noGrp="1"/>
          </p:cNvSpPr>
          <p:nvPr>
            <p:ph type="sldNum" sz="quarter" idx="5"/>
          </p:nvPr>
        </p:nvSpPr>
        <p:spPr/>
        <p:txBody>
          <a:bodyPr/>
          <a:lstStyle/>
          <a:p>
            <a:fld id="{5598195F-83AA-4CE5-B180-6E300DE63BC7}" type="slidenum">
              <a:rPr lang="en-US"/>
              <a:t>18</a:t>
            </a:fld>
            <a:endParaRPr lang="en-US"/>
          </a:p>
        </p:txBody>
      </p:sp>
    </p:spTree>
    <p:extLst>
      <p:ext uri="{BB962C8B-B14F-4D97-AF65-F5344CB8AC3E}">
        <p14:creationId xmlns:p14="http://schemas.microsoft.com/office/powerpoint/2010/main" val="924298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That said, my computer did really struggle to run this model, the highest parameters I was able to use still only allowed for a very coarse-grained model but we felt it was more interesting that just using a random forest classifier since most of us have been working with those in our other classes. You can see that over each iteration or </a:t>
            </a:r>
            <a:r>
              <a:rPr lang="en-US" i="1"/>
              <a:t>epoch </a:t>
            </a:r>
            <a:r>
              <a:rPr lang="en-US"/>
              <a:t>the performance accuracy improves and the loss decreases. The loss, for those that aren’t familiar is an error measure, so the model is trying to maximize accuracy and minimize loss at each epoch. The loss for both training and testing data is displayed as shaded margins around the accuracy lines, and is scaled down by 50% just for neatness. We can see that regardless of the parameters used the models both increase in accuracy for the training data, but plateau early on for the testing data.  So in short, neither model performs particularly well as a classifier, and given more time we would have tried more epochs, changing parameters around etc. but as an overview presentation we didn’t feel that was appropriate.</a:t>
            </a:r>
          </a:p>
        </p:txBody>
      </p:sp>
      <p:sp>
        <p:nvSpPr>
          <p:cNvPr id="4" name="Slide Number Placeholder 3"/>
          <p:cNvSpPr>
            <a:spLocks noGrp="1"/>
          </p:cNvSpPr>
          <p:nvPr>
            <p:ph type="sldNum" sz="quarter" idx="5"/>
          </p:nvPr>
        </p:nvSpPr>
        <p:spPr/>
        <p:txBody>
          <a:bodyPr/>
          <a:lstStyle/>
          <a:p>
            <a:fld id="{5598195F-83AA-4CE5-B180-6E300DE63BC7}" type="slidenum">
              <a:rPr lang="en-US"/>
              <a:t>19</a:t>
            </a:fld>
            <a:endParaRPr lang="en-US"/>
          </a:p>
        </p:txBody>
      </p:sp>
    </p:spTree>
    <p:extLst>
      <p:ext uri="{BB962C8B-B14F-4D97-AF65-F5344CB8AC3E}">
        <p14:creationId xmlns:p14="http://schemas.microsoft.com/office/powerpoint/2010/main" val="3352625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1220B-1564-5457-8935-D24829E3E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C02319-74AE-B65B-276D-D411AB40B2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815CD9-8F8E-F5B4-95E2-E1AB8A3B5D05}"/>
              </a:ext>
            </a:extLst>
          </p:cNvPr>
          <p:cNvSpPr>
            <a:spLocks noGrp="1"/>
          </p:cNvSpPr>
          <p:nvPr>
            <p:ph type="body" idx="1"/>
          </p:nvPr>
        </p:nvSpPr>
        <p:spPr/>
        <p:txBody>
          <a:bodyPr/>
          <a:lstStyle/>
          <a:p>
            <a:pPr marL="285750" indent="-285750">
              <a:buFont typeface="Calibri,Sans-Serif"/>
              <a:buChar char="-"/>
            </a:pPr>
            <a:r>
              <a:rPr lang="en-US"/>
              <a:t>My computer has 8GB of RAM so there are computational power limitations. Greater computational power can improve the efficiency, speed, and accuracy of our classification. It will also allow for handling of larger datasets. The classes are not evenly distributed so there may be some biases towards thyroid and colorectal cancer with about twice the number of sequences. The dataset we are working with is quite small so overfitting occurring is a sign that the patterns are not being correctly identified. The complex nature of the model makes it difficult to interpret every calculation in a legible way. It is more complex to build than simpler models like </a:t>
            </a:r>
            <a:r>
              <a:rPr lang="en-US" err="1"/>
              <a:t>randomForest</a:t>
            </a:r>
            <a:r>
              <a:rPr lang="en-US"/>
              <a:t> and a regression model cannot be applied to it.</a:t>
            </a:r>
            <a:endParaRPr lang="en-US">
              <a:cs typeface="Calibri"/>
            </a:endParaRPr>
          </a:p>
          <a:p>
            <a:pPr marL="285750" indent="-285750">
              <a:buFont typeface="Calibri,Sans-Serif"/>
              <a:buChar char="-"/>
            </a:pPr>
            <a:endParaRPr lang="en-CA">
              <a:cs typeface="Calibri"/>
            </a:endParaRPr>
          </a:p>
        </p:txBody>
      </p:sp>
      <p:sp>
        <p:nvSpPr>
          <p:cNvPr id="4" name="Slide Number Placeholder 3">
            <a:extLst>
              <a:ext uri="{FF2B5EF4-FFF2-40B4-BE49-F238E27FC236}">
                <a16:creationId xmlns:a16="http://schemas.microsoft.com/office/drawing/2014/main" id="{2A81EA52-EF80-CFF8-DE34-49FA9347D4D9}"/>
              </a:ext>
            </a:extLst>
          </p:cNvPr>
          <p:cNvSpPr>
            <a:spLocks noGrp="1"/>
          </p:cNvSpPr>
          <p:nvPr>
            <p:ph type="sldNum" sz="quarter" idx="5"/>
          </p:nvPr>
        </p:nvSpPr>
        <p:spPr/>
        <p:txBody>
          <a:bodyPr/>
          <a:lstStyle/>
          <a:p>
            <a:fld id="{5598195F-83AA-4CE5-B180-6E300DE63BC7}" type="slidenum">
              <a:rPr lang="en-CA" smtClean="0"/>
              <a:t>20</a:t>
            </a:fld>
            <a:endParaRPr lang="en-CA"/>
          </a:p>
        </p:txBody>
      </p:sp>
    </p:spTree>
    <p:extLst>
      <p:ext uri="{BB962C8B-B14F-4D97-AF65-F5344CB8AC3E}">
        <p14:creationId xmlns:p14="http://schemas.microsoft.com/office/powerpoint/2010/main" val="3316700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Cancers are a group of complex diseases characterized by uncontrolled cell proliferation, resulting from genetic and epigenetic alterations that compromise genomic integrity. </a:t>
            </a:r>
          </a:p>
          <a:p>
            <a:r>
              <a:rPr lang="en-US"/>
              <a:t>Understanding how these changes disrupt genomic stability is crucial for developing effective cancer therapies and prevention strategies. </a:t>
            </a:r>
          </a:p>
        </p:txBody>
      </p:sp>
      <p:sp>
        <p:nvSpPr>
          <p:cNvPr id="4" name="Slide Number Placeholder 3"/>
          <p:cNvSpPr>
            <a:spLocks noGrp="1"/>
          </p:cNvSpPr>
          <p:nvPr>
            <p:ph type="sldNum" sz="quarter" idx="5"/>
          </p:nvPr>
        </p:nvSpPr>
        <p:spPr/>
        <p:txBody>
          <a:bodyPr/>
          <a:lstStyle/>
          <a:p>
            <a:fld id="{5598195F-83AA-4CE5-B180-6E300DE63BC7}" type="slidenum">
              <a:rPr lang="en-CA" smtClean="0"/>
              <a:t>3</a:t>
            </a:fld>
            <a:endParaRPr lang="en-CA"/>
          </a:p>
        </p:txBody>
      </p:sp>
    </p:spTree>
    <p:extLst>
      <p:ext uri="{BB962C8B-B14F-4D97-AF65-F5344CB8AC3E}">
        <p14:creationId xmlns:p14="http://schemas.microsoft.com/office/powerpoint/2010/main" val="2669938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8DB75-E416-BD73-FEE5-B56D2FA13A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2C319-96FC-1D3E-328E-84FB7C9CCA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1AAAD5-A7E7-9DE1-1995-8455E9BB783E}"/>
              </a:ext>
            </a:extLst>
          </p:cNvPr>
          <p:cNvSpPr>
            <a:spLocks noGrp="1"/>
          </p:cNvSpPr>
          <p:nvPr>
            <p:ph type="body" idx="1"/>
          </p:nvPr>
        </p:nvSpPr>
        <p:spPr/>
        <p:txBody>
          <a:bodyPr/>
          <a:lstStyle/>
          <a:p>
            <a:r>
              <a:rPr lang="en-US" b="0"/>
              <a:t>A few possible improvements to our models could be adding…</a:t>
            </a:r>
          </a:p>
          <a:p>
            <a:endParaRPr lang="en-US" b="1"/>
          </a:p>
          <a:p>
            <a:r>
              <a:rPr lang="en-US" b="1"/>
              <a:t>Feature Extraction: Spaced Seeds</a:t>
            </a:r>
            <a:r>
              <a:rPr lang="en-US"/>
              <a:t>: Usin</a:t>
            </a:r>
            <a:r>
              <a:rPr lang="en-US">
                <a:cs typeface="Calibri" panose="020F0502020204030204"/>
              </a:rPr>
              <a:t>g spaced seeds would potentially allow for more noise or variation in each </a:t>
            </a:r>
            <a:r>
              <a:rPr lang="en-US" err="1">
                <a:cs typeface="Calibri" panose="020F0502020204030204"/>
              </a:rPr>
              <a:t>kmer</a:t>
            </a:r>
            <a:r>
              <a:rPr lang="en-US">
                <a:cs typeface="Calibri" panose="020F0502020204030204"/>
              </a:rPr>
              <a:t> while remaining highly sensitive to patterns.</a:t>
            </a:r>
            <a:endParaRPr lang="en-US"/>
          </a:p>
          <a:p>
            <a:endParaRPr lang="en-CA"/>
          </a:p>
          <a:p>
            <a:r>
              <a:rPr lang="en-US" b="1"/>
              <a:t>Add Additional Layers</a:t>
            </a:r>
            <a:r>
              <a:rPr lang="en-US"/>
              <a:t>: Experiment with adding extra convolutional or recurrent layers to capture more complex features.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Integrate Additional Data Types</a:t>
            </a:r>
            <a:r>
              <a:rPr lang="en-US"/>
              <a:t>: Include other features, such as gene expression or methylation data, if it’s available, to provide further context and improve classification accuracy.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a:buFont typeface="Arial" panose="020B0604020202020204" pitchFamily="34" charset="0"/>
              <a:buNone/>
            </a:pPr>
            <a:r>
              <a:rPr lang="en-CA" b="1"/>
              <a:t>Real-world Validation</a:t>
            </a:r>
            <a:r>
              <a:rPr lang="en-CA"/>
              <a:t>: Test model accuracy across larger, diverse datasets for clinical relevance.</a:t>
            </a:r>
          </a:p>
        </p:txBody>
      </p:sp>
      <p:sp>
        <p:nvSpPr>
          <p:cNvPr id="4" name="Slide Number Placeholder 3">
            <a:extLst>
              <a:ext uri="{FF2B5EF4-FFF2-40B4-BE49-F238E27FC236}">
                <a16:creationId xmlns:a16="http://schemas.microsoft.com/office/drawing/2014/main" id="{FDDA567D-6144-D1D4-B281-BC307E9D8DA7}"/>
              </a:ext>
            </a:extLst>
          </p:cNvPr>
          <p:cNvSpPr>
            <a:spLocks noGrp="1"/>
          </p:cNvSpPr>
          <p:nvPr>
            <p:ph type="sldNum" sz="quarter" idx="5"/>
          </p:nvPr>
        </p:nvSpPr>
        <p:spPr/>
        <p:txBody>
          <a:bodyPr/>
          <a:lstStyle/>
          <a:p>
            <a:fld id="{5598195F-83AA-4CE5-B180-6E300DE63BC7}" type="slidenum">
              <a:rPr lang="en-CA" smtClean="0"/>
              <a:t>21</a:t>
            </a:fld>
            <a:endParaRPr lang="en-CA"/>
          </a:p>
        </p:txBody>
      </p:sp>
    </p:spTree>
    <p:extLst>
      <p:ext uri="{BB962C8B-B14F-4D97-AF65-F5344CB8AC3E}">
        <p14:creationId xmlns:p14="http://schemas.microsoft.com/office/powerpoint/2010/main" val="4043439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84101-ABF8-EE8B-1CA4-2A06643816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E6D429-5B15-BD9A-FCA8-698BDFA848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5F5F21-BC95-F065-584F-1F5864231C9D}"/>
              </a:ext>
            </a:extLst>
          </p:cNvPr>
          <p:cNvSpPr>
            <a:spLocks noGrp="1"/>
          </p:cNvSpPr>
          <p:nvPr>
            <p:ph type="body" idx="1"/>
          </p:nvPr>
        </p:nvSpPr>
        <p:spPr/>
        <p:txBody>
          <a:bodyPr/>
          <a:lstStyle/>
          <a:p>
            <a:endParaRPr lang="en-US">
              <a:cs typeface="Calibri"/>
            </a:endParaRPr>
          </a:p>
        </p:txBody>
      </p:sp>
      <p:sp>
        <p:nvSpPr>
          <p:cNvPr id="4" name="Slide Number Placeholder 3">
            <a:extLst>
              <a:ext uri="{FF2B5EF4-FFF2-40B4-BE49-F238E27FC236}">
                <a16:creationId xmlns:a16="http://schemas.microsoft.com/office/drawing/2014/main" id="{870DD8E1-3038-8373-2515-8E59B2DD60C8}"/>
              </a:ext>
            </a:extLst>
          </p:cNvPr>
          <p:cNvSpPr>
            <a:spLocks noGrp="1"/>
          </p:cNvSpPr>
          <p:nvPr>
            <p:ph type="sldNum" sz="quarter" idx="5"/>
          </p:nvPr>
        </p:nvSpPr>
        <p:spPr/>
        <p:txBody>
          <a:bodyPr/>
          <a:lstStyle/>
          <a:p>
            <a:fld id="{5598195F-83AA-4CE5-B180-6E300DE63BC7}" type="slidenum">
              <a:rPr lang="en-US"/>
              <a:t>23</a:t>
            </a:fld>
            <a:endParaRPr lang="en-US"/>
          </a:p>
        </p:txBody>
      </p:sp>
    </p:spTree>
    <p:extLst>
      <p:ext uri="{BB962C8B-B14F-4D97-AF65-F5344CB8AC3E}">
        <p14:creationId xmlns:p14="http://schemas.microsoft.com/office/powerpoint/2010/main" val="2432688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Aneuploidy is the presence of an abnormal number of chromosomes. o further address this, cancers compromise genetic integrity through genomic instability. Genomic instability is a phenomenon that is initiated by cancer, speeds up the growth of cancer, and affects the progression of the disease. For example, centrosome amplification and DNA damage are both advantageous for cancer cell formation. The destabilization of the genome promotes tumorigenesis and loss of genetic integrity by enabling further mutations, for example the deactivation of tumor suppressor genes. One important thing to note however is that genomic instability patterns can often serve as biomarkers for identification of tumors sensitive to specific therapeutics of genetic deficiencies.</a:t>
            </a:r>
          </a:p>
          <a:p>
            <a:endParaRPr lang="en-US"/>
          </a:p>
          <a:p>
            <a:endParaRPr lang="en-US"/>
          </a:p>
          <a:p>
            <a:endParaRPr lang="en-US"/>
          </a:p>
          <a:p>
            <a:endParaRPr lang="en-US"/>
          </a:p>
          <a:p>
            <a:r>
              <a:rPr lang="en-US"/>
              <a:t>Studies show that high mutation rates, driven by the failure of DNA repair mechanisms, contribute significantly to genomic instability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err="1"/>
              <a:t>Kotsopoulos</a:t>
            </a:r>
            <a:r>
              <a:rPr lang="en-CA"/>
              <a:t> et al. 2019</a:t>
            </a:r>
          </a:p>
          <a:p>
            <a:endParaRPr lang="en-CA"/>
          </a:p>
        </p:txBody>
      </p:sp>
      <p:sp>
        <p:nvSpPr>
          <p:cNvPr id="4" name="Slide Number Placeholder 3"/>
          <p:cNvSpPr>
            <a:spLocks noGrp="1"/>
          </p:cNvSpPr>
          <p:nvPr>
            <p:ph type="sldNum" sz="quarter" idx="5"/>
          </p:nvPr>
        </p:nvSpPr>
        <p:spPr/>
        <p:txBody>
          <a:bodyPr/>
          <a:lstStyle/>
          <a:p>
            <a:fld id="{5598195F-83AA-4CE5-B180-6E300DE63BC7}" type="slidenum">
              <a:rPr lang="en-CA" smtClean="0"/>
              <a:t>4</a:t>
            </a:fld>
            <a:endParaRPr lang="en-CA"/>
          </a:p>
        </p:txBody>
      </p:sp>
    </p:spTree>
    <p:extLst>
      <p:ext uri="{BB962C8B-B14F-4D97-AF65-F5344CB8AC3E}">
        <p14:creationId xmlns:p14="http://schemas.microsoft.com/office/powerpoint/2010/main" val="156357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we get into the nitty and gritty of the presentation, I thought I would briefly shed some light on the three different cancer types our dataset consists of and the importance of conducting research about them. Colorectal cancer begins in the cells of the colon or rectum which are </a:t>
            </a:r>
            <a:r>
              <a:rPr lang="en-US" b="1"/>
              <a:t>parts of the large intestine and the digestive system</a:t>
            </a:r>
            <a:r>
              <a:rPr lang="en-US"/>
              <a:t>. </a:t>
            </a:r>
            <a:endParaRPr lang="en-US">
              <a:cs typeface="Calibri"/>
            </a:endParaRPr>
          </a:p>
          <a:p>
            <a:r>
              <a:rPr lang="en-US"/>
              <a:t>Statistics say: 25,200 Canadians which is 10% of all new cancer cases in 2024 will be diagnosed with colorectal cancer and 9,400 Canadians which is 11% of all cancer deaths in 2024 will die from colorectal cancer.</a:t>
            </a:r>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598195F-83AA-4CE5-B180-6E300DE63BC7}" type="slidenum">
              <a:t>5</a:t>
            </a:fld>
            <a:endParaRPr lang="en-US"/>
          </a:p>
        </p:txBody>
      </p:sp>
    </p:spTree>
    <p:extLst>
      <p:ext uri="{BB962C8B-B14F-4D97-AF65-F5344CB8AC3E}">
        <p14:creationId xmlns:p14="http://schemas.microsoft.com/office/powerpoint/2010/main" val="2389845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lung is part of the respiratory system. </a:t>
            </a:r>
            <a:r>
              <a:rPr lang="en-US" b="1"/>
              <a:t>Non–small cell lung cancer/Small cell lung cancer.</a:t>
            </a:r>
            <a:r>
              <a:rPr lang="en-US"/>
              <a:t> Linked heavily to smoking. </a:t>
            </a:r>
            <a:endParaRPr lang="en-US">
              <a:cs typeface="Calibri" panose="020F0502020204030204"/>
            </a:endParaRPr>
          </a:p>
          <a:p>
            <a:r>
              <a:rPr lang="en-US"/>
              <a:t>When someone breathes in asbestos, they can get trapped in the lungs.</a:t>
            </a:r>
            <a:endParaRPr lang="en-US">
              <a:cs typeface="Calibri"/>
            </a:endParaRPr>
          </a:p>
          <a:p>
            <a:r>
              <a:rPr lang="en-US"/>
              <a:t>Statistics say 32,100 Canadians will be diagnosed with lung cancer, representing</a:t>
            </a:r>
            <a:r>
              <a:rPr lang="en-US" b="1"/>
              <a:t> 13% of all new cancer cases in 2024. </a:t>
            </a:r>
            <a:r>
              <a:rPr lang="en-US"/>
              <a:t>20,700 Canadians will die from lung and bronchus cancer, representing </a:t>
            </a:r>
            <a:r>
              <a:rPr lang="en-US" b="1"/>
              <a:t>23% of all cancer deaths in 2024. </a:t>
            </a:r>
            <a:r>
              <a:rPr lang="en-US"/>
              <a:t>On top of that, predictions say that that about 1 in 14 Canadian men will develop lung cancer in their life </a:t>
            </a:r>
            <a:r>
              <a:rPr lang="en-US" b="1"/>
              <a:t>and 1 in 20 will die from it.</a:t>
            </a:r>
            <a:endParaRPr lang="en-US" b="1">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5598195F-83AA-4CE5-B180-6E300DE63BC7}" type="slidenum">
              <a:t>6</a:t>
            </a:fld>
            <a:endParaRPr lang="en-US"/>
          </a:p>
        </p:txBody>
      </p:sp>
    </p:spTree>
    <p:extLst>
      <p:ext uri="{BB962C8B-B14F-4D97-AF65-F5344CB8AC3E}">
        <p14:creationId xmlns:p14="http://schemas.microsoft.com/office/powerpoint/2010/main" val="265964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thyroid is part of the endocrine system. It is a small gland in the front of the neck below the larynx (voice box) and near the trachea (windpipe). Exposure to radiation.</a:t>
            </a:r>
          </a:p>
          <a:p>
            <a:r>
              <a:rPr lang="en-US">
                <a:cs typeface="Calibri"/>
              </a:rPr>
              <a:t>Canadian Cancer Statistics 2023.</a:t>
            </a:r>
          </a:p>
        </p:txBody>
      </p:sp>
      <p:sp>
        <p:nvSpPr>
          <p:cNvPr id="4" name="Slide Number Placeholder 3"/>
          <p:cNvSpPr>
            <a:spLocks noGrp="1"/>
          </p:cNvSpPr>
          <p:nvPr>
            <p:ph type="sldNum" sz="quarter" idx="5"/>
          </p:nvPr>
        </p:nvSpPr>
        <p:spPr/>
        <p:txBody>
          <a:bodyPr/>
          <a:lstStyle/>
          <a:p>
            <a:fld id="{5598195F-83AA-4CE5-B180-6E300DE63BC7}" type="slidenum">
              <a:t>7</a:t>
            </a:fld>
            <a:endParaRPr lang="en-US"/>
          </a:p>
        </p:txBody>
      </p:sp>
    </p:spTree>
    <p:extLst>
      <p:ext uri="{BB962C8B-B14F-4D97-AF65-F5344CB8AC3E}">
        <p14:creationId xmlns:p14="http://schemas.microsoft.com/office/powerpoint/2010/main" val="4273110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CC0CE-47E0-9559-D23A-047E568B0A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92B7F2-1D98-839E-0EE4-E5AF118C68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44BDCC-1084-6F66-FDB9-3D5AD1FAD1E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mj-lt"/>
              </a:rPr>
              <a:t>In machine learning, a classifier is any model that categorizes or predicts labels based on input data</a:t>
            </a:r>
            <a:r>
              <a:rPr lang="en-US" sz="1200" baseline="30000">
                <a:latin typeface="+mj-lt"/>
              </a:rPr>
              <a:t>11</a:t>
            </a:r>
            <a:r>
              <a:rPr lang="en-US" sz="1200">
                <a:latin typeface="+mj-lt"/>
              </a:rPr>
              <a:t>. </a:t>
            </a:r>
          </a:p>
          <a:p>
            <a:endParaRPr lang="en-US"/>
          </a:p>
        </p:txBody>
      </p:sp>
      <p:sp>
        <p:nvSpPr>
          <p:cNvPr id="4" name="Slide Number Placeholder 3">
            <a:extLst>
              <a:ext uri="{FF2B5EF4-FFF2-40B4-BE49-F238E27FC236}">
                <a16:creationId xmlns:a16="http://schemas.microsoft.com/office/drawing/2014/main" id="{B0180125-0FC3-74F6-1C80-924AD36B4A32}"/>
              </a:ext>
            </a:extLst>
          </p:cNvPr>
          <p:cNvSpPr>
            <a:spLocks noGrp="1"/>
          </p:cNvSpPr>
          <p:nvPr>
            <p:ph type="sldNum" sz="quarter" idx="5"/>
          </p:nvPr>
        </p:nvSpPr>
        <p:spPr/>
        <p:txBody>
          <a:bodyPr/>
          <a:lstStyle/>
          <a:p>
            <a:fld id="{5598195F-83AA-4CE5-B180-6E300DE63BC7}" type="slidenum">
              <a:rPr lang="en-CA" smtClean="0"/>
              <a:t>8</a:t>
            </a:fld>
            <a:endParaRPr lang="en-CA"/>
          </a:p>
        </p:txBody>
      </p:sp>
    </p:spTree>
    <p:extLst>
      <p:ext uri="{BB962C8B-B14F-4D97-AF65-F5344CB8AC3E}">
        <p14:creationId xmlns:p14="http://schemas.microsoft.com/office/powerpoint/2010/main" val="357867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the past, we relied on human-dependent histopathology involves manual examination of tissue samples under a microscope to identify cancerous changes based on trained pathologists' observations.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In contrast, using classifiers to analyze DNA sequence data employs machine learning algorithms to identify patterns and mutations associated with cancer. This approach can provide a more objective and quantitative assessment, which potentially increases detection accuracy and efficiency while reducing human error. </a:t>
            </a:r>
            <a:endParaRPr lang="en-CA"/>
          </a:p>
        </p:txBody>
      </p:sp>
      <p:sp>
        <p:nvSpPr>
          <p:cNvPr id="4" name="Slide Number Placeholder 3"/>
          <p:cNvSpPr>
            <a:spLocks noGrp="1"/>
          </p:cNvSpPr>
          <p:nvPr>
            <p:ph type="sldNum" sz="quarter" idx="5"/>
          </p:nvPr>
        </p:nvSpPr>
        <p:spPr/>
        <p:txBody>
          <a:bodyPr/>
          <a:lstStyle/>
          <a:p>
            <a:fld id="{5598195F-83AA-4CE5-B180-6E300DE63BC7}" type="slidenum">
              <a:rPr lang="en-CA" smtClean="0"/>
              <a:t>9</a:t>
            </a:fld>
            <a:endParaRPr lang="en-CA"/>
          </a:p>
        </p:txBody>
      </p:sp>
    </p:spTree>
    <p:extLst>
      <p:ext uri="{BB962C8B-B14F-4D97-AF65-F5344CB8AC3E}">
        <p14:creationId xmlns:p14="http://schemas.microsoft.com/office/powerpoint/2010/main" val="4247293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037B5-807A-FF05-E9B6-2D993E0F7F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8D4B66-0F07-7122-2E79-AB75073E80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3DD2F-33E2-3DBA-F1CA-403B4B5B5B5E}"/>
              </a:ext>
            </a:extLst>
          </p:cNvPr>
          <p:cNvSpPr>
            <a:spLocks noGrp="1"/>
          </p:cNvSpPr>
          <p:nvPr>
            <p:ph type="body" idx="1"/>
          </p:nvPr>
        </p:nvSpPr>
        <p:spPr/>
        <p:txBody>
          <a:bodyPr/>
          <a:lstStyle/>
          <a:p>
            <a:pPr marL="0" indent="0">
              <a:buNone/>
            </a:pPr>
            <a:r>
              <a:rPr lang="en-CA">
                <a:latin typeface="Walbaum Display"/>
              </a:rPr>
              <a:t>Conventional Machine Learning Models:</a:t>
            </a:r>
            <a:endParaRPr lang="en-US">
              <a:latin typeface="Walbaum Display"/>
            </a:endParaRPr>
          </a:p>
          <a:p>
            <a:pPr marL="628650" lvl="1" indent="-171450">
              <a:buFont typeface="Arial" panose="020B0604020202020204" pitchFamily="34" charset="0"/>
              <a:buChar char="•"/>
            </a:pPr>
            <a:r>
              <a:rPr lang="en-US"/>
              <a:t>Simpler &amp; less computationally intensive.</a:t>
            </a:r>
          </a:p>
          <a:p>
            <a:pPr marL="628650" lvl="1" indent="-171450">
              <a:buFont typeface="Arial" panose="020B0604020202020204" pitchFamily="34" charset="0"/>
              <a:buChar char="•"/>
            </a:pPr>
            <a:r>
              <a:rPr lang="en-US"/>
              <a:t>Works well for many structured data tasks but may struggle with complex, high-dimensional data such as genomic sequence data.</a:t>
            </a:r>
          </a:p>
          <a:p>
            <a:pPr marL="1085850" lvl="2" indent="-171450">
              <a:buFont typeface="Arial" panose="020B0604020202020204" pitchFamily="34" charset="0"/>
              <a:buChar char="•"/>
            </a:pPr>
            <a:r>
              <a:rPr lang="en-US"/>
              <a:t>E.g., Bayesian classifiers, regression models, and K-Nearest Neighbors (KNN).</a:t>
            </a:r>
          </a:p>
          <a:p>
            <a:pPr marL="628650" lvl="1" indent="-171450">
              <a:buFont typeface="Arial" panose="020B0604020202020204" pitchFamily="34" charset="0"/>
              <a:buChar char="•"/>
            </a:pPr>
            <a:r>
              <a:rPr lang="en-US"/>
              <a:t>Require </a:t>
            </a:r>
            <a:r>
              <a:rPr lang="en-US" b="1"/>
              <a:t>extensive feature engineering </a:t>
            </a:r>
            <a:r>
              <a:rPr lang="en-US" b="0"/>
              <a:t>(</a:t>
            </a:r>
            <a:r>
              <a:rPr lang="en-US"/>
              <a:t>manual input from experts to define relevant data features).  </a:t>
            </a:r>
          </a:p>
          <a:p>
            <a:pPr marL="0" indent="0">
              <a:buNone/>
            </a:pPr>
            <a:endParaRPr lang="en-CA">
              <a:latin typeface="Walbaum Display"/>
            </a:endParaRPr>
          </a:p>
          <a:p>
            <a:pPr marL="0" indent="0">
              <a:buNone/>
            </a:pPr>
            <a:r>
              <a:rPr lang="en-CA">
                <a:latin typeface="Walbaum Display"/>
              </a:rPr>
              <a:t>Deep Learning Models:</a:t>
            </a:r>
            <a:endParaRPr lang="en-US">
              <a:latin typeface="Walbaum Display"/>
            </a:endParaRPr>
          </a:p>
          <a:p>
            <a:pPr marL="628650" lvl="1" indent="-171450">
              <a:buFont typeface="Arial" panose="020B0604020202020204" pitchFamily="34" charset="0"/>
              <a:buChar char="•"/>
            </a:pPr>
            <a:r>
              <a:rPr lang="en-US"/>
              <a:t>Deep learning can automatically learn useful patterns from raw data without as much human intervention, thanks to advancements in algorithms and computing power. </a:t>
            </a:r>
          </a:p>
          <a:p>
            <a:pPr marL="628650" lvl="1" indent="-171450">
              <a:buFont typeface="Arial" panose="020B0604020202020204" pitchFamily="34" charset="0"/>
              <a:buChar char="•"/>
            </a:pPr>
            <a:r>
              <a:rPr lang="en-CA" sz="1200"/>
              <a:t>E.g., </a:t>
            </a:r>
            <a:r>
              <a:rPr lang="en-CA" sz="1200" b="1"/>
              <a:t>Convolutional Neural Networks </a:t>
            </a:r>
            <a:r>
              <a:rPr lang="en-CA" sz="1200"/>
              <a:t>(CNNs) and </a:t>
            </a:r>
            <a:r>
              <a:rPr lang="en-CA" sz="1200" b="1"/>
              <a:t>Bi-directional Long Short-Term Memory</a:t>
            </a:r>
            <a:r>
              <a:rPr lang="en-CA" sz="1200"/>
              <a:t> </a:t>
            </a:r>
            <a:r>
              <a:rPr lang="en-CA" sz="1200" b="1"/>
              <a:t>Networks</a:t>
            </a:r>
            <a:r>
              <a:rPr lang="en-CA" sz="1200"/>
              <a:t> (Bi-LSTM) (a type of recurrent neural network (RNN))</a:t>
            </a:r>
            <a:endParaRPr lang="en-US"/>
          </a:p>
          <a:p>
            <a:endParaRPr lang="en-US"/>
          </a:p>
          <a:p>
            <a:endParaRPr lang="en-US"/>
          </a:p>
        </p:txBody>
      </p:sp>
      <p:sp>
        <p:nvSpPr>
          <p:cNvPr id="4" name="Slide Number Placeholder 3">
            <a:extLst>
              <a:ext uri="{FF2B5EF4-FFF2-40B4-BE49-F238E27FC236}">
                <a16:creationId xmlns:a16="http://schemas.microsoft.com/office/drawing/2014/main" id="{42D7B5AC-FB3E-65AE-79D4-32CEB0545EA9}"/>
              </a:ext>
            </a:extLst>
          </p:cNvPr>
          <p:cNvSpPr>
            <a:spLocks noGrp="1"/>
          </p:cNvSpPr>
          <p:nvPr>
            <p:ph type="sldNum" sz="quarter" idx="5"/>
          </p:nvPr>
        </p:nvSpPr>
        <p:spPr/>
        <p:txBody>
          <a:bodyPr/>
          <a:lstStyle/>
          <a:p>
            <a:fld id="{5598195F-83AA-4CE5-B180-6E300DE63BC7}" type="slidenum">
              <a:rPr lang="en-CA" smtClean="0"/>
              <a:t>10</a:t>
            </a:fld>
            <a:endParaRPr lang="en-CA"/>
          </a:p>
        </p:txBody>
      </p:sp>
    </p:spTree>
    <p:extLst>
      <p:ext uri="{BB962C8B-B14F-4D97-AF65-F5344CB8AC3E}">
        <p14:creationId xmlns:p14="http://schemas.microsoft.com/office/powerpoint/2010/main" val="263230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hyperlink" Target="https://cancer.ca/en/cancer-information/cancer-types/colorectal/what-is-colorectal-cancer" TargetMode="External"/><Relationship Id="rId13" Type="http://schemas.openxmlformats.org/officeDocument/2006/relationships/hyperlink" Target="https://www.datacamp.com/blog/classification-machine-learning" TargetMode="External"/><Relationship Id="rId3" Type="http://schemas.openxmlformats.org/officeDocument/2006/relationships/hyperlink" Target="https://doi.org/10.1186/s13073-019-0617-y" TargetMode="External"/><Relationship Id="rId7" Type="http://schemas.openxmlformats.org/officeDocument/2006/relationships/hyperlink" Target="https://doi.org/10.1101/gad.349431.122" TargetMode="External"/><Relationship Id="rId12" Type="http://schemas.openxmlformats.org/officeDocument/2006/relationships/hyperlink" Target="https://cancer.ca/Canadian-Cancer-Statistics-2023-EN"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oi.org/10.1016/j.semcancer.2015.03.005" TargetMode="External"/><Relationship Id="rId11" Type="http://schemas.openxmlformats.org/officeDocument/2006/relationships/hyperlink" Target="https://cancer.ca/en/cancer-information/cancer-types/thyroid/statistics" TargetMode="External"/><Relationship Id="rId5" Type="http://schemas.openxmlformats.org/officeDocument/2006/relationships/hyperlink" Target="https://www.aacr.org/patients-caregivers/about-cancer/what-is-cancer/" TargetMode="External"/><Relationship Id="rId15" Type="http://schemas.openxmlformats.org/officeDocument/2006/relationships/hyperlink" Target="https://doi.org/10.1093/nar/gkw226" TargetMode="External"/><Relationship Id="rId10" Type="http://schemas.openxmlformats.org/officeDocument/2006/relationships/hyperlink" Target="https://cancer.ca/en/cancer-information/cancer-types/lung/statistics" TargetMode="External"/><Relationship Id="rId4" Type="http://schemas.openxmlformats.org/officeDocument/2006/relationships/hyperlink" Target="https://blog.crownbio.com/dna-damage-response-and-dna-repair-in-cancer" TargetMode="External"/><Relationship Id="rId9" Type="http://schemas.openxmlformats.org/officeDocument/2006/relationships/hyperlink" Target="https://cancer.ca/en/cancer-information/cancer-types/lung/risks" TargetMode="External"/><Relationship Id="rId14" Type="http://schemas.openxmlformats.org/officeDocument/2006/relationships/hyperlink" Target="https://doi.org/10.1038/s41598-022-19278-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3D rendering of DNA">
            <a:extLst>
              <a:ext uri="{FF2B5EF4-FFF2-40B4-BE49-F238E27FC236}">
                <a16:creationId xmlns:a16="http://schemas.microsoft.com/office/drawing/2014/main" id="{B4F77ACC-3BC2-A560-17FB-B3203568B8FD}"/>
              </a:ext>
            </a:extLst>
          </p:cNvPr>
          <p:cNvPicPr>
            <a:picLocks noChangeAspect="1"/>
          </p:cNvPicPr>
          <p:nvPr/>
        </p:nvPicPr>
        <p:blipFill>
          <a:blip r:embed="rId2"/>
          <a:srcRect t="15143" r="2" b="2"/>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3" name="Freeform: Shape 2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ln w="22225">
                  <a:solidFill>
                    <a:schemeClr val="tx1"/>
                  </a:solidFill>
                  <a:miter lim="800000"/>
                </a:ln>
                <a:latin typeface="Walbaum Display"/>
              </a:rPr>
              <a:t>Cancer Classification</a:t>
            </a:r>
            <a:endParaRPr lang="en-US" sz="4800">
              <a:ln w="22225">
                <a:solidFill>
                  <a:prstClr val="black"/>
                </a:solidFill>
                <a:miter lim="800000"/>
              </a:ln>
              <a:latin typeface="Walbaum Display"/>
            </a:endParaRPr>
          </a:p>
        </p:txBody>
      </p:sp>
      <p:sp>
        <p:nvSpPr>
          <p:cNvPr id="3" name="Subtitle 2"/>
          <p:cNvSpPr>
            <a:spLocks noGrp="1"/>
          </p:cNvSpPr>
          <p:nvPr>
            <p:ph type="subTitle" idx="1"/>
          </p:nvPr>
        </p:nvSpPr>
        <p:spPr>
          <a:xfrm>
            <a:off x="477981" y="4872922"/>
            <a:ext cx="3933306" cy="1208141"/>
          </a:xfrm>
        </p:spPr>
        <p:txBody>
          <a:bodyPr vert="horz" lIns="91440" tIns="45720" rIns="91440" bIns="45720" rtlCol="0" anchor="t">
            <a:normAutofit/>
          </a:bodyPr>
          <a:lstStyle/>
          <a:p>
            <a:pPr algn="l"/>
            <a:r>
              <a:rPr lang="en-US" sz="2000">
                <a:latin typeface="Walbaum Display"/>
              </a:rPr>
              <a:t>Fatemeh </a:t>
            </a:r>
            <a:r>
              <a:rPr lang="en-US" sz="2000" err="1">
                <a:latin typeface="Walbaum Display"/>
              </a:rPr>
              <a:t>Asgarian</a:t>
            </a:r>
            <a:endParaRPr lang="en-US" sz="2000">
              <a:latin typeface="Walbaum Display"/>
            </a:endParaRPr>
          </a:p>
          <a:p>
            <a:pPr algn="l"/>
            <a:r>
              <a:rPr lang="en-US" sz="2000">
                <a:latin typeface="Walbaum Display"/>
              </a:rPr>
              <a:t>Dilma (Dia) Karunathilake</a:t>
            </a:r>
          </a:p>
          <a:p>
            <a:pPr algn="l"/>
            <a:r>
              <a:rPr lang="en-US" sz="2000">
                <a:latin typeface="Walbaum Display"/>
              </a:rPr>
              <a:t>Noah </a:t>
            </a:r>
            <a:r>
              <a:rPr lang="en-US" sz="2000" err="1">
                <a:latin typeface="Walbaum Display"/>
              </a:rPr>
              <a:t>Zeidenberg</a:t>
            </a:r>
            <a:endParaRPr lang="en-US" sz="2000" err="1">
              <a:latin typeface="Walbaum Display" panose="02070503090703020303" pitchFamily="18" charset="0"/>
            </a:endParaRP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rgbClr val="ED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44285-B9D3-4368-E265-40ADFB76D833}"/>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BF4DC27-0624-AF7A-40C4-8D97B92C4C11}"/>
              </a:ext>
            </a:extLst>
          </p:cNvPr>
          <p:cNvSpPr/>
          <p:nvPr/>
        </p:nvSpPr>
        <p:spPr>
          <a:xfrm>
            <a:off x="235857" y="246741"/>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8A7A89E7-E232-9FF0-0F8F-5D39875A6AB9}"/>
              </a:ext>
            </a:extLst>
          </p:cNvPr>
          <p:cNvSpPr>
            <a:spLocks noGrp="1"/>
          </p:cNvSpPr>
          <p:nvPr>
            <p:ph type="title"/>
          </p:nvPr>
        </p:nvSpPr>
        <p:spPr>
          <a:xfrm>
            <a:off x="838200" y="305933"/>
            <a:ext cx="10515600" cy="1325563"/>
          </a:xfrm>
        </p:spPr>
        <p:txBody>
          <a:bodyPr/>
          <a:lstStyle/>
          <a:p>
            <a:pPr algn="ctr"/>
            <a:r>
              <a:rPr lang="en-US">
                <a:solidFill>
                  <a:srgbClr val="B9FDFE"/>
                </a:solidFill>
                <a:latin typeface="Walbaum Display" panose="02070503090703020303" pitchFamily="18" charset="0"/>
              </a:rPr>
              <a:t>Types of Classifiers</a:t>
            </a:r>
          </a:p>
        </p:txBody>
      </p:sp>
      <p:sp>
        <p:nvSpPr>
          <p:cNvPr id="3" name="Content Placeholder 2">
            <a:extLst>
              <a:ext uri="{FF2B5EF4-FFF2-40B4-BE49-F238E27FC236}">
                <a16:creationId xmlns:a16="http://schemas.microsoft.com/office/drawing/2014/main" id="{2D64664A-E0C8-150A-8710-62FF1D32EBA5}"/>
              </a:ext>
            </a:extLst>
          </p:cNvPr>
          <p:cNvSpPr>
            <a:spLocks noGrp="1"/>
          </p:cNvSpPr>
          <p:nvPr>
            <p:ph idx="1"/>
          </p:nvPr>
        </p:nvSpPr>
        <p:spPr>
          <a:xfrm>
            <a:off x="845234" y="3929570"/>
            <a:ext cx="4697437" cy="2760824"/>
          </a:xfrm>
        </p:spPr>
        <p:txBody>
          <a:bodyPr vert="horz" lIns="91440" tIns="45720" rIns="91440" bIns="45720" rtlCol="0" anchor="t">
            <a:normAutofit/>
          </a:bodyPr>
          <a:lstStyle/>
          <a:p>
            <a:pPr marL="0" indent="0">
              <a:buNone/>
            </a:pPr>
            <a:r>
              <a:rPr lang="en-CA" sz="2600">
                <a:latin typeface="Walbaum Display"/>
              </a:rPr>
              <a:t>Deep Learning Models</a:t>
            </a:r>
            <a:r>
              <a:rPr lang="en-CA" sz="2600" baseline="30000">
                <a:latin typeface="Walbaum Display"/>
              </a:rPr>
              <a:t>14</a:t>
            </a:r>
            <a:r>
              <a:rPr lang="en-CA" sz="2600">
                <a:latin typeface="Walbaum Display"/>
              </a:rPr>
              <a:t>:</a:t>
            </a:r>
            <a:endParaRPr lang="en-US" sz="2600">
              <a:latin typeface="Walbaum Display"/>
            </a:endParaRPr>
          </a:p>
          <a:p>
            <a:pPr lvl="1"/>
            <a:r>
              <a:rPr lang="en-US" sz="2200"/>
              <a:t>Automatically learns useful patterns from raw data.</a:t>
            </a:r>
          </a:p>
          <a:p>
            <a:pPr lvl="1"/>
            <a:r>
              <a:rPr lang="en-CA" sz="2200"/>
              <a:t>E.g., </a:t>
            </a:r>
            <a:r>
              <a:rPr lang="en-CA" sz="2200" b="1"/>
              <a:t>Convolutional Neural Networks </a:t>
            </a:r>
            <a:r>
              <a:rPr lang="en-CA" sz="2200"/>
              <a:t>(CNNs) and </a:t>
            </a:r>
            <a:r>
              <a:rPr lang="en-CA" sz="2200" b="1"/>
              <a:t>Bi-directional Long Short-Term Memory</a:t>
            </a:r>
            <a:r>
              <a:rPr lang="en-CA" sz="2200"/>
              <a:t> </a:t>
            </a:r>
            <a:r>
              <a:rPr lang="en-CA" sz="2200" b="1"/>
              <a:t>Networks</a:t>
            </a:r>
            <a:r>
              <a:rPr lang="en-CA" sz="2200"/>
              <a:t> (Bi-LSTM) (RNN).</a:t>
            </a:r>
          </a:p>
          <a:p>
            <a:pPr lvl="2"/>
            <a:endParaRPr lang="en-US" sz="1800"/>
          </a:p>
          <a:p>
            <a:pPr lvl="1"/>
            <a:endParaRPr lang="en-US"/>
          </a:p>
          <a:p>
            <a:endParaRPr lang="en-US"/>
          </a:p>
        </p:txBody>
      </p:sp>
      <p:pic>
        <p:nvPicPr>
          <p:cNvPr id="2050" name="Picture 2" descr="Comparison between traditional machine learning models (a) requiring manual feature extraction and modern deep learning structures (b) which can automate all the feature and training process in an end-to-end learning structure.">
            <a:extLst>
              <a:ext uri="{FF2B5EF4-FFF2-40B4-BE49-F238E27FC236}">
                <a16:creationId xmlns:a16="http://schemas.microsoft.com/office/drawing/2014/main" id="{6120BEC8-FA84-AE12-C045-2BB54371C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2671" y="3929570"/>
            <a:ext cx="6224954" cy="2563365"/>
          </a:xfrm>
          <a:prstGeom prst="rect">
            <a:avLst/>
          </a:prstGeom>
          <a:noFill/>
          <a:ln w="38100">
            <a:solidFill>
              <a:srgbClr val="304346"/>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9F469FD-3095-05F5-C97D-8FAF69EB6D65}"/>
              </a:ext>
            </a:extLst>
          </p:cNvPr>
          <p:cNvSpPr txBox="1"/>
          <p:nvPr/>
        </p:nvSpPr>
        <p:spPr>
          <a:xfrm>
            <a:off x="845234" y="1917879"/>
            <a:ext cx="10619936" cy="2185214"/>
          </a:xfrm>
          <a:prstGeom prst="rect">
            <a:avLst/>
          </a:prstGeom>
          <a:noFill/>
        </p:spPr>
        <p:txBody>
          <a:bodyPr wrap="square">
            <a:spAutoFit/>
          </a:bodyPr>
          <a:lstStyle/>
          <a:p>
            <a:pPr marL="0" indent="0">
              <a:buNone/>
            </a:pPr>
            <a:r>
              <a:rPr lang="en-CA" sz="2600">
                <a:latin typeface="Walbaum Display"/>
              </a:rPr>
              <a:t>Conventional Machine Learning Models</a:t>
            </a:r>
            <a:r>
              <a:rPr lang="en-CA" sz="2600" baseline="30000">
                <a:latin typeface="Walbaum Display"/>
              </a:rPr>
              <a:t>14</a:t>
            </a:r>
            <a:r>
              <a:rPr lang="en-CA" sz="2600">
                <a:latin typeface="Walbaum Display"/>
              </a:rPr>
              <a:t>:</a:t>
            </a:r>
            <a:endParaRPr lang="en-US" sz="2600">
              <a:latin typeface="Walbaum Display"/>
            </a:endParaRPr>
          </a:p>
          <a:p>
            <a:pPr marL="800100" lvl="1" indent="-342900">
              <a:buFont typeface="Arial" panose="020B0604020202020204" pitchFamily="34" charset="0"/>
              <a:buChar char="•"/>
            </a:pPr>
            <a:r>
              <a:rPr lang="en-US" sz="2200"/>
              <a:t>Simpler &amp; less computationally intensive.</a:t>
            </a:r>
          </a:p>
          <a:p>
            <a:pPr marL="800100" lvl="1" indent="-342900">
              <a:buFont typeface="Arial" panose="020B0604020202020204" pitchFamily="34" charset="0"/>
              <a:buChar char="•"/>
            </a:pPr>
            <a:r>
              <a:rPr lang="en-US" sz="2200"/>
              <a:t>Struggle with complex, high-dimensional data.</a:t>
            </a:r>
          </a:p>
          <a:p>
            <a:pPr marL="800100" lvl="1" indent="-342900">
              <a:buFont typeface="Arial" panose="020B0604020202020204" pitchFamily="34" charset="0"/>
              <a:buChar char="•"/>
            </a:pPr>
            <a:r>
              <a:rPr lang="en-US" sz="2200"/>
              <a:t>Require extensive feature engineering.</a:t>
            </a:r>
          </a:p>
          <a:p>
            <a:pPr marL="800100" lvl="1" indent="-342900">
              <a:buFont typeface="Arial" panose="020B0604020202020204" pitchFamily="34" charset="0"/>
              <a:buChar char="•"/>
            </a:pPr>
            <a:r>
              <a:rPr lang="en-US" sz="2200"/>
              <a:t>E.g., Bayesian classifiers, regression models, and K-Nearest Neighbors (KNN).</a:t>
            </a:r>
          </a:p>
          <a:p>
            <a:pPr marL="800100" lvl="1" indent="-342900">
              <a:buFont typeface="Arial" panose="020B0604020202020204" pitchFamily="34" charset="0"/>
              <a:buChar char="•"/>
            </a:pPr>
            <a:endParaRPr lang="en-US" sz="2200"/>
          </a:p>
        </p:txBody>
      </p:sp>
      <p:sp>
        <p:nvSpPr>
          <p:cNvPr id="7" name="Oval 6">
            <a:extLst>
              <a:ext uri="{FF2B5EF4-FFF2-40B4-BE49-F238E27FC236}">
                <a16:creationId xmlns:a16="http://schemas.microsoft.com/office/drawing/2014/main" id="{E0679D86-6673-CA36-48CA-B769017B0F03}"/>
              </a:ext>
            </a:extLst>
          </p:cNvPr>
          <p:cNvSpPr/>
          <p:nvPr/>
        </p:nvSpPr>
        <p:spPr>
          <a:xfrm>
            <a:off x="5373859" y="4986997"/>
            <a:ext cx="6562578" cy="156506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0AE6206C-0E36-35F3-17D8-19920AE9EEDC}"/>
              </a:ext>
            </a:extLst>
          </p:cNvPr>
          <p:cNvSpPr txBox="1"/>
          <p:nvPr/>
        </p:nvSpPr>
        <p:spPr>
          <a:xfrm>
            <a:off x="7700901" y="6611259"/>
            <a:ext cx="207730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a:solidFill>
                  <a:srgbClr val="AEAEAE"/>
                </a:solidFill>
                <a:latin typeface="Times New Roman"/>
                <a:cs typeface="Times New Roman"/>
              </a:rPr>
              <a:t>From Reference 13 </a:t>
            </a:r>
          </a:p>
        </p:txBody>
      </p:sp>
    </p:spTree>
    <p:extLst>
      <p:ext uri="{BB962C8B-B14F-4D97-AF65-F5344CB8AC3E}">
        <p14:creationId xmlns:p14="http://schemas.microsoft.com/office/powerpoint/2010/main" val="126756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5ABE20D-43F3-CE46-5CF6-080FAA119D89}"/>
              </a:ext>
            </a:extLst>
          </p:cNvPr>
          <p:cNvSpPr/>
          <p:nvPr/>
        </p:nvSpPr>
        <p:spPr>
          <a:xfrm>
            <a:off x="235857" y="246741"/>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E7460F11-A285-84F1-854C-B3791BCAA5E3}"/>
              </a:ext>
            </a:extLst>
          </p:cNvPr>
          <p:cNvSpPr>
            <a:spLocks noGrp="1"/>
          </p:cNvSpPr>
          <p:nvPr>
            <p:ph type="title"/>
          </p:nvPr>
        </p:nvSpPr>
        <p:spPr>
          <a:xfrm>
            <a:off x="838200" y="305933"/>
            <a:ext cx="10515600" cy="1325563"/>
          </a:xfrm>
        </p:spPr>
        <p:txBody>
          <a:bodyPr/>
          <a:lstStyle/>
          <a:p>
            <a:pPr algn="ctr"/>
            <a:r>
              <a:rPr lang="en-US">
                <a:solidFill>
                  <a:srgbClr val="B9FDFE"/>
                </a:solidFill>
                <a:latin typeface="Walbaum Display"/>
              </a:rPr>
              <a:t>Project Objective</a:t>
            </a:r>
            <a:endParaRPr lang="en-US">
              <a:solidFill>
                <a:srgbClr val="B9FDFE"/>
              </a:solidFill>
              <a:latin typeface="Walbaum Display" panose="02070503090703020303" pitchFamily="18" charset="0"/>
            </a:endParaRPr>
          </a:p>
        </p:txBody>
      </p:sp>
      <p:sp>
        <p:nvSpPr>
          <p:cNvPr id="3" name="Content Placeholder 2">
            <a:extLst>
              <a:ext uri="{FF2B5EF4-FFF2-40B4-BE49-F238E27FC236}">
                <a16:creationId xmlns:a16="http://schemas.microsoft.com/office/drawing/2014/main" id="{8ACED0C7-8CD4-F5A3-4671-6CE638A267EB}"/>
              </a:ext>
            </a:extLst>
          </p:cNvPr>
          <p:cNvSpPr>
            <a:spLocks noGrp="1"/>
          </p:cNvSpPr>
          <p:nvPr>
            <p:ph idx="1"/>
          </p:nvPr>
        </p:nvSpPr>
        <p:spPr>
          <a:xfrm>
            <a:off x="838200" y="1977558"/>
            <a:ext cx="10515600" cy="940849"/>
          </a:xfrm>
        </p:spPr>
        <p:txBody>
          <a:bodyPr vert="horz" lIns="91440" tIns="45720" rIns="91440" bIns="45720" rtlCol="0" anchor="t">
            <a:normAutofit/>
          </a:bodyPr>
          <a:lstStyle/>
          <a:p>
            <a:pPr marL="0" indent="0" algn="ctr">
              <a:buNone/>
            </a:pPr>
            <a:r>
              <a:rPr lang="en-US" sz="2600">
                <a:latin typeface="+mj-lt"/>
              </a:rPr>
              <a:t>Use a hybrid CNN/RNN deep learning model to classify cancer types using DNA sequence data.   </a:t>
            </a:r>
          </a:p>
          <a:p>
            <a:pPr marL="457200" lvl="1" indent="0">
              <a:buNone/>
            </a:pPr>
            <a:endParaRPr lang="en-US" sz="1200"/>
          </a:p>
        </p:txBody>
      </p:sp>
      <p:pic>
        <p:nvPicPr>
          <p:cNvPr id="8" name="Picture 7" descr="A screenshot of a computer&#10;&#10;Description automatically generated">
            <a:extLst>
              <a:ext uri="{FF2B5EF4-FFF2-40B4-BE49-F238E27FC236}">
                <a16:creationId xmlns:a16="http://schemas.microsoft.com/office/drawing/2014/main" id="{C703558D-6602-7090-7EC4-F03466439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802" y="2918407"/>
            <a:ext cx="6490396" cy="3692852"/>
          </a:xfrm>
          <a:prstGeom prst="rect">
            <a:avLst/>
          </a:prstGeom>
          <a:ln w="38100">
            <a:solidFill>
              <a:srgbClr val="304346"/>
            </a:solidFill>
          </a:ln>
        </p:spPr>
      </p:pic>
    </p:spTree>
    <p:extLst>
      <p:ext uri="{BB962C8B-B14F-4D97-AF65-F5344CB8AC3E}">
        <p14:creationId xmlns:p14="http://schemas.microsoft.com/office/powerpoint/2010/main" val="113791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F9917-A93F-67EB-73EE-1C98BD9F7443}"/>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41A80D6-0CD8-AA35-9D1C-551570742A82}"/>
              </a:ext>
            </a:extLst>
          </p:cNvPr>
          <p:cNvSpPr/>
          <p:nvPr/>
        </p:nvSpPr>
        <p:spPr>
          <a:xfrm>
            <a:off x="262137" y="2663591"/>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117B633-315B-F4B3-7475-25F3CAB391EB}"/>
              </a:ext>
            </a:extLst>
          </p:cNvPr>
          <p:cNvSpPr>
            <a:spLocks noGrp="1"/>
          </p:cNvSpPr>
          <p:nvPr>
            <p:ph type="title"/>
          </p:nvPr>
        </p:nvSpPr>
        <p:spPr>
          <a:xfrm>
            <a:off x="853594" y="2722781"/>
            <a:ext cx="10515600" cy="1325563"/>
          </a:xfrm>
        </p:spPr>
        <p:txBody>
          <a:bodyPr/>
          <a:lstStyle/>
          <a:p>
            <a:pPr algn="ctr"/>
            <a:r>
              <a:rPr lang="en-US">
                <a:solidFill>
                  <a:srgbClr val="B9FDFE"/>
                </a:solidFill>
                <a:latin typeface="Walbaum Display" panose="02070503090703020303" pitchFamily="18" charset="0"/>
              </a:rPr>
              <a:t>Methodology</a:t>
            </a:r>
          </a:p>
        </p:txBody>
      </p:sp>
    </p:spTree>
    <p:extLst>
      <p:ext uri="{BB962C8B-B14F-4D97-AF65-F5344CB8AC3E}">
        <p14:creationId xmlns:p14="http://schemas.microsoft.com/office/powerpoint/2010/main" val="123892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F9917-A93F-67EB-73EE-1C98BD9F7443}"/>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41A80D6-0CD8-AA35-9D1C-551570742A82}"/>
              </a:ext>
            </a:extLst>
          </p:cNvPr>
          <p:cNvSpPr/>
          <p:nvPr/>
        </p:nvSpPr>
        <p:spPr>
          <a:xfrm>
            <a:off x="231349" y="169773"/>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117B633-315B-F4B3-7475-25F3CAB391EB}"/>
              </a:ext>
            </a:extLst>
          </p:cNvPr>
          <p:cNvSpPr>
            <a:spLocks noGrp="1"/>
          </p:cNvSpPr>
          <p:nvPr>
            <p:ph type="title"/>
          </p:nvPr>
        </p:nvSpPr>
        <p:spPr>
          <a:xfrm>
            <a:off x="822806" y="228963"/>
            <a:ext cx="10515600" cy="1325563"/>
          </a:xfrm>
        </p:spPr>
        <p:txBody>
          <a:bodyPr/>
          <a:lstStyle/>
          <a:p>
            <a:pPr algn="ctr"/>
            <a:r>
              <a:rPr lang="en-US">
                <a:solidFill>
                  <a:srgbClr val="B9FDFE"/>
                </a:solidFill>
                <a:latin typeface="Walbaum Display"/>
              </a:rPr>
              <a:t>The Shoulders of Giants</a:t>
            </a:r>
          </a:p>
        </p:txBody>
      </p:sp>
      <p:pic>
        <p:nvPicPr>
          <p:cNvPr id="3" name="Picture 2" descr="A screenshot of a computer&#10;&#10;Description automatically generated">
            <a:extLst>
              <a:ext uri="{FF2B5EF4-FFF2-40B4-BE49-F238E27FC236}">
                <a16:creationId xmlns:a16="http://schemas.microsoft.com/office/drawing/2014/main" id="{22F39B8B-011B-6677-305F-3DE61B16470F}"/>
              </a:ext>
            </a:extLst>
          </p:cNvPr>
          <p:cNvPicPr>
            <a:picLocks noChangeAspect="1"/>
          </p:cNvPicPr>
          <p:nvPr/>
        </p:nvPicPr>
        <p:blipFill>
          <a:blip r:embed="rId3"/>
          <a:stretch>
            <a:fillRect/>
          </a:stretch>
        </p:blipFill>
        <p:spPr>
          <a:xfrm>
            <a:off x="230909" y="1828744"/>
            <a:ext cx="5811213" cy="2684816"/>
          </a:xfrm>
          <a:prstGeom prst="rect">
            <a:avLst/>
          </a:prstGeom>
        </p:spPr>
      </p:pic>
      <p:pic>
        <p:nvPicPr>
          <p:cNvPr id="8" name="Picture 7" descr="A close-up of a sign&#10;&#10;Description automatically generated">
            <a:extLst>
              <a:ext uri="{FF2B5EF4-FFF2-40B4-BE49-F238E27FC236}">
                <a16:creationId xmlns:a16="http://schemas.microsoft.com/office/drawing/2014/main" id="{79A462DF-9AA2-C1BE-161D-E2353A6D3ADA}"/>
              </a:ext>
            </a:extLst>
          </p:cNvPr>
          <p:cNvPicPr>
            <a:picLocks noChangeAspect="1"/>
          </p:cNvPicPr>
          <p:nvPr/>
        </p:nvPicPr>
        <p:blipFill>
          <a:blip r:embed="rId4"/>
          <a:stretch>
            <a:fillRect/>
          </a:stretch>
        </p:blipFill>
        <p:spPr>
          <a:xfrm>
            <a:off x="1031395" y="4895900"/>
            <a:ext cx="11160605" cy="1961473"/>
          </a:xfrm>
          <a:prstGeom prst="rect">
            <a:avLst/>
          </a:prstGeom>
        </p:spPr>
      </p:pic>
      <p:pic>
        <p:nvPicPr>
          <p:cNvPr id="9" name="Picture 8" descr="A close-up of a sign&#10;&#10;Description automatically generated">
            <a:extLst>
              <a:ext uri="{FF2B5EF4-FFF2-40B4-BE49-F238E27FC236}">
                <a16:creationId xmlns:a16="http://schemas.microsoft.com/office/drawing/2014/main" id="{B3938D23-A4FA-902F-1265-0E3A5DD117C0}"/>
              </a:ext>
            </a:extLst>
          </p:cNvPr>
          <p:cNvPicPr>
            <a:picLocks noChangeAspect="1"/>
          </p:cNvPicPr>
          <p:nvPr/>
        </p:nvPicPr>
        <p:blipFill>
          <a:blip r:embed="rId5"/>
          <a:stretch>
            <a:fillRect/>
          </a:stretch>
        </p:blipFill>
        <p:spPr>
          <a:xfrm>
            <a:off x="1885757" y="1832398"/>
            <a:ext cx="10067636" cy="2438898"/>
          </a:xfrm>
          <a:prstGeom prst="rect">
            <a:avLst/>
          </a:prstGeom>
        </p:spPr>
      </p:pic>
      <p:pic>
        <p:nvPicPr>
          <p:cNvPr id="10" name="Picture 9" descr="A close up of a document&#10;&#10;Description automatically generated">
            <a:extLst>
              <a:ext uri="{FF2B5EF4-FFF2-40B4-BE49-F238E27FC236}">
                <a16:creationId xmlns:a16="http://schemas.microsoft.com/office/drawing/2014/main" id="{90358665-B1FD-564E-8DC9-0093A0EED53E}"/>
              </a:ext>
            </a:extLst>
          </p:cNvPr>
          <p:cNvPicPr>
            <a:picLocks noChangeAspect="1"/>
          </p:cNvPicPr>
          <p:nvPr/>
        </p:nvPicPr>
        <p:blipFill>
          <a:blip r:embed="rId6"/>
          <a:stretch>
            <a:fillRect/>
          </a:stretch>
        </p:blipFill>
        <p:spPr>
          <a:xfrm>
            <a:off x="38486" y="3647893"/>
            <a:ext cx="8612908" cy="2987366"/>
          </a:xfrm>
          <a:prstGeom prst="rect">
            <a:avLst/>
          </a:prstGeom>
        </p:spPr>
      </p:pic>
      <p:pic>
        <p:nvPicPr>
          <p:cNvPr id="12" name="Picture 11" descr="A white paper with black text&#10;&#10;Description automatically generated">
            <a:extLst>
              <a:ext uri="{FF2B5EF4-FFF2-40B4-BE49-F238E27FC236}">
                <a16:creationId xmlns:a16="http://schemas.microsoft.com/office/drawing/2014/main" id="{709ECDCD-1515-BDC5-76B1-839E01FFCD34}"/>
              </a:ext>
            </a:extLst>
          </p:cNvPr>
          <p:cNvPicPr>
            <a:picLocks noChangeAspect="1"/>
          </p:cNvPicPr>
          <p:nvPr/>
        </p:nvPicPr>
        <p:blipFill>
          <a:blip r:embed="rId7"/>
          <a:stretch>
            <a:fillRect/>
          </a:stretch>
        </p:blipFill>
        <p:spPr>
          <a:xfrm>
            <a:off x="6276320" y="1829571"/>
            <a:ext cx="5050328" cy="4584315"/>
          </a:xfrm>
          <a:prstGeom prst="rect">
            <a:avLst/>
          </a:prstGeom>
        </p:spPr>
      </p:pic>
      <p:pic>
        <p:nvPicPr>
          <p:cNvPr id="13" name="Picture 12" descr="A book cover with a robot hand pointing at a light&#10;&#10;Description automatically generated">
            <a:extLst>
              <a:ext uri="{FF2B5EF4-FFF2-40B4-BE49-F238E27FC236}">
                <a16:creationId xmlns:a16="http://schemas.microsoft.com/office/drawing/2014/main" id="{D6401D98-52A4-0B85-0A3D-EFBBBFE467A0}"/>
              </a:ext>
            </a:extLst>
          </p:cNvPr>
          <p:cNvPicPr>
            <a:picLocks noChangeAspect="1"/>
          </p:cNvPicPr>
          <p:nvPr/>
        </p:nvPicPr>
        <p:blipFill>
          <a:blip r:embed="rId8"/>
          <a:srcRect l="532" t="100" r="210" b="10704"/>
          <a:stretch/>
        </p:blipFill>
        <p:spPr>
          <a:xfrm>
            <a:off x="1543000" y="1550004"/>
            <a:ext cx="3868509" cy="5010456"/>
          </a:xfrm>
          <a:prstGeom prst="rect">
            <a:avLst/>
          </a:prstGeom>
        </p:spPr>
      </p:pic>
    </p:spTree>
    <p:extLst>
      <p:ext uri="{BB962C8B-B14F-4D97-AF65-F5344CB8AC3E}">
        <p14:creationId xmlns:p14="http://schemas.microsoft.com/office/powerpoint/2010/main" val="391874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85A62CF-277E-60B1-5024-0E9CFEF33592}"/>
              </a:ext>
            </a:extLst>
          </p:cNvPr>
          <p:cNvSpPr/>
          <p:nvPr/>
        </p:nvSpPr>
        <p:spPr>
          <a:xfrm>
            <a:off x="231349" y="169773"/>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itle 1">
            <a:extLst>
              <a:ext uri="{FF2B5EF4-FFF2-40B4-BE49-F238E27FC236}">
                <a16:creationId xmlns:a16="http://schemas.microsoft.com/office/drawing/2014/main" id="{EBC43346-5AC0-DEBC-DD0B-3595211D9D22}"/>
              </a:ext>
            </a:extLst>
          </p:cNvPr>
          <p:cNvSpPr>
            <a:spLocks noGrp="1"/>
          </p:cNvSpPr>
          <p:nvPr>
            <p:ph type="title"/>
          </p:nvPr>
        </p:nvSpPr>
        <p:spPr>
          <a:xfrm>
            <a:off x="822806" y="228963"/>
            <a:ext cx="10515600" cy="1325563"/>
          </a:xfrm>
        </p:spPr>
        <p:txBody>
          <a:bodyPr/>
          <a:lstStyle/>
          <a:p>
            <a:pPr algn="ctr"/>
            <a:r>
              <a:rPr lang="en-US">
                <a:solidFill>
                  <a:srgbClr val="B9FDFE"/>
                </a:solidFill>
                <a:latin typeface="Walbaum Display"/>
              </a:rPr>
              <a:t>Which Algorithm or Model to Choose?</a:t>
            </a:r>
            <a:endParaRPr lang="en-US"/>
          </a:p>
        </p:txBody>
      </p:sp>
      <p:sp>
        <p:nvSpPr>
          <p:cNvPr id="9" name="Rectangle 8">
            <a:extLst>
              <a:ext uri="{FF2B5EF4-FFF2-40B4-BE49-F238E27FC236}">
                <a16:creationId xmlns:a16="http://schemas.microsoft.com/office/drawing/2014/main" id="{F8BBD755-662F-5340-99AF-3145AA4FB62C}"/>
              </a:ext>
            </a:extLst>
          </p:cNvPr>
          <p:cNvSpPr/>
          <p:nvPr/>
        </p:nvSpPr>
        <p:spPr>
          <a:xfrm>
            <a:off x="2146637" y="4692065"/>
            <a:ext cx="3389370" cy="1005183"/>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 does the data look like?</a:t>
            </a:r>
          </a:p>
        </p:txBody>
      </p:sp>
      <p:sp>
        <p:nvSpPr>
          <p:cNvPr id="10" name="Rectangle 9">
            <a:extLst>
              <a:ext uri="{FF2B5EF4-FFF2-40B4-BE49-F238E27FC236}">
                <a16:creationId xmlns:a16="http://schemas.microsoft.com/office/drawing/2014/main" id="{7B6D7E9D-55E4-CEA1-6AD0-D0A5AA2C89B3}"/>
              </a:ext>
            </a:extLst>
          </p:cNvPr>
          <p:cNvSpPr/>
          <p:nvPr/>
        </p:nvSpPr>
        <p:spPr>
          <a:xfrm>
            <a:off x="822327" y="2934418"/>
            <a:ext cx="3382504" cy="991454"/>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What question are you asking?</a:t>
            </a:r>
          </a:p>
        </p:txBody>
      </p:sp>
      <p:cxnSp>
        <p:nvCxnSpPr>
          <p:cNvPr id="2" name="Straight Arrow Connector 1">
            <a:extLst>
              <a:ext uri="{FF2B5EF4-FFF2-40B4-BE49-F238E27FC236}">
                <a16:creationId xmlns:a16="http://schemas.microsoft.com/office/drawing/2014/main" id="{53F7CF4C-161A-2D0E-C6BE-BE12056EE58D}"/>
              </a:ext>
            </a:extLst>
          </p:cNvPr>
          <p:cNvCxnSpPr/>
          <p:nvPr/>
        </p:nvCxnSpPr>
        <p:spPr>
          <a:xfrm>
            <a:off x="2887509" y="4124914"/>
            <a:ext cx="314239" cy="415391"/>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C0C9919F-1436-9EBA-5F6B-F3A53685EE2C}"/>
              </a:ext>
            </a:extLst>
          </p:cNvPr>
          <p:cNvCxnSpPr>
            <a:cxnSpLocks/>
          </p:cNvCxnSpPr>
          <p:nvPr/>
        </p:nvCxnSpPr>
        <p:spPr>
          <a:xfrm>
            <a:off x="3872039" y="4124913"/>
            <a:ext cx="314239" cy="415391"/>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CFBCA9B9-BA97-C7D7-ED01-4A4005490E70}"/>
              </a:ext>
            </a:extLst>
          </p:cNvPr>
          <p:cNvCxnSpPr>
            <a:cxnSpLocks/>
          </p:cNvCxnSpPr>
          <p:nvPr/>
        </p:nvCxnSpPr>
        <p:spPr>
          <a:xfrm>
            <a:off x="1990640" y="4124912"/>
            <a:ext cx="314239" cy="415391"/>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64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85A62CF-277E-60B1-5024-0E9CFEF33592}"/>
              </a:ext>
            </a:extLst>
          </p:cNvPr>
          <p:cNvSpPr/>
          <p:nvPr/>
        </p:nvSpPr>
        <p:spPr>
          <a:xfrm>
            <a:off x="231349" y="169773"/>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itle 1">
            <a:extLst>
              <a:ext uri="{FF2B5EF4-FFF2-40B4-BE49-F238E27FC236}">
                <a16:creationId xmlns:a16="http://schemas.microsoft.com/office/drawing/2014/main" id="{EBC43346-5AC0-DEBC-DD0B-3595211D9D22}"/>
              </a:ext>
            </a:extLst>
          </p:cNvPr>
          <p:cNvSpPr>
            <a:spLocks noGrp="1"/>
          </p:cNvSpPr>
          <p:nvPr>
            <p:ph type="title"/>
          </p:nvPr>
        </p:nvSpPr>
        <p:spPr>
          <a:xfrm>
            <a:off x="822806" y="228963"/>
            <a:ext cx="10515600" cy="1325563"/>
          </a:xfrm>
        </p:spPr>
        <p:txBody>
          <a:bodyPr/>
          <a:lstStyle/>
          <a:p>
            <a:pPr algn="ctr"/>
            <a:r>
              <a:rPr lang="en-US">
                <a:solidFill>
                  <a:srgbClr val="B9FDFE"/>
                </a:solidFill>
                <a:latin typeface="Walbaum Display"/>
              </a:rPr>
              <a:t>Which Algorithm or Model to Choose?</a:t>
            </a:r>
            <a:endParaRPr lang="en-US"/>
          </a:p>
        </p:txBody>
      </p:sp>
      <p:sp>
        <p:nvSpPr>
          <p:cNvPr id="9" name="Rectangle 8">
            <a:extLst>
              <a:ext uri="{FF2B5EF4-FFF2-40B4-BE49-F238E27FC236}">
                <a16:creationId xmlns:a16="http://schemas.microsoft.com/office/drawing/2014/main" id="{F8BBD755-662F-5340-99AF-3145AA4FB62C}"/>
              </a:ext>
            </a:extLst>
          </p:cNvPr>
          <p:cNvSpPr/>
          <p:nvPr/>
        </p:nvSpPr>
        <p:spPr>
          <a:xfrm>
            <a:off x="2146638" y="4705552"/>
            <a:ext cx="3389370" cy="1005183"/>
          </a:xfrm>
          <a:prstGeom prst="rect">
            <a:avLst/>
          </a:prstGeom>
          <a:solidFill>
            <a:srgbClr val="000000">
              <a:alpha val="1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 does the data look like?</a:t>
            </a:r>
          </a:p>
        </p:txBody>
      </p:sp>
      <p:sp>
        <p:nvSpPr>
          <p:cNvPr id="12" name="Rectangle 11">
            <a:extLst>
              <a:ext uri="{FF2B5EF4-FFF2-40B4-BE49-F238E27FC236}">
                <a16:creationId xmlns:a16="http://schemas.microsoft.com/office/drawing/2014/main" id="{ADF280A2-64AB-739A-2B55-710B3DC08621}"/>
              </a:ext>
            </a:extLst>
          </p:cNvPr>
          <p:cNvSpPr/>
          <p:nvPr/>
        </p:nvSpPr>
        <p:spPr>
          <a:xfrm>
            <a:off x="5021645" y="2215136"/>
            <a:ext cx="3784827" cy="977099"/>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How much computational power do you have?</a:t>
            </a:r>
          </a:p>
        </p:txBody>
      </p:sp>
      <p:sp>
        <p:nvSpPr>
          <p:cNvPr id="13" name="Rectangle 12">
            <a:extLst>
              <a:ext uri="{FF2B5EF4-FFF2-40B4-BE49-F238E27FC236}">
                <a16:creationId xmlns:a16="http://schemas.microsoft.com/office/drawing/2014/main" id="{9352240F-5F65-C27D-A943-8F67DBDD9F7A}"/>
              </a:ext>
            </a:extLst>
          </p:cNvPr>
          <p:cNvSpPr/>
          <p:nvPr/>
        </p:nvSpPr>
        <p:spPr>
          <a:xfrm>
            <a:off x="6572619" y="3776663"/>
            <a:ext cx="3784827" cy="983962"/>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How powerful do you need your results to be?</a:t>
            </a:r>
          </a:p>
        </p:txBody>
      </p:sp>
      <p:sp>
        <p:nvSpPr>
          <p:cNvPr id="14" name="Rectangle 13">
            <a:extLst>
              <a:ext uri="{FF2B5EF4-FFF2-40B4-BE49-F238E27FC236}">
                <a16:creationId xmlns:a16="http://schemas.microsoft.com/office/drawing/2014/main" id="{3E4CB2CA-64FF-DF0F-FB98-2BD98C8FC7B5}"/>
              </a:ext>
            </a:extLst>
          </p:cNvPr>
          <p:cNvSpPr/>
          <p:nvPr/>
        </p:nvSpPr>
        <p:spPr>
          <a:xfrm>
            <a:off x="8042671" y="5292478"/>
            <a:ext cx="3771097" cy="935909"/>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Do you need to know exactly what's happening within the model?</a:t>
            </a:r>
          </a:p>
        </p:txBody>
      </p:sp>
      <p:sp>
        <p:nvSpPr>
          <p:cNvPr id="2" name="Rectangle 1">
            <a:extLst>
              <a:ext uri="{FF2B5EF4-FFF2-40B4-BE49-F238E27FC236}">
                <a16:creationId xmlns:a16="http://schemas.microsoft.com/office/drawing/2014/main" id="{460A7715-9E32-AB6E-4A25-F1EB1CA740D2}"/>
              </a:ext>
            </a:extLst>
          </p:cNvPr>
          <p:cNvSpPr/>
          <p:nvPr/>
        </p:nvSpPr>
        <p:spPr>
          <a:xfrm>
            <a:off x="824939" y="2924691"/>
            <a:ext cx="3389370" cy="1005183"/>
          </a:xfrm>
          <a:prstGeom prst="rect">
            <a:avLst/>
          </a:prstGeom>
          <a:solidFill>
            <a:srgbClr val="000000">
              <a:alpha val="1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What question are you asking?</a:t>
            </a:r>
          </a:p>
        </p:txBody>
      </p:sp>
      <p:cxnSp>
        <p:nvCxnSpPr>
          <p:cNvPr id="4" name="Straight Arrow Connector 3">
            <a:extLst>
              <a:ext uri="{FF2B5EF4-FFF2-40B4-BE49-F238E27FC236}">
                <a16:creationId xmlns:a16="http://schemas.microsoft.com/office/drawing/2014/main" id="{CAF18189-C76A-8361-5EED-2E3CEC9FC0C5}"/>
              </a:ext>
            </a:extLst>
          </p:cNvPr>
          <p:cNvCxnSpPr>
            <a:cxnSpLocks/>
          </p:cNvCxnSpPr>
          <p:nvPr/>
        </p:nvCxnSpPr>
        <p:spPr>
          <a:xfrm>
            <a:off x="6663790" y="3275248"/>
            <a:ext cx="314239" cy="415391"/>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EE078403-D2CD-E322-9C73-BD5FAA9C4F26}"/>
              </a:ext>
            </a:extLst>
          </p:cNvPr>
          <p:cNvCxnSpPr>
            <a:cxnSpLocks/>
          </p:cNvCxnSpPr>
          <p:nvPr/>
        </p:nvCxnSpPr>
        <p:spPr>
          <a:xfrm>
            <a:off x="8491241" y="3275247"/>
            <a:ext cx="314239" cy="415391"/>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84D5F178-8065-3055-8AE1-8C04CC30EE18}"/>
              </a:ext>
            </a:extLst>
          </p:cNvPr>
          <p:cNvCxnSpPr>
            <a:cxnSpLocks/>
          </p:cNvCxnSpPr>
          <p:nvPr/>
        </p:nvCxnSpPr>
        <p:spPr>
          <a:xfrm>
            <a:off x="7661807" y="3275246"/>
            <a:ext cx="314239" cy="415391"/>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DF3418F-DD78-095B-5124-3B262F50E07B}"/>
              </a:ext>
            </a:extLst>
          </p:cNvPr>
          <p:cNvCxnSpPr>
            <a:cxnSpLocks/>
          </p:cNvCxnSpPr>
          <p:nvPr/>
        </p:nvCxnSpPr>
        <p:spPr>
          <a:xfrm>
            <a:off x="8120355" y="4819475"/>
            <a:ext cx="314239" cy="415391"/>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5026C86-DF84-4C11-81AA-88C23E519F36}"/>
              </a:ext>
            </a:extLst>
          </p:cNvPr>
          <p:cNvCxnSpPr>
            <a:cxnSpLocks/>
          </p:cNvCxnSpPr>
          <p:nvPr/>
        </p:nvCxnSpPr>
        <p:spPr>
          <a:xfrm>
            <a:off x="10197310" y="4819474"/>
            <a:ext cx="314239" cy="415391"/>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B5D1C41-5AE2-9D49-7428-DDDE18B73B4A}"/>
              </a:ext>
            </a:extLst>
          </p:cNvPr>
          <p:cNvCxnSpPr>
            <a:cxnSpLocks/>
          </p:cNvCxnSpPr>
          <p:nvPr/>
        </p:nvCxnSpPr>
        <p:spPr>
          <a:xfrm>
            <a:off x="9125115" y="4819473"/>
            <a:ext cx="314239" cy="415391"/>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3796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85A62CF-277E-60B1-5024-0E9CFEF33592}"/>
              </a:ext>
            </a:extLst>
          </p:cNvPr>
          <p:cNvSpPr/>
          <p:nvPr/>
        </p:nvSpPr>
        <p:spPr>
          <a:xfrm>
            <a:off x="231349" y="169773"/>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itle 1">
            <a:extLst>
              <a:ext uri="{FF2B5EF4-FFF2-40B4-BE49-F238E27FC236}">
                <a16:creationId xmlns:a16="http://schemas.microsoft.com/office/drawing/2014/main" id="{EBC43346-5AC0-DEBC-DD0B-3595211D9D22}"/>
              </a:ext>
            </a:extLst>
          </p:cNvPr>
          <p:cNvSpPr>
            <a:spLocks noGrp="1"/>
          </p:cNvSpPr>
          <p:nvPr>
            <p:ph type="title"/>
          </p:nvPr>
        </p:nvSpPr>
        <p:spPr>
          <a:xfrm>
            <a:off x="822806" y="228963"/>
            <a:ext cx="10515600" cy="1325563"/>
          </a:xfrm>
        </p:spPr>
        <p:txBody>
          <a:bodyPr/>
          <a:lstStyle/>
          <a:p>
            <a:pPr algn="ctr"/>
            <a:r>
              <a:rPr lang="en-US">
                <a:solidFill>
                  <a:srgbClr val="B9FDFE"/>
                </a:solidFill>
                <a:latin typeface="Walbaum Display"/>
              </a:rPr>
              <a:t>Our Model</a:t>
            </a:r>
            <a:endParaRPr lang="en-US"/>
          </a:p>
        </p:txBody>
      </p:sp>
      <p:pic>
        <p:nvPicPr>
          <p:cNvPr id="2" name="Picture 1" descr="Question Mark Why · Free image on Pixabay">
            <a:extLst>
              <a:ext uri="{FF2B5EF4-FFF2-40B4-BE49-F238E27FC236}">
                <a16:creationId xmlns:a16="http://schemas.microsoft.com/office/drawing/2014/main" id="{DE26C2E9-A4CB-275F-51C4-B574DD09AD40}"/>
              </a:ext>
            </a:extLst>
          </p:cNvPr>
          <p:cNvPicPr>
            <a:picLocks noChangeAspect="1"/>
          </p:cNvPicPr>
          <p:nvPr/>
        </p:nvPicPr>
        <p:blipFill>
          <a:blip r:embed="rId3"/>
          <a:stretch>
            <a:fillRect/>
          </a:stretch>
        </p:blipFill>
        <p:spPr>
          <a:xfrm>
            <a:off x="129033" y="3248856"/>
            <a:ext cx="1869098" cy="1440665"/>
          </a:xfrm>
          <a:prstGeom prst="rect">
            <a:avLst/>
          </a:prstGeom>
        </p:spPr>
      </p:pic>
      <p:sp>
        <p:nvSpPr>
          <p:cNvPr id="9" name="TextBox 8">
            <a:extLst>
              <a:ext uri="{FF2B5EF4-FFF2-40B4-BE49-F238E27FC236}">
                <a16:creationId xmlns:a16="http://schemas.microsoft.com/office/drawing/2014/main" id="{0B2E6751-E2C4-96C0-EF07-5904FB80EEA7}"/>
              </a:ext>
            </a:extLst>
          </p:cNvPr>
          <p:cNvSpPr txBox="1"/>
          <p:nvPr/>
        </p:nvSpPr>
        <p:spPr>
          <a:xfrm>
            <a:off x="8917868" y="2932271"/>
            <a:ext cx="3106987" cy="16251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spcAft>
                <a:spcPts val="500"/>
              </a:spcAft>
            </a:pPr>
            <a:r>
              <a:rPr lang="en-US" sz="2100"/>
              <a:t>❌ Bayesian Classifier</a:t>
            </a:r>
            <a:endParaRPr lang="en-US"/>
          </a:p>
          <a:p>
            <a:pPr>
              <a:lnSpc>
                <a:spcPct val="150000"/>
              </a:lnSpc>
              <a:spcAft>
                <a:spcPts val="500"/>
              </a:spcAft>
            </a:pPr>
            <a:r>
              <a:rPr lang="en-US" sz="2100"/>
              <a:t>❌ Regression models</a:t>
            </a:r>
          </a:p>
          <a:p>
            <a:pPr>
              <a:lnSpc>
                <a:spcPct val="150000"/>
              </a:lnSpc>
              <a:spcAft>
                <a:spcPts val="500"/>
              </a:spcAft>
            </a:pPr>
            <a:r>
              <a:rPr lang="en-US" sz="2100"/>
              <a:t>❌ K-nearest </a:t>
            </a:r>
            <a:r>
              <a:rPr lang="en-US" sz="2100" err="1"/>
              <a:t>neighbour</a:t>
            </a:r>
          </a:p>
        </p:txBody>
      </p:sp>
      <p:sp>
        <p:nvSpPr>
          <p:cNvPr id="3" name="Rectangle: Rounded Corners 2">
            <a:extLst>
              <a:ext uri="{FF2B5EF4-FFF2-40B4-BE49-F238E27FC236}">
                <a16:creationId xmlns:a16="http://schemas.microsoft.com/office/drawing/2014/main" id="{9E01E648-A584-CED5-8D32-2033C9C2DC07}"/>
              </a:ext>
            </a:extLst>
          </p:cNvPr>
          <p:cNvSpPr/>
          <p:nvPr/>
        </p:nvSpPr>
        <p:spPr>
          <a:xfrm>
            <a:off x="1908149" y="2248214"/>
            <a:ext cx="2922048" cy="10013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t>Classification Problem</a:t>
            </a:r>
          </a:p>
        </p:txBody>
      </p:sp>
      <p:sp>
        <p:nvSpPr>
          <p:cNvPr id="15" name="Rectangle: Rounded Corners 14">
            <a:extLst>
              <a:ext uri="{FF2B5EF4-FFF2-40B4-BE49-F238E27FC236}">
                <a16:creationId xmlns:a16="http://schemas.microsoft.com/office/drawing/2014/main" id="{4FE87B97-F80A-0B09-9325-2BCA02694A97}"/>
              </a:ext>
            </a:extLst>
          </p:cNvPr>
          <p:cNvSpPr/>
          <p:nvPr/>
        </p:nvSpPr>
        <p:spPr>
          <a:xfrm>
            <a:off x="1908148" y="4609783"/>
            <a:ext cx="2922048" cy="1001305"/>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t>DNA sequence data</a:t>
            </a:r>
          </a:p>
        </p:txBody>
      </p:sp>
      <p:cxnSp>
        <p:nvCxnSpPr>
          <p:cNvPr id="19" name="Connector: Elbow 18">
            <a:extLst>
              <a:ext uri="{FF2B5EF4-FFF2-40B4-BE49-F238E27FC236}">
                <a16:creationId xmlns:a16="http://schemas.microsoft.com/office/drawing/2014/main" id="{C60D69F1-FBA6-5DB6-EC82-C2F7F1D08838}"/>
              </a:ext>
            </a:extLst>
          </p:cNvPr>
          <p:cNvCxnSpPr/>
          <p:nvPr/>
        </p:nvCxnSpPr>
        <p:spPr>
          <a:xfrm flipV="1">
            <a:off x="4826813" y="3899190"/>
            <a:ext cx="4044267" cy="116378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88FFB558-987B-6F7B-51A9-0280A1B25086}"/>
              </a:ext>
            </a:extLst>
          </p:cNvPr>
          <p:cNvCxnSpPr/>
          <p:nvPr/>
        </p:nvCxnSpPr>
        <p:spPr>
          <a:xfrm>
            <a:off x="4831145" y="2749813"/>
            <a:ext cx="2022761" cy="1147408"/>
          </a:xfrm>
          <a:prstGeom prst="bentConnector3">
            <a:avLst/>
          </a:prstGeom>
        </p:spPr>
        <p:style>
          <a:lnRef idx="2">
            <a:schemeClr val="accent1"/>
          </a:lnRef>
          <a:fillRef idx="0">
            <a:schemeClr val="accent1"/>
          </a:fillRef>
          <a:effectRef idx="1">
            <a:schemeClr val="accent1"/>
          </a:effectRef>
          <a:fontRef idx="minor">
            <a:schemeClr val="tx1"/>
          </a:fontRef>
        </p:style>
      </p:cxnSp>
      <p:sp>
        <p:nvSpPr>
          <p:cNvPr id="22" name="Rectangle: Rounded Corners 21">
            <a:extLst>
              <a:ext uri="{FF2B5EF4-FFF2-40B4-BE49-F238E27FC236}">
                <a16:creationId xmlns:a16="http://schemas.microsoft.com/office/drawing/2014/main" id="{9D52FF1F-25C1-8A51-3178-9F43A38CB44B}"/>
              </a:ext>
            </a:extLst>
          </p:cNvPr>
          <p:cNvSpPr/>
          <p:nvPr/>
        </p:nvSpPr>
        <p:spPr>
          <a:xfrm>
            <a:off x="6038377" y="3111606"/>
            <a:ext cx="2301192" cy="62833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600"/>
              <a:t>Complex Patterns</a:t>
            </a:r>
            <a:endParaRPr lang="en-US"/>
          </a:p>
          <a:p>
            <a:pPr algn="ctr">
              <a:spcAft>
                <a:spcPts val="300"/>
              </a:spcAft>
            </a:pPr>
            <a:r>
              <a:rPr lang="en-US" sz="1600"/>
              <a:t>High-Dimensional Data</a:t>
            </a:r>
          </a:p>
        </p:txBody>
      </p:sp>
      <p:sp>
        <p:nvSpPr>
          <p:cNvPr id="24" name="TextBox 23">
            <a:extLst>
              <a:ext uri="{FF2B5EF4-FFF2-40B4-BE49-F238E27FC236}">
                <a16:creationId xmlns:a16="http://schemas.microsoft.com/office/drawing/2014/main" id="{C1904D0B-7B9F-5B89-9D65-E0B9F2B449DD}"/>
              </a:ext>
            </a:extLst>
          </p:cNvPr>
          <p:cNvSpPr txBox="1"/>
          <p:nvPr/>
        </p:nvSpPr>
        <p:spPr>
          <a:xfrm>
            <a:off x="8919127" y="4853212"/>
            <a:ext cx="3322571"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t>✅ Deep Neural Network</a:t>
            </a:r>
          </a:p>
        </p:txBody>
      </p:sp>
    </p:spTree>
    <p:extLst>
      <p:ext uri="{BB962C8B-B14F-4D97-AF65-F5344CB8AC3E}">
        <p14:creationId xmlns:p14="http://schemas.microsoft.com/office/powerpoint/2010/main" val="43952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15" grpId="0" animBg="1"/>
      <p:bldP spid="22"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7D88E1C-0B6F-0A86-FE13-D92186B398D3}"/>
              </a:ext>
            </a:extLst>
          </p:cNvPr>
          <p:cNvSpPr/>
          <p:nvPr/>
        </p:nvSpPr>
        <p:spPr>
          <a:xfrm>
            <a:off x="231349" y="197232"/>
            <a:ext cx="11720286" cy="1327243"/>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itle 1">
            <a:extLst>
              <a:ext uri="{FF2B5EF4-FFF2-40B4-BE49-F238E27FC236}">
                <a16:creationId xmlns:a16="http://schemas.microsoft.com/office/drawing/2014/main" id="{843A2BFF-4FA7-6A04-37FD-104DB9747268}"/>
              </a:ext>
            </a:extLst>
          </p:cNvPr>
          <p:cNvSpPr>
            <a:spLocks noGrp="1"/>
          </p:cNvSpPr>
          <p:nvPr>
            <p:ph type="title"/>
          </p:nvPr>
        </p:nvSpPr>
        <p:spPr>
          <a:xfrm>
            <a:off x="822806" y="228963"/>
            <a:ext cx="10515600" cy="1325563"/>
          </a:xfrm>
        </p:spPr>
        <p:txBody>
          <a:bodyPr/>
          <a:lstStyle/>
          <a:p>
            <a:pPr algn="ctr"/>
            <a:r>
              <a:rPr lang="en-US">
                <a:solidFill>
                  <a:srgbClr val="B9FDFE"/>
                </a:solidFill>
                <a:latin typeface="Walbaum Display"/>
              </a:rPr>
              <a:t>Our Model</a:t>
            </a:r>
            <a:endParaRPr lang="en-US"/>
          </a:p>
        </p:txBody>
      </p:sp>
      <p:pic>
        <p:nvPicPr>
          <p:cNvPr id="11" name="Picture 10">
            <a:extLst>
              <a:ext uri="{FF2B5EF4-FFF2-40B4-BE49-F238E27FC236}">
                <a16:creationId xmlns:a16="http://schemas.microsoft.com/office/drawing/2014/main" id="{663D5FFF-FFFC-3B9D-46CB-367FA2530746}"/>
              </a:ext>
            </a:extLst>
          </p:cNvPr>
          <p:cNvPicPr>
            <a:picLocks noChangeAspect="1"/>
          </p:cNvPicPr>
          <p:nvPr/>
        </p:nvPicPr>
        <p:blipFill>
          <a:blip r:embed="rId3"/>
          <a:srcRect l="2467" t="-603" r="92614" b="-286"/>
          <a:stretch/>
        </p:blipFill>
        <p:spPr>
          <a:xfrm rot="5400000">
            <a:off x="6235879" y="-3839922"/>
            <a:ext cx="231567" cy="11195249"/>
          </a:xfrm>
          <a:prstGeom prst="rect">
            <a:avLst/>
          </a:prstGeom>
        </p:spPr>
      </p:pic>
      <p:pic>
        <p:nvPicPr>
          <p:cNvPr id="16" name="Picture 15">
            <a:extLst>
              <a:ext uri="{FF2B5EF4-FFF2-40B4-BE49-F238E27FC236}">
                <a16:creationId xmlns:a16="http://schemas.microsoft.com/office/drawing/2014/main" id="{888FA018-5F68-164A-FC8E-C94BC43D89F3}"/>
              </a:ext>
            </a:extLst>
          </p:cNvPr>
          <p:cNvPicPr>
            <a:picLocks noChangeAspect="1"/>
          </p:cNvPicPr>
          <p:nvPr/>
        </p:nvPicPr>
        <p:blipFill>
          <a:blip r:embed="rId3"/>
          <a:srcRect l="12413" t="6997" r="460" b="128"/>
          <a:stretch/>
        </p:blipFill>
        <p:spPr>
          <a:xfrm rot="5400000">
            <a:off x="4016971" y="-1388874"/>
            <a:ext cx="3804407" cy="10390470"/>
          </a:xfrm>
          <a:prstGeom prst="rect">
            <a:avLst/>
          </a:prstGeom>
        </p:spPr>
      </p:pic>
      <p:graphicFrame>
        <p:nvGraphicFramePr>
          <p:cNvPr id="17" name="Table 16">
            <a:extLst>
              <a:ext uri="{FF2B5EF4-FFF2-40B4-BE49-F238E27FC236}">
                <a16:creationId xmlns:a16="http://schemas.microsoft.com/office/drawing/2014/main" id="{F76F64EC-1407-A4C9-C923-2B83EFCDC5F8}"/>
              </a:ext>
            </a:extLst>
          </p:cNvPr>
          <p:cNvGraphicFramePr>
            <a:graphicFrameLocks noGrp="1"/>
          </p:cNvGraphicFramePr>
          <p:nvPr>
            <p:extLst>
              <p:ext uri="{D42A27DB-BD31-4B8C-83A1-F6EECF244321}">
                <p14:modId xmlns:p14="http://schemas.microsoft.com/office/powerpoint/2010/main" val="395872249"/>
              </p:ext>
            </p:extLst>
          </p:nvPr>
        </p:nvGraphicFramePr>
        <p:xfrm>
          <a:off x="788340" y="5918932"/>
          <a:ext cx="10829460" cy="822960"/>
        </p:xfrm>
        <a:graphic>
          <a:graphicData uri="http://schemas.openxmlformats.org/drawingml/2006/table">
            <a:tbl>
              <a:tblPr firstRow="1" bandRow="1">
                <a:tableStyleId>{5C22544A-7EE6-4342-B048-85BDC9FD1C3A}</a:tableStyleId>
              </a:tblPr>
              <a:tblGrid>
                <a:gridCol w="1985768">
                  <a:extLst>
                    <a:ext uri="{9D8B030D-6E8A-4147-A177-3AD203B41FA5}">
                      <a16:colId xmlns:a16="http://schemas.microsoft.com/office/drawing/2014/main" val="1207016674"/>
                    </a:ext>
                  </a:extLst>
                </a:gridCol>
                <a:gridCol w="2503713">
                  <a:extLst>
                    <a:ext uri="{9D8B030D-6E8A-4147-A177-3AD203B41FA5}">
                      <a16:colId xmlns:a16="http://schemas.microsoft.com/office/drawing/2014/main" val="2866591460"/>
                    </a:ext>
                  </a:extLst>
                </a:gridCol>
                <a:gridCol w="2114938">
                  <a:extLst>
                    <a:ext uri="{9D8B030D-6E8A-4147-A177-3AD203B41FA5}">
                      <a16:colId xmlns:a16="http://schemas.microsoft.com/office/drawing/2014/main" val="3991072748"/>
                    </a:ext>
                  </a:extLst>
                </a:gridCol>
                <a:gridCol w="1974978">
                  <a:extLst>
                    <a:ext uri="{9D8B030D-6E8A-4147-A177-3AD203B41FA5}">
                      <a16:colId xmlns:a16="http://schemas.microsoft.com/office/drawing/2014/main" val="2706881482"/>
                    </a:ext>
                  </a:extLst>
                </a:gridCol>
                <a:gridCol w="1010816">
                  <a:extLst>
                    <a:ext uri="{9D8B030D-6E8A-4147-A177-3AD203B41FA5}">
                      <a16:colId xmlns:a16="http://schemas.microsoft.com/office/drawing/2014/main" val="1015308804"/>
                    </a:ext>
                  </a:extLst>
                </a:gridCol>
                <a:gridCol w="1239247">
                  <a:extLst>
                    <a:ext uri="{9D8B030D-6E8A-4147-A177-3AD203B41FA5}">
                      <a16:colId xmlns:a16="http://schemas.microsoft.com/office/drawing/2014/main" val="1909364337"/>
                    </a:ext>
                  </a:extLst>
                </a:gridCol>
              </a:tblGrid>
              <a:tr h="628928">
                <a:tc>
                  <a:txBody>
                    <a:bodyPr/>
                    <a:lstStyle/>
                    <a:p>
                      <a:pPr lvl="0" algn="ctr">
                        <a:buNone/>
                      </a:pPr>
                      <a:r>
                        <a:rPr lang="en-US" sz="1600"/>
                        <a:t>4xN encoding</a:t>
                      </a:r>
                    </a:p>
                  </a:txBody>
                  <a:tcPr anchor="ctr"/>
                </a:tc>
                <a:tc>
                  <a:txBody>
                    <a:bodyPr/>
                    <a:lstStyle/>
                    <a:p>
                      <a:pPr lvl="0" algn="ctr">
                        <a:buNone/>
                      </a:pPr>
                      <a:r>
                        <a:rPr lang="en-US" sz="1600"/>
                        <a:t>128 filters,</a:t>
                      </a:r>
                      <a:endParaRPr lang="en-US"/>
                    </a:p>
                    <a:p>
                      <a:pPr lvl="0" algn="ctr">
                        <a:buNone/>
                      </a:pPr>
                      <a:r>
                        <a:rPr lang="en-US" sz="1600"/>
                        <a:t>16 kernels, </a:t>
                      </a:r>
                      <a:br>
                        <a:rPr lang="en-US" sz="1600"/>
                      </a:br>
                      <a:r>
                        <a:rPr lang="en-US" sz="1600"/>
                        <a:t>step size 1</a:t>
                      </a:r>
                      <a:endParaRPr lang="en-US"/>
                    </a:p>
                  </a:txBody>
                  <a:tcPr anchor="ctr"/>
                </a:tc>
                <a:tc>
                  <a:txBody>
                    <a:bodyPr/>
                    <a:lstStyle/>
                    <a:p>
                      <a:pPr algn="ctr"/>
                      <a:r>
                        <a:rPr lang="en-US" sz="1600"/>
                        <a:t>Window size 13,</a:t>
                      </a:r>
                    </a:p>
                    <a:p>
                      <a:pPr lvl="0" algn="ctr">
                        <a:buNone/>
                      </a:pPr>
                      <a:r>
                        <a:rPr lang="en-US" sz="1600"/>
                        <a:t>Step size 13</a:t>
                      </a:r>
                    </a:p>
                  </a:txBody>
                  <a:tcPr anchor="ctr"/>
                </a:tc>
                <a:tc>
                  <a:txBody>
                    <a:bodyPr/>
                    <a:lstStyle/>
                    <a:p>
                      <a:pPr algn="ctr"/>
                      <a:r>
                        <a:rPr lang="en-US" sz="1600"/>
                        <a:t>128 forward + backward neurons</a:t>
                      </a:r>
                    </a:p>
                  </a:txBody>
                  <a:tcPr anchor="ctr"/>
                </a:tc>
                <a:tc>
                  <a:txBody>
                    <a:bodyPr/>
                    <a:lstStyle/>
                    <a:p>
                      <a:pPr algn="ctr"/>
                      <a:r>
                        <a:rPr lang="en-US" sz="1600"/>
                        <a:t>512 neurons</a:t>
                      </a:r>
                    </a:p>
                  </a:txBody>
                  <a:tcPr anchor="ctr"/>
                </a:tc>
                <a:tc>
                  <a:txBody>
                    <a:bodyPr/>
                    <a:lstStyle/>
                    <a:p>
                      <a:pPr algn="ctr"/>
                      <a:r>
                        <a:rPr lang="en-US" sz="1600"/>
                        <a:t>3 outputs</a:t>
                      </a:r>
                    </a:p>
                  </a:txBody>
                  <a:tcPr anchor="ctr"/>
                </a:tc>
                <a:extLst>
                  <a:ext uri="{0D108BD9-81ED-4DB2-BD59-A6C34878D82A}">
                    <a16:rowId xmlns:a16="http://schemas.microsoft.com/office/drawing/2014/main" val="2071769919"/>
                  </a:ext>
                </a:extLst>
              </a:tr>
            </a:tbl>
          </a:graphicData>
        </a:graphic>
      </p:graphicFrame>
      <p:sp>
        <p:nvSpPr>
          <p:cNvPr id="13" name="TextBox 12">
            <a:extLst>
              <a:ext uri="{FF2B5EF4-FFF2-40B4-BE49-F238E27FC236}">
                <a16:creationId xmlns:a16="http://schemas.microsoft.com/office/drawing/2014/main" id="{3CB7ED02-C26C-9D33-E08C-9A3448062233}"/>
              </a:ext>
            </a:extLst>
          </p:cNvPr>
          <p:cNvSpPr txBox="1"/>
          <p:nvPr/>
        </p:nvSpPr>
        <p:spPr>
          <a:xfrm>
            <a:off x="10069546" y="5506058"/>
            <a:ext cx="207730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rgbClr val="AEAEAE"/>
                </a:solidFill>
                <a:latin typeface="Times New Roman"/>
                <a:cs typeface="Times New Roman"/>
              </a:rPr>
              <a:t>Modified from Quang, D., and Xie, X. (2016) </a:t>
            </a:r>
          </a:p>
        </p:txBody>
      </p:sp>
    </p:spTree>
    <p:extLst>
      <p:ext uri="{BB962C8B-B14F-4D97-AF65-F5344CB8AC3E}">
        <p14:creationId xmlns:p14="http://schemas.microsoft.com/office/powerpoint/2010/main" val="8979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9E8F5F3-6849-A61A-AAC0-E0AAD3085A84}"/>
              </a:ext>
            </a:extLst>
          </p:cNvPr>
          <p:cNvSpPr/>
          <p:nvPr/>
        </p:nvSpPr>
        <p:spPr>
          <a:xfrm>
            <a:off x="231349" y="197232"/>
            <a:ext cx="11720286" cy="1327243"/>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itle 1">
            <a:extLst>
              <a:ext uri="{FF2B5EF4-FFF2-40B4-BE49-F238E27FC236}">
                <a16:creationId xmlns:a16="http://schemas.microsoft.com/office/drawing/2014/main" id="{26DAEBF1-9F0A-3301-391E-5A08BC1077D9}"/>
              </a:ext>
            </a:extLst>
          </p:cNvPr>
          <p:cNvSpPr>
            <a:spLocks noGrp="1"/>
          </p:cNvSpPr>
          <p:nvPr>
            <p:ph type="title"/>
          </p:nvPr>
        </p:nvSpPr>
        <p:spPr>
          <a:xfrm>
            <a:off x="822806" y="228963"/>
            <a:ext cx="10515600" cy="1325563"/>
          </a:xfrm>
        </p:spPr>
        <p:txBody>
          <a:bodyPr/>
          <a:lstStyle/>
          <a:p>
            <a:pPr algn="ctr"/>
            <a:r>
              <a:rPr lang="en-US">
                <a:solidFill>
                  <a:srgbClr val="B9FDFE"/>
                </a:solidFill>
                <a:latin typeface="Walbaum Display"/>
              </a:rPr>
              <a:t>Preliminary Performance Results</a:t>
            </a:r>
          </a:p>
        </p:txBody>
      </p:sp>
      <p:graphicFrame>
        <p:nvGraphicFramePr>
          <p:cNvPr id="9" name="Table 8">
            <a:extLst>
              <a:ext uri="{FF2B5EF4-FFF2-40B4-BE49-F238E27FC236}">
                <a16:creationId xmlns:a16="http://schemas.microsoft.com/office/drawing/2014/main" id="{6BC941BD-CC77-A832-FC8E-6834F1EA4CA3}"/>
              </a:ext>
            </a:extLst>
          </p:cNvPr>
          <p:cNvGraphicFramePr>
            <a:graphicFrameLocks noGrp="1"/>
          </p:cNvGraphicFramePr>
          <p:nvPr>
            <p:extLst>
              <p:ext uri="{D42A27DB-BD31-4B8C-83A1-F6EECF244321}">
                <p14:modId xmlns:p14="http://schemas.microsoft.com/office/powerpoint/2010/main" val="1194720070"/>
              </p:ext>
            </p:extLst>
          </p:nvPr>
        </p:nvGraphicFramePr>
        <p:xfrm>
          <a:off x="564077" y="2305792"/>
          <a:ext cx="5093139" cy="2275956"/>
        </p:xfrm>
        <a:graphic>
          <a:graphicData uri="http://schemas.openxmlformats.org/drawingml/2006/table">
            <a:tbl>
              <a:tblPr firstRow="1" firstCol="1">
                <a:tableStyleId>{5C22544A-7EE6-4342-B048-85BDC9FD1C3A}</a:tableStyleId>
              </a:tblPr>
              <a:tblGrid>
                <a:gridCol w="1460499">
                  <a:extLst>
                    <a:ext uri="{9D8B030D-6E8A-4147-A177-3AD203B41FA5}">
                      <a16:colId xmlns:a16="http://schemas.microsoft.com/office/drawing/2014/main" val="252866769"/>
                    </a:ext>
                  </a:extLst>
                </a:gridCol>
                <a:gridCol w="1523998">
                  <a:extLst>
                    <a:ext uri="{9D8B030D-6E8A-4147-A177-3AD203B41FA5}">
                      <a16:colId xmlns:a16="http://schemas.microsoft.com/office/drawing/2014/main" val="2541127023"/>
                    </a:ext>
                  </a:extLst>
                </a:gridCol>
                <a:gridCol w="950025">
                  <a:extLst>
                    <a:ext uri="{9D8B030D-6E8A-4147-A177-3AD203B41FA5}">
                      <a16:colId xmlns:a16="http://schemas.microsoft.com/office/drawing/2014/main" val="2127094778"/>
                    </a:ext>
                  </a:extLst>
                </a:gridCol>
                <a:gridCol w="1158617">
                  <a:extLst>
                    <a:ext uri="{9D8B030D-6E8A-4147-A177-3AD203B41FA5}">
                      <a16:colId xmlns:a16="http://schemas.microsoft.com/office/drawing/2014/main" val="1993438475"/>
                    </a:ext>
                  </a:extLst>
                </a:gridCol>
              </a:tblGrid>
              <a:tr h="647470">
                <a:tc>
                  <a:txBody>
                    <a:bodyPr/>
                    <a:lstStyle/>
                    <a:p>
                      <a:pPr lvl="0" algn="ctr">
                        <a:buNone/>
                      </a:pPr>
                      <a:r>
                        <a:rPr lang="en-US"/>
                        <a:t>3-mers</a:t>
                      </a:r>
                    </a:p>
                  </a:txBody>
                  <a:tcPr anchor="ctr"/>
                </a:tc>
                <a:tc>
                  <a:txBody>
                    <a:bodyPr/>
                    <a:lstStyle/>
                    <a:p>
                      <a:pPr lvl="0">
                        <a:buNone/>
                      </a:pPr>
                      <a:r>
                        <a:rPr lang="en-US"/>
                        <a:t>Colorectal</a:t>
                      </a:r>
                    </a:p>
                  </a:txBody>
                  <a:tcPr/>
                </a:tc>
                <a:tc>
                  <a:txBody>
                    <a:bodyPr/>
                    <a:lstStyle/>
                    <a:p>
                      <a:pPr lvl="0">
                        <a:buNone/>
                      </a:pPr>
                      <a:r>
                        <a:rPr lang="en-US"/>
                        <a:t>Lung</a:t>
                      </a:r>
                    </a:p>
                  </a:txBody>
                  <a:tcPr/>
                </a:tc>
                <a:tc>
                  <a:txBody>
                    <a:bodyPr/>
                    <a:lstStyle/>
                    <a:p>
                      <a:pPr lvl="0">
                        <a:buNone/>
                      </a:pPr>
                      <a:r>
                        <a:rPr lang="en-US"/>
                        <a:t>Thyroid</a:t>
                      </a:r>
                    </a:p>
                  </a:txBody>
                  <a:tcPr/>
                </a:tc>
                <a:extLst>
                  <a:ext uri="{0D108BD9-81ED-4DB2-BD59-A6C34878D82A}">
                    <a16:rowId xmlns:a16="http://schemas.microsoft.com/office/drawing/2014/main" val="3198443987"/>
                  </a:ext>
                </a:extLst>
              </a:tr>
              <a:tr h="647470">
                <a:tc>
                  <a:txBody>
                    <a:bodyPr/>
                    <a:lstStyle/>
                    <a:p>
                      <a:pPr lvl="0">
                        <a:buNone/>
                      </a:pPr>
                      <a:r>
                        <a:rPr lang="en-US"/>
                        <a:t>Colorectal</a:t>
                      </a:r>
                    </a:p>
                  </a:txBody>
                  <a:tcPr/>
                </a:tc>
                <a:tc>
                  <a:txBody>
                    <a:bodyPr/>
                    <a:lstStyle/>
                    <a:p>
                      <a:pPr lvl="0">
                        <a:buNone/>
                      </a:pPr>
                      <a:r>
                        <a:rPr lang="en-US"/>
                        <a:t>11</a:t>
                      </a:r>
                    </a:p>
                  </a:txBody>
                  <a:tcPr/>
                </a:tc>
                <a:tc>
                  <a:txBody>
                    <a:bodyPr/>
                    <a:lstStyle/>
                    <a:p>
                      <a:pPr lvl="0">
                        <a:buNone/>
                      </a:pPr>
                      <a:r>
                        <a:rPr lang="en-US"/>
                        <a:t>1</a:t>
                      </a:r>
                    </a:p>
                  </a:txBody>
                  <a:tcPr/>
                </a:tc>
                <a:tc>
                  <a:txBody>
                    <a:bodyPr/>
                    <a:lstStyle/>
                    <a:p>
                      <a:pPr lvl="0">
                        <a:buNone/>
                      </a:pPr>
                      <a:r>
                        <a:rPr lang="en-US"/>
                        <a:t>2</a:t>
                      </a:r>
                    </a:p>
                  </a:txBody>
                  <a:tcPr/>
                </a:tc>
                <a:extLst>
                  <a:ext uri="{0D108BD9-81ED-4DB2-BD59-A6C34878D82A}">
                    <a16:rowId xmlns:a16="http://schemas.microsoft.com/office/drawing/2014/main" val="1374024193"/>
                  </a:ext>
                </a:extLst>
              </a:tr>
              <a:tr h="490508">
                <a:tc>
                  <a:txBody>
                    <a:bodyPr/>
                    <a:lstStyle/>
                    <a:p>
                      <a:pPr lvl="0">
                        <a:buNone/>
                      </a:pPr>
                      <a:r>
                        <a:rPr lang="en-US"/>
                        <a:t>Lung</a:t>
                      </a:r>
                    </a:p>
                  </a:txBody>
                  <a:tcPr/>
                </a:tc>
                <a:tc>
                  <a:txBody>
                    <a:bodyPr/>
                    <a:lstStyle/>
                    <a:p>
                      <a:pPr lvl="0">
                        <a:buNone/>
                      </a:pPr>
                      <a:r>
                        <a:rPr lang="en-US"/>
                        <a:t>0</a:t>
                      </a:r>
                    </a:p>
                  </a:txBody>
                  <a:tcPr/>
                </a:tc>
                <a:tc>
                  <a:txBody>
                    <a:bodyPr/>
                    <a:lstStyle/>
                    <a:p>
                      <a:pPr lvl="0">
                        <a:buNone/>
                      </a:pPr>
                      <a:r>
                        <a:rPr lang="en-US"/>
                        <a:t>5</a:t>
                      </a:r>
                    </a:p>
                  </a:txBody>
                  <a:tcPr/>
                </a:tc>
                <a:tc>
                  <a:txBody>
                    <a:bodyPr/>
                    <a:lstStyle/>
                    <a:p>
                      <a:pPr lvl="0">
                        <a:buNone/>
                      </a:pPr>
                      <a:r>
                        <a:rPr lang="en-US"/>
                        <a:t>0</a:t>
                      </a:r>
                    </a:p>
                  </a:txBody>
                  <a:tcPr/>
                </a:tc>
                <a:extLst>
                  <a:ext uri="{0D108BD9-81ED-4DB2-BD59-A6C34878D82A}">
                    <a16:rowId xmlns:a16="http://schemas.microsoft.com/office/drawing/2014/main" val="3466139417"/>
                  </a:ext>
                </a:extLst>
              </a:tr>
              <a:tr h="490508">
                <a:tc>
                  <a:txBody>
                    <a:bodyPr/>
                    <a:lstStyle/>
                    <a:p>
                      <a:pPr lvl="0">
                        <a:buNone/>
                      </a:pPr>
                      <a:r>
                        <a:rPr lang="en-US"/>
                        <a:t>Thyroid</a:t>
                      </a:r>
                    </a:p>
                  </a:txBody>
                  <a:tcPr/>
                </a:tc>
                <a:tc>
                  <a:txBody>
                    <a:bodyPr/>
                    <a:lstStyle/>
                    <a:p>
                      <a:pPr lvl="0">
                        <a:buNone/>
                      </a:pPr>
                      <a:r>
                        <a:rPr lang="en-US"/>
                        <a:t>0</a:t>
                      </a:r>
                    </a:p>
                  </a:txBody>
                  <a:tcPr/>
                </a:tc>
                <a:tc>
                  <a:txBody>
                    <a:bodyPr/>
                    <a:lstStyle/>
                    <a:p>
                      <a:pPr lvl="0">
                        <a:buNone/>
                      </a:pPr>
                      <a:r>
                        <a:rPr lang="en-US"/>
                        <a:t>0</a:t>
                      </a:r>
                    </a:p>
                  </a:txBody>
                  <a:tcPr/>
                </a:tc>
                <a:tc>
                  <a:txBody>
                    <a:bodyPr/>
                    <a:lstStyle/>
                    <a:p>
                      <a:pPr lvl="0">
                        <a:buNone/>
                      </a:pPr>
                      <a:r>
                        <a:rPr lang="en-US"/>
                        <a:t>11</a:t>
                      </a:r>
                    </a:p>
                  </a:txBody>
                  <a:tcPr/>
                </a:tc>
                <a:extLst>
                  <a:ext uri="{0D108BD9-81ED-4DB2-BD59-A6C34878D82A}">
                    <a16:rowId xmlns:a16="http://schemas.microsoft.com/office/drawing/2014/main" val="797287073"/>
                  </a:ext>
                </a:extLst>
              </a:tr>
            </a:tbl>
          </a:graphicData>
        </a:graphic>
      </p:graphicFrame>
      <p:graphicFrame>
        <p:nvGraphicFramePr>
          <p:cNvPr id="10" name="Table 9">
            <a:extLst>
              <a:ext uri="{FF2B5EF4-FFF2-40B4-BE49-F238E27FC236}">
                <a16:creationId xmlns:a16="http://schemas.microsoft.com/office/drawing/2014/main" id="{1A085C0B-9C1D-3D3A-E3D7-7A8E77D42110}"/>
              </a:ext>
            </a:extLst>
          </p:cNvPr>
          <p:cNvGraphicFramePr>
            <a:graphicFrameLocks noGrp="1"/>
          </p:cNvGraphicFramePr>
          <p:nvPr>
            <p:extLst>
              <p:ext uri="{D42A27DB-BD31-4B8C-83A1-F6EECF244321}">
                <p14:modId xmlns:p14="http://schemas.microsoft.com/office/powerpoint/2010/main" val="1784036224"/>
              </p:ext>
            </p:extLst>
          </p:nvPr>
        </p:nvGraphicFramePr>
        <p:xfrm>
          <a:off x="6363194" y="4255324"/>
          <a:ext cx="4982084" cy="2275988"/>
        </p:xfrm>
        <a:graphic>
          <a:graphicData uri="http://schemas.openxmlformats.org/drawingml/2006/table">
            <a:tbl>
              <a:tblPr firstRow="1" bandRow="1">
                <a:tableStyleId>{5C22544A-7EE6-4342-B048-85BDC9FD1C3A}</a:tableStyleId>
              </a:tblPr>
              <a:tblGrid>
                <a:gridCol w="1245521">
                  <a:extLst>
                    <a:ext uri="{9D8B030D-6E8A-4147-A177-3AD203B41FA5}">
                      <a16:colId xmlns:a16="http://schemas.microsoft.com/office/drawing/2014/main" val="252866769"/>
                    </a:ext>
                  </a:extLst>
                </a:gridCol>
                <a:gridCol w="1487719">
                  <a:extLst>
                    <a:ext uri="{9D8B030D-6E8A-4147-A177-3AD203B41FA5}">
                      <a16:colId xmlns:a16="http://schemas.microsoft.com/office/drawing/2014/main" val="2541127023"/>
                    </a:ext>
                  </a:extLst>
                </a:gridCol>
                <a:gridCol w="1003323">
                  <a:extLst>
                    <a:ext uri="{9D8B030D-6E8A-4147-A177-3AD203B41FA5}">
                      <a16:colId xmlns:a16="http://schemas.microsoft.com/office/drawing/2014/main" val="2127094778"/>
                    </a:ext>
                  </a:extLst>
                </a:gridCol>
                <a:gridCol w="1245521">
                  <a:extLst>
                    <a:ext uri="{9D8B030D-6E8A-4147-A177-3AD203B41FA5}">
                      <a16:colId xmlns:a16="http://schemas.microsoft.com/office/drawing/2014/main" val="1993438475"/>
                    </a:ext>
                  </a:extLst>
                </a:gridCol>
              </a:tblGrid>
              <a:tr h="647480">
                <a:tc>
                  <a:txBody>
                    <a:bodyPr/>
                    <a:lstStyle/>
                    <a:p>
                      <a:pPr lvl="0" algn="ctr">
                        <a:buNone/>
                      </a:pPr>
                      <a:r>
                        <a:rPr lang="en-US"/>
                        <a:t>7-mers</a:t>
                      </a:r>
                    </a:p>
                  </a:txBody>
                  <a:tcPr anchor="ctr"/>
                </a:tc>
                <a:tc>
                  <a:txBody>
                    <a:bodyPr/>
                    <a:lstStyle/>
                    <a:p>
                      <a:pPr lvl="0">
                        <a:buNone/>
                      </a:pPr>
                      <a:r>
                        <a:rPr lang="en-US"/>
                        <a:t>Colorectal</a:t>
                      </a:r>
                    </a:p>
                  </a:txBody>
                  <a:tcPr/>
                </a:tc>
                <a:tc>
                  <a:txBody>
                    <a:bodyPr/>
                    <a:lstStyle/>
                    <a:p>
                      <a:pPr lvl="0">
                        <a:buNone/>
                      </a:pPr>
                      <a:r>
                        <a:rPr lang="en-US"/>
                        <a:t>Lung</a:t>
                      </a:r>
                    </a:p>
                  </a:txBody>
                  <a:tcPr/>
                </a:tc>
                <a:tc>
                  <a:txBody>
                    <a:bodyPr/>
                    <a:lstStyle/>
                    <a:p>
                      <a:pPr lvl="0">
                        <a:buNone/>
                      </a:pPr>
                      <a:r>
                        <a:rPr lang="en-US"/>
                        <a:t>Thyroid</a:t>
                      </a:r>
                    </a:p>
                  </a:txBody>
                  <a:tcPr/>
                </a:tc>
                <a:extLst>
                  <a:ext uri="{0D108BD9-81ED-4DB2-BD59-A6C34878D82A}">
                    <a16:rowId xmlns:a16="http://schemas.microsoft.com/office/drawing/2014/main" val="3198443987"/>
                  </a:ext>
                </a:extLst>
              </a:tr>
              <a:tr h="647480">
                <a:tc>
                  <a:txBody>
                    <a:bodyPr/>
                    <a:lstStyle/>
                    <a:p>
                      <a:pPr lvl="0">
                        <a:buNone/>
                      </a:pPr>
                      <a:r>
                        <a:rPr lang="en-US"/>
                        <a:t>Colorectal</a:t>
                      </a:r>
                    </a:p>
                  </a:txBody>
                  <a:tcPr/>
                </a:tc>
                <a:tc>
                  <a:txBody>
                    <a:bodyPr/>
                    <a:lstStyle/>
                    <a:p>
                      <a:pPr lvl="0">
                        <a:buNone/>
                      </a:pPr>
                      <a:r>
                        <a:rPr lang="en-US"/>
                        <a:t>17</a:t>
                      </a:r>
                    </a:p>
                  </a:txBody>
                  <a:tcPr/>
                </a:tc>
                <a:tc>
                  <a:txBody>
                    <a:bodyPr/>
                    <a:lstStyle/>
                    <a:p>
                      <a:pPr lvl="0">
                        <a:buNone/>
                      </a:pPr>
                      <a:r>
                        <a:rPr lang="en-US"/>
                        <a:t>0</a:t>
                      </a:r>
                    </a:p>
                  </a:txBody>
                  <a:tcPr/>
                </a:tc>
                <a:tc>
                  <a:txBody>
                    <a:bodyPr/>
                    <a:lstStyle/>
                    <a:p>
                      <a:pPr lvl="0">
                        <a:buNone/>
                      </a:pPr>
                      <a:r>
                        <a:rPr lang="en-US"/>
                        <a:t>0</a:t>
                      </a:r>
                    </a:p>
                  </a:txBody>
                  <a:tcPr/>
                </a:tc>
                <a:extLst>
                  <a:ext uri="{0D108BD9-81ED-4DB2-BD59-A6C34878D82A}">
                    <a16:rowId xmlns:a16="http://schemas.microsoft.com/office/drawing/2014/main" val="1374024193"/>
                  </a:ext>
                </a:extLst>
              </a:tr>
              <a:tr h="490514">
                <a:tc>
                  <a:txBody>
                    <a:bodyPr/>
                    <a:lstStyle/>
                    <a:p>
                      <a:pPr lvl="0">
                        <a:buNone/>
                      </a:pPr>
                      <a:r>
                        <a:rPr lang="en-US"/>
                        <a:t>Lung</a:t>
                      </a:r>
                    </a:p>
                  </a:txBody>
                  <a:tcPr/>
                </a:tc>
                <a:tc>
                  <a:txBody>
                    <a:bodyPr/>
                    <a:lstStyle/>
                    <a:p>
                      <a:pPr lvl="0">
                        <a:buNone/>
                      </a:pPr>
                      <a:r>
                        <a:rPr lang="en-US"/>
                        <a:t>0</a:t>
                      </a:r>
                    </a:p>
                  </a:txBody>
                  <a:tcPr/>
                </a:tc>
                <a:tc>
                  <a:txBody>
                    <a:bodyPr/>
                    <a:lstStyle/>
                    <a:p>
                      <a:pPr lvl="0">
                        <a:buNone/>
                      </a:pPr>
                      <a:r>
                        <a:rPr lang="en-US"/>
                        <a:t>9</a:t>
                      </a:r>
                    </a:p>
                  </a:txBody>
                  <a:tcPr/>
                </a:tc>
                <a:tc>
                  <a:txBody>
                    <a:bodyPr/>
                    <a:lstStyle/>
                    <a:p>
                      <a:pPr lvl="0">
                        <a:buNone/>
                      </a:pPr>
                      <a:r>
                        <a:rPr lang="en-US"/>
                        <a:t>0</a:t>
                      </a:r>
                    </a:p>
                  </a:txBody>
                  <a:tcPr/>
                </a:tc>
                <a:extLst>
                  <a:ext uri="{0D108BD9-81ED-4DB2-BD59-A6C34878D82A}">
                    <a16:rowId xmlns:a16="http://schemas.microsoft.com/office/drawing/2014/main" val="3466139417"/>
                  </a:ext>
                </a:extLst>
              </a:tr>
              <a:tr h="490514">
                <a:tc>
                  <a:txBody>
                    <a:bodyPr/>
                    <a:lstStyle/>
                    <a:p>
                      <a:pPr lvl="0">
                        <a:buNone/>
                      </a:pPr>
                      <a:r>
                        <a:rPr lang="en-US"/>
                        <a:t>Thyroid</a:t>
                      </a:r>
                    </a:p>
                  </a:txBody>
                  <a:tcPr/>
                </a:tc>
                <a:tc>
                  <a:txBody>
                    <a:bodyPr/>
                    <a:lstStyle/>
                    <a:p>
                      <a:pPr lvl="0">
                        <a:buNone/>
                      </a:pPr>
                      <a:r>
                        <a:rPr lang="en-US"/>
                        <a:t>0</a:t>
                      </a:r>
                    </a:p>
                  </a:txBody>
                  <a:tcPr/>
                </a:tc>
                <a:tc>
                  <a:txBody>
                    <a:bodyPr/>
                    <a:lstStyle/>
                    <a:p>
                      <a:pPr lvl="0">
                        <a:buNone/>
                      </a:pPr>
                      <a:r>
                        <a:rPr lang="en-US"/>
                        <a:t>0</a:t>
                      </a:r>
                    </a:p>
                  </a:txBody>
                  <a:tcPr/>
                </a:tc>
                <a:tc>
                  <a:txBody>
                    <a:bodyPr/>
                    <a:lstStyle/>
                    <a:p>
                      <a:pPr lvl="0">
                        <a:buNone/>
                      </a:pPr>
                      <a:r>
                        <a:rPr lang="en-US"/>
                        <a:t>19</a:t>
                      </a:r>
                    </a:p>
                  </a:txBody>
                  <a:tcPr/>
                </a:tc>
                <a:extLst>
                  <a:ext uri="{0D108BD9-81ED-4DB2-BD59-A6C34878D82A}">
                    <a16:rowId xmlns:a16="http://schemas.microsoft.com/office/drawing/2014/main" val="797287073"/>
                  </a:ext>
                </a:extLst>
              </a:tr>
            </a:tbl>
          </a:graphicData>
        </a:graphic>
      </p:graphicFrame>
      <p:sp>
        <p:nvSpPr>
          <p:cNvPr id="13" name="TextBox 12">
            <a:extLst>
              <a:ext uri="{FF2B5EF4-FFF2-40B4-BE49-F238E27FC236}">
                <a16:creationId xmlns:a16="http://schemas.microsoft.com/office/drawing/2014/main" id="{CAA70203-496E-E8F3-BCD1-FEBE388676A8}"/>
              </a:ext>
            </a:extLst>
          </p:cNvPr>
          <p:cNvSpPr txBox="1"/>
          <p:nvPr/>
        </p:nvSpPr>
        <p:spPr>
          <a:xfrm>
            <a:off x="3166753" y="171202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True Value</a:t>
            </a:r>
          </a:p>
        </p:txBody>
      </p:sp>
      <p:sp>
        <p:nvSpPr>
          <p:cNvPr id="15" name="TextBox 14">
            <a:extLst>
              <a:ext uri="{FF2B5EF4-FFF2-40B4-BE49-F238E27FC236}">
                <a16:creationId xmlns:a16="http://schemas.microsoft.com/office/drawing/2014/main" id="{CF37EF1D-9059-AA15-E46B-4053B435DF1D}"/>
              </a:ext>
            </a:extLst>
          </p:cNvPr>
          <p:cNvSpPr txBox="1"/>
          <p:nvPr/>
        </p:nvSpPr>
        <p:spPr>
          <a:xfrm rot="16200000">
            <a:off x="-1058884" y="302820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Predicted Value</a:t>
            </a:r>
          </a:p>
        </p:txBody>
      </p:sp>
      <p:sp>
        <p:nvSpPr>
          <p:cNvPr id="16" name="TextBox 15">
            <a:extLst>
              <a:ext uri="{FF2B5EF4-FFF2-40B4-BE49-F238E27FC236}">
                <a16:creationId xmlns:a16="http://schemas.microsoft.com/office/drawing/2014/main" id="{C0A29D69-7BA4-99AB-77D9-654F8B15310B}"/>
              </a:ext>
            </a:extLst>
          </p:cNvPr>
          <p:cNvSpPr txBox="1"/>
          <p:nvPr/>
        </p:nvSpPr>
        <p:spPr>
          <a:xfrm rot="16200000">
            <a:off x="4720441" y="497773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Predicted Value</a:t>
            </a:r>
          </a:p>
        </p:txBody>
      </p:sp>
      <p:sp>
        <p:nvSpPr>
          <p:cNvPr id="17" name="TextBox 16">
            <a:extLst>
              <a:ext uri="{FF2B5EF4-FFF2-40B4-BE49-F238E27FC236}">
                <a16:creationId xmlns:a16="http://schemas.microsoft.com/office/drawing/2014/main" id="{D89363F9-13CE-0EA0-F595-868AA8E433B9}"/>
              </a:ext>
            </a:extLst>
          </p:cNvPr>
          <p:cNvSpPr txBox="1"/>
          <p:nvPr/>
        </p:nvSpPr>
        <p:spPr>
          <a:xfrm>
            <a:off x="8847117" y="371103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True Value</a:t>
            </a:r>
          </a:p>
        </p:txBody>
      </p:sp>
      <p:sp>
        <p:nvSpPr>
          <p:cNvPr id="2" name="Right Brace 1">
            <a:extLst>
              <a:ext uri="{FF2B5EF4-FFF2-40B4-BE49-F238E27FC236}">
                <a16:creationId xmlns:a16="http://schemas.microsoft.com/office/drawing/2014/main" id="{459010D5-EB59-2B3F-B8A1-410B31B38C43}"/>
              </a:ext>
            </a:extLst>
          </p:cNvPr>
          <p:cNvSpPr/>
          <p:nvPr/>
        </p:nvSpPr>
        <p:spPr>
          <a:xfrm rot="16200000">
            <a:off x="3737224" y="403761"/>
            <a:ext cx="165344" cy="350717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Right Brace 2">
            <a:extLst>
              <a:ext uri="{FF2B5EF4-FFF2-40B4-BE49-F238E27FC236}">
                <a16:creationId xmlns:a16="http://schemas.microsoft.com/office/drawing/2014/main" id="{46D1F0EF-D3EC-9C4A-1252-9FAD1BCFF468}"/>
              </a:ext>
            </a:extLst>
          </p:cNvPr>
          <p:cNvSpPr/>
          <p:nvPr/>
        </p:nvSpPr>
        <p:spPr>
          <a:xfrm rot="16200000">
            <a:off x="9338418" y="2402774"/>
            <a:ext cx="165344" cy="350717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Oval 3">
            <a:extLst>
              <a:ext uri="{FF2B5EF4-FFF2-40B4-BE49-F238E27FC236}">
                <a16:creationId xmlns:a16="http://schemas.microsoft.com/office/drawing/2014/main" id="{99CE0F85-E0E5-19B9-0887-4E6E5568C4EB}"/>
              </a:ext>
            </a:extLst>
          </p:cNvPr>
          <p:cNvSpPr/>
          <p:nvPr/>
        </p:nvSpPr>
        <p:spPr>
          <a:xfrm>
            <a:off x="3460956" y="2889249"/>
            <a:ext cx="496248" cy="50202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1281B80-666F-6E5F-86DA-EFCCB186915D}"/>
              </a:ext>
            </a:extLst>
          </p:cNvPr>
          <p:cNvSpPr/>
          <p:nvPr/>
        </p:nvSpPr>
        <p:spPr>
          <a:xfrm>
            <a:off x="4420878" y="2889249"/>
            <a:ext cx="496248" cy="50202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17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9E8F5F3-6849-A61A-AAC0-E0AAD3085A84}"/>
              </a:ext>
            </a:extLst>
          </p:cNvPr>
          <p:cNvSpPr/>
          <p:nvPr/>
        </p:nvSpPr>
        <p:spPr>
          <a:xfrm>
            <a:off x="231349" y="197232"/>
            <a:ext cx="11720286" cy="1327243"/>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itle 1">
            <a:extLst>
              <a:ext uri="{FF2B5EF4-FFF2-40B4-BE49-F238E27FC236}">
                <a16:creationId xmlns:a16="http://schemas.microsoft.com/office/drawing/2014/main" id="{26DAEBF1-9F0A-3301-391E-5A08BC1077D9}"/>
              </a:ext>
            </a:extLst>
          </p:cNvPr>
          <p:cNvSpPr>
            <a:spLocks noGrp="1"/>
          </p:cNvSpPr>
          <p:nvPr>
            <p:ph type="title"/>
          </p:nvPr>
        </p:nvSpPr>
        <p:spPr>
          <a:xfrm>
            <a:off x="822806" y="228963"/>
            <a:ext cx="10515600" cy="1325563"/>
          </a:xfrm>
        </p:spPr>
        <p:txBody>
          <a:bodyPr/>
          <a:lstStyle/>
          <a:p>
            <a:pPr algn="ctr"/>
            <a:r>
              <a:rPr lang="en-US">
                <a:solidFill>
                  <a:srgbClr val="B9FDFE"/>
                </a:solidFill>
                <a:latin typeface="Walbaum Display"/>
              </a:rPr>
              <a:t>Performance Results</a:t>
            </a:r>
          </a:p>
        </p:txBody>
      </p:sp>
      <p:pic>
        <p:nvPicPr>
          <p:cNvPr id="2" name="Picture 1">
            <a:extLst>
              <a:ext uri="{FF2B5EF4-FFF2-40B4-BE49-F238E27FC236}">
                <a16:creationId xmlns:a16="http://schemas.microsoft.com/office/drawing/2014/main" id="{CE100C23-43DE-9E0D-3BB7-D47F72914B4A}"/>
              </a:ext>
            </a:extLst>
          </p:cNvPr>
          <p:cNvPicPr>
            <a:picLocks noChangeAspect="1"/>
          </p:cNvPicPr>
          <p:nvPr/>
        </p:nvPicPr>
        <p:blipFill>
          <a:blip r:embed="rId3"/>
          <a:stretch>
            <a:fillRect/>
          </a:stretch>
        </p:blipFill>
        <p:spPr>
          <a:xfrm>
            <a:off x="6150985" y="1980768"/>
            <a:ext cx="5798992" cy="4004828"/>
          </a:xfrm>
          <a:prstGeom prst="rect">
            <a:avLst/>
          </a:prstGeom>
        </p:spPr>
      </p:pic>
      <p:pic>
        <p:nvPicPr>
          <p:cNvPr id="3" name="Picture 2" descr="A graph with red and blue lines&#10;&#10;Description automatically generated">
            <a:extLst>
              <a:ext uri="{FF2B5EF4-FFF2-40B4-BE49-F238E27FC236}">
                <a16:creationId xmlns:a16="http://schemas.microsoft.com/office/drawing/2014/main" id="{6FDEC637-C595-EF4D-8243-D11BBE34553A}"/>
              </a:ext>
            </a:extLst>
          </p:cNvPr>
          <p:cNvPicPr>
            <a:picLocks noChangeAspect="1"/>
          </p:cNvPicPr>
          <p:nvPr/>
        </p:nvPicPr>
        <p:blipFill>
          <a:blip r:embed="rId4"/>
          <a:stretch>
            <a:fillRect/>
          </a:stretch>
        </p:blipFill>
        <p:spPr>
          <a:xfrm>
            <a:off x="293975" y="1984230"/>
            <a:ext cx="5778211" cy="3997902"/>
          </a:xfrm>
          <a:prstGeom prst="rect">
            <a:avLst/>
          </a:prstGeom>
        </p:spPr>
      </p:pic>
      <p:sp>
        <p:nvSpPr>
          <p:cNvPr id="4" name="TextBox 3">
            <a:extLst>
              <a:ext uri="{FF2B5EF4-FFF2-40B4-BE49-F238E27FC236}">
                <a16:creationId xmlns:a16="http://schemas.microsoft.com/office/drawing/2014/main" id="{6C5DACE6-3842-DFEB-8408-013C74354641}"/>
              </a:ext>
            </a:extLst>
          </p:cNvPr>
          <p:cNvSpPr txBox="1"/>
          <p:nvPr/>
        </p:nvSpPr>
        <p:spPr>
          <a:xfrm>
            <a:off x="941243" y="6099463"/>
            <a:ext cx="37199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Very-low  performance parameters</a:t>
            </a:r>
          </a:p>
        </p:txBody>
      </p:sp>
      <p:sp>
        <p:nvSpPr>
          <p:cNvPr id="6" name="TextBox 5">
            <a:extLst>
              <a:ext uri="{FF2B5EF4-FFF2-40B4-BE49-F238E27FC236}">
                <a16:creationId xmlns:a16="http://schemas.microsoft.com/office/drawing/2014/main" id="{C965C081-FDE9-0BBE-B382-B229E4FF7841}"/>
              </a:ext>
            </a:extLst>
          </p:cNvPr>
          <p:cNvSpPr txBox="1"/>
          <p:nvPr/>
        </p:nvSpPr>
        <p:spPr>
          <a:xfrm>
            <a:off x="7092660" y="6099462"/>
            <a:ext cx="37199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Low  performance parameters</a:t>
            </a:r>
          </a:p>
        </p:txBody>
      </p:sp>
    </p:spTree>
    <p:extLst>
      <p:ext uri="{BB962C8B-B14F-4D97-AF65-F5344CB8AC3E}">
        <p14:creationId xmlns:p14="http://schemas.microsoft.com/office/powerpoint/2010/main" val="2986513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DFA01-9F0D-761E-C7A6-695608E51700}"/>
            </a:ext>
          </a:extLst>
        </p:cNvPr>
        <p:cNvGrpSpPr/>
        <p:nvPr/>
      </p:nvGrpSpPr>
      <p:grpSpPr>
        <a:xfrm>
          <a:off x="0" y="0"/>
          <a:ext cx="0" cy="0"/>
          <a:chOff x="0" y="0"/>
          <a:chExt cx="0" cy="0"/>
        </a:xfrm>
      </p:grpSpPr>
      <p:pic>
        <p:nvPicPr>
          <p:cNvPr id="3074" name="Picture 2" descr="The Dna Damage Repair Ddr System Dna Damage Dna Damage – NBKomputer">
            <a:extLst>
              <a:ext uri="{FF2B5EF4-FFF2-40B4-BE49-F238E27FC236}">
                <a16:creationId xmlns:a16="http://schemas.microsoft.com/office/drawing/2014/main" id="{D9910B87-0325-7482-60FA-9951B66587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629"/>
          <a:stretch/>
        </p:blipFill>
        <p:spPr bwMode="auto">
          <a:xfrm>
            <a:off x="6348812" y="2287365"/>
            <a:ext cx="5514483" cy="38895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1FAF450F-A7B6-C848-C6E8-8A2C1BB8139A}"/>
              </a:ext>
            </a:extLst>
          </p:cNvPr>
          <p:cNvSpPr/>
          <p:nvPr/>
        </p:nvSpPr>
        <p:spPr>
          <a:xfrm>
            <a:off x="235857" y="246741"/>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B6D91262-EAB4-E697-28F1-CECCC9D2C56D}"/>
              </a:ext>
            </a:extLst>
          </p:cNvPr>
          <p:cNvSpPr>
            <a:spLocks noGrp="1"/>
          </p:cNvSpPr>
          <p:nvPr>
            <p:ph type="title"/>
          </p:nvPr>
        </p:nvSpPr>
        <p:spPr>
          <a:xfrm>
            <a:off x="838200" y="305933"/>
            <a:ext cx="10515600" cy="1325563"/>
          </a:xfrm>
        </p:spPr>
        <p:txBody>
          <a:bodyPr/>
          <a:lstStyle/>
          <a:p>
            <a:pPr algn="ctr"/>
            <a:r>
              <a:rPr lang="en-US">
                <a:solidFill>
                  <a:srgbClr val="B9FDFE"/>
                </a:solidFill>
                <a:latin typeface="Walbaum Display" panose="02070503090703020303" pitchFamily="18" charset="0"/>
              </a:rPr>
              <a:t>Genomic Integrity</a:t>
            </a:r>
          </a:p>
        </p:txBody>
      </p:sp>
      <p:sp>
        <p:nvSpPr>
          <p:cNvPr id="8" name="Content Placeholder 2">
            <a:extLst>
              <a:ext uri="{FF2B5EF4-FFF2-40B4-BE49-F238E27FC236}">
                <a16:creationId xmlns:a16="http://schemas.microsoft.com/office/drawing/2014/main" id="{12391BF4-F43B-C24C-C47F-093ABE7F02B8}"/>
              </a:ext>
            </a:extLst>
          </p:cNvPr>
          <p:cNvSpPr>
            <a:spLocks noGrp="1"/>
          </p:cNvSpPr>
          <p:nvPr>
            <p:ph idx="1"/>
          </p:nvPr>
        </p:nvSpPr>
        <p:spPr>
          <a:xfrm>
            <a:off x="537882" y="2117911"/>
            <a:ext cx="6051177" cy="4434156"/>
          </a:xfrm>
        </p:spPr>
        <p:txBody>
          <a:bodyPr vert="horz" lIns="91440" tIns="45720" rIns="91440" bIns="45720" rtlCol="0" anchor="t">
            <a:normAutofit lnSpcReduction="10000"/>
          </a:bodyPr>
          <a:lstStyle/>
          <a:p>
            <a:pPr marL="0" indent="0">
              <a:buNone/>
            </a:pPr>
            <a:r>
              <a:rPr lang="en-US">
                <a:latin typeface="Walbaum Display"/>
              </a:rPr>
              <a:t>DNA Repair Mechanisms</a:t>
            </a:r>
            <a:r>
              <a:rPr lang="en-US" baseline="30000">
                <a:latin typeface="Walbaum Display"/>
              </a:rPr>
              <a:t>1</a:t>
            </a:r>
            <a:r>
              <a:rPr lang="en-US">
                <a:latin typeface="Walbaum Display"/>
              </a:rPr>
              <a:t>:</a:t>
            </a:r>
          </a:p>
          <a:p>
            <a:pPr lvl="1"/>
            <a:r>
              <a:rPr lang="en-US"/>
              <a:t>Throughout our lives, cells acquire changes to the genetic information they hold. </a:t>
            </a:r>
          </a:p>
          <a:p>
            <a:pPr lvl="1"/>
            <a:r>
              <a:rPr lang="en-US"/>
              <a:t>These changes may be:</a:t>
            </a:r>
          </a:p>
          <a:p>
            <a:pPr lvl="2"/>
            <a:r>
              <a:rPr lang="en-US"/>
              <a:t>Exogenous </a:t>
            </a:r>
          </a:p>
          <a:p>
            <a:pPr lvl="3"/>
            <a:r>
              <a:rPr lang="en-US"/>
              <a:t>(e.g., radiation, chemicals, infections)</a:t>
            </a:r>
          </a:p>
          <a:p>
            <a:pPr lvl="2"/>
            <a:r>
              <a:rPr lang="en-US"/>
              <a:t>Endogenous</a:t>
            </a:r>
          </a:p>
          <a:p>
            <a:pPr lvl="3"/>
            <a:r>
              <a:rPr lang="en-US"/>
              <a:t>(e.g., replication errors, metabolic byproducts, genetic predispositions)</a:t>
            </a:r>
          </a:p>
          <a:p>
            <a:pPr lvl="1"/>
            <a:r>
              <a:rPr lang="en-US"/>
              <a:t>The maintenance of cell genomic integrity is handled by DNA repair mechanisms that address genetic damage.</a:t>
            </a:r>
          </a:p>
        </p:txBody>
      </p:sp>
      <p:sp>
        <p:nvSpPr>
          <p:cNvPr id="9" name="Oval 8">
            <a:extLst>
              <a:ext uri="{FF2B5EF4-FFF2-40B4-BE49-F238E27FC236}">
                <a16:creationId xmlns:a16="http://schemas.microsoft.com/office/drawing/2014/main" id="{B3976972-B181-E50A-0E1E-D9BE253D2A17}"/>
              </a:ext>
            </a:extLst>
          </p:cNvPr>
          <p:cNvSpPr/>
          <p:nvPr/>
        </p:nvSpPr>
        <p:spPr>
          <a:xfrm>
            <a:off x="7866529" y="2540179"/>
            <a:ext cx="840441" cy="23659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a:extLst>
              <a:ext uri="{FF2B5EF4-FFF2-40B4-BE49-F238E27FC236}">
                <a16:creationId xmlns:a16="http://schemas.microsoft.com/office/drawing/2014/main" id="{6F065D35-4ADA-3FD7-A23B-8430F66C4FCC}"/>
              </a:ext>
            </a:extLst>
          </p:cNvPr>
          <p:cNvSpPr/>
          <p:nvPr/>
        </p:nvSpPr>
        <p:spPr>
          <a:xfrm>
            <a:off x="8805956" y="3903274"/>
            <a:ext cx="840441" cy="13447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4C84F679-1008-8523-5857-97E071C29F2B}"/>
              </a:ext>
            </a:extLst>
          </p:cNvPr>
          <p:cNvSpPr/>
          <p:nvPr/>
        </p:nvSpPr>
        <p:spPr>
          <a:xfrm>
            <a:off x="8731033" y="5286335"/>
            <a:ext cx="840441" cy="18088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460BE9-0166-AC9A-291A-EE19EC3D2A28}"/>
              </a:ext>
            </a:extLst>
          </p:cNvPr>
          <p:cNvSpPr txBox="1"/>
          <p:nvPr/>
        </p:nvSpPr>
        <p:spPr>
          <a:xfrm>
            <a:off x="10786125" y="6178120"/>
            <a:ext cx="190911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rgbClr val="7F7F7F"/>
                </a:solidFill>
              </a:rPr>
              <a:t>From reference #2</a:t>
            </a:r>
          </a:p>
        </p:txBody>
      </p:sp>
    </p:spTree>
    <p:extLst>
      <p:ext uri="{BB962C8B-B14F-4D97-AF65-F5344CB8AC3E}">
        <p14:creationId xmlns:p14="http://schemas.microsoft.com/office/powerpoint/2010/main" val="69468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5F464-EB48-C645-CCE0-2255E5AC5448}"/>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8CE3C16-3D54-7D7F-38B4-73FE7503C39A}"/>
              </a:ext>
            </a:extLst>
          </p:cNvPr>
          <p:cNvSpPr/>
          <p:nvPr/>
        </p:nvSpPr>
        <p:spPr>
          <a:xfrm>
            <a:off x="235857" y="246741"/>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306D31E-EFF1-12F1-724F-D7EB9CFE3DDD}"/>
              </a:ext>
            </a:extLst>
          </p:cNvPr>
          <p:cNvSpPr>
            <a:spLocks noGrp="1"/>
          </p:cNvSpPr>
          <p:nvPr>
            <p:ph type="title"/>
          </p:nvPr>
        </p:nvSpPr>
        <p:spPr>
          <a:xfrm>
            <a:off x="838200" y="305933"/>
            <a:ext cx="10515600" cy="1325563"/>
          </a:xfrm>
        </p:spPr>
        <p:txBody>
          <a:bodyPr/>
          <a:lstStyle/>
          <a:p>
            <a:pPr algn="ctr"/>
            <a:r>
              <a:rPr lang="en-US">
                <a:solidFill>
                  <a:srgbClr val="B9FDFE"/>
                </a:solidFill>
                <a:latin typeface="Walbaum Display"/>
              </a:rPr>
              <a:t>Limitations</a:t>
            </a:r>
            <a:endParaRPr lang="en-US"/>
          </a:p>
        </p:txBody>
      </p:sp>
      <p:sp>
        <p:nvSpPr>
          <p:cNvPr id="3" name="Content Placeholder 2">
            <a:extLst>
              <a:ext uri="{FF2B5EF4-FFF2-40B4-BE49-F238E27FC236}">
                <a16:creationId xmlns:a16="http://schemas.microsoft.com/office/drawing/2014/main" id="{C6613B5B-CFB0-137C-E0A1-B623FB1F631C}"/>
              </a:ext>
            </a:extLst>
          </p:cNvPr>
          <p:cNvSpPr>
            <a:spLocks noGrp="1"/>
          </p:cNvSpPr>
          <p:nvPr>
            <p:ph idx="1"/>
          </p:nvPr>
        </p:nvSpPr>
        <p:spPr>
          <a:xfrm>
            <a:off x="838200" y="1963271"/>
            <a:ext cx="10515600" cy="4504764"/>
          </a:xfrm>
        </p:spPr>
        <p:txBody>
          <a:bodyPr vert="horz" lIns="91440" tIns="45720" rIns="91440" bIns="45720" rtlCol="0" anchor="t">
            <a:normAutofit/>
          </a:bodyPr>
          <a:lstStyle/>
          <a:p>
            <a:pPr marL="0" indent="0">
              <a:buNone/>
            </a:pPr>
            <a:r>
              <a:rPr lang="en-CA">
                <a:latin typeface="Walbaum Display"/>
              </a:rPr>
              <a:t>Limitations of our project include:</a:t>
            </a:r>
            <a:endParaRPr lang="en-US">
              <a:latin typeface="Walbaum Display"/>
            </a:endParaRPr>
          </a:p>
          <a:p>
            <a:pPr marL="0" indent="0">
              <a:buNone/>
            </a:pPr>
            <a:endParaRPr lang="en-CA">
              <a:latin typeface="Walbaum Display"/>
            </a:endParaRPr>
          </a:p>
          <a:p>
            <a:pPr lvl="1">
              <a:spcAft>
                <a:spcPts val="200"/>
              </a:spcAft>
            </a:pPr>
            <a:r>
              <a:rPr lang="en-US" sz="2800"/>
              <a:t>Low computational power</a:t>
            </a:r>
          </a:p>
          <a:p>
            <a:pPr lvl="1">
              <a:spcAft>
                <a:spcPts val="200"/>
              </a:spcAft>
            </a:pPr>
            <a:r>
              <a:rPr lang="en-US" sz="2800"/>
              <a:t>Bias towards certain classes </a:t>
            </a:r>
          </a:p>
          <a:p>
            <a:pPr lvl="1">
              <a:spcAft>
                <a:spcPts val="200"/>
              </a:spcAft>
            </a:pPr>
            <a:r>
              <a:rPr lang="en-US" sz="2800"/>
              <a:t>Overfitting</a:t>
            </a:r>
          </a:p>
          <a:p>
            <a:pPr lvl="1">
              <a:spcAft>
                <a:spcPts val="200"/>
              </a:spcAft>
            </a:pPr>
            <a:r>
              <a:rPr lang="en-US" sz="2800"/>
              <a:t>Difficult to interpret</a:t>
            </a:r>
          </a:p>
          <a:p>
            <a:pPr lvl="1">
              <a:spcAft>
                <a:spcPts val="200"/>
              </a:spcAft>
            </a:pPr>
            <a:r>
              <a:rPr lang="en-US" sz="2800"/>
              <a:t>Complex model</a:t>
            </a:r>
          </a:p>
          <a:p>
            <a:pPr lvl="1">
              <a:spcAft>
                <a:spcPts val="200"/>
              </a:spcAft>
            </a:pPr>
            <a:endParaRPr lang="en-US"/>
          </a:p>
        </p:txBody>
      </p:sp>
      <p:pic>
        <p:nvPicPr>
          <p:cNvPr id="4" name="Picture 3" descr="A computer screen with colorful dots&#10;&#10;Description automatically generated">
            <a:extLst>
              <a:ext uri="{FF2B5EF4-FFF2-40B4-BE49-F238E27FC236}">
                <a16:creationId xmlns:a16="http://schemas.microsoft.com/office/drawing/2014/main" id="{A8726196-1BD2-3D26-1117-EF154EDB942B}"/>
              </a:ext>
            </a:extLst>
          </p:cNvPr>
          <p:cNvPicPr>
            <a:picLocks noChangeAspect="1"/>
          </p:cNvPicPr>
          <p:nvPr/>
        </p:nvPicPr>
        <p:blipFill>
          <a:blip r:embed="rId3"/>
          <a:stretch>
            <a:fillRect/>
          </a:stretch>
        </p:blipFill>
        <p:spPr>
          <a:xfrm>
            <a:off x="6873599" y="2229678"/>
            <a:ext cx="4629150" cy="3657600"/>
          </a:xfrm>
          <a:prstGeom prst="rect">
            <a:avLst/>
          </a:prstGeom>
        </p:spPr>
      </p:pic>
      <p:sp>
        <p:nvSpPr>
          <p:cNvPr id="7" name="TextBox 6">
            <a:extLst>
              <a:ext uri="{FF2B5EF4-FFF2-40B4-BE49-F238E27FC236}">
                <a16:creationId xmlns:a16="http://schemas.microsoft.com/office/drawing/2014/main" id="{7501D9F6-D9CD-4F8C-F538-1ED8FAC4FD5C}"/>
              </a:ext>
            </a:extLst>
          </p:cNvPr>
          <p:cNvSpPr txBox="1"/>
          <p:nvPr/>
        </p:nvSpPr>
        <p:spPr>
          <a:xfrm>
            <a:off x="9760226" y="6502400"/>
            <a:ext cx="521693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1A1A1A"/>
                </a:solidFill>
                <a:latin typeface="Roboto"/>
                <a:ea typeface="Roboto"/>
                <a:cs typeface="Roboto"/>
              </a:rPr>
              <a:t>Created with BioRender.com</a:t>
            </a:r>
            <a:endParaRPr lang="en-US" sz="1400"/>
          </a:p>
        </p:txBody>
      </p:sp>
    </p:spTree>
    <p:extLst>
      <p:ext uri="{BB962C8B-B14F-4D97-AF65-F5344CB8AC3E}">
        <p14:creationId xmlns:p14="http://schemas.microsoft.com/office/powerpoint/2010/main" val="3498670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3B744-979B-998B-DE36-0ADFD7F2C2BB}"/>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5C96CA6-2B1B-E035-95B8-4F90E2A79B77}"/>
              </a:ext>
            </a:extLst>
          </p:cNvPr>
          <p:cNvSpPr/>
          <p:nvPr/>
        </p:nvSpPr>
        <p:spPr>
          <a:xfrm>
            <a:off x="235857" y="246741"/>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7512840-605B-8303-E3B6-EBA508B49392}"/>
              </a:ext>
            </a:extLst>
          </p:cNvPr>
          <p:cNvSpPr>
            <a:spLocks noGrp="1"/>
          </p:cNvSpPr>
          <p:nvPr>
            <p:ph type="title"/>
          </p:nvPr>
        </p:nvSpPr>
        <p:spPr>
          <a:xfrm>
            <a:off x="838200" y="305933"/>
            <a:ext cx="10515600" cy="1325563"/>
          </a:xfrm>
        </p:spPr>
        <p:txBody>
          <a:bodyPr/>
          <a:lstStyle/>
          <a:p>
            <a:pPr algn="ctr"/>
            <a:r>
              <a:rPr lang="en-US">
                <a:solidFill>
                  <a:srgbClr val="B9FDFE"/>
                </a:solidFill>
                <a:latin typeface="Walbaum Display" panose="02070503090703020303" pitchFamily="18" charset="0"/>
              </a:rPr>
              <a:t>Future Work</a:t>
            </a:r>
          </a:p>
        </p:txBody>
      </p:sp>
      <p:sp>
        <p:nvSpPr>
          <p:cNvPr id="3" name="Content Placeholder 2">
            <a:extLst>
              <a:ext uri="{FF2B5EF4-FFF2-40B4-BE49-F238E27FC236}">
                <a16:creationId xmlns:a16="http://schemas.microsoft.com/office/drawing/2014/main" id="{1E677702-DB53-EE10-6ADF-16637402CE85}"/>
              </a:ext>
            </a:extLst>
          </p:cNvPr>
          <p:cNvSpPr>
            <a:spLocks noGrp="1"/>
          </p:cNvSpPr>
          <p:nvPr>
            <p:ph idx="1"/>
          </p:nvPr>
        </p:nvSpPr>
        <p:spPr>
          <a:xfrm>
            <a:off x="838200" y="1963271"/>
            <a:ext cx="10515600" cy="4504764"/>
          </a:xfrm>
        </p:spPr>
        <p:txBody>
          <a:bodyPr vert="horz" lIns="91440" tIns="45720" rIns="91440" bIns="45720" rtlCol="0" anchor="t">
            <a:normAutofit/>
          </a:bodyPr>
          <a:lstStyle/>
          <a:p>
            <a:pPr marL="0" indent="0">
              <a:buNone/>
            </a:pPr>
            <a:r>
              <a:rPr lang="en-CA">
                <a:latin typeface="Walbaum Display"/>
              </a:rPr>
              <a:t>Future Work:</a:t>
            </a:r>
            <a:endParaRPr lang="en-US">
              <a:latin typeface="Walbaum Display"/>
            </a:endParaRPr>
          </a:p>
          <a:p>
            <a:pPr marL="0" indent="0">
              <a:buNone/>
            </a:pPr>
            <a:endParaRPr lang="en-CA">
              <a:latin typeface="Walbaum Display"/>
            </a:endParaRPr>
          </a:p>
          <a:p>
            <a:pPr lvl="1">
              <a:lnSpc>
                <a:spcPct val="150000"/>
              </a:lnSpc>
            </a:pPr>
            <a:r>
              <a:rPr lang="en-US"/>
              <a:t>Feature Extraction: Spaced Seeds</a:t>
            </a:r>
          </a:p>
          <a:p>
            <a:pPr lvl="1">
              <a:lnSpc>
                <a:spcPct val="150000"/>
              </a:lnSpc>
            </a:pPr>
            <a:r>
              <a:rPr lang="en-US"/>
              <a:t>Add additional layers (CNN/RNN).</a:t>
            </a:r>
          </a:p>
          <a:p>
            <a:pPr lvl="1">
              <a:lnSpc>
                <a:spcPct val="150000"/>
              </a:lnSpc>
            </a:pPr>
            <a:r>
              <a:rPr lang="en-US"/>
              <a:t>Integrate additional data types.</a:t>
            </a:r>
          </a:p>
          <a:p>
            <a:pPr lvl="1">
              <a:lnSpc>
                <a:spcPct val="150000"/>
              </a:lnSpc>
            </a:pPr>
            <a:r>
              <a:rPr lang="en-US"/>
              <a:t>Real-world validation</a:t>
            </a:r>
          </a:p>
          <a:p>
            <a:pPr lvl="1"/>
            <a:endParaRPr lang="en-US"/>
          </a:p>
        </p:txBody>
      </p:sp>
    </p:spTree>
    <p:extLst>
      <p:ext uri="{BB962C8B-B14F-4D97-AF65-F5344CB8AC3E}">
        <p14:creationId xmlns:p14="http://schemas.microsoft.com/office/powerpoint/2010/main" val="642849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3D rendering of DNA">
            <a:extLst>
              <a:ext uri="{FF2B5EF4-FFF2-40B4-BE49-F238E27FC236}">
                <a16:creationId xmlns:a16="http://schemas.microsoft.com/office/drawing/2014/main" id="{8E5E7E1D-D291-C62D-D218-2E1B54E9C987}"/>
              </a:ext>
            </a:extLst>
          </p:cNvPr>
          <p:cNvPicPr>
            <a:picLocks noChangeAspect="1"/>
          </p:cNvPicPr>
          <p:nvPr/>
        </p:nvPicPr>
        <p:blipFill>
          <a:blip r:embed="rId2">
            <a:alphaModFix amt="40000"/>
          </a:blip>
          <a:srcRect t="33186" b="10564"/>
          <a:stretch/>
        </p:blipFill>
        <p:spPr>
          <a:xfrm>
            <a:off x="20" y="10"/>
            <a:ext cx="12191980" cy="6857990"/>
          </a:xfrm>
          <a:prstGeom prst="rect">
            <a:avLst/>
          </a:prstGeom>
        </p:spPr>
      </p:pic>
      <p:sp>
        <p:nvSpPr>
          <p:cNvPr id="2" name="Title 1">
            <a:extLst>
              <a:ext uri="{FF2B5EF4-FFF2-40B4-BE49-F238E27FC236}">
                <a16:creationId xmlns:a16="http://schemas.microsoft.com/office/drawing/2014/main" id="{9ABE4D43-1474-8C55-7599-5AF1ACB6C0D9}"/>
              </a:ext>
            </a:extLst>
          </p:cNvPr>
          <p:cNvSpPr>
            <a:spLocks noGrp="1"/>
          </p:cNvSpPr>
          <p:nvPr>
            <p:ph type="ctrTitle"/>
          </p:nvPr>
        </p:nvSpPr>
        <p:spPr>
          <a:xfrm>
            <a:off x="965200" y="965200"/>
            <a:ext cx="10261600" cy="3564869"/>
          </a:xfrm>
        </p:spPr>
        <p:txBody>
          <a:bodyPr>
            <a:normAutofit/>
          </a:bodyPr>
          <a:lstStyle/>
          <a:p>
            <a:r>
              <a:rPr lang="en-US" sz="11500">
                <a:ln w="22225">
                  <a:solidFill>
                    <a:schemeClr val="tx1"/>
                  </a:solidFill>
                  <a:miter lim="800000"/>
                </a:ln>
                <a:noFill/>
                <a:latin typeface="Walbaum Display" panose="02070503090703020303" pitchFamily="18" charset="0"/>
              </a:rPr>
              <a:t>Questions?</a:t>
            </a:r>
            <a:endParaRPr lang="en-US" sz="11500">
              <a:ln w="22225">
                <a:solidFill>
                  <a:prstClr val="white"/>
                </a:solidFill>
                <a:miter lim="800000"/>
              </a:ln>
              <a:latin typeface="Walbaum Display" panose="02070503090703020303" pitchFamily="18" charset="0"/>
            </a:endParaRPr>
          </a:p>
        </p:txBody>
      </p:sp>
      <p:pic>
        <p:nvPicPr>
          <p:cNvPr id="4" name="Picture 3" descr="A yellow rectangular object with white border&#10;&#10;Description automatically generated">
            <a:extLst>
              <a:ext uri="{FF2B5EF4-FFF2-40B4-BE49-F238E27FC236}">
                <a16:creationId xmlns:a16="http://schemas.microsoft.com/office/drawing/2014/main" id="{5CA2BF1E-F0D2-FA70-1FE1-E56317EBC3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61" y="636243"/>
            <a:ext cx="655026" cy="142222"/>
          </a:xfrm>
          <a:prstGeom prst="rect">
            <a:avLst/>
          </a:prstGeom>
        </p:spPr>
      </p:pic>
    </p:spTree>
    <p:extLst>
      <p:ext uri="{BB962C8B-B14F-4D97-AF65-F5344CB8AC3E}">
        <p14:creationId xmlns:p14="http://schemas.microsoft.com/office/powerpoint/2010/main" val="275249442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C5EFE-FEAF-2977-C7B5-DAF2F4D6F847}"/>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F0CD83D-5A84-82BB-797C-74B266F1B297}"/>
              </a:ext>
            </a:extLst>
          </p:cNvPr>
          <p:cNvSpPr/>
          <p:nvPr/>
        </p:nvSpPr>
        <p:spPr>
          <a:xfrm>
            <a:off x="231349" y="169773"/>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itle 1">
            <a:extLst>
              <a:ext uri="{FF2B5EF4-FFF2-40B4-BE49-F238E27FC236}">
                <a16:creationId xmlns:a16="http://schemas.microsoft.com/office/drawing/2014/main" id="{06292DC3-A881-4AD6-3205-000475CBE683}"/>
              </a:ext>
            </a:extLst>
          </p:cNvPr>
          <p:cNvSpPr>
            <a:spLocks noGrp="1"/>
          </p:cNvSpPr>
          <p:nvPr>
            <p:ph type="title"/>
          </p:nvPr>
        </p:nvSpPr>
        <p:spPr>
          <a:xfrm>
            <a:off x="822806" y="228963"/>
            <a:ext cx="10515600" cy="1325563"/>
          </a:xfrm>
        </p:spPr>
        <p:txBody>
          <a:bodyPr/>
          <a:lstStyle/>
          <a:p>
            <a:pPr algn="ctr"/>
            <a:r>
              <a:rPr lang="en-US">
                <a:solidFill>
                  <a:srgbClr val="B9FDFE"/>
                </a:solidFill>
                <a:latin typeface="Walbaum Display"/>
              </a:rPr>
              <a:t>References</a:t>
            </a:r>
            <a:endParaRPr lang="en-US"/>
          </a:p>
        </p:txBody>
      </p:sp>
      <p:sp>
        <p:nvSpPr>
          <p:cNvPr id="6" name="Content Placeholder 2">
            <a:extLst>
              <a:ext uri="{FF2B5EF4-FFF2-40B4-BE49-F238E27FC236}">
                <a16:creationId xmlns:a16="http://schemas.microsoft.com/office/drawing/2014/main" id="{AC3BAA51-4BFC-DE18-071F-BF4EBB4C4927}"/>
              </a:ext>
            </a:extLst>
          </p:cNvPr>
          <p:cNvSpPr>
            <a:spLocks noGrp="1"/>
          </p:cNvSpPr>
          <p:nvPr>
            <p:ph idx="1"/>
          </p:nvPr>
        </p:nvSpPr>
        <p:spPr>
          <a:xfrm>
            <a:off x="838200" y="1613716"/>
            <a:ext cx="10515600" cy="5244284"/>
          </a:xfrm>
        </p:spPr>
        <p:txBody>
          <a:bodyPr vert="horz" lIns="91440" tIns="45720" rIns="91440" bIns="45720" rtlCol="0" anchor="t">
            <a:normAutofit fontScale="62500" lnSpcReduction="20000"/>
          </a:bodyPr>
          <a:lstStyle/>
          <a:p>
            <a:pPr marL="342900" indent="-342900">
              <a:buAutoNum type="arabicPeriod"/>
            </a:pPr>
            <a:r>
              <a:rPr lang="en-US" sz="1800"/>
              <a:t>Nik-Zainal, S. From genome integrity to cancer. </a:t>
            </a:r>
            <a:r>
              <a:rPr lang="en-US" sz="1800" i="1"/>
              <a:t>Genome Med 11</a:t>
            </a:r>
            <a:r>
              <a:rPr lang="en-US" sz="1800"/>
              <a:t>, 4 (2019). </a:t>
            </a:r>
            <a:r>
              <a:rPr lang="en-US" sz="1800">
                <a:hlinkClick r:id="rId3"/>
              </a:rPr>
              <a:t>https://doi.org/10.1186/s13073-019-0617-y</a:t>
            </a:r>
            <a:endParaRPr lang="en-US" sz="1800">
              <a:latin typeface="Calibri"/>
              <a:cs typeface="Calibri"/>
            </a:endParaRPr>
          </a:p>
          <a:p>
            <a:pPr marL="342900" indent="-342900">
              <a:buAutoNum type="arabicPeriod"/>
            </a:pPr>
            <a:r>
              <a:rPr lang="en-US" sz="1800"/>
              <a:t>Crown Bioscience. (2024). </a:t>
            </a:r>
            <a:r>
              <a:rPr lang="en-US" sz="1800" i="1"/>
              <a:t>DNA damage response and repair in cancer</a:t>
            </a:r>
            <a:r>
              <a:rPr lang="en-US" sz="1800"/>
              <a:t> [Image]. Crown Bioscience. </a:t>
            </a:r>
            <a:r>
              <a:rPr lang="en-US" sz="1800">
                <a:hlinkClick r:id="rId4"/>
              </a:rPr>
              <a:t>https://blog.crownbio.com/dna-damage-response-and-dna-repair-in-cancer</a:t>
            </a:r>
            <a:endParaRPr lang="en-US" sz="1800"/>
          </a:p>
          <a:p>
            <a:pPr marL="342900" indent="-342900">
              <a:buAutoNum type="arabicPeriod"/>
            </a:pPr>
            <a:r>
              <a:rPr lang="en-US" sz="1800"/>
              <a:t>American Association for Cancer Research. (n.d.). </a:t>
            </a:r>
            <a:r>
              <a:rPr lang="en-US" sz="1800" i="1"/>
              <a:t>What is cancer?</a:t>
            </a:r>
            <a:r>
              <a:rPr lang="en-US" sz="1800"/>
              <a:t> [Image]. American Association for Cancer Research. </a:t>
            </a:r>
            <a:r>
              <a:rPr lang="en-US" sz="1800">
                <a:hlinkClick r:id="rId5"/>
              </a:rPr>
              <a:t>https://www.aacr.org/patients-caregivers/about-cancer/what-is-cancer/</a:t>
            </a:r>
            <a:endParaRPr lang="en-US" sz="1800">
              <a:ea typeface="+mn-lt"/>
              <a:cs typeface="+mn-lt"/>
            </a:endParaRPr>
          </a:p>
          <a:p>
            <a:pPr marL="342900" indent="-342900">
              <a:buAutoNum type="arabicPeriod"/>
            </a:pPr>
            <a:r>
              <a:rPr lang="en-US" sz="1800">
                <a:ea typeface="+mn-lt"/>
                <a:cs typeface="+mn-lt"/>
              </a:rPr>
              <a:t>Ferguson, L. R., Chen, H., Collins, A. R., Connell, M., </a:t>
            </a:r>
            <a:r>
              <a:rPr lang="en-US" sz="1800" err="1">
                <a:ea typeface="+mn-lt"/>
                <a:cs typeface="+mn-lt"/>
              </a:rPr>
              <a:t>Damia</a:t>
            </a:r>
            <a:r>
              <a:rPr lang="en-US" sz="1800">
                <a:ea typeface="+mn-lt"/>
                <a:cs typeface="+mn-lt"/>
              </a:rPr>
              <a:t>, G., Dasgupta, S., Malhotra, M., Meeker, A. K., </a:t>
            </a:r>
            <a:r>
              <a:rPr lang="en-US" sz="1800" err="1">
                <a:ea typeface="+mn-lt"/>
                <a:cs typeface="+mn-lt"/>
              </a:rPr>
              <a:t>Amedei</a:t>
            </a:r>
            <a:r>
              <a:rPr lang="en-US" sz="1800">
                <a:ea typeface="+mn-lt"/>
                <a:cs typeface="+mn-lt"/>
              </a:rPr>
              <a:t>, A., Amin, A., Ashraf, S. S., </a:t>
            </a:r>
            <a:r>
              <a:rPr lang="en-US" sz="1800" err="1">
                <a:ea typeface="+mn-lt"/>
                <a:cs typeface="+mn-lt"/>
              </a:rPr>
              <a:t>Aquilano</a:t>
            </a:r>
            <a:r>
              <a:rPr lang="en-US" sz="1800">
                <a:ea typeface="+mn-lt"/>
                <a:cs typeface="+mn-lt"/>
              </a:rPr>
              <a:t>, K., Azmi, A. S., Bhakta, D., Bilsland, A., </a:t>
            </a:r>
            <a:r>
              <a:rPr lang="en-US" sz="1800" err="1">
                <a:ea typeface="+mn-lt"/>
                <a:cs typeface="+mn-lt"/>
              </a:rPr>
              <a:t>Boosani</a:t>
            </a:r>
            <a:r>
              <a:rPr lang="en-US" sz="1800">
                <a:ea typeface="+mn-lt"/>
                <a:cs typeface="+mn-lt"/>
              </a:rPr>
              <a:t>, C. S., Chen, S., </a:t>
            </a:r>
            <a:r>
              <a:rPr lang="en-US" sz="1800" err="1">
                <a:ea typeface="+mn-lt"/>
                <a:cs typeface="+mn-lt"/>
              </a:rPr>
              <a:t>Ciriolo</a:t>
            </a:r>
            <a:r>
              <a:rPr lang="en-US" sz="1800">
                <a:ea typeface="+mn-lt"/>
                <a:cs typeface="+mn-lt"/>
              </a:rPr>
              <a:t>, M. R., Fujii, H., … Maxwell, C. A. (2015). Genomic instability in human cancer: Molecular insights and opportunities for therapeutic attack and prevention through diet and nutrition. </a:t>
            </a:r>
            <a:r>
              <a:rPr lang="en-US" sz="1800" i="1">
                <a:ea typeface="+mn-lt"/>
                <a:cs typeface="+mn-lt"/>
              </a:rPr>
              <a:t>Seminars in Cancer Biology, 35</a:t>
            </a:r>
            <a:r>
              <a:rPr lang="en-US" sz="1800">
                <a:ea typeface="+mn-lt"/>
                <a:cs typeface="+mn-lt"/>
              </a:rPr>
              <a:t>(Suppl), S5–S24. </a:t>
            </a:r>
            <a:r>
              <a:rPr lang="en-US" sz="1800">
                <a:ea typeface="+mn-lt"/>
                <a:cs typeface="+mn-lt"/>
                <a:hlinkClick r:id="rId6"/>
              </a:rPr>
              <a:t>https://doi.org/10.1016/j.semcancer.2015.03.005</a:t>
            </a:r>
            <a:endParaRPr lang="en-US" sz="1800">
              <a:ea typeface="+mn-lt"/>
              <a:cs typeface="+mn-lt"/>
            </a:endParaRPr>
          </a:p>
          <a:p>
            <a:pPr marL="342900" indent="-342900">
              <a:buAutoNum type="arabicPeriod"/>
            </a:pPr>
            <a:r>
              <a:rPr lang="en-US" sz="1800"/>
              <a:t>.</a:t>
            </a:r>
            <a:r>
              <a:rPr lang="en-US" sz="1800">
                <a:ea typeface="+mn-lt"/>
                <a:cs typeface="+mn-lt"/>
              </a:rPr>
              <a:t>Hopkins, J. L., Lan, L., &amp; Zou, L. (2022). DNA repair defects in cancer and therapeutic opportunities. </a:t>
            </a:r>
            <a:r>
              <a:rPr lang="en-US" sz="1800" i="1">
                <a:ea typeface="+mn-lt"/>
                <a:cs typeface="+mn-lt"/>
              </a:rPr>
              <a:t>Genes &amp; Development</a:t>
            </a:r>
            <a:r>
              <a:rPr lang="en-US" sz="1800">
                <a:ea typeface="+mn-lt"/>
                <a:cs typeface="+mn-lt"/>
              </a:rPr>
              <a:t>, </a:t>
            </a:r>
            <a:r>
              <a:rPr lang="en-US" sz="1800" i="1">
                <a:ea typeface="+mn-lt"/>
                <a:cs typeface="+mn-lt"/>
              </a:rPr>
              <a:t>36</a:t>
            </a:r>
            <a:r>
              <a:rPr lang="en-US" sz="1800">
                <a:ea typeface="+mn-lt"/>
                <a:cs typeface="+mn-lt"/>
              </a:rPr>
              <a:t>(5–6), 278–293. </a:t>
            </a:r>
            <a:r>
              <a:rPr lang="en-US" sz="1800">
                <a:ea typeface="+mn-lt"/>
                <a:cs typeface="+mn-lt"/>
                <a:hlinkClick r:id="rId7"/>
              </a:rPr>
              <a:t>https://doi.org/10.1101/gad.349431.122</a:t>
            </a:r>
            <a:endParaRPr lang="en-US" sz="1800">
              <a:ea typeface="+mn-lt"/>
              <a:cs typeface="+mn-lt"/>
            </a:endParaRPr>
          </a:p>
          <a:p>
            <a:pPr marL="342900" indent="-342900">
              <a:buAutoNum type="arabicPeriod"/>
            </a:pPr>
            <a:r>
              <a:rPr lang="en-US" sz="1800" i="1">
                <a:ea typeface="+mn-lt"/>
                <a:cs typeface="+mn-lt"/>
              </a:rPr>
              <a:t>Colorectal cancer statistics.</a:t>
            </a:r>
            <a:r>
              <a:rPr lang="en-US" sz="1800">
                <a:ea typeface="+mn-lt"/>
                <a:cs typeface="+mn-lt"/>
              </a:rPr>
              <a:t> (2024, May). Canadian Cancer Society. Retrieved October 28, 2024 from </a:t>
            </a:r>
            <a:r>
              <a:rPr lang="en-US" sz="1800">
                <a:ea typeface="+mn-lt"/>
                <a:cs typeface="+mn-lt"/>
                <a:hlinkClick r:id="rId8"/>
              </a:rPr>
              <a:t>https://cancer.ca/en/cancer-information/cancer-types/colorectal/what-is-colorectal-cancer</a:t>
            </a:r>
            <a:endParaRPr lang="en-US" sz="1800">
              <a:ea typeface="+mn-lt"/>
              <a:cs typeface="+mn-lt"/>
            </a:endParaRPr>
          </a:p>
          <a:p>
            <a:pPr marL="342900" indent="-342900">
              <a:buAutoNum type="arabicPeriod"/>
            </a:pPr>
            <a:r>
              <a:rPr lang="en-US" sz="1800" i="1">
                <a:ea typeface="+mn-lt"/>
                <a:cs typeface="+mn-lt"/>
              </a:rPr>
              <a:t>Risk factors for lung cancer.</a:t>
            </a:r>
            <a:r>
              <a:rPr lang="en-US" sz="1800" b="1" i="1">
                <a:ea typeface="+mn-lt"/>
                <a:cs typeface="+mn-lt"/>
              </a:rPr>
              <a:t> </a:t>
            </a:r>
            <a:r>
              <a:rPr lang="en-US" sz="1800">
                <a:ea typeface="+mn-lt"/>
                <a:cs typeface="+mn-lt"/>
              </a:rPr>
              <a:t>(2020, May). Canadian Cancer Society. Retrieved October 28, 2024 from </a:t>
            </a:r>
            <a:r>
              <a:rPr lang="en-US" sz="1800">
                <a:ea typeface="+mn-lt"/>
                <a:cs typeface="+mn-lt"/>
                <a:hlinkClick r:id="rId9"/>
              </a:rPr>
              <a:t>https://cancer.ca/en/cancer-information/cancer-types/lung/risks</a:t>
            </a:r>
            <a:endParaRPr lang="en-US" sz="1800">
              <a:ea typeface="+mn-lt"/>
              <a:cs typeface="+mn-lt"/>
            </a:endParaRPr>
          </a:p>
          <a:p>
            <a:pPr marL="342900" indent="-342900">
              <a:buAutoNum type="arabicPeriod"/>
            </a:pPr>
            <a:r>
              <a:rPr lang="en-US" sz="1800" i="1">
                <a:ea typeface="+mn-lt"/>
                <a:cs typeface="+mn-lt"/>
              </a:rPr>
              <a:t>Lung cancer statistics.</a:t>
            </a:r>
            <a:r>
              <a:rPr lang="en-US" sz="1800">
                <a:ea typeface="+mn-lt"/>
                <a:cs typeface="+mn-lt"/>
              </a:rPr>
              <a:t> (2024, May). Canadian Cancer Society. Retrieved October 28, 2024 from </a:t>
            </a:r>
            <a:r>
              <a:rPr lang="en-US" sz="1800">
                <a:ea typeface="+mn-lt"/>
                <a:cs typeface="+mn-lt"/>
                <a:hlinkClick r:id="rId10"/>
              </a:rPr>
              <a:t>https://cancer.ca/en/cancer-information/cancer-types/lung/statistics</a:t>
            </a:r>
            <a:endParaRPr lang="en-US" sz="1800">
              <a:ea typeface="+mn-lt"/>
              <a:cs typeface="+mn-lt"/>
            </a:endParaRPr>
          </a:p>
          <a:p>
            <a:pPr marL="342900" indent="-342900">
              <a:buAutoNum type="arabicPeriod"/>
            </a:pPr>
            <a:r>
              <a:rPr lang="en-US" sz="1800" i="1">
                <a:ea typeface="+mn-lt"/>
                <a:cs typeface="+mn-lt"/>
              </a:rPr>
              <a:t>Thyroid cancer statistics.</a:t>
            </a:r>
            <a:r>
              <a:rPr lang="en-US" sz="1800">
                <a:ea typeface="+mn-lt"/>
                <a:cs typeface="+mn-lt"/>
              </a:rPr>
              <a:t> (2024, May). Canadian Cancer Society. Retrieved October 28, 2024 from </a:t>
            </a:r>
            <a:r>
              <a:rPr lang="en-US" sz="1800">
                <a:ea typeface="+mn-lt"/>
                <a:cs typeface="+mn-lt"/>
                <a:hlinkClick r:id="rId11"/>
              </a:rPr>
              <a:t>https://cancer.ca/en/cancer-information/cancer-types/thyroid/statistics</a:t>
            </a:r>
            <a:endParaRPr lang="en-US" sz="1800">
              <a:ea typeface="+mn-lt"/>
              <a:cs typeface="+mn-lt"/>
            </a:endParaRPr>
          </a:p>
          <a:p>
            <a:pPr marL="342900" indent="-342900">
              <a:buAutoNum type="arabicPeriod"/>
            </a:pPr>
            <a:r>
              <a:rPr lang="en-US" sz="1800" i="1">
                <a:ea typeface="+mn-lt"/>
                <a:cs typeface="+mn-lt"/>
              </a:rPr>
              <a:t>Canadian Cancer Statistics 2023.</a:t>
            </a:r>
            <a:r>
              <a:rPr lang="en-US" sz="1800">
                <a:ea typeface="+mn-lt"/>
                <a:cs typeface="+mn-lt"/>
              </a:rPr>
              <a:t> (2024). Canadian Cancer Society. Retrieved October 28, 2024 from </a:t>
            </a:r>
            <a:r>
              <a:rPr lang="en-US" sz="1800">
                <a:ea typeface="+mn-lt"/>
                <a:cs typeface="+mn-lt"/>
                <a:hlinkClick r:id="rId12"/>
              </a:rPr>
              <a:t>https://cancer.ca/Canadian-Cancer-Statistics-2023-EN</a:t>
            </a:r>
            <a:endParaRPr lang="en-US" sz="1800">
              <a:ea typeface="+mn-lt"/>
              <a:cs typeface="+mn-lt"/>
            </a:endParaRPr>
          </a:p>
          <a:p>
            <a:pPr marL="342900" indent="-342900">
              <a:buFont typeface="+mj-lt"/>
              <a:buAutoNum type="arabicPeriod"/>
            </a:pPr>
            <a:r>
              <a:rPr lang="en-US" sz="1800" err="1"/>
              <a:t>DataCamp</a:t>
            </a:r>
            <a:r>
              <a:rPr lang="en-US" sz="1800"/>
              <a:t>. (2024). </a:t>
            </a:r>
            <a:r>
              <a:rPr lang="en-US" sz="1800" i="1"/>
              <a:t>Classification in machine learning: A guide for beginners</a:t>
            </a:r>
            <a:r>
              <a:rPr lang="en-US" sz="1800"/>
              <a:t> [Image]. </a:t>
            </a:r>
            <a:r>
              <a:rPr lang="en-US" sz="1800" err="1"/>
              <a:t>DataCamp</a:t>
            </a:r>
            <a:r>
              <a:rPr lang="en-US" sz="1800"/>
              <a:t>. </a:t>
            </a:r>
            <a:r>
              <a:rPr lang="en-US" sz="1800">
                <a:hlinkClick r:id="rId13"/>
              </a:rPr>
              <a:t>https://www.datacamp.com/blog/classification-machine-learning</a:t>
            </a:r>
            <a:endParaRPr lang="en-CA" sz="1800"/>
          </a:p>
          <a:p>
            <a:pPr marL="342900" indent="-342900">
              <a:buFont typeface="+mj-lt"/>
              <a:buAutoNum type="arabicPeriod"/>
            </a:pPr>
            <a:r>
              <a:rPr lang="en-CA" sz="1800"/>
              <a:t>Hameed, Z., Garcia-</a:t>
            </a:r>
            <a:r>
              <a:rPr lang="en-CA" sz="1800" err="1"/>
              <a:t>Zapirain</a:t>
            </a:r>
            <a:r>
              <a:rPr lang="en-CA" sz="1800"/>
              <a:t>, B., Aguirre, J. J., &amp; Isaza-</a:t>
            </a:r>
            <a:r>
              <a:rPr lang="en-CA" sz="1800" err="1"/>
              <a:t>Ruget</a:t>
            </a:r>
            <a:r>
              <a:rPr lang="en-CA" sz="1800"/>
              <a:t>, M. A. (2022). </a:t>
            </a:r>
            <a:r>
              <a:rPr lang="en-CA" sz="1800" i="1"/>
              <a:t>Multiclass classification of breast cancer histopathology images using multilevel features of deep convolutional neural network</a:t>
            </a:r>
            <a:r>
              <a:rPr lang="en-CA" sz="1800"/>
              <a:t> [Image]. </a:t>
            </a:r>
            <a:r>
              <a:rPr lang="en-CA" sz="1800" i="1"/>
              <a:t>Scientific Reports</a:t>
            </a:r>
            <a:r>
              <a:rPr lang="en-CA" sz="1800"/>
              <a:t>, 12, Article 15600. </a:t>
            </a:r>
            <a:r>
              <a:rPr lang="en-CA" sz="1800">
                <a:hlinkClick r:id="rId14"/>
              </a:rPr>
              <a:t>https://doi.org/10.1038/s41598-022-19278-2</a:t>
            </a:r>
            <a:endParaRPr lang="en-CA" sz="1800"/>
          </a:p>
          <a:p>
            <a:pPr marL="342900" indent="-342900">
              <a:buFont typeface="+mj-lt"/>
              <a:buAutoNum type="arabicPeriod"/>
            </a:pPr>
            <a:r>
              <a:rPr lang="en-US" sz="1800"/>
              <a:t>del Real, A. J., Dorado, F., &amp; Durán, J. (2020). Energy demand forecasting using deep learning: Application to the French grid. </a:t>
            </a:r>
            <a:r>
              <a:rPr lang="en-US" sz="1800" i="1"/>
              <a:t>Preprints</a:t>
            </a:r>
            <a:r>
              <a:rPr lang="en-US" sz="1800"/>
              <a:t>. https://doi.org/10.20944/preprints202003.0158.v1</a:t>
            </a:r>
            <a:endParaRPr lang="en-CA" sz="1800"/>
          </a:p>
          <a:p>
            <a:pPr marL="342900" indent="-342900">
              <a:buFont typeface="+mj-lt"/>
              <a:buAutoNum type="arabicPeriod"/>
            </a:pPr>
            <a:r>
              <a:rPr lang="en-CA" sz="1800"/>
              <a:t>Quang, D., &amp; Xie, X. (2016). </a:t>
            </a:r>
            <a:r>
              <a:rPr lang="en-CA" sz="1800" err="1"/>
              <a:t>DanQ</a:t>
            </a:r>
            <a:r>
              <a:rPr lang="en-CA" sz="1800"/>
              <a:t>: A hybrid convolutional and recurrent deep neural network for quantifying the function of DNA sequences. </a:t>
            </a:r>
            <a:r>
              <a:rPr lang="en-CA" sz="1800" i="1"/>
              <a:t>Nucleic Acids Research, 44</a:t>
            </a:r>
            <a:r>
              <a:rPr lang="en-CA" sz="1800"/>
              <a:t>(11), e107. </a:t>
            </a:r>
            <a:r>
              <a:rPr lang="en-CA" sz="1800">
                <a:hlinkClick r:id="rId15"/>
              </a:rPr>
              <a:t>https://doi.org/10.1093/nar/gkw226</a:t>
            </a:r>
            <a:endParaRPr lang="en-CA" sz="1800"/>
          </a:p>
          <a:p>
            <a:pPr marL="342900" indent="-342900">
              <a:buFont typeface="+mj-lt"/>
              <a:buAutoNum type="arabicPeriod"/>
            </a:pPr>
            <a:r>
              <a:rPr lang="en-CA" sz="1800">
                <a:ea typeface="+mn-lt"/>
                <a:cs typeface="+mn-lt"/>
              </a:rPr>
              <a:t>BioRender.com. (2024). Retrieved from https://biorender.com</a:t>
            </a:r>
            <a:endParaRPr lang="en-CA" sz="1800"/>
          </a:p>
          <a:p>
            <a:pPr marL="342900" indent="-342900">
              <a:buFont typeface="+mj-lt"/>
              <a:buAutoNum type="arabicPeriod"/>
            </a:pPr>
            <a:endParaRPr lang="en-US" sz="1800"/>
          </a:p>
          <a:p>
            <a:pPr marL="0" indent="0">
              <a:buNone/>
            </a:pPr>
            <a:endParaRPr lang="en-US" sz="1000"/>
          </a:p>
          <a:p>
            <a:pPr marL="0" indent="0">
              <a:buNone/>
            </a:pPr>
            <a:endParaRPr lang="en-US" sz="1000">
              <a:ea typeface="+mn-lt"/>
              <a:cs typeface="+mn-lt"/>
            </a:endParaRPr>
          </a:p>
          <a:p>
            <a:pPr marL="0" indent="0">
              <a:buNone/>
            </a:pPr>
            <a:endParaRPr lang="en-US" sz="1700">
              <a:ea typeface="+mn-lt"/>
              <a:cs typeface="+mn-lt"/>
              <a:hlinkClick r:id="rId12"/>
            </a:endParaRPr>
          </a:p>
          <a:p>
            <a:pPr marL="0" indent="0">
              <a:buNone/>
            </a:pPr>
            <a:endParaRPr lang="en-US" sz="1700">
              <a:ea typeface="+mn-lt"/>
              <a:cs typeface="+mn-lt"/>
            </a:endParaRPr>
          </a:p>
          <a:p>
            <a:pPr marL="0" indent="0">
              <a:buNone/>
            </a:pPr>
            <a:endParaRPr lang="en-US" sz="1700">
              <a:ea typeface="+mn-lt"/>
              <a:cs typeface="+mn-lt"/>
            </a:endParaRPr>
          </a:p>
          <a:p>
            <a:pPr marL="0" indent="0">
              <a:buNone/>
            </a:pPr>
            <a:endParaRPr lang="en-US" sz="1600">
              <a:ea typeface="+mn-lt"/>
              <a:cs typeface="+mn-lt"/>
            </a:endParaRPr>
          </a:p>
          <a:p>
            <a:pPr marL="0" indent="0">
              <a:buNone/>
            </a:pPr>
            <a:endParaRPr lang="en-US" sz="1600">
              <a:ea typeface="+mn-lt"/>
              <a:cs typeface="+mn-lt"/>
            </a:endParaRPr>
          </a:p>
          <a:p>
            <a:pPr marL="0" indent="0">
              <a:buNone/>
            </a:pPr>
            <a:endParaRPr lang="en-US" sz="1600">
              <a:ea typeface="+mn-lt"/>
              <a:cs typeface="+mn-lt"/>
            </a:endParaRPr>
          </a:p>
          <a:p>
            <a:pPr marL="0" indent="0">
              <a:buNone/>
            </a:pPr>
            <a:endParaRPr lang="en-US" sz="1600">
              <a:ea typeface="+mn-lt"/>
              <a:cs typeface="+mn-lt"/>
            </a:endParaRPr>
          </a:p>
        </p:txBody>
      </p:sp>
    </p:spTree>
    <p:extLst>
      <p:ext uri="{BB962C8B-B14F-4D97-AF65-F5344CB8AC3E}">
        <p14:creationId xmlns:p14="http://schemas.microsoft.com/office/powerpoint/2010/main" val="359371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91F9A-CB10-145F-44CF-0EAA83E3716F}"/>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0C3B6B1-59A7-2CB6-083A-567EC469F911}"/>
              </a:ext>
            </a:extLst>
          </p:cNvPr>
          <p:cNvSpPr/>
          <p:nvPr/>
        </p:nvSpPr>
        <p:spPr>
          <a:xfrm>
            <a:off x="246743" y="246743"/>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0E3EDC1F-02F6-72C8-6B10-7F220AC7731A}"/>
              </a:ext>
            </a:extLst>
          </p:cNvPr>
          <p:cNvSpPr>
            <a:spLocks noGrp="1"/>
          </p:cNvSpPr>
          <p:nvPr>
            <p:ph type="title"/>
          </p:nvPr>
        </p:nvSpPr>
        <p:spPr>
          <a:xfrm>
            <a:off x="838200" y="305933"/>
            <a:ext cx="10515600" cy="1325563"/>
          </a:xfrm>
        </p:spPr>
        <p:txBody>
          <a:bodyPr/>
          <a:lstStyle/>
          <a:p>
            <a:pPr algn="ctr"/>
            <a:r>
              <a:rPr lang="en-US">
                <a:solidFill>
                  <a:srgbClr val="B9FDFE"/>
                </a:solidFill>
                <a:latin typeface="Walbaum Display" panose="02070503090703020303" pitchFamily="18" charset="0"/>
              </a:rPr>
              <a:t>What is Cancer?</a:t>
            </a:r>
          </a:p>
        </p:txBody>
      </p:sp>
      <p:pic>
        <p:nvPicPr>
          <p:cNvPr id="1028" name="Picture 4">
            <a:extLst>
              <a:ext uri="{FF2B5EF4-FFF2-40B4-BE49-F238E27FC236}">
                <a16:creationId xmlns:a16="http://schemas.microsoft.com/office/drawing/2014/main" id="{3A989C27-E289-E29E-FB45-41DCAA550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336" y="2082534"/>
            <a:ext cx="8013327" cy="4370906"/>
          </a:xfrm>
          <a:prstGeom prst="rect">
            <a:avLst/>
          </a:prstGeom>
          <a:noFill/>
          <a:ln w="76200">
            <a:solidFill>
              <a:srgbClr val="304346"/>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3268AC-3B9B-6D37-3883-68255D7D242D}"/>
              </a:ext>
            </a:extLst>
          </p:cNvPr>
          <p:cNvSpPr txBox="1"/>
          <p:nvPr/>
        </p:nvSpPr>
        <p:spPr>
          <a:xfrm>
            <a:off x="9138557" y="6559120"/>
            <a:ext cx="190911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rgbClr val="7F7F7F"/>
                </a:solidFill>
              </a:rPr>
              <a:t>From reference #3</a:t>
            </a:r>
          </a:p>
        </p:txBody>
      </p:sp>
    </p:spTree>
    <p:extLst>
      <p:ext uri="{BB962C8B-B14F-4D97-AF65-F5344CB8AC3E}">
        <p14:creationId xmlns:p14="http://schemas.microsoft.com/office/powerpoint/2010/main" val="2666560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5ABE20D-43F3-CE46-5CF6-080FAA119D89}"/>
              </a:ext>
            </a:extLst>
          </p:cNvPr>
          <p:cNvSpPr/>
          <p:nvPr/>
        </p:nvSpPr>
        <p:spPr>
          <a:xfrm>
            <a:off x="235857" y="246741"/>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E7460F11-A285-84F1-854C-B3791BCAA5E3}"/>
              </a:ext>
            </a:extLst>
          </p:cNvPr>
          <p:cNvSpPr>
            <a:spLocks noGrp="1"/>
          </p:cNvSpPr>
          <p:nvPr>
            <p:ph type="title"/>
          </p:nvPr>
        </p:nvSpPr>
        <p:spPr>
          <a:xfrm>
            <a:off x="838200" y="305933"/>
            <a:ext cx="10515600" cy="1325563"/>
          </a:xfrm>
        </p:spPr>
        <p:txBody>
          <a:bodyPr/>
          <a:lstStyle/>
          <a:p>
            <a:pPr algn="ctr"/>
            <a:r>
              <a:rPr lang="en-US">
                <a:solidFill>
                  <a:srgbClr val="B9FDFE"/>
                </a:solidFill>
                <a:latin typeface="Walbaum Display" panose="02070503090703020303" pitchFamily="18" charset="0"/>
              </a:rPr>
              <a:t>Cancer’s Impact on Genetic Integrity</a:t>
            </a:r>
          </a:p>
        </p:txBody>
      </p:sp>
      <p:sp>
        <p:nvSpPr>
          <p:cNvPr id="3" name="Content Placeholder 2">
            <a:extLst>
              <a:ext uri="{FF2B5EF4-FFF2-40B4-BE49-F238E27FC236}">
                <a16:creationId xmlns:a16="http://schemas.microsoft.com/office/drawing/2014/main" id="{8ACED0C7-8CD4-F5A3-4671-6CE638A267EB}"/>
              </a:ext>
            </a:extLst>
          </p:cNvPr>
          <p:cNvSpPr>
            <a:spLocks noGrp="1"/>
          </p:cNvSpPr>
          <p:nvPr>
            <p:ph idx="1"/>
          </p:nvPr>
        </p:nvSpPr>
        <p:spPr>
          <a:xfrm>
            <a:off x="632255" y="1693641"/>
            <a:ext cx="8916191" cy="5151536"/>
          </a:xfrm>
        </p:spPr>
        <p:txBody>
          <a:bodyPr vert="horz" lIns="91440" tIns="45720" rIns="91440" bIns="45720" rtlCol="0" anchor="t">
            <a:normAutofit/>
          </a:bodyPr>
          <a:lstStyle/>
          <a:p>
            <a:pPr marL="0" indent="0">
              <a:buNone/>
            </a:pPr>
            <a:r>
              <a:rPr lang="en-US">
                <a:latin typeface="Walbaum Display"/>
              </a:rPr>
              <a:t>What is Genomic Instability?</a:t>
            </a:r>
          </a:p>
          <a:p>
            <a:pPr lvl="1"/>
            <a:r>
              <a:rPr lang="en-US"/>
              <a:t>A phenomenon that is initiated by cancer and affects the progression of the disease</a:t>
            </a:r>
            <a:r>
              <a:rPr lang="en-US" baseline="30000"/>
              <a:t>4</a:t>
            </a:r>
            <a:r>
              <a:rPr lang="en-US"/>
              <a:t>.</a:t>
            </a:r>
          </a:p>
          <a:p>
            <a:pPr lvl="1"/>
            <a:r>
              <a:rPr lang="en-US"/>
              <a:t>Genomic integrity lost due to </a:t>
            </a:r>
            <a:r>
              <a:rPr lang="en-US">
                <a:ea typeface="+mn-lt"/>
                <a:cs typeface="+mn-lt"/>
              </a:rPr>
              <a:t>DNA damage, failure of DNA repair mechanisms, and incorrect chromosome separation leading to genomic instability</a:t>
            </a:r>
            <a:r>
              <a:rPr lang="en-US" baseline="30000">
                <a:ea typeface="+mn-lt"/>
                <a:cs typeface="+mn-lt"/>
              </a:rPr>
              <a:t>4, 5</a:t>
            </a:r>
            <a:r>
              <a:rPr lang="en-US">
                <a:ea typeface="+mn-lt"/>
                <a:cs typeface="+mn-lt"/>
              </a:rPr>
              <a:t>.</a:t>
            </a:r>
          </a:p>
          <a:p>
            <a:pPr lvl="1"/>
            <a:r>
              <a:rPr lang="en-US"/>
              <a:t>Destabilized genome due to accumulated mutations and aneupoloidy</a:t>
            </a:r>
            <a:r>
              <a:rPr lang="en-US" baseline="30000"/>
              <a:t>4</a:t>
            </a:r>
            <a:r>
              <a:rPr lang="en-US"/>
              <a:t>.</a:t>
            </a:r>
          </a:p>
          <a:p>
            <a:pPr marL="457200" lvl="1" indent="0">
              <a:buNone/>
            </a:pPr>
            <a:endParaRPr lang="en-US"/>
          </a:p>
          <a:p>
            <a:pPr marL="0" indent="0">
              <a:buNone/>
            </a:pPr>
            <a:r>
              <a:rPr lang="en-US">
                <a:latin typeface="Walbaum Display"/>
              </a:rPr>
              <a:t>Result of Genomic Instability:</a:t>
            </a:r>
          </a:p>
          <a:p>
            <a:pPr lvl="1"/>
            <a:r>
              <a:rPr lang="en-US"/>
              <a:t>This leads to significant genetic</a:t>
            </a:r>
            <a:r>
              <a:rPr lang="en-US">
                <a:ea typeface="+mn-lt"/>
                <a:cs typeface="+mn-lt"/>
              </a:rPr>
              <a:t> imbalances that </a:t>
            </a:r>
            <a:r>
              <a:rPr lang="en-US"/>
              <a:t>contribute to cancer progression</a:t>
            </a:r>
            <a:r>
              <a:rPr lang="en-US">
                <a:ea typeface="+mn-lt"/>
                <a:cs typeface="+mn-lt"/>
              </a:rPr>
              <a:t>, e.g., deactivation of p53 genes</a:t>
            </a:r>
            <a:r>
              <a:rPr lang="en-US" baseline="30000">
                <a:ea typeface="+mn-lt"/>
                <a:cs typeface="+mn-lt"/>
              </a:rPr>
              <a:t>4</a:t>
            </a:r>
            <a:r>
              <a:rPr lang="en-US">
                <a:ea typeface="+mn-lt"/>
                <a:cs typeface="+mn-lt"/>
              </a:rPr>
              <a:t>.</a:t>
            </a:r>
          </a:p>
          <a:p>
            <a:pPr lvl="1"/>
            <a:r>
              <a:rPr lang="en-US">
                <a:ea typeface="+mn-lt"/>
                <a:cs typeface="+mn-lt"/>
              </a:rPr>
              <a:t>Genomic instability patterns are used as biomarkers</a:t>
            </a:r>
            <a:r>
              <a:rPr lang="en-US" baseline="30000">
                <a:ea typeface="+mn-lt"/>
                <a:cs typeface="+mn-lt"/>
              </a:rPr>
              <a:t>1</a:t>
            </a:r>
            <a:r>
              <a:rPr lang="en-US">
                <a:ea typeface="+mn-lt"/>
                <a:cs typeface="+mn-lt"/>
              </a:rPr>
              <a:t>.</a:t>
            </a:r>
          </a:p>
          <a:p>
            <a:pPr marL="457200" lvl="1" indent="0">
              <a:buNone/>
            </a:pPr>
            <a:endParaRPr lang="en-US" sz="1200">
              <a:ea typeface="+mn-lt"/>
              <a:cs typeface="+mn-lt"/>
            </a:endParaRPr>
          </a:p>
        </p:txBody>
      </p:sp>
      <p:pic>
        <p:nvPicPr>
          <p:cNvPr id="4" name="Picture 3" descr="A blue dna strand with blue lines&#10;&#10;Description automatically generated">
            <a:extLst>
              <a:ext uri="{FF2B5EF4-FFF2-40B4-BE49-F238E27FC236}">
                <a16:creationId xmlns:a16="http://schemas.microsoft.com/office/drawing/2014/main" id="{A709D444-140E-0509-1981-906403F33C43}"/>
              </a:ext>
            </a:extLst>
          </p:cNvPr>
          <p:cNvPicPr>
            <a:picLocks noChangeAspect="1"/>
          </p:cNvPicPr>
          <p:nvPr/>
        </p:nvPicPr>
        <p:blipFill>
          <a:blip r:embed="rId3"/>
          <a:stretch>
            <a:fillRect/>
          </a:stretch>
        </p:blipFill>
        <p:spPr>
          <a:xfrm>
            <a:off x="9737848" y="1826236"/>
            <a:ext cx="1825136" cy="4213713"/>
          </a:xfrm>
          <a:prstGeom prst="rect">
            <a:avLst/>
          </a:prstGeom>
        </p:spPr>
      </p:pic>
      <p:sp>
        <p:nvSpPr>
          <p:cNvPr id="7" name="TextBox 6">
            <a:extLst>
              <a:ext uri="{FF2B5EF4-FFF2-40B4-BE49-F238E27FC236}">
                <a16:creationId xmlns:a16="http://schemas.microsoft.com/office/drawing/2014/main" id="{78181E61-46C7-E77A-AC0B-345412C4F850}"/>
              </a:ext>
            </a:extLst>
          </p:cNvPr>
          <p:cNvSpPr txBox="1"/>
          <p:nvPr/>
        </p:nvSpPr>
        <p:spPr>
          <a:xfrm>
            <a:off x="9741992" y="650797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lumMod val="65000"/>
                  </a:schemeClr>
                </a:solidFill>
                <a:ea typeface="+mn-lt"/>
                <a:cs typeface="+mn-lt"/>
              </a:rPr>
              <a:t>Created with BioRender.com</a:t>
            </a:r>
            <a:endParaRPr lang="en-US" sz="1400">
              <a:solidFill>
                <a:schemeClr val="bg1">
                  <a:lumMod val="65000"/>
                </a:schemeClr>
              </a:solidFill>
            </a:endParaRPr>
          </a:p>
        </p:txBody>
      </p:sp>
    </p:spTree>
    <p:extLst>
      <p:ext uri="{BB962C8B-B14F-4D97-AF65-F5344CB8AC3E}">
        <p14:creationId xmlns:p14="http://schemas.microsoft.com/office/powerpoint/2010/main" val="128876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D2D27-AB84-48EB-C5BE-831F8AF17383}"/>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61AE75D-FEEA-8A4D-6458-9E85FE46FF8D}"/>
              </a:ext>
            </a:extLst>
          </p:cNvPr>
          <p:cNvSpPr/>
          <p:nvPr/>
        </p:nvSpPr>
        <p:spPr>
          <a:xfrm>
            <a:off x="246743" y="246743"/>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D6D3F3C-764B-D8BB-D633-3A8B8F40CD4F}"/>
              </a:ext>
            </a:extLst>
          </p:cNvPr>
          <p:cNvSpPr>
            <a:spLocks noGrp="1"/>
          </p:cNvSpPr>
          <p:nvPr>
            <p:ph type="title"/>
          </p:nvPr>
        </p:nvSpPr>
        <p:spPr>
          <a:xfrm>
            <a:off x="838200" y="305933"/>
            <a:ext cx="10515600" cy="1325563"/>
          </a:xfrm>
        </p:spPr>
        <p:txBody>
          <a:bodyPr/>
          <a:lstStyle/>
          <a:p>
            <a:pPr algn="ctr"/>
            <a:r>
              <a:rPr lang="en-US">
                <a:solidFill>
                  <a:srgbClr val="B9FDFE"/>
                </a:solidFill>
                <a:latin typeface="Walbaum Display"/>
              </a:rPr>
              <a:t>Understanding Different Cancer Types</a:t>
            </a:r>
            <a:endParaRPr lang="en-US">
              <a:solidFill>
                <a:srgbClr val="B9FDFE"/>
              </a:solidFill>
              <a:latin typeface="Walbaum Display" panose="02070503090703020303" pitchFamily="18" charset="0"/>
            </a:endParaRPr>
          </a:p>
        </p:txBody>
      </p:sp>
      <p:sp>
        <p:nvSpPr>
          <p:cNvPr id="3" name="Content Placeholder 2">
            <a:extLst>
              <a:ext uri="{FF2B5EF4-FFF2-40B4-BE49-F238E27FC236}">
                <a16:creationId xmlns:a16="http://schemas.microsoft.com/office/drawing/2014/main" id="{5ABD66C5-6D73-D23F-41A0-EC9CA53096EA}"/>
              </a:ext>
            </a:extLst>
          </p:cNvPr>
          <p:cNvSpPr>
            <a:spLocks noGrp="1"/>
          </p:cNvSpPr>
          <p:nvPr>
            <p:ph idx="1"/>
          </p:nvPr>
        </p:nvSpPr>
        <p:spPr>
          <a:xfrm>
            <a:off x="824346" y="2567029"/>
            <a:ext cx="6310815" cy="3949745"/>
          </a:xfrm>
        </p:spPr>
        <p:txBody>
          <a:bodyPr vert="horz" lIns="91440" tIns="45720" rIns="91440" bIns="45720" rtlCol="0" anchor="t">
            <a:normAutofit/>
          </a:bodyPr>
          <a:lstStyle/>
          <a:p>
            <a:pPr marL="457200" indent="-457200"/>
            <a:r>
              <a:rPr lang="en-US">
                <a:latin typeface="Aptos"/>
              </a:rPr>
              <a:t>Affects the digestive system</a:t>
            </a:r>
            <a:endParaRPr lang="en-US"/>
          </a:p>
          <a:p>
            <a:pPr marL="457200" indent="-457200"/>
            <a:r>
              <a:rPr lang="en-US">
                <a:ea typeface="+mn-lt"/>
                <a:cs typeface="+mn-lt"/>
              </a:rPr>
              <a:t>4th most diagnosed cancer in Canada in 2024</a:t>
            </a:r>
            <a:r>
              <a:rPr lang="en-US" baseline="30000">
                <a:ea typeface="+mn-lt"/>
                <a:cs typeface="+mn-lt"/>
              </a:rPr>
              <a:t>6</a:t>
            </a:r>
            <a:endParaRPr lang="en-US" baseline="30000">
              <a:latin typeface="Aptos"/>
            </a:endParaRPr>
          </a:p>
          <a:p>
            <a:pPr marL="457200" indent="-457200"/>
            <a:r>
              <a:rPr lang="en-US">
                <a:ea typeface="+mn-lt"/>
                <a:cs typeface="+mn-lt"/>
              </a:rPr>
              <a:t>2nd and 3rd leading cause of death from cancer in men and women respectively</a:t>
            </a:r>
            <a:r>
              <a:rPr lang="en-US" baseline="30000">
                <a:ea typeface="+mn-lt"/>
                <a:cs typeface="+mn-lt"/>
              </a:rPr>
              <a:t>6</a:t>
            </a:r>
          </a:p>
          <a:p>
            <a:pPr marL="457200" indent="-457200"/>
            <a:endParaRPr lang="en-US">
              <a:latin typeface="Aptos"/>
            </a:endParaRPr>
          </a:p>
          <a:p>
            <a:pPr marL="457200" indent="-457200"/>
            <a:endParaRPr lang="en-US">
              <a:latin typeface="Aptos"/>
            </a:endParaRPr>
          </a:p>
          <a:p>
            <a:pPr marL="457200" indent="-457200"/>
            <a:endParaRPr lang="en-US">
              <a:latin typeface="Aptos"/>
            </a:endParaRPr>
          </a:p>
          <a:p>
            <a:pPr marL="457200" indent="-457200"/>
            <a:endParaRPr lang="en-US">
              <a:latin typeface="Aptos"/>
            </a:endParaRPr>
          </a:p>
        </p:txBody>
      </p:sp>
      <p:sp>
        <p:nvSpPr>
          <p:cNvPr id="5" name="Title 1">
            <a:extLst>
              <a:ext uri="{FF2B5EF4-FFF2-40B4-BE49-F238E27FC236}">
                <a16:creationId xmlns:a16="http://schemas.microsoft.com/office/drawing/2014/main" id="{5E7E8045-A4AA-0205-CB3A-19B44013941C}"/>
              </a:ext>
            </a:extLst>
          </p:cNvPr>
          <p:cNvSpPr txBox="1">
            <a:spLocks/>
          </p:cNvSpPr>
          <p:nvPr/>
        </p:nvSpPr>
        <p:spPr>
          <a:xfrm>
            <a:off x="836140" y="1436576"/>
            <a:ext cx="10062519" cy="1469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Walbaum Display"/>
              </a:rPr>
              <a:t>Colorectal Cancer</a:t>
            </a:r>
            <a:endParaRPr lang="en-US" sz="3600" baseline="30000">
              <a:latin typeface="Walbaum Display"/>
            </a:endParaRPr>
          </a:p>
        </p:txBody>
      </p:sp>
      <p:pic>
        <p:nvPicPr>
          <p:cNvPr id="7" name="Picture 6" descr="A diagram of a person&amp;#39;s body&#10;&#10;Description automatically generated">
            <a:extLst>
              <a:ext uri="{FF2B5EF4-FFF2-40B4-BE49-F238E27FC236}">
                <a16:creationId xmlns:a16="http://schemas.microsoft.com/office/drawing/2014/main" id="{D696B716-BE5D-34F0-3CCE-4AD2FF711C28}"/>
              </a:ext>
            </a:extLst>
          </p:cNvPr>
          <p:cNvPicPr>
            <a:picLocks noChangeAspect="1"/>
          </p:cNvPicPr>
          <p:nvPr/>
        </p:nvPicPr>
        <p:blipFill>
          <a:blip r:embed="rId3"/>
          <a:stretch>
            <a:fillRect/>
          </a:stretch>
        </p:blipFill>
        <p:spPr>
          <a:xfrm>
            <a:off x="7203497" y="1927080"/>
            <a:ext cx="3700896" cy="4929621"/>
          </a:xfrm>
          <a:prstGeom prst="rect">
            <a:avLst/>
          </a:prstGeom>
        </p:spPr>
      </p:pic>
      <p:sp>
        <p:nvSpPr>
          <p:cNvPr id="4" name="TextBox 3">
            <a:extLst>
              <a:ext uri="{FF2B5EF4-FFF2-40B4-BE49-F238E27FC236}">
                <a16:creationId xmlns:a16="http://schemas.microsoft.com/office/drawing/2014/main" id="{566A7738-6599-6D8C-5550-5EB44861047E}"/>
              </a:ext>
            </a:extLst>
          </p:cNvPr>
          <p:cNvSpPr txBox="1"/>
          <p:nvPr/>
        </p:nvSpPr>
        <p:spPr>
          <a:xfrm>
            <a:off x="9741992" y="650797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Created with BioRender.com</a:t>
            </a:r>
            <a:endParaRPr lang="en-US" sz="1400"/>
          </a:p>
        </p:txBody>
      </p:sp>
    </p:spTree>
    <p:extLst>
      <p:ext uri="{BB962C8B-B14F-4D97-AF65-F5344CB8AC3E}">
        <p14:creationId xmlns:p14="http://schemas.microsoft.com/office/powerpoint/2010/main" val="4005443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D2D27-AB84-48EB-C5BE-831F8AF17383}"/>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61AE75D-FEEA-8A4D-6458-9E85FE46FF8D}"/>
              </a:ext>
            </a:extLst>
          </p:cNvPr>
          <p:cNvSpPr/>
          <p:nvPr/>
        </p:nvSpPr>
        <p:spPr>
          <a:xfrm>
            <a:off x="246743" y="246743"/>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D6D3F3C-764B-D8BB-D633-3A8B8F40CD4F}"/>
              </a:ext>
            </a:extLst>
          </p:cNvPr>
          <p:cNvSpPr>
            <a:spLocks noGrp="1"/>
          </p:cNvSpPr>
          <p:nvPr>
            <p:ph type="title"/>
          </p:nvPr>
        </p:nvSpPr>
        <p:spPr>
          <a:xfrm>
            <a:off x="838200" y="305933"/>
            <a:ext cx="10515600" cy="1325563"/>
          </a:xfrm>
        </p:spPr>
        <p:txBody>
          <a:bodyPr/>
          <a:lstStyle/>
          <a:p>
            <a:pPr algn="ctr"/>
            <a:r>
              <a:rPr lang="en-US">
                <a:solidFill>
                  <a:srgbClr val="B9FDFE"/>
                </a:solidFill>
                <a:latin typeface="Walbaum Display"/>
              </a:rPr>
              <a:t>Understanding Different Cancer Types</a:t>
            </a:r>
            <a:endParaRPr lang="en-US">
              <a:solidFill>
                <a:srgbClr val="B9FDFE"/>
              </a:solidFill>
              <a:latin typeface="Walbaum Display" panose="02070503090703020303" pitchFamily="18" charset="0"/>
            </a:endParaRPr>
          </a:p>
        </p:txBody>
      </p:sp>
      <p:sp>
        <p:nvSpPr>
          <p:cNvPr id="3" name="Content Placeholder 2">
            <a:extLst>
              <a:ext uri="{FF2B5EF4-FFF2-40B4-BE49-F238E27FC236}">
                <a16:creationId xmlns:a16="http://schemas.microsoft.com/office/drawing/2014/main" id="{5ABD66C5-6D73-D23F-41A0-EC9CA53096EA}"/>
              </a:ext>
            </a:extLst>
          </p:cNvPr>
          <p:cNvSpPr>
            <a:spLocks noGrp="1"/>
          </p:cNvSpPr>
          <p:nvPr>
            <p:ph idx="1"/>
          </p:nvPr>
        </p:nvSpPr>
        <p:spPr>
          <a:xfrm>
            <a:off x="838200" y="2567029"/>
            <a:ext cx="6249908" cy="3964122"/>
          </a:xfrm>
        </p:spPr>
        <p:txBody>
          <a:bodyPr vert="horz" lIns="91440" tIns="45720" rIns="91440" bIns="45720" rtlCol="0" anchor="t">
            <a:normAutofit/>
          </a:bodyPr>
          <a:lstStyle/>
          <a:p>
            <a:pPr marL="457200" indent="-457200"/>
            <a:r>
              <a:rPr lang="en-US">
                <a:ea typeface="+mn-lt"/>
                <a:cs typeface="+mn-lt"/>
              </a:rPr>
              <a:t>Affects the respiratory system</a:t>
            </a:r>
          </a:p>
          <a:p>
            <a:pPr marL="457200" indent="-457200"/>
            <a:r>
              <a:rPr lang="en-US">
                <a:ea typeface="+mn-lt"/>
                <a:cs typeface="+mn-lt"/>
              </a:rPr>
              <a:t>~72% of lung cancer cases in Canada are caused by smoking tobacco</a:t>
            </a:r>
            <a:r>
              <a:rPr lang="en-US" baseline="30000">
                <a:ea typeface="+mn-lt"/>
                <a:cs typeface="+mn-lt"/>
              </a:rPr>
              <a:t>7</a:t>
            </a:r>
            <a:endParaRPr lang="en-US"/>
          </a:p>
          <a:p>
            <a:pPr marL="457200" indent="-457200"/>
            <a:r>
              <a:rPr lang="en-US">
                <a:ea typeface="+mn-lt"/>
                <a:cs typeface="+mn-lt"/>
              </a:rPr>
              <a:t>The most diagnosed cancer in Canada</a:t>
            </a:r>
            <a:r>
              <a:rPr lang="en-US" baseline="30000">
                <a:ea typeface="+mn-lt"/>
                <a:cs typeface="+mn-lt"/>
              </a:rPr>
              <a:t>8</a:t>
            </a:r>
          </a:p>
          <a:p>
            <a:pPr marL="457200" indent="-457200"/>
            <a:r>
              <a:rPr lang="en-US">
                <a:ea typeface="+mn-lt"/>
                <a:cs typeface="+mn-lt"/>
              </a:rPr>
              <a:t>The leading cause of death from cancer for both men and women in Canada</a:t>
            </a:r>
            <a:r>
              <a:rPr lang="en-US" baseline="30000">
                <a:ea typeface="+mn-lt"/>
                <a:cs typeface="+mn-lt"/>
              </a:rPr>
              <a:t>8</a:t>
            </a:r>
            <a:endParaRPr lang="en-US" baseline="30000">
              <a:latin typeface="Aptos"/>
            </a:endParaRPr>
          </a:p>
          <a:p>
            <a:pPr marL="457200" indent="-457200"/>
            <a:endParaRPr lang="en-US">
              <a:latin typeface="Aptos"/>
            </a:endParaRPr>
          </a:p>
          <a:p>
            <a:pPr marL="457200" indent="-457200"/>
            <a:endParaRPr lang="en-US">
              <a:latin typeface="Aptos"/>
            </a:endParaRPr>
          </a:p>
          <a:p>
            <a:pPr marL="457200" indent="-457200"/>
            <a:endParaRPr lang="en-US">
              <a:latin typeface="Aptos"/>
            </a:endParaRPr>
          </a:p>
        </p:txBody>
      </p:sp>
      <p:sp>
        <p:nvSpPr>
          <p:cNvPr id="5" name="Title 1">
            <a:extLst>
              <a:ext uri="{FF2B5EF4-FFF2-40B4-BE49-F238E27FC236}">
                <a16:creationId xmlns:a16="http://schemas.microsoft.com/office/drawing/2014/main" id="{5E7E8045-A4AA-0205-CB3A-19B44013941C}"/>
              </a:ext>
            </a:extLst>
          </p:cNvPr>
          <p:cNvSpPr txBox="1">
            <a:spLocks/>
          </p:cNvSpPr>
          <p:nvPr/>
        </p:nvSpPr>
        <p:spPr>
          <a:xfrm>
            <a:off x="836140" y="1436576"/>
            <a:ext cx="10062519" cy="1469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Walbaum Display"/>
              </a:rPr>
              <a:t>Lung Cancer</a:t>
            </a:r>
            <a:endParaRPr lang="en-US" sz="3600"/>
          </a:p>
        </p:txBody>
      </p:sp>
      <p:pic>
        <p:nvPicPr>
          <p:cNvPr id="4" name="Picture 3" descr="A human body with internal organs&#10;&#10;Description automatically generated">
            <a:extLst>
              <a:ext uri="{FF2B5EF4-FFF2-40B4-BE49-F238E27FC236}">
                <a16:creationId xmlns:a16="http://schemas.microsoft.com/office/drawing/2014/main" id="{BB99B7BB-CEAA-FD72-F2C5-702CC3E3A734}"/>
              </a:ext>
            </a:extLst>
          </p:cNvPr>
          <p:cNvPicPr>
            <a:picLocks noChangeAspect="1"/>
          </p:cNvPicPr>
          <p:nvPr/>
        </p:nvPicPr>
        <p:blipFill>
          <a:blip r:embed="rId3"/>
          <a:stretch>
            <a:fillRect/>
          </a:stretch>
        </p:blipFill>
        <p:spPr>
          <a:xfrm>
            <a:off x="6866473" y="1716539"/>
            <a:ext cx="4869440" cy="5120913"/>
          </a:xfrm>
          <a:prstGeom prst="rect">
            <a:avLst/>
          </a:prstGeom>
        </p:spPr>
      </p:pic>
      <p:sp>
        <p:nvSpPr>
          <p:cNvPr id="8" name="TextBox 7">
            <a:extLst>
              <a:ext uri="{FF2B5EF4-FFF2-40B4-BE49-F238E27FC236}">
                <a16:creationId xmlns:a16="http://schemas.microsoft.com/office/drawing/2014/main" id="{9F9AC005-AF51-EBC4-3B2F-F2E5A821575D}"/>
              </a:ext>
            </a:extLst>
          </p:cNvPr>
          <p:cNvSpPr txBox="1"/>
          <p:nvPr/>
        </p:nvSpPr>
        <p:spPr>
          <a:xfrm>
            <a:off x="9741992" y="650797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Created with BioRender.com</a:t>
            </a:r>
            <a:endParaRPr lang="en-US" sz="1400"/>
          </a:p>
        </p:txBody>
      </p:sp>
    </p:spTree>
    <p:extLst>
      <p:ext uri="{BB962C8B-B14F-4D97-AF65-F5344CB8AC3E}">
        <p14:creationId xmlns:p14="http://schemas.microsoft.com/office/powerpoint/2010/main" val="249303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D2D27-AB84-48EB-C5BE-831F8AF17383}"/>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61AE75D-FEEA-8A4D-6458-9E85FE46FF8D}"/>
              </a:ext>
            </a:extLst>
          </p:cNvPr>
          <p:cNvSpPr/>
          <p:nvPr/>
        </p:nvSpPr>
        <p:spPr>
          <a:xfrm>
            <a:off x="246743" y="246743"/>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D6D3F3C-764B-D8BB-D633-3A8B8F40CD4F}"/>
              </a:ext>
            </a:extLst>
          </p:cNvPr>
          <p:cNvSpPr>
            <a:spLocks noGrp="1"/>
          </p:cNvSpPr>
          <p:nvPr>
            <p:ph type="title"/>
          </p:nvPr>
        </p:nvSpPr>
        <p:spPr>
          <a:xfrm>
            <a:off x="838200" y="305933"/>
            <a:ext cx="10515600" cy="1325563"/>
          </a:xfrm>
        </p:spPr>
        <p:txBody>
          <a:bodyPr/>
          <a:lstStyle/>
          <a:p>
            <a:pPr algn="ctr"/>
            <a:r>
              <a:rPr lang="en-US">
                <a:solidFill>
                  <a:srgbClr val="B9FDFE"/>
                </a:solidFill>
                <a:latin typeface="Walbaum Display"/>
              </a:rPr>
              <a:t>Understanding Different Cancer Types</a:t>
            </a:r>
            <a:endParaRPr lang="en-US">
              <a:solidFill>
                <a:srgbClr val="B9FDFE"/>
              </a:solidFill>
              <a:latin typeface="Walbaum Display" panose="02070503090703020303" pitchFamily="18" charset="0"/>
            </a:endParaRPr>
          </a:p>
        </p:txBody>
      </p:sp>
      <p:sp>
        <p:nvSpPr>
          <p:cNvPr id="3" name="Content Placeholder 2">
            <a:extLst>
              <a:ext uri="{FF2B5EF4-FFF2-40B4-BE49-F238E27FC236}">
                <a16:creationId xmlns:a16="http://schemas.microsoft.com/office/drawing/2014/main" id="{5ABD66C5-6D73-D23F-41A0-EC9CA53096EA}"/>
              </a:ext>
            </a:extLst>
          </p:cNvPr>
          <p:cNvSpPr>
            <a:spLocks noGrp="1"/>
          </p:cNvSpPr>
          <p:nvPr>
            <p:ph idx="1"/>
          </p:nvPr>
        </p:nvSpPr>
        <p:spPr>
          <a:xfrm>
            <a:off x="838723" y="2567029"/>
            <a:ext cx="6224606" cy="3609934"/>
          </a:xfrm>
        </p:spPr>
        <p:txBody>
          <a:bodyPr vert="horz" lIns="91440" tIns="45720" rIns="91440" bIns="45720" rtlCol="0" anchor="t">
            <a:normAutofit/>
          </a:bodyPr>
          <a:lstStyle/>
          <a:p>
            <a:pPr marL="457200" indent="-457200"/>
            <a:r>
              <a:rPr lang="en-US">
                <a:latin typeface="Aptos"/>
              </a:rPr>
              <a:t>Affects the endocrine system</a:t>
            </a:r>
          </a:p>
          <a:p>
            <a:pPr marL="457200" indent="-457200"/>
            <a:r>
              <a:rPr lang="en-US">
                <a:ea typeface="+mn-lt"/>
                <a:cs typeface="+mn-lt"/>
              </a:rPr>
              <a:t>In 2024, 6,600 Canadians diagnosed with thyroid cancer and 280 fatalities from thyroid cancer</a:t>
            </a:r>
            <a:r>
              <a:rPr lang="en-US" baseline="30000">
                <a:ea typeface="+mn-lt"/>
                <a:cs typeface="+mn-lt"/>
              </a:rPr>
              <a:t>9</a:t>
            </a:r>
            <a:endParaRPr lang="en-US" baseline="30000"/>
          </a:p>
          <a:p>
            <a:r>
              <a:rPr lang="en-US">
                <a:latin typeface="Aptos"/>
              </a:rPr>
              <a:t>0.4% of cancer deaths in women and 0.3% of cancer deaths men</a:t>
            </a:r>
            <a:r>
              <a:rPr lang="en-US" baseline="30000">
                <a:latin typeface="Aptos"/>
              </a:rPr>
              <a:t>10</a:t>
            </a:r>
            <a:endParaRPr lang="en-US" baseline="30000"/>
          </a:p>
          <a:p>
            <a:pPr marL="457200" indent="-457200"/>
            <a:endParaRPr lang="en-US">
              <a:latin typeface="Aptos"/>
            </a:endParaRPr>
          </a:p>
        </p:txBody>
      </p:sp>
      <p:sp>
        <p:nvSpPr>
          <p:cNvPr id="5" name="Title 1">
            <a:extLst>
              <a:ext uri="{FF2B5EF4-FFF2-40B4-BE49-F238E27FC236}">
                <a16:creationId xmlns:a16="http://schemas.microsoft.com/office/drawing/2014/main" id="{5E7E8045-A4AA-0205-CB3A-19B44013941C}"/>
              </a:ext>
            </a:extLst>
          </p:cNvPr>
          <p:cNvSpPr txBox="1">
            <a:spLocks/>
          </p:cNvSpPr>
          <p:nvPr/>
        </p:nvSpPr>
        <p:spPr>
          <a:xfrm>
            <a:off x="836140" y="1436576"/>
            <a:ext cx="10062519" cy="1469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Walbaum Display"/>
              </a:rPr>
              <a:t>Thyroid Cancer</a:t>
            </a:r>
            <a:endParaRPr lang="en-US" sz="3600"/>
          </a:p>
        </p:txBody>
      </p:sp>
      <p:pic>
        <p:nvPicPr>
          <p:cNvPr id="4" name="Picture 3">
            <a:extLst>
              <a:ext uri="{FF2B5EF4-FFF2-40B4-BE49-F238E27FC236}">
                <a16:creationId xmlns:a16="http://schemas.microsoft.com/office/drawing/2014/main" id="{19CB2C4D-C1DD-9F2D-788C-018C160C4B2C}"/>
              </a:ext>
            </a:extLst>
          </p:cNvPr>
          <p:cNvPicPr>
            <a:picLocks noChangeAspect="1"/>
          </p:cNvPicPr>
          <p:nvPr/>
        </p:nvPicPr>
        <p:blipFill>
          <a:blip r:embed="rId3"/>
          <a:stretch>
            <a:fillRect/>
          </a:stretch>
        </p:blipFill>
        <p:spPr>
          <a:xfrm>
            <a:off x="7244922" y="2170799"/>
            <a:ext cx="4729666" cy="3902418"/>
          </a:xfrm>
          <a:prstGeom prst="rect">
            <a:avLst/>
          </a:prstGeom>
        </p:spPr>
      </p:pic>
      <p:sp>
        <p:nvSpPr>
          <p:cNvPr id="8" name="TextBox 7">
            <a:extLst>
              <a:ext uri="{FF2B5EF4-FFF2-40B4-BE49-F238E27FC236}">
                <a16:creationId xmlns:a16="http://schemas.microsoft.com/office/drawing/2014/main" id="{FF8207FA-3C22-2986-A1CD-6322D6EDF553}"/>
              </a:ext>
            </a:extLst>
          </p:cNvPr>
          <p:cNvSpPr txBox="1"/>
          <p:nvPr/>
        </p:nvSpPr>
        <p:spPr>
          <a:xfrm>
            <a:off x="9741992" y="650797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Created with BioRender.com</a:t>
            </a:r>
            <a:endParaRPr lang="en-US" sz="1400"/>
          </a:p>
        </p:txBody>
      </p:sp>
    </p:spTree>
    <p:extLst>
      <p:ext uri="{BB962C8B-B14F-4D97-AF65-F5344CB8AC3E}">
        <p14:creationId xmlns:p14="http://schemas.microsoft.com/office/powerpoint/2010/main" val="3328853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DA15C-E8B2-89AE-98A9-9381AEA0F984}"/>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6A3DC8B-8E2A-E6F9-A757-0B118A123D0D}"/>
              </a:ext>
            </a:extLst>
          </p:cNvPr>
          <p:cNvSpPr/>
          <p:nvPr/>
        </p:nvSpPr>
        <p:spPr>
          <a:xfrm>
            <a:off x="235857" y="246741"/>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E2D3C10-966B-CDA9-C09A-36DBC45EAD38}"/>
              </a:ext>
            </a:extLst>
          </p:cNvPr>
          <p:cNvSpPr>
            <a:spLocks noGrp="1"/>
          </p:cNvSpPr>
          <p:nvPr>
            <p:ph type="title"/>
          </p:nvPr>
        </p:nvSpPr>
        <p:spPr>
          <a:xfrm>
            <a:off x="838200" y="305933"/>
            <a:ext cx="10515600" cy="1325563"/>
          </a:xfrm>
        </p:spPr>
        <p:txBody>
          <a:bodyPr/>
          <a:lstStyle/>
          <a:p>
            <a:pPr algn="ctr"/>
            <a:r>
              <a:rPr lang="en-US">
                <a:solidFill>
                  <a:srgbClr val="B9FDFE"/>
                </a:solidFill>
                <a:latin typeface="Walbaum Display" panose="02070503090703020303" pitchFamily="18" charset="0"/>
              </a:rPr>
              <a:t>What is a Classifier?</a:t>
            </a:r>
          </a:p>
        </p:txBody>
      </p:sp>
      <p:sp>
        <p:nvSpPr>
          <p:cNvPr id="3" name="Content Placeholder 2">
            <a:extLst>
              <a:ext uri="{FF2B5EF4-FFF2-40B4-BE49-F238E27FC236}">
                <a16:creationId xmlns:a16="http://schemas.microsoft.com/office/drawing/2014/main" id="{56AAD591-E3DF-3350-4588-34502039A33B}"/>
              </a:ext>
            </a:extLst>
          </p:cNvPr>
          <p:cNvSpPr>
            <a:spLocks noGrp="1"/>
          </p:cNvSpPr>
          <p:nvPr>
            <p:ph idx="1"/>
          </p:nvPr>
        </p:nvSpPr>
        <p:spPr>
          <a:xfrm>
            <a:off x="838200" y="1963271"/>
            <a:ext cx="10515600" cy="1149723"/>
          </a:xfrm>
        </p:spPr>
        <p:txBody>
          <a:bodyPr vert="horz" lIns="91440" tIns="45720" rIns="91440" bIns="45720" rtlCol="0" anchor="t">
            <a:normAutofit/>
          </a:bodyPr>
          <a:lstStyle/>
          <a:p>
            <a:pPr marL="0" indent="0" algn="ctr">
              <a:buNone/>
            </a:pPr>
            <a:r>
              <a:rPr lang="en-US" sz="2600">
                <a:latin typeface="+mj-lt"/>
              </a:rPr>
              <a:t>In machine learning, a classifier is any model that categorizes or predicts labels based on input data</a:t>
            </a:r>
            <a:r>
              <a:rPr lang="en-US" sz="2600" baseline="30000">
                <a:latin typeface="+mj-lt"/>
              </a:rPr>
              <a:t>11</a:t>
            </a:r>
            <a:r>
              <a:rPr lang="en-US" sz="2600">
                <a:latin typeface="+mj-lt"/>
              </a:rPr>
              <a:t>. </a:t>
            </a:r>
          </a:p>
          <a:p>
            <a:endParaRPr lang="en-US"/>
          </a:p>
        </p:txBody>
      </p:sp>
      <p:pic>
        <p:nvPicPr>
          <p:cNvPr id="1026" name="Picture 2" descr="3-class classification task">
            <a:extLst>
              <a:ext uri="{FF2B5EF4-FFF2-40B4-BE49-F238E27FC236}">
                <a16:creationId xmlns:a16="http://schemas.microsoft.com/office/drawing/2014/main" id="{84EBBE09-D6BA-DFD9-0A9C-F192FE5AB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953" y="3127371"/>
            <a:ext cx="4596093" cy="3358683"/>
          </a:xfrm>
          <a:prstGeom prst="rect">
            <a:avLst/>
          </a:prstGeom>
          <a:noFill/>
          <a:ln w="38100">
            <a:solidFill>
              <a:srgbClr val="304346"/>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A205EB-5D29-92AD-90F3-634D70FAB33D}"/>
              </a:ext>
            </a:extLst>
          </p:cNvPr>
          <p:cNvSpPr txBox="1"/>
          <p:nvPr/>
        </p:nvSpPr>
        <p:spPr>
          <a:xfrm>
            <a:off x="4977622" y="6576725"/>
            <a:ext cx="207730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a:solidFill>
                  <a:srgbClr val="AEAEAE"/>
                </a:solidFill>
                <a:latin typeface="Times New Roman"/>
                <a:cs typeface="Times New Roman"/>
              </a:rPr>
              <a:t>From reference  11</a:t>
            </a:r>
          </a:p>
        </p:txBody>
      </p:sp>
    </p:spTree>
    <p:extLst>
      <p:ext uri="{BB962C8B-B14F-4D97-AF65-F5344CB8AC3E}">
        <p14:creationId xmlns:p14="http://schemas.microsoft.com/office/powerpoint/2010/main" val="276910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64677-C2B3-3986-44E1-98124702A789}"/>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8387C04-A3AC-3795-F843-CBB64B5DC4A0}"/>
              </a:ext>
            </a:extLst>
          </p:cNvPr>
          <p:cNvSpPr/>
          <p:nvPr/>
        </p:nvSpPr>
        <p:spPr>
          <a:xfrm>
            <a:off x="246743" y="246743"/>
            <a:ext cx="11720286" cy="1443945"/>
          </a:xfrm>
          <a:prstGeom prst="roundRect">
            <a:avLst/>
          </a:prstGeom>
          <a:solidFill>
            <a:srgbClr val="304346"/>
          </a:solidFill>
          <a:ln w="28575">
            <a:solidFill>
              <a:srgbClr val="F5E68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EC29338-66E0-C6FA-FA09-6EDCC7926388}"/>
              </a:ext>
            </a:extLst>
          </p:cNvPr>
          <p:cNvSpPr>
            <a:spLocks noGrp="1"/>
          </p:cNvSpPr>
          <p:nvPr>
            <p:ph type="title"/>
          </p:nvPr>
        </p:nvSpPr>
        <p:spPr>
          <a:xfrm>
            <a:off x="838200" y="305933"/>
            <a:ext cx="10515600" cy="1325563"/>
          </a:xfrm>
        </p:spPr>
        <p:txBody>
          <a:bodyPr/>
          <a:lstStyle/>
          <a:p>
            <a:pPr algn="ctr"/>
            <a:r>
              <a:rPr lang="en-US">
                <a:solidFill>
                  <a:srgbClr val="B9FDFE"/>
                </a:solidFill>
                <a:latin typeface="Walbaum Display"/>
              </a:rPr>
              <a:t>Benefits of Classifiers</a:t>
            </a:r>
            <a:endParaRPr lang="en-US"/>
          </a:p>
        </p:txBody>
      </p:sp>
      <p:sp>
        <p:nvSpPr>
          <p:cNvPr id="3" name="Content Placeholder 2">
            <a:extLst>
              <a:ext uri="{FF2B5EF4-FFF2-40B4-BE49-F238E27FC236}">
                <a16:creationId xmlns:a16="http://schemas.microsoft.com/office/drawing/2014/main" id="{144D551F-8DC4-828C-0406-644E9FEB79B8}"/>
              </a:ext>
            </a:extLst>
          </p:cNvPr>
          <p:cNvSpPr>
            <a:spLocks noGrp="1"/>
          </p:cNvSpPr>
          <p:nvPr>
            <p:ph idx="1"/>
          </p:nvPr>
        </p:nvSpPr>
        <p:spPr>
          <a:xfrm>
            <a:off x="838200" y="2349305"/>
            <a:ext cx="6426200" cy="4301894"/>
          </a:xfrm>
        </p:spPr>
        <p:txBody>
          <a:bodyPr vert="horz" lIns="91440" tIns="45720" rIns="91440" bIns="45720" rtlCol="0" anchor="t">
            <a:normAutofit/>
          </a:bodyPr>
          <a:lstStyle/>
          <a:p>
            <a:pPr marL="0" indent="0">
              <a:buNone/>
            </a:pPr>
            <a:r>
              <a:rPr lang="en-US">
                <a:latin typeface="Walbaum Display"/>
                <a:cs typeface="Times New Roman"/>
              </a:rPr>
              <a:t>The Past:</a:t>
            </a:r>
          </a:p>
          <a:p>
            <a:pPr marL="457200" indent="-457200"/>
            <a:r>
              <a:rPr lang="en-US">
                <a:latin typeface="Aptos"/>
              </a:rPr>
              <a:t>Histopathology</a:t>
            </a:r>
          </a:p>
          <a:p>
            <a:pPr marL="0" indent="0">
              <a:buNone/>
            </a:pPr>
            <a:endParaRPr lang="en-US" sz="1200"/>
          </a:p>
          <a:p>
            <a:pPr marL="0" indent="0">
              <a:buNone/>
            </a:pPr>
            <a:r>
              <a:rPr lang="en-US">
                <a:latin typeface="Walbaum Display"/>
              </a:rPr>
              <a:t>Present:</a:t>
            </a:r>
          </a:p>
          <a:p>
            <a:pPr marL="457200" indent="-457200"/>
            <a:r>
              <a:rPr lang="en-US">
                <a:latin typeface="Aptos"/>
              </a:rPr>
              <a:t>Classification</a:t>
            </a:r>
          </a:p>
          <a:p>
            <a:pPr marL="914400" lvl="1" indent="-457200"/>
            <a:r>
              <a:rPr lang="en-US">
                <a:latin typeface="Aptos"/>
              </a:rPr>
              <a:t>Important for diagnosis and treatment: Advantages include biomarker identification and identification of targets for specific drugs</a:t>
            </a:r>
          </a:p>
          <a:p>
            <a:endParaRPr lang="en-US">
              <a:latin typeface="Aptos"/>
            </a:endParaRPr>
          </a:p>
          <a:p>
            <a:endParaRPr lang="en-US">
              <a:latin typeface="Aptos"/>
            </a:endParaRPr>
          </a:p>
        </p:txBody>
      </p:sp>
      <p:pic>
        <p:nvPicPr>
          <p:cNvPr id="4" name="Picture 3" descr="A network of colored balls and black lines&#10;&#10;Description automatically generated">
            <a:extLst>
              <a:ext uri="{FF2B5EF4-FFF2-40B4-BE49-F238E27FC236}">
                <a16:creationId xmlns:a16="http://schemas.microsoft.com/office/drawing/2014/main" id="{88A4C22C-2BBE-AEB5-0CB1-6EC35ACE74DB}"/>
              </a:ext>
            </a:extLst>
          </p:cNvPr>
          <p:cNvPicPr>
            <a:picLocks noChangeAspect="1"/>
          </p:cNvPicPr>
          <p:nvPr/>
        </p:nvPicPr>
        <p:blipFill>
          <a:blip r:embed="rId3"/>
          <a:stretch>
            <a:fillRect/>
          </a:stretch>
        </p:blipFill>
        <p:spPr>
          <a:xfrm>
            <a:off x="297945" y="4614202"/>
            <a:ext cx="1080509" cy="1150636"/>
          </a:xfrm>
          <a:prstGeom prst="rect">
            <a:avLst/>
          </a:prstGeom>
        </p:spPr>
      </p:pic>
      <p:pic>
        <p:nvPicPr>
          <p:cNvPr id="5" name="Picture 4">
            <a:extLst>
              <a:ext uri="{FF2B5EF4-FFF2-40B4-BE49-F238E27FC236}">
                <a16:creationId xmlns:a16="http://schemas.microsoft.com/office/drawing/2014/main" id="{76F1269B-18E3-D03C-7860-7BEFCC79366E}"/>
              </a:ext>
            </a:extLst>
          </p:cNvPr>
          <p:cNvPicPr>
            <a:picLocks noChangeAspect="1"/>
          </p:cNvPicPr>
          <p:nvPr/>
        </p:nvPicPr>
        <p:blipFill>
          <a:blip r:embed="rId4"/>
          <a:stretch>
            <a:fillRect/>
          </a:stretch>
        </p:blipFill>
        <p:spPr>
          <a:xfrm>
            <a:off x="2618404" y="2079151"/>
            <a:ext cx="1986118" cy="775479"/>
          </a:xfrm>
          <a:prstGeom prst="rect">
            <a:avLst/>
          </a:prstGeom>
        </p:spPr>
      </p:pic>
      <p:sp>
        <p:nvSpPr>
          <p:cNvPr id="7" name="TextBox 6">
            <a:extLst>
              <a:ext uri="{FF2B5EF4-FFF2-40B4-BE49-F238E27FC236}">
                <a16:creationId xmlns:a16="http://schemas.microsoft.com/office/drawing/2014/main" id="{2CD53C20-AAC4-3589-9EA6-191CC8217579}"/>
              </a:ext>
            </a:extLst>
          </p:cNvPr>
          <p:cNvSpPr txBox="1"/>
          <p:nvPr/>
        </p:nvSpPr>
        <p:spPr>
          <a:xfrm>
            <a:off x="9935" y="6552067"/>
            <a:ext cx="260847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1A1A1A"/>
                </a:solidFill>
                <a:latin typeface="Roboto"/>
                <a:ea typeface="Roboto"/>
                <a:cs typeface="Roboto"/>
              </a:rPr>
              <a:t>Created with BioRender.com</a:t>
            </a:r>
            <a:endParaRPr lang="en-US" sz="1400"/>
          </a:p>
        </p:txBody>
      </p:sp>
      <p:pic>
        <p:nvPicPr>
          <p:cNvPr id="3074" name="Picture 2" descr="Multiclass classification of breast cancer histopathology images using  multilevel features of deep convolutional neural network | Scientific  Reports">
            <a:extLst>
              <a:ext uri="{FF2B5EF4-FFF2-40B4-BE49-F238E27FC236}">
                <a16:creationId xmlns:a16="http://schemas.microsoft.com/office/drawing/2014/main" id="{D3279B8C-C884-A399-1FC7-7E00E9CE53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009" y="2070034"/>
            <a:ext cx="4087617" cy="33178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100DB7F-2BE0-B62E-2D1D-74CC3424604C}"/>
              </a:ext>
            </a:extLst>
          </p:cNvPr>
          <p:cNvSpPr txBox="1"/>
          <p:nvPr/>
        </p:nvSpPr>
        <p:spPr>
          <a:xfrm>
            <a:off x="8571918" y="5549394"/>
            <a:ext cx="207730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a:solidFill>
                  <a:srgbClr val="AEAEAE"/>
                </a:solidFill>
                <a:latin typeface="Times New Roman"/>
                <a:cs typeface="Times New Roman"/>
              </a:rPr>
              <a:t>From Reference 12 </a:t>
            </a:r>
          </a:p>
        </p:txBody>
      </p:sp>
    </p:spTree>
    <p:extLst>
      <p:ext uri="{BB962C8B-B14F-4D97-AF65-F5344CB8AC3E}">
        <p14:creationId xmlns:p14="http://schemas.microsoft.com/office/powerpoint/2010/main" val="4082377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21</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Cancer Classification</vt:lpstr>
      <vt:lpstr>Genomic Integrity</vt:lpstr>
      <vt:lpstr>What is Cancer?</vt:lpstr>
      <vt:lpstr>Cancer’s Impact on Genetic Integrity</vt:lpstr>
      <vt:lpstr>Understanding Different Cancer Types</vt:lpstr>
      <vt:lpstr>Understanding Different Cancer Types</vt:lpstr>
      <vt:lpstr>Understanding Different Cancer Types</vt:lpstr>
      <vt:lpstr>What is a Classifier?</vt:lpstr>
      <vt:lpstr>Benefits of Classifiers</vt:lpstr>
      <vt:lpstr>Types of Classifiers</vt:lpstr>
      <vt:lpstr>Project Objective</vt:lpstr>
      <vt:lpstr>Methodology</vt:lpstr>
      <vt:lpstr>The Shoulders of Giants</vt:lpstr>
      <vt:lpstr>Which Algorithm or Model to Choose?</vt:lpstr>
      <vt:lpstr>Which Algorithm or Model to Choose?</vt:lpstr>
      <vt:lpstr>Our Model</vt:lpstr>
      <vt:lpstr>Our Model</vt:lpstr>
      <vt:lpstr>Preliminary Performance Results</vt:lpstr>
      <vt:lpstr>Performance Results</vt:lpstr>
      <vt:lpstr>Limitations</vt:lpstr>
      <vt:lpstr>Future Work</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2024-10-28T00:40:49Z</dcterms:created>
  <dcterms:modified xsi:type="dcterms:W3CDTF">2024-11-19T21:08:45Z</dcterms:modified>
</cp:coreProperties>
</file>