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0AFD14-B609-484D-A328-5F89F3EE58F0}">
  <a:tblStyle styleId="{A40AFD14-B609-484D-A328-5F89F3EE58F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regular.fntdata"/><Relationship Id="rId25" Type="http://schemas.openxmlformats.org/officeDocument/2006/relationships/slide" Target="slides/slide19.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797974ff1a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797974ff1a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797974ff1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797974ff1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797974ff1a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797974ff1a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780eb9ea1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780eb9ea1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76b23a2915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76b23a2915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780eb9ea1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780eb9ea1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780eb9ea1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780eb9ea1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780b192ea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780b192ea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780b192ea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780b192ea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780b192ea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780b192ea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784edf977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784edf977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76256a5b9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76256a5b9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76256a5b9d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76256a5b9d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769d21b53a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769d21b53a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76b23a2915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76b23a2915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76b23a291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76b23a291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76b23a2915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76b23a2915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769d21b53a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769d21b53a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08550" y="1578400"/>
            <a:ext cx="40131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DLX project presentation</a:t>
            </a:r>
            <a:endParaRPr/>
          </a:p>
        </p:txBody>
      </p:sp>
      <p:sp>
        <p:nvSpPr>
          <p:cNvPr id="135" name="Google Shape;135;p13"/>
          <p:cNvSpPr txBox="1"/>
          <p:nvPr>
            <p:ph idx="1" type="subTitle"/>
          </p:nvPr>
        </p:nvSpPr>
        <p:spPr>
          <a:xfrm>
            <a:off x="4779150" y="3618000"/>
            <a:ext cx="3470700" cy="681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lang="it" sz="1312"/>
              <a:t>Dario Castagneri</a:t>
            </a:r>
            <a:endParaRPr sz="1312"/>
          </a:p>
          <a:p>
            <a:pPr indent="0" lvl="0" marL="0" rtl="0" algn="l">
              <a:lnSpc>
                <a:spcPct val="80000"/>
              </a:lnSpc>
              <a:spcBef>
                <a:spcPts val="0"/>
              </a:spcBef>
              <a:spcAft>
                <a:spcPts val="0"/>
              </a:spcAft>
              <a:buSzPts val="688"/>
              <a:buNone/>
            </a:pPr>
            <a:r>
              <a:t/>
            </a:r>
            <a:endParaRPr sz="1312"/>
          </a:p>
          <a:p>
            <a:pPr indent="0" lvl="0" marL="0" rtl="0" algn="l">
              <a:lnSpc>
                <a:spcPct val="80000"/>
              </a:lnSpc>
              <a:spcBef>
                <a:spcPts val="0"/>
              </a:spcBef>
              <a:spcAft>
                <a:spcPts val="0"/>
              </a:spcAft>
              <a:buSzPts val="688"/>
              <a:buNone/>
            </a:pPr>
            <a:r>
              <a:rPr lang="it" sz="1312"/>
              <a:t>Gianpietro Noto</a:t>
            </a:r>
            <a:endParaRPr sz="1312"/>
          </a:p>
          <a:p>
            <a:pPr indent="0" lvl="0" marL="0" rtl="0" algn="l">
              <a:lnSpc>
                <a:spcPct val="80000"/>
              </a:lnSpc>
              <a:spcBef>
                <a:spcPts val="0"/>
              </a:spcBef>
              <a:spcAft>
                <a:spcPts val="0"/>
              </a:spcAft>
              <a:buSzPts val="688"/>
              <a:buNone/>
            </a:pPr>
            <a:r>
              <a:t/>
            </a:r>
            <a:endParaRPr sz="1312"/>
          </a:p>
          <a:p>
            <a:pPr indent="0" lvl="0" marL="0" rtl="0" algn="l">
              <a:lnSpc>
                <a:spcPct val="80000"/>
              </a:lnSpc>
              <a:spcBef>
                <a:spcPts val="0"/>
              </a:spcBef>
              <a:spcAft>
                <a:spcPts val="0"/>
              </a:spcAft>
              <a:buSzPts val="688"/>
              <a:buNone/>
            </a:pPr>
            <a:r>
              <a:rPr lang="it" sz="1312"/>
              <a:t>Francesca Silvano </a:t>
            </a:r>
            <a:endParaRPr sz="1312"/>
          </a:p>
        </p:txBody>
      </p:sp>
      <p:sp>
        <p:nvSpPr>
          <p:cNvPr id="136" name="Google Shape;136;p13"/>
          <p:cNvSpPr txBox="1"/>
          <p:nvPr/>
        </p:nvSpPr>
        <p:spPr>
          <a:xfrm>
            <a:off x="7851300" y="4804800"/>
            <a:ext cx="1292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lt1"/>
                </a:solidFill>
                <a:latin typeface="Lato"/>
                <a:ea typeface="Lato"/>
                <a:cs typeface="Lato"/>
                <a:sym typeface="Lato"/>
              </a:rPr>
              <a:t>October 28th 2022</a:t>
            </a:r>
            <a:endParaRPr sz="10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Windowed register file Physical register file</a:t>
            </a:r>
            <a:endParaRPr/>
          </a:p>
        </p:txBody>
      </p:sp>
      <p:sp>
        <p:nvSpPr>
          <p:cNvPr id="217" name="Google Shape;21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18" name="Google Shape;218;p22"/>
          <p:cNvPicPr preferRelativeResize="0"/>
          <p:nvPr/>
        </p:nvPicPr>
        <p:blipFill>
          <a:blip r:embed="rId3">
            <a:alphaModFix/>
          </a:blip>
          <a:stretch>
            <a:fillRect/>
          </a:stretch>
        </p:blipFill>
        <p:spPr>
          <a:xfrm>
            <a:off x="2927625" y="926850"/>
            <a:ext cx="2990101" cy="4087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Windowed register file write and read operation test</a:t>
            </a:r>
            <a:endParaRPr/>
          </a:p>
        </p:txBody>
      </p:sp>
      <p:sp>
        <p:nvSpPr>
          <p:cNvPr id="224" name="Google Shape;22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25" name="Google Shape;225;p23"/>
          <p:cNvPicPr preferRelativeResize="0"/>
          <p:nvPr/>
        </p:nvPicPr>
        <p:blipFill>
          <a:blip r:embed="rId3">
            <a:alphaModFix/>
          </a:blip>
          <a:stretch>
            <a:fillRect/>
          </a:stretch>
        </p:blipFill>
        <p:spPr>
          <a:xfrm>
            <a:off x="152400" y="1460250"/>
            <a:ext cx="3970451" cy="1838600"/>
          </a:xfrm>
          <a:prstGeom prst="rect">
            <a:avLst/>
          </a:prstGeom>
          <a:noFill/>
          <a:ln>
            <a:noFill/>
          </a:ln>
        </p:spPr>
      </p:pic>
      <p:sp>
        <p:nvSpPr>
          <p:cNvPr id="226" name="Google Shape;226;p23"/>
          <p:cNvSpPr txBox="1"/>
          <p:nvPr/>
        </p:nvSpPr>
        <p:spPr>
          <a:xfrm>
            <a:off x="402875" y="3558825"/>
            <a:ext cx="3558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latin typeface="Lato"/>
                <a:ea typeface="Lato"/>
                <a:cs typeface="Lato"/>
                <a:sym typeface="Lato"/>
              </a:rPr>
              <a:t>The signal for the write wr_s is up, so the wrf take the data and the address from the outside and write in the correct register of the current windows.</a:t>
            </a:r>
            <a:endParaRPr>
              <a:solidFill>
                <a:schemeClr val="lt1"/>
              </a:solidFill>
              <a:latin typeface="Lato"/>
              <a:ea typeface="Lato"/>
              <a:cs typeface="Lato"/>
              <a:sym typeface="Lato"/>
            </a:endParaRPr>
          </a:p>
        </p:txBody>
      </p:sp>
      <p:pic>
        <p:nvPicPr>
          <p:cNvPr id="227" name="Google Shape;227;p23"/>
          <p:cNvPicPr preferRelativeResize="0"/>
          <p:nvPr/>
        </p:nvPicPr>
        <p:blipFill>
          <a:blip r:embed="rId4">
            <a:alphaModFix/>
          </a:blip>
          <a:stretch>
            <a:fillRect/>
          </a:stretch>
        </p:blipFill>
        <p:spPr>
          <a:xfrm>
            <a:off x="4553100" y="1384050"/>
            <a:ext cx="4209900" cy="1897125"/>
          </a:xfrm>
          <a:prstGeom prst="rect">
            <a:avLst/>
          </a:prstGeom>
          <a:noFill/>
          <a:ln>
            <a:noFill/>
          </a:ln>
        </p:spPr>
      </p:pic>
      <p:sp>
        <p:nvSpPr>
          <p:cNvPr id="228" name="Google Shape;228;p23"/>
          <p:cNvSpPr txBox="1"/>
          <p:nvPr/>
        </p:nvSpPr>
        <p:spPr>
          <a:xfrm>
            <a:off x="4686900" y="3599100"/>
            <a:ext cx="372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latin typeface="Lato"/>
                <a:ea typeface="Lato"/>
                <a:cs typeface="Lato"/>
                <a:sym typeface="Lato"/>
              </a:rPr>
              <a:t>Here a call is performed and a read of the input register from the previous windows.</a:t>
            </a:r>
            <a:endParaRPr>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Windowed register file call and return operation test</a:t>
            </a:r>
            <a:endParaRPr/>
          </a:p>
        </p:txBody>
      </p:sp>
      <p:sp>
        <p:nvSpPr>
          <p:cNvPr id="234" name="Google Shape;23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35" name="Google Shape;235;p24"/>
          <p:cNvPicPr preferRelativeResize="0"/>
          <p:nvPr/>
        </p:nvPicPr>
        <p:blipFill>
          <a:blip r:embed="rId3">
            <a:alphaModFix/>
          </a:blip>
          <a:stretch>
            <a:fillRect/>
          </a:stretch>
        </p:blipFill>
        <p:spPr>
          <a:xfrm>
            <a:off x="152400" y="1460250"/>
            <a:ext cx="5966974" cy="1111500"/>
          </a:xfrm>
          <a:prstGeom prst="rect">
            <a:avLst/>
          </a:prstGeom>
          <a:noFill/>
          <a:ln>
            <a:noFill/>
          </a:ln>
        </p:spPr>
      </p:pic>
      <p:sp>
        <p:nvSpPr>
          <p:cNvPr id="236" name="Google Shape;236;p24"/>
          <p:cNvSpPr txBox="1"/>
          <p:nvPr/>
        </p:nvSpPr>
        <p:spPr>
          <a:xfrm>
            <a:off x="6119375" y="1168375"/>
            <a:ext cx="2964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latin typeface="Lato"/>
                <a:ea typeface="Lato"/>
                <a:cs typeface="Lato"/>
                <a:sym typeface="Lato"/>
              </a:rPr>
              <a:t>The call operation with the use of the stack is quite easy:</a:t>
            </a:r>
            <a:endParaRPr>
              <a:solidFill>
                <a:schemeClr val="lt1"/>
              </a:solidFill>
              <a:latin typeface="Lato"/>
              <a:ea typeface="Lato"/>
              <a:cs typeface="Lato"/>
              <a:sym typeface="Lato"/>
            </a:endParaRPr>
          </a:p>
          <a:p>
            <a:pPr indent="0" lvl="0" marL="0" rtl="0" algn="l">
              <a:spcBef>
                <a:spcPts val="0"/>
              </a:spcBef>
              <a:spcAft>
                <a:spcPts val="0"/>
              </a:spcAft>
              <a:buNone/>
            </a:pPr>
            <a:r>
              <a:rPr lang="it">
                <a:solidFill>
                  <a:schemeClr val="lt1"/>
                </a:solidFill>
                <a:latin typeface="Lato"/>
                <a:ea typeface="Lato"/>
                <a:cs typeface="Lato"/>
                <a:sym typeface="Lato"/>
              </a:rPr>
              <a:t>-the address to return is saved in the R31</a:t>
            </a:r>
            <a:endParaRPr>
              <a:solidFill>
                <a:schemeClr val="lt1"/>
              </a:solidFill>
              <a:latin typeface="Lato"/>
              <a:ea typeface="Lato"/>
              <a:cs typeface="Lato"/>
              <a:sym typeface="Lato"/>
            </a:endParaRPr>
          </a:p>
          <a:p>
            <a:pPr indent="0" lvl="0" marL="0" rtl="0" algn="l">
              <a:spcBef>
                <a:spcPts val="0"/>
              </a:spcBef>
              <a:spcAft>
                <a:spcPts val="0"/>
              </a:spcAft>
              <a:buNone/>
            </a:pPr>
            <a:r>
              <a:rPr lang="it">
                <a:solidFill>
                  <a:schemeClr val="lt1"/>
                </a:solidFill>
                <a:latin typeface="Lato"/>
                <a:ea typeface="Lato"/>
                <a:cs typeface="Lato"/>
                <a:sym typeface="Lato"/>
              </a:rPr>
              <a:t>-the load of the registers is done when the push signal is at one</a:t>
            </a:r>
            <a:endParaRPr>
              <a:solidFill>
                <a:schemeClr val="lt1"/>
              </a:solidFill>
              <a:latin typeface="Lato"/>
              <a:ea typeface="Lato"/>
              <a:cs typeface="Lato"/>
              <a:sym typeface="Lato"/>
            </a:endParaRPr>
          </a:p>
          <a:p>
            <a:pPr indent="0" lvl="0" marL="0" rtl="0" algn="l">
              <a:spcBef>
                <a:spcPts val="0"/>
              </a:spcBef>
              <a:spcAft>
                <a:spcPts val="0"/>
              </a:spcAft>
              <a:buNone/>
            </a:pPr>
            <a:r>
              <a:rPr lang="it">
                <a:solidFill>
                  <a:schemeClr val="lt1"/>
                </a:solidFill>
                <a:latin typeface="Lato"/>
                <a:ea typeface="Lato"/>
                <a:cs typeface="Lato"/>
                <a:sym typeface="Lato"/>
              </a:rPr>
              <a:t>-when all is finished the done_fill signal is up</a:t>
            </a:r>
            <a:endParaRPr>
              <a:solidFill>
                <a:schemeClr val="lt1"/>
              </a:solidFill>
              <a:latin typeface="Lato"/>
              <a:ea typeface="Lato"/>
              <a:cs typeface="Lato"/>
              <a:sym typeface="Lato"/>
            </a:endParaRPr>
          </a:p>
        </p:txBody>
      </p:sp>
      <p:pic>
        <p:nvPicPr>
          <p:cNvPr id="237" name="Google Shape;237;p24"/>
          <p:cNvPicPr preferRelativeResize="0"/>
          <p:nvPr/>
        </p:nvPicPr>
        <p:blipFill>
          <a:blip r:embed="rId4">
            <a:alphaModFix/>
          </a:blip>
          <a:stretch>
            <a:fillRect/>
          </a:stretch>
        </p:blipFill>
        <p:spPr>
          <a:xfrm>
            <a:off x="152400" y="3229375"/>
            <a:ext cx="6372799" cy="914100"/>
          </a:xfrm>
          <a:prstGeom prst="rect">
            <a:avLst/>
          </a:prstGeom>
          <a:noFill/>
          <a:ln>
            <a:noFill/>
          </a:ln>
        </p:spPr>
      </p:pic>
      <p:sp>
        <p:nvSpPr>
          <p:cNvPr id="238" name="Google Shape;238;p24"/>
          <p:cNvSpPr txBox="1"/>
          <p:nvPr/>
        </p:nvSpPr>
        <p:spPr>
          <a:xfrm>
            <a:off x="6822200" y="3169375"/>
            <a:ext cx="1933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latin typeface="Lato"/>
                <a:ea typeface="Lato"/>
                <a:cs typeface="Lato"/>
                <a:sym typeface="Lato"/>
              </a:rPr>
              <a:t>When a Return operation is performed:</a:t>
            </a:r>
            <a:endParaRPr>
              <a:solidFill>
                <a:schemeClr val="lt1"/>
              </a:solidFill>
              <a:latin typeface="Lato"/>
              <a:ea typeface="Lato"/>
              <a:cs typeface="Lato"/>
              <a:sym typeface="Lato"/>
            </a:endParaRPr>
          </a:p>
          <a:p>
            <a:pPr indent="0" lvl="0" marL="0" rtl="0" algn="l">
              <a:spcBef>
                <a:spcPts val="0"/>
              </a:spcBef>
              <a:spcAft>
                <a:spcPts val="0"/>
              </a:spcAft>
              <a:buNone/>
            </a:pPr>
            <a:r>
              <a:rPr lang="it">
                <a:solidFill>
                  <a:schemeClr val="lt1"/>
                </a:solidFill>
                <a:latin typeface="Lato"/>
                <a:ea typeface="Lato"/>
                <a:cs typeface="Lato"/>
                <a:sym typeface="Lato"/>
              </a:rPr>
              <a:t>-the address of the instruction is given in output in the first clk cycle</a:t>
            </a:r>
            <a:endParaRPr>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Arithmetic-L</a:t>
            </a:r>
            <a:r>
              <a:rPr lang="it"/>
              <a:t>ogic Unit</a:t>
            </a:r>
            <a:endParaRPr/>
          </a:p>
        </p:txBody>
      </p:sp>
      <p:grpSp>
        <p:nvGrpSpPr>
          <p:cNvPr id="244" name="Google Shape;244;p25"/>
          <p:cNvGrpSpPr/>
          <p:nvPr/>
        </p:nvGrpSpPr>
        <p:grpSpPr>
          <a:xfrm>
            <a:off x="301711" y="1049700"/>
            <a:ext cx="8535981" cy="3611397"/>
            <a:chOff x="301711" y="1049700"/>
            <a:chExt cx="8535981" cy="3611397"/>
          </a:xfrm>
        </p:grpSpPr>
        <p:sp>
          <p:nvSpPr>
            <p:cNvPr id="245" name="Google Shape;245;p25"/>
            <p:cNvSpPr/>
            <p:nvPr/>
          </p:nvSpPr>
          <p:spPr>
            <a:xfrm>
              <a:off x="3927641" y="2172171"/>
              <a:ext cx="1303472" cy="801519"/>
            </a:xfrm>
            <a:prstGeom prst="rect">
              <a:avLst/>
            </a:prstGeom>
            <a:solidFill>
              <a:srgbClr val="B9D5C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Shiftings</a:t>
              </a:r>
              <a:endParaRPr/>
            </a:p>
          </p:txBody>
        </p:sp>
        <p:sp>
          <p:nvSpPr>
            <p:cNvPr id="246" name="Google Shape;246;p25"/>
            <p:cNvSpPr/>
            <p:nvPr/>
          </p:nvSpPr>
          <p:spPr>
            <a:xfrm>
              <a:off x="5730923" y="2172171"/>
              <a:ext cx="1303472" cy="801519"/>
            </a:xfrm>
            <a:prstGeom prst="rect">
              <a:avLst/>
            </a:prstGeom>
            <a:solidFill>
              <a:srgbClr val="B9D5C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Comparisons</a:t>
              </a:r>
              <a:endParaRPr/>
            </a:p>
          </p:txBody>
        </p:sp>
        <p:sp>
          <p:nvSpPr>
            <p:cNvPr id="247" name="Google Shape;247;p25"/>
            <p:cNvSpPr/>
            <p:nvPr/>
          </p:nvSpPr>
          <p:spPr>
            <a:xfrm>
              <a:off x="7534220" y="2172171"/>
              <a:ext cx="1303472" cy="801519"/>
            </a:xfrm>
            <a:prstGeom prst="rect">
              <a:avLst/>
            </a:prstGeom>
            <a:solidFill>
              <a:srgbClr val="B9D5C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Multiplications</a:t>
              </a:r>
              <a:endParaRPr/>
            </a:p>
          </p:txBody>
        </p:sp>
        <p:sp>
          <p:nvSpPr>
            <p:cNvPr id="248" name="Google Shape;248;p25"/>
            <p:cNvSpPr/>
            <p:nvPr/>
          </p:nvSpPr>
          <p:spPr>
            <a:xfrm>
              <a:off x="2119516" y="2172176"/>
              <a:ext cx="1303472" cy="801519"/>
            </a:xfrm>
            <a:prstGeom prst="rect">
              <a:avLst/>
            </a:prstGeom>
            <a:solidFill>
              <a:srgbClr val="B9D5C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Logicals</a:t>
              </a:r>
              <a:endParaRPr/>
            </a:p>
          </p:txBody>
        </p:sp>
        <p:sp>
          <p:nvSpPr>
            <p:cNvPr id="249" name="Google Shape;249;p25"/>
            <p:cNvSpPr/>
            <p:nvPr/>
          </p:nvSpPr>
          <p:spPr>
            <a:xfrm>
              <a:off x="301711" y="2172171"/>
              <a:ext cx="1303472" cy="801519"/>
            </a:xfrm>
            <a:prstGeom prst="rect">
              <a:avLst/>
            </a:prstGeom>
            <a:solidFill>
              <a:srgbClr val="B9D5C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Additions</a:t>
              </a:r>
              <a:endParaRPr/>
            </a:p>
            <a:p>
              <a:pPr indent="0" lvl="0" marL="0" rtl="0" algn="ctr">
                <a:spcBef>
                  <a:spcPts val="0"/>
                </a:spcBef>
                <a:spcAft>
                  <a:spcPts val="0"/>
                </a:spcAft>
                <a:buNone/>
              </a:pPr>
              <a:r>
                <a:rPr lang="it"/>
                <a:t>&amp;</a:t>
              </a:r>
              <a:endParaRPr/>
            </a:p>
            <a:p>
              <a:pPr indent="0" lvl="0" marL="0" rtl="0" algn="ctr">
                <a:spcBef>
                  <a:spcPts val="0"/>
                </a:spcBef>
                <a:spcAft>
                  <a:spcPts val="0"/>
                </a:spcAft>
                <a:buNone/>
              </a:pPr>
              <a:r>
                <a:rPr lang="it"/>
                <a:t>Subtractions</a:t>
              </a:r>
              <a:endParaRPr/>
            </a:p>
          </p:txBody>
        </p:sp>
        <p:sp>
          <p:nvSpPr>
            <p:cNvPr id="250" name="Google Shape;250;p25"/>
            <p:cNvSpPr/>
            <p:nvPr/>
          </p:nvSpPr>
          <p:spPr>
            <a:xfrm>
              <a:off x="3364873" y="3863519"/>
              <a:ext cx="2403748" cy="464932"/>
            </a:xfrm>
            <a:prstGeom prst="flowChartManualOperation">
              <a:avLst/>
            </a:prstGeom>
            <a:solidFill>
              <a:srgbClr val="B9D5C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 name="Google Shape;251;p25"/>
            <p:cNvCxnSpPr/>
            <p:nvPr/>
          </p:nvCxnSpPr>
          <p:spPr>
            <a:xfrm>
              <a:off x="2765978" y="2973690"/>
              <a:ext cx="10556" cy="384919"/>
            </a:xfrm>
            <a:prstGeom prst="straightConnector1">
              <a:avLst/>
            </a:prstGeom>
            <a:noFill/>
            <a:ln cap="flat" cmpd="sng" w="19050">
              <a:solidFill>
                <a:schemeClr val="dk2"/>
              </a:solidFill>
              <a:prstDash val="solid"/>
              <a:round/>
              <a:headEnd len="med" w="med" type="none"/>
              <a:tailEnd len="med" w="med" type="none"/>
            </a:ln>
          </p:spPr>
        </p:cxnSp>
        <p:cxnSp>
          <p:nvCxnSpPr>
            <p:cNvPr id="252" name="Google Shape;252;p25"/>
            <p:cNvCxnSpPr/>
            <p:nvPr/>
          </p:nvCxnSpPr>
          <p:spPr>
            <a:xfrm>
              <a:off x="4578508" y="2973690"/>
              <a:ext cx="7238" cy="889772"/>
            </a:xfrm>
            <a:prstGeom prst="straightConnector1">
              <a:avLst/>
            </a:prstGeom>
            <a:noFill/>
            <a:ln cap="flat" cmpd="sng" w="19050">
              <a:solidFill>
                <a:schemeClr val="dk2"/>
              </a:solidFill>
              <a:prstDash val="solid"/>
              <a:round/>
              <a:headEnd len="med" w="med" type="none"/>
              <a:tailEnd len="med" w="med" type="none"/>
            </a:ln>
          </p:spPr>
        </p:cxnSp>
        <p:cxnSp>
          <p:nvCxnSpPr>
            <p:cNvPr id="253" name="Google Shape;253;p25"/>
            <p:cNvCxnSpPr/>
            <p:nvPr/>
          </p:nvCxnSpPr>
          <p:spPr>
            <a:xfrm>
              <a:off x="6377392" y="2973690"/>
              <a:ext cx="0" cy="386503"/>
            </a:xfrm>
            <a:prstGeom prst="straightConnector1">
              <a:avLst/>
            </a:prstGeom>
            <a:noFill/>
            <a:ln cap="flat" cmpd="sng" w="19050">
              <a:solidFill>
                <a:schemeClr val="dk2"/>
              </a:solidFill>
              <a:prstDash val="solid"/>
              <a:round/>
              <a:headEnd len="med" w="med" type="none"/>
              <a:tailEnd len="med" w="med" type="none"/>
            </a:ln>
          </p:spPr>
        </p:cxnSp>
        <p:cxnSp>
          <p:nvCxnSpPr>
            <p:cNvPr id="254" name="Google Shape;254;p25"/>
            <p:cNvCxnSpPr/>
            <p:nvPr/>
          </p:nvCxnSpPr>
          <p:spPr>
            <a:xfrm>
              <a:off x="2765978" y="3358610"/>
              <a:ext cx="1196408" cy="0"/>
            </a:xfrm>
            <a:prstGeom prst="straightConnector1">
              <a:avLst/>
            </a:prstGeom>
            <a:noFill/>
            <a:ln cap="flat" cmpd="sng" w="19050">
              <a:solidFill>
                <a:schemeClr val="dk2"/>
              </a:solidFill>
              <a:prstDash val="solid"/>
              <a:round/>
              <a:headEnd len="med" w="med" type="none"/>
              <a:tailEnd len="med" w="med" type="none"/>
            </a:ln>
          </p:spPr>
        </p:cxnSp>
        <p:cxnSp>
          <p:nvCxnSpPr>
            <p:cNvPr id="255" name="Google Shape;255;p25"/>
            <p:cNvCxnSpPr/>
            <p:nvPr/>
          </p:nvCxnSpPr>
          <p:spPr>
            <a:xfrm>
              <a:off x="5180985" y="3358610"/>
              <a:ext cx="1196408" cy="0"/>
            </a:xfrm>
            <a:prstGeom prst="straightConnector1">
              <a:avLst/>
            </a:prstGeom>
            <a:noFill/>
            <a:ln cap="flat" cmpd="sng" w="19050">
              <a:solidFill>
                <a:schemeClr val="dk2"/>
              </a:solidFill>
              <a:prstDash val="solid"/>
              <a:round/>
              <a:headEnd len="med" w="med" type="none"/>
              <a:tailEnd len="med" w="med" type="none"/>
            </a:ln>
          </p:spPr>
        </p:cxnSp>
        <p:cxnSp>
          <p:nvCxnSpPr>
            <p:cNvPr id="256" name="Google Shape;256;p25"/>
            <p:cNvCxnSpPr/>
            <p:nvPr/>
          </p:nvCxnSpPr>
          <p:spPr>
            <a:xfrm>
              <a:off x="3598517" y="3532476"/>
              <a:ext cx="5429" cy="332646"/>
            </a:xfrm>
            <a:prstGeom prst="straightConnector1">
              <a:avLst/>
            </a:prstGeom>
            <a:noFill/>
            <a:ln cap="flat" cmpd="sng" w="19050">
              <a:solidFill>
                <a:schemeClr val="dk2"/>
              </a:solidFill>
              <a:prstDash val="solid"/>
              <a:round/>
              <a:headEnd len="med" w="med" type="none"/>
              <a:tailEnd len="med" w="med" type="none"/>
            </a:ln>
          </p:spPr>
        </p:cxnSp>
        <p:cxnSp>
          <p:nvCxnSpPr>
            <p:cNvPr id="257" name="Google Shape;257;p25"/>
            <p:cNvCxnSpPr/>
            <p:nvPr/>
          </p:nvCxnSpPr>
          <p:spPr>
            <a:xfrm>
              <a:off x="3962385" y="3358610"/>
              <a:ext cx="12365" cy="503269"/>
            </a:xfrm>
            <a:prstGeom prst="straightConnector1">
              <a:avLst/>
            </a:prstGeom>
            <a:noFill/>
            <a:ln cap="flat" cmpd="sng" w="19050">
              <a:solidFill>
                <a:schemeClr val="dk2"/>
              </a:solidFill>
              <a:prstDash val="solid"/>
              <a:round/>
              <a:headEnd len="med" w="med" type="none"/>
              <a:tailEnd len="med" w="med" type="none"/>
            </a:ln>
          </p:spPr>
        </p:cxnSp>
        <p:cxnSp>
          <p:nvCxnSpPr>
            <p:cNvPr id="258" name="Google Shape;258;p25"/>
            <p:cNvCxnSpPr/>
            <p:nvPr/>
          </p:nvCxnSpPr>
          <p:spPr>
            <a:xfrm>
              <a:off x="5178823" y="3358610"/>
              <a:ext cx="17191" cy="511415"/>
            </a:xfrm>
            <a:prstGeom prst="straightConnector1">
              <a:avLst/>
            </a:prstGeom>
            <a:noFill/>
            <a:ln cap="flat" cmpd="sng" w="19050">
              <a:solidFill>
                <a:schemeClr val="dk2"/>
              </a:solidFill>
              <a:prstDash val="solid"/>
              <a:round/>
              <a:headEnd len="med" w="med" type="none"/>
              <a:tailEnd len="med" w="med" type="none"/>
            </a:ln>
          </p:spPr>
        </p:cxnSp>
        <p:cxnSp>
          <p:nvCxnSpPr>
            <p:cNvPr id="259" name="Google Shape;259;p25"/>
            <p:cNvCxnSpPr/>
            <p:nvPr/>
          </p:nvCxnSpPr>
          <p:spPr>
            <a:xfrm flipH="1" rot="10800000">
              <a:off x="964128" y="3532476"/>
              <a:ext cx="2634389" cy="5205"/>
            </a:xfrm>
            <a:prstGeom prst="straightConnector1">
              <a:avLst/>
            </a:prstGeom>
            <a:noFill/>
            <a:ln cap="flat" cmpd="sng" w="19050">
              <a:solidFill>
                <a:schemeClr val="dk2"/>
              </a:solidFill>
              <a:prstDash val="solid"/>
              <a:round/>
              <a:headEnd len="med" w="med" type="none"/>
              <a:tailEnd len="med" w="med" type="none"/>
            </a:ln>
          </p:spPr>
        </p:cxnSp>
        <p:cxnSp>
          <p:nvCxnSpPr>
            <p:cNvPr id="260" name="Google Shape;260;p25"/>
            <p:cNvCxnSpPr/>
            <p:nvPr/>
          </p:nvCxnSpPr>
          <p:spPr>
            <a:xfrm>
              <a:off x="8333907" y="2961763"/>
              <a:ext cx="3921" cy="570703"/>
            </a:xfrm>
            <a:prstGeom prst="straightConnector1">
              <a:avLst/>
            </a:prstGeom>
            <a:noFill/>
            <a:ln cap="flat" cmpd="sng" w="19050">
              <a:solidFill>
                <a:schemeClr val="dk2"/>
              </a:solidFill>
              <a:prstDash val="solid"/>
              <a:round/>
              <a:headEnd len="med" w="med" type="none"/>
              <a:tailEnd len="med" w="med" type="none"/>
            </a:ln>
          </p:spPr>
        </p:cxnSp>
        <p:cxnSp>
          <p:nvCxnSpPr>
            <p:cNvPr id="261" name="Google Shape;261;p25"/>
            <p:cNvCxnSpPr/>
            <p:nvPr/>
          </p:nvCxnSpPr>
          <p:spPr>
            <a:xfrm flipH="1" rot="10800000">
              <a:off x="5693612" y="3532495"/>
              <a:ext cx="2640420" cy="1584"/>
            </a:xfrm>
            <a:prstGeom prst="straightConnector1">
              <a:avLst/>
            </a:prstGeom>
            <a:noFill/>
            <a:ln cap="flat" cmpd="sng" w="19050">
              <a:solidFill>
                <a:schemeClr val="dk2"/>
              </a:solidFill>
              <a:prstDash val="solid"/>
              <a:round/>
              <a:headEnd len="med" w="med" type="none"/>
              <a:tailEnd len="med" w="med" type="none"/>
            </a:ln>
          </p:spPr>
        </p:cxnSp>
        <p:cxnSp>
          <p:nvCxnSpPr>
            <p:cNvPr id="262" name="Google Shape;262;p25"/>
            <p:cNvCxnSpPr/>
            <p:nvPr/>
          </p:nvCxnSpPr>
          <p:spPr>
            <a:xfrm>
              <a:off x="960082" y="2961763"/>
              <a:ext cx="3921" cy="570703"/>
            </a:xfrm>
            <a:prstGeom prst="straightConnector1">
              <a:avLst/>
            </a:prstGeom>
            <a:noFill/>
            <a:ln cap="flat" cmpd="sng" w="19050">
              <a:solidFill>
                <a:schemeClr val="dk2"/>
              </a:solidFill>
              <a:prstDash val="solid"/>
              <a:round/>
              <a:headEnd len="med" w="med" type="none"/>
              <a:tailEnd len="med" w="med" type="none"/>
            </a:ln>
          </p:spPr>
        </p:cxnSp>
        <p:cxnSp>
          <p:nvCxnSpPr>
            <p:cNvPr id="263" name="Google Shape;263;p25"/>
            <p:cNvCxnSpPr/>
            <p:nvPr/>
          </p:nvCxnSpPr>
          <p:spPr>
            <a:xfrm>
              <a:off x="5699518" y="3532476"/>
              <a:ext cx="5429" cy="332646"/>
            </a:xfrm>
            <a:prstGeom prst="straightConnector1">
              <a:avLst/>
            </a:prstGeom>
            <a:noFill/>
            <a:ln cap="flat" cmpd="sng" w="19050">
              <a:solidFill>
                <a:schemeClr val="dk2"/>
              </a:solidFill>
              <a:prstDash val="solid"/>
              <a:round/>
              <a:headEnd len="med" w="med" type="none"/>
              <a:tailEnd len="med" w="med" type="none"/>
            </a:ln>
          </p:spPr>
        </p:cxnSp>
        <p:cxnSp>
          <p:nvCxnSpPr>
            <p:cNvPr id="264" name="Google Shape;264;p25"/>
            <p:cNvCxnSpPr/>
            <p:nvPr/>
          </p:nvCxnSpPr>
          <p:spPr>
            <a:xfrm>
              <a:off x="5516202" y="4117558"/>
              <a:ext cx="1512775" cy="1584"/>
            </a:xfrm>
            <a:prstGeom prst="straightConnector1">
              <a:avLst/>
            </a:prstGeom>
            <a:noFill/>
            <a:ln cap="flat" cmpd="sng" w="19050">
              <a:solidFill>
                <a:schemeClr val="dk2"/>
              </a:solidFill>
              <a:prstDash val="solid"/>
              <a:round/>
              <a:headEnd len="med" w="med" type="none"/>
              <a:tailEnd len="med" w="med" type="none"/>
            </a:ln>
          </p:spPr>
        </p:cxnSp>
        <p:sp>
          <p:nvSpPr>
            <p:cNvPr id="265" name="Google Shape;265;p25"/>
            <p:cNvSpPr txBox="1"/>
            <p:nvPr/>
          </p:nvSpPr>
          <p:spPr>
            <a:xfrm>
              <a:off x="7028976" y="3954850"/>
              <a:ext cx="542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lt1"/>
                  </a:solidFill>
                  <a:latin typeface="Lato"/>
                  <a:ea typeface="Lato"/>
                  <a:cs typeface="Lato"/>
                  <a:sym typeface="Lato"/>
                </a:rPr>
                <a:t>alu_op</a:t>
              </a:r>
              <a:endParaRPr sz="1000">
                <a:solidFill>
                  <a:schemeClr val="lt1"/>
                </a:solidFill>
                <a:latin typeface="Lato"/>
                <a:ea typeface="Lato"/>
                <a:cs typeface="Lato"/>
                <a:sym typeface="Lato"/>
              </a:endParaRPr>
            </a:p>
          </p:txBody>
        </p:sp>
        <p:cxnSp>
          <p:nvCxnSpPr>
            <p:cNvPr id="266" name="Google Shape;266;p25"/>
            <p:cNvCxnSpPr/>
            <p:nvPr/>
          </p:nvCxnSpPr>
          <p:spPr>
            <a:xfrm>
              <a:off x="4579413" y="4328451"/>
              <a:ext cx="5429" cy="332646"/>
            </a:xfrm>
            <a:prstGeom prst="straightConnector1">
              <a:avLst/>
            </a:prstGeom>
            <a:noFill/>
            <a:ln cap="flat" cmpd="sng" w="19050">
              <a:solidFill>
                <a:schemeClr val="dk2"/>
              </a:solidFill>
              <a:prstDash val="solid"/>
              <a:round/>
              <a:headEnd len="med" w="med" type="none"/>
              <a:tailEnd len="med" w="med" type="none"/>
            </a:ln>
          </p:spPr>
        </p:cxnSp>
        <p:cxnSp>
          <p:nvCxnSpPr>
            <p:cNvPr id="267" name="Google Shape;267;p25"/>
            <p:cNvCxnSpPr/>
            <p:nvPr/>
          </p:nvCxnSpPr>
          <p:spPr>
            <a:xfrm>
              <a:off x="4340788" y="1388400"/>
              <a:ext cx="600" cy="468900"/>
            </a:xfrm>
            <a:prstGeom prst="straightConnector1">
              <a:avLst/>
            </a:prstGeom>
            <a:noFill/>
            <a:ln cap="flat" cmpd="sng" w="19050">
              <a:solidFill>
                <a:schemeClr val="dk2"/>
              </a:solidFill>
              <a:prstDash val="solid"/>
              <a:round/>
              <a:headEnd len="med" w="med" type="none"/>
              <a:tailEnd len="med" w="med" type="none"/>
            </a:ln>
          </p:spPr>
        </p:cxnSp>
        <p:cxnSp>
          <p:nvCxnSpPr>
            <p:cNvPr id="268" name="Google Shape;268;p25"/>
            <p:cNvCxnSpPr/>
            <p:nvPr/>
          </p:nvCxnSpPr>
          <p:spPr>
            <a:xfrm flipH="1" rot="10800000">
              <a:off x="4422332" y="1842603"/>
              <a:ext cx="3907200" cy="14700"/>
            </a:xfrm>
            <a:prstGeom prst="straightConnector1">
              <a:avLst/>
            </a:prstGeom>
            <a:noFill/>
            <a:ln cap="flat" cmpd="sng" w="19050">
              <a:solidFill>
                <a:schemeClr val="dk2"/>
              </a:solidFill>
              <a:prstDash val="solid"/>
              <a:round/>
              <a:headEnd len="med" w="med" type="none"/>
              <a:tailEnd len="med" w="med" type="none"/>
            </a:ln>
          </p:spPr>
        </p:cxnSp>
        <p:cxnSp>
          <p:nvCxnSpPr>
            <p:cNvPr id="269" name="Google Shape;269;p25"/>
            <p:cNvCxnSpPr/>
            <p:nvPr/>
          </p:nvCxnSpPr>
          <p:spPr>
            <a:xfrm>
              <a:off x="949225" y="1857425"/>
              <a:ext cx="3472800" cy="0"/>
            </a:xfrm>
            <a:prstGeom prst="straightConnector1">
              <a:avLst/>
            </a:prstGeom>
            <a:noFill/>
            <a:ln cap="flat" cmpd="sng" w="19050">
              <a:solidFill>
                <a:schemeClr val="dk2"/>
              </a:solidFill>
              <a:prstDash val="solid"/>
              <a:round/>
              <a:headEnd len="med" w="med" type="none"/>
              <a:tailEnd len="med" w="med" type="none"/>
            </a:ln>
          </p:spPr>
        </p:cxnSp>
        <p:cxnSp>
          <p:nvCxnSpPr>
            <p:cNvPr id="270" name="Google Shape;270;p25"/>
            <p:cNvCxnSpPr/>
            <p:nvPr/>
          </p:nvCxnSpPr>
          <p:spPr>
            <a:xfrm>
              <a:off x="4816638" y="1388400"/>
              <a:ext cx="600" cy="468900"/>
            </a:xfrm>
            <a:prstGeom prst="straightConnector1">
              <a:avLst/>
            </a:prstGeom>
            <a:noFill/>
            <a:ln cap="flat" cmpd="sng" w="19050">
              <a:solidFill>
                <a:schemeClr val="dk2"/>
              </a:solidFill>
              <a:prstDash val="solid"/>
              <a:round/>
              <a:headEnd len="med" w="med" type="none"/>
              <a:tailEnd len="med" w="med" type="none"/>
            </a:ln>
          </p:spPr>
        </p:cxnSp>
        <p:cxnSp>
          <p:nvCxnSpPr>
            <p:cNvPr id="271" name="Google Shape;271;p25"/>
            <p:cNvCxnSpPr>
              <a:endCxn id="249" idx="0"/>
            </p:cNvCxnSpPr>
            <p:nvPr/>
          </p:nvCxnSpPr>
          <p:spPr>
            <a:xfrm>
              <a:off x="953447" y="1857471"/>
              <a:ext cx="0" cy="314700"/>
            </a:xfrm>
            <a:prstGeom prst="straightConnector1">
              <a:avLst/>
            </a:prstGeom>
            <a:noFill/>
            <a:ln cap="flat" cmpd="sng" w="19050">
              <a:solidFill>
                <a:schemeClr val="dk2"/>
              </a:solidFill>
              <a:prstDash val="solid"/>
              <a:round/>
              <a:headEnd len="med" w="med" type="none"/>
              <a:tailEnd len="med" w="med" type="none"/>
            </a:ln>
          </p:spPr>
        </p:cxnSp>
        <p:cxnSp>
          <p:nvCxnSpPr>
            <p:cNvPr id="272" name="Google Shape;272;p25"/>
            <p:cNvCxnSpPr/>
            <p:nvPr/>
          </p:nvCxnSpPr>
          <p:spPr>
            <a:xfrm>
              <a:off x="1189425" y="1857425"/>
              <a:ext cx="0" cy="314700"/>
            </a:xfrm>
            <a:prstGeom prst="straightConnector1">
              <a:avLst/>
            </a:prstGeom>
            <a:noFill/>
            <a:ln cap="flat" cmpd="sng" w="19050">
              <a:solidFill>
                <a:schemeClr val="dk2"/>
              </a:solidFill>
              <a:prstDash val="solid"/>
              <a:round/>
              <a:headEnd len="med" w="med" type="none"/>
              <a:tailEnd len="med" w="med" type="none"/>
            </a:ln>
          </p:spPr>
        </p:cxnSp>
        <p:cxnSp>
          <p:nvCxnSpPr>
            <p:cNvPr id="273" name="Google Shape;273;p25"/>
            <p:cNvCxnSpPr/>
            <p:nvPr/>
          </p:nvCxnSpPr>
          <p:spPr>
            <a:xfrm>
              <a:off x="2854775" y="1857425"/>
              <a:ext cx="0" cy="314700"/>
            </a:xfrm>
            <a:prstGeom prst="straightConnector1">
              <a:avLst/>
            </a:prstGeom>
            <a:noFill/>
            <a:ln cap="flat" cmpd="sng" w="19050">
              <a:solidFill>
                <a:schemeClr val="dk2"/>
              </a:solidFill>
              <a:prstDash val="solid"/>
              <a:round/>
              <a:headEnd len="med" w="med" type="none"/>
              <a:tailEnd len="med" w="med" type="none"/>
            </a:ln>
          </p:spPr>
        </p:cxnSp>
        <p:cxnSp>
          <p:nvCxnSpPr>
            <p:cNvPr id="274" name="Google Shape;274;p25"/>
            <p:cNvCxnSpPr/>
            <p:nvPr/>
          </p:nvCxnSpPr>
          <p:spPr>
            <a:xfrm>
              <a:off x="3054700" y="1857425"/>
              <a:ext cx="0" cy="314700"/>
            </a:xfrm>
            <a:prstGeom prst="straightConnector1">
              <a:avLst/>
            </a:prstGeom>
            <a:noFill/>
            <a:ln cap="flat" cmpd="sng" w="19050">
              <a:solidFill>
                <a:schemeClr val="dk2"/>
              </a:solidFill>
              <a:prstDash val="solid"/>
              <a:round/>
              <a:headEnd len="med" w="med" type="none"/>
              <a:tailEnd len="med" w="med" type="none"/>
            </a:ln>
          </p:spPr>
        </p:cxnSp>
        <p:cxnSp>
          <p:nvCxnSpPr>
            <p:cNvPr id="275" name="Google Shape;275;p25"/>
            <p:cNvCxnSpPr/>
            <p:nvPr/>
          </p:nvCxnSpPr>
          <p:spPr>
            <a:xfrm>
              <a:off x="4487450" y="1857300"/>
              <a:ext cx="0" cy="314700"/>
            </a:xfrm>
            <a:prstGeom prst="straightConnector1">
              <a:avLst/>
            </a:prstGeom>
            <a:noFill/>
            <a:ln cap="flat" cmpd="sng" w="19050">
              <a:solidFill>
                <a:schemeClr val="dk2"/>
              </a:solidFill>
              <a:prstDash val="solid"/>
              <a:round/>
              <a:headEnd len="med" w="med" type="none"/>
              <a:tailEnd len="med" w="med" type="none"/>
            </a:ln>
          </p:spPr>
        </p:cxnSp>
        <p:cxnSp>
          <p:nvCxnSpPr>
            <p:cNvPr id="276" name="Google Shape;276;p25"/>
            <p:cNvCxnSpPr/>
            <p:nvPr/>
          </p:nvCxnSpPr>
          <p:spPr>
            <a:xfrm>
              <a:off x="4661925" y="1857300"/>
              <a:ext cx="0" cy="314700"/>
            </a:xfrm>
            <a:prstGeom prst="straightConnector1">
              <a:avLst/>
            </a:prstGeom>
            <a:noFill/>
            <a:ln cap="flat" cmpd="sng" w="19050">
              <a:solidFill>
                <a:schemeClr val="dk2"/>
              </a:solidFill>
              <a:prstDash val="solid"/>
              <a:round/>
              <a:headEnd len="med" w="med" type="none"/>
              <a:tailEnd len="med" w="med" type="none"/>
            </a:ln>
          </p:spPr>
        </p:cxnSp>
        <p:cxnSp>
          <p:nvCxnSpPr>
            <p:cNvPr id="277" name="Google Shape;277;p25"/>
            <p:cNvCxnSpPr/>
            <p:nvPr/>
          </p:nvCxnSpPr>
          <p:spPr>
            <a:xfrm>
              <a:off x="6156175" y="1857300"/>
              <a:ext cx="0" cy="314700"/>
            </a:xfrm>
            <a:prstGeom prst="straightConnector1">
              <a:avLst/>
            </a:prstGeom>
            <a:noFill/>
            <a:ln cap="flat" cmpd="sng" w="19050">
              <a:solidFill>
                <a:schemeClr val="dk2"/>
              </a:solidFill>
              <a:prstDash val="solid"/>
              <a:round/>
              <a:headEnd len="med" w="med" type="none"/>
              <a:tailEnd len="med" w="med" type="none"/>
            </a:ln>
          </p:spPr>
        </p:cxnSp>
        <p:cxnSp>
          <p:nvCxnSpPr>
            <p:cNvPr id="278" name="Google Shape;278;p25"/>
            <p:cNvCxnSpPr/>
            <p:nvPr/>
          </p:nvCxnSpPr>
          <p:spPr>
            <a:xfrm>
              <a:off x="6416325" y="1857300"/>
              <a:ext cx="0" cy="314700"/>
            </a:xfrm>
            <a:prstGeom prst="straightConnector1">
              <a:avLst/>
            </a:prstGeom>
            <a:noFill/>
            <a:ln cap="flat" cmpd="sng" w="19050">
              <a:solidFill>
                <a:schemeClr val="dk2"/>
              </a:solidFill>
              <a:prstDash val="solid"/>
              <a:round/>
              <a:headEnd len="med" w="med" type="none"/>
              <a:tailEnd len="med" w="med" type="none"/>
            </a:ln>
          </p:spPr>
        </p:cxnSp>
        <p:cxnSp>
          <p:nvCxnSpPr>
            <p:cNvPr id="279" name="Google Shape;279;p25"/>
            <p:cNvCxnSpPr/>
            <p:nvPr/>
          </p:nvCxnSpPr>
          <p:spPr>
            <a:xfrm>
              <a:off x="8145600" y="1857300"/>
              <a:ext cx="0" cy="314700"/>
            </a:xfrm>
            <a:prstGeom prst="straightConnector1">
              <a:avLst/>
            </a:prstGeom>
            <a:noFill/>
            <a:ln cap="flat" cmpd="sng" w="19050">
              <a:solidFill>
                <a:schemeClr val="dk2"/>
              </a:solidFill>
              <a:prstDash val="solid"/>
              <a:round/>
              <a:headEnd len="med" w="med" type="none"/>
              <a:tailEnd len="med" w="med" type="none"/>
            </a:ln>
          </p:spPr>
        </p:cxnSp>
        <p:cxnSp>
          <p:nvCxnSpPr>
            <p:cNvPr id="280" name="Google Shape;280;p25"/>
            <p:cNvCxnSpPr/>
            <p:nvPr/>
          </p:nvCxnSpPr>
          <p:spPr>
            <a:xfrm>
              <a:off x="8329675" y="1850050"/>
              <a:ext cx="6600" cy="322200"/>
            </a:xfrm>
            <a:prstGeom prst="straightConnector1">
              <a:avLst/>
            </a:prstGeom>
            <a:noFill/>
            <a:ln cap="flat" cmpd="sng" w="19050">
              <a:solidFill>
                <a:schemeClr val="dk2"/>
              </a:solidFill>
              <a:prstDash val="solid"/>
              <a:round/>
              <a:headEnd len="med" w="med" type="none"/>
              <a:tailEnd len="med" w="med" type="none"/>
            </a:ln>
          </p:spPr>
        </p:cxnSp>
        <p:sp>
          <p:nvSpPr>
            <p:cNvPr id="281" name="Google Shape;281;p25"/>
            <p:cNvSpPr txBox="1"/>
            <p:nvPr/>
          </p:nvSpPr>
          <p:spPr>
            <a:xfrm>
              <a:off x="4096451" y="1049700"/>
              <a:ext cx="48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lt1"/>
                  </a:solidFill>
                  <a:latin typeface="Lato"/>
                  <a:ea typeface="Lato"/>
                  <a:cs typeface="Lato"/>
                  <a:sym typeface="Lato"/>
                </a:rPr>
                <a:t>op_A</a:t>
              </a:r>
              <a:endParaRPr sz="1000">
                <a:solidFill>
                  <a:schemeClr val="lt1"/>
                </a:solidFill>
                <a:latin typeface="Lato"/>
                <a:ea typeface="Lato"/>
                <a:cs typeface="Lato"/>
                <a:sym typeface="Lato"/>
              </a:endParaRPr>
            </a:p>
          </p:txBody>
        </p:sp>
        <p:sp>
          <p:nvSpPr>
            <p:cNvPr id="282" name="Google Shape;282;p25"/>
            <p:cNvSpPr txBox="1"/>
            <p:nvPr/>
          </p:nvSpPr>
          <p:spPr>
            <a:xfrm>
              <a:off x="4572301" y="1049700"/>
              <a:ext cx="48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lt1"/>
                  </a:solidFill>
                  <a:latin typeface="Lato"/>
                  <a:ea typeface="Lato"/>
                  <a:cs typeface="Lato"/>
                  <a:sym typeface="Lato"/>
                </a:rPr>
                <a:t>op_B</a:t>
              </a:r>
              <a:endParaRPr sz="1000">
                <a:solidFill>
                  <a:schemeClr val="lt1"/>
                </a:solidFill>
                <a:latin typeface="Lato"/>
                <a:ea typeface="Lato"/>
                <a:cs typeface="Lato"/>
                <a:sym typeface="Lato"/>
              </a:endParaRPr>
            </a:p>
          </p:txBody>
        </p:sp>
      </p:grpSp>
      <p:sp>
        <p:nvSpPr>
          <p:cNvPr id="283" name="Google Shape;283;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Automation s</a:t>
            </a:r>
            <a:r>
              <a:rPr lang="it"/>
              <a:t>cripts</a:t>
            </a:r>
            <a:endParaRPr/>
          </a:p>
        </p:txBody>
      </p:sp>
      <p:sp>
        <p:nvSpPr>
          <p:cNvPr id="289" name="Google Shape;289;p26"/>
          <p:cNvSpPr txBox="1"/>
          <p:nvPr>
            <p:ph idx="1" type="body"/>
          </p:nvPr>
        </p:nvSpPr>
        <p:spPr>
          <a:xfrm>
            <a:off x="901850" y="1109975"/>
            <a:ext cx="7521900" cy="336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it" sz="1800"/>
              <a:t>simulation.tcl</a:t>
            </a:r>
            <a:endParaRPr sz="1800"/>
          </a:p>
          <a:p>
            <a:pPr indent="-317500" lvl="1" marL="914400" rtl="0" algn="l">
              <a:spcBef>
                <a:spcPts val="0"/>
              </a:spcBef>
              <a:spcAft>
                <a:spcPts val="0"/>
              </a:spcAft>
              <a:buSzPts val="1400"/>
              <a:buChar char="○"/>
            </a:pPr>
            <a:r>
              <a:rPr lang="it" sz="1600"/>
              <a:t>To verify the dlx correctness using custom assembly files</a:t>
            </a:r>
            <a:endParaRPr sz="1600"/>
          </a:p>
          <a:p>
            <a:pPr indent="-330200" lvl="2" marL="1371600" rtl="0" algn="l">
              <a:spcBef>
                <a:spcPts val="0"/>
              </a:spcBef>
              <a:spcAft>
                <a:spcPts val="0"/>
              </a:spcAft>
              <a:buSzPts val="1600"/>
              <a:buChar char="■"/>
            </a:pPr>
            <a:r>
              <a:rPr lang="it" sz="1600"/>
              <a:t>compile</a:t>
            </a:r>
            <a:r>
              <a:rPr lang="it" sz="1600"/>
              <a:t>_directory</a:t>
            </a:r>
            <a:endParaRPr sz="1600"/>
          </a:p>
          <a:p>
            <a:pPr indent="-330200" lvl="2" marL="1371600" rtl="0" algn="l">
              <a:spcBef>
                <a:spcPts val="0"/>
              </a:spcBef>
              <a:spcAft>
                <a:spcPts val="0"/>
              </a:spcAft>
              <a:buSzPts val="1600"/>
              <a:buChar char="■"/>
            </a:pPr>
            <a:r>
              <a:rPr lang="it" sz="1600"/>
              <a:t>simulate_dlx</a:t>
            </a:r>
            <a:endParaRPr sz="1600"/>
          </a:p>
          <a:p>
            <a:pPr indent="0" lvl="0" marL="0" rtl="0" algn="l">
              <a:spcBef>
                <a:spcPts val="1200"/>
              </a:spcBef>
              <a:spcAft>
                <a:spcPts val="0"/>
              </a:spcAft>
              <a:buNone/>
            </a:pPr>
            <a:r>
              <a:t/>
            </a:r>
            <a:endParaRPr sz="1700"/>
          </a:p>
          <a:p>
            <a:pPr indent="-342900" lvl="0" marL="457200" rtl="0" algn="l">
              <a:spcBef>
                <a:spcPts val="1200"/>
              </a:spcBef>
              <a:spcAft>
                <a:spcPts val="0"/>
              </a:spcAft>
              <a:buSzPts val="1800"/>
              <a:buChar char="●"/>
            </a:pPr>
            <a:r>
              <a:rPr lang="it" sz="1800"/>
              <a:t>synthesis.tcl	</a:t>
            </a:r>
            <a:endParaRPr sz="1800"/>
          </a:p>
          <a:p>
            <a:pPr indent="-330200" lvl="1" marL="914400" rtl="0" algn="l">
              <a:spcBef>
                <a:spcPts val="0"/>
              </a:spcBef>
              <a:spcAft>
                <a:spcPts val="0"/>
              </a:spcAft>
              <a:buSzPts val="1600"/>
              <a:buChar char="○"/>
            </a:pPr>
            <a:r>
              <a:rPr lang="it" sz="1600"/>
              <a:t>To perform the dlx synthesis and extract reports	</a:t>
            </a:r>
            <a:endParaRPr sz="1600"/>
          </a:p>
          <a:p>
            <a:pPr indent="-330200" lvl="2" marL="1371600" rtl="0" algn="l">
              <a:spcBef>
                <a:spcPts val="0"/>
              </a:spcBef>
              <a:spcAft>
                <a:spcPts val="0"/>
              </a:spcAft>
              <a:buSzPts val="1600"/>
              <a:buChar char="■"/>
            </a:pPr>
            <a:r>
              <a:rPr lang="it" sz="1600"/>
              <a:t>analyze_directory</a:t>
            </a:r>
            <a:endParaRPr sz="1600"/>
          </a:p>
          <a:p>
            <a:pPr indent="-330200" lvl="2" marL="1371600" rtl="0" algn="l">
              <a:spcBef>
                <a:spcPts val="0"/>
              </a:spcBef>
              <a:spcAft>
                <a:spcPts val="0"/>
              </a:spcAft>
              <a:buSzPts val="1600"/>
              <a:buChar char="■"/>
            </a:pPr>
            <a:r>
              <a:rPr lang="it" sz="1600"/>
              <a:t>synthesize (single threshold voltage with NandgateOpenCellLibrary 45 nm)</a:t>
            </a:r>
            <a:endParaRPr sz="1600"/>
          </a:p>
          <a:p>
            <a:pPr indent="-330200" lvl="2" marL="1371600" rtl="0" algn="l">
              <a:spcBef>
                <a:spcPts val="0"/>
              </a:spcBef>
              <a:spcAft>
                <a:spcPts val="0"/>
              </a:spcAft>
              <a:buSzPts val="1600"/>
              <a:buChar char="■"/>
            </a:pPr>
            <a:r>
              <a:rPr lang="it" sz="1600"/>
              <a:t>synthesize_dual_vth (double threshold voltage with STcmos 65 nm)</a:t>
            </a:r>
            <a:endParaRPr sz="1600"/>
          </a:p>
        </p:txBody>
      </p:sp>
      <p:sp>
        <p:nvSpPr>
          <p:cNvPr id="290" name="Google Shape;29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Synthesis results</a:t>
            </a:r>
            <a:endParaRPr/>
          </a:p>
        </p:txBody>
      </p:sp>
      <p:graphicFrame>
        <p:nvGraphicFramePr>
          <p:cNvPr id="296" name="Google Shape;296;p27"/>
          <p:cNvGraphicFramePr/>
          <p:nvPr/>
        </p:nvGraphicFramePr>
        <p:xfrm>
          <a:off x="567425" y="1649375"/>
          <a:ext cx="3000000" cy="3000000"/>
        </p:xfrm>
        <a:graphic>
          <a:graphicData uri="http://schemas.openxmlformats.org/drawingml/2006/table">
            <a:tbl>
              <a:tblPr>
                <a:noFill/>
                <a:tableStyleId>{A40AFD14-B609-484D-A328-5F89F3EE58F0}</a:tableStyleId>
              </a:tblPr>
              <a:tblGrid>
                <a:gridCol w="1413025"/>
                <a:gridCol w="2300550"/>
                <a:gridCol w="1368750"/>
                <a:gridCol w="1572000"/>
                <a:gridCol w="1354800"/>
              </a:tblGrid>
              <a:tr h="619675">
                <a:tc>
                  <a:txBody>
                    <a:bodyPr/>
                    <a:lstStyle/>
                    <a:p>
                      <a:pPr indent="0" lvl="0" marL="0" rtl="0" algn="ctr">
                        <a:spcBef>
                          <a:spcPts val="0"/>
                        </a:spcBef>
                        <a:spcAft>
                          <a:spcPts val="0"/>
                        </a:spcAft>
                        <a:buNone/>
                      </a:pPr>
                      <a:r>
                        <a:rPr b="1" lang="it" sz="1500">
                          <a:solidFill>
                            <a:schemeClr val="lt1"/>
                          </a:solidFill>
                        </a:rPr>
                        <a:t>Synthesis</a:t>
                      </a:r>
                      <a:endParaRPr b="1" sz="15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it" sz="1500">
                          <a:solidFill>
                            <a:schemeClr val="lt1"/>
                          </a:solidFill>
                        </a:rPr>
                        <a:t>Library</a:t>
                      </a:r>
                      <a:endParaRPr b="1" sz="15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it" sz="1500">
                          <a:solidFill>
                            <a:schemeClr val="lt1"/>
                          </a:solidFill>
                        </a:rPr>
                        <a:t>Clock period</a:t>
                      </a:r>
                      <a:endParaRPr b="1" sz="15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it" sz="1500">
                          <a:solidFill>
                            <a:schemeClr val="lt1"/>
                          </a:solidFill>
                        </a:rPr>
                        <a:t>Total Dynamic Power</a:t>
                      </a:r>
                      <a:endParaRPr b="1" sz="15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it" sz="1500">
                          <a:solidFill>
                            <a:schemeClr val="lt1"/>
                          </a:solidFill>
                        </a:rPr>
                        <a:t>Total area</a:t>
                      </a:r>
                      <a:endParaRPr b="1" sz="15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711475">
                <a:tc>
                  <a:txBody>
                    <a:bodyPr/>
                    <a:lstStyle/>
                    <a:p>
                      <a:pPr indent="0" lvl="0" marL="0" rtl="0" algn="ctr">
                        <a:spcBef>
                          <a:spcPts val="0"/>
                        </a:spcBef>
                        <a:spcAft>
                          <a:spcPts val="0"/>
                        </a:spcAft>
                        <a:buNone/>
                      </a:pPr>
                      <a:r>
                        <a:rPr b="1" lang="it">
                          <a:solidFill>
                            <a:schemeClr val="lt1"/>
                          </a:solidFill>
                        </a:rPr>
                        <a:t>Standard</a:t>
                      </a:r>
                      <a:endParaRPr b="1">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it">
                          <a:solidFill>
                            <a:schemeClr val="lt1"/>
                          </a:solidFill>
                        </a:rPr>
                        <a:t>NandGateOpenCellLibrary</a:t>
                      </a:r>
                      <a:endParaRPr>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it">
                          <a:solidFill>
                            <a:schemeClr val="lt1"/>
                          </a:solidFill>
                        </a:rPr>
                        <a:t>2 ns</a:t>
                      </a:r>
                      <a:endParaRPr>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it">
                          <a:solidFill>
                            <a:schemeClr val="lt1"/>
                          </a:solidFill>
                        </a:rPr>
                        <a:t>6.79 mW</a:t>
                      </a:r>
                      <a:endParaRPr>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it">
                          <a:solidFill>
                            <a:schemeClr val="lt1"/>
                          </a:solidFill>
                        </a:rPr>
                        <a:t>1584 µm</a:t>
                      </a:r>
                      <a:r>
                        <a:rPr baseline="30000" lang="it">
                          <a:solidFill>
                            <a:schemeClr val="lt1"/>
                          </a:solidFill>
                        </a:rPr>
                        <a:t>2</a:t>
                      </a:r>
                      <a:endParaRPr baseline="30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68050">
                <a:tc>
                  <a:txBody>
                    <a:bodyPr/>
                    <a:lstStyle/>
                    <a:p>
                      <a:pPr indent="0" lvl="0" marL="0" rtl="0" algn="ctr">
                        <a:spcBef>
                          <a:spcPts val="0"/>
                        </a:spcBef>
                        <a:spcAft>
                          <a:spcPts val="0"/>
                        </a:spcAft>
                        <a:buNone/>
                      </a:pPr>
                      <a:r>
                        <a:rPr b="1" lang="it">
                          <a:solidFill>
                            <a:schemeClr val="lt1"/>
                          </a:solidFill>
                        </a:rPr>
                        <a:t>Dual V-th</a:t>
                      </a:r>
                      <a:endParaRPr b="1">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it">
                          <a:solidFill>
                            <a:schemeClr val="lt1"/>
                          </a:solidFill>
                        </a:rPr>
                        <a:t>STcmos65</a:t>
                      </a:r>
                      <a:endParaRPr>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it">
                          <a:solidFill>
                            <a:schemeClr val="lt1"/>
                          </a:solidFill>
                        </a:rPr>
                        <a:t>2 ns</a:t>
                      </a:r>
                      <a:endParaRPr>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it">
                          <a:solidFill>
                            <a:schemeClr val="lt1"/>
                          </a:solidFill>
                        </a:rPr>
                        <a:t>6.75 mW</a:t>
                      </a:r>
                      <a:endParaRPr>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it">
                          <a:solidFill>
                            <a:schemeClr val="lt1"/>
                          </a:solidFill>
                        </a:rPr>
                        <a:t>3625 µm</a:t>
                      </a:r>
                      <a:r>
                        <a:rPr baseline="30000" lang="it">
                          <a:solidFill>
                            <a:schemeClr val="lt1"/>
                          </a:solidFill>
                        </a:rPr>
                        <a:t>2</a:t>
                      </a:r>
                      <a:endParaRPr>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297" name="Google Shape;297;p27"/>
          <p:cNvSpPr txBox="1"/>
          <p:nvPr/>
        </p:nvSpPr>
        <p:spPr>
          <a:xfrm>
            <a:off x="6604721" y="3976100"/>
            <a:ext cx="122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latin typeface="Lato"/>
                <a:ea typeface="Lato"/>
                <a:cs typeface="Lato"/>
                <a:sym typeface="Lato"/>
              </a:rPr>
              <a:t>HVT </a:t>
            </a:r>
            <a:r>
              <a:rPr lang="it">
                <a:solidFill>
                  <a:schemeClr val="lt1"/>
                </a:solidFill>
                <a:latin typeface="Lato"/>
                <a:ea typeface="Lato"/>
                <a:cs typeface="Lato"/>
                <a:sym typeface="Lato"/>
              </a:rPr>
              <a:t>5</a:t>
            </a:r>
            <a:r>
              <a:rPr lang="it">
                <a:solidFill>
                  <a:schemeClr val="lt1"/>
                </a:solidFill>
                <a:latin typeface="Lato"/>
                <a:ea typeface="Lato"/>
                <a:cs typeface="Lato"/>
                <a:sym typeface="Lato"/>
              </a:rPr>
              <a:t>.74 %</a:t>
            </a:r>
            <a:endParaRPr>
              <a:solidFill>
                <a:schemeClr val="lt1"/>
              </a:solidFill>
              <a:latin typeface="Lato"/>
              <a:ea typeface="Lato"/>
              <a:cs typeface="Lato"/>
              <a:sym typeface="Lato"/>
            </a:endParaRPr>
          </a:p>
          <a:p>
            <a:pPr indent="0" lvl="0" marL="0" rtl="0" algn="l">
              <a:spcBef>
                <a:spcPts val="0"/>
              </a:spcBef>
              <a:spcAft>
                <a:spcPts val="0"/>
              </a:spcAft>
              <a:buNone/>
            </a:pPr>
            <a:r>
              <a:rPr lang="it">
                <a:solidFill>
                  <a:schemeClr val="lt1"/>
                </a:solidFill>
                <a:latin typeface="Lato"/>
                <a:ea typeface="Lato"/>
                <a:cs typeface="Lato"/>
                <a:sym typeface="Lato"/>
              </a:rPr>
              <a:t>LVT 94.26 %</a:t>
            </a:r>
            <a:endParaRPr>
              <a:solidFill>
                <a:schemeClr val="lt1"/>
              </a:solidFill>
              <a:latin typeface="Lato"/>
              <a:ea typeface="Lato"/>
              <a:cs typeface="Lato"/>
              <a:sym typeface="Lato"/>
            </a:endParaRPr>
          </a:p>
        </p:txBody>
      </p:sp>
      <p:cxnSp>
        <p:nvCxnSpPr>
          <p:cNvPr id="298" name="Google Shape;298;p27"/>
          <p:cNvCxnSpPr>
            <a:stCxn id="297" idx="0"/>
          </p:cNvCxnSpPr>
          <p:nvPr/>
        </p:nvCxnSpPr>
        <p:spPr>
          <a:xfrm flipH="1" rot="10800000">
            <a:off x="7217021" y="3338600"/>
            <a:ext cx="286200" cy="637500"/>
          </a:xfrm>
          <a:prstGeom prst="straightConnector1">
            <a:avLst/>
          </a:prstGeom>
          <a:noFill/>
          <a:ln cap="flat" cmpd="sng" w="9525">
            <a:solidFill>
              <a:schemeClr val="dk2"/>
            </a:solidFill>
            <a:prstDash val="solid"/>
            <a:round/>
            <a:headEnd len="med" w="med" type="none"/>
            <a:tailEnd len="med" w="med" type="triangle"/>
          </a:ln>
        </p:spPr>
      </p:cxnSp>
      <p:sp>
        <p:nvSpPr>
          <p:cNvPr id="299" name="Google Shape;29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Physical design results</a:t>
            </a:r>
            <a:endParaRPr/>
          </a:p>
        </p:txBody>
      </p:sp>
      <p:graphicFrame>
        <p:nvGraphicFramePr>
          <p:cNvPr id="305" name="Google Shape;305;p28"/>
          <p:cNvGraphicFramePr/>
          <p:nvPr/>
        </p:nvGraphicFramePr>
        <p:xfrm>
          <a:off x="667800" y="1498575"/>
          <a:ext cx="3000000" cy="3000000"/>
        </p:xfrm>
        <a:graphic>
          <a:graphicData uri="http://schemas.openxmlformats.org/drawingml/2006/table">
            <a:tbl>
              <a:tblPr>
                <a:noFill/>
                <a:tableStyleId>{A40AFD14-B609-484D-A328-5F89F3EE58F0}</a:tableStyleId>
              </a:tblPr>
              <a:tblGrid>
                <a:gridCol w="1086550"/>
                <a:gridCol w="1145425"/>
                <a:gridCol w="1249450"/>
              </a:tblGrid>
              <a:tr h="445925">
                <a:tc gridSpan="3">
                  <a:txBody>
                    <a:bodyPr/>
                    <a:lstStyle/>
                    <a:p>
                      <a:pPr indent="0" lvl="0" marL="0" rtl="0" algn="ctr">
                        <a:spcBef>
                          <a:spcPts val="0"/>
                        </a:spcBef>
                        <a:spcAft>
                          <a:spcPts val="0"/>
                        </a:spcAft>
                        <a:buNone/>
                      </a:pPr>
                      <a:r>
                        <a:rPr b="1" lang="it" sz="1500">
                          <a:solidFill>
                            <a:schemeClr val="lt1"/>
                          </a:solidFill>
                        </a:rPr>
                        <a:t>Power report</a:t>
                      </a:r>
                      <a:endParaRPr b="1" sz="1500">
                        <a:solidFill>
                          <a:schemeClr val="lt1"/>
                        </a:solidFill>
                      </a:endParaRPr>
                    </a:p>
                  </a:txBody>
                  <a:tcPr marT="91425" marB="91425" marR="91425" marL="91425" anchor="ctr"/>
                </a:tc>
                <a:tc hMerge="1"/>
                <a:tc hMerge="1"/>
              </a:tr>
              <a:tr h="668875">
                <a:tc>
                  <a:txBody>
                    <a:bodyPr/>
                    <a:lstStyle/>
                    <a:p>
                      <a:pPr indent="0" lvl="0" marL="0" rtl="0" algn="ctr">
                        <a:spcBef>
                          <a:spcPts val="0"/>
                        </a:spcBef>
                        <a:spcAft>
                          <a:spcPts val="0"/>
                        </a:spcAft>
                        <a:buNone/>
                      </a:pPr>
                      <a:r>
                        <a:rPr b="1" lang="it">
                          <a:solidFill>
                            <a:schemeClr val="lt1"/>
                          </a:solidFill>
                        </a:rPr>
                        <a:t>Internal</a:t>
                      </a:r>
                      <a:endParaRPr b="1">
                        <a:solidFill>
                          <a:schemeClr val="lt1"/>
                        </a:solidFill>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it">
                          <a:solidFill>
                            <a:schemeClr val="lt1"/>
                          </a:solidFill>
                        </a:rPr>
                        <a:t>4.959 mW</a:t>
                      </a:r>
                      <a:endParaRPr>
                        <a:solidFill>
                          <a:schemeClr val="l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it">
                          <a:solidFill>
                            <a:schemeClr val="lt1"/>
                          </a:solidFill>
                        </a:rPr>
                        <a:t>57.61%</a:t>
                      </a:r>
                      <a:endParaRPr>
                        <a:solidFill>
                          <a:schemeClr val="l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68875">
                <a:tc>
                  <a:txBody>
                    <a:bodyPr/>
                    <a:lstStyle/>
                    <a:p>
                      <a:pPr indent="0" lvl="0" marL="0" rtl="0" algn="ctr">
                        <a:spcBef>
                          <a:spcPts val="0"/>
                        </a:spcBef>
                        <a:spcAft>
                          <a:spcPts val="0"/>
                        </a:spcAft>
                        <a:buNone/>
                      </a:pPr>
                      <a:r>
                        <a:rPr b="1" lang="it">
                          <a:solidFill>
                            <a:schemeClr val="lt1"/>
                          </a:solidFill>
                        </a:rPr>
                        <a:t>Switching</a:t>
                      </a:r>
                      <a:endParaRPr b="1">
                        <a:solidFill>
                          <a:schemeClr val="lt1"/>
                        </a:solidFill>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it">
                          <a:solidFill>
                            <a:schemeClr val="lt1"/>
                          </a:solidFill>
                        </a:rPr>
                        <a:t>3.465 mW</a:t>
                      </a:r>
                      <a:endParaRPr>
                        <a:solidFill>
                          <a:schemeClr val="l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it">
                          <a:solidFill>
                            <a:schemeClr val="lt1"/>
                          </a:solidFill>
                        </a:rPr>
                        <a:t>40.25%</a:t>
                      </a:r>
                      <a:endParaRPr>
                        <a:solidFill>
                          <a:schemeClr val="l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68875">
                <a:tc>
                  <a:txBody>
                    <a:bodyPr/>
                    <a:lstStyle/>
                    <a:p>
                      <a:pPr indent="0" lvl="0" marL="0" rtl="0" algn="ctr">
                        <a:spcBef>
                          <a:spcPts val="0"/>
                        </a:spcBef>
                        <a:spcAft>
                          <a:spcPts val="0"/>
                        </a:spcAft>
                        <a:buNone/>
                      </a:pPr>
                      <a:r>
                        <a:rPr b="1" lang="it">
                          <a:solidFill>
                            <a:schemeClr val="lt1"/>
                          </a:solidFill>
                        </a:rPr>
                        <a:t>Leakage</a:t>
                      </a:r>
                      <a:endParaRPr b="1">
                        <a:solidFill>
                          <a:schemeClr val="lt1"/>
                        </a:solidFill>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it">
                          <a:solidFill>
                            <a:schemeClr val="lt1"/>
                          </a:solidFill>
                        </a:rPr>
                        <a:t>0.1832 mW</a:t>
                      </a:r>
                      <a:endParaRPr>
                        <a:solidFill>
                          <a:schemeClr val="l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it">
                          <a:solidFill>
                            <a:schemeClr val="lt1"/>
                          </a:solidFill>
                        </a:rPr>
                        <a:t>2.12%</a:t>
                      </a:r>
                      <a:endParaRPr>
                        <a:solidFill>
                          <a:schemeClr val="l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37025">
                <a:tc>
                  <a:txBody>
                    <a:bodyPr/>
                    <a:lstStyle/>
                    <a:p>
                      <a:pPr indent="0" lvl="0" marL="0" rtl="0" algn="ctr">
                        <a:spcBef>
                          <a:spcPts val="0"/>
                        </a:spcBef>
                        <a:spcAft>
                          <a:spcPts val="0"/>
                        </a:spcAft>
                        <a:buNone/>
                      </a:pPr>
                      <a:r>
                        <a:rPr b="1" lang="it">
                          <a:solidFill>
                            <a:schemeClr val="lt1"/>
                          </a:solidFill>
                        </a:rPr>
                        <a:t>Total</a:t>
                      </a:r>
                      <a:endParaRPr b="1">
                        <a:solidFill>
                          <a:schemeClr val="lt1"/>
                        </a:solidFill>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it">
                          <a:solidFill>
                            <a:schemeClr val="lt1"/>
                          </a:solidFill>
                        </a:rPr>
                        <a:t>8.608 mW</a:t>
                      </a:r>
                      <a:endParaRPr>
                        <a:solidFill>
                          <a:schemeClr val="l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306" name="Google Shape;306;p28"/>
          <p:cNvGraphicFramePr/>
          <p:nvPr/>
        </p:nvGraphicFramePr>
        <p:xfrm>
          <a:off x="5260100" y="1498575"/>
          <a:ext cx="3000000" cy="3000000"/>
        </p:xfrm>
        <a:graphic>
          <a:graphicData uri="http://schemas.openxmlformats.org/drawingml/2006/table">
            <a:tbl>
              <a:tblPr>
                <a:noFill/>
                <a:tableStyleId>{A40AFD14-B609-484D-A328-5F89F3EE58F0}</a:tableStyleId>
              </a:tblPr>
              <a:tblGrid>
                <a:gridCol w="1190425"/>
                <a:gridCol w="1431150"/>
              </a:tblGrid>
              <a:tr h="353125">
                <a:tc gridSpan="2">
                  <a:txBody>
                    <a:bodyPr/>
                    <a:lstStyle/>
                    <a:p>
                      <a:pPr indent="0" lvl="0" marL="0" rtl="0" algn="ctr">
                        <a:spcBef>
                          <a:spcPts val="0"/>
                        </a:spcBef>
                        <a:spcAft>
                          <a:spcPts val="0"/>
                        </a:spcAft>
                        <a:buNone/>
                      </a:pPr>
                      <a:r>
                        <a:rPr b="1" lang="it" sz="1500">
                          <a:solidFill>
                            <a:schemeClr val="lt1"/>
                          </a:solidFill>
                        </a:rPr>
                        <a:t>Area report</a:t>
                      </a:r>
                      <a:endParaRPr b="1" sz="1500">
                        <a:solidFill>
                          <a:schemeClr val="lt1"/>
                        </a:solidFill>
                      </a:endParaRPr>
                    </a:p>
                  </a:txBody>
                  <a:tcPr marT="91425" marB="91425" marR="91425" marL="91425" anchor="ctr"/>
                </a:tc>
                <a:tc hMerge="1"/>
              </a:tr>
              <a:tr h="100000">
                <a:tc>
                  <a:txBody>
                    <a:bodyPr/>
                    <a:lstStyle/>
                    <a:p>
                      <a:pPr indent="0" lvl="0" marL="0" rtl="0" algn="ctr">
                        <a:spcBef>
                          <a:spcPts val="0"/>
                        </a:spcBef>
                        <a:spcAft>
                          <a:spcPts val="0"/>
                        </a:spcAft>
                        <a:buNone/>
                      </a:pPr>
                      <a:r>
                        <a:rPr b="1" lang="it" sz="1200">
                          <a:solidFill>
                            <a:schemeClr val="lt1"/>
                          </a:solidFill>
                        </a:rPr>
                        <a:t>Total area</a:t>
                      </a:r>
                      <a:endParaRPr b="1" sz="1200">
                        <a:solidFill>
                          <a:schemeClr val="lt1"/>
                        </a:solidFill>
                      </a:endParaRPr>
                    </a:p>
                  </a:txBody>
                  <a:tcPr marT="91425" marB="91425" marR="91425" marL="91425" anchor="ctr"/>
                </a:tc>
                <a:tc>
                  <a:txBody>
                    <a:bodyPr/>
                    <a:lstStyle/>
                    <a:p>
                      <a:pPr indent="0" lvl="0" marL="0" rtl="0" algn="ctr">
                        <a:spcBef>
                          <a:spcPts val="0"/>
                        </a:spcBef>
                        <a:spcAft>
                          <a:spcPts val="0"/>
                        </a:spcAft>
                        <a:buNone/>
                      </a:pPr>
                      <a:r>
                        <a:rPr lang="it" sz="1200">
                          <a:solidFill>
                            <a:schemeClr val="lt1"/>
                          </a:solidFill>
                        </a:rPr>
                        <a:t>8</a:t>
                      </a:r>
                      <a:r>
                        <a:rPr lang="it" sz="1200">
                          <a:solidFill>
                            <a:schemeClr val="lt1"/>
                          </a:solidFill>
                        </a:rPr>
                        <a:t>961.3 </a:t>
                      </a:r>
                      <a:r>
                        <a:rPr lang="it" sz="1200">
                          <a:solidFill>
                            <a:schemeClr val="lt1"/>
                          </a:solidFill>
                        </a:rPr>
                        <a:t> µm</a:t>
                      </a:r>
                      <a:r>
                        <a:rPr baseline="30000" lang="it" sz="1200">
                          <a:solidFill>
                            <a:schemeClr val="lt1"/>
                          </a:solidFill>
                        </a:rPr>
                        <a:t>2</a:t>
                      </a:r>
                      <a:endParaRPr sz="1200">
                        <a:solidFill>
                          <a:schemeClr val="lt1"/>
                        </a:solidFill>
                      </a:endParaRPr>
                    </a:p>
                  </a:txBody>
                  <a:tcPr marT="91425" marB="91425" marR="91425" marL="91425" anchor="ctr"/>
                </a:tc>
              </a:tr>
            </a:tbl>
          </a:graphicData>
        </a:graphic>
      </p:graphicFrame>
      <p:sp>
        <p:nvSpPr>
          <p:cNvPr id="307" name="Google Shape;307;p28"/>
          <p:cNvSpPr txBox="1"/>
          <p:nvPr/>
        </p:nvSpPr>
        <p:spPr>
          <a:xfrm>
            <a:off x="5260100" y="2894950"/>
            <a:ext cx="3528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latin typeface="Lato"/>
                <a:ea typeface="Lato"/>
                <a:cs typeface="Lato"/>
                <a:sym typeface="Lato"/>
              </a:rPr>
              <a:t>Other available reports: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it">
                <a:solidFill>
                  <a:schemeClr val="lt1"/>
                </a:solidFill>
                <a:latin typeface="Lato"/>
                <a:ea typeface="Lato"/>
                <a:cs typeface="Lato"/>
                <a:sym typeface="Lato"/>
              </a:rPr>
              <a:t>setup and hold timing</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it">
                <a:solidFill>
                  <a:schemeClr val="lt1"/>
                </a:solidFill>
                <a:latin typeface="Lato"/>
                <a:ea typeface="Lato"/>
                <a:cs typeface="Lato"/>
                <a:sym typeface="Lato"/>
              </a:rPr>
              <a:t>postCTS</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it">
                <a:solidFill>
                  <a:schemeClr val="lt1"/>
                </a:solidFill>
                <a:latin typeface="Lato"/>
                <a:ea typeface="Lato"/>
                <a:cs typeface="Lato"/>
                <a:sym typeface="Lato"/>
              </a:rPr>
              <a:t>postRoute</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it">
                <a:solidFill>
                  <a:schemeClr val="lt1"/>
                </a:solidFill>
                <a:latin typeface="Lato"/>
                <a:ea typeface="Lato"/>
                <a:cs typeface="Lato"/>
                <a:sym typeface="Lato"/>
              </a:rPr>
              <a:t>parasitics</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it">
                <a:solidFill>
                  <a:schemeClr val="lt1"/>
                </a:solidFill>
                <a:latin typeface="Lato"/>
                <a:ea typeface="Lato"/>
                <a:cs typeface="Lato"/>
                <a:sym typeface="Lato"/>
              </a:rPr>
              <a:t>resistances</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it">
                <a:solidFill>
                  <a:schemeClr val="lt1"/>
                </a:solidFill>
                <a:latin typeface="Lato"/>
                <a:ea typeface="Lato"/>
                <a:cs typeface="Lato"/>
                <a:sym typeface="Lato"/>
              </a:rPr>
              <a:t>capacitances</a:t>
            </a:r>
            <a:endParaRPr>
              <a:solidFill>
                <a:schemeClr val="lt1"/>
              </a:solidFill>
              <a:latin typeface="Lato"/>
              <a:ea typeface="Lato"/>
              <a:cs typeface="Lato"/>
              <a:sym typeface="Lato"/>
            </a:endParaRPr>
          </a:p>
        </p:txBody>
      </p:sp>
      <p:sp>
        <p:nvSpPr>
          <p:cNvPr id="308" name="Google Shape;30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9"/>
          <p:cNvSpPr txBox="1"/>
          <p:nvPr>
            <p:ph type="title"/>
          </p:nvPr>
        </p:nvSpPr>
        <p:spPr>
          <a:xfrm>
            <a:off x="1305675" y="385250"/>
            <a:ext cx="69825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.asm file: load/store + jump instructions</a:t>
            </a:r>
            <a:endParaRPr/>
          </a:p>
        </p:txBody>
      </p:sp>
      <p:pic>
        <p:nvPicPr>
          <p:cNvPr id="314" name="Google Shape;314;p29"/>
          <p:cNvPicPr preferRelativeResize="0"/>
          <p:nvPr/>
        </p:nvPicPr>
        <p:blipFill>
          <a:blip r:embed="rId3">
            <a:alphaModFix/>
          </a:blip>
          <a:stretch>
            <a:fillRect/>
          </a:stretch>
        </p:blipFill>
        <p:spPr>
          <a:xfrm>
            <a:off x="416075" y="3400575"/>
            <a:ext cx="8451401" cy="1437200"/>
          </a:xfrm>
          <a:prstGeom prst="rect">
            <a:avLst/>
          </a:prstGeom>
          <a:noFill/>
          <a:ln>
            <a:noFill/>
          </a:ln>
        </p:spPr>
      </p:pic>
      <p:pic>
        <p:nvPicPr>
          <p:cNvPr id="315" name="Google Shape;315;p29"/>
          <p:cNvPicPr preferRelativeResize="0"/>
          <p:nvPr/>
        </p:nvPicPr>
        <p:blipFill>
          <a:blip r:embed="rId4">
            <a:alphaModFix/>
          </a:blip>
          <a:stretch>
            <a:fillRect/>
          </a:stretch>
        </p:blipFill>
        <p:spPr>
          <a:xfrm>
            <a:off x="322450" y="1260175"/>
            <a:ext cx="4543201" cy="1876858"/>
          </a:xfrm>
          <a:prstGeom prst="rect">
            <a:avLst/>
          </a:prstGeom>
          <a:noFill/>
          <a:ln>
            <a:noFill/>
          </a:ln>
        </p:spPr>
      </p:pic>
      <p:sp>
        <p:nvSpPr>
          <p:cNvPr id="316" name="Google Shape;316;p29"/>
          <p:cNvSpPr txBox="1"/>
          <p:nvPr/>
        </p:nvSpPr>
        <p:spPr>
          <a:xfrm>
            <a:off x="5195475" y="1593900"/>
            <a:ext cx="3672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latin typeface="Lato"/>
                <a:ea typeface="Lato"/>
                <a:cs typeface="Lato"/>
                <a:sym typeface="Lato"/>
              </a:rPr>
              <a:t>When the store is decoded the mem_forwarding_one for r1 is enabled and the forwarding for r2 is activated.</a:t>
            </a:r>
            <a:endParaRPr>
              <a:solidFill>
                <a:schemeClr val="lt1"/>
              </a:solidFill>
              <a:latin typeface="Lato"/>
              <a:ea typeface="Lato"/>
              <a:cs typeface="Lato"/>
              <a:sym typeface="Lato"/>
            </a:endParaRPr>
          </a:p>
        </p:txBody>
      </p:sp>
      <p:sp>
        <p:nvSpPr>
          <p:cNvPr id="317" name="Google Shape;31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.asm file: f</a:t>
            </a:r>
            <a:r>
              <a:rPr lang="it"/>
              <a:t>orwarding hazards instructions</a:t>
            </a:r>
            <a:endParaRPr/>
          </a:p>
        </p:txBody>
      </p:sp>
      <p:sp>
        <p:nvSpPr>
          <p:cNvPr id="323" name="Google Shape;323;p30"/>
          <p:cNvSpPr txBox="1"/>
          <p:nvPr>
            <p:ph idx="1" type="body"/>
          </p:nvPr>
        </p:nvSpPr>
        <p:spPr>
          <a:xfrm>
            <a:off x="5322200" y="844900"/>
            <a:ext cx="3201300" cy="134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We </a:t>
            </a:r>
            <a:r>
              <a:rPr lang="it"/>
              <a:t>expect signals</a:t>
            </a:r>
            <a:r>
              <a:rPr lang="it"/>
              <a:t> alu_two_forwarding and mem_one_forwarding active in the third instruction.</a:t>
            </a:r>
            <a:endParaRPr/>
          </a:p>
        </p:txBody>
      </p:sp>
      <p:pic>
        <p:nvPicPr>
          <p:cNvPr id="324" name="Google Shape;324;p30"/>
          <p:cNvPicPr preferRelativeResize="0"/>
          <p:nvPr/>
        </p:nvPicPr>
        <p:blipFill>
          <a:blip r:embed="rId3">
            <a:alphaModFix/>
          </a:blip>
          <a:stretch>
            <a:fillRect/>
          </a:stretch>
        </p:blipFill>
        <p:spPr>
          <a:xfrm>
            <a:off x="1165750" y="1239850"/>
            <a:ext cx="3533775" cy="885825"/>
          </a:xfrm>
          <a:prstGeom prst="rect">
            <a:avLst/>
          </a:prstGeom>
          <a:noFill/>
          <a:ln>
            <a:noFill/>
          </a:ln>
        </p:spPr>
      </p:pic>
      <p:pic>
        <p:nvPicPr>
          <p:cNvPr id="325" name="Google Shape;325;p30"/>
          <p:cNvPicPr preferRelativeResize="0"/>
          <p:nvPr/>
        </p:nvPicPr>
        <p:blipFill>
          <a:blip r:embed="rId4">
            <a:alphaModFix/>
          </a:blip>
          <a:stretch>
            <a:fillRect/>
          </a:stretch>
        </p:blipFill>
        <p:spPr>
          <a:xfrm>
            <a:off x="445625" y="2456800"/>
            <a:ext cx="8277225" cy="2041125"/>
          </a:xfrm>
          <a:prstGeom prst="rect">
            <a:avLst/>
          </a:prstGeom>
          <a:noFill/>
          <a:ln>
            <a:noFill/>
          </a:ln>
        </p:spPr>
      </p:pic>
      <p:sp>
        <p:nvSpPr>
          <p:cNvPr id="326" name="Google Shape;326;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.asm file: b</a:t>
            </a:r>
            <a:r>
              <a:rPr lang="it"/>
              <a:t>ranch instructions</a:t>
            </a:r>
            <a:endParaRPr/>
          </a:p>
        </p:txBody>
      </p:sp>
      <p:sp>
        <p:nvSpPr>
          <p:cNvPr id="332" name="Google Shape;332;p31"/>
          <p:cNvSpPr txBox="1"/>
          <p:nvPr>
            <p:ph idx="1" type="body"/>
          </p:nvPr>
        </p:nvSpPr>
        <p:spPr>
          <a:xfrm>
            <a:off x="3156625" y="1154850"/>
            <a:ext cx="5526300" cy="157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The value of r1 is initialized in the first instruction, then it’s decreased by the sub instruction and the value of r1 is compared by the </a:t>
            </a:r>
            <a:r>
              <a:rPr lang="it"/>
              <a:t>bnez instruction. When the bnez is in decode it requires the content of the register r1 to perform the comparison, so r1 is forwarded directly at the input of the alu in the EXE stage. We expect the signal mem_forwarding_one active in the decode of the bnez instruction.</a:t>
            </a:r>
            <a:endParaRPr/>
          </a:p>
        </p:txBody>
      </p:sp>
      <p:pic>
        <p:nvPicPr>
          <p:cNvPr id="333" name="Google Shape;333;p31"/>
          <p:cNvPicPr preferRelativeResize="0"/>
          <p:nvPr/>
        </p:nvPicPr>
        <p:blipFill>
          <a:blip r:embed="rId3">
            <a:alphaModFix/>
          </a:blip>
          <a:stretch>
            <a:fillRect/>
          </a:stretch>
        </p:blipFill>
        <p:spPr>
          <a:xfrm>
            <a:off x="1161475" y="993300"/>
            <a:ext cx="1701125" cy="1901700"/>
          </a:xfrm>
          <a:prstGeom prst="rect">
            <a:avLst/>
          </a:prstGeom>
          <a:noFill/>
          <a:ln>
            <a:noFill/>
          </a:ln>
        </p:spPr>
      </p:pic>
      <p:pic>
        <p:nvPicPr>
          <p:cNvPr id="334" name="Google Shape;334;p31"/>
          <p:cNvPicPr preferRelativeResize="0"/>
          <p:nvPr/>
        </p:nvPicPr>
        <p:blipFill>
          <a:blip r:embed="rId4">
            <a:alphaModFix/>
          </a:blip>
          <a:stretch>
            <a:fillRect/>
          </a:stretch>
        </p:blipFill>
        <p:spPr>
          <a:xfrm>
            <a:off x="801125" y="3060500"/>
            <a:ext cx="7881800" cy="1640450"/>
          </a:xfrm>
          <a:prstGeom prst="rect">
            <a:avLst/>
          </a:prstGeom>
          <a:noFill/>
          <a:ln>
            <a:noFill/>
          </a:ln>
        </p:spPr>
      </p:pic>
      <p:sp>
        <p:nvSpPr>
          <p:cNvPr id="335" name="Google Shape;33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Outline</a:t>
            </a:r>
            <a:endParaRPr/>
          </a:p>
        </p:txBody>
      </p:sp>
      <p:sp>
        <p:nvSpPr>
          <p:cNvPr id="142" name="Google Shape;142;p14"/>
          <p:cNvSpPr txBox="1"/>
          <p:nvPr>
            <p:ph idx="1" type="body"/>
          </p:nvPr>
        </p:nvSpPr>
        <p:spPr>
          <a:xfrm>
            <a:off x="1297500" y="1162625"/>
            <a:ext cx="7289700" cy="33774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SzPts val="1500"/>
              <a:buChar char="●"/>
            </a:pPr>
            <a:r>
              <a:rPr lang="it" sz="1500"/>
              <a:t>Structural overview</a:t>
            </a:r>
            <a:endParaRPr sz="1500"/>
          </a:p>
          <a:p>
            <a:pPr indent="-323850" lvl="0" marL="457200" rtl="0" algn="l">
              <a:lnSpc>
                <a:spcPct val="95000"/>
              </a:lnSpc>
              <a:spcBef>
                <a:spcPts val="0"/>
              </a:spcBef>
              <a:spcAft>
                <a:spcPts val="0"/>
              </a:spcAft>
              <a:buSzPts val="1500"/>
              <a:buChar char="●"/>
            </a:pPr>
            <a:r>
              <a:rPr lang="it" sz="1500"/>
              <a:t>Datapath</a:t>
            </a:r>
            <a:endParaRPr sz="1500"/>
          </a:p>
          <a:p>
            <a:pPr indent="-323850" lvl="0" marL="457200" rtl="0" algn="l">
              <a:lnSpc>
                <a:spcPct val="95000"/>
              </a:lnSpc>
              <a:spcBef>
                <a:spcPts val="0"/>
              </a:spcBef>
              <a:spcAft>
                <a:spcPts val="0"/>
              </a:spcAft>
              <a:buSzPts val="1500"/>
              <a:buChar char="●"/>
            </a:pPr>
            <a:r>
              <a:rPr lang="it" sz="1500"/>
              <a:t>Hardwired Control Unit</a:t>
            </a:r>
            <a:endParaRPr sz="1500"/>
          </a:p>
          <a:p>
            <a:pPr indent="-323850" lvl="0" marL="457200" rtl="0" algn="l">
              <a:lnSpc>
                <a:spcPct val="95000"/>
              </a:lnSpc>
              <a:spcBef>
                <a:spcPts val="0"/>
              </a:spcBef>
              <a:spcAft>
                <a:spcPts val="0"/>
              </a:spcAft>
              <a:buSzPts val="1500"/>
              <a:buChar char="●"/>
            </a:pPr>
            <a:r>
              <a:rPr lang="it" sz="1500"/>
              <a:t>IRAM and DRAM</a:t>
            </a:r>
            <a:endParaRPr sz="1500"/>
          </a:p>
          <a:p>
            <a:pPr indent="-323850" lvl="0" marL="457200" rtl="0" algn="l">
              <a:lnSpc>
                <a:spcPct val="95000"/>
              </a:lnSpc>
              <a:spcBef>
                <a:spcPts val="0"/>
              </a:spcBef>
              <a:spcAft>
                <a:spcPts val="0"/>
              </a:spcAft>
              <a:buSzPts val="1500"/>
              <a:buChar char="●"/>
            </a:pPr>
            <a:r>
              <a:rPr lang="it" sz="1500"/>
              <a:t>Forwarding Load/Store</a:t>
            </a:r>
            <a:endParaRPr sz="1500"/>
          </a:p>
          <a:p>
            <a:pPr indent="-323850" lvl="0" marL="457200" rtl="0" algn="l">
              <a:lnSpc>
                <a:spcPct val="95000"/>
              </a:lnSpc>
              <a:spcBef>
                <a:spcPts val="0"/>
              </a:spcBef>
              <a:spcAft>
                <a:spcPts val="0"/>
              </a:spcAft>
              <a:buSzPts val="1500"/>
              <a:buChar char="●"/>
            </a:pPr>
            <a:r>
              <a:rPr lang="it" sz="1500"/>
              <a:t>Forwarding Hazards</a:t>
            </a:r>
            <a:endParaRPr sz="1500"/>
          </a:p>
          <a:p>
            <a:pPr indent="-323850" lvl="0" marL="457200" rtl="0" algn="l">
              <a:lnSpc>
                <a:spcPct val="95000"/>
              </a:lnSpc>
              <a:spcBef>
                <a:spcPts val="0"/>
              </a:spcBef>
              <a:spcAft>
                <a:spcPts val="0"/>
              </a:spcAft>
              <a:buSzPts val="1500"/>
              <a:buChar char="●"/>
            </a:pPr>
            <a:r>
              <a:rPr lang="it" sz="1500"/>
              <a:t>Windowed Register File</a:t>
            </a:r>
            <a:endParaRPr sz="1500"/>
          </a:p>
          <a:p>
            <a:pPr indent="-323850" lvl="0" marL="457200" rtl="0" algn="l">
              <a:lnSpc>
                <a:spcPct val="95000"/>
              </a:lnSpc>
              <a:spcBef>
                <a:spcPts val="0"/>
              </a:spcBef>
              <a:spcAft>
                <a:spcPts val="0"/>
              </a:spcAft>
              <a:buSzPts val="1500"/>
              <a:buChar char="●"/>
            </a:pPr>
            <a:r>
              <a:rPr lang="it" sz="1500"/>
              <a:t>Arithmetic-Logic Unit</a:t>
            </a:r>
            <a:endParaRPr sz="1500"/>
          </a:p>
          <a:p>
            <a:pPr indent="-323850" lvl="0" marL="457200" rtl="0" algn="l">
              <a:lnSpc>
                <a:spcPct val="95000"/>
              </a:lnSpc>
              <a:spcBef>
                <a:spcPts val="0"/>
              </a:spcBef>
              <a:spcAft>
                <a:spcPts val="0"/>
              </a:spcAft>
              <a:buSzPts val="1500"/>
              <a:buChar char="●"/>
            </a:pPr>
            <a:r>
              <a:rPr lang="it" sz="1500"/>
              <a:t>Automation scripts</a:t>
            </a:r>
            <a:endParaRPr sz="1500"/>
          </a:p>
          <a:p>
            <a:pPr indent="-323850" lvl="0" marL="457200" rtl="0" algn="l">
              <a:lnSpc>
                <a:spcPct val="95000"/>
              </a:lnSpc>
              <a:spcBef>
                <a:spcPts val="0"/>
              </a:spcBef>
              <a:spcAft>
                <a:spcPts val="0"/>
              </a:spcAft>
              <a:buSzPts val="1500"/>
              <a:buChar char="●"/>
            </a:pPr>
            <a:r>
              <a:rPr lang="it" sz="1500"/>
              <a:t>Synthesis Results</a:t>
            </a:r>
            <a:endParaRPr sz="1500"/>
          </a:p>
          <a:p>
            <a:pPr indent="-323850" lvl="0" marL="457200" rtl="0" algn="l">
              <a:lnSpc>
                <a:spcPct val="95000"/>
              </a:lnSpc>
              <a:spcBef>
                <a:spcPts val="0"/>
              </a:spcBef>
              <a:spcAft>
                <a:spcPts val="0"/>
              </a:spcAft>
              <a:buSzPts val="1500"/>
              <a:buChar char="●"/>
            </a:pPr>
            <a:r>
              <a:rPr lang="it" sz="1500"/>
              <a:t>Physical Design Results</a:t>
            </a:r>
            <a:endParaRPr sz="1500"/>
          </a:p>
          <a:p>
            <a:pPr indent="-323850" lvl="0" marL="457200" rtl="0" algn="l">
              <a:lnSpc>
                <a:spcPct val="95000"/>
              </a:lnSpc>
              <a:spcBef>
                <a:spcPts val="0"/>
              </a:spcBef>
              <a:spcAft>
                <a:spcPts val="0"/>
              </a:spcAft>
              <a:buSzPts val="1500"/>
              <a:buChar char="●"/>
            </a:pPr>
            <a:r>
              <a:rPr lang="it" sz="1500"/>
              <a:t>.asm file: load and store + jump instructions</a:t>
            </a:r>
            <a:endParaRPr sz="1500"/>
          </a:p>
          <a:p>
            <a:pPr indent="-323850" lvl="0" marL="457200" rtl="0" algn="l">
              <a:lnSpc>
                <a:spcPct val="95000"/>
              </a:lnSpc>
              <a:spcBef>
                <a:spcPts val="0"/>
              </a:spcBef>
              <a:spcAft>
                <a:spcPts val="0"/>
              </a:spcAft>
              <a:buSzPts val="1500"/>
              <a:buChar char="●"/>
            </a:pPr>
            <a:r>
              <a:rPr lang="it" sz="1500"/>
              <a:t>.asm file: forwarding hazards instructions</a:t>
            </a:r>
            <a:endParaRPr sz="1500"/>
          </a:p>
          <a:p>
            <a:pPr indent="-323850" lvl="0" marL="457200" rtl="0" algn="l">
              <a:lnSpc>
                <a:spcPct val="95000"/>
              </a:lnSpc>
              <a:spcBef>
                <a:spcPts val="0"/>
              </a:spcBef>
              <a:spcAft>
                <a:spcPts val="0"/>
              </a:spcAft>
              <a:buSzPts val="1500"/>
              <a:buChar char="●"/>
            </a:pPr>
            <a:r>
              <a:rPr lang="it" sz="1500"/>
              <a:t>.asm file: branch instructions</a:t>
            </a:r>
            <a:endParaRPr sz="1500"/>
          </a:p>
        </p:txBody>
      </p:sp>
      <p:sp>
        <p:nvSpPr>
          <p:cNvPr id="143" name="Google Shape;14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Structural Overview</a:t>
            </a:r>
            <a:endParaRPr/>
          </a:p>
        </p:txBody>
      </p:sp>
      <p:pic>
        <p:nvPicPr>
          <p:cNvPr id="149" name="Google Shape;149;p15"/>
          <p:cNvPicPr preferRelativeResize="0"/>
          <p:nvPr/>
        </p:nvPicPr>
        <p:blipFill>
          <a:blip r:embed="rId3">
            <a:alphaModFix/>
          </a:blip>
          <a:stretch>
            <a:fillRect/>
          </a:stretch>
        </p:blipFill>
        <p:spPr>
          <a:xfrm>
            <a:off x="1538150" y="1489475"/>
            <a:ext cx="6051250" cy="3125650"/>
          </a:xfrm>
          <a:prstGeom prst="rect">
            <a:avLst/>
          </a:prstGeom>
          <a:noFill/>
          <a:ln>
            <a:noFill/>
          </a:ln>
        </p:spPr>
      </p:pic>
      <p:sp>
        <p:nvSpPr>
          <p:cNvPr id="150" name="Google Shape;150;p15"/>
          <p:cNvSpPr txBox="1"/>
          <p:nvPr/>
        </p:nvSpPr>
        <p:spPr>
          <a:xfrm>
            <a:off x="436400" y="3307225"/>
            <a:ext cx="1498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latin typeface="Lato"/>
                <a:ea typeface="Lato"/>
                <a:cs typeface="Lato"/>
                <a:sym typeface="Lato"/>
              </a:rPr>
              <a:t>Hardwired CU</a:t>
            </a:r>
            <a:endParaRPr>
              <a:solidFill>
                <a:schemeClr val="lt1"/>
              </a:solidFill>
              <a:latin typeface="Lato"/>
              <a:ea typeface="Lato"/>
              <a:cs typeface="Lato"/>
              <a:sym typeface="Lato"/>
            </a:endParaRPr>
          </a:p>
          <a:p>
            <a:pPr indent="0" lvl="0" marL="0" rtl="0" algn="l">
              <a:spcBef>
                <a:spcPts val="0"/>
              </a:spcBef>
              <a:spcAft>
                <a:spcPts val="0"/>
              </a:spcAft>
              <a:buNone/>
            </a:pPr>
            <a:r>
              <a:rPr lang="it">
                <a:solidFill>
                  <a:schemeClr val="lt1"/>
                </a:solidFill>
                <a:latin typeface="Lato"/>
                <a:ea typeface="Lato"/>
                <a:cs typeface="Lato"/>
                <a:sym typeface="Lato"/>
              </a:rPr>
              <a:t>It generates the control word used by the datapath for each operation</a:t>
            </a:r>
            <a:endParaRPr>
              <a:solidFill>
                <a:schemeClr val="lt1"/>
              </a:solidFill>
              <a:latin typeface="Lato"/>
              <a:ea typeface="Lato"/>
              <a:cs typeface="Lato"/>
              <a:sym typeface="Lato"/>
            </a:endParaRPr>
          </a:p>
        </p:txBody>
      </p:sp>
      <p:sp>
        <p:nvSpPr>
          <p:cNvPr id="151" name="Google Shape;151;p15"/>
          <p:cNvSpPr txBox="1"/>
          <p:nvPr/>
        </p:nvSpPr>
        <p:spPr>
          <a:xfrm>
            <a:off x="2745275" y="4312200"/>
            <a:ext cx="1909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latin typeface="Lato"/>
                <a:ea typeface="Lato"/>
                <a:cs typeface="Lato"/>
                <a:sym typeface="Lato"/>
              </a:rPr>
              <a:t>IRAM used in the fetch unit to get each instruction</a:t>
            </a:r>
            <a:endParaRPr>
              <a:solidFill>
                <a:schemeClr val="lt1"/>
              </a:solidFill>
              <a:latin typeface="Lato"/>
              <a:ea typeface="Lato"/>
              <a:cs typeface="Lato"/>
              <a:sym typeface="Lato"/>
            </a:endParaRPr>
          </a:p>
        </p:txBody>
      </p:sp>
      <p:sp>
        <p:nvSpPr>
          <p:cNvPr id="152" name="Google Shape;152;p15"/>
          <p:cNvSpPr txBox="1"/>
          <p:nvPr/>
        </p:nvSpPr>
        <p:spPr>
          <a:xfrm>
            <a:off x="5061925" y="4467750"/>
            <a:ext cx="214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latin typeface="Lato"/>
                <a:ea typeface="Lato"/>
                <a:cs typeface="Lato"/>
                <a:sym typeface="Lato"/>
              </a:rPr>
              <a:t>DRAM used as a stack </a:t>
            </a:r>
            <a:endParaRPr>
              <a:solidFill>
                <a:schemeClr val="lt1"/>
              </a:solidFill>
              <a:latin typeface="Lato"/>
              <a:ea typeface="Lato"/>
              <a:cs typeface="Lato"/>
              <a:sym typeface="Lato"/>
            </a:endParaRPr>
          </a:p>
          <a:p>
            <a:pPr indent="0" lvl="0" marL="0" rtl="0" algn="l">
              <a:spcBef>
                <a:spcPts val="0"/>
              </a:spcBef>
              <a:spcAft>
                <a:spcPts val="0"/>
              </a:spcAft>
              <a:buNone/>
            </a:pPr>
            <a:r>
              <a:rPr lang="it">
                <a:solidFill>
                  <a:schemeClr val="lt1"/>
                </a:solidFill>
                <a:latin typeface="Lato"/>
                <a:ea typeface="Lato"/>
                <a:cs typeface="Lato"/>
                <a:sym typeface="Lato"/>
              </a:rPr>
              <a:t>for the register file</a:t>
            </a:r>
            <a:endParaRPr>
              <a:solidFill>
                <a:schemeClr val="lt1"/>
              </a:solidFill>
              <a:latin typeface="Lato"/>
              <a:ea typeface="Lato"/>
              <a:cs typeface="Lato"/>
              <a:sym typeface="Lato"/>
            </a:endParaRPr>
          </a:p>
        </p:txBody>
      </p:sp>
      <p:sp>
        <p:nvSpPr>
          <p:cNvPr id="153" name="Google Shape;153;p15"/>
          <p:cNvSpPr txBox="1"/>
          <p:nvPr/>
        </p:nvSpPr>
        <p:spPr>
          <a:xfrm>
            <a:off x="7423550" y="3539200"/>
            <a:ext cx="1562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latin typeface="Lato"/>
                <a:ea typeface="Lato"/>
                <a:cs typeface="Lato"/>
                <a:sym typeface="Lato"/>
              </a:rPr>
              <a:t>DRAM used by the datapath for the load and store operation</a:t>
            </a:r>
            <a:endParaRPr>
              <a:solidFill>
                <a:schemeClr val="lt1"/>
              </a:solidFill>
              <a:latin typeface="Lato"/>
              <a:ea typeface="Lato"/>
              <a:cs typeface="Lato"/>
              <a:sym typeface="Lato"/>
            </a:endParaRPr>
          </a:p>
        </p:txBody>
      </p:sp>
      <p:sp>
        <p:nvSpPr>
          <p:cNvPr id="154" name="Google Shape;154;p15"/>
          <p:cNvSpPr txBox="1"/>
          <p:nvPr/>
        </p:nvSpPr>
        <p:spPr>
          <a:xfrm>
            <a:off x="7652150" y="1467325"/>
            <a:ext cx="1246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latin typeface="Lato"/>
                <a:ea typeface="Lato"/>
                <a:cs typeface="Lato"/>
                <a:sym typeface="Lato"/>
              </a:rPr>
              <a:t>Datapath containing 5 stages: Fetch,Decode,Execute,Memory,Write back.</a:t>
            </a:r>
            <a:endParaRPr>
              <a:solidFill>
                <a:schemeClr val="lt1"/>
              </a:solidFill>
              <a:latin typeface="Lato"/>
              <a:ea typeface="Lato"/>
              <a:cs typeface="Lato"/>
              <a:sym typeface="Lato"/>
            </a:endParaRPr>
          </a:p>
        </p:txBody>
      </p:sp>
      <p:sp>
        <p:nvSpPr>
          <p:cNvPr id="155" name="Google Shape;15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idx="1" type="body"/>
          </p:nvPr>
        </p:nvSpPr>
        <p:spPr>
          <a:xfrm>
            <a:off x="212625" y="1473400"/>
            <a:ext cx="1725900" cy="332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The Datapath is divided in 5 stages. In this way the pipeline can be enabled and 5 instructions can be executed at a time.</a:t>
            </a:r>
            <a:endParaRPr/>
          </a:p>
        </p:txBody>
      </p:sp>
      <p:pic>
        <p:nvPicPr>
          <p:cNvPr id="161" name="Google Shape;161;p16"/>
          <p:cNvPicPr preferRelativeResize="0"/>
          <p:nvPr/>
        </p:nvPicPr>
        <p:blipFill>
          <a:blip r:embed="rId3">
            <a:alphaModFix/>
          </a:blip>
          <a:stretch>
            <a:fillRect/>
          </a:stretch>
        </p:blipFill>
        <p:spPr>
          <a:xfrm>
            <a:off x="2071025" y="1200775"/>
            <a:ext cx="6892600" cy="3237001"/>
          </a:xfrm>
          <a:prstGeom prst="rect">
            <a:avLst/>
          </a:prstGeom>
          <a:noFill/>
          <a:ln>
            <a:noFill/>
          </a:ln>
        </p:spPr>
      </p:pic>
      <p:sp>
        <p:nvSpPr>
          <p:cNvPr id="162" name="Google Shape;16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63" name="Google Shape;16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Datapath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Hardwired Control Unit</a:t>
            </a:r>
            <a:endParaRPr/>
          </a:p>
        </p:txBody>
      </p:sp>
      <p:sp>
        <p:nvSpPr>
          <p:cNvPr id="169" name="Google Shape;169;p17"/>
          <p:cNvSpPr txBox="1"/>
          <p:nvPr>
            <p:ph idx="1" type="body"/>
          </p:nvPr>
        </p:nvSpPr>
        <p:spPr>
          <a:xfrm>
            <a:off x="7252050" y="672450"/>
            <a:ext cx="1827600" cy="404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it"/>
              <a:t>Hardwired CU, it generates the control words used by the datapath to execute instructions.</a:t>
            </a:r>
            <a:endParaRPr/>
          </a:p>
          <a:p>
            <a:pPr indent="0" lvl="0" marL="0" rtl="0" algn="l">
              <a:spcBef>
                <a:spcPts val="1200"/>
              </a:spcBef>
              <a:spcAft>
                <a:spcPts val="0"/>
              </a:spcAft>
              <a:buNone/>
            </a:pPr>
            <a:r>
              <a:rPr lang="it"/>
              <a:t>When a new instruction is fetched by the datapath, the OPCODE and the FUNC are sent to the CU which generates the Control Word. </a:t>
            </a:r>
            <a:endParaRPr/>
          </a:p>
          <a:p>
            <a:pPr indent="0" lvl="0" marL="0" rtl="0" algn="l">
              <a:spcBef>
                <a:spcPts val="1200"/>
              </a:spcBef>
              <a:spcAft>
                <a:spcPts val="1200"/>
              </a:spcAft>
              <a:buNone/>
            </a:pPr>
            <a:r>
              <a:rPr lang="it"/>
              <a:t> On the following clock cycle </a:t>
            </a:r>
            <a:r>
              <a:rPr lang="it"/>
              <a:t>the generated </a:t>
            </a:r>
            <a:r>
              <a:rPr lang="it"/>
              <a:t> Control Word is sent to the datapath which can perform the Decode of the fetched instruction.</a:t>
            </a:r>
            <a:endParaRPr/>
          </a:p>
        </p:txBody>
      </p:sp>
      <p:pic>
        <p:nvPicPr>
          <p:cNvPr id="170" name="Google Shape;170;p17"/>
          <p:cNvPicPr preferRelativeResize="0"/>
          <p:nvPr/>
        </p:nvPicPr>
        <p:blipFill>
          <a:blip r:embed="rId3">
            <a:alphaModFix/>
          </a:blip>
          <a:stretch>
            <a:fillRect/>
          </a:stretch>
        </p:blipFill>
        <p:spPr>
          <a:xfrm>
            <a:off x="404650" y="1605325"/>
            <a:ext cx="6747625" cy="3156151"/>
          </a:xfrm>
          <a:prstGeom prst="rect">
            <a:avLst/>
          </a:prstGeom>
          <a:noFill/>
          <a:ln>
            <a:noFill/>
          </a:ln>
        </p:spPr>
      </p:pic>
      <p:sp>
        <p:nvSpPr>
          <p:cNvPr id="171" name="Google Shape;17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IRAM and DRAM</a:t>
            </a:r>
            <a:endParaRPr/>
          </a:p>
        </p:txBody>
      </p:sp>
      <p:sp>
        <p:nvSpPr>
          <p:cNvPr id="177" name="Google Shape;177;p18"/>
          <p:cNvSpPr txBox="1"/>
          <p:nvPr>
            <p:ph idx="1" type="body"/>
          </p:nvPr>
        </p:nvSpPr>
        <p:spPr>
          <a:xfrm>
            <a:off x="662550" y="1307850"/>
            <a:ext cx="5441700" cy="1519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it"/>
              <a:t>Cells are made of 8-bit, instructions are in 32-bit so they need 4 cells to be stored; memory organization is in Big Endian. </a:t>
            </a:r>
            <a:endParaRPr/>
          </a:p>
          <a:p>
            <a:pPr indent="0" lvl="0" marL="0" rtl="0" algn="l">
              <a:spcBef>
                <a:spcPts val="1200"/>
              </a:spcBef>
              <a:spcAft>
                <a:spcPts val="0"/>
              </a:spcAft>
              <a:buNone/>
            </a:pPr>
            <a:r>
              <a:rPr lang="it"/>
              <a:t>When the Reset = 1 the IRAM reads the file containing the instructions and store them. </a:t>
            </a:r>
            <a:endParaRPr/>
          </a:p>
          <a:p>
            <a:pPr indent="0" lvl="0" marL="0" rtl="0" algn="l">
              <a:spcBef>
                <a:spcPts val="1200"/>
              </a:spcBef>
              <a:spcAft>
                <a:spcPts val="1200"/>
              </a:spcAft>
              <a:buNone/>
            </a:pPr>
            <a:r>
              <a:rPr lang="it"/>
              <a:t>Then when an external enable is activated every instruction is fetched in the rising clock edge and is passed to the following stage through an Instruction Register IR.</a:t>
            </a:r>
            <a:endParaRPr/>
          </a:p>
        </p:txBody>
      </p:sp>
      <p:pic>
        <p:nvPicPr>
          <p:cNvPr id="178" name="Google Shape;178;p18"/>
          <p:cNvPicPr preferRelativeResize="0"/>
          <p:nvPr/>
        </p:nvPicPr>
        <p:blipFill>
          <a:blip r:embed="rId3">
            <a:alphaModFix/>
          </a:blip>
          <a:stretch>
            <a:fillRect/>
          </a:stretch>
        </p:blipFill>
        <p:spPr>
          <a:xfrm>
            <a:off x="6321850" y="788625"/>
            <a:ext cx="2052300" cy="1957517"/>
          </a:xfrm>
          <a:prstGeom prst="rect">
            <a:avLst/>
          </a:prstGeom>
          <a:noFill/>
          <a:ln>
            <a:noFill/>
          </a:ln>
        </p:spPr>
      </p:pic>
      <p:sp>
        <p:nvSpPr>
          <p:cNvPr id="179" name="Google Shape;179;p18"/>
          <p:cNvSpPr txBox="1"/>
          <p:nvPr>
            <p:ph idx="1" type="body"/>
          </p:nvPr>
        </p:nvSpPr>
        <p:spPr>
          <a:xfrm>
            <a:off x="3366800" y="3237599"/>
            <a:ext cx="5295900" cy="1336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it"/>
              <a:t>The DRAM is used in presence of Load/Store instructions. In order to read or store instruction the respective enable signals must be activated.</a:t>
            </a:r>
            <a:endParaRPr/>
          </a:p>
          <a:p>
            <a:pPr indent="0" lvl="0" marL="0" rtl="0" algn="l">
              <a:spcBef>
                <a:spcPts val="1200"/>
              </a:spcBef>
              <a:spcAft>
                <a:spcPts val="1200"/>
              </a:spcAft>
              <a:buNone/>
            </a:pPr>
            <a:r>
              <a:rPr lang="it"/>
              <a:t>Since we are in a pipeline both memories must work in a combinatory way so that when the right address/data_in and write/read signals are given, the correct operation is performed.</a:t>
            </a:r>
            <a:endParaRPr/>
          </a:p>
        </p:txBody>
      </p:sp>
      <p:pic>
        <p:nvPicPr>
          <p:cNvPr id="180" name="Google Shape;180;p18"/>
          <p:cNvPicPr preferRelativeResize="0"/>
          <p:nvPr/>
        </p:nvPicPr>
        <p:blipFill>
          <a:blip r:embed="rId4">
            <a:alphaModFix/>
          </a:blip>
          <a:stretch>
            <a:fillRect/>
          </a:stretch>
        </p:blipFill>
        <p:spPr>
          <a:xfrm>
            <a:off x="802750" y="2877812"/>
            <a:ext cx="2052300" cy="1920313"/>
          </a:xfrm>
          <a:prstGeom prst="rect">
            <a:avLst/>
          </a:prstGeom>
          <a:noFill/>
          <a:ln>
            <a:noFill/>
          </a:ln>
        </p:spPr>
      </p:pic>
      <p:sp>
        <p:nvSpPr>
          <p:cNvPr id="181" name="Google Shape;18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Forwarding Load/Store</a:t>
            </a:r>
            <a:endParaRPr/>
          </a:p>
        </p:txBody>
      </p:sp>
      <p:sp>
        <p:nvSpPr>
          <p:cNvPr id="187" name="Google Shape;187;p19"/>
          <p:cNvSpPr txBox="1"/>
          <p:nvPr>
            <p:ph idx="1" type="body"/>
          </p:nvPr>
        </p:nvSpPr>
        <p:spPr>
          <a:xfrm>
            <a:off x="464350" y="2944825"/>
            <a:ext cx="6048000" cy="1816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it"/>
              <a:t>The Load/Store Forwarding block is used to enable forwarding in presence of a Data Hazard for Load or Store instructions. The inputs of this block are the Opcode, the read 1 address  (RS1)  and the read 2 address (RS2) of the Register File, while on the other side we have in input the Destination registers RD from the following stage of the Pipeline. If the data that in the following clock cycles must be written in the Register File is present in the Pipeline, it is forwarded directly to the output of the Decode Unit; the </a:t>
            </a:r>
            <a:r>
              <a:rPr lang="it"/>
              <a:t>right value is selected through the two 4TO1 Multiplexers used respectively for Load and Store instructions. </a:t>
            </a:r>
            <a:endParaRPr/>
          </a:p>
        </p:txBody>
      </p:sp>
      <p:pic>
        <p:nvPicPr>
          <p:cNvPr id="188" name="Google Shape;188;p19"/>
          <p:cNvPicPr preferRelativeResize="0"/>
          <p:nvPr/>
        </p:nvPicPr>
        <p:blipFill>
          <a:blip r:embed="rId3">
            <a:alphaModFix/>
          </a:blip>
          <a:stretch>
            <a:fillRect/>
          </a:stretch>
        </p:blipFill>
        <p:spPr>
          <a:xfrm>
            <a:off x="1179850" y="1043576"/>
            <a:ext cx="4624540" cy="1714800"/>
          </a:xfrm>
          <a:prstGeom prst="rect">
            <a:avLst/>
          </a:prstGeom>
          <a:noFill/>
          <a:ln>
            <a:noFill/>
          </a:ln>
        </p:spPr>
      </p:pic>
      <p:pic>
        <p:nvPicPr>
          <p:cNvPr id="189" name="Google Shape;189;p19"/>
          <p:cNvPicPr preferRelativeResize="0"/>
          <p:nvPr/>
        </p:nvPicPr>
        <p:blipFill>
          <a:blip r:embed="rId4">
            <a:alphaModFix/>
          </a:blip>
          <a:stretch>
            <a:fillRect/>
          </a:stretch>
        </p:blipFill>
        <p:spPr>
          <a:xfrm>
            <a:off x="6795125" y="238312"/>
            <a:ext cx="1600375" cy="4479826"/>
          </a:xfrm>
          <a:prstGeom prst="rect">
            <a:avLst/>
          </a:prstGeom>
          <a:noFill/>
          <a:ln>
            <a:noFill/>
          </a:ln>
        </p:spPr>
      </p:pic>
      <p:sp>
        <p:nvSpPr>
          <p:cNvPr id="190" name="Google Shape;19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Forwarding Hazards</a:t>
            </a:r>
            <a:endParaRPr/>
          </a:p>
        </p:txBody>
      </p:sp>
      <p:sp>
        <p:nvSpPr>
          <p:cNvPr id="196" name="Google Shape;196;p20"/>
          <p:cNvSpPr txBox="1"/>
          <p:nvPr>
            <p:ph idx="1" type="body"/>
          </p:nvPr>
        </p:nvSpPr>
        <p:spPr>
          <a:xfrm>
            <a:off x="129100" y="1378000"/>
            <a:ext cx="1858500" cy="248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The DLX contains inside the decode phase a block to manage links between register of close instructions.</a:t>
            </a:r>
            <a:endParaRPr/>
          </a:p>
          <a:p>
            <a:pPr indent="0" lvl="0" marL="0" rtl="0" algn="l">
              <a:spcBef>
                <a:spcPts val="1200"/>
              </a:spcBef>
              <a:spcAft>
                <a:spcPts val="1200"/>
              </a:spcAft>
              <a:buNone/>
            </a:pPr>
            <a:r>
              <a:rPr lang="it"/>
              <a:t>4 signal for forwarding</a:t>
            </a:r>
            <a:endParaRPr/>
          </a:p>
        </p:txBody>
      </p:sp>
      <p:sp>
        <p:nvSpPr>
          <p:cNvPr id="197" name="Google Shape;19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98" name="Google Shape;198;p20"/>
          <p:cNvPicPr preferRelativeResize="0"/>
          <p:nvPr/>
        </p:nvPicPr>
        <p:blipFill>
          <a:blip r:embed="rId3">
            <a:alphaModFix/>
          </a:blip>
          <a:stretch>
            <a:fillRect/>
          </a:stretch>
        </p:blipFill>
        <p:spPr>
          <a:xfrm>
            <a:off x="2510975" y="1077650"/>
            <a:ext cx="6078675" cy="2418400"/>
          </a:xfrm>
          <a:prstGeom prst="rect">
            <a:avLst/>
          </a:prstGeom>
          <a:noFill/>
          <a:ln>
            <a:noFill/>
          </a:ln>
        </p:spPr>
      </p:pic>
      <p:pic>
        <p:nvPicPr>
          <p:cNvPr id="199" name="Google Shape;199;p20"/>
          <p:cNvPicPr preferRelativeResize="0"/>
          <p:nvPr/>
        </p:nvPicPr>
        <p:blipFill>
          <a:blip r:embed="rId4">
            <a:alphaModFix/>
          </a:blip>
          <a:stretch>
            <a:fillRect/>
          </a:stretch>
        </p:blipFill>
        <p:spPr>
          <a:xfrm>
            <a:off x="129650" y="3567875"/>
            <a:ext cx="2608508" cy="1266450"/>
          </a:xfrm>
          <a:prstGeom prst="rect">
            <a:avLst/>
          </a:prstGeom>
          <a:noFill/>
          <a:ln>
            <a:noFill/>
          </a:ln>
        </p:spPr>
      </p:pic>
      <p:sp>
        <p:nvSpPr>
          <p:cNvPr id="200" name="Google Shape;200;p20"/>
          <p:cNvSpPr txBox="1"/>
          <p:nvPr/>
        </p:nvSpPr>
        <p:spPr>
          <a:xfrm>
            <a:off x="3679675" y="3594425"/>
            <a:ext cx="3819300" cy="15855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Lato"/>
              <a:buAutoNum type="arabicPeriod"/>
            </a:pPr>
            <a:r>
              <a:rPr lang="it" sz="1300">
                <a:solidFill>
                  <a:schemeClr val="lt1"/>
                </a:solidFill>
                <a:latin typeface="Lato"/>
                <a:ea typeface="Lato"/>
                <a:cs typeface="Lato"/>
                <a:sym typeface="Lato"/>
              </a:rPr>
              <a:t>It check the opcode of the previous instruction with the new</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AutoNum type="arabicPeriod"/>
            </a:pPr>
            <a:r>
              <a:rPr lang="it" sz="1300">
                <a:solidFill>
                  <a:schemeClr val="lt1"/>
                </a:solidFill>
                <a:latin typeface="Lato"/>
                <a:ea typeface="Lato"/>
                <a:cs typeface="Lato"/>
                <a:sym typeface="Lato"/>
              </a:rPr>
              <a:t>if some hazard is possible checks the register destination </a:t>
            </a:r>
            <a:r>
              <a:rPr lang="it" sz="1300">
                <a:solidFill>
                  <a:schemeClr val="lt1"/>
                </a:solidFill>
                <a:latin typeface="Lato"/>
                <a:ea typeface="Lato"/>
                <a:cs typeface="Lato"/>
                <a:sym typeface="Lato"/>
              </a:rPr>
              <a:t>with</a:t>
            </a:r>
            <a:r>
              <a:rPr lang="it" sz="1300">
                <a:solidFill>
                  <a:schemeClr val="lt1"/>
                </a:solidFill>
                <a:latin typeface="Lato"/>
                <a:ea typeface="Lato"/>
                <a:cs typeface="Lato"/>
                <a:sym typeface="Lato"/>
              </a:rPr>
              <a:t> the register source</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AutoNum type="arabicPeriod"/>
            </a:pPr>
            <a:r>
              <a:rPr lang="it" sz="1300">
                <a:solidFill>
                  <a:schemeClr val="lt1"/>
                </a:solidFill>
                <a:latin typeface="Lato"/>
                <a:ea typeface="Lato"/>
                <a:cs typeface="Lato"/>
                <a:sym typeface="Lato"/>
              </a:rPr>
              <a:t>If the forwarding can be managed it pull up one of the signals otherwise the signal nop_add is pulled up</a:t>
            </a:r>
            <a:endParaRPr sz="13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Windowed Register File</a:t>
            </a:r>
            <a:endParaRPr/>
          </a:p>
        </p:txBody>
      </p:sp>
      <p:pic>
        <p:nvPicPr>
          <p:cNvPr id="206" name="Google Shape;206;p21"/>
          <p:cNvPicPr preferRelativeResize="0"/>
          <p:nvPr/>
        </p:nvPicPr>
        <p:blipFill rotWithShape="1">
          <a:blip r:embed="rId3">
            <a:alphaModFix/>
          </a:blip>
          <a:srcRect b="6340" l="0" r="0" t="0"/>
          <a:stretch/>
        </p:blipFill>
        <p:spPr>
          <a:xfrm>
            <a:off x="1628600" y="1026525"/>
            <a:ext cx="5718726" cy="3636699"/>
          </a:xfrm>
          <a:prstGeom prst="rect">
            <a:avLst/>
          </a:prstGeom>
          <a:noFill/>
          <a:ln>
            <a:noFill/>
          </a:ln>
        </p:spPr>
      </p:pic>
      <p:sp>
        <p:nvSpPr>
          <p:cNvPr id="207" name="Google Shape;207;p21"/>
          <p:cNvSpPr txBox="1"/>
          <p:nvPr/>
        </p:nvSpPr>
        <p:spPr>
          <a:xfrm>
            <a:off x="347100" y="1845975"/>
            <a:ext cx="1199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latin typeface="Lato"/>
                <a:ea typeface="Lato"/>
                <a:cs typeface="Lato"/>
                <a:sym typeface="Lato"/>
              </a:rPr>
              <a:t>call signals and ret signals perform the switch context</a:t>
            </a:r>
            <a:endParaRPr>
              <a:solidFill>
                <a:schemeClr val="lt1"/>
              </a:solidFill>
              <a:latin typeface="Lato"/>
              <a:ea typeface="Lato"/>
              <a:cs typeface="Lato"/>
              <a:sym typeface="Lato"/>
            </a:endParaRPr>
          </a:p>
        </p:txBody>
      </p:sp>
      <p:sp>
        <p:nvSpPr>
          <p:cNvPr id="208" name="Google Shape;208;p21"/>
          <p:cNvSpPr txBox="1"/>
          <p:nvPr/>
        </p:nvSpPr>
        <p:spPr>
          <a:xfrm>
            <a:off x="7429725" y="1451550"/>
            <a:ext cx="1262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latin typeface="Lato"/>
                <a:ea typeface="Lato"/>
                <a:cs typeface="Lato"/>
                <a:sym typeface="Lato"/>
              </a:rPr>
              <a:t>add_r1 and add_r2 selects the register going in the exit</a:t>
            </a:r>
            <a:endParaRPr>
              <a:solidFill>
                <a:schemeClr val="lt1"/>
              </a:solidFill>
              <a:latin typeface="Lato"/>
              <a:ea typeface="Lato"/>
              <a:cs typeface="Lato"/>
              <a:sym typeface="Lato"/>
            </a:endParaRPr>
          </a:p>
        </p:txBody>
      </p:sp>
      <p:sp>
        <p:nvSpPr>
          <p:cNvPr id="209" name="Google Shape;209;p21"/>
          <p:cNvSpPr txBox="1"/>
          <p:nvPr/>
        </p:nvSpPr>
        <p:spPr>
          <a:xfrm>
            <a:off x="7589025" y="3234400"/>
            <a:ext cx="1404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latin typeface="Lato"/>
                <a:ea typeface="Lato"/>
                <a:cs typeface="Lato"/>
                <a:sym typeface="Lato"/>
              </a:rPr>
              <a:t>The address generator is </a:t>
            </a:r>
            <a:r>
              <a:rPr lang="it">
                <a:solidFill>
                  <a:schemeClr val="lt1"/>
                </a:solidFill>
                <a:latin typeface="Lato"/>
                <a:ea typeface="Lato"/>
                <a:cs typeface="Lato"/>
                <a:sym typeface="Lato"/>
              </a:rPr>
              <a:t>useful</a:t>
            </a:r>
            <a:r>
              <a:rPr lang="it">
                <a:solidFill>
                  <a:schemeClr val="lt1"/>
                </a:solidFill>
                <a:latin typeface="Lato"/>
                <a:ea typeface="Lato"/>
                <a:cs typeface="Lato"/>
                <a:sym typeface="Lato"/>
              </a:rPr>
              <a:t> when a push in the stack is performed</a:t>
            </a:r>
            <a:endParaRPr>
              <a:solidFill>
                <a:schemeClr val="lt1"/>
              </a:solidFill>
              <a:latin typeface="Lato"/>
              <a:ea typeface="Lato"/>
              <a:cs typeface="Lato"/>
              <a:sym typeface="Lato"/>
            </a:endParaRPr>
          </a:p>
        </p:txBody>
      </p:sp>
      <p:sp>
        <p:nvSpPr>
          <p:cNvPr id="210" name="Google Shape;210;p21"/>
          <p:cNvSpPr txBox="1"/>
          <p:nvPr/>
        </p:nvSpPr>
        <p:spPr>
          <a:xfrm>
            <a:off x="536300" y="3666000"/>
            <a:ext cx="1092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latin typeface="Lato"/>
                <a:ea typeface="Lato"/>
                <a:cs typeface="Lato"/>
                <a:sym typeface="Lato"/>
              </a:rPr>
              <a:t>enable generators is used for the pop from the stack</a:t>
            </a:r>
            <a:endParaRPr>
              <a:solidFill>
                <a:schemeClr val="lt1"/>
              </a:solidFill>
              <a:latin typeface="Lato"/>
              <a:ea typeface="Lato"/>
              <a:cs typeface="Lato"/>
              <a:sym typeface="Lato"/>
            </a:endParaRPr>
          </a:p>
        </p:txBody>
      </p:sp>
      <p:sp>
        <p:nvSpPr>
          <p:cNvPr id="211" name="Google Shape;21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