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5042" r:id="rId2"/>
    <p:sldMasterId id="2147485054" r:id="rId3"/>
    <p:sldMasterId id="2147484894" r:id="rId4"/>
    <p:sldMasterId id="2147484897" r:id="rId5"/>
    <p:sldMasterId id="2147485066" r:id="rId6"/>
    <p:sldMasterId id="2147485082" r:id="rId7"/>
    <p:sldMasterId id="2147485094" r:id="rId8"/>
  </p:sldMasterIdLst>
  <p:notesMasterIdLst>
    <p:notesMasterId r:id="rId61"/>
  </p:notesMasterIdLst>
  <p:handoutMasterIdLst>
    <p:handoutMasterId r:id="rId62"/>
  </p:handoutMasterIdLst>
  <p:sldIdLst>
    <p:sldId id="3108" r:id="rId9"/>
    <p:sldId id="2946" r:id="rId10"/>
    <p:sldId id="2970" r:id="rId11"/>
    <p:sldId id="3056" r:id="rId12"/>
    <p:sldId id="3020" r:id="rId13"/>
    <p:sldId id="3101" r:id="rId14"/>
    <p:sldId id="3102" r:id="rId15"/>
    <p:sldId id="3097" r:id="rId16"/>
    <p:sldId id="3059" r:id="rId17"/>
    <p:sldId id="3077" r:id="rId18"/>
    <p:sldId id="3081" r:id="rId19"/>
    <p:sldId id="2974" r:id="rId20"/>
    <p:sldId id="3087" r:id="rId21"/>
    <p:sldId id="3086" r:id="rId22"/>
    <p:sldId id="2968" r:id="rId23"/>
    <p:sldId id="3100" r:id="rId24"/>
    <p:sldId id="3103" r:id="rId25"/>
    <p:sldId id="3109" r:id="rId26"/>
    <p:sldId id="3111" r:id="rId27"/>
    <p:sldId id="3112" r:id="rId28"/>
    <p:sldId id="3084" r:id="rId29"/>
    <p:sldId id="3004" r:id="rId30"/>
    <p:sldId id="3114" r:id="rId31"/>
    <p:sldId id="3001" r:id="rId32"/>
    <p:sldId id="3002" r:id="rId33"/>
    <p:sldId id="3115" r:id="rId34"/>
    <p:sldId id="3064" r:id="rId35"/>
    <p:sldId id="2978" r:id="rId36"/>
    <p:sldId id="3116" r:id="rId37"/>
    <p:sldId id="3009" r:id="rId38"/>
    <p:sldId id="3117" r:id="rId39"/>
    <p:sldId id="3118" r:id="rId40"/>
    <p:sldId id="3119" r:id="rId41"/>
    <p:sldId id="3124" r:id="rId42"/>
    <p:sldId id="3125" r:id="rId43"/>
    <p:sldId id="3126" r:id="rId44"/>
    <p:sldId id="3127" r:id="rId45"/>
    <p:sldId id="3120" r:id="rId46"/>
    <p:sldId id="3092" r:id="rId47"/>
    <p:sldId id="3093" r:id="rId48"/>
    <p:sldId id="3094" r:id="rId49"/>
    <p:sldId id="3104" r:id="rId50"/>
    <p:sldId id="3121" r:id="rId51"/>
    <p:sldId id="3098" r:id="rId52"/>
    <p:sldId id="3122" r:id="rId53"/>
    <p:sldId id="3106" r:id="rId54"/>
    <p:sldId id="3107" r:id="rId55"/>
    <p:sldId id="3105" r:id="rId56"/>
    <p:sldId id="3061" r:id="rId57"/>
    <p:sldId id="3062" r:id="rId58"/>
    <p:sldId id="3063" r:id="rId59"/>
    <p:sldId id="3123" r:id="rId60"/>
  </p:sldIdLst>
  <p:sldSz cx="9144000" cy="6858000" type="letter"/>
  <p:notesSz cx="7010400" cy="9296400"/>
  <p:defaultTextStyle>
    <a:defPPr>
      <a:defRPr lang="en-US"/>
    </a:defPPr>
    <a:lvl1pPr algn="l" rtl="0" fontAlgn="base">
      <a:spcBef>
        <a:spcPct val="0"/>
      </a:spcBef>
      <a:spcAft>
        <a:spcPct val="0"/>
      </a:spcAft>
      <a:defRPr sz="1600" kern="1200">
        <a:solidFill>
          <a:srgbClr val="000000"/>
        </a:solidFill>
        <a:latin typeface="Arial" charset="0"/>
        <a:ea typeface="ＭＳ Ｐゴシック" pitchFamily="34" charset="-128"/>
        <a:cs typeface="Arial" charset="0"/>
      </a:defRPr>
    </a:lvl1pPr>
    <a:lvl2pPr marL="457200" algn="l" rtl="0" fontAlgn="base">
      <a:spcBef>
        <a:spcPct val="0"/>
      </a:spcBef>
      <a:spcAft>
        <a:spcPct val="0"/>
      </a:spcAft>
      <a:defRPr sz="1600" kern="1200">
        <a:solidFill>
          <a:srgbClr val="000000"/>
        </a:solidFill>
        <a:latin typeface="Arial" charset="0"/>
        <a:ea typeface="ＭＳ Ｐゴシック" pitchFamily="34" charset="-128"/>
        <a:cs typeface="Arial" charset="0"/>
      </a:defRPr>
    </a:lvl2pPr>
    <a:lvl3pPr marL="914400" algn="l" rtl="0" fontAlgn="base">
      <a:spcBef>
        <a:spcPct val="0"/>
      </a:spcBef>
      <a:spcAft>
        <a:spcPct val="0"/>
      </a:spcAft>
      <a:defRPr sz="1600" kern="1200">
        <a:solidFill>
          <a:srgbClr val="000000"/>
        </a:solidFill>
        <a:latin typeface="Arial" charset="0"/>
        <a:ea typeface="ＭＳ Ｐゴシック" pitchFamily="34" charset="-128"/>
        <a:cs typeface="Arial" charset="0"/>
      </a:defRPr>
    </a:lvl3pPr>
    <a:lvl4pPr marL="1371600" algn="l" rtl="0" fontAlgn="base">
      <a:spcBef>
        <a:spcPct val="0"/>
      </a:spcBef>
      <a:spcAft>
        <a:spcPct val="0"/>
      </a:spcAft>
      <a:defRPr sz="1600" kern="1200">
        <a:solidFill>
          <a:srgbClr val="000000"/>
        </a:solidFill>
        <a:latin typeface="Arial" charset="0"/>
        <a:ea typeface="ＭＳ Ｐゴシック" pitchFamily="34" charset="-128"/>
        <a:cs typeface="Arial" charset="0"/>
      </a:defRPr>
    </a:lvl4pPr>
    <a:lvl5pPr marL="1828800" algn="l" rtl="0" fontAlgn="base">
      <a:spcBef>
        <a:spcPct val="0"/>
      </a:spcBef>
      <a:spcAft>
        <a:spcPct val="0"/>
      </a:spcAft>
      <a:defRPr sz="1600" kern="1200">
        <a:solidFill>
          <a:srgbClr val="000000"/>
        </a:solidFill>
        <a:latin typeface="Arial" charset="0"/>
        <a:ea typeface="ＭＳ Ｐゴシック" pitchFamily="34" charset="-128"/>
        <a:cs typeface="Arial" charset="0"/>
      </a:defRPr>
    </a:lvl5pPr>
    <a:lvl6pPr marL="2286000" algn="l" defTabSz="914400" rtl="0" eaLnBrk="1" latinLnBrk="0" hangingPunct="1">
      <a:defRPr sz="1600" kern="1200">
        <a:solidFill>
          <a:srgbClr val="000000"/>
        </a:solidFill>
        <a:latin typeface="Arial" charset="0"/>
        <a:ea typeface="ＭＳ Ｐゴシック" pitchFamily="34" charset="-128"/>
        <a:cs typeface="Arial" charset="0"/>
      </a:defRPr>
    </a:lvl6pPr>
    <a:lvl7pPr marL="2743200" algn="l" defTabSz="914400" rtl="0" eaLnBrk="1" latinLnBrk="0" hangingPunct="1">
      <a:defRPr sz="1600" kern="1200">
        <a:solidFill>
          <a:srgbClr val="000000"/>
        </a:solidFill>
        <a:latin typeface="Arial" charset="0"/>
        <a:ea typeface="ＭＳ Ｐゴシック" pitchFamily="34" charset="-128"/>
        <a:cs typeface="Arial" charset="0"/>
      </a:defRPr>
    </a:lvl7pPr>
    <a:lvl8pPr marL="3200400" algn="l" defTabSz="914400" rtl="0" eaLnBrk="1" latinLnBrk="0" hangingPunct="1">
      <a:defRPr sz="1600" kern="1200">
        <a:solidFill>
          <a:srgbClr val="000000"/>
        </a:solidFill>
        <a:latin typeface="Arial" charset="0"/>
        <a:ea typeface="ＭＳ Ｐゴシック" pitchFamily="34" charset="-128"/>
        <a:cs typeface="Arial" charset="0"/>
      </a:defRPr>
    </a:lvl8pPr>
    <a:lvl9pPr marL="3657600" algn="l" defTabSz="914400" rtl="0" eaLnBrk="1" latinLnBrk="0" hangingPunct="1">
      <a:defRPr sz="1600" kern="1200">
        <a:solidFill>
          <a:srgbClr val="000000"/>
        </a:solidFill>
        <a:latin typeface="Arial" charset="0"/>
        <a:ea typeface="ＭＳ Ｐゴシック" pitchFamily="34" charset="-128"/>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qf2" initials="" lastIdx="18" clrIdx="0"/>
  <p:cmAuthor id="7" name="CDC User" initials="GAM" lastIdx="12" clrIdx="7"/>
  <p:cmAuthor id="1" name="Wilson, Scott" initials="" lastIdx="20" clrIdx="1"/>
  <p:cmAuthor id="8" name="CDC User" initials="SO" lastIdx="9" clrIdx="8"/>
  <p:cmAuthor id="2" name="rax3" initials="" lastIdx="2" clrIdx="2"/>
  <p:cmAuthor id="9" name="Diane Hawkins-Cox" initials="DHC" lastIdx="12" clrIdx="9"/>
  <p:cmAuthor id="3" name="Enright, Courtney" initials="" lastIdx="2" clrIdx="3"/>
  <p:cmAuthor id="10" name="Hawkins-Cox, Diane K. (CDC/ONDIEH/NCCDPHP) (CTR)" initials="HDK((" lastIdx="3" clrIdx="10"/>
  <p:cmAuthor id="4" name="ihj7" initials="ihj7" lastIdx="1" clrIdx="4"/>
  <p:cmAuthor id="5" name="hjg3" initials="h" lastIdx="2" clrIdx="5"/>
  <p:cmAuthor id="6" name="Neitzel, Stephanie (CDC/OSTLTS/OD) (CTR)" initials="SN" lastIdx="3" clrIdx="6"/>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5D98"/>
    <a:srgbClr val="003399"/>
    <a:srgbClr val="7F7F7F"/>
    <a:srgbClr val="8F9BD4"/>
    <a:srgbClr val="A6A6A6"/>
    <a:srgbClr val="7B8FD5"/>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6" autoAdjust="0"/>
    <p:restoredTop sz="95771" autoAdjust="0"/>
  </p:normalViewPr>
  <p:slideViewPr>
    <p:cSldViewPr snapToGrid="0">
      <p:cViewPr>
        <p:scale>
          <a:sx n="100" d="100"/>
          <a:sy n="100" d="100"/>
        </p:scale>
        <p:origin x="-1452"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45"/>
    </p:cViewPr>
  </p:sorterViewPr>
  <p:notesViewPr>
    <p:cSldViewPr snapToGrid="0">
      <p:cViewPr>
        <p:scale>
          <a:sx n="100" d="100"/>
          <a:sy n="100" d="100"/>
        </p:scale>
        <p:origin x="-835" y="2203"/>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oleObject" Target="file:///\\astho-filesrv08\home0_ebola\amendoza\Survey%20Research%20and%20Analysis\Profile%20Survey%202010\Chapter%205%20graphs%20and%20tables%20for%20slides.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Numbers</c:v>
                </c:pt>
              </c:strCache>
            </c:strRef>
          </c:tx>
          <c:spPr>
            <a:solidFill>
              <a:srgbClr val="FFC000"/>
            </a:solidFill>
          </c:spPr>
          <c:invertIfNegative val="0"/>
          <c:cat>
            <c:strRef>
              <c:f>Sheet1!$A$2:$A$11</c:f>
              <c:strCache>
                <c:ptCount val="10"/>
                <c:pt idx="0">
                  <c:v>Heart Disease</c:v>
                </c:pt>
                <c:pt idx="1">
                  <c:v>Cancer</c:v>
                </c:pt>
                <c:pt idx="2">
                  <c:v>Chronic Lower respiratory diseases</c:v>
                </c:pt>
                <c:pt idx="3">
                  <c:v>Stroke (Cerebrovascular disease)</c:v>
                </c:pt>
                <c:pt idx="4">
                  <c:v>Accidents (Unintentional injury)</c:v>
                </c:pt>
                <c:pt idx="5">
                  <c:v>Alzheimer's disease</c:v>
                </c:pt>
                <c:pt idx="6">
                  <c:v>Diabetes</c:v>
                </c:pt>
                <c:pt idx="7">
                  <c:v>Influenza and Pneumonia</c:v>
                </c:pt>
                <c:pt idx="8">
                  <c:v>Kidney disease</c:v>
                </c:pt>
                <c:pt idx="9">
                  <c:v>Intentional self-harm (suicide)</c:v>
                </c:pt>
              </c:strCache>
            </c:strRef>
          </c:cat>
          <c:val>
            <c:numRef>
              <c:f>Sheet1!$B$2:$B$11</c:f>
              <c:numCache>
                <c:formatCode>#,##0</c:formatCode>
                <c:ptCount val="10"/>
                <c:pt idx="0">
                  <c:v>596339</c:v>
                </c:pt>
                <c:pt idx="1">
                  <c:v>575313</c:v>
                </c:pt>
                <c:pt idx="2">
                  <c:v>143382</c:v>
                </c:pt>
                <c:pt idx="3">
                  <c:v>128931</c:v>
                </c:pt>
                <c:pt idx="4">
                  <c:v>122777</c:v>
                </c:pt>
                <c:pt idx="5">
                  <c:v>84691</c:v>
                </c:pt>
                <c:pt idx="6">
                  <c:v>73282</c:v>
                </c:pt>
                <c:pt idx="7">
                  <c:v>53667</c:v>
                </c:pt>
                <c:pt idx="8">
                  <c:v>45731</c:v>
                </c:pt>
                <c:pt idx="9">
                  <c:v>38285</c:v>
                </c:pt>
              </c:numCache>
            </c:numRef>
          </c:val>
        </c:ser>
        <c:dLbls>
          <c:showLegendKey val="0"/>
          <c:showVal val="0"/>
          <c:showCatName val="0"/>
          <c:showSerName val="0"/>
          <c:showPercent val="0"/>
          <c:showBubbleSize val="0"/>
        </c:dLbls>
        <c:gapWidth val="150"/>
        <c:axId val="33172864"/>
        <c:axId val="33186944"/>
      </c:barChart>
      <c:catAx>
        <c:axId val="33172864"/>
        <c:scaling>
          <c:orientation val="minMax"/>
        </c:scaling>
        <c:delete val="0"/>
        <c:axPos val="b"/>
        <c:numFmt formatCode="General" sourceLinked="1"/>
        <c:majorTickMark val="out"/>
        <c:minorTickMark val="none"/>
        <c:tickLblPos val="nextTo"/>
        <c:txPr>
          <a:bodyPr/>
          <a:lstStyle/>
          <a:p>
            <a:pPr>
              <a:defRPr b="1" baseline="0">
                <a:solidFill>
                  <a:schemeClr val="bg2"/>
                </a:solidFill>
                <a:latin typeface="Calibri" pitchFamily="34" charset="0"/>
              </a:defRPr>
            </a:pPr>
            <a:endParaRPr lang="en-US"/>
          </a:p>
        </c:txPr>
        <c:crossAx val="33186944"/>
        <c:crosses val="autoZero"/>
        <c:auto val="1"/>
        <c:lblAlgn val="ctr"/>
        <c:lblOffset val="100"/>
        <c:noMultiLvlLbl val="0"/>
      </c:catAx>
      <c:valAx>
        <c:axId val="33186944"/>
        <c:scaling>
          <c:orientation val="minMax"/>
        </c:scaling>
        <c:delete val="0"/>
        <c:axPos val="l"/>
        <c:majorGridlines/>
        <c:numFmt formatCode="#,##0" sourceLinked="1"/>
        <c:majorTickMark val="out"/>
        <c:minorTickMark val="none"/>
        <c:tickLblPos val="nextTo"/>
        <c:txPr>
          <a:bodyPr/>
          <a:lstStyle/>
          <a:p>
            <a:pPr>
              <a:defRPr b="1" baseline="0">
                <a:solidFill>
                  <a:schemeClr val="bg2"/>
                </a:solidFill>
                <a:latin typeface="Calibri" pitchFamily="34" charset="0"/>
              </a:defRPr>
            </a:pPr>
            <a:endParaRPr lang="en-US"/>
          </a:p>
        </c:txPr>
        <c:crossAx val="331728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Lbls>
            <c:dLbl>
              <c:idx val="0"/>
              <c:layout>
                <c:manualLayout>
                  <c:x val="-1.234567901234571E-2"/>
                  <c:y val="7.5762898583770735E-2"/>
                </c:manualLayout>
              </c:layout>
              <c:tx>
                <c:rich>
                  <a:bodyPr/>
                  <a:lstStyle/>
                  <a:p>
                    <a:r>
                      <a:rPr lang="en-US" sz="1600" b="1" dirty="0">
                        <a:solidFill>
                          <a:schemeClr val="bg2"/>
                        </a:solidFill>
                        <a:latin typeface="Calibri" pitchFamily="34" charset="0"/>
                      </a:rPr>
                      <a:t>State General </a:t>
                    </a:r>
                    <a:r>
                      <a:rPr lang="en-US" sz="1600" b="1" dirty="0" smtClean="0">
                        <a:solidFill>
                          <a:schemeClr val="bg2"/>
                        </a:solidFill>
                        <a:latin typeface="Calibri" pitchFamily="34" charset="0"/>
                      </a:rPr>
                      <a:t>Funds</a:t>
                    </a:r>
                  </a:p>
                  <a:p>
                    <a:r>
                      <a:rPr lang="en-US" sz="1600" b="1" dirty="0" smtClean="0">
                        <a:solidFill>
                          <a:schemeClr val="bg2"/>
                        </a:solidFill>
                        <a:latin typeface="Calibri" pitchFamily="34" charset="0"/>
                      </a:rPr>
                      <a:t>23%</a:t>
                    </a:r>
                    <a:endParaRPr lang="en-US" dirty="0"/>
                  </a:p>
                </c:rich>
              </c:tx>
              <c:dLblPos val="bestFit"/>
              <c:showLegendKey val="1"/>
              <c:showVal val="0"/>
              <c:showCatName val="1"/>
              <c:showSerName val="0"/>
              <c:showPercent val="1"/>
              <c:showBubbleSize val="0"/>
              <c:separator>
</c:separator>
            </c:dLbl>
            <c:dLbl>
              <c:idx val="1"/>
              <c:layout>
                <c:manualLayout>
                  <c:x val="3.703703703703709E-2"/>
                  <c:y val="-1.9642232966162798E-2"/>
                </c:manualLayout>
              </c:layout>
              <c:dLblPos val="bestFit"/>
              <c:showLegendKey val="1"/>
              <c:showVal val="0"/>
              <c:showCatName val="1"/>
              <c:showSerName val="0"/>
              <c:showPercent val="1"/>
              <c:showBubbleSize val="0"/>
              <c:separator>
</c:separator>
            </c:dLbl>
            <c:dLbl>
              <c:idx val="2"/>
              <c:layout>
                <c:manualLayout>
                  <c:x val="-2.7777777777777853E-2"/>
                  <c:y val="4.7702565774966781E-2"/>
                </c:manualLayout>
              </c:layout>
              <c:tx>
                <c:rich>
                  <a:bodyPr/>
                  <a:lstStyle/>
                  <a:p>
                    <a:r>
                      <a:rPr lang="en-US" sz="1600" b="1" dirty="0">
                        <a:solidFill>
                          <a:schemeClr val="bg2"/>
                        </a:solidFill>
                        <a:latin typeface="Calibri" pitchFamily="34" charset="0"/>
                      </a:rPr>
                      <a:t>Medicare </a:t>
                    </a:r>
                    <a:r>
                      <a:rPr lang="en-US" sz="1600" b="1" baseline="0" dirty="0" smtClean="0">
                        <a:solidFill>
                          <a:schemeClr val="bg2"/>
                        </a:solidFill>
                        <a:latin typeface="Calibri" pitchFamily="34" charset="0"/>
                      </a:rPr>
                      <a:t> and </a:t>
                    </a:r>
                    <a:r>
                      <a:rPr lang="en-US" sz="1600" b="1" dirty="0" smtClean="0">
                        <a:solidFill>
                          <a:schemeClr val="bg2"/>
                        </a:solidFill>
                        <a:latin typeface="Calibri" pitchFamily="34" charset="0"/>
                      </a:rPr>
                      <a:t>Medicaid</a:t>
                    </a:r>
                    <a:r>
                      <a:rPr lang="en-US" sz="1600" b="1" dirty="0">
                        <a:solidFill>
                          <a:schemeClr val="bg2"/>
                        </a:solidFill>
                        <a:latin typeface="Calibri" pitchFamily="34" charset="0"/>
                      </a:rPr>
                      <a:t>
</a:t>
                    </a:r>
                    <a:r>
                      <a:rPr lang="en-US" sz="1600" b="1" dirty="0" smtClean="0">
                        <a:solidFill>
                          <a:schemeClr val="bg2"/>
                        </a:solidFill>
                        <a:latin typeface="Calibri" pitchFamily="34" charset="0"/>
                      </a:rPr>
                      <a:t>4%</a:t>
                    </a:r>
                    <a:endParaRPr lang="en-US" dirty="0"/>
                  </a:p>
                </c:rich>
              </c:tx>
              <c:dLblPos val="bestFit"/>
              <c:showLegendKey val="1"/>
              <c:showVal val="0"/>
              <c:showCatName val="1"/>
              <c:showSerName val="0"/>
              <c:showPercent val="1"/>
              <c:showBubbleSize val="0"/>
              <c:separator>
</c:separator>
            </c:dLbl>
            <c:dLbl>
              <c:idx val="3"/>
              <c:layout>
                <c:manualLayout>
                  <c:x val="-3.3950617283950643E-2"/>
                  <c:y val="1.4030166404401976E-2"/>
                </c:manualLayout>
              </c:layout>
              <c:dLblPos val="bestFit"/>
              <c:showLegendKey val="1"/>
              <c:showVal val="0"/>
              <c:showCatName val="1"/>
              <c:showSerName val="0"/>
              <c:showPercent val="1"/>
              <c:showBubbleSize val="0"/>
              <c:separator>
</c:separator>
            </c:dLbl>
            <c:dLbl>
              <c:idx val="4"/>
              <c:layout>
                <c:manualLayout>
                  <c:x val="-2.1604938271605E-2"/>
                  <c:y val="0"/>
                </c:manualLayout>
              </c:layout>
              <c:dLblPos val="bestFit"/>
              <c:showLegendKey val="1"/>
              <c:showVal val="0"/>
              <c:showCatName val="1"/>
              <c:showSerName val="0"/>
              <c:showPercent val="1"/>
              <c:showBubbleSize val="0"/>
              <c:separator>
</c:separator>
            </c:dLbl>
            <c:dLbl>
              <c:idx val="5"/>
              <c:layout>
                <c:manualLayout>
                  <c:x val="-1.5432098765432126E-3"/>
                  <c:y val="2.5254299527923633E-2"/>
                </c:manualLayout>
              </c:layout>
              <c:tx>
                <c:rich>
                  <a:bodyPr/>
                  <a:lstStyle/>
                  <a:p>
                    <a:r>
                      <a:rPr lang="en-US" sz="1600" b="1" dirty="0">
                        <a:solidFill>
                          <a:schemeClr val="bg2"/>
                        </a:solidFill>
                        <a:latin typeface="Calibri" pitchFamily="34" charset="0"/>
                      </a:rPr>
                      <a:t>Other </a:t>
                    </a:r>
                    <a:r>
                      <a:rPr lang="en-US" sz="1600" b="1" dirty="0" smtClean="0">
                        <a:solidFill>
                          <a:schemeClr val="bg2"/>
                        </a:solidFill>
                        <a:latin typeface="Calibri" pitchFamily="34" charset="0"/>
                      </a:rPr>
                      <a:t>State</a:t>
                    </a:r>
                    <a:r>
                      <a:rPr lang="en-US" sz="1600" b="1" baseline="0" dirty="0" smtClean="0">
                        <a:solidFill>
                          <a:schemeClr val="bg2"/>
                        </a:solidFill>
                        <a:latin typeface="Calibri" pitchFamily="34" charset="0"/>
                      </a:rPr>
                      <a:t> </a:t>
                    </a:r>
                    <a:r>
                      <a:rPr lang="en-US" sz="1600" b="1" dirty="0" smtClean="0">
                        <a:solidFill>
                          <a:schemeClr val="bg2"/>
                        </a:solidFill>
                        <a:latin typeface="Calibri" pitchFamily="34" charset="0"/>
                      </a:rPr>
                      <a:t>Funds</a:t>
                    </a:r>
                  </a:p>
                  <a:p>
                    <a:r>
                      <a:rPr lang="en-US" sz="1600" b="1" dirty="0" smtClean="0">
                        <a:solidFill>
                          <a:schemeClr val="bg2"/>
                        </a:solidFill>
                        <a:latin typeface="Calibri" pitchFamily="34" charset="0"/>
                      </a:rPr>
                      <a:t>16</a:t>
                    </a:r>
                    <a:r>
                      <a:rPr lang="en-US" sz="1600" b="1" dirty="0">
                        <a:solidFill>
                          <a:schemeClr val="bg2"/>
                        </a:solidFill>
                        <a:latin typeface="Calibri" pitchFamily="34" charset="0"/>
                      </a:rPr>
                      <a:t>%</a:t>
                    </a:r>
                    <a:endParaRPr lang="en-US" dirty="0"/>
                  </a:p>
                </c:rich>
              </c:tx>
              <c:dLblPos val="bestFit"/>
              <c:showLegendKey val="1"/>
              <c:showVal val="0"/>
              <c:showCatName val="1"/>
              <c:showSerName val="0"/>
              <c:showPercent val="1"/>
              <c:showBubbleSize val="0"/>
              <c:separator>
</c:separator>
            </c:dLbl>
            <c:txPr>
              <a:bodyPr/>
              <a:lstStyle/>
              <a:p>
                <a:pPr>
                  <a:defRPr sz="1600" b="1">
                    <a:solidFill>
                      <a:schemeClr val="bg2"/>
                    </a:solidFill>
                    <a:latin typeface="Calibri" pitchFamily="34" charset="0"/>
                  </a:defRPr>
                </a:pPr>
                <a:endParaRPr lang="en-US"/>
              </a:p>
            </c:txPr>
            <c:dLblPos val="outEnd"/>
            <c:showLegendKey val="1"/>
            <c:showVal val="0"/>
            <c:showCatName val="1"/>
            <c:showSerName val="0"/>
            <c:showPercent val="1"/>
            <c:showBubbleSize val="0"/>
            <c:separator>
</c:separator>
            <c:showLeaderLines val="1"/>
          </c:dLbls>
          <c:cat>
            <c:strRef>
              <c:f>Revenue!$A$108:$A$113</c:f>
              <c:strCache>
                <c:ptCount val="6"/>
                <c:pt idx="0">
                  <c:v>State General Funds</c:v>
                </c:pt>
                <c:pt idx="1">
                  <c:v>Federal Funds</c:v>
                </c:pt>
                <c:pt idx="2">
                  <c:v>Medicare and Medicaid</c:v>
                </c:pt>
                <c:pt idx="3">
                  <c:v>Fees and Fines</c:v>
                </c:pt>
                <c:pt idx="4">
                  <c:v>Other Sources</c:v>
                </c:pt>
                <c:pt idx="5">
                  <c:v>Other State/Territory Funds</c:v>
                </c:pt>
              </c:strCache>
            </c:strRef>
          </c:cat>
          <c:val>
            <c:numRef>
              <c:f>(Revenue!$E$56,Revenue!$G$56,Revenue!$I$56,Revenue!$K$56,Revenue!$M$56,Revenue!$O$56)</c:f>
              <c:numCache>
                <c:formatCode>"$"#,##0</c:formatCode>
                <c:ptCount val="6"/>
                <c:pt idx="0">
                  <c:v>6997.3370509999995</c:v>
                </c:pt>
                <c:pt idx="1">
                  <c:v>14043.23883</c:v>
                </c:pt>
                <c:pt idx="2">
                  <c:v>1377.9272470000001</c:v>
                </c:pt>
                <c:pt idx="3">
                  <c:v>2165.407152000008</c:v>
                </c:pt>
                <c:pt idx="4">
                  <c:v>1675.3488540000001</c:v>
                </c:pt>
                <c:pt idx="5">
                  <c:v>5013.1739250000001</c:v>
                </c:pt>
              </c:numCache>
            </c:numRef>
          </c:val>
        </c:ser>
        <c:dLbls>
          <c:showLegendKey val="0"/>
          <c:showVal val="0"/>
          <c:showCatName val="0"/>
          <c:showSerName val="0"/>
          <c:showPercent val="1"/>
          <c:showBubbleSize val="0"/>
          <c:showLeaderLines val="1"/>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9"/>
    </mc:Choice>
    <mc:Fallback>
      <c:style val="29"/>
    </mc:Fallback>
  </mc:AlternateContent>
  <c:clrMapOvr bg1="lt1" tx1="dk1" bg2="lt2" tx2="dk2" accent1="accent1" accent2="accent2" accent3="accent3" accent4="accent4" accent5="accent5" accent6="accent6" hlink="hlink" folHlink="folHlink"/>
  <c:chart>
    <c:autoTitleDeleted val="1"/>
    <c:view3D>
      <c:rotX val="15"/>
      <c:rotY val="20"/>
      <c:rAngAx val="1"/>
    </c:view3D>
    <c:floor>
      <c:thickness val="0"/>
    </c:floor>
    <c:sideWall>
      <c:thickness val="0"/>
    </c:sideWall>
    <c:backWall>
      <c:thickness val="0"/>
    </c:backWall>
    <c:plotArea>
      <c:layout>
        <c:manualLayout>
          <c:layoutTarget val="inner"/>
          <c:xMode val="edge"/>
          <c:yMode val="edge"/>
          <c:x val="0.37903249593800903"/>
          <c:y val="3.4482758620689696E-2"/>
          <c:w val="0.56588662398508593"/>
          <c:h val="0.93678160919540265"/>
        </c:manualLayout>
      </c:layout>
      <c:bar3DChart>
        <c:barDir val="bar"/>
        <c:grouping val="clustered"/>
        <c:varyColors val="0"/>
        <c:ser>
          <c:idx val="0"/>
          <c:order val="0"/>
          <c:invertIfNegative val="0"/>
          <c:dLbls>
            <c:dLbl>
              <c:idx val="0"/>
              <c:layout>
                <c:manualLayout>
                  <c:x val="9.9299678661663171E-3"/>
                  <c:y val="-1.4176169789121082E-2"/>
                </c:manualLayout>
              </c:layout>
              <c:showLegendKey val="0"/>
              <c:showVal val="1"/>
              <c:showCatName val="0"/>
              <c:showSerName val="0"/>
              <c:showPercent val="0"/>
              <c:showBubbleSize val="0"/>
            </c:dLbl>
            <c:dLbl>
              <c:idx val="1"/>
              <c:layout>
                <c:manualLayout>
                  <c:x val="6.769691171781141E-3"/>
                  <c:y val="-1.1494252873563218E-2"/>
                </c:manualLayout>
              </c:layout>
              <c:showLegendKey val="0"/>
              <c:showVal val="1"/>
              <c:showCatName val="0"/>
              <c:showSerName val="0"/>
              <c:showPercent val="0"/>
              <c:showBubbleSize val="0"/>
            </c:dLbl>
            <c:dLbl>
              <c:idx val="2"/>
              <c:layout>
                <c:manualLayout>
                  <c:x val="7.4299065420561933E-3"/>
                  <c:y val="-1.1426825957100257E-2"/>
                </c:manualLayout>
              </c:layout>
              <c:showLegendKey val="0"/>
              <c:showVal val="1"/>
              <c:showCatName val="0"/>
              <c:showSerName val="0"/>
              <c:showPercent val="0"/>
              <c:showBubbleSize val="0"/>
            </c:dLbl>
            <c:dLbl>
              <c:idx val="3"/>
              <c:layout>
                <c:manualLayout>
                  <c:x val="7.0091004979518012E-3"/>
                  <c:y val="-8.6206896551724449E-3"/>
                </c:manualLayout>
              </c:layout>
              <c:showLegendKey val="0"/>
              <c:showVal val="1"/>
              <c:showCatName val="0"/>
              <c:showSerName val="0"/>
              <c:showPercent val="0"/>
              <c:showBubbleSize val="0"/>
            </c:dLbl>
            <c:dLbl>
              <c:idx val="4"/>
              <c:layout>
                <c:manualLayout>
                  <c:x val="8.0444944381953768E-3"/>
                  <c:y val="-8.2376233143270968E-3"/>
                </c:manualLayout>
              </c:layout>
              <c:showLegendKey val="0"/>
              <c:showVal val="1"/>
              <c:showCatName val="0"/>
              <c:showSerName val="0"/>
              <c:showPercent val="0"/>
              <c:showBubbleSize val="0"/>
            </c:dLbl>
            <c:txPr>
              <a:bodyPr/>
              <a:lstStyle/>
              <a:p>
                <a:pPr>
                  <a:defRPr sz="1800" b="1" baseline="0">
                    <a:solidFill>
                      <a:schemeClr val="bg2"/>
                    </a:solidFill>
                  </a:defRPr>
                </a:pPr>
                <a:endParaRPr lang="en-US"/>
              </a:p>
            </c:txPr>
            <c:showLegendKey val="0"/>
            <c:showVal val="1"/>
            <c:showCatName val="0"/>
            <c:showSerName val="0"/>
            <c:showPercent val="0"/>
            <c:showBubbleSize val="0"/>
            <c:showLeaderLines val="0"/>
          </c:dLbls>
          <c:cat>
            <c:strRef>
              <c:f>Sheet6!$A$2:$A$6</c:f>
              <c:strCache>
                <c:ptCount val="5"/>
                <c:pt idx="0">
                  <c:v>Approve Grant Applications</c:v>
                </c:pt>
                <c:pt idx="1">
                  <c:v>Receive Fees</c:v>
                </c:pt>
                <c:pt idx="2">
                  <c:v>Identify Sources of Funding</c:v>
                </c:pt>
                <c:pt idx="3">
                  <c:v>Approve Health Dept. Budget</c:v>
                </c:pt>
                <c:pt idx="4">
                  <c:v>Recommend Health Dept. Budget Approval</c:v>
                </c:pt>
              </c:strCache>
            </c:strRef>
          </c:cat>
          <c:val>
            <c:numRef>
              <c:f>Sheet6!$B$2:$B$6</c:f>
              <c:numCache>
                <c:formatCode>0.0%</c:formatCode>
                <c:ptCount val="5"/>
                <c:pt idx="0">
                  <c:v>0.53100000000000003</c:v>
                </c:pt>
                <c:pt idx="1">
                  <c:v>0.53400000000000003</c:v>
                </c:pt>
                <c:pt idx="2">
                  <c:v>0.56200000000000061</c:v>
                </c:pt>
                <c:pt idx="3">
                  <c:v>0.70800000000000063</c:v>
                </c:pt>
                <c:pt idx="4">
                  <c:v>0.74600000000000444</c:v>
                </c:pt>
              </c:numCache>
            </c:numRef>
          </c:val>
        </c:ser>
        <c:dLbls>
          <c:showLegendKey val="0"/>
          <c:showVal val="1"/>
          <c:showCatName val="0"/>
          <c:showSerName val="0"/>
          <c:showPercent val="0"/>
          <c:showBubbleSize val="0"/>
        </c:dLbls>
        <c:gapWidth val="150"/>
        <c:shape val="box"/>
        <c:axId val="183287168"/>
        <c:axId val="184756480"/>
        <c:axId val="0"/>
      </c:bar3DChart>
      <c:catAx>
        <c:axId val="183287168"/>
        <c:scaling>
          <c:orientation val="minMax"/>
        </c:scaling>
        <c:delete val="0"/>
        <c:axPos val="l"/>
        <c:majorTickMark val="none"/>
        <c:minorTickMark val="none"/>
        <c:tickLblPos val="nextTo"/>
        <c:txPr>
          <a:bodyPr/>
          <a:lstStyle/>
          <a:p>
            <a:pPr>
              <a:defRPr b="1" baseline="0">
                <a:solidFill>
                  <a:schemeClr val="bg2"/>
                </a:solidFill>
              </a:defRPr>
            </a:pPr>
            <a:endParaRPr lang="en-US"/>
          </a:p>
        </c:txPr>
        <c:crossAx val="184756480"/>
        <c:crosses val="autoZero"/>
        <c:auto val="1"/>
        <c:lblAlgn val="ctr"/>
        <c:lblOffset val="100"/>
        <c:noMultiLvlLbl val="0"/>
      </c:catAx>
      <c:valAx>
        <c:axId val="184756480"/>
        <c:scaling>
          <c:orientation val="minMax"/>
        </c:scaling>
        <c:delete val="1"/>
        <c:axPos val="b"/>
        <c:numFmt formatCode="0.0%" sourceLinked="1"/>
        <c:majorTickMark val="none"/>
        <c:minorTickMark val="none"/>
        <c:tickLblPos val="none"/>
        <c:crossAx val="183287168"/>
        <c:crosses val="autoZero"/>
        <c:crossBetween val="between"/>
      </c:valAx>
      <c:spPr>
        <a:ln>
          <a:noFill/>
        </a:ln>
      </c:spPr>
    </c:plotArea>
    <c:plotVisOnly val="1"/>
    <c:dispBlanksAs val="gap"/>
    <c:showDLblsOverMax val="0"/>
  </c:chart>
  <c:txPr>
    <a:bodyPr/>
    <a:lstStyle/>
    <a:p>
      <a:pPr>
        <a:defRPr sz="18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93683"/>
            <a:ext cx="3040713" cy="27775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defTabSz="920008" eaLnBrk="0" hangingPunct="0">
              <a:lnSpc>
                <a:spcPct val="100000"/>
              </a:lnSpc>
              <a:spcBef>
                <a:spcPct val="5000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631811" name="Rectangle 3"/>
          <p:cNvSpPr>
            <a:spLocks noGrp="1" noChangeArrowheads="1"/>
          </p:cNvSpPr>
          <p:nvPr>
            <p:ph type="dt" sz="quarter" idx="1"/>
          </p:nvPr>
        </p:nvSpPr>
        <p:spPr bwMode="auto">
          <a:xfrm>
            <a:off x="3969692" y="193683"/>
            <a:ext cx="3040713" cy="27775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20008" eaLnBrk="0" hangingPunct="0">
              <a:lnSpc>
                <a:spcPct val="100000"/>
              </a:lnSpc>
              <a:spcBef>
                <a:spcPct val="5000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631812" name="Rectangle 4"/>
          <p:cNvSpPr>
            <a:spLocks noGrp="1" noChangeArrowheads="1"/>
          </p:cNvSpPr>
          <p:nvPr>
            <p:ph type="ftr" sz="quarter" idx="2"/>
          </p:nvPr>
        </p:nvSpPr>
        <p:spPr bwMode="auto">
          <a:xfrm>
            <a:off x="0" y="8824968"/>
            <a:ext cx="3040713" cy="27775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20008" eaLnBrk="0" hangingPunct="0">
              <a:lnSpc>
                <a:spcPct val="100000"/>
              </a:lnSpc>
              <a:spcBef>
                <a:spcPct val="5000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631813" name="Rectangle 5"/>
          <p:cNvSpPr>
            <a:spLocks noGrp="1" noChangeArrowheads="1"/>
          </p:cNvSpPr>
          <p:nvPr>
            <p:ph type="sldNum" sz="quarter" idx="3"/>
          </p:nvPr>
        </p:nvSpPr>
        <p:spPr bwMode="auto">
          <a:xfrm>
            <a:off x="3969692" y="8824968"/>
            <a:ext cx="3040713" cy="27775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20008" eaLnBrk="0" hangingPunct="0">
              <a:lnSpc>
                <a:spcPct val="100000"/>
              </a:lnSpc>
              <a:spcBef>
                <a:spcPct val="50000"/>
              </a:spcBef>
              <a:spcAft>
                <a:spcPct val="0"/>
              </a:spcAft>
              <a:buClrTx/>
              <a:buSzTx/>
              <a:buFontTx/>
              <a:buNone/>
              <a:defRPr sz="1800" u="none">
                <a:solidFill>
                  <a:schemeClr val="tx1"/>
                </a:solidFill>
                <a:latin typeface="Arial" pitchFamily="34" charset="0"/>
                <a:ea typeface="+mn-ea"/>
                <a:cs typeface="+mn-cs"/>
              </a:defRPr>
            </a:lvl1pPr>
          </a:lstStyle>
          <a:p>
            <a:pPr>
              <a:defRPr/>
            </a:pPr>
            <a:fld id="{8007CE55-98A5-4528-9E3F-0A99AFF7271A}" type="slidenum">
              <a:rPr lang="en-US"/>
              <a:pPr>
                <a:defRPr/>
              </a:pPr>
              <a:t>‹#›</a:t>
            </a:fld>
            <a:endParaRPr lang="en-US" dirty="0"/>
          </a:p>
        </p:txBody>
      </p:sp>
    </p:spTree>
    <p:extLst>
      <p:ext uri="{BB962C8B-B14F-4D97-AF65-F5344CB8AC3E}">
        <p14:creationId xmlns:p14="http://schemas.microsoft.com/office/powerpoint/2010/main" val="137523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6"/>
            <a:ext cx="3040713" cy="456821"/>
          </a:xfrm>
          <a:prstGeom prst="rect">
            <a:avLst/>
          </a:prstGeom>
          <a:noFill/>
          <a:ln w="9525">
            <a:noFill/>
            <a:miter lim="800000"/>
            <a:headEnd/>
            <a:tailEnd/>
          </a:ln>
        </p:spPr>
        <p:txBody>
          <a:bodyPr vert="horz" wrap="square" lIns="90831" tIns="45417" rIns="90831" bIns="45417" numCol="1" anchor="t" anchorCtr="0" compatLnSpc="1">
            <a:prstTxWarp prst="textNoShape">
              <a:avLst/>
            </a:prstTxWarp>
          </a:bodyPr>
          <a:lstStyle>
            <a:lvl1pPr defTabSz="889870" eaLnBrk="0" hangingPunct="0">
              <a:lnSpc>
                <a:spcPct val="100000"/>
              </a:lnSpc>
              <a:spcBef>
                <a:spcPct val="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969692" y="6"/>
            <a:ext cx="3040713" cy="456821"/>
          </a:xfrm>
          <a:prstGeom prst="rect">
            <a:avLst/>
          </a:prstGeom>
          <a:noFill/>
          <a:ln w="9525">
            <a:noFill/>
            <a:miter lim="800000"/>
            <a:headEnd/>
            <a:tailEnd/>
          </a:ln>
        </p:spPr>
        <p:txBody>
          <a:bodyPr vert="horz" wrap="square" lIns="90831" tIns="45417" rIns="90831" bIns="45417" numCol="1" anchor="t" anchorCtr="0" compatLnSpc="1">
            <a:prstTxWarp prst="textNoShape">
              <a:avLst/>
            </a:prstTxWarp>
          </a:bodyPr>
          <a:lstStyle>
            <a:lvl1pPr algn="r" defTabSz="889870" eaLnBrk="0" hangingPunct="0">
              <a:lnSpc>
                <a:spcPct val="100000"/>
              </a:lnSpc>
              <a:spcBef>
                <a:spcPct val="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87450" y="708025"/>
            <a:ext cx="4645025" cy="34829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50524" y="4422949"/>
            <a:ext cx="5111750" cy="4166117"/>
          </a:xfrm>
          <a:prstGeom prst="rect">
            <a:avLst/>
          </a:prstGeom>
          <a:noFill/>
          <a:ln w="9525">
            <a:noFill/>
            <a:miter lim="800000"/>
            <a:headEnd/>
            <a:tailEnd/>
          </a:ln>
        </p:spPr>
        <p:txBody>
          <a:bodyPr vert="horz" wrap="square" lIns="90831" tIns="45417" rIns="90831" bIns="4541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6" name="Rectangle 6"/>
          <p:cNvSpPr>
            <a:spLocks noGrp="1" noChangeArrowheads="1"/>
          </p:cNvSpPr>
          <p:nvPr>
            <p:ph type="ftr" sz="quarter" idx="4"/>
          </p:nvPr>
        </p:nvSpPr>
        <p:spPr bwMode="auto">
          <a:xfrm>
            <a:off x="0" y="8839583"/>
            <a:ext cx="3040713" cy="456820"/>
          </a:xfrm>
          <a:prstGeom prst="rect">
            <a:avLst/>
          </a:prstGeom>
          <a:noFill/>
          <a:ln w="9525">
            <a:noFill/>
            <a:miter lim="800000"/>
            <a:headEnd/>
            <a:tailEnd/>
          </a:ln>
        </p:spPr>
        <p:txBody>
          <a:bodyPr vert="horz" wrap="square" lIns="90831" tIns="45417" rIns="90831" bIns="45417" numCol="1" anchor="b" anchorCtr="0" compatLnSpc="1">
            <a:prstTxWarp prst="textNoShape">
              <a:avLst/>
            </a:prstTxWarp>
          </a:bodyPr>
          <a:lstStyle>
            <a:lvl1pPr defTabSz="889870" eaLnBrk="0" hangingPunct="0">
              <a:lnSpc>
                <a:spcPct val="100000"/>
              </a:lnSpc>
              <a:spcBef>
                <a:spcPct val="0"/>
              </a:spcBef>
              <a:spcAft>
                <a:spcPct val="0"/>
              </a:spcAft>
              <a:buClrTx/>
              <a:buSzTx/>
              <a:buFontTx/>
              <a:buNone/>
              <a:defRPr sz="1800" u="none" dirty="0">
                <a:solidFill>
                  <a:schemeClr val="tx1"/>
                </a:solidFill>
                <a:latin typeface="Arial" pitchFamily="34"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969692" y="8839583"/>
            <a:ext cx="3040713" cy="456820"/>
          </a:xfrm>
          <a:prstGeom prst="rect">
            <a:avLst/>
          </a:prstGeom>
          <a:noFill/>
          <a:ln w="9525">
            <a:noFill/>
            <a:miter lim="800000"/>
            <a:headEnd/>
            <a:tailEnd/>
          </a:ln>
        </p:spPr>
        <p:txBody>
          <a:bodyPr vert="horz" wrap="square" lIns="90831" tIns="45417" rIns="90831" bIns="45417" numCol="1" anchor="b" anchorCtr="0" compatLnSpc="1">
            <a:prstTxWarp prst="textNoShape">
              <a:avLst/>
            </a:prstTxWarp>
          </a:bodyPr>
          <a:lstStyle>
            <a:lvl1pPr algn="r" defTabSz="889870" eaLnBrk="0" hangingPunct="0">
              <a:lnSpc>
                <a:spcPct val="100000"/>
              </a:lnSpc>
              <a:spcBef>
                <a:spcPct val="0"/>
              </a:spcBef>
              <a:spcAft>
                <a:spcPct val="0"/>
              </a:spcAft>
              <a:buClrTx/>
              <a:buSzTx/>
              <a:buFontTx/>
              <a:buNone/>
              <a:defRPr sz="1800" u="none">
                <a:solidFill>
                  <a:schemeClr val="tx1"/>
                </a:solidFill>
                <a:latin typeface="Arial" pitchFamily="34" charset="0"/>
                <a:ea typeface="+mn-ea"/>
                <a:cs typeface="+mn-cs"/>
              </a:defRPr>
            </a:lvl1pPr>
          </a:lstStyle>
          <a:p>
            <a:pPr>
              <a:defRPr/>
            </a:pPr>
            <a:fld id="{5CE7ED17-BFE7-48CB-BF2D-D28232547089}" type="slidenum">
              <a:rPr lang="en-US"/>
              <a:pPr>
                <a:defRPr/>
              </a:pPr>
              <a:t>‹#›</a:t>
            </a:fld>
            <a:endParaRPr lang="en-US" dirty="0"/>
          </a:p>
        </p:txBody>
      </p:sp>
    </p:spTree>
    <p:extLst>
      <p:ext uri="{BB962C8B-B14F-4D97-AF65-F5344CB8AC3E}">
        <p14:creationId xmlns:p14="http://schemas.microsoft.com/office/powerpoint/2010/main" val="33454043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65930" y="4422949"/>
            <a:ext cx="5926975" cy="4348777"/>
          </a:xfrm>
        </p:spPr>
        <p:txBody>
          <a:bodyPr/>
          <a:lstStyle/>
          <a:p>
            <a:pPr marL="286511" indent="-286511">
              <a:lnSpc>
                <a:spcPct val="110000"/>
              </a:lnSpc>
              <a:buFont typeface="Arial" pitchFamily="34" charset="0"/>
              <a:buChar char="•"/>
            </a:pPr>
            <a:r>
              <a:rPr lang="en-US" sz="1400" b="1" dirty="0"/>
              <a:t>Two planes crashed into the north and south towers of the World Trade Center in New York.  </a:t>
            </a:r>
          </a:p>
          <a:p>
            <a:pPr marL="286511" indent="-286511">
              <a:lnSpc>
                <a:spcPct val="110000"/>
              </a:lnSpc>
              <a:buFont typeface="Arial" pitchFamily="34" charset="0"/>
              <a:buChar char="•"/>
            </a:pPr>
            <a:r>
              <a:rPr lang="en-US" sz="1400" b="1" dirty="0"/>
              <a:t>A third plane crashed into the Pentagon in Washington </a:t>
            </a:r>
            <a:r>
              <a:rPr lang="en-US" sz="1400" b="1" dirty="0" smtClean="0"/>
              <a:t>DC (</a:t>
            </a:r>
            <a:r>
              <a:rPr lang="en-US" sz="1400" b="1" dirty="0"/>
              <a:t>the headquarters of the US Department of Defense).  </a:t>
            </a:r>
          </a:p>
          <a:p>
            <a:pPr marL="286511" indent="-286511">
              <a:lnSpc>
                <a:spcPct val="110000"/>
              </a:lnSpc>
              <a:buFont typeface="Arial" pitchFamily="34" charset="0"/>
              <a:buChar char="•"/>
            </a:pPr>
            <a:r>
              <a:rPr lang="en-US" sz="1400" b="1" dirty="0"/>
              <a:t>The fourth plane crashed into a field in Pennsylvania after the passengers tried to overcome the hijackers.  It had originally targeted the </a:t>
            </a:r>
            <a:r>
              <a:rPr lang="en-US" sz="1400" b="1" dirty="0" smtClean="0"/>
              <a:t>US </a:t>
            </a:r>
            <a:r>
              <a:rPr lang="en-US" sz="1400" b="1" dirty="0"/>
              <a:t>Capitol in Washington </a:t>
            </a:r>
            <a:r>
              <a:rPr lang="en-US" sz="1400" b="1" dirty="0" smtClean="0"/>
              <a:t>DC</a:t>
            </a:r>
            <a:r>
              <a:rPr lang="en-US" sz="1400" b="1" dirty="0"/>
              <a:t>. </a:t>
            </a:r>
          </a:p>
          <a:p>
            <a:pPr marL="286543" indent="-286543" defTabSz="916932">
              <a:lnSpc>
                <a:spcPct val="110000"/>
              </a:lnSpc>
              <a:buFont typeface="Arial" pitchFamily="34" charset="0"/>
              <a:buChar char="•"/>
              <a:defRPr/>
            </a:pPr>
            <a:r>
              <a:rPr lang="en-US" sz="1400" b="1" dirty="0" smtClean="0"/>
              <a:t>Over </a:t>
            </a:r>
            <a:r>
              <a:rPr lang="en-US" sz="1400" b="1" dirty="0"/>
              <a:t>3,000 people were killed during the attacks in New York City and Washington, </a:t>
            </a:r>
            <a:r>
              <a:rPr lang="en-US" sz="1400" b="1" dirty="0" smtClean="0"/>
              <a:t>DC, </a:t>
            </a:r>
            <a:r>
              <a:rPr lang="en-US" sz="1400" b="1" dirty="0"/>
              <a:t>including more than 400 police officers and firefighters.</a:t>
            </a:r>
          </a:p>
          <a:p>
            <a:pPr marL="286543" indent="-286543" defTabSz="916932">
              <a:lnSpc>
                <a:spcPct val="110000"/>
              </a:lnSpc>
              <a:buFont typeface="Arial" pitchFamily="34" charset="0"/>
              <a:buChar char="•"/>
              <a:defRPr/>
            </a:pPr>
            <a:r>
              <a:rPr lang="en-US" sz="1600" b="1" i="1" u="sng" dirty="0" smtClean="0"/>
              <a:t>The </a:t>
            </a:r>
            <a:r>
              <a:rPr lang="en-US" sz="1600" b="1" i="1" u="sng" dirty="0"/>
              <a:t>attacks fundamentally changed the attitude </a:t>
            </a:r>
            <a:r>
              <a:rPr lang="en-US" sz="1600" b="1" i="1" u="sng" dirty="0" smtClean="0"/>
              <a:t>toward </a:t>
            </a:r>
            <a:r>
              <a:rPr lang="en-US" sz="1600" b="1" i="1" u="sng" dirty="0"/>
              <a:t>terrorist attacks in the </a:t>
            </a:r>
            <a:r>
              <a:rPr lang="en-US" sz="1600" b="1" i="1" u="sng" dirty="0" smtClean="0"/>
              <a:t>US </a:t>
            </a:r>
            <a:r>
              <a:rPr lang="en-US" sz="1600" b="1" i="1" u="sng" dirty="0"/>
              <a:t>and prompted increased planning and funding for </a:t>
            </a:r>
            <a:r>
              <a:rPr lang="en-US" sz="1600" b="1" i="1" u="sng" dirty="0" smtClean="0"/>
              <a:t>preparedness.</a:t>
            </a:r>
            <a:endParaRPr lang="en-US" sz="1600" b="1" i="1" u="sng"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10</a:t>
            </a:fld>
            <a:endParaRPr lang="en-US" dirty="0"/>
          </a:p>
        </p:txBody>
      </p:sp>
    </p:spTree>
    <p:extLst>
      <p:ext uri="{BB962C8B-B14F-4D97-AF65-F5344CB8AC3E}">
        <p14:creationId xmlns:p14="http://schemas.microsoft.com/office/powerpoint/2010/main" val="217887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7123" y="4422949"/>
            <a:ext cx="5491055" cy="4166117"/>
          </a:xfrm>
        </p:spPr>
        <p:txBody>
          <a:bodyPr/>
          <a:lstStyle/>
          <a:p>
            <a:r>
              <a:rPr lang="en-US" sz="1400" b="1" u="sng" dirty="0" smtClean="0"/>
              <a:t>The more traditional view of public health has</a:t>
            </a:r>
            <a:r>
              <a:rPr lang="en-US" sz="1400" b="1" u="sng" baseline="0" dirty="0" smtClean="0"/>
              <a:t> been on </a:t>
            </a:r>
            <a:r>
              <a:rPr lang="en-US" sz="1400" b="1" u="sng" dirty="0" smtClean="0"/>
              <a:t>the top 10 causes of death in the US</a:t>
            </a:r>
            <a:r>
              <a:rPr lang="en-US" sz="1400" b="1" dirty="0" smtClean="0"/>
              <a:t>:</a:t>
            </a:r>
          </a:p>
          <a:p>
            <a:r>
              <a:rPr lang="en-US" sz="1400" b="1" dirty="0"/>
              <a:t>Heart Disease  			</a:t>
            </a:r>
            <a:r>
              <a:rPr lang="en-US" sz="1400" b="1" dirty="0" smtClean="0"/>
              <a:t>	596,339</a:t>
            </a:r>
            <a:endParaRPr lang="en-US" sz="1400" b="1" dirty="0"/>
          </a:p>
          <a:p>
            <a:r>
              <a:rPr lang="en-US" sz="1400" b="1" dirty="0"/>
              <a:t>Cancer				      </a:t>
            </a:r>
            <a:r>
              <a:rPr lang="en-US" sz="1400" b="1" dirty="0" smtClean="0"/>
              <a:t>	575,313</a:t>
            </a:r>
            <a:endParaRPr lang="en-US" sz="1400" b="1" dirty="0"/>
          </a:p>
          <a:p>
            <a:r>
              <a:rPr lang="en-US" sz="1400" b="1" dirty="0"/>
              <a:t>Chronic </a:t>
            </a:r>
            <a:r>
              <a:rPr lang="en-US" sz="1400" b="1" dirty="0" smtClean="0"/>
              <a:t>lower </a:t>
            </a:r>
            <a:r>
              <a:rPr lang="en-US" sz="1400" b="1" dirty="0"/>
              <a:t>r</a:t>
            </a:r>
            <a:r>
              <a:rPr lang="en-US" sz="1400" b="1" dirty="0" smtClean="0"/>
              <a:t>espiratory diseases</a:t>
            </a:r>
            <a:r>
              <a:rPr lang="en-US" sz="1400" b="1" dirty="0"/>
              <a:t>	     </a:t>
            </a:r>
            <a:r>
              <a:rPr lang="en-US" sz="1400" b="1" dirty="0" smtClean="0"/>
              <a:t>	 	143,382</a:t>
            </a:r>
            <a:endParaRPr lang="en-US" sz="1400" b="1" dirty="0"/>
          </a:p>
          <a:p>
            <a:r>
              <a:rPr lang="en-US" sz="1400" b="1" dirty="0"/>
              <a:t>Stroke (cerebrovascular disease)		      </a:t>
            </a:r>
            <a:r>
              <a:rPr lang="en-US" sz="1400" b="1" dirty="0" smtClean="0"/>
              <a:t>	128,931</a:t>
            </a:r>
            <a:r>
              <a:rPr lang="en-US" sz="1400" b="1" dirty="0"/>
              <a:t>	</a:t>
            </a:r>
          </a:p>
          <a:p>
            <a:r>
              <a:rPr lang="en-US" sz="1400" b="1" dirty="0"/>
              <a:t>Accidents (unintentional injuries)		      </a:t>
            </a:r>
            <a:r>
              <a:rPr lang="en-US" sz="1400" b="1" smtClean="0"/>
              <a:t>	122,777</a:t>
            </a:r>
            <a:endParaRPr lang="en-US" sz="1400" b="1" dirty="0"/>
          </a:p>
          <a:p>
            <a:r>
              <a:rPr lang="en-US" sz="1400" b="1" dirty="0"/>
              <a:t>Alzheimer's disease			        </a:t>
            </a:r>
            <a:r>
              <a:rPr lang="en-US" sz="1400" b="1" dirty="0" smtClean="0"/>
              <a:t>	84,691</a:t>
            </a:r>
            <a:endParaRPr lang="en-US" sz="1400" b="1" dirty="0"/>
          </a:p>
          <a:p>
            <a:r>
              <a:rPr lang="en-US" sz="1400" b="1" dirty="0"/>
              <a:t>Diabetes				       </a:t>
            </a:r>
            <a:r>
              <a:rPr lang="en-US" sz="1400" b="1" dirty="0" smtClean="0"/>
              <a:t>	73,282</a:t>
            </a:r>
            <a:endParaRPr lang="en-US" sz="1400" b="1" dirty="0"/>
          </a:p>
          <a:p>
            <a:r>
              <a:rPr lang="en-US" sz="1400" b="1" dirty="0"/>
              <a:t>Influenza and Pneumonia		        </a:t>
            </a:r>
            <a:r>
              <a:rPr lang="en-US" sz="1400" b="1" dirty="0" smtClean="0"/>
              <a:t>	53,667</a:t>
            </a:r>
            <a:endParaRPr lang="en-US" sz="1400" b="1" dirty="0"/>
          </a:p>
          <a:p>
            <a:r>
              <a:rPr lang="en-US" sz="1400" b="1" dirty="0"/>
              <a:t>Kidney disease 			         </a:t>
            </a:r>
            <a:r>
              <a:rPr lang="en-US" sz="1400" b="1" dirty="0" smtClean="0"/>
              <a:t>	45,731</a:t>
            </a:r>
            <a:endParaRPr lang="en-US" sz="1400" b="1" dirty="0"/>
          </a:p>
          <a:p>
            <a:r>
              <a:rPr lang="en-US" sz="1400" b="1" dirty="0"/>
              <a:t>Intentional injuries </a:t>
            </a:r>
            <a:r>
              <a:rPr lang="en-US" sz="1400" b="1" dirty="0" smtClean="0"/>
              <a:t>self-harm </a:t>
            </a:r>
            <a:r>
              <a:rPr lang="en-US" sz="1400" b="1" dirty="0"/>
              <a:t>(suicide</a:t>
            </a:r>
            <a:r>
              <a:rPr lang="en-US" sz="1400" b="1" dirty="0" smtClean="0"/>
              <a:t>)</a:t>
            </a:r>
            <a:r>
              <a:rPr lang="en-US" sz="1400" b="1" dirty="0" smtClean="0">
                <a:latin typeface="Times New Roman"/>
                <a:cs typeface="Times New Roman"/>
              </a:rPr>
              <a:t>—</a:t>
            </a:r>
            <a:r>
              <a:rPr lang="en-US" sz="1400" b="1" dirty="0" smtClean="0"/>
              <a:t>new </a:t>
            </a:r>
            <a:r>
              <a:rPr lang="en-US" sz="1400" b="1" dirty="0"/>
              <a:t>to top 10  </a:t>
            </a:r>
            <a:r>
              <a:rPr lang="en-US" sz="1400" b="1" dirty="0" smtClean="0"/>
              <a:t>	38,285</a:t>
            </a:r>
            <a:endParaRPr lang="en-US" sz="1400" b="1" dirty="0"/>
          </a:p>
          <a:p>
            <a:endParaRPr lang="en-US" sz="1400" b="1" dirty="0" smtClean="0"/>
          </a:p>
          <a:p>
            <a:r>
              <a:rPr lang="en-US" sz="1400" b="1" dirty="0" smtClean="0"/>
              <a:t>Many of these causes of death can be prevented by public health services and programs. </a:t>
            </a:r>
          </a:p>
          <a:p>
            <a:r>
              <a:rPr lang="en-US" sz="1400" b="1" dirty="0" smtClean="0"/>
              <a:t>Have we made progress toward reducing or preventing these deaths?  If so, how?</a:t>
            </a:r>
            <a:endParaRPr lang="en-US" sz="1400" b="1" dirty="0"/>
          </a:p>
        </p:txBody>
      </p:sp>
      <p:sp>
        <p:nvSpPr>
          <p:cNvPr id="4" name="Slide Number Placeholder 3"/>
          <p:cNvSpPr>
            <a:spLocks noGrp="1"/>
          </p:cNvSpPr>
          <p:nvPr>
            <p:ph type="sldNum" sz="quarter" idx="10"/>
          </p:nvPr>
        </p:nvSpPr>
        <p:spPr/>
        <p:txBody>
          <a:bodyPr/>
          <a:lstStyle/>
          <a:p>
            <a:pPr>
              <a:defRPr/>
            </a:pPr>
            <a:fld id="{03AE1D3D-8042-4E24-9FFD-BF081ACE8608}" type="slidenum">
              <a:rPr lang="en-US" smtClean="0"/>
              <a:pPr>
                <a:defRPr/>
              </a:pPr>
              <a:t>11</a:t>
            </a:fld>
            <a:endParaRPr lang="en-US" dirty="0"/>
          </a:p>
        </p:txBody>
      </p:sp>
    </p:spTree>
    <p:extLst>
      <p:ext uri="{BB962C8B-B14F-4D97-AF65-F5344CB8AC3E}">
        <p14:creationId xmlns:p14="http://schemas.microsoft.com/office/powerpoint/2010/main" val="2124749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003399"/>
                </a:solidFill>
                <a:latin typeface="Garamond" pitchFamily="18" charset="0"/>
              </a:defRPr>
            </a:lvl1pPr>
            <a:lvl2pPr marL="747508" indent="-287505">
              <a:defRPr sz="4400">
                <a:solidFill>
                  <a:srgbClr val="003399"/>
                </a:solidFill>
                <a:latin typeface="Garamond" pitchFamily="18" charset="0"/>
              </a:defRPr>
            </a:lvl2pPr>
            <a:lvl3pPr marL="1150014" indent="-230004">
              <a:defRPr sz="4400">
                <a:solidFill>
                  <a:srgbClr val="003399"/>
                </a:solidFill>
                <a:latin typeface="Garamond" pitchFamily="18" charset="0"/>
              </a:defRPr>
            </a:lvl3pPr>
            <a:lvl4pPr marL="1610019" indent="-230004">
              <a:defRPr sz="4400">
                <a:solidFill>
                  <a:srgbClr val="003399"/>
                </a:solidFill>
                <a:latin typeface="Garamond" pitchFamily="18" charset="0"/>
              </a:defRPr>
            </a:lvl4pPr>
            <a:lvl5pPr marL="2070024" indent="-230004">
              <a:defRPr sz="4400">
                <a:solidFill>
                  <a:srgbClr val="003399"/>
                </a:solidFill>
                <a:latin typeface="Garamond" pitchFamily="18" charset="0"/>
              </a:defRPr>
            </a:lvl5pPr>
            <a:lvl6pPr marL="2530029" indent="-230004" eaLnBrk="0" fontAlgn="base" hangingPunct="0">
              <a:spcBef>
                <a:spcPct val="0"/>
              </a:spcBef>
              <a:spcAft>
                <a:spcPct val="0"/>
              </a:spcAft>
              <a:defRPr sz="4400">
                <a:solidFill>
                  <a:srgbClr val="003399"/>
                </a:solidFill>
                <a:latin typeface="Garamond" pitchFamily="18" charset="0"/>
              </a:defRPr>
            </a:lvl6pPr>
            <a:lvl7pPr marL="2990038" indent="-230004" eaLnBrk="0" fontAlgn="base" hangingPunct="0">
              <a:spcBef>
                <a:spcPct val="0"/>
              </a:spcBef>
              <a:spcAft>
                <a:spcPct val="0"/>
              </a:spcAft>
              <a:defRPr sz="4400">
                <a:solidFill>
                  <a:srgbClr val="003399"/>
                </a:solidFill>
                <a:latin typeface="Garamond" pitchFamily="18" charset="0"/>
              </a:defRPr>
            </a:lvl7pPr>
            <a:lvl8pPr marL="3450041" indent="-230004" eaLnBrk="0" fontAlgn="base" hangingPunct="0">
              <a:spcBef>
                <a:spcPct val="0"/>
              </a:spcBef>
              <a:spcAft>
                <a:spcPct val="0"/>
              </a:spcAft>
              <a:defRPr sz="4400">
                <a:solidFill>
                  <a:srgbClr val="003399"/>
                </a:solidFill>
                <a:latin typeface="Garamond" pitchFamily="18" charset="0"/>
              </a:defRPr>
            </a:lvl8pPr>
            <a:lvl9pPr marL="3910046" indent="-230004" eaLnBrk="0" fontAlgn="base" hangingPunct="0">
              <a:spcBef>
                <a:spcPct val="0"/>
              </a:spcBef>
              <a:spcAft>
                <a:spcPct val="0"/>
              </a:spcAft>
              <a:defRPr sz="4400">
                <a:solidFill>
                  <a:srgbClr val="003399"/>
                </a:solidFill>
                <a:latin typeface="Garamond" pitchFamily="18" charset="0"/>
              </a:defRPr>
            </a:lvl9pPr>
          </a:lstStyle>
          <a:p>
            <a:fld id="{9666EEBD-9ED2-4B7C-9787-CC99F8CA85C2}" type="slidenum">
              <a:rPr lang="en-US" sz="1200"/>
              <a:pPr/>
              <a:t>12</a:t>
            </a:fld>
            <a:endParaRPr lang="en-US" sz="1200"/>
          </a:p>
        </p:txBody>
      </p:sp>
      <p:sp>
        <p:nvSpPr>
          <p:cNvPr id="88067" name="Rectangle 2"/>
          <p:cNvSpPr>
            <a:spLocks noGrp="1" noRot="1" noChangeAspect="1" noChangeArrowheads="1" noTextEdit="1"/>
          </p:cNvSpPr>
          <p:nvPr>
            <p:ph type="sldImg"/>
          </p:nvPr>
        </p:nvSpPr>
        <p:spPr>
          <a:xfrm>
            <a:off x="1187450" y="708025"/>
            <a:ext cx="4645025" cy="3482975"/>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601" indent="-231601"/>
            <a:r>
              <a:rPr lang="en-US" sz="1400" b="1" dirty="0"/>
              <a:t>Public health touches EVERY individual, EVERY </a:t>
            </a:r>
            <a:r>
              <a:rPr lang="en-US" sz="1400" b="1" dirty="0" smtClean="0"/>
              <a:t>day.</a:t>
            </a:r>
            <a:endParaRPr lang="en-US" sz="1400" b="1" dirty="0"/>
          </a:p>
          <a:p>
            <a:pPr marL="231601" indent="-231601"/>
            <a:endParaRPr lang="en-US" sz="1400" b="1" dirty="0"/>
          </a:p>
          <a:p>
            <a:pPr marL="231601" indent="-231601"/>
            <a:r>
              <a:rPr lang="en-US" sz="1400" b="1" dirty="0" smtClean="0"/>
              <a:t>Addressing </a:t>
            </a:r>
            <a:r>
              <a:rPr lang="en-US" sz="1400" b="1" dirty="0"/>
              <a:t>the cause of death and </a:t>
            </a:r>
            <a:r>
              <a:rPr lang="en-US" sz="1400" b="1" dirty="0" smtClean="0"/>
              <a:t>emergencies </a:t>
            </a:r>
            <a:r>
              <a:rPr lang="en-US" sz="1400" b="1" dirty="0"/>
              <a:t>cannot be done one person at a time.  </a:t>
            </a:r>
          </a:p>
          <a:p>
            <a:pPr marL="231601" indent="-231601"/>
            <a:endParaRPr lang="en-US" sz="1400" b="1" dirty="0"/>
          </a:p>
          <a:p>
            <a:pPr marL="231601" indent="-231601"/>
            <a:r>
              <a:rPr lang="en-US" sz="1400" b="1" dirty="0"/>
              <a:t>Population-based public health </a:t>
            </a:r>
            <a:r>
              <a:rPr lang="en-US" sz="1400" b="1" dirty="0" smtClean="0"/>
              <a:t>means </a:t>
            </a:r>
            <a:r>
              <a:rPr lang="en-US" sz="1400" b="1" dirty="0"/>
              <a:t>strategy </a:t>
            </a:r>
            <a:r>
              <a:rPr lang="en-US" sz="1400" b="1" dirty="0" smtClean="0"/>
              <a:t>is needed</a:t>
            </a:r>
            <a:r>
              <a:rPr lang="en-US" sz="1400" b="1"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096678-F708-4431-8817-87BF98F1D71A}" type="slidenum">
              <a:rPr lang="en-US"/>
              <a:pPr>
                <a:defRPr/>
              </a:pPr>
              <a:t>13</a:t>
            </a:fld>
            <a:endParaRPr lang="en-US"/>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p:txBody>
          <a:bodyPr wrap="square" numCol="1" anchor="t" anchorCtr="0" compatLnSpc="1">
            <a:prstTxWarp prst="textNoShape">
              <a:avLst/>
            </a:prstTxWarp>
          </a:bodyPr>
          <a:lstStyle/>
          <a:p>
            <a:r>
              <a:rPr lang="en-US" sz="1800" b="1" dirty="0"/>
              <a:t>Public health efforts are responsible for 25 of the nearly 30 years of improved life expectancy in the </a:t>
            </a:r>
            <a:r>
              <a:rPr lang="en-US" sz="1800" b="1" dirty="0" smtClean="0"/>
              <a:t>US </a:t>
            </a:r>
            <a:r>
              <a:rPr lang="en-US" sz="1800" b="1" dirty="0"/>
              <a:t>from 1900 to 1996.</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E36ABAB-F771-1F4E-B99C-867321C05ADA}" type="slidenum">
              <a:rPr lang="en-US"/>
              <a:pPr/>
              <a:t>14</a:t>
            </a:fld>
            <a:endParaRPr lang="en-US" dirty="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342900" y="4340018"/>
            <a:ext cx="6431280" cy="4584525"/>
          </a:xfrm>
          <a:noFill/>
          <a:ln/>
        </p:spPr>
        <p:txBody>
          <a:bodyPr/>
          <a:lstStyle/>
          <a:p>
            <a:r>
              <a:rPr lang="en-US" b="1" i="1" dirty="0" smtClean="0"/>
              <a:t>[Note to Presenter:  You</a:t>
            </a:r>
            <a:r>
              <a:rPr lang="en-US" b="1" i="1" baseline="0" dirty="0" smtClean="0"/>
              <a:t> might f</a:t>
            </a:r>
            <a:r>
              <a:rPr lang="en-US" b="1" i="1" dirty="0" smtClean="0"/>
              <a:t>ocus on 2 or 3, not </a:t>
            </a:r>
            <a:r>
              <a:rPr lang="en-US" b="1" i="1" u="none" dirty="0" smtClean="0"/>
              <a:t>all] </a:t>
            </a:r>
          </a:p>
          <a:p>
            <a:endParaRPr lang="en-US" b="1" i="1" u="none" dirty="0" smtClean="0"/>
          </a:p>
          <a:p>
            <a:r>
              <a:rPr lang="en-US" b="1" i="0" u="none" dirty="0" smtClean="0"/>
              <a:t>Current life expectancy in 2013 is 78.7 years</a:t>
            </a:r>
          </a:p>
          <a:p>
            <a:r>
              <a:rPr lang="en-US" b="1" i="0" u="none" dirty="0" smtClean="0"/>
              <a:t>Life</a:t>
            </a:r>
            <a:r>
              <a:rPr lang="en-US" b="1" i="0" u="none" baseline="0" dirty="0" smtClean="0"/>
              <a:t> expectancy has been extended (in part) by these achievements:</a:t>
            </a:r>
            <a:endParaRPr lang="en-US" b="1" i="0" u="none" dirty="0" smtClean="0"/>
          </a:p>
          <a:p>
            <a:r>
              <a:rPr lang="en-US" b="1" u="sng" dirty="0" smtClean="0"/>
              <a:t>Vaccination</a:t>
            </a:r>
            <a:r>
              <a:rPr lang="en-US" dirty="0" smtClean="0">
                <a:latin typeface="Times New Roman"/>
                <a:cs typeface="Times New Roman"/>
              </a:rPr>
              <a:t>—</a:t>
            </a:r>
            <a:r>
              <a:rPr lang="en-US" baseline="0" dirty="0" smtClean="0">
                <a:solidFill>
                  <a:srgbClr val="FF0000"/>
                </a:solidFill>
                <a:latin typeface="Times New Roman"/>
                <a:cs typeface="Times New Roman"/>
              </a:rPr>
              <a:t>There are now </a:t>
            </a:r>
            <a:r>
              <a:rPr lang="en-US" dirty="0" smtClean="0"/>
              <a:t>50,000 fewer cases of smallpox than occurred in 1900; 900,000 fewer cases of measles than occurred in 1941; 21,000 fewer cases of polio than occurred in 1951. Programs </a:t>
            </a:r>
            <a:r>
              <a:rPr lang="en-US" dirty="0"/>
              <a:t>of population-wide vaccinations resulted in the eradication of smallpox; elimination of polio in the Americas; and control of measles, rubella, tetanus, </a:t>
            </a:r>
            <a:r>
              <a:rPr lang="en-US" dirty="0" smtClean="0"/>
              <a:t>and diphtheria in the US and </a:t>
            </a:r>
            <a:r>
              <a:rPr lang="en-US" dirty="0"/>
              <a:t>other parts of the world. </a:t>
            </a:r>
          </a:p>
          <a:p>
            <a:r>
              <a:rPr lang="en-US" b="1" u="sng" dirty="0" smtClean="0"/>
              <a:t>Motor</a:t>
            </a:r>
            <a:r>
              <a:rPr lang="en-US" b="1" u="sng" baseline="0" dirty="0" smtClean="0"/>
              <a:t> </a:t>
            </a:r>
            <a:r>
              <a:rPr lang="en-US" b="1" u="sng" dirty="0" smtClean="0"/>
              <a:t>vehicle safety</a:t>
            </a:r>
            <a:r>
              <a:rPr lang="en-US" dirty="0" smtClean="0">
                <a:latin typeface="Times New Roman"/>
                <a:cs typeface="Times New Roman"/>
              </a:rPr>
              <a:t>—</a:t>
            </a:r>
            <a:r>
              <a:rPr lang="en-US" dirty="0" smtClean="0"/>
              <a:t>Since 1925, the annual death rate from motor vehicle travel has decreased 90%. Seat belts have saved approximately 85,000 lives; child safety seats have reduced risk of infant death by 69%. Community awareness and DWI (driving while intoxicated) regulations have helped reduce alcohol-related deaths by 32%.</a:t>
            </a:r>
          </a:p>
          <a:p>
            <a:r>
              <a:rPr lang="en-US" b="1" u="sng" dirty="0" smtClean="0"/>
              <a:t>Control </a:t>
            </a:r>
            <a:r>
              <a:rPr lang="en-US" b="1" u="sng" dirty="0"/>
              <a:t>of infectious </a:t>
            </a:r>
            <a:r>
              <a:rPr lang="en-US" b="1" u="sng" dirty="0" smtClean="0"/>
              <a:t>diseases</a:t>
            </a:r>
            <a:r>
              <a:rPr lang="en-US" dirty="0" smtClean="0">
                <a:latin typeface="Times New Roman"/>
                <a:cs typeface="Times New Roman"/>
              </a:rPr>
              <a:t>—</a:t>
            </a:r>
            <a:r>
              <a:rPr lang="en-US" dirty="0" smtClean="0"/>
              <a:t>Infections (such </a:t>
            </a:r>
            <a:r>
              <a:rPr lang="en-US" dirty="0"/>
              <a:t>as typhoid and </a:t>
            </a:r>
            <a:r>
              <a:rPr lang="en-US" dirty="0" smtClean="0"/>
              <a:t>cholera),</a:t>
            </a:r>
            <a:r>
              <a:rPr lang="en-US" dirty="0"/>
              <a:t> major causes of illness and death early in the 20th century, have been reduced dramatically by improved </a:t>
            </a:r>
            <a:r>
              <a:rPr lang="en-US" dirty="0" smtClean="0"/>
              <a:t>sanitation. Also, </a:t>
            </a:r>
            <a:r>
              <a:rPr lang="en-US" dirty="0"/>
              <a:t>the discovery of antimicrobial therapy has been critical to successful public health efforts to control infections such as tuberculosis </a:t>
            </a:r>
            <a:r>
              <a:rPr lang="en-US" dirty="0" smtClean="0"/>
              <a:t>and sexually transmitted diseases. </a:t>
            </a:r>
            <a:endParaRPr lang="en-US" dirty="0"/>
          </a:p>
          <a:p>
            <a:r>
              <a:rPr lang="en-US" b="1" u="sng" dirty="0"/>
              <a:t>Decline in deaths from coronary heart disease and </a:t>
            </a:r>
            <a:r>
              <a:rPr lang="en-US" b="1" u="sng" dirty="0" smtClean="0"/>
              <a:t>stroke</a:t>
            </a:r>
            <a:r>
              <a:rPr lang="en-US" dirty="0" smtClean="0">
                <a:latin typeface="Times New Roman"/>
                <a:cs typeface="Times New Roman"/>
              </a:rPr>
              <a:t>—</a:t>
            </a:r>
            <a:r>
              <a:rPr lang="en-US" dirty="0" smtClean="0"/>
              <a:t>Deaths </a:t>
            </a:r>
            <a:r>
              <a:rPr lang="en-US" dirty="0"/>
              <a:t>from coronary heart disease and stroke </a:t>
            </a:r>
            <a:r>
              <a:rPr lang="en-US" dirty="0" smtClean="0"/>
              <a:t>have declined due to risk-factor </a:t>
            </a:r>
            <a:r>
              <a:rPr lang="en-US" dirty="0"/>
              <a:t>modification, such as smoking cessation and blood pressure </a:t>
            </a:r>
            <a:r>
              <a:rPr lang="en-US" dirty="0" smtClean="0"/>
              <a:t>control. </a:t>
            </a:r>
            <a:r>
              <a:rPr lang="en-US" dirty="0"/>
              <a:t>Since 1972, death rates for coronary heart disease has decreased 51%. </a:t>
            </a:r>
          </a:p>
          <a:p>
            <a:r>
              <a:rPr lang="en-US" b="1" u="sng" dirty="0" smtClean="0"/>
              <a:t>Recognition </a:t>
            </a:r>
            <a:r>
              <a:rPr lang="en-US" b="1" u="sng" dirty="0"/>
              <a:t>of tobacco use as a health </a:t>
            </a:r>
            <a:r>
              <a:rPr lang="en-US" b="1" u="sng" dirty="0" smtClean="0"/>
              <a:t>hazard</a:t>
            </a:r>
            <a:r>
              <a:rPr lang="en-US" dirty="0" smtClean="0">
                <a:latin typeface="Times New Roman"/>
                <a:cs typeface="Times New Roman"/>
              </a:rPr>
              <a:t>—</a:t>
            </a:r>
            <a:r>
              <a:rPr lang="en-US" dirty="0" smtClean="0"/>
              <a:t>Recognition </a:t>
            </a:r>
            <a:r>
              <a:rPr lang="en-US" dirty="0"/>
              <a:t>of tobacco use as a health hazard in 1964 has resulted </a:t>
            </a:r>
            <a:r>
              <a:rPr lang="en-US" dirty="0" smtClean="0"/>
              <a:t>in</a:t>
            </a:r>
            <a:r>
              <a:rPr lang="en-US" dirty="0"/>
              <a:t> </a:t>
            </a:r>
            <a:r>
              <a:rPr lang="en-US" dirty="0" smtClean="0"/>
              <a:t>reduced use and reduced exposure to secondhand tobacco </a:t>
            </a:r>
            <a:r>
              <a:rPr lang="en-US" dirty="0"/>
              <a:t>smoke. </a:t>
            </a:r>
            <a:endParaRPr lang="en-US" dirty="0" smtClean="0"/>
          </a:p>
          <a:p>
            <a:r>
              <a:rPr lang="en-US" b="1" u="sng" dirty="0" smtClean="0"/>
              <a:t>Healthier </a:t>
            </a:r>
            <a:r>
              <a:rPr lang="en-US" b="1" u="sng" dirty="0"/>
              <a:t>mothers and </a:t>
            </a:r>
            <a:r>
              <a:rPr lang="en-US" b="1" u="sng" dirty="0" smtClean="0"/>
              <a:t>babies</a:t>
            </a:r>
            <a:r>
              <a:rPr lang="en-US" dirty="0" smtClean="0">
                <a:latin typeface="Times New Roman"/>
                <a:cs typeface="Times New Roman"/>
              </a:rPr>
              <a:t>—</a:t>
            </a:r>
            <a:r>
              <a:rPr lang="en-US" dirty="0" smtClean="0"/>
              <a:t>Healthier </a:t>
            </a:r>
            <a:r>
              <a:rPr lang="en-US" dirty="0"/>
              <a:t>mothers and babies are a result of better hygiene and nutrition, </a:t>
            </a:r>
            <a:r>
              <a:rPr lang="en-US" dirty="0" smtClean="0"/>
              <a:t>antibiotics</a:t>
            </a:r>
            <a:r>
              <a:rPr lang="en-US" dirty="0"/>
              <a:t>, </a:t>
            </a:r>
            <a:r>
              <a:rPr lang="en-US" dirty="0" smtClean="0"/>
              <a:t>access </a:t>
            </a:r>
            <a:r>
              <a:rPr lang="en-US" dirty="0"/>
              <a:t>to health care, </a:t>
            </a:r>
            <a:r>
              <a:rPr lang="en-US" dirty="0" smtClean="0"/>
              <a:t>technology in </a:t>
            </a:r>
            <a:r>
              <a:rPr lang="en-US" dirty="0"/>
              <a:t>maternal and neonatal </a:t>
            </a:r>
            <a:r>
              <a:rPr lang="en-US" dirty="0" smtClean="0"/>
              <a:t>medicine, and immunizations. </a:t>
            </a:r>
            <a:r>
              <a:rPr lang="en-US" dirty="0"/>
              <a:t>Since 1900, infant mortality has decreased </a:t>
            </a:r>
            <a:r>
              <a:rPr lang="en-US" dirty="0" smtClean="0"/>
              <a:t>more than 90</a:t>
            </a:r>
            <a:r>
              <a:rPr lang="en-US" dirty="0"/>
              <a:t>%, and maternal mortality has decreased 99%. </a:t>
            </a:r>
            <a:br>
              <a:rPr lang="en-US" dirty="0"/>
            </a:br>
            <a:endParaRPr lang="en-US" sz="800" dirty="0">
              <a:latin typeface="Arial" charset="0"/>
            </a:endParaRPr>
          </a:p>
          <a:p>
            <a:pPr>
              <a:lnSpc>
                <a:spcPct val="80000"/>
              </a:lnSpc>
            </a:pPr>
            <a:endParaRPr lang="en-US" sz="800"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7450" y="708025"/>
            <a:ext cx="4645025" cy="3482975"/>
          </a:xfrm>
        </p:spPr>
      </p:sp>
      <p:sp>
        <p:nvSpPr>
          <p:cNvPr id="3" name="Notes Placeholder 2"/>
          <p:cNvSpPr>
            <a:spLocks noGrp="1"/>
          </p:cNvSpPr>
          <p:nvPr>
            <p:ph type="body" idx="1"/>
          </p:nvPr>
        </p:nvSpPr>
        <p:spPr/>
        <p:txBody>
          <a:bodyPr/>
          <a:lstStyle/>
          <a:p>
            <a:pPr>
              <a:buClr>
                <a:srgbClr val="003399"/>
              </a:buClr>
              <a:buSzPct val="100000"/>
            </a:pPr>
            <a:r>
              <a:rPr lang="en-US" sz="1400" b="1" dirty="0">
                <a:latin typeface="Times New Roman" pitchFamily="18" charset="0"/>
                <a:ea typeface="ＭＳ Ｐゴシック" pitchFamily="34" charset="-128"/>
                <a:cs typeface="Times New Roman" pitchFamily="18" charset="0"/>
              </a:rPr>
              <a:t>The foundation for public health lies within the 3 core functions mentioned earlier and defined by the </a:t>
            </a:r>
            <a:r>
              <a:rPr lang="en-US" sz="1400" b="1" dirty="0" smtClean="0">
                <a:latin typeface="Times New Roman" pitchFamily="18" charset="0"/>
                <a:ea typeface="ＭＳ Ｐゴシック" pitchFamily="34" charset="-128"/>
                <a:cs typeface="Times New Roman" pitchFamily="18" charset="0"/>
              </a:rPr>
              <a:t>Institute of Medicine: </a:t>
            </a:r>
            <a:endParaRPr lang="en-US" sz="1400" b="1" dirty="0">
              <a:latin typeface="Times New Roman" pitchFamily="18" charset="0"/>
              <a:ea typeface="ＭＳ Ｐゴシック" pitchFamily="34" charset="-128"/>
              <a:cs typeface="Times New Roman" pitchFamily="18" charset="0"/>
            </a:endParaRPr>
          </a:p>
          <a:p>
            <a:pPr marL="458617" indent="-458617">
              <a:buClr>
                <a:srgbClr val="003399"/>
              </a:buClr>
              <a:buSzPct val="100000"/>
              <a:buFont typeface="Arial" pitchFamily="34" charset="0"/>
              <a:buChar char="•"/>
            </a:pPr>
            <a:endParaRPr lang="en-US" sz="1400" b="1" dirty="0">
              <a:solidFill>
                <a:srgbClr val="FFFF00"/>
              </a:solidFill>
              <a:latin typeface="Times New Roman" pitchFamily="18" charset="0"/>
              <a:ea typeface="ＭＳ Ｐゴシック" pitchFamily="34" charset="-128"/>
              <a:cs typeface="Times New Roman" pitchFamily="18" charset="0"/>
            </a:endParaRPr>
          </a:p>
          <a:p>
            <a:pPr marL="918828" lvl="2" indent="-458617">
              <a:buSzPct val="100000"/>
              <a:buFont typeface="Arial" pitchFamily="34" charset="0"/>
              <a:buChar char="•"/>
            </a:pPr>
            <a:r>
              <a:rPr lang="en-US" sz="1400" b="1" dirty="0">
                <a:latin typeface="Times New Roman" pitchFamily="18" charset="0"/>
                <a:ea typeface="ＭＳ Ｐゴシック" pitchFamily="34" charset="-128"/>
                <a:cs typeface="Times New Roman" pitchFamily="18" charset="0"/>
              </a:rPr>
              <a:t>Assessment </a:t>
            </a:r>
          </a:p>
          <a:p>
            <a:pPr marL="918828" lvl="2" indent="-458617">
              <a:buSzPct val="100000"/>
              <a:buFont typeface="Arial" pitchFamily="34" charset="0"/>
              <a:buChar char="•"/>
            </a:pPr>
            <a:r>
              <a:rPr lang="en-US" sz="1400" b="1" dirty="0">
                <a:latin typeface="Times New Roman" pitchFamily="18" charset="0"/>
                <a:ea typeface="ＭＳ Ｐゴシック" pitchFamily="34" charset="-128"/>
                <a:cs typeface="Times New Roman" pitchFamily="18" charset="0"/>
              </a:rPr>
              <a:t>Policy Development </a:t>
            </a:r>
            <a:endParaRPr lang="en-US" sz="1400" dirty="0">
              <a:latin typeface="Times New Roman" pitchFamily="18" charset="0"/>
              <a:ea typeface="ＭＳ Ｐゴシック" pitchFamily="34" charset="-128"/>
              <a:cs typeface="Times New Roman" pitchFamily="18" charset="0"/>
            </a:endParaRPr>
          </a:p>
          <a:p>
            <a:pPr marL="918828" lvl="2" indent="-458617">
              <a:buSzPct val="100000"/>
              <a:buFont typeface="Arial" pitchFamily="34" charset="0"/>
              <a:buChar char="•"/>
            </a:pPr>
            <a:r>
              <a:rPr lang="en-US" sz="1400" b="1" dirty="0">
                <a:latin typeface="Times New Roman" pitchFamily="18" charset="0"/>
                <a:ea typeface="ＭＳ Ｐゴシック" pitchFamily="34" charset="-128"/>
                <a:cs typeface="Times New Roman" pitchFamily="18" charset="0"/>
              </a:rPr>
              <a:t>Assurance</a:t>
            </a:r>
          </a:p>
          <a:p>
            <a:pPr marL="918828" lvl="2" indent="-458617">
              <a:buSzPct val="100000"/>
              <a:buFont typeface="Arial" pitchFamily="34" charset="0"/>
              <a:buChar char="•"/>
            </a:pPr>
            <a:endParaRPr lang="en-US" sz="1400" b="1" dirty="0">
              <a:latin typeface="Times New Roman" pitchFamily="18" charset="0"/>
              <a:ea typeface="ＭＳ Ｐゴシック" pitchFamily="34" charset="-128"/>
              <a:cs typeface="Times New Roman" pitchFamily="18" charset="0"/>
            </a:endParaRPr>
          </a:p>
          <a:p>
            <a:pPr marL="458617" indent="-458617">
              <a:buClr>
                <a:srgbClr val="003399"/>
              </a:buClr>
              <a:buSzPct val="100000"/>
              <a:buFont typeface="Arial" pitchFamily="34" charset="0"/>
              <a:buChar char="•"/>
            </a:pPr>
            <a:r>
              <a:rPr lang="en-US" sz="1400" b="1" dirty="0" smtClean="0">
                <a:latin typeface="Times New Roman" pitchFamily="18" charset="0"/>
                <a:cs typeface="Times New Roman" pitchFamily="18" charset="0"/>
              </a:rPr>
              <a:t>The Public Health Steering Committee further developed t</a:t>
            </a:r>
            <a:r>
              <a:rPr lang="en-US" sz="1400" b="1" dirty="0" smtClean="0">
                <a:latin typeface="Times New Roman" pitchFamily="18" charset="0"/>
                <a:ea typeface="ＭＳ Ｐゴシック" pitchFamily="34" charset="-128"/>
                <a:cs typeface="Times New Roman" pitchFamily="18" charset="0"/>
              </a:rPr>
              <a:t>hese </a:t>
            </a:r>
            <a:r>
              <a:rPr lang="en-US" sz="1400" b="1" dirty="0">
                <a:latin typeface="Times New Roman" pitchFamily="18" charset="0"/>
                <a:ea typeface="ＭＳ Ｐゴシック" pitchFamily="34" charset="-128"/>
                <a:cs typeface="Times New Roman" pitchFamily="18" charset="0"/>
              </a:rPr>
              <a:t>core functions </a:t>
            </a:r>
            <a:r>
              <a:rPr lang="en-US" sz="1400" b="1" dirty="0" smtClean="0">
                <a:latin typeface="Times New Roman" pitchFamily="18" charset="0"/>
                <a:ea typeface="ＭＳ Ｐゴシック" pitchFamily="34" charset="-128"/>
                <a:cs typeface="Times New Roman" pitchFamily="18" charset="0"/>
              </a:rPr>
              <a:t>in </a:t>
            </a:r>
            <a:r>
              <a:rPr lang="en-US" sz="1400" b="1" dirty="0" smtClean="0">
                <a:latin typeface="Times New Roman" pitchFamily="18" charset="0"/>
                <a:cs typeface="Times New Roman" pitchFamily="18" charset="0"/>
              </a:rPr>
              <a:t>1994 </a:t>
            </a:r>
            <a:r>
              <a:rPr lang="en-US" sz="1400" b="1" dirty="0" smtClean="0">
                <a:latin typeface="Times New Roman" pitchFamily="18" charset="0"/>
                <a:ea typeface="ＭＳ Ｐゴシック" pitchFamily="34" charset="-128"/>
                <a:cs typeface="Times New Roman" pitchFamily="18" charset="0"/>
              </a:rPr>
              <a:t>into </a:t>
            </a:r>
            <a:r>
              <a:rPr lang="en-US" sz="1400" b="1" dirty="0">
                <a:latin typeface="Times New Roman" pitchFamily="18" charset="0"/>
                <a:ea typeface="ＭＳ Ｐゴシック" pitchFamily="34" charset="-128"/>
                <a:cs typeface="Times New Roman" pitchFamily="18" charset="0"/>
              </a:rPr>
              <a:t>the Ten Essential Public Health Services, applied to every facet of public health (national</a:t>
            </a:r>
            <a:r>
              <a:rPr lang="en-US" sz="1400" b="1" dirty="0">
                <a:latin typeface="Times New Roman" pitchFamily="18" charset="0"/>
                <a:ea typeface="ＭＳ Ｐゴシック" pitchFamily="34" charset="-128"/>
                <a:cs typeface="Times New Roman" pitchFamily="18" charset="0"/>
                <a:sym typeface="Wingdings" pitchFamily="2" charset="2"/>
              </a:rPr>
              <a:t></a:t>
            </a:r>
            <a:r>
              <a:rPr lang="en-US" sz="1400" b="1" dirty="0" smtClean="0">
                <a:latin typeface="Times New Roman" pitchFamily="18" charset="0"/>
                <a:ea typeface="ＭＳ Ｐゴシック" pitchFamily="34" charset="-128"/>
                <a:cs typeface="Times New Roman" pitchFamily="18" charset="0"/>
                <a:sym typeface="Wingdings" pitchFamily="2" charset="2"/>
              </a:rPr>
              <a:t>statelocal </a:t>
            </a:r>
            <a:r>
              <a:rPr lang="en-US" sz="1400" b="1" dirty="0">
                <a:latin typeface="Times New Roman" pitchFamily="18" charset="0"/>
                <a:ea typeface="ＭＳ Ｐゴシック" pitchFamily="34" charset="-128"/>
                <a:cs typeface="Times New Roman" pitchFamily="18" charset="0"/>
                <a:sym typeface="Wingdings" pitchFamily="2" charset="2"/>
              </a:rPr>
              <a:t>and tribes and territories</a:t>
            </a:r>
            <a:r>
              <a:rPr lang="en-US" sz="1400" b="1" dirty="0" smtClean="0">
                <a:latin typeface="Times New Roman" pitchFamily="18" charset="0"/>
                <a:ea typeface="ＭＳ Ｐゴシック" pitchFamily="34" charset="-128"/>
                <a:cs typeface="Times New Roman" pitchFamily="18" charset="0"/>
                <a:sym typeface="Wingdings" pitchFamily="2" charset="2"/>
              </a:rPr>
              <a:t>).</a:t>
            </a:r>
            <a:endParaRPr lang="en-US" sz="1400" b="1" dirty="0">
              <a:latin typeface="Times New Roman" pitchFamily="18" charset="0"/>
              <a:ea typeface="ＭＳ Ｐゴシック" pitchFamily="34" charset="-128"/>
              <a:cs typeface="Times New Roman" pitchFamily="18" charset="0"/>
              <a:sym typeface="Wingdings" pitchFamily="2" charset="2"/>
            </a:endParaRPr>
          </a:p>
          <a:p>
            <a:pPr marL="458617" indent="-458617">
              <a:buClr>
                <a:srgbClr val="003399"/>
              </a:buClr>
              <a:buSzPct val="100000"/>
              <a:buFont typeface="Arial" pitchFamily="34" charset="0"/>
              <a:buChar char="•"/>
            </a:pPr>
            <a:r>
              <a:rPr lang="en-US" sz="1400" b="1" dirty="0">
                <a:latin typeface="Times New Roman" pitchFamily="18" charset="0"/>
                <a:ea typeface="ＭＳ Ｐゴシック" pitchFamily="34" charset="-128"/>
                <a:cs typeface="Times New Roman" pitchFamily="18" charset="0"/>
                <a:sym typeface="Wingdings" pitchFamily="2" charset="2"/>
              </a:rPr>
              <a:t>Let’s look at these in more </a:t>
            </a:r>
            <a:r>
              <a:rPr lang="en-US" sz="1400" b="1" dirty="0" smtClean="0">
                <a:latin typeface="Times New Roman" pitchFamily="18" charset="0"/>
                <a:ea typeface="ＭＳ Ｐゴシック" pitchFamily="34" charset="-128"/>
                <a:cs typeface="Times New Roman" pitchFamily="18" charset="0"/>
                <a:sym typeface="Wingdings" pitchFamily="2" charset="2"/>
              </a:rPr>
              <a:t>detail.</a:t>
            </a:r>
            <a:endParaRPr lang="en-US" sz="1400" b="1" dirty="0">
              <a:latin typeface="Times New Roman" pitchFamily="18" charset="0"/>
              <a:ea typeface="ＭＳ Ｐゴシック" pitchFamily="34" charset="-128"/>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(See next slides for details)</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CC05DA48-30A5-4912-B901-BFD03BCDB796}" type="slidenum">
              <a:rPr lang="en-US" smtClean="0"/>
              <a:pPr>
                <a:defRPr/>
              </a:pPr>
              <a:t>15</a:t>
            </a:fld>
            <a:endParaRPr lang="en-US" dirty="0"/>
          </a:p>
        </p:txBody>
      </p:sp>
    </p:spTree>
    <p:extLst>
      <p:ext uri="{BB962C8B-B14F-4D97-AF65-F5344CB8AC3E}">
        <p14:creationId xmlns:p14="http://schemas.microsoft.com/office/powerpoint/2010/main" val="280124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E223F-04F3-4210-A31D-D36B9DFC9049}" type="slidenum">
              <a:rPr lang="en-US"/>
              <a:pPr/>
              <a:t>16</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DC20C-9EC5-478E-91E3-F6C59166CEFC}" type="slidenum">
              <a:rPr lang="en-US"/>
              <a:pPr/>
              <a:t>17</a:t>
            </a:fld>
            <a:endParaRPr lang="en-US"/>
          </a:p>
        </p:txBody>
      </p:sp>
      <p:sp>
        <p:nvSpPr>
          <p:cNvPr id="697346" name="Rectangle 2"/>
          <p:cNvSpPr>
            <a:spLocks noGrp="1" noRot="1" noChangeAspect="1" noChangeArrowheads="1" noTextEdit="1"/>
          </p:cNvSpPr>
          <p:nvPr>
            <p:ph type="sldImg"/>
          </p:nvPr>
        </p:nvSpPr>
        <p:spPr>
          <a:xfrm>
            <a:off x="1193800" y="693738"/>
            <a:ext cx="4624388" cy="3468687"/>
          </a:xfrm>
          <a:ln/>
        </p:spPr>
      </p:sp>
      <p:sp>
        <p:nvSpPr>
          <p:cNvPr id="697347" name="Rectangle 3"/>
          <p:cNvSpPr>
            <a:spLocks noGrp="1" noChangeArrowheads="1"/>
          </p:cNvSpPr>
          <p:nvPr>
            <p:ph type="body" idx="1"/>
          </p:nvPr>
        </p:nvSpPr>
        <p:spPr>
          <a:xfrm>
            <a:off x="935039" y="4394201"/>
            <a:ext cx="5140325" cy="4238625"/>
          </a:xfrm>
        </p:spPr>
        <p:txBody>
          <a:bodyPr/>
          <a:lstStyle/>
          <a:p>
            <a:pPr marL="228574" indent="-228574"/>
            <a:r>
              <a:rPr lang="en-US" sz="1400" b="1" dirty="0"/>
              <a:t>The last part of the Public Health in America </a:t>
            </a:r>
            <a:r>
              <a:rPr lang="en-US" sz="1400" b="1" dirty="0" smtClean="0"/>
              <a:t>statement that defined public health also </a:t>
            </a:r>
            <a:r>
              <a:rPr lang="en-US" sz="1400" b="1" dirty="0"/>
              <a:t>defines the “Essential Services of Public </a:t>
            </a:r>
            <a:r>
              <a:rPr lang="en-US" sz="1400" b="1" dirty="0" smtClean="0"/>
              <a:t>Health.”  </a:t>
            </a:r>
            <a:r>
              <a:rPr lang="en-US" sz="1400" b="1" dirty="0"/>
              <a:t>The ten essential services are shown </a:t>
            </a:r>
            <a:r>
              <a:rPr lang="en-US" sz="1400" b="1" dirty="0" smtClean="0"/>
              <a:t>here.</a:t>
            </a:r>
            <a:endParaRPr lang="en-US" sz="1400" b="1" dirty="0"/>
          </a:p>
          <a:p>
            <a:pPr marL="228574" indent="-228574">
              <a:buFontTx/>
              <a:buAutoNum type="arabicPeriod"/>
            </a:pPr>
            <a:r>
              <a:rPr lang="en-US" sz="1400" b="1" i="0" dirty="0"/>
              <a:t>Monitor health status to identify and solve community health problems</a:t>
            </a:r>
          </a:p>
          <a:p>
            <a:pPr marL="228574" indent="-228574">
              <a:buFontTx/>
              <a:buAutoNum type="arabicPeriod"/>
            </a:pPr>
            <a:r>
              <a:rPr lang="en-US" sz="1400" b="1" i="0" dirty="0"/>
              <a:t>Diagnose and investigate health problems and health hazards in the community</a:t>
            </a:r>
          </a:p>
          <a:p>
            <a:pPr marL="228574" indent="-228574">
              <a:buFontTx/>
              <a:buAutoNum type="arabicPeriod"/>
            </a:pPr>
            <a:r>
              <a:rPr lang="en-US" sz="1400" b="1" i="0" dirty="0"/>
              <a:t>Inform, educate, and empower people about health issues</a:t>
            </a:r>
          </a:p>
          <a:p>
            <a:pPr marL="228574" indent="-228574">
              <a:buFontTx/>
              <a:buAutoNum type="arabicPeriod"/>
            </a:pPr>
            <a:r>
              <a:rPr lang="en-US" sz="1400" b="1" i="0" dirty="0"/>
              <a:t>Mobilize community partnerships to identify and solve health problems</a:t>
            </a:r>
          </a:p>
          <a:p>
            <a:pPr marL="228574" indent="-228574">
              <a:buFontTx/>
              <a:buAutoNum type="arabicPeriod"/>
            </a:pPr>
            <a:r>
              <a:rPr lang="en-US" sz="1400" b="1" i="0" dirty="0"/>
              <a:t>Develop policies and plans that support individual and community health efforts</a:t>
            </a:r>
          </a:p>
          <a:p>
            <a:pPr marL="228574" indent="-228574">
              <a:buFontTx/>
              <a:buAutoNum type="arabicPeriod"/>
            </a:pPr>
            <a:r>
              <a:rPr lang="en-US" sz="1400" b="1" i="0" dirty="0"/>
              <a:t>Enforce laws and regulations that protect health and ensure safety</a:t>
            </a:r>
          </a:p>
          <a:p>
            <a:pPr marL="228574" indent="-228574">
              <a:buFontTx/>
              <a:buAutoNum type="arabicPeriod"/>
            </a:pPr>
            <a:r>
              <a:rPr lang="en-US" sz="1400" b="1" i="0" dirty="0"/>
              <a:t>Link people to needed personal health services and assure the provision of health care when otherwise unavailable</a:t>
            </a:r>
          </a:p>
          <a:p>
            <a:pPr marL="228574" indent="-228574">
              <a:buFontTx/>
              <a:buAutoNum type="arabicPeriod"/>
            </a:pPr>
            <a:r>
              <a:rPr lang="en-US" sz="1400" b="1" i="0" dirty="0"/>
              <a:t>Assure a competent public and personal </a:t>
            </a:r>
            <a:r>
              <a:rPr lang="en-US" sz="1400" b="1" i="0" dirty="0" smtClean="0"/>
              <a:t>healthcare </a:t>
            </a:r>
            <a:r>
              <a:rPr lang="en-US" sz="1400" b="1" i="0" dirty="0"/>
              <a:t>workforce</a:t>
            </a:r>
          </a:p>
          <a:p>
            <a:pPr marL="228574" indent="-228574">
              <a:buFontTx/>
              <a:buAutoNum type="arabicPeriod"/>
            </a:pPr>
            <a:r>
              <a:rPr lang="en-US" sz="1400" b="1" i="0" dirty="0"/>
              <a:t>Evaluate effectiveness, accessibility, and quality of personal and population-based health services</a:t>
            </a:r>
          </a:p>
          <a:p>
            <a:pPr marL="228574" indent="-228574">
              <a:buFontTx/>
              <a:buAutoNum type="arabicPeriod"/>
            </a:pPr>
            <a:r>
              <a:rPr lang="en-US" sz="1400" b="1" i="0" dirty="0"/>
              <a:t>Research for new insights and innovative solutions to health problems</a:t>
            </a:r>
          </a:p>
          <a:p>
            <a:pPr marL="228574" indent="-228574"/>
            <a:endParaRPr lang="en-US"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Times New Roman" pitchFamily="18" charset="0"/>
                <a:cs typeface="Times New Roman" pitchFamily="18" charset="0"/>
              </a:rPr>
              <a:t>The Ten Essential Services relate to the </a:t>
            </a:r>
            <a:r>
              <a:rPr lang="en-US" sz="1400" b="1" dirty="0" smtClean="0">
                <a:latin typeface="Times New Roman" pitchFamily="18" charset="0"/>
                <a:cs typeface="Times New Roman" pitchFamily="18" charset="0"/>
              </a:rPr>
              <a:t>Three </a:t>
            </a:r>
            <a:r>
              <a:rPr lang="en-US" sz="1400" b="1" dirty="0">
                <a:latin typeface="Times New Roman" pitchFamily="18" charset="0"/>
                <a:cs typeface="Times New Roman" pitchFamily="18" charset="0"/>
              </a:rPr>
              <a:t>Core </a:t>
            </a:r>
            <a:r>
              <a:rPr lang="en-US" sz="1400" b="1" dirty="0" smtClean="0">
                <a:latin typeface="Times New Roman" pitchFamily="18" charset="0"/>
                <a:cs typeface="Times New Roman" pitchFamily="18" charset="0"/>
              </a:rPr>
              <a:t>Functions.</a:t>
            </a: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Public health in the United States is framed around three core functions of public health: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assessment</a:t>
            </a:r>
          </a:p>
          <a:p>
            <a:pPr marL="285750" indent="-285750">
              <a:buFont typeface="Arial" pitchFamily="34" charset="0"/>
              <a:buChar char="•"/>
            </a:pPr>
            <a:r>
              <a:rPr lang="en-US" sz="1400" b="1" dirty="0" smtClean="0">
                <a:latin typeface="Times New Roman" pitchFamily="18" charset="0"/>
                <a:cs typeface="Times New Roman" pitchFamily="18" charset="0"/>
              </a:rPr>
              <a:t>policy </a:t>
            </a:r>
            <a:r>
              <a:rPr lang="en-US" sz="1400" b="1" dirty="0">
                <a:latin typeface="Times New Roman" pitchFamily="18" charset="0"/>
                <a:cs typeface="Times New Roman" pitchFamily="18" charset="0"/>
              </a:rPr>
              <a:t>development, and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assurance</a:t>
            </a:r>
            <a:r>
              <a:rPr lang="en-US" sz="1400" b="1" dirty="0">
                <a:latin typeface="Times New Roman" pitchFamily="18" charset="0"/>
                <a:cs typeface="Times New Roman" pitchFamily="18" charset="0"/>
              </a:rPr>
              <a:t>. </a:t>
            </a:r>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Each </a:t>
            </a:r>
            <a:r>
              <a:rPr lang="en-US" sz="1400" b="1" dirty="0">
                <a:latin typeface="Times New Roman" pitchFamily="18" charset="0"/>
                <a:cs typeface="Times New Roman" pitchFamily="18" charset="0"/>
              </a:rPr>
              <a:t>core function is linked to essential services that a public health department should be providing, at the state or local </a:t>
            </a:r>
            <a:r>
              <a:rPr lang="en-US" sz="1400" b="1" dirty="0" smtClean="0">
                <a:latin typeface="Times New Roman" pitchFamily="18" charset="0"/>
                <a:cs typeface="Times New Roman" pitchFamily="18" charset="0"/>
              </a:rPr>
              <a:t>level.</a:t>
            </a:r>
          </a:p>
          <a:p>
            <a:r>
              <a:rPr lang="en-US" sz="1400" b="1" dirty="0" smtClean="0">
                <a:latin typeface="Times New Roman" pitchFamily="18" charset="0"/>
                <a:cs typeface="Times New Roman" pitchFamily="18" charset="0"/>
              </a:rPr>
              <a:t>Under </a:t>
            </a:r>
            <a:r>
              <a:rPr lang="en-US" sz="1400" b="1" dirty="0">
                <a:latin typeface="Times New Roman" pitchFamily="18" charset="0"/>
                <a:cs typeface="Times New Roman" pitchFamily="18" charset="0"/>
              </a:rPr>
              <a:t>the core function of </a:t>
            </a:r>
            <a:r>
              <a:rPr lang="en-US" sz="1400" b="1" dirty="0" smtClean="0">
                <a:latin typeface="Times New Roman" pitchFamily="18" charset="0"/>
                <a:cs typeface="Times New Roman" pitchFamily="18" charset="0"/>
              </a:rPr>
              <a:t>assessment:</a:t>
            </a:r>
          </a:p>
          <a:p>
            <a:pPr marL="285750" indent="-285750">
              <a:buFont typeface="Arial" pitchFamily="34" charset="0"/>
              <a:buChar char="•"/>
            </a:pPr>
            <a:r>
              <a:rPr lang="en-US" sz="1400" b="1" dirty="0" smtClean="0">
                <a:latin typeface="Times New Roman" pitchFamily="18" charset="0"/>
                <a:cs typeface="Times New Roman" pitchFamily="18" charset="0"/>
              </a:rPr>
              <a:t>surveillance </a:t>
            </a:r>
            <a:r>
              <a:rPr lang="en-US" sz="1400" b="1" dirty="0">
                <a:latin typeface="Times New Roman" pitchFamily="18" charset="0"/>
                <a:cs typeface="Times New Roman" pitchFamily="18" charset="0"/>
              </a:rPr>
              <a:t>and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disease investigations. </a:t>
            </a:r>
          </a:p>
          <a:p>
            <a:r>
              <a:rPr lang="en-US" sz="1400" b="1" dirty="0" smtClean="0">
                <a:latin typeface="Times New Roman" pitchFamily="18" charset="0"/>
                <a:cs typeface="Times New Roman" pitchFamily="18" charset="0"/>
              </a:rPr>
              <a:t>Under </a:t>
            </a:r>
            <a:r>
              <a:rPr lang="en-US" sz="1400" b="1" dirty="0">
                <a:latin typeface="Times New Roman" pitchFamily="18" charset="0"/>
                <a:cs typeface="Times New Roman" pitchFamily="18" charset="0"/>
              </a:rPr>
              <a:t>policy </a:t>
            </a:r>
            <a:r>
              <a:rPr lang="en-US" sz="1400" b="1" dirty="0" smtClean="0">
                <a:latin typeface="Times New Roman" pitchFamily="18" charset="0"/>
                <a:cs typeface="Times New Roman" pitchFamily="18" charset="0"/>
              </a:rPr>
              <a:t>development:</a:t>
            </a:r>
          </a:p>
          <a:p>
            <a:pPr marL="285750" indent="-285750">
              <a:buFont typeface="Arial" pitchFamily="34" charset="0"/>
              <a:buChar char="•"/>
            </a:pPr>
            <a:r>
              <a:rPr lang="en-US" sz="1400" b="1" dirty="0" smtClean="0">
                <a:latin typeface="Times New Roman" pitchFamily="18" charset="0"/>
                <a:cs typeface="Times New Roman" pitchFamily="18" charset="0"/>
              </a:rPr>
              <a:t>education</a:t>
            </a:r>
            <a:r>
              <a:rPr lang="en-US" sz="1400" b="1" dirty="0">
                <a:latin typeface="Times New Roman" pitchFamily="18" charset="0"/>
                <a:cs typeface="Times New Roman" pitchFamily="18" charset="0"/>
              </a:rPr>
              <a:t>,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partnership </a:t>
            </a:r>
            <a:r>
              <a:rPr lang="en-US" sz="1400" b="1" dirty="0">
                <a:latin typeface="Times New Roman" pitchFamily="18" charset="0"/>
                <a:cs typeface="Times New Roman" pitchFamily="18" charset="0"/>
              </a:rPr>
              <a:t>mobilization, and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policies.</a:t>
            </a:r>
          </a:p>
          <a:p>
            <a:r>
              <a:rPr lang="en-US" sz="1400" b="1" dirty="0" smtClean="0">
                <a:latin typeface="Times New Roman" pitchFamily="18" charset="0"/>
                <a:cs typeface="Times New Roman" pitchFamily="18" charset="0"/>
              </a:rPr>
              <a:t>Under assurance:</a:t>
            </a:r>
          </a:p>
          <a:p>
            <a:pPr marL="285750" indent="-285750">
              <a:buFont typeface="Arial" pitchFamily="34" charset="0"/>
              <a:buChar char="•"/>
            </a:pPr>
            <a:r>
              <a:rPr lang="en-US" sz="1400" b="1" dirty="0" smtClean="0">
                <a:latin typeface="Times New Roman" pitchFamily="18" charset="0"/>
                <a:cs typeface="Times New Roman" pitchFamily="18" charset="0"/>
              </a:rPr>
              <a:t>enforcement </a:t>
            </a:r>
            <a:r>
              <a:rPr lang="en-US" sz="1400" b="1" dirty="0">
                <a:latin typeface="Times New Roman" pitchFamily="18" charset="0"/>
                <a:cs typeface="Times New Roman" pitchFamily="18" charset="0"/>
              </a:rPr>
              <a:t>of public health laws,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linkage </a:t>
            </a:r>
            <a:r>
              <a:rPr lang="en-US" sz="1400" b="1" dirty="0">
                <a:latin typeface="Times New Roman" pitchFamily="18" charset="0"/>
                <a:cs typeface="Times New Roman" pitchFamily="18" charset="0"/>
              </a:rPr>
              <a:t>of citizens to needed care,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developing </a:t>
            </a:r>
            <a:r>
              <a:rPr lang="en-US" sz="1400" b="1" dirty="0">
                <a:latin typeface="Times New Roman" pitchFamily="18" charset="0"/>
                <a:cs typeface="Times New Roman" pitchFamily="18" charset="0"/>
              </a:rPr>
              <a:t>the public health workforce, and </a:t>
            </a:r>
            <a:endParaRPr lang="en-US" sz="1400" b="1" dirty="0" smtClean="0">
              <a:latin typeface="Times New Roman" pitchFamily="18" charset="0"/>
              <a:cs typeface="Times New Roman" pitchFamily="18" charset="0"/>
            </a:endParaRPr>
          </a:p>
          <a:p>
            <a:pPr marL="285750" indent="-285750">
              <a:buFont typeface="Arial" pitchFamily="34" charset="0"/>
              <a:buChar char="•"/>
            </a:pPr>
            <a:r>
              <a:rPr lang="en-US" sz="1400" b="1" dirty="0" smtClean="0">
                <a:latin typeface="Times New Roman" pitchFamily="18" charset="0"/>
                <a:cs typeface="Times New Roman" pitchFamily="18" charset="0"/>
              </a:rPr>
              <a:t>evaluation</a:t>
            </a:r>
            <a:r>
              <a:rPr lang="en-US" sz="1400" b="1" dirty="0">
                <a:latin typeface="Times New Roman" pitchFamily="18" charset="0"/>
                <a:cs typeface="Times New Roman" pitchFamily="18" charset="0"/>
              </a:rPr>
              <a:t>. </a:t>
            </a:r>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At </a:t>
            </a:r>
            <a:r>
              <a:rPr lang="en-US" sz="1400" b="1" dirty="0">
                <a:latin typeface="Times New Roman" pitchFamily="18" charset="0"/>
                <a:cs typeface="Times New Roman" pitchFamily="18" charset="0"/>
              </a:rPr>
              <a:t>the heart of the core functions and the essential services </a:t>
            </a:r>
            <a:r>
              <a:rPr lang="en-US" sz="1400" b="1" dirty="0" smtClean="0">
                <a:latin typeface="Times New Roman" pitchFamily="18" charset="0"/>
                <a:cs typeface="Times New Roman" pitchFamily="18" charset="0"/>
              </a:rPr>
              <a:t>are </a:t>
            </a:r>
            <a:r>
              <a:rPr lang="en-US" sz="1400" b="1" dirty="0">
                <a:latin typeface="Times New Roman" pitchFamily="18" charset="0"/>
                <a:cs typeface="Times New Roman" pitchFamily="18" charset="0"/>
              </a:rPr>
              <a:t>the two keys without which public health cannot function: </a:t>
            </a:r>
            <a:endParaRPr lang="en-US" sz="1400" b="1" dirty="0" smtClean="0">
              <a:latin typeface="Times New Roman" pitchFamily="18" charset="0"/>
              <a:cs typeface="Times New Roman" pitchFamily="18" charset="0"/>
            </a:endParaRPr>
          </a:p>
          <a:p>
            <a:pPr marL="285750" marR="0" indent="-2857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1" dirty="0" smtClean="0">
                <a:latin typeface="Times New Roman" pitchFamily="18" charset="0"/>
                <a:cs typeface="Times New Roman" pitchFamily="18" charset="0"/>
              </a:rPr>
              <a:t>system </a:t>
            </a:r>
            <a:r>
              <a:rPr lang="en-US" sz="1400" b="1" dirty="0">
                <a:latin typeface="Times New Roman" pitchFamily="18" charset="0"/>
                <a:cs typeface="Times New Roman" pitchFamily="18" charset="0"/>
              </a:rPr>
              <a:t>management, and </a:t>
            </a:r>
            <a:endParaRPr lang="en-US" sz="1400" b="1" dirty="0" smtClean="0">
              <a:latin typeface="Times New Roman" pitchFamily="18" charset="0"/>
              <a:cs typeface="Times New Roman" pitchFamily="18" charset="0"/>
            </a:endParaRPr>
          </a:p>
          <a:p>
            <a:pPr marL="285750" marR="0" indent="-2857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1" dirty="0" smtClean="0">
                <a:latin typeface="Times New Roman" pitchFamily="18" charset="0"/>
                <a:cs typeface="Times New Roman" pitchFamily="18" charset="0"/>
              </a:rPr>
              <a:t>research</a:t>
            </a:r>
            <a:r>
              <a:rPr lang="en-US"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18</a:t>
            </a:fld>
            <a:endParaRPr lang="en-US" dirty="0"/>
          </a:p>
        </p:txBody>
      </p:sp>
    </p:spTree>
    <p:extLst>
      <p:ext uri="{BB962C8B-B14F-4D97-AF65-F5344CB8AC3E}">
        <p14:creationId xmlns:p14="http://schemas.microsoft.com/office/powerpoint/2010/main" val="342865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5019" indent="-275019" fontAlgn="auto">
              <a:spcBef>
                <a:spcPts val="100"/>
              </a:spcBef>
              <a:spcAft>
                <a:spcPts val="100"/>
              </a:spcAft>
              <a:buClr>
                <a:schemeClr val="accent3"/>
              </a:buClr>
              <a:buFont typeface="Wingdings 2"/>
              <a:buChar char=""/>
              <a:defRPr/>
            </a:pPr>
            <a:r>
              <a:rPr lang="en-US" sz="1400" b="1" dirty="0">
                <a:latin typeface="Times New Roman" pitchFamily="18" charset="0"/>
                <a:ea typeface="Times New Roman" pitchFamily="18" charset="0"/>
                <a:cs typeface="Times New Roman" pitchFamily="18" charset="0"/>
              </a:rPr>
              <a:t>Assessment</a:t>
            </a: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Monitor health status to identify community health </a:t>
            </a:r>
            <a:r>
              <a:rPr lang="en-US" sz="1400" dirty="0" smtClean="0">
                <a:latin typeface="Times New Roman" pitchFamily="18" charset="0"/>
                <a:ea typeface="Times New Roman" pitchFamily="18" charset="0"/>
                <a:cs typeface="Times New Roman" pitchFamily="18" charset="0"/>
              </a:rPr>
              <a:t>problems—identify </a:t>
            </a:r>
            <a:r>
              <a:rPr lang="en-US" sz="1400" dirty="0">
                <a:latin typeface="Times New Roman" pitchFamily="18" charset="0"/>
                <a:ea typeface="Times New Roman" pitchFamily="18" charset="0"/>
                <a:cs typeface="Times New Roman" pitchFamily="18" charset="0"/>
              </a:rPr>
              <a:t>health </a:t>
            </a:r>
            <a:r>
              <a:rPr lang="en-US" sz="1400" dirty="0" smtClean="0">
                <a:latin typeface="Times New Roman" pitchFamily="18" charset="0"/>
                <a:ea typeface="Times New Roman" pitchFamily="18" charset="0"/>
                <a:cs typeface="Times New Roman" pitchFamily="18" charset="0"/>
              </a:rPr>
              <a:t>risks, </a:t>
            </a:r>
            <a:r>
              <a:rPr lang="en-US" sz="1400" dirty="0">
                <a:latin typeface="Times New Roman" pitchFamily="18" charset="0"/>
                <a:ea typeface="Times New Roman" pitchFamily="18" charset="0"/>
                <a:cs typeface="Times New Roman" pitchFamily="18" charset="0"/>
              </a:rPr>
              <a:t>vital </a:t>
            </a:r>
            <a:r>
              <a:rPr lang="en-US" sz="1400" dirty="0" smtClean="0">
                <a:latin typeface="Times New Roman" pitchFamily="18" charset="0"/>
                <a:ea typeface="Times New Roman" pitchFamily="18" charset="0"/>
                <a:cs typeface="Times New Roman" pitchFamily="18" charset="0"/>
              </a:rPr>
              <a:t>stats, </a:t>
            </a:r>
            <a:r>
              <a:rPr lang="en-US" sz="1400" dirty="0">
                <a:latin typeface="Times New Roman" pitchFamily="18" charset="0"/>
                <a:ea typeface="Times New Roman" pitchFamily="18" charset="0"/>
                <a:cs typeface="Times New Roman" pitchFamily="18" charset="0"/>
              </a:rPr>
              <a:t>and </a:t>
            </a:r>
            <a:r>
              <a:rPr lang="en-US" sz="1400" dirty="0" smtClean="0">
                <a:latin typeface="Times New Roman" pitchFamily="18" charset="0"/>
                <a:ea typeface="Times New Roman" pitchFamily="18" charset="0"/>
                <a:cs typeface="Times New Roman" pitchFamily="18" charset="0"/>
              </a:rPr>
              <a:t>disparities; identify assets </a:t>
            </a:r>
            <a:r>
              <a:rPr lang="en-US" sz="1400" dirty="0">
                <a:latin typeface="Times New Roman" pitchFamily="18" charset="0"/>
                <a:ea typeface="Times New Roman" pitchFamily="18" charset="0"/>
                <a:cs typeface="Times New Roman" pitchFamily="18" charset="0"/>
              </a:rPr>
              <a:t>and resources</a:t>
            </a: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Diagnose and investigate health problems and health hazards in the </a:t>
            </a:r>
            <a:r>
              <a:rPr lang="en-US" sz="1400" dirty="0" smtClean="0">
                <a:latin typeface="Times New Roman" pitchFamily="18" charset="0"/>
                <a:ea typeface="Times New Roman" pitchFamily="18" charset="0"/>
                <a:cs typeface="Times New Roman" pitchFamily="18" charset="0"/>
              </a:rPr>
              <a:t>community, identify and </a:t>
            </a:r>
            <a:r>
              <a:rPr lang="en-US" sz="1400" dirty="0">
                <a:latin typeface="Times New Roman" pitchFamily="18" charset="0"/>
                <a:ea typeface="Times New Roman" pitchFamily="18" charset="0"/>
                <a:cs typeface="Times New Roman" pitchFamily="18" charset="0"/>
              </a:rPr>
              <a:t>investigate health </a:t>
            </a:r>
            <a:r>
              <a:rPr lang="en-US" sz="1400" dirty="0" smtClean="0">
                <a:latin typeface="Times New Roman" pitchFamily="18" charset="0"/>
                <a:ea typeface="Times New Roman" pitchFamily="18" charset="0"/>
                <a:cs typeface="Times New Roman" pitchFamily="18" charset="0"/>
              </a:rPr>
              <a:t>threats, assess laboratory capacity</a:t>
            </a:r>
            <a:r>
              <a:rPr lang="en-US" sz="1400" baseline="0" dirty="0" smtClean="0">
                <a:latin typeface="Times New Roman" pitchFamily="18" charset="0"/>
                <a:ea typeface="Times New Roman" pitchFamily="18" charset="0"/>
                <a:cs typeface="Times New Roman" pitchFamily="18" charset="0"/>
              </a:rPr>
              <a:t> and</a:t>
            </a:r>
            <a:r>
              <a:rPr lang="en-US" sz="1400" dirty="0" smtClean="0">
                <a:latin typeface="Times New Roman" pitchFamily="18" charset="0"/>
                <a:ea typeface="Times New Roman" pitchFamily="18" charset="0"/>
                <a:cs typeface="Times New Roman" pitchFamily="18" charset="0"/>
              </a:rPr>
              <a:t> </a:t>
            </a:r>
            <a:r>
              <a:rPr lang="en-US" sz="1400" dirty="0">
                <a:latin typeface="Times New Roman" pitchFamily="18" charset="0"/>
                <a:ea typeface="Times New Roman" pitchFamily="18" charset="0"/>
                <a:cs typeface="Times New Roman" pitchFamily="18" charset="0"/>
              </a:rPr>
              <a:t>response plans for major health threats</a:t>
            </a:r>
            <a:endParaRPr lang="en-US" sz="1400" i="1" dirty="0">
              <a:latin typeface="Times New Roman" pitchFamily="18" charset="0"/>
              <a:ea typeface="Times New Roman" pitchFamily="18" charset="0"/>
              <a:cs typeface="Times New Roman" pitchFamily="18" charset="0"/>
            </a:endParaRPr>
          </a:p>
          <a:p>
            <a:pPr marL="275019" indent="-275019" fontAlgn="auto">
              <a:spcBef>
                <a:spcPts val="100"/>
              </a:spcBef>
              <a:spcAft>
                <a:spcPts val="100"/>
              </a:spcAft>
              <a:buClr>
                <a:schemeClr val="accent3"/>
              </a:buClr>
              <a:buFont typeface="Wingdings 2"/>
              <a:buChar char=""/>
              <a:defRPr/>
            </a:pPr>
            <a:r>
              <a:rPr lang="en-US" sz="1400" b="1" dirty="0">
                <a:latin typeface="Times New Roman" pitchFamily="18" charset="0"/>
                <a:ea typeface="Times New Roman" pitchFamily="18" charset="0"/>
                <a:cs typeface="Times New Roman" pitchFamily="18" charset="0"/>
              </a:rPr>
              <a:t>Policy Development</a:t>
            </a: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Inform, educate, and empower people about health </a:t>
            </a:r>
            <a:r>
              <a:rPr lang="en-US" sz="1400" dirty="0" smtClean="0">
                <a:latin typeface="Times New Roman" pitchFamily="18" charset="0"/>
                <a:ea typeface="Times New Roman" pitchFamily="18" charset="0"/>
                <a:cs typeface="Times New Roman" pitchFamily="18" charset="0"/>
              </a:rPr>
              <a:t>issues—build </a:t>
            </a:r>
            <a:r>
              <a:rPr lang="en-US" sz="1400" dirty="0">
                <a:latin typeface="Times New Roman" pitchFamily="18" charset="0"/>
                <a:ea typeface="Times New Roman" pitchFamily="18" charset="0"/>
                <a:cs typeface="Times New Roman" pitchFamily="18" charset="0"/>
              </a:rPr>
              <a:t>knowledge, shape attitudes; inform decision-making choices</a:t>
            </a:r>
            <a:endParaRPr lang="en-US" sz="1400" dirty="0">
              <a:latin typeface="Times New Roman" pitchFamily="18" charset="0"/>
              <a:ea typeface="Calibri" pitchFamily="34" charset="0"/>
              <a:cs typeface="Times New Roman" pitchFamily="18" charset="0"/>
            </a:endParaRP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Mobilize community partnerships to identify and solve health </a:t>
            </a:r>
            <a:r>
              <a:rPr lang="en-US" sz="1400" dirty="0" smtClean="0">
                <a:latin typeface="Times New Roman" pitchFamily="18" charset="0"/>
                <a:ea typeface="Times New Roman" pitchFamily="18" charset="0"/>
                <a:cs typeface="Times New Roman" pitchFamily="18" charset="0"/>
              </a:rPr>
              <a:t>problems—coalition </a:t>
            </a:r>
            <a:r>
              <a:rPr lang="en-US" sz="1400" dirty="0">
                <a:latin typeface="Times New Roman" pitchFamily="18" charset="0"/>
                <a:ea typeface="Times New Roman" pitchFamily="18" charset="0"/>
                <a:cs typeface="Times New Roman" pitchFamily="18" charset="0"/>
              </a:rPr>
              <a:t>development; informal and formal partnerships</a:t>
            </a:r>
            <a:endParaRPr lang="en-US" sz="1400" dirty="0">
              <a:latin typeface="Times New Roman" pitchFamily="18" charset="0"/>
              <a:ea typeface="Calibri" pitchFamily="34" charset="0"/>
              <a:cs typeface="Times New Roman" pitchFamily="18" charset="0"/>
            </a:endParaRP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Develop policies and plans that support individual and community health efforts</a:t>
            </a:r>
            <a:endParaRPr lang="en-US" sz="1400" i="1" dirty="0">
              <a:latin typeface="Times New Roman" pitchFamily="18" charset="0"/>
              <a:ea typeface="Times New Roman" pitchFamily="18" charset="0"/>
              <a:cs typeface="Times New Roman" pitchFamily="18" charset="0"/>
            </a:endParaRPr>
          </a:p>
          <a:p>
            <a:pPr marL="275019" indent="-275019" fontAlgn="auto">
              <a:spcBef>
                <a:spcPts val="100"/>
              </a:spcBef>
              <a:spcAft>
                <a:spcPts val="100"/>
              </a:spcAft>
              <a:buClr>
                <a:schemeClr val="accent3"/>
              </a:buClr>
              <a:buFont typeface="Wingdings 2"/>
              <a:buChar char=""/>
              <a:defRPr/>
            </a:pPr>
            <a:r>
              <a:rPr lang="en-US" sz="1400" i="1" dirty="0">
                <a:latin typeface="Times New Roman" pitchFamily="18" charset="0"/>
                <a:ea typeface="Times New Roman" pitchFamily="18" charset="0"/>
                <a:cs typeface="Times New Roman" pitchFamily="18" charset="0"/>
              </a:rPr>
              <a:t> </a:t>
            </a:r>
            <a:r>
              <a:rPr lang="en-US" sz="1400" b="1" dirty="0">
                <a:latin typeface="Times New Roman" pitchFamily="18" charset="0"/>
                <a:ea typeface="Times New Roman" pitchFamily="18" charset="0"/>
                <a:cs typeface="Times New Roman" pitchFamily="18" charset="0"/>
              </a:rPr>
              <a:t>Assurance</a:t>
            </a: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Enforce laws and regulations that protect health and ensure safety; </a:t>
            </a:r>
            <a:r>
              <a:rPr lang="en-US" sz="1400" dirty="0" smtClean="0">
                <a:solidFill>
                  <a:srgbClr val="FF0000"/>
                </a:solidFill>
                <a:latin typeface="Times New Roman" pitchFamily="18" charset="0"/>
                <a:cs typeface="Times New Roman" pitchFamily="18" charset="0"/>
              </a:rPr>
              <a:t>Advocate</a:t>
            </a:r>
            <a:r>
              <a:rPr lang="en-US" sz="1400" baseline="0" dirty="0" smtClean="0">
                <a:solidFill>
                  <a:srgbClr val="FF0000"/>
                </a:solidFill>
                <a:latin typeface="Times New Roman" pitchFamily="18" charset="0"/>
                <a:cs typeface="Times New Roman" pitchFamily="18" charset="0"/>
              </a:rPr>
              <a:t> and educate about </a:t>
            </a:r>
            <a:r>
              <a:rPr lang="en-US" sz="1400" dirty="0" smtClean="0">
                <a:solidFill>
                  <a:srgbClr val="FF0000"/>
                </a:solidFill>
                <a:latin typeface="Times New Roman" pitchFamily="18" charset="0"/>
                <a:cs typeface="Times New Roman" pitchFamily="18" charset="0"/>
              </a:rPr>
              <a:t>regulations </a:t>
            </a:r>
            <a:r>
              <a:rPr lang="en-US" sz="1400" dirty="0">
                <a:solidFill>
                  <a:srgbClr val="FF0000"/>
                </a:solidFill>
                <a:latin typeface="Times New Roman" pitchFamily="18" charset="0"/>
                <a:cs typeface="Times New Roman" pitchFamily="18" charset="0"/>
              </a:rPr>
              <a:t>and laws needed to promote </a:t>
            </a:r>
            <a:r>
              <a:rPr lang="en-US" sz="1400" dirty="0" smtClean="0">
                <a:solidFill>
                  <a:srgbClr val="FF0000"/>
                </a:solidFill>
                <a:latin typeface="Times New Roman" pitchFamily="18" charset="0"/>
                <a:cs typeface="Times New Roman" pitchFamily="18" charset="0"/>
              </a:rPr>
              <a:t>health</a:t>
            </a:r>
            <a:endParaRPr lang="en-US" sz="1400" dirty="0">
              <a:latin typeface="Times New Roman" pitchFamily="18" charset="0"/>
              <a:ea typeface="Times New Roman" pitchFamily="18" charset="0"/>
              <a:cs typeface="Times New Roman" pitchFamily="18" charset="0"/>
            </a:endParaRP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Link people to needed personal health services and assure the provision of health care when otherwise unavailable</a:t>
            </a: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Assure a competent public health and personal health care workforce</a:t>
            </a:r>
            <a:endParaRPr lang="en-US" sz="1400" dirty="0">
              <a:latin typeface="Times New Roman" pitchFamily="18" charset="0"/>
              <a:cs typeface="Times New Roman" pitchFamily="18" charset="0"/>
            </a:endParaRPr>
          </a:p>
          <a:p>
            <a:pPr marL="641711" lvl="1" indent="-247518" fontAlgn="auto">
              <a:spcBef>
                <a:spcPts val="100"/>
              </a:spcBef>
              <a:spcAft>
                <a:spcPts val="100"/>
              </a:spcAft>
              <a:buFont typeface="Wingdings 2"/>
              <a:buChar char=""/>
              <a:defRPr/>
            </a:pPr>
            <a:r>
              <a:rPr lang="en-US" sz="1400" dirty="0">
                <a:latin typeface="Times New Roman" pitchFamily="18" charset="0"/>
                <a:ea typeface="Times New Roman" pitchFamily="18" charset="0"/>
                <a:cs typeface="Times New Roman" pitchFamily="18" charset="0"/>
              </a:rPr>
              <a:t>Evaluate effectiveness, accessibility, and quality of personal and population-based health </a:t>
            </a:r>
            <a:r>
              <a:rPr lang="en-US" sz="1400" dirty="0" smtClean="0">
                <a:latin typeface="Times New Roman" pitchFamily="18" charset="0"/>
                <a:ea typeface="Times New Roman" pitchFamily="18" charset="0"/>
                <a:cs typeface="Times New Roman" pitchFamily="18" charset="0"/>
              </a:rPr>
              <a:t>services</a:t>
            </a:r>
          </a:p>
          <a:p>
            <a:pPr marL="0" lvl="0" indent="-63007" fontAlgn="auto">
              <a:spcBef>
                <a:spcPts val="100"/>
              </a:spcBef>
              <a:spcAft>
                <a:spcPts val="100"/>
              </a:spcAft>
              <a:defRPr/>
            </a:pPr>
            <a:r>
              <a:rPr lang="en-US" sz="1400" dirty="0" smtClean="0">
                <a:latin typeface="Times New Roman" pitchFamily="18" charset="0"/>
                <a:ea typeface="Times New Roman" pitchFamily="18" charset="0"/>
                <a:cs typeface="Times New Roman" pitchFamily="18" charset="0"/>
              </a:rPr>
              <a:t>Research in all 3 core functions—for new insights and innovative solutions to health problems; epidemiological studies</a:t>
            </a:r>
          </a:p>
          <a:p>
            <a:pPr marL="237141" lvl="1" indent="-237141">
              <a:spcBef>
                <a:spcPct val="70000"/>
              </a:spcBef>
              <a:spcAft>
                <a:spcPct val="10000"/>
              </a:spcAft>
              <a:buClr>
                <a:schemeClr val="accent1"/>
              </a:buClr>
              <a:buSzPct val="50000"/>
              <a:buFont typeface="Monotype Sorts" charset="2"/>
              <a:buChar char="n"/>
              <a:defRPr/>
            </a:pPr>
            <a:endParaRPr lang="en-US" sz="1100" kern="0" dirty="0">
              <a:solidFill>
                <a:srgbClr val="003399"/>
              </a:solidFill>
            </a:endParaRPr>
          </a:p>
          <a:p>
            <a:pPr marL="641711" lvl="1" indent="-247518" fontAlgn="auto">
              <a:spcBef>
                <a:spcPts val="100"/>
              </a:spcBef>
              <a:spcAft>
                <a:spcPts val="100"/>
              </a:spcAft>
              <a:buFont typeface="Wingdings 2"/>
              <a:buChar char=""/>
              <a:defRPr/>
            </a:pPr>
            <a:endParaRPr lang="en-US" sz="2900"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19</a:t>
            </a:fld>
            <a:endParaRPr lang="en-US" dirty="0"/>
          </a:p>
        </p:txBody>
      </p:sp>
    </p:spTree>
    <p:extLst>
      <p:ext uri="{BB962C8B-B14F-4D97-AF65-F5344CB8AC3E}">
        <p14:creationId xmlns:p14="http://schemas.microsoft.com/office/powerpoint/2010/main" val="34286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2</a:t>
            </a:fld>
            <a:endParaRPr lang="en-US" dirty="0"/>
          </a:p>
        </p:txBody>
      </p:sp>
    </p:spTree>
    <p:extLst>
      <p:ext uri="{BB962C8B-B14F-4D97-AF65-F5344CB8AC3E}">
        <p14:creationId xmlns:p14="http://schemas.microsoft.com/office/powerpoint/2010/main" val="154243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E9D62FB-16E1-4ADE-B0C2-9804B6E85789}" type="slidenum">
              <a:rPr lang="en-US" smtClean="0">
                <a:solidFill>
                  <a:srgbClr val="000000"/>
                </a:solidFill>
              </a:rPr>
              <a:pPr/>
              <a:t>21</a:t>
            </a:fld>
            <a:endParaRPr lang="en-US" smtClean="0">
              <a:solidFill>
                <a:srgbClr val="000000"/>
              </a:solidFill>
            </a:endParaRPr>
          </a:p>
        </p:txBody>
      </p:sp>
      <p:sp>
        <p:nvSpPr>
          <p:cNvPr id="27651" name="Rectangle 2"/>
          <p:cNvSpPr>
            <a:spLocks noGrp="1" noRot="1" noChangeAspect="1" noChangeArrowheads="1" noTextEdit="1"/>
          </p:cNvSpPr>
          <p:nvPr>
            <p:ph type="sldImg"/>
          </p:nvPr>
        </p:nvSpPr>
        <p:spPr>
          <a:xfrm>
            <a:off x="1168400" y="687388"/>
            <a:ext cx="4673600" cy="3505200"/>
          </a:xfrm>
          <a:ln/>
        </p:spPr>
      </p:sp>
      <p:sp>
        <p:nvSpPr>
          <p:cNvPr id="27652" name="Rectangle 3"/>
          <p:cNvSpPr>
            <a:spLocks noGrp="1" noChangeArrowheads="1"/>
          </p:cNvSpPr>
          <p:nvPr>
            <p:ph type="body" idx="1"/>
          </p:nvPr>
        </p:nvSpPr>
        <p:spPr>
          <a:xfrm>
            <a:off x="914400" y="4419605"/>
            <a:ext cx="5184775" cy="4189413"/>
          </a:xfrm>
          <a:noFill/>
          <a:ln/>
        </p:spPr>
        <p:txBody>
          <a:bodyPr/>
          <a:lstStyle/>
          <a:p>
            <a:r>
              <a:rPr lang="en-US" sz="1400" b="1" dirty="0"/>
              <a:t>So how does this all fit together?</a:t>
            </a:r>
          </a:p>
          <a:p>
            <a:r>
              <a:rPr lang="en-US" sz="1400" b="1" dirty="0"/>
              <a:t>&lt;1&gt; Investments in the health department and the public health system by community partners and funders, including developing the workforce, </a:t>
            </a:r>
            <a:endParaRPr lang="en-US" sz="1400" b="1" dirty="0" smtClean="0"/>
          </a:p>
          <a:p>
            <a:r>
              <a:rPr lang="en-US" sz="1400" b="1" dirty="0" smtClean="0"/>
              <a:t>&lt;</a:t>
            </a:r>
            <a:r>
              <a:rPr lang="en-US" sz="1400" b="1" dirty="0"/>
              <a:t>2&gt; builds operational infrastructure and capacity. </a:t>
            </a:r>
            <a:endParaRPr lang="en-US" sz="1400" b="1" dirty="0" smtClean="0"/>
          </a:p>
          <a:p>
            <a:r>
              <a:rPr lang="en-US" sz="1400" b="1" dirty="0" smtClean="0"/>
              <a:t>&lt;</a:t>
            </a:r>
            <a:r>
              <a:rPr lang="en-US" sz="1400" b="1" dirty="0"/>
              <a:t>3&gt; This capacity impacts all community programs and public health activities, and </a:t>
            </a:r>
            <a:endParaRPr lang="en-US" sz="1400" b="1" dirty="0" smtClean="0"/>
          </a:p>
          <a:p>
            <a:r>
              <a:rPr lang="en-US" sz="1400" b="1" dirty="0" smtClean="0"/>
              <a:t>&lt;</a:t>
            </a:r>
            <a:r>
              <a:rPr lang="en-US" sz="1400" b="1" dirty="0"/>
              <a:t>4&gt; leads to better health outcomes, reduced disparities, and better preparedness to meet public health challenges.</a:t>
            </a:r>
          </a:p>
          <a:p>
            <a:endParaRPr lang="en-US" sz="1400" b="1" dirty="0"/>
          </a:p>
          <a:p>
            <a:r>
              <a:rPr lang="en-US" sz="1400" b="1" dirty="0"/>
              <a:t>The National Public Health Performance Standards and the accreditation program are ways to identify what investments are needed in public health, and the National Public Health Improvement Initiative is a way of building operational capacity to address those needs. </a:t>
            </a:r>
            <a:endParaRPr lang="en-US" sz="1400" b="1" dirty="0" smtClean="0"/>
          </a:p>
          <a:p>
            <a:r>
              <a:rPr lang="en-US" sz="1400" b="1" dirty="0" smtClean="0"/>
              <a:t>&lt;</a:t>
            </a:r>
            <a:r>
              <a:rPr lang="en-US" sz="1400" b="1" dirty="0"/>
              <a:t>5&gt; Investments in the three core functions of public health, directed by a </a:t>
            </a:r>
            <a:r>
              <a:rPr lang="en-US" sz="1400" b="1" dirty="0" smtClean="0"/>
              <a:t>PHSSR (Public Health Services and Systems Research) </a:t>
            </a:r>
            <a:r>
              <a:rPr lang="en-US" sz="1400" b="1" dirty="0"/>
              <a:t>research agenda, lead to big dividends in public health outcomes over the long term. </a:t>
            </a:r>
          </a:p>
          <a:p>
            <a:pPr eaLnBrk="1" hangingPunct="1"/>
            <a:endParaRPr lang="en-US" sz="1400" b="1"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87450" y="708025"/>
            <a:ext cx="4645025" cy="3482975"/>
          </a:xfrm>
          <a:noFill/>
          <a:ln>
            <a:solidFill>
              <a:srgbClr val="000000"/>
            </a:solidFill>
            <a:miter lim="800000"/>
            <a:headEnd/>
            <a:tailEnd/>
          </a:ln>
        </p:spPr>
      </p:sp>
      <p:sp>
        <p:nvSpPr>
          <p:cNvPr id="44035" name="Notes Placeholder 2"/>
          <p:cNvSpPr>
            <a:spLocks noGrp="1"/>
          </p:cNvSpPr>
          <p:nvPr>
            <p:ph type="body" idx="1"/>
          </p:nvPr>
        </p:nvSpPr>
        <p:spPr bwMode="auto">
          <a:xfrm>
            <a:off x="474158" y="4422949"/>
            <a:ext cx="5957565" cy="4166117"/>
          </a:xfrm>
          <a:noFill/>
        </p:spPr>
        <p:txBody>
          <a:bodyPr wrap="square" numCol="1" anchor="t" anchorCtr="0" compatLnSpc="1">
            <a:prstTxWarp prst="textNoShape">
              <a:avLst/>
            </a:prstTxWarp>
          </a:bodyPr>
          <a:lstStyle/>
          <a:p>
            <a:pPr>
              <a:spcBef>
                <a:spcPct val="0"/>
              </a:spcBef>
            </a:pPr>
            <a:endParaRPr lang="en-US" dirty="0"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0A0684-EB54-4A2E-A32E-35505DCE0383}" type="slidenum">
              <a:rPr lang="en-US"/>
              <a:pPr fontAlgn="base">
                <a:spcBef>
                  <a:spcPct val="0"/>
                </a:spcBef>
                <a:spcAft>
                  <a:spcPct val="0"/>
                </a:spcAft>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t>Let’s start our more detailed look with the federal public health system.</a:t>
            </a:r>
            <a:endParaRPr lang="en-US" sz="1400" b="1" dirty="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lnSpc>
                <a:spcPct val="120000"/>
              </a:lnSpc>
              <a:spcBef>
                <a:spcPts val="602"/>
              </a:spcBef>
              <a:spcAft>
                <a:spcPts val="0"/>
              </a:spcAft>
              <a:buClr>
                <a:schemeClr val="accent1"/>
              </a:buClr>
              <a:defRPr/>
            </a:pPr>
            <a:r>
              <a:rPr lang="en-US" sz="1400" b="1" i="1" u="none" dirty="0" smtClean="0">
                <a:solidFill>
                  <a:srgbClr val="FF0000"/>
                </a:solidFill>
              </a:rPr>
              <a:t>[NOTE to Presenter: Pick one or two to discuss/elaborate;  all are listed for completeness]</a:t>
            </a:r>
          </a:p>
          <a:p>
            <a:pPr fontAlgn="auto">
              <a:lnSpc>
                <a:spcPct val="120000"/>
              </a:lnSpc>
              <a:spcBef>
                <a:spcPts val="602"/>
              </a:spcBef>
              <a:spcAft>
                <a:spcPts val="0"/>
              </a:spcAft>
              <a:buClr>
                <a:schemeClr val="accent1"/>
              </a:buClr>
              <a:buFont typeface="Arial" pitchFamily="34" charset="0"/>
              <a:buChar char="•"/>
              <a:defRPr/>
            </a:pPr>
            <a:r>
              <a:rPr lang="en-US" sz="1400" b="1" u="sng" dirty="0" smtClean="0">
                <a:solidFill>
                  <a:srgbClr val="FF0000"/>
                </a:solidFill>
              </a:rPr>
              <a:t>Ensure</a:t>
            </a:r>
            <a:r>
              <a:rPr lang="en-US" sz="1400" b="1" dirty="0" smtClean="0"/>
              <a:t> </a:t>
            </a:r>
            <a:r>
              <a:rPr lang="en-US" sz="1400" b="1" u="sng" dirty="0"/>
              <a:t>all levels of government have the capabilities to provide essential public health services</a:t>
            </a:r>
          </a:p>
          <a:p>
            <a:pPr fontAlgn="auto">
              <a:spcAft>
                <a:spcPts val="0"/>
              </a:spcAft>
              <a:buClr>
                <a:schemeClr val="accent1"/>
              </a:buClr>
              <a:buFont typeface="Arial" pitchFamily="34" charset="0"/>
              <a:buChar char="•"/>
              <a:defRPr/>
            </a:pPr>
            <a:r>
              <a:rPr lang="en-US" sz="1400" b="1" u="sng" dirty="0">
                <a:solidFill>
                  <a:srgbClr val="FF0000"/>
                </a:solidFill>
              </a:rPr>
              <a:t>Act</a:t>
            </a:r>
            <a:r>
              <a:rPr lang="en-US" sz="1400" b="1" dirty="0"/>
              <a:t> when health </a:t>
            </a:r>
            <a:r>
              <a:rPr lang="en-US" sz="1400" b="1" u="sng" dirty="0"/>
              <a:t>threats may span more than one state, </a:t>
            </a:r>
            <a:r>
              <a:rPr lang="en-US" sz="1400" b="1" u="sng" dirty="0" smtClean="0"/>
              <a:t>a region</a:t>
            </a:r>
            <a:r>
              <a:rPr lang="en-US" sz="1400" b="1" u="sng" dirty="0"/>
              <a:t>, or the entire nation</a:t>
            </a:r>
          </a:p>
          <a:p>
            <a:pPr fontAlgn="auto">
              <a:spcAft>
                <a:spcPts val="0"/>
              </a:spcAft>
              <a:buClr>
                <a:schemeClr val="accent1"/>
              </a:buClr>
              <a:buFont typeface="Arial" pitchFamily="34" charset="0"/>
              <a:buChar char="•"/>
              <a:defRPr/>
            </a:pPr>
            <a:r>
              <a:rPr lang="en-US" sz="1400" b="1" u="sng" dirty="0">
                <a:solidFill>
                  <a:srgbClr val="FF0000"/>
                </a:solidFill>
              </a:rPr>
              <a:t>Act</a:t>
            </a:r>
            <a:r>
              <a:rPr lang="en-US" sz="1400" b="1" dirty="0"/>
              <a:t> where the </a:t>
            </a:r>
            <a:r>
              <a:rPr lang="en-US" sz="1400" b="1" u="sng" dirty="0"/>
              <a:t>solutions may be beyond the jurisdiction of individual states</a:t>
            </a:r>
          </a:p>
          <a:p>
            <a:pPr fontAlgn="auto">
              <a:spcAft>
                <a:spcPts val="0"/>
              </a:spcAft>
              <a:buClr>
                <a:schemeClr val="accent1"/>
              </a:buClr>
              <a:buFont typeface="Arial" pitchFamily="34" charset="0"/>
              <a:buChar char="•"/>
              <a:defRPr/>
            </a:pPr>
            <a:r>
              <a:rPr lang="en-US" sz="1400" b="1" u="sng" dirty="0">
                <a:solidFill>
                  <a:srgbClr val="FF0000"/>
                </a:solidFill>
              </a:rPr>
              <a:t>Act</a:t>
            </a:r>
            <a:r>
              <a:rPr lang="en-US" sz="1400" b="1" dirty="0"/>
              <a:t> to </a:t>
            </a:r>
            <a:r>
              <a:rPr lang="en-US" sz="1400" b="1" u="sng" dirty="0"/>
              <a:t>assist the states </a:t>
            </a:r>
            <a:r>
              <a:rPr lang="en-US" sz="1400" b="1" dirty="0"/>
              <a:t>when they lack the expertise or resources to effectively respond </a:t>
            </a:r>
            <a:r>
              <a:rPr lang="en-US" sz="1400" b="1" u="sng" dirty="0"/>
              <a:t>in a public health emergency </a:t>
            </a:r>
            <a:r>
              <a:rPr lang="en-US" sz="1400" b="1" dirty="0"/>
              <a:t>(e.g., a disaster, bioterrorism, or an emerging disease) </a:t>
            </a:r>
          </a:p>
          <a:p>
            <a:pPr fontAlgn="auto">
              <a:spcAft>
                <a:spcPts val="0"/>
              </a:spcAft>
              <a:buClr>
                <a:schemeClr val="accent1"/>
              </a:buClr>
              <a:buFont typeface="Arial" pitchFamily="34" charset="0"/>
              <a:buChar char="•"/>
              <a:defRPr/>
            </a:pPr>
            <a:r>
              <a:rPr lang="en-US" sz="1400" b="1" u="sng" dirty="0">
                <a:solidFill>
                  <a:srgbClr val="FF0000"/>
                </a:solidFill>
              </a:rPr>
              <a:t>Facilitate</a:t>
            </a:r>
            <a:r>
              <a:rPr lang="en-US" sz="1400" b="1" dirty="0"/>
              <a:t> the formulation of </a:t>
            </a:r>
            <a:r>
              <a:rPr lang="en-US" sz="1400" b="1" u="sng" dirty="0"/>
              <a:t>public health goals </a:t>
            </a:r>
            <a:r>
              <a:rPr lang="en-US" sz="1400" b="1" dirty="0"/>
              <a:t>(in collaboration with state and local governments and other relevant stakeholders)</a:t>
            </a:r>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24</a:t>
            </a:fld>
            <a:endParaRPr lang="en-US" dirty="0"/>
          </a:p>
        </p:txBody>
      </p:sp>
    </p:spTree>
    <p:extLst>
      <p:ext uri="{BB962C8B-B14F-4D97-AF65-F5344CB8AC3E}">
        <p14:creationId xmlns:p14="http://schemas.microsoft.com/office/powerpoint/2010/main" val="1964075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25</a:t>
            </a:fld>
            <a:endParaRPr lang="en-US" dirty="0"/>
          </a:p>
        </p:txBody>
      </p:sp>
    </p:spTree>
    <p:extLst>
      <p:ext uri="{BB962C8B-B14F-4D97-AF65-F5344CB8AC3E}">
        <p14:creationId xmlns:p14="http://schemas.microsoft.com/office/powerpoint/2010/main" val="2487614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8466" indent="-458466">
              <a:buFont typeface="Arial" pitchFamily="34" charset="0"/>
              <a:buChar char="•"/>
            </a:pPr>
            <a:r>
              <a:rPr lang="en-US" sz="1400" b="1" dirty="0" smtClean="0"/>
              <a:t>Screening for diseases and conditions </a:t>
            </a:r>
            <a:r>
              <a:rPr lang="en-US" sz="1400" dirty="0" smtClean="0"/>
              <a:t>(e.g., newborn screening, HIV/AIDS, TB, diabetes)</a:t>
            </a:r>
          </a:p>
          <a:p>
            <a:pPr marL="458466" indent="-458466">
              <a:buFont typeface="Arial" pitchFamily="34" charset="0"/>
              <a:buChar char="•"/>
            </a:pPr>
            <a:r>
              <a:rPr lang="en-US" sz="1400" b="1" dirty="0" smtClean="0"/>
              <a:t>Treatment for diseases </a:t>
            </a:r>
            <a:r>
              <a:rPr lang="en-US" sz="1400" dirty="0" smtClean="0"/>
              <a:t>(e.g., TB, STDs, HIV/AIDS, diabetes)</a:t>
            </a:r>
          </a:p>
          <a:p>
            <a:pPr marL="458466" indent="-458466">
              <a:buFont typeface="Arial" pitchFamily="34" charset="0"/>
              <a:buChar char="•"/>
            </a:pPr>
            <a:r>
              <a:rPr lang="en-US" sz="1400" b="1" dirty="0" smtClean="0"/>
              <a:t>Technical Assistance and Training </a:t>
            </a:r>
            <a:r>
              <a:rPr lang="en-US" sz="1400" dirty="0" smtClean="0"/>
              <a:t>(e.g., emergency responders, hospitals, data management, policy development, local health departments)</a:t>
            </a:r>
          </a:p>
          <a:p>
            <a:pPr marL="458466" indent="-458466">
              <a:buFont typeface="Arial" pitchFamily="34" charset="0"/>
              <a:buChar char="•"/>
            </a:pPr>
            <a:r>
              <a:rPr lang="en-US" sz="1400" b="1" dirty="0" smtClean="0"/>
              <a:t>State Laboratory Services </a:t>
            </a:r>
            <a:r>
              <a:rPr lang="en-US" sz="1400" dirty="0" smtClean="0"/>
              <a:t>(e.g., bioterrorism agents test, food-borne illness testing, influenza typing, environmental toxins, newborn screening)</a:t>
            </a:r>
          </a:p>
          <a:p>
            <a:pPr marL="458466" indent="-458466">
              <a:buFont typeface="Arial" pitchFamily="34" charset="0"/>
              <a:buChar char="•"/>
            </a:pPr>
            <a:r>
              <a:rPr lang="en-US" sz="1400" b="1" dirty="0" smtClean="0"/>
              <a:t>Epidemiology and Surveillance </a:t>
            </a:r>
            <a:r>
              <a:rPr lang="en-US" sz="1400" dirty="0" smtClean="0"/>
              <a:t>(e.g., data collection and epidemiology on behavioral risk factors, communicable/infectious diseases, vital statistics, chronic diseases)</a:t>
            </a:r>
          </a:p>
          <a:p>
            <a:endParaRPr lang="en-US" sz="1400"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27</a:t>
            </a:fld>
            <a:endParaRPr lang="en-US" dirty="0"/>
          </a:p>
        </p:txBody>
      </p:sp>
    </p:spTree>
    <p:extLst>
      <p:ext uri="{BB962C8B-B14F-4D97-AF65-F5344CB8AC3E}">
        <p14:creationId xmlns:p14="http://schemas.microsoft.com/office/powerpoint/2010/main" val="65219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87450" y="708025"/>
            <a:ext cx="4645025" cy="3482975"/>
          </a:xfrm>
          <a:ln/>
        </p:spPr>
      </p:sp>
      <p:sp>
        <p:nvSpPr>
          <p:cNvPr id="3" name="Notes Placeholder 2"/>
          <p:cNvSpPr>
            <a:spLocks noGrp="1"/>
          </p:cNvSpPr>
          <p:nvPr>
            <p:ph type="body" idx="1"/>
          </p:nvPr>
        </p:nvSpPr>
        <p:spPr/>
        <p:txBody>
          <a:bodyPr>
            <a:normAutofit/>
          </a:bodyPr>
          <a:lstStyle/>
          <a:p>
            <a:pPr>
              <a:defRPr/>
            </a:pPr>
            <a:r>
              <a:rPr lang="en-US" sz="1400" b="1" dirty="0" smtClean="0">
                <a:latin typeface="Times New Roman" pitchFamily="18" charset="0"/>
                <a:cs typeface="Times New Roman" pitchFamily="18" charset="0"/>
              </a:rPr>
              <a:t>In 2011, the largest source of state health agency revenue was federal funds, followed by state general funds. </a:t>
            </a:r>
          </a:p>
          <a:p>
            <a:pPr>
              <a:defRPr/>
            </a:pPr>
            <a:r>
              <a:rPr lang="en-US" sz="1400" b="1" dirty="0" smtClean="0">
                <a:latin typeface="Times New Roman" pitchFamily="18" charset="0"/>
                <a:cs typeface="Times New Roman" pitchFamily="18" charset="0"/>
              </a:rPr>
              <a:t>Medicare and Medicaid revenue was the smallest revenue source for state health agencies.</a:t>
            </a:r>
          </a:p>
          <a:p>
            <a:pPr>
              <a:defRPr/>
            </a:pPr>
            <a:r>
              <a:rPr lang="en-US" sz="1400" b="1" dirty="0" smtClean="0">
                <a:latin typeface="Times New Roman" pitchFamily="18" charset="0"/>
                <a:cs typeface="Times New Roman" pitchFamily="18" charset="0"/>
              </a:rPr>
              <a:t>Within</a:t>
            </a:r>
            <a:r>
              <a:rPr lang="en-US" sz="1400" b="1" baseline="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the revenue categories, reimbursements to third-party providers for clinical services to the Medicaid-eligible population were excluded from the state health agency revenue and expenditures.</a:t>
            </a:r>
          </a:p>
          <a:p>
            <a:pPr>
              <a:defRPr/>
            </a:pPr>
            <a:endParaRPr lang="en-US" sz="1400" b="1" dirty="0" smtClean="0">
              <a:latin typeface="Times New Roman" pitchFamily="18" charset="0"/>
              <a:cs typeface="Times New Roman" pitchFamily="18"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003399"/>
                </a:solidFill>
                <a:latin typeface="Garamond" pitchFamily="18" charset="0"/>
              </a:defRPr>
            </a:lvl1pPr>
            <a:lvl2pPr marL="747508" indent="-287505">
              <a:defRPr sz="4400">
                <a:solidFill>
                  <a:srgbClr val="003399"/>
                </a:solidFill>
                <a:latin typeface="Garamond" pitchFamily="18" charset="0"/>
              </a:defRPr>
            </a:lvl2pPr>
            <a:lvl3pPr marL="1150014" indent="-230004">
              <a:defRPr sz="4400">
                <a:solidFill>
                  <a:srgbClr val="003399"/>
                </a:solidFill>
                <a:latin typeface="Garamond" pitchFamily="18" charset="0"/>
              </a:defRPr>
            </a:lvl3pPr>
            <a:lvl4pPr marL="1610019" indent="-230004">
              <a:defRPr sz="4400">
                <a:solidFill>
                  <a:srgbClr val="003399"/>
                </a:solidFill>
                <a:latin typeface="Garamond" pitchFamily="18" charset="0"/>
              </a:defRPr>
            </a:lvl4pPr>
            <a:lvl5pPr marL="2070024" indent="-230004">
              <a:defRPr sz="4400">
                <a:solidFill>
                  <a:srgbClr val="003399"/>
                </a:solidFill>
                <a:latin typeface="Garamond" pitchFamily="18" charset="0"/>
              </a:defRPr>
            </a:lvl5pPr>
            <a:lvl6pPr marL="2530029" indent="-230004" eaLnBrk="0" fontAlgn="base" hangingPunct="0">
              <a:spcBef>
                <a:spcPct val="0"/>
              </a:spcBef>
              <a:spcAft>
                <a:spcPct val="0"/>
              </a:spcAft>
              <a:defRPr sz="4400">
                <a:solidFill>
                  <a:srgbClr val="003399"/>
                </a:solidFill>
                <a:latin typeface="Garamond" pitchFamily="18" charset="0"/>
              </a:defRPr>
            </a:lvl6pPr>
            <a:lvl7pPr marL="2990038" indent="-230004" eaLnBrk="0" fontAlgn="base" hangingPunct="0">
              <a:spcBef>
                <a:spcPct val="0"/>
              </a:spcBef>
              <a:spcAft>
                <a:spcPct val="0"/>
              </a:spcAft>
              <a:defRPr sz="4400">
                <a:solidFill>
                  <a:srgbClr val="003399"/>
                </a:solidFill>
                <a:latin typeface="Garamond" pitchFamily="18" charset="0"/>
              </a:defRPr>
            </a:lvl7pPr>
            <a:lvl8pPr marL="3450041" indent="-230004" eaLnBrk="0" fontAlgn="base" hangingPunct="0">
              <a:spcBef>
                <a:spcPct val="0"/>
              </a:spcBef>
              <a:spcAft>
                <a:spcPct val="0"/>
              </a:spcAft>
              <a:defRPr sz="4400">
                <a:solidFill>
                  <a:srgbClr val="003399"/>
                </a:solidFill>
                <a:latin typeface="Garamond" pitchFamily="18" charset="0"/>
              </a:defRPr>
            </a:lvl8pPr>
            <a:lvl9pPr marL="3910046" indent="-230004" eaLnBrk="0" fontAlgn="base" hangingPunct="0">
              <a:spcBef>
                <a:spcPct val="0"/>
              </a:spcBef>
              <a:spcAft>
                <a:spcPct val="0"/>
              </a:spcAft>
              <a:defRPr sz="4400">
                <a:solidFill>
                  <a:srgbClr val="003399"/>
                </a:solidFill>
                <a:latin typeface="Garamond" pitchFamily="18" charset="0"/>
              </a:defRPr>
            </a:lvl9pPr>
          </a:lstStyle>
          <a:p>
            <a:fld id="{FD4DAD2A-6E57-4C94-A23C-148533DF8953}" type="slidenum">
              <a:rPr lang="en-US" sz="1200">
                <a:solidFill>
                  <a:srgbClr val="000000"/>
                </a:solidFill>
              </a:rPr>
              <a:pPr/>
              <a:t>28</a:t>
            </a:fld>
            <a:endParaRPr lang="en-US" sz="120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7450" y="708025"/>
            <a:ext cx="4645025" cy="34829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3</a:t>
            </a:fld>
            <a:endParaRPr lang="en-US" dirty="0"/>
          </a:p>
        </p:txBody>
      </p:sp>
    </p:spTree>
    <p:extLst>
      <p:ext uri="{BB962C8B-B14F-4D97-AF65-F5344CB8AC3E}">
        <p14:creationId xmlns:p14="http://schemas.microsoft.com/office/powerpoint/2010/main" val="2323432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There are several ways that local health departments function:</a:t>
            </a:r>
            <a:endParaRPr lang="en-US" sz="1400" b="1"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30</a:t>
            </a:fld>
            <a:endParaRPr lang="en-US" dirty="0"/>
          </a:p>
        </p:txBody>
      </p:sp>
    </p:spTree>
    <p:extLst>
      <p:ext uri="{BB962C8B-B14F-4D97-AF65-F5344CB8AC3E}">
        <p14:creationId xmlns:p14="http://schemas.microsoft.com/office/powerpoint/2010/main" val="4254164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87450" y="708025"/>
            <a:ext cx="4645025" cy="3482975"/>
          </a:xfrm>
          <a:ln/>
        </p:spPr>
      </p:sp>
      <p:sp>
        <p:nvSpPr>
          <p:cNvPr id="3" name="Notes Placeholder 2"/>
          <p:cNvSpPr>
            <a:spLocks noGrp="1"/>
          </p:cNvSpPr>
          <p:nvPr>
            <p:ph type="body" idx="1"/>
          </p:nvPr>
        </p:nvSpPr>
        <p:spPr/>
        <p:txBody>
          <a:bodyPr>
            <a:normAutofit/>
          </a:bodyPr>
          <a:lstStyle/>
          <a:p>
            <a:r>
              <a:rPr lang="en-US" sz="1400" b="1" dirty="0" smtClean="0">
                <a:latin typeface="Times New Roman" pitchFamily="18" charset="0"/>
                <a:cs typeface="Times New Roman" pitchFamily="18" charset="0"/>
              </a:rPr>
              <a:t>This </a:t>
            </a:r>
            <a:r>
              <a:rPr lang="en-US" sz="1400" b="1" dirty="0">
                <a:latin typeface="Times New Roman" pitchFamily="18" charset="0"/>
                <a:cs typeface="Times New Roman" pitchFamily="18" charset="0"/>
              </a:rPr>
              <a:t>map </a:t>
            </a:r>
            <a:r>
              <a:rPr lang="en-US" sz="1400" b="1" dirty="0" smtClean="0">
                <a:latin typeface="Times New Roman" pitchFamily="18" charset="0"/>
                <a:cs typeface="Times New Roman" pitchFamily="18" charset="0"/>
              </a:rPr>
              <a:t>indicates </a:t>
            </a:r>
            <a:r>
              <a:rPr lang="en-US" sz="1400" b="1" dirty="0">
                <a:latin typeface="Times New Roman" pitchFamily="18" charset="0"/>
                <a:cs typeface="Times New Roman" pitchFamily="18" charset="0"/>
              </a:rPr>
              <a:t>which states are governed in which way: </a:t>
            </a:r>
            <a:r>
              <a:rPr lang="en-US" sz="1400" b="1" dirty="0" smtClean="0">
                <a:latin typeface="Times New Roman" pitchFamily="18" charset="0"/>
                <a:cs typeface="Times New Roman" pitchFamily="18" charset="0"/>
              </a:rPr>
              <a:t>local</a:t>
            </a:r>
            <a:r>
              <a:rPr lang="en-US" sz="1400" b="1" dirty="0">
                <a:latin typeface="Times New Roman" pitchFamily="18" charset="0"/>
                <a:cs typeface="Times New Roman" pitchFamily="18" charset="0"/>
              </a:rPr>
              <a:t>, mixed, </a:t>
            </a:r>
            <a:r>
              <a:rPr lang="en-US" sz="1400" b="1" dirty="0" smtClean="0">
                <a:latin typeface="Times New Roman" pitchFamily="18" charset="0"/>
                <a:cs typeface="Times New Roman" pitchFamily="18" charset="0"/>
              </a:rPr>
              <a:t>state, </a:t>
            </a:r>
            <a:r>
              <a:rPr lang="en-US" sz="1400" b="1" dirty="0">
                <a:latin typeface="Times New Roman" pitchFamily="18" charset="0"/>
                <a:cs typeface="Times New Roman" pitchFamily="18" charset="0"/>
              </a:rPr>
              <a:t>and shared.</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Speaker:  Discussion here about </a:t>
            </a:r>
          </a:p>
          <a:p>
            <a:pPr marL="286636" indent="-286636">
              <a:buFont typeface="Arial" pitchFamily="34" charset="0"/>
              <a:buChar char="•"/>
            </a:pPr>
            <a:r>
              <a:rPr lang="en-US" sz="1400" b="1" dirty="0">
                <a:latin typeface="Times New Roman" pitchFamily="18" charset="0"/>
                <a:cs typeface="Times New Roman" pitchFamily="18" charset="0"/>
              </a:rPr>
              <a:t>Mixed </a:t>
            </a:r>
            <a:r>
              <a:rPr lang="en-US" sz="1400" b="1" dirty="0" smtClean="0">
                <a:latin typeface="Times New Roman" pitchFamily="18" charset="0"/>
                <a:cs typeface="Times New Roman" pitchFamily="18" charset="0"/>
              </a:rPr>
              <a:t>vs</a:t>
            </a:r>
            <a:r>
              <a:rPr lang="en-US" sz="1400" b="1" dirty="0">
                <a:latin typeface="Times New Roman" pitchFamily="18" charset="0"/>
                <a:cs typeface="Times New Roman" pitchFamily="18" charset="0"/>
              </a:rPr>
              <a:t>. state/centralized system </a:t>
            </a:r>
            <a:r>
              <a:rPr lang="en-US" sz="1400" b="1" dirty="0" smtClean="0">
                <a:latin typeface="Times New Roman" pitchFamily="18" charset="0"/>
                <a:cs typeface="Times New Roman" pitchFamily="18" charset="0"/>
              </a:rPr>
              <a:t>vs</a:t>
            </a:r>
            <a:r>
              <a:rPr lang="en-US" sz="1400" b="1" dirty="0">
                <a:latin typeface="Times New Roman" pitchFamily="18" charset="0"/>
                <a:cs typeface="Times New Roman" pitchFamily="18" charset="0"/>
              </a:rPr>
              <a:t>. local system—pros &amp; cons</a:t>
            </a:r>
          </a:p>
          <a:p>
            <a:pPr marL="286636" indent="-286636">
              <a:buFont typeface="Arial" pitchFamily="34" charset="0"/>
              <a:buChar char="•"/>
            </a:pPr>
            <a:r>
              <a:rPr lang="en-US" sz="1400" b="1" dirty="0">
                <a:latin typeface="Times New Roman" pitchFamily="18" charset="0"/>
                <a:cs typeface="Times New Roman" pitchFamily="18" charset="0"/>
              </a:rPr>
              <a:t>How is your state or country </a:t>
            </a:r>
            <a:r>
              <a:rPr lang="en-US" sz="1400" b="1" dirty="0" smtClean="0">
                <a:latin typeface="Times New Roman" pitchFamily="18" charset="0"/>
                <a:cs typeface="Times New Roman" pitchFamily="18" charset="0"/>
              </a:rPr>
              <a:t>set up</a:t>
            </a:r>
            <a:r>
              <a:rPr lang="en-US" sz="1400" b="1" dirty="0">
                <a:latin typeface="Times New Roman" pitchFamily="18" charset="0"/>
                <a:cs typeface="Times New Roman" pitchFamily="18" charset="0"/>
              </a:rPr>
              <a:t>?</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003399"/>
                </a:solidFill>
                <a:latin typeface="Garamond" pitchFamily="18" charset="0"/>
              </a:defRPr>
            </a:lvl1pPr>
            <a:lvl2pPr marL="747508" indent="-287505">
              <a:defRPr sz="4400">
                <a:solidFill>
                  <a:srgbClr val="003399"/>
                </a:solidFill>
                <a:latin typeface="Garamond" pitchFamily="18" charset="0"/>
              </a:defRPr>
            </a:lvl2pPr>
            <a:lvl3pPr marL="1150014" indent="-230004">
              <a:defRPr sz="4400">
                <a:solidFill>
                  <a:srgbClr val="003399"/>
                </a:solidFill>
                <a:latin typeface="Garamond" pitchFamily="18" charset="0"/>
              </a:defRPr>
            </a:lvl3pPr>
            <a:lvl4pPr marL="1610019" indent="-230004">
              <a:defRPr sz="4400">
                <a:solidFill>
                  <a:srgbClr val="003399"/>
                </a:solidFill>
                <a:latin typeface="Garamond" pitchFamily="18" charset="0"/>
              </a:defRPr>
            </a:lvl4pPr>
            <a:lvl5pPr marL="2070024" indent="-230004">
              <a:defRPr sz="4400">
                <a:solidFill>
                  <a:srgbClr val="003399"/>
                </a:solidFill>
                <a:latin typeface="Garamond" pitchFamily="18" charset="0"/>
              </a:defRPr>
            </a:lvl5pPr>
            <a:lvl6pPr marL="2530029" indent="-230004" eaLnBrk="0" fontAlgn="base" hangingPunct="0">
              <a:spcBef>
                <a:spcPct val="0"/>
              </a:spcBef>
              <a:spcAft>
                <a:spcPct val="0"/>
              </a:spcAft>
              <a:defRPr sz="4400">
                <a:solidFill>
                  <a:srgbClr val="003399"/>
                </a:solidFill>
                <a:latin typeface="Garamond" pitchFamily="18" charset="0"/>
              </a:defRPr>
            </a:lvl6pPr>
            <a:lvl7pPr marL="2990038" indent="-230004" eaLnBrk="0" fontAlgn="base" hangingPunct="0">
              <a:spcBef>
                <a:spcPct val="0"/>
              </a:spcBef>
              <a:spcAft>
                <a:spcPct val="0"/>
              </a:spcAft>
              <a:defRPr sz="4400">
                <a:solidFill>
                  <a:srgbClr val="003399"/>
                </a:solidFill>
                <a:latin typeface="Garamond" pitchFamily="18" charset="0"/>
              </a:defRPr>
            </a:lvl7pPr>
            <a:lvl8pPr marL="3450041" indent="-230004" eaLnBrk="0" fontAlgn="base" hangingPunct="0">
              <a:spcBef>
                <a:spcPct val="0"/>
              </a:spcBef>
              <a:spcAft>
                <a:spcPct val="0"/>
              </a:spcAft>
              <a:defRPr sz="4400">
                <a:solidFill>
                  <a:srgbClr val="003399"/>
                </a:solidFill>
                <a:latin typeface="Garamond" pitchFamily="18" charset="0"/>
              </a:defRPr>
            </a:lvl8pPr>
            <a:lvl9pPr marL="3910046" indent="-230004" eaLnBrk="0" fontAlgn="base" hangingPunct="0">
              <a:spcBef>
                <a:spcPct val="0"/>
              </a:spcBef>
              <a:spcAft>
                <a:spcPct val="0"/>
              </a:spcAft>
              <a:defRPr sz="4400">
                <a:solidFill>
                  <a:srgbClr val="003399"/>
                </a:solidFill>
                <a:latin typeface="Garamond" pitchFamily="18" charset="0"/>
              </a:defRPr>
            </a:lvl9pPr>
          </a:lstStyle>
          <a:p>
            <a:fld id="{FD4DAD2A-6E57-4C94-A23C-148533DF8953}" type="slidenum">
              <a:rPr lang="en-US" sz="1200">
                <a:solidFill>
                  <a:srgbClr val="000000"/>
                </a:solidFill>
              </a:rPr>
              <a:pPr/>
              <a:t>31</a:t>
            </a:fld>
            <a:endParaRPr lang="en-US" sz="120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87450" y="708025"/>
            <a:ext cx="4645025" cy="3482975"/>
          </a:xfrm>
          <a:ln/>
        </p:spPr>
      </p:sp>
      <p:sp>
        <p:nvSpPr>
          <p:cNvPr id="3" name="Notes Placeholder 2"/>
          <p:cNvSpPr>
            <a:spLocks noGrp="1"/>
          </p:cNvSpPr>
          <p:nvPr>
            <p:ph type="body" idx="1"/>
          </p:nvPr>
        </p:nvSpPr>
        <p:spPr/>
        <p:txBody>
          <a:bodyPr>
            <a:normAutofit/>
          </a:bodyPr>
          <a:lstStyle/>
          <a:p>
            <a:pPr defTabSz="914300">
              <a:defRPr/>
            </a:pPr>
            <a:r>
              <a:rPr lang="en-US" sz="1400" b="1" dirty="0"/>
              <a:t>These are the most frequent services and activities provided by local health departments in </a:t>
            </a:r>
            <a:r>
              <a:rPr lang="en-US" sz="1400" b="1" dirty="0" smtClean="0"/>
              <a:t>the US</a:t>
            </a:r>
            <a:r>
              <a:rPr lang="en-US" sz="1400" b="1" dirty="0"/>
              <a:t>.</a:t>
            </a:r>
          </a:p>
          <a:p>
            <a:endParaRPr lang="en-US" sz="1400"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003399"/>
                </a:solidFill>
                <a:latin typeface="Garamond" pitchFamily="18" charset="0"/>
              </a:defRPr>
            </a:lvl1pPr>
            <a:lvl2pPr marL="747508" indent="-287505">
              <a:defRPr sz="4400">
                <a:solidFill>
                  <a:srgbClr val="003399"/>
                </a:solidFill>
                <a:latin typeface="Garamond" pitchFamily="18" charset="0"/>
              </a:defRPr>
            </a:lvl2pPr>
            <a:lvl3pPr marL="1150014" indent="-230004">
              <a:defRPr sz="4400">
                <a:solidFill>
                  <a:srgbClr val="003399"/>
                </a:solidFill>
                <a:latin typeface="Garamond" pitchFamily="18" charset="0"/>
              </a:defRPr>
            </a:lvl3pPr>
            <a:lvl4pPr marL="1610019" indent="-230004">
              <a:defRPr sz="4400">
                <a:solidFill>
                  <a:srgbClr val="003399"/>
                </a:solidFill>
                <a:latin typeface="Garamond" pitchFamily="18" charset="0"/>
              </a:defRPr>
            </a:lvl4pPr>
            <a:lvl5pPr marL="2070024" indent="-230004">
              <a:defRPr sz="4400">
                <a:solidFill>
                  <a:srgbClr val="003399"/>
                </a:solidFill>
                <a:latin typeface="Garamond" pitchFamily="18" charset="0"/>
              </a:defRPr>
            </a:lvl5pPr>
            <a:lvl6pPr marL="2530029" indent="-230004" eaLnBrk="0" fontAlgn="base" hangingPunct="0">
              <a:spcBef>
                <a:spcPct val="0"/>
              </a:spcBef>
              <a:spcAft>
                <a:spcPct val="0"/>
              </a:spcAft>
              <a:defRPr sz="4400">
                <a:solidFill>
                  <a:srgbClr val="003399"/>
                </a:solidFill>
                <a:latin typeface="Garamond" pitchFamily="18" charset="0"/>
              </a:defRPr>
            </a:lvl6pPr>
            <a:lvl7pPr marL="2990038" indent="-230004" eaLnBrk="0" fontAlgn="base" hangingPunct="0">
              <a:spcBef>
                <a:spcPct val="0"/>
              </a:spcBef>
              <a:spcAft>
                <a:spcPct val="0"/>
              </a:spcAft>
              <a:defRPr sz="4400">
                <a:solidFill>
                  <a:srgbClr val="003399"/>
                </a:solidFill>
                <a:latin typeface="Garamond" pitchFamily="18" charset="0"/>
              </a:defRPr>
            </a:lvl7pPr>
            <a:lvl8pPr marL="3450041" indent="-230004" eaLnBrk="0" fontAlgn="base" hangingPunct="0">
              <a:spcBef>
                <a:spcPct val="0"/>
              </a:spcBef>
              <a:spcAft>
                <a:spcPct val="0"/>
              </a:spcAft>
              <a:defRPr sz="4400">
                <a:solidFill>
                  <a:srgbClr val="003399"/>
                </a:solidFill>
                <a:latin typeface="Garamond" pitchFamily="18" charset="0"/>
              </a:defRPr>
            </a:lvl8pPr>
            <a:lvl9pPr marL="3910046" indent="-230004" eaLnBrk="0" fontAlgn="base" hangingPunct="0">
              <a:spcBef>
                <a:spcPct val="0"/>
              </a:spcBef>
              <a:spcAft>
                <a:spcPct val="0"/>
              </a:spcAft>
              <a:defRPr sz="4400">
                <a:solidFill>
                  <a:srgbClr val="003399"/>
                </a:solidFill>
                <a:latin typeface="Garamond" pitchFamily="18" charset="0"/>
              </a:defRPr>
            </a:lvl9pPr>
          </a:lstStyle>
          <a:p>
            <a:fld id="{FD4DAD2A-6E57-4C94-A23C-148533DF8953}" type="slidenum">
              <a:rPr lang="en-US" sz="1200">
                <a:solidFill>
                  <a:srgbClr val="000000"/>
                </a:solidFill>
              </a:rPr>
              <a:pPr/>
              <a:t>32</a:t>
            </a:fld>
            <a:endParaRPr lang="en-US" sz="120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87450" y="708025"/>
            <a:ext cx="4645025" cy="3482975"/>
          </a:xfrm>
          <a:ln/>
        </p:spPr>
      </p:sp>
      <p:sp>
        <p:nvSpPr>
          <p:cNvPr id="3" name="Notes Placeholder 2"/>
          <p:cNvSpPr>
            <a:spLocks noGrp="1"/>
          </p:cNvSpPr>
          <p:nvPr>
            <p:ph type="body" idx="1"/>
          </p:nvPr>
        </p:nvSpPr>
        <p:spPr/>
        <p:txBody>
          <a:bodyPr>
            <a:normAutofit/>
          </a:bodyPr>
          <a:lstStyle/>
          <a:p>
            <a:endParaRPr 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003399"/>
                </a:solidFill>
                <a:latin typeface="Garamond" pitchFamily="18" charset="0"/>
              </a:defRPr>
            </a:lvl1pPr>
            <a:lvl2pPr marL="747508" indent="-287505">
              <a:defRPr sz="4400">
                <a:solidFill>
                  <a:srgbClr val="003399"/>
                </a:solidFill>
                <a:latin typeface="Garamond" pitchFamily="18" charset="0"/>
              </a:defRPr>
            </a:lvl2pPr>
            <a:lvl3pPr marL="1150014" indent="-230004">
              <a:defRPr sz="4400">
                <a:solidFill>
                  <a:srgbClr val="003399"/>
                </a:solidFill>
                <a:latin typeface="Garamond" pitchFamily="18" charset="0"/>
              </a:defRPr>
            </a:lvl3pPr>
            <a:lvl4pPr marL="1610019" indent="-230004">
              <a:defRPr sz="4400">
                <a:solidFill>
                  <a:srgbClr val="003399"/>
                </a:solidFill>
                <a:latin typeface="Garamond" pitchFamily="18" charset="0"/>
              </a:defRPr>
            </a:lvl4pPr>
            <a:lvl5pPr marL="2070024" indent="-230004">
              <a:defRPr sz="4400">
                <a:solidFill>
                  <a:srgbClr val="003399"/>
                </a:solidFill>
                <a:latin typeface="Garamond" pitchFamily="18" charset="0"/>
              </a:defRPr>
            </a:lvl5pPr>
            <a:lvl6pPr marL="2530029" indent="-230004" eaLnBrk="0" fontAlgn="base" hangingPunct="0">
              <a:spcBef>
                <a:spcPct val="0"/>
              </a:spcBef>
              <a:spcAft>
                <a:spcPct val="0"/>
              </a:spcAft>
              <a:defRPr sz="4400">
                <a:solidFill>
                  <a:srgbClr val="003399"/>
                </a:solidFill>
                <a:latin typeface="Garamond" pitchFamily="18" charset="0"/>
              </a:defRPr>
            </a:lvl6pPr>
            <a:lvl7pPr marL="2990038" indent="-230004" eaLnBrk="0" fontAlgn="base" hangingPunct="0">
              <a:spcBef>
                <a:spcPct val="0"/>
              </a:spcBef>
              <a:spcAft>
                <a:spcPct val="0"/>
              </a:spcAft>
              <a:defRPr sz="4400">
                <a:solidFill>
                  <a:srgbClr val="003399"/>
                </a:solidFill>
                <a:latin typeface="Garamond" pitchFamily="18" charset="0"/>
              </a:defRPr>
            </a:lvl7pPr>
            <a:lvl8pPr marL="3450041" indent="-230004" eaLnBrk="0" fontAlgn="base" hangingPunct="0">
              <a:spcBef>
                <a:spcPct val="0"/>
              </a:spcBef>
              <a:spcAft>
                <a:spcPct val="0"/>
              </a:spcAft>
              <a:defRPr sz="4400">
                <a:solidFill>
                  <a:srgbClr val="003399"/>
                </a:solidFill>
                <a:latin typeface="Garamond" pitchFamily="18" charset="0"/>
              </a:defRPr>
            </a:lvl8pPr>
            <a:lvl9pPr marL="3910046" indent="-230004" eaLnBrk="0" fontAlgn="base" hangingPunct="0">
              <a:spcBef>
                <a:spcPct val="0"/>
              </a:spcBef>
              <a:spcAft>
                <a:spcPct val="0"/>
              </a:spcAft>
              <a:defRPr sz="4400">
                <a:solidFill>
                  <a:srgbClr val="003399"/>
                </a:solidFill>
                <a:latin typeface="Garamond" pitchFamily="18" charset="0"/>
              </a:defRPr>
            </a:lvl9pPr>
          </a:lstStyle>
          <a:p>
            <a:fld id="{FD4DAD2A-6E57-4C94-A23C-148533DF8953}" type="slidenum">
              <a:rPr lang="en-US" sz="1200">
                <a:solidFill>
                  <a:srgbClr val="000000"/>
                </a:solidFill>
              </a:rPr>
              <a:pPr/>
              <a:t>33</a:t>
            </a:fld>
            <a:endParaRPr lang="en-US" sz="120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1FD1AFE-F7CE-47EE-BCF9-2E955E4A6DC4}" type="slidenum">
              <a:rPr lang="en-US" smtClean="0">
                <a:solidFill>
                  <a:prstClr val="black"/>
                </a:solidFill>
              </a:rPr>
              <a:pPr>
                <a:defRPr/>
              </a:pPr>
              <a:t>34</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1187450" y="708025"/>
            <a:ext cx="4645025" cy="34829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2ABB809-F1EC-4E43-8E4C-64C3094E955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xfrm>
            <a:off x="1187450" y="708025"/>
            <a:ext cx="4645025" cy="34829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52C8DB4D-6D45-43EE-A8B7-7CA62817CBC3}"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1187450" y="708025"/>
            <a:ext cx="4645025" cy="34829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6807452-8949-4AEC-A3F9-746E6A5DF28B}"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38</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04749" y="4422949"/>
            <a:ext cx="6179349" cy="4166117"/>
          </a:xfrm>
        </p:spPr>
        <p:txBody>
          <a:bodyPr/>
          <a:lstStyle/>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The 5 US territories </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Puerto Rico </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Guam</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US Virgin Islands </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American Samoa </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Commonwealth of the Northern Mariana </a:t>
            </a:r>
            <a:r>
              <a:rPr lang="en-US" sz="1400" dirty="0" smtClean="0">
                <a:latin typeface="Times New Roman" pitchFamily="18" charset="0"/>
                <a:ea typeface="+mn-ea"/>
                <a:cs typeface="Times New Roman" pitchFamily="18" charset="0"/>
              </a:rPr>
              <a:t>Islands</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endParaRPr lang="en-US" sz="1400" dirty="0" smtClean="0">
              <a:latin typeface="Times New Roman" pitchFamily="18" charset="0"/>
              <a:ea typeface="+mn-ea"/>
              <a:cs typeface="Times New Roman" pitchFamily="18" charset="0"/>
            </a:endParaRPr>
          </a:p>
          <a:p>
            <a:pPr marL="284282" indent="-285750" defTabSz="914300" eaLnBrk="1" fontAlgn="auto" hangingPunct="1">
              <a:spcBef>
                <a:spcPct val="20000"/>
              </a:spcBef>
              <a:spcAft>
                <a:spcPts val="0"/>
              </a:spcAft>
              <a:buClr>
                <a:srgbClr val="FFC000"/>
              </a:buClr>
              <a:buSzPct val="100000"/>
              <a:buFont typeface="Arial" pitchFamily="34" charset="0"/>
              <a:buChar char="•"/>
              <a:defRPr/>
            </a:pPr>
            <a:r>
              <a:rPr lang="en-US" sz="1400" b="1" dirty="0" smtClean="0">
                <a:latin typeface="Times New Roman" pitchFamily="18" charset="0"/>
                <a:ea typeface="+mn-ea"/>
                <a:cs typeface="Times New Roman" pitchFamily="18" charset="0"/>
              </a:rPr>
              <a:t>    The 3 Freely Associated States—sovereign nations in a </a:t>
            </a:r>
            <a:r>
              <a:rPr lang="en-US" sz="1400" b="1" u="sng" dirty="0" smtClean="0">
                <a:latin typeface="Times New Roman" pitchFamily="18" charset="0"/>
                <a:ea typeface="+mn-ea"/>
                <a:cs typeface="Times New Roman" pitchFamily="18" charset="0"/>
              </a:rPr>
              <a:t>Compact of Free Association</a:t>
            </a:r>
            <a:r>
              <a:rPr lang="en-US" sz="1400" b="1" dirty="0" smtClean="0">
                <a:latin typeface="Times New Roman" pitchFamily="18" charset="0"/>
                <a:ea typeface="+mn-ea"/>
                <a:cs typeface="Times New Roman" pitchFamily="18" charset="0"/>
              </a:rPr>
              <a:t> (COFA) with the US</a:t>
            </a:r>
            <a:endParaRPr lang="en-US" sz="1400" dirty="0">
              <a:latin typeface="Times New Roman" pitchFamily="18" charset="0"/>
              <a:ea typeface="+mn-ea"/>
              <a:cs typeface="Times New Roman" pitchFamily="18" charset="0"/>
            </a:endParaRPr>
          </a:p>
          <a:p>
            <a:pPr marL="285750"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The </a:t>
            </a:r>
            <a:r>
              <a:rPr lang="en-US" sz="1400" dirty="0">
                <a:latin typeface="Times New Roman" pitchFamily="18" charset="0"/>
                <a:ea typeface="+mn-ea"/>
                <a:cs typeface="Times New Roman" pitchFamily="18" charset="0"/>
              </a:rPr>
              <a:t>COFA is a </a:t>
            </a:r>
            <a:r>
              <a:rPr lang="en-US" sz="1400" dirty="0" smtClean="0">
                <a:latin typeface="Times New Roman" pitchFamily="18" charset="0"/>
                <a:ea typeface="+mn-ea"/>
                <a:cs typeface="Times New Roman" pitchFamily="18" charset="0"/>
              </a:rPr>
              <a:t>long-term </a:t>
            </a:r>
            <a:r>
              <a:rPr lang="en-US" sz="1400" dirty="0">
                <a:latin typeface="Times New Roman" pitchFamily="18" charset="0"/>
                <a:ea typeface="+mn-ea"/>
                <a:cs typeface="Times New Roman" pitchFamily="18" charset="0"/>
              </a:rPr>
              <a:t>agreement between the US and 3 countries that were formerly part of the Trust Territory of the Pacific Islands. </a:t>
            </a:r>
            <a:r>
              <a:rPr lang="en-US" sz="1400" dirty="0" smtClean="0">
                <a:latin typeface="Times New Roman" pitchFamily="18" charset="0"/>
                <a:ea typeface="+mn-ea"/>
                <a:cs typeface="Times New Roman" pitchFamily="18" charset="0"/>
              </a:rPr>
              <a:t>The </a:t>
            </a:r>
            <a:r>
              <a:rPr lang="en-US" sz="1400" dirty="0">
                <a:latin typeface="Times New Roman" pitchFamily="18" charset="0"/>
                <a:ea typeface="+mn-ea"/>
                <a:cs typeface="Times New Roman" pitchFamily="18" charset="0"/>
              </a:rPr>
              <a:t>COFA guarantees financial assistance in exchange for full international defense authority and responsibility.  It helps protect our strategic interests in the Pacific </a:t>
            </a:r>
            <a:r>
              <a:rPr lang="en-US" sz="1400" dirty="0" smtClean="0">
                <a:latin typeface="Times New Roman" pitchFamily="18" charset="0"/>
                <a:ea typeface="+mn-ea"/>
                <a:cs typeface="Times New Roman" pitchFamily="18" charset="0"/>
              </a:rPr>
              <a:t>region</a:t>
            </a:r>
            <a:r>
              <a:rPr lang="en-US" sz="1400" dirty="0">
                <a:latin typeface="Times New Roman" pitchFamily="18" charset="0"/>
                <a:ea typeface="+mn-ea"/>
                <a:cs typeface="Times New Roman" pitchFamily="18" charset="0"/>
              </a:rPr>
              <a:t>. </a:t>
            </a:r>
            <a:r>
              <a:rPr lang="en-US" sz="1400" dirty="0" smtClean="0">
                <a:latin typeface="Times New Roman" pitchFamily="18" charset="0"/>
                <a:ea typeface="+mn-ea"/>
                <a:cs typeface="Times New Roman" pitchFamily="18" charset="0"/>
              </a:rPr>
              <a:t>The </a:t>
            </a:r>
            <a:r>
              <a:rPr lang="en-US" sz="1400" dirty="0">
                <a:latin typeface="Times New Roman" pitchFamily="18" charset="0"/>
                <a:ea typeface="+mn-ea"/>
                <a:cs typeface="Times New Roman" pitchFamily="18" charset="0"/>
              </a:rPr>
              <a:t>3 countries </a:t>
            </a:r>
            <a:r>
              <a:rPr lang="en-US" sz="1400" dirty="0" smtClean="0">
                <a:latin typeface="Times New Roman" pitchFamily="18" charset="0"/>
                <a:ea typeface="+mn-ea"/>
                <a:cs typeface="Times New Roman" pitchFamily="18" charset="0"/>
              </a:rPr>
              <a:t>are</a:t>
            </a:r>
            <a:endParaRPr lang="en-US" sz="1400" dirty="0">
              <a:latin typeface="Times New Roman" pitchFamily="18" charset="0"/>
              <a:ea typeface="+mn-ea"/>
              <a:cs typeface="Times New Roman" pitchFamily="18" charset="0"/>
            </a:endParaRP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Republic of the Marshall Islands </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Federated States of Micronesia</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Times New Roman" pitchFamily="18" charset="0"/>
                <a:ea typeface="+mn-ea"/>
                <a:cs typeface="Times New Roman" pitchFamily="18" charset="0"/>
              </a:rPr>
              <a:t>Republic of Palau</a:t>
            </a:r>
          </a:p>
          <a:p>
            <a:pPr defTabSz="914300" eaLnBrk="1" fontAlgn="auto" hangingPunct="1">
              <a:spcBef>
                <a:spcPct val="20000"/>
              </a:spcBef>
              <a:spcAft>
                <a:spcPts val="0"/>
              </a:spcAft>
              <a:buClr>
                <a:srgbClr val="FFC000"/>
              </a:buClr>
              <a:buSzPct val="100000"/>
              <a:defRPr/>
            </a:pPr>
            <a:r>
              <a:rPr lang="en-US" sz="1400" dirty="0">
                <a:latin typeface="Times New Roman" pitchFamily="18" charset="0"/>
                <a:ea typeface="+mn-ea"/>
                <a:cs typeface="Times New Roman" pitchFamily="18" charset="0"/>
              </a:rPr>
              <a:t>Even though they are sovereign nations, the Freely Associated States are typically eligible for the same </a:t>
            </a:r>
            <a:r>
              <a:rPr lang="en-US" sz="1400" dirty="0" smtClean="0">
                <a:latin typeface="Times New Roman" pitchFamily="18" charset="0"/>
                <a:ea typeface="+mn-ea"/>
                <a:cs typeface="Times New Roman" pitchFamily="18" charset="0"/>
              </a:rPr>
              <a:t>federal </a:t>
            </a:r>
            <a:r>
              <a:rPr lang="en-US" sz="1400" dirty="0">
                <a:latin typeface="Times New Roman" pitchFamily="18" charset="0"/>
                <a:ea typeface="+mn-ea"/>
                <a:cs typeface="Times New Roman" pitchFamily="18" charset="0"/>
              </a:rPr>
              <a:t>public health grants as the US </a:t>
            </a:r>
            <a:r>
              <a:rPr lang="en-US" sz="1400" dirty="0" smtClean="0">
                <a:latin typeface="Times New Roman" pitchFamily="18" charset="0"/>
                <a:ea typeface="+mn-ea"/>
                <a:cs typeface="Times New Roman" pitchFamily="18" charset="0"/>
              </a:rPr>
              <a:t>states</a:t>
            </a:r>
            <a:r>
              <a:rPr lang="en-US" sz="1400" dirty="0">
                <a:latin typeface="Times New Roman" pitchFamily="18" charset="0"/>
                <a:ea typeface="+mn-ea"/>
                <a:cs typeface="Times New Roman" pitchFamily="18" charset="0"/>
              </a:rPr>
              <a:t>.  </a:t>
            </a:r>
          </a:p>
          <a:p>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39</a:t>
            </a:fld>
            <a:endParaRPr lang="en-US" dirty="0"/>
          </a:p>
        </p:txBody>
      </p:sp>
    </p:spTree>
    <p:extLst>
      <p:ext uri="{BB962C8B-B14F-4D97-AF65-F5344CB8AC3E}">
        <p14:creationId xmlns:p14="http://schemas.microsoft.com/office/powerpoint/2010/main" val="407694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a:t>
            </a:fld>
            <a:endParaRPr lang="en-US" dirty="0"/>
          </a:p>
        </p:txBody>
      </p:sp>
    </p:spTree>
    <p:extLst>
      <p:ext uri="{BB962C8B-B14F-4D97-AF65-F5344CB8AC3E}">
        <p14:creationId xmlns:p14="http://schemas.microsoft.com/office/powerpoint/2010/main" val="92940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2976" y="4422949"/>
            <a:ext cx="6248178" cy="4166117"/>
          </a:xfrm>
        </p:spPr>
        <p:txBody>
          <a:bodyPr/>
          <a:lstStyle/>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smtClean="0">
                <a:latin typeface="Times New Roman" pitchFamily="18" charset="0"/>
                <a:ea typeface="+mn-ea"/>
                <a:cs typeface="Times New Roman" pitchFamily="18" charset="0"/>
              </a:rPr>
              <a:t>Geography—</a:t>
            </a:r>
            <a:r>
              <a:rPr lang="en-US" sz="1400" b="0" dirty="0" smtClean="0">
                <a:latin typeface="Times New Roman" pitchFamily="18" charset="0"/>
                <a:ea typeface="+mn-ea"/>
                <a:cs typeface="Times New Roman" pitchFamily="18" charset="0"/>
              </a:rPr>
              <a:t>I</a:t>
            </a:r>
            <a:r>
              <a:rPr lang="en-US" sz="1400" dirty="0" smtClean="0">
                <a:latin typeface="Times New Roman" pitchFamily="18" charset="0"/>
                <a:ea typeface="+mn-ea"/>
                <a:cs typeface="Times New Roman" pitchFamily="18" charset="0"/>
              </a:rPr>
              <a:t>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 </a:t>
            </a:r>
            <a:r>
              <a:rPr lang="en-US" sz="1400" dirty="0">
                <a:latin typeface="Times New Roman" pitchFamily="18" charset="0"/>
                <a:ea typeface="+mn-ea"/>
                <a:cs typeface="Times New Roman" pitchFamily="18" charset="0"/>
              </a:rPr>
              <a:t>are typically isolated and remote islands with small and widely dispersed populations (except Puerto Rico</a:t>
            </a:r>
            <a:r>
              <a:rPr lang="en-US" sz="1400" dirty="0" smtClean="0">
                <a:latin typeface="Times New Roman" pitchFamily="18" charset="0"/>
                <a:ea typeface="+mn-ea"/>
                <a:cs typeface="Times New Roman" pitchFamily="18" charset="0"/>
              </a:rPr>
              <a:t>); poses </a:t>
            </a:r>
            <a:r>
              <a:rPr lang="en-US" sz="1400" dirty="0">
                <a:latin typeface="Times New Roman" pitchFamily="18" charset="0"/>
                <a:ea typeface="+mn-ea"/>
                <a:cs typeface="Times New Roman" pitchFamily="18" charset="0"/>
              </a:rPr>
              <a:t>challenges to access to public health services </a:t>
            </a:r>
            <a:r>
              <a:rPr lang="en-US" sz="1400" dirty="0" smtClean="0">
                <a:latin typeface="Times New Roman" pitchFamily="18" charset="0"/>
                <a:ea typeface="+mn-ea"/>
                <a:cs typeface="Times New Roman" pitchFamily="18" charset="0"/>
              </a:rPr>
              <a:t>and difficulty </a:t>
            </a:r>
            <a:r>
              <a:rPr lang="en-US" sz="1400" dirty="0">
                <a:latin typeface="Times New Roman" pitchFamily="18" charset="0"/>
                <a:ea typeface="+mn-ea"/>
                <a:cs typeface="Times New Roman" pitchFamily="18" charset="0"/>
              </a:rPr>
              <a:t>in </a:t>
            </a:r>
            <a:r>
              <a:rPr lang="en-US" sz="1400" dirty="0" smtClean="0">
                <a:latin typeface="Times New Roman" pitchFamily="18" charset="0"/>
                <a:ea typeface="+mn-ea"/>
                <a:cs typeface="Times New Roman" pitchFamily="18" charset="0"/>
              </a:rPr>
              <a:t>implementing programs (e.g., the </a:t>
            </a:r>
            <a:r>
              <a:rPr lang="en-US" sz="1400" dirty="0">
                <a:latin typeface="Times New Roman" pitchFamily="18" charset="0"/>
                <a:ea typeface="+mn-ea"/>
                <a:cs typeface="Times New Roman" pitchFamily="18" charset="0"/>
              </a:rPr>
              <a:t>Federated States of Micronesia are made up of </a:t>
            </a:r>
            <a:r>
              <a:rPr lang="en-US" sz="1400" dirty="0" smtClean="0">
                <a:latin typeface="Times New Roman" pitchFamily="18" charset="0"/>
                <a:ea typeface="+mn-ea"/>
                <a:cs typeface="Times New Roman" pitchFamily="18" charset="0"/>
              </a:rPr>
              <a:t>more than 600 </a:t>
            </a:r>
            <a:r>
              <a:rPr lang="en-US" sz="1400" dirty="0">
                <a:latin typeface="Times New Roman" pitchFamily="18" charset="0"/>
                <a:ea typeface="+mn-ea"/>
                <a:cs typeface="Times New Roman" pitchFamily="18" charset="0"/>
              </a:rPr>
              <a:t>islands spread out over an area that would span about 2/3 of the way across the US, </a:t>
            </a:r>
            <a:r>
              <a:rPr lang="en-US" sz="1400" dirty="0" smtClean="0">
                <a:latin typeface="Times New Roman" pitchFamily="18" charset="0"/>
                <a:ea typeface="+mn-ea"/>
                <a:cs typeface="Times New Roman" pitchFamily="18" charset="0"/>
              </a:rPr>
              <a:t>but their population is </a:t>
            </a:r>
            <a:r>
              <a:rPr lang="en-US" sz="1400" dirty="0">
                <a:latin typeface="Times New Roman" pitchFamily="18" charset="0"/>
                <a:ea typeface="+mn-ea"/>
                <a:cs typeface="Times New Roman" pitchFamily="18" charset="0"/>
              </a:rPr>
              <a:t>just over </a:t>
            </a:r>
            <a:r>
              <a:rPr lang="en-US" sz="1400" dirty="0" smtClean="0">
                <a:latin typeface="Times New Roman" pitchFamily="18" charset="0"/>
                <a:ea typeface="+mn-ea"/>
                <a:cs typeface="Times New Roman" pitchFamily="18" charset="0"/>
              </a:rPr>
              <a:t>100,000).</a:t>
            </a:r>
            <a:endParaRPr lang="en-US" sz="1400" dirty="0">
              <a:latin typeface="Times New Roman" pitchFamily="18" charset="0"/>
              <a:ea typeface="+mn-ea"/>
              <a:cs typeface="Times New Roman" pitchFamily="18" charset="0"/>
            </a:endParaRP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Culture—</a:t>
            </a:r>
            <a:r>
              <a:rPr lang="en-US" sz="1400" dirty="0">
                <a:latin typeface="Times New Roman" pitchFamily="18" charset="0"/>
                <a:ea typeface="+mn-ea"/>
                <a:cs typeface="Times New Roman" pitchFamily="18" charset="0"/>
              </a:rPr>
              <a:t>Caribbean and Pacific Island </a:t>
            </a:r>
            <a:r>
              <a:rPr lang="en-US" sz="1400" dirty="0" smtClean="0">
                <a:latin typeface="Times New Roman" pitchFamily="18" charset="0"/>
                <a:ea typeface="+mn-ea"/>
                <a:cs typeface="Times New Roman" pitchFamily="18" charset="0"/>
              </a:rPr>
              <a:t>cultures, values</a:t>
            </a:r>
            <a:r>
              <a:rPr lang="en-US" sz="1400" dirty="0">
                <a:latin typeface="Times New Roman" pitchFamily="18" charset="0"/>
                <a:ea typeface="+mn-ea"/>
                <a:cs typeface="Times New Roman" pitchFamily="18" charset="0"/>
              </a:rPr>
              <a:t>, customs, </a:t>
            </a:r>
            <a:r>
              <a:rPr lang="en-US" sz="1400" dirty="0" smtClean="0">
                <a:latin typeface="Times New Roman" pitchFamily="18" charset="0"/>
                <a:ea typeface="+mn-ea"/>
                <a:cs typeface="Times New Roman" pitchFamily="18" charset="0"/>
              </a:rPr>
              <a:t>beliefs, </a:t>
            </a:r>
            <a:r>
              <a:rPr lang="en-US" sz="1400" dirty="0">
                <a:latin typeface="Times New Roman" pitchFamily="18" charset="0"/>
                <a:ea typeface="+mn-ea"/>
                <a:cs typeface="Times New Roman" pitchFamily="18" charset="0"/>
              </a:rPr>
              <a:t>and social norms </a:t>
            </a:r>
            <a:r>
              <a:rPr lang="en-US" sz="1400" dirty="0" smtClean="0">
                <a:latin typeface="Times New Roman" pitchFamily="18" charset="0"/>
                <a:ea typeface="+mn-ea"/>
                <a:cs typeface="Times New Roman" pitchFamily="18" charset="0"/>
              </a:rPr>
              <a:t>often are very </a:t>
            </a:r>
            <a:r>
              <a:rPr lang="en-US" sz="1400" dirty="0">
                <a:latin typeface="Times New Roman" pitchFamily="18" charset="0"/>
                <a:ea typeface="+mn-ea"/>
                <a:cs typeface="Times New Roman" pitchFamily="18" charset="0"/>
              </a:rPr>
              <a:t>different </a:t>
            </a:r>
            <a:r>
              <a:rPr lang="en-US" sz="1400" dirty="0" smtClean="0">
                <a:latin typeface="Times New Roman" pitchFamily="18" charset="0"/>
                <a:ea typeface="+mn-ea"/>
                <a:cs typeface="Times New Roman" pitchFamily="18" charset="0"/>
              </a:rPr>
              <a:t>from the </a:t>
            </a:r>
            <a:r>
              <a:rPr lang="en-US" sz="1400" dirty="0">
                <a:latin typeface="Times New Roman" pitchFamily="18" charset="0"/>
                <a:ea typeface="+mn-ea"/>
                <a:cs typeface="Times New Roman" pitchFamily="18" charset="0"/>
              </a:rPr>
              <a:t>American </a:t>
            </a:r>
            <a:r>
              <a:rPr lang="en-US" sz="1400" dirty="0" smtClean="0">
                <a:latin typeface="Times New Roman" pitchFamily="18" charset="0"/>
                <a:ea typeface="+mn-ea"/>
                <a:cs typeface="Times New Roman" pitchFamily="18" charset="0"/>
              </a:rPr>
              <a:t>mainland. Federally </a:t>
            </a:r>
            <a:r>
              <a:rPr lang="en-US" sz="1400" dirty="0">
                <a:latin typeface="Times New Roman" pitchFamily="18" charset="0"/>
                <a:ea typeface="+mn-ea"/>
                <a:cs typeface="Times New Roman" pitchFamily="18" charset="0"/>
              </a:rPr>
              <a:t>funded and designed public health programs may be less </a:t>
            </a:r>
            <a:r>
              <a:rPr lang="en-US" sz="1400" dirty="0" smtClean="0">
                <a:latin typeface="Times New Roman" pitchFamily="18" charset="0"/>
                <a:ea typeface="+mn-ea"/>
                <a:cs typeface="Times New Roman" pitchFamily="18" charset="0"/>
              </a:rPr>
              <a:t>relevant.</a:t>
            </a:r>
            <a:endParaRPr lang="en-US" sz="1400" dirty="0">
              <a:latin typeface="Times New Roman" pitchFamily="18" charset="0"/>
              <a:ea typeface="+mn-ea"/>
              <a:cs typeface="Times New Roman" pitchFamily="18" charset="0"/>
            </a:endParaRP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Economy—</a:t>
            </a:r>
            <a:r>
              <a:rPr lang="en-US" sz="1400" dirty="0">
                <a:latin typeface="Times New Roman" pitchFamily="18" charset="0"/>
                <a:ea typeface="+mn-ea"/>
                <a:cs typeface="Times New Roman" pitchFamily="18" charset="0"/>
              </a:rPr>
              <a:t>Economies are typically very small and </a:t>
            </a:r>
            <a:r>
              <a:rPr lang="en-US" sz="1400" dirty="0" smtClean="0">
                <a:latin typeface="Times New Roman" pitchFamily="18" charset="0"/>
                <a:ea typeface="+mn-ea"/>
                <a:cs typeface="Times New Roman" pitchFamily="18" charset="0"/>
              </a:rPr>
              <a:t>fragile, </a:t>
            </a:r>
            <a:r>
              <a:rPr lang="en-US" sz="1400" dirty="0">
                <a:latin typeface="Times New Roman" pitchFamily="18" charset="0"/>
                <a:ea typeface="+mn-ea"/>
                <a:cs typeface="Times New Roman" pitchFamily="18" charset="0"/>
              </a:rPr>
              <a:t>resulting in inadequate public health systems that rely almost exclusively on support from the </a:t>
            </a:r>
            <a:r>
              <a:rPr lang="en-US" sz="1400" dirty="0" smtClean="0">
                <a:latin typeface="Times New Roman" pitchFamily="18" charset="0"/>
                <a:ea typeface="+mn-ea"/>
                <a:cs typeface="Times New Roman" pitchFamily="18" charset="0"/>
              </a:rPr>
              <a:t>US. </a:t>
            </a:r>
            <a:endParaRPr lang="en-US" sz="1400" dirty="0">
              <a:latin typeface="Times New Roman" pitchFamily="18" charset="0"/>
              <a:ea typeface="+mn-ea"/>
              <a:cs typeface="Times New Roman" pitchFamily="18" charset="0"/>
            </a:endParaRP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Education—</a:t>
            </a:r>
            <a:r>
              <a:rPr lang="en-US" sz="1400" dirty="0">
                <a:latin typeface="Times New Roman" pitchFamily="18" charset="0"/>
                <a:ea typeface="+mn-ea"/>
                <a:cs typeface="Times New Roman" pitchFamily="18" charset="0"/>
              </a:rPr>
              <a:t>Access to quality education at the primary, </a:t>
            </a:r>
            <a:r>
              <a:rPr lang="en-US" sz="1400" dirty="0" smtClean="0">
                <a:latin typeface="Times New Roman" pitchFamily="18" charset="0"/>
                <a:ea typeface="+mn-ea"/>
                <a:cs typeface="Times New Roman" pitchFamily="18" charset="0"/>
              </a:rPr>
              <a:t>secondary, </a:t>
            </a:r>
            <a:r>
              <a:rPr lang="en-US" sz="1400" dirty="0">
                <a:latin typeface="Times New Roman" pitchFamily="18" charset="0"/>
                <a:ea typeface="+mn-ea"/>
                <a:cs typeface="Times New Roman" pitchFamily="18" charset="0"/>
              </a:rPr>
              <a:t>and college level is very </a:t>
            </a:r>
            <a:r>
              <a:rPr lang="en-US" sz="1400" dirty="0" smtClean="0">
                <a:latin typeface="Times New Roman" pitchFamily="18" charset="0"/>
                <a:ea typeface="+mn-ea"/>
                <a:cs typeface="Times New Roman" pitchFamily="18" charset="0"/>
              </a:rPr>
              <a:t>limited; those </a:t>
            </a:r>
            <a:r>
              <a:rPr lang="en-US" sz="1400" dirty="0">
                <a:latin typeface="Times New Roman" pitchFamily="18" charset="0"/>
                <a:ea typeface="+mn-ea"/>
                <a:cs typeface="Times New Roman" pitchFamily="18" charset="0"/>
              </a:rPr>
              <a:t>who </a:t>
            </a:r>
            <a:r>
              <a:rPr lang="en-US" sz="1400" dirty="0" smtClean="0">
                <a:latin typeface="Times New Roman" pitchFamily="18" charset="0"/>
                <a:ea typeface="+mn-ea"/>
                <a:cs typeface="Times New Roman" pitchFamily="18" charset="0"/>
              </a:rPr>
              <a:t>get </a:t>
            </a:r>
            <a:r>
              <a:rPr lang="en-US" sz="1400" dirty="0">
                <a:latin typeface="Times New Roman" pitchFamily="18" charset="0"/>
                <a:ea typeface="+mn-ea"/>
                <a:cs typeface="Times New Roman" pitchFamily="18" charset="0"/>
              </a:rPr>
              <a:t>a good education often leave the islands for greater career opportunities, </a:t>
            </a:r>
            <a:r>
              <a:rPr lang="en-US" sz="1400" dirty="0" smtClean="0">
                <a:latin typeface="Times New Roman" pitchFamily="18" charset="0"/>
                <a:ea typeface="+mn-ea"/>
                <a:cs typeface="Times New Roman" pitchFamily="18" charset="0"/>
              </a:rPr>
              <a:t>thus the </a:t>
            </a:r>
            <a:r>
              <a:rPr lang="en-US" sz="1400" dirty="0">
                <a:latin typeface="Times New Roman" pitchFamily="18" charset="0"/>
                <a:ea typeface="+mn-ea"/>
                <a:cs typeface="Times New Roman" pitchFamily="18" charset="0"/>
              </a:rPr>
              <a:t>public health workforce is often </a:t>
            </a:r>
            <a:r>
              <a:rPr lang="en-US" sz="1400" dirty="0" err="1" smtClean="0">
                <a:latin typeface="Times New Roman" pitchFamily="18" charset="0"/>
                <a:ea typeface="+mn-ea"/>
                <a:cs typeface="Times New Roman" pitchFamily="18" charset="0"/>
              </a:rPr>
              <a:t>underqualified</a:t>
            </a:r>
            <a:r>
              <a:rPr lang="en-US" sz="1400" dirty="0" smtClean="0">
                <a:latin typeface="Times New Roman" pitchFamily="18" charset="0"/>
                <a:ea typeface="+mn-ea"/>
                <a:cs typeface="Times New Roman" pitchFamily="18" charset="0"/>
              </a:rPr>
              <a:t> </a:t>
            </a:r>
            <a:r>
              <a:rPr lang="en-US" sz="1400" dirty="0">
                <a:latin typeface="Times New Roman" pitchFamily="18" charset="0"/>
                <a:ea typeface="+mn-ea"/>
                <a:cs typeface="Times New Roman" pitchFamily="18" charset="0"/>
              </a:rPr>
              <a:t>and </a:t>
            </a:r>
            <a:r>
              <a:rPr lang="en-US" sz="1400" dirty="0" smtClean="0">
                <a:latin typeface="Times New Roman" pitchFamily="18" charset="0"/>
                <a:ea typeface="+mn-ea"/>
                <a:cs typeface="Times New Roman" pitchFamily="18" charset="0"/>
              </a:rPr>
              <a:t>underpaid.</a:t>
            </a:r>
            <a:endParaRPr lang="en-US" sz="1400" dirty="0">
              <a:latin typeface="Times New Roman" pitchFamily="18" charset="0"/>
              <a:ea typeface="+mn-ea"/>
              <a:cs typeface="Times New Roman" pitchFamily="18" charset="0"/>
            </a:endParaRP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Morbidity and </a:t>
            </a:r>
            <a:r>
              <a:rPr lang="en-US" sz="1400" b="1" dirty="0" smtClean="0">
                <a:latin typeface="Times New Roman" pitchFamily="18" charset="0"/>
                <a:ea typeface="+mn-ea"/>
                <a:cs typeface="Times New Roman" pitchFamily="18" charset="0"/>
              </a:rPr>
              <a:t>mortality—</a:t>
            </a:r>
            <a:r>
              <a:rPr lang="en-US" sz="1400" dirty="0">
                <a:latin typeface="Times New Roman" pitchFamily="18" charset="0"/>
                <a:ea typeface="+mn-ea"/>
                <a:cs typeface="Times New Roman" pitchFamily="18" charset="0"/>
              </a:rPr>
              <a:t>T</a:t>
            </a:r>
            <a:r>
              <a:rPr lang="en-US" sz="1400" dirty="0" smtClean="0">
                <a:latin typeface="Times New Roman" pitchFamily="18" charset="0"/>
                <a:ea typeface="+mn-ea"/>
                <a:cs typeface="Times New Roman" pitchFamily="18" charset="0"/>
              </a:rPr>
              <a:t>he </a:t>
            </a:r>
            <a:r>
              <a:rPr lang="en-US" sz="1400" dirty="0">
                <a:latin typeface="Times New Roman" pitchFamily="18" charset="0"/>
                <a:ea typeface="+mn-ea"/>
                <a:cs typeface="Times New Roman" pitchFamily="18" charset="0"/>
              </a:rPr>
              <a:t>I</a:t>
            </a:r>
            <a:r>
              <a:rPr lang="en-US" sz="1400" dirty="0" smtClean="0">
                <a:latin typeface="Times New Roman" pitchFamily="18" charset="0"/>
                <a:ea typeface="+mn-ea"/>
                <a:cs typeface="Times New Roman" pitchFamily="18" charset="0"/>
              </a:rPr>
              <a:t>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 </a:t>
            </a:r>
            <a:r>
              <a:rPr lang="en-US" sz="1400" dirty="0">
                <a:latin typeface="Times New Roman" pitchFamily="18" charset="0"/>
                <a:ea typeface="+mn-ea"/>
                <a:cs typeface="Times New Roman" pitchFamily="18" charset="0"/>
              </a:rPr>
              <a:t>lie somewhere between developed and developing countries and unfortunately their public health problems include the worst of both.  On the one hand, they suffer from developing world public health threats like </a:t>
            </a:r>
            <a:r>
              <a:rPr lang="en-US" sz="1400" dirty="0" smtClean="0">
                <a:latin typeface="Times New Roman" pitchFamily="18" charset="0"/>
                <a:ea typeface="+mn-ea"/>
                <a:cs typeface="Times New Roman" pitchFamily="18" charset="0"/>
              </a:rPr>
              <a:t>multidrug-resistant</a:t>
            </a:r>
            <a:r>
              <a:rPr lang="en-US" sz="1400" baseline="0" dirty="0" smtClean="0">
                <a:latin typeface="Times New Roman" pitchFamily="18" charset="0"/>
                <a:ea typeface="+mn-ea"/>
                <a:cs typeface="Times New Roman" pitchFamily="18" charset="0"/>
              </a:rPr>
              <a:t> </a:t>
            </a:r>
            <a:r>
              <a:rPr lang="en-US" sz="1400" dirty="0" smtClean="0">
                <a:latin typeface="Times New Roman" pitchFamily="18" charset="0"/>
                <a:ea typeface="+mn-ea"/>
                <a:cs typeface="Times New Roman" pitchFamily="18" charset="0"/>
              </a:rPr>
              <a:t>TB</a:t>
            </a:r>
            <a:r>
              <a:rPr lang="en-US" sz="1400" dirty="0">
                <a:latin typeface="Times New Roman" pitchFamily="18" charset="0"/>
                <a:ea typeface="+mn-ea"/>
                <a:cs typeface="Times New Roman" pitchFamily="18" charset="0"/>
              </a:rPr>
              <a:t>, Dengue fever and Hansen’s </a:t>
            </a:r>
            <a:r>
              <a:rPr lang="en-US" sz="1400" dirty="0" smtClean="0">
                <a:latin typeface="Times New Roman" pitchFamily="18" charset="0"/>
                <a:ea typeface="+mn-ea"/>
                <a:cs typeface="Times New Roman" pitchFamily="18" charset="0"/>
              </a:rPr>
              <a:t>disease. </a:t>
            </a:r>
            <a:r>
              <a:rPr lang="en-US" sz="1400" dirty="0">
                <a:latin typeface="Times New Roman" pitchFamily="18" charset="0"/>
                <a:ea typeface="+mn-ea"/>
                <a:cs typeface="Times New Roman" pitchFamily="18" charset="0"/>
              </a:rPr>
              <a:t>On the other hand, they have some of the highest rates of obesity and diabetes in the world.</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And they </a:t>
            </a:r>
            <a:r>
              <a:rPr lang="en-US" sz="1400" dirty="0">
                <a:latin typeface="Times New Roman" pitchFamily="18" charset="0"/>
                <a:cs typeface="Times New Roman" pitchFamily="18" charset="0"/>
              </a:rPr>
              <a:t>are particularly vulnerable to becoming a corridor for emerging public health threats originating in Asia to make their way to the US.</a:t>
            </a:r>
          </a:p>
          <a:p>
            <a:pPr marL="342863" indent="-342863" defTabSz="914300" eaLnBrk="1" fontAlgn="auto" hangingPunct="1">
              <a:spcBef>
                <a:spcPct val="20000"/>
              </a:spcBef>
              <a:spcAft>
                <a:spcPts val="0"/>
              </a:spcAft>
              <a:buClr>
                <a:srgbClr val="FFC000"/>
              </a:buClr>
              <a:buSzPct val="70000"/>
              <a:buFont typeface="Wingdings" pitchFamily="2" charset="2"/>
              <a:buChar char="q"/>
              <a:defRPr/>
            </a:pPr>
            <a:endParaRPr lang="en-US" sz="1400" b="1" dirty="0">
              <a:latin typeface="Times New Roman" pitchFamily="18" charset="0"/>
              <a:ea typeface="+mn-ea"/>
              <a:cs typeface="Times New Roman" pitchFamily="18" charset="0"/>
            </a:endParaRPr>
          </a:p>
          <a:p>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40</a:t>
            </a:fld>
            <a:endParaRPr lang="en-US" dirty="0"/>
          </a:p>
        </p:txBody>
      </p:sp>
    </p:spTree>
    <p:extLst>
      <p:ext uri="{BB962C8B-B14F-4D97-AF65-F5344CB8AC3E}">
        <p14:creationId xmlns:p14="http://schemas.microsoft.com/office/powerpoint/2010/main" val="2470833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723900"/>
            <a:ext cx="4645025" cy="3482975"/>
          </a:xfrm>
        </p:spPr>
      </p:sp>
      <p:sp>
        <p:nvSpPr>
          <p:cNvPr id="3" name="Notes Placeholder 2"/>
          <p:cNvSpPr>
            <a:spLocks noGrp="1"/>
          </p:cNvSpPr>
          <p:nvPr>
            <p:ph type="body" idx="1"/>
          </p:nvPr>
        </p:nvSpPr>
        <p:spPr>
          <a:xfrm>
            <a:off x="420624" y="4422949"/>
            <a:ext cx="6263474" cy="4166117"/>
          </a:xfrm>
        </p:spPr>
        <p:txBody>
          <a:bodyPr/>
          <a:lstStyle/>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Work with Insular Area public health leadership to better tailor our assistance to meet their needs</a:t>
            </a: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Solicit </a:t>
            </a:r>
            <a:r>
              <a:rPr lang="en-US" sz="1400" dirty="0">
                <a:latin typeface="Times New Roman" pitchFamily="18" charset="0"/>
                <a:ea typeface="+mn-ea"/>
                <a:cs typeface="Times New Roman" pitchFamily="18" charset="0"/>
              </a:rPr>
              <a:t>feedback from jurisdictional public health program managers </a:t>
            </a:r>
            <a:r>
              <a:rPr lang="en-US" sz="1400" dirty="0" smtClean="0">
                <a:latin typeface="Times New Roman" pitchFamily="18" charset="0"/>
                <a:ea typeface="+mn-ea"/>
                <a:cs typeface="Times New Roman" pitchFamily="18" charset="0"/>
              </a:rPr>
              <a:t>and health </a:t>
            </a:r>
            <a:r>
              <a:rPr lang="en-US" sz="1400" dirty="0">
                <a:latin typeface="Times New Roman" pitchFamily="18" charset="0"/>
                <a:ea typeface="+mn-ea"/>
                <a:cs typeface="Times New Roman" pitchFamily="18" charset="0"/>
              </a:rPr>
              <a:t>officials on </a:t>
            </a:r>
            <a:r>
              <a:rPr lang="en-US" sz="1400" dirty="0" smtClean="0">
                <a:latin typeface="Times New Roman" pitchFamily="18" charset="0"/>
                <a:ea typeface="+mn-ea"/>
                <a:cs typeface="Times New Roman" pitchFamily="18" charset="0"/>
              </a:rPr>
              <a:t>ways we </a:t>
            </a:r>
            <a:r>
              <a:rPr lang="en-US" sz="1400" dirty="0">
                <a:latin typeface="Times New Roman" pitchFamily="18" charset="0"/>
                <a:ea typeface="+mn-ea"/>
                <a:cs typeface="Times New Roman" pitchFamily="18" charset="0"/>
              </a:rPr>
              <a:t>can better support their public health </a:t>
            </a:r>
            <a:r>
              <a:rPr lang="en-US" sz="1400" dirty="0" smtClean="0">
                <a:latin typeface="Times New Roman" pitchFamily="18" charset="0"/>
                <a:ea typeface="+mn-ea"/>
                <a:cs typeface="Times New Roman" pitchFamily="18" charset="0"/>
              </a:rPr>
              <a:t>system.</a:t>
            </a: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Consider </a:t>
            </a:r>
            <a:r>
              <a:rPr lang="en-US" sz="1400" dirty="0">
                <a:latin typeface="Times New Roman" pitchFamily="18" charset="0"/>
                <a:ea typeface="+mn-ea"/>
                <a:cs typeface="Times New Roman" pitchFamily="18" charset="0"/>
              </a:rPr>
              <a:t>flexibility in grant requirements that fits better with </a:t>
            </a:r>
            <a:r>
              <a:rPr lang="en-US" sz="1400" dirty="0" smtClean="0">
                <a:latin typeface="Times New Roman" pitchFamily="18" charset="0"/>
                <a:ea typeface="+mn-ea"/>
                <a:cs typeface="Times New Roman" pitchFamily="18" charset="0"/>
              </a:rPr>
              <a:t>Insular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 </a:t>
            </a:r>
            <a:r>
              <a:rPr lang="en-US" sz="1400" dirty="0">
                <a:latin typeface="Times New Roman" pitchFamily="18" charset="0"/>
                <a:ea typeface="+mn-ea"/>
                <a:cs typeface="Times New Roman" pitchFamily="18" charset="0"/>
              </a:rPr>
              <a:t>public health needs and </a:t>
            </a:r>
            <a:r>
              <a:rPr lang="en-US" sz="1400" dirty="0" smtClean="0">
                <a:latin typeface="Times New Roman" pitchFamily="18" charset="0"/>
                <a:ea typeface="+mn-ea"/>
                <a:cs typeface="Times New Roman" pitchFamily="18" charset="0"/>
              </a:rPr>
              <a:t>capacity.</a:t>
            </a:r>
            <a:endParaRPr lang="en-US" sz="1400" dirty="0">
              <a:latin typeface="Times New Roman" pitchFamily="18" charset="0"/>
              <a:ea typeface="+mn-ea"/>
              <a:cs typeface="Times New Roman" pitchFamily="18" charset="0"/>
            </a:endParaRP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a:latin typeface="Times New Roman" pitchFamily="18" charset="0"/>
                <a:ea typeface="+mn-ea"/>
                <a:cs typeface="Times New Roman" pitchFamily="18" charset="0"/>
              </a:rPr>
              <a:t>Work within and between agencies to better coordinate </a:t>
            </a:r>
            <a:r>
              <a:rPr lang="en-US" sz="1400" b="1" dirty="0" smtClean="0">
                <a:latin typeface="Times New Roman" pitchFamily="18" charset="0"/>
                <a:ea typeface="+mn-ea"/>
                <a:cs typeface="Times New Roman" pitchFamily="18" charset="0"/>
              </a:rPr>
              <a:t>public health </a:t>
            </a:r>
            <a:r>
              <a:rPr lang="en-US" sz="1400" b="1" dirty="0">
                <a:latin typeface="Times New Roman" pitchFamily="18" charset="0"/>
                <a:ea typeface="+mn-ea"/>
                <a:cs typeface="Times New Roman" pitchFamily="18" charset="0"/>
              </a:rPr>
              <a:t>support</a:t>
            </a: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Regularly </a:t>
            </a:r>
            <a:r>
              <a:rPr lang="en-US" sz="1400" dirty="0">
                <a:latin typeface="Times New Roman" pitchFamily="18" charset="0"/>
                <a:ea typeface="+mn-ea"/>
                <a:cs typeface="Times New Roman" pitchFamily="18" charset="0"/>
              </a:rPr>
              <a:t>convene </a:t>
            </a:r>
            <a:r>
              <a:rPr lang="en-US" sz="1400" dirty="0" smtClean="0">
                <a:latin typeface="Times New Roman" pitchFamily="18" charset="0"/>
                <a:ea typeface="+mn-ea"/>
                <a:cs typeface="Times New Roman" pitchFamily="18" charset="0"/>
              </a:rPr>
              <a:t>agency work </a:t>
            </a:r>
            <a:r>
              <a:rPr lang="en-US" sz="1400" dirty="0">
                <a:latin typeface="Times New Roman" pitchFamily="18" charset="0"/>
                <a:ea typeface="+mn-ea"/>
                <a:cs typeface="Times New Roman" pitchFamily="18" charset="0"/>
              </a:rPr>
              <a:t>groups </a:t>
            </a:r>
            <a:r>
              <a:rPr lang="en-US" sz="1400" dirty="0" smtClean="0">
                <a:latin typeface="Times New Roman" pitchFamily="18" charset="0"/>
                <a:ea typeface="+mn-ea"/>
                <a:cs typeface="Times New Roman" pitchFamily="18" charset="0"/>
              </a:rPr>
              <a:t>composed of </a:t>
            </a:r>
            <a:r>
              <a:rPr lang="en-US" sz="1400" dirty="0">
                <a:latin typeface="Times New Roman" pitchFamily="18" charset="0"/>
                <a:ea typeface="+mn-ea"/>
                <a:cs typeface="Times New Roman" pitchFamily="18" charset="0"/>
              </a:rPr>
              <a:t>representatives from different program areas who work with the </a:t>
            </a:r>
            <a:r>
              <a:rPr lang="en-US" sz="1400" dirty="0" smtClean="0">
                <a:latin typeface="Times New Roman" pitchFamily="18" charset="0"/>
                <a:ea typeface="+mn-ea"/>
                <a:cs typeface="Times New Roman" pitchFamily="18" charset="0"/>
              </a:rPr>
              <a:t>Insular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a:t>
            </a:r>
            <a:r>
              <a:rPr lang="en-US" sz="1400" dirty="0">
                <a:latin typeface="Times New Roman" pitchFamily="18" charset="0"/>
                <a:ea typeface="+mn-ea"/>
                <a:cs typeface="Times New Roman" pitchFamily="18" charset="0"/>
              </a:rPr>
              <a:t>.  </a:t>
            </a:r>
            <a:endParaRPr lang="en-US" sz="1400" dirty="0" smtClean="0">
              <a:latin typeface="Times New Roman" pitchFamily="18" charset="0"/>
              <a:ea typeface="+mn-ea"/>
              <a:cs typeface="Times New Roman" pitchFamily="18" charset="0"/>
            </a:endParaRP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Identify </a:t>
            </a:r>
            <a:r>
              <a:rPr lang="en-US" sz="1400" dirty="0">
                <a:latin typeface="Times New Roman" pitchFamily="18" charset="0"/>
                <a:ea typeface="+mn-ea"/>
                <a:cs typeface="Times New Roman" pitchFamily="18" charset="0"/>
              </a:rPr>
              <a:t>and coordinate with other agencies </a:t>
            </a:r>
            <a:r>
              <a:rPr lang="en-US" sz="1400" dirty="0" smtClean="0">
                <a:latin typeface="Times New Roman" pitchFamily="18" charset="0"/>
                <a:ea typeface="+mn-ea"/>
                <a:cs typeface="Times New Roman" pitchFamily="18" charset="0"/>
              </a:rPr>
              <a:t>that provide </a:t>
            </a:r>
            <a:r>
              <a:rPr lang="en-US" sz="1400" dirty="0">
                <a:latin typeface="Times New Roman" pitchFamily="18" charset="0"/>
                <a:ea typeface="+mn-ea"/>
                <a:cs typeface="Times New Roman" pitchFamily="18" charset="0"/>
              </a:rPr>
              <a:t>support to the </a:t>
            </a:r>
            <a:r>
              <a:rPr lang="en-US" sz="1400" dirty="0" smtClean="0">
                <a:latin typeface="Times New Roman" pitchFamily="18" charset="0"/>
                <a:ea typeface="+mn-ea"/>
                <a:cs typeface="Times New Roman" pitchFamily="18" charset="0"/>
              </a:rPr>
              <a:t>Insular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a:t>
            </a:r>
            <a:r>
              <a:rPr lang="en-US" sz="1400" dirty="0">
                <a:latin typeface="Times New Roman" pitchFamily="18" charset="0"/>
                <a:ea typeface="+mn-ea"/>
                <a:cs typeface="Times New Roman" pitchFamily="18" charset="0"/>
              </a:rPr>
              <a:t>, </a:t>
            </a:r>
            <a:r>
              <a:rPr lang="en-US" sz="1400" dirty="0" smtClean="0">
                <a:latin typeface="Times New Roman" pitchFamily="18" charset="0"/>
                <a:ea typeface="+mn-ea"/>
                <a:cs typeface="Times New Roman" pitchFamily="18" charset="0"/>
              </a:rPr>
              <a:t>including other </a:t>
            </a:r>
            <a:r>
              <a:rPr lang="en-US" sz="1400" dirty="0">
                <a:latin typeface="Times New Roman" pitchFamily="18" charset="0"/>
                <a:ea typeface="+mn-ea"/>
                <a:cs typeface="Times New Roman" pitchFamily="18" charset="0"/>
              </a:rPr>
              <a:t>countries or multilateral organizations </a:t>
            </a:r>
            <a:r>
              <a:rPr lang="en-US" sz="1400" dirty="0" smtClean="0">
                <a:latin typeface="Times New Roman" pitchFamily="18" charset="0"/>
                <a:ea typeface="+mn-ea"/>
                <a:cs typeface="Times New Roman" pitchFamily="18" charset="0"/>
              </a:rPr>
              <a:t>(like </a:t>
            </a:r>
            <a:r>
              <a:rPr lang="en-US" sz="1400" dirty="0">
                <a:latin typeface="Times New Roman" pitchFamily="18" charset="0"/>
                <a:ea typeface="+mn-ea"/>
                <a:cs typeface="Times New Roman" pitchFamily="18" charset="0"/>
              </a:rPr>
              <a:t>the </a:t>
            </a:r>
            <a:r>
              <a:rPr lang="en-US" sz="1400" dirty="0" smtClean="0">
                <a:latin typeface="Times New Roman" pitchFamily="18" charset="0"/>
                <a:ea typeface="+mn-ea"/>
                <a:cs typeface="Times New Roman" pitchFamily="18" charset="0"/>
              </a:rPr>
              <a:t>World Health Organization). </a:t>
            </a:r>
          </a:p>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sz="1400" b="1" dirty="0" smtClean="0">
                <a:latin typeface="Times New Roman" pitchFamily="18" charset="0"/>
                <a:ea typeface="+mn-ea"/>
                <a:cs typeface="Times New Roman" pitchFamily="18" charset="0"/>
              </a:rPr>
              <a:t>Place more federal personnel in the region</a:t>
            </a: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Because </a:t>
            </a:r>
            <a:r>
              <a:rPr lang="en-US" sz="1400" dirty="0">
                <a:latin typeface="Times New Roman" pitchFamily="18" charset="0"/>
                <a:ea typeface="+mn-ea"/>
                <a:cs typeface="Times New Roman" pitchFamily="18" charset="0"/>
              </a:rPr>
              <a:t>of the </a:t>
            </a:r>
            <a:r>
              <a:rPr lang="en-US" sz="1400" dirty="0" smtClean="0">
                <a:latin typeface="Times New Roman" pitchFamily="18" charset="0"/>
                <a:ea typeface="+mn-ea"/>
                <a:cs typeface="Times New Roman" pitchFamily="18" charset="0"/>
              </a:rPr>
              <a:t>need </a:t>
            </a:r>
            <a:r>
              <a:rPr lang="en-US" sz="1400" dirty="0">
                <a:latin typeface="Times New Roman" pitchFamily="18" charset="0"/>
                <a:ea typeface="+mn-ea"/>
                <a:cs typeface="Times New Roman" pitchFamily="18" charset="0"/>
              </a:rPr>
              <a:t>for </a:t>
            </a:r>
            <a:r>
              <a:rPr lang="en-US" sz="1400" dirty="0" smtClean="0">
                <a:latin typeface="Times New Roman" pitchFamily="18" charset="0"/>
                <a:ea typeface="+mn-ea"/>
                <a:cs typeface="Times New Roman" pitchFamily="18" charset="0"/>
              </a:rPr>
              <a:t>federal </a:t>
            </a:r>
            <a:r>
              <a:rPr lang="en-US" sz="1400" dirty="0">
                <a:latin typeface="Times New Roman" pitchFamily="18" charset="0"/>
                <a:ea typeface="+mn-ea"/>
                <a:cs typeface="Times New Roman" pitchFamily="18" charset="0"/>
              </a:rPr>
              <a:t>p</a:t>
            </a:r>
            <a:r>
              <a:rPr lang="en-US" sz="1400" dirty="0" smtClean="0">
                <a:latin typeface="Times New Roman" pitchFamily="18" charset="0"/>
                <a:ea typeface="+mn-ea"/>
                <a:cs typeface="Times New Roman" pitchFamily="18" charset="0"/>
              </a:rPr>
              <a:t>ublic </a:t>
            </a:r>
            <a:r>
              <a:rPr lang="en-US" sz="1400" dirty="0">
                <a:latin typeface="Times New Roman" pitchFamily="18" charset="0"/>
                <a:ea typeface="+mn-ea"/>
                <a:cs typeface="Times New Roman" pitchFamily="18" charset="0"/>
              </a:rPr>
              <a:t>h</a:t>
            </a:r>
            <a:r>
              <a:rPr lang="en-US" sz="1400" dirty="0" smtClean="0">
                <a:latin typeface="Times New Roman" pitchFamily="18" charset="0"/>
                <a:ea typeface="+mn-ea"/>
                <a:cs typeface="Times New Roman" pitchFamily="18" charset="0"/>
              </a:rPr>
              <a:t>ealth </a:t>
            </a:r>
            <a:r>
              <a:rPr lang="en-US" sz="1400" dirty="0">
                <a:latin typeface="Times New Roman" pitchFamily="18" charset="0"/>
                <a:ea typeface="+mn-ea"/>
                <a:cs typeface="Times New Roman" pitchFamily="18" charset="0"/>
              </a:rPr>
              <a:t>funders to understand the context in which their grant programs are being administered,  face-to-face, onsite technical support is </a:t>
            </a:r>
            <a:r>
              <a:rPr lang="en-US" sz="1400" dirty="0" smtClean="0">
                <a:latin typeface="Times New Roman" pitchFamily="18" charset="0"/>
                <a:ea typeface="+mn-ea"/>
                <a:cs typeface="Times New Roman" pitchFamily="18" charset="0"/>
              </a:rPr>
              <a:t>needed more </a:t>
            </a:r>
            <a:r>
              <a:rPr lang="en-US" sz="1400" dirty="0">
                <a:latin typeface="Times New Roman" pitchFamily="18" charset="0"/>
                <a:ea typeface="+mn-ea"/>
                <a:cs typeface="Times New Roman" pitchFamily="18" charset="0"/>
              </a:rPr>
              <a:t>in the </a:t>
            </a:r>
            <a:r>
              <a:rPr lang="en-US" sz="1400" dirty="0" smtClean="0">
                <a:latin typeface="Times New Roman" pitchFamily="18" charset="0"/>
                <a:ea typeface="+mn-ea"/>
                <a:cs typeface="Times New Roman" pitchFamily="18" charset="0"/>
              </a:rPr>
              <a:t>Insular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a:t>
            </a:r>
            <a:r>
              <a:rPr lang="en-US" sz="1400" dirty="0">
                <a:latin typeface="Times New Roman" pitchFamily="18" charset="0"/>
                <a:ea typeface="+mn-ea"/>
                <a:cs typeface="Times New Roman" pitchFamily="18" charset="0"/>
              </a:rPr>
              <a:t>.  </a:t>
            </a:r>
            <a:endParaRPr lang="en-US" sz="1400" dirty="0" smtClean="0">
              <a:latin typeface="Times New Roman" pitchFamily="18" charset="0"/>
              <a:ea typeface="+mn-ea"/>
              <a:cs typeface="Times New Roman" pitchFamily="18" charset="0"/>
            </a:endParaRP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a:latin typeface="Times New Roman" pitchFamily="18" charset="0"/>
                <a:ea typeface="+mn-ea"/>
                <a:cs typeface="Times New Roman" pitchFamily="18" charset="0"/>
              </a:rPr>
              <a:t>I</a:t>
            </a:r>
            <a:r>
              <a:rPr lang="en-US" sz="1400" dirty="0" smtClean="0">
                <a:latin typeface="Times New Roman" pitchFamily="18" charset="0"/>
                <a:ea typeface="+mn-ea"/>
                <a:cs typeface="Times New Roman" pitchFamily="18" charset="0"/>
              </a:rPr>
              <a:t>nsular </a:t>
            </a:r>
            <a:r>
              <a:rPr lang="en-US" sz="1400" dirty="0">
                <a:latin typeface="Times New Roman" pitchFamily="18" charset="0"/>
                <a:ea typeface="+mn-ea"/>
                <a:cs typeface="Times New Roman" pitchFamily="18" charset="0"/>
              </a:rPr>
              <a:t>A</a:t>
            </a:r>
            <a:r>
              <a:rPr lang="en-US" sz="1400" dirty="0" smtClean="0">
                <a:latin typeface="Times New Roman" pitchFamily="18" charset="0"/>
                <a:ea typeface="+mn-ea"/>
                <a:cs typeface="Times New Roman" pitchFamily="18" charset="0"/>
              </a:rPr>
              <a:t>reas </a:t>
            </a:r>
            <a:r>
              <a:rPr lang="en-US" sz="1400" dirty="0">
                <a:latin typeface="Times New Roman" pitchFamily="18" charset="0"/>
                <a:ea typeface="+mn-ea"/>
                <a:cs typeface="Times New Roman" pitchFamily="18" charset="0"/>
              </a:rPr>
              <a:t>typically receive less of this </a:t>
            </a:r>
            <a:r>
              <a:rPr lang="en-US" sz="1400" dirty="0" smtClean="0">
                <a:latin typeface="Times New Roman" pitchFamily="18" charset="0"/>
                <a:ea typeface="+mn-ea"/>
                <a:cs typeface="Times New Roman" pitchFamily="18" charset="0"/>
              </a:rPr>
              <a:t>much-needed </a:t>
            </a:r>
            <a:r>
              <a:rPr lang="en-US" sz="1400" dirty="0">
                <a:latin typeface="Times New Roman" pitchFamily="18" charset="0"/>
                <a:ea typeface="+mn-ea"/>
                <a:cs typeface="Times New Roman" pitchFamily="18" charset="0"/>
              </a:rPr>
              <a:t>support from federal public health partners due to </a:t>
            </a:r>
            <a:r>
              <a:rPr lang="en-US" sz="1400" dirty="0" smtClean="0">
                <a:latin typeface="Times New Roman" pitchFamily="18" charset="0"/>
                <a:ea typeface="+mn-ea"/>
                <a:cs typeface="Times New Roman" pitchFamily="18" charset="0"/>
              </a:rPr>
              <a:t>time</a:t>
            </a:r>
            <a:r>
              <a:rPr lang="en-US" sz="1400" dirty="0">
                <a:latin typeface="Times New Roman" pitchFamily="18" charset="0"/>
                <a:ea typeface="+mn-ea"/>
                <a:cs typeface="Times New Roman" pitchFamily="18" charset="0"/>
              </a:rPr>
              <a:t>, distance, and </a:t>
            </a:r>
            <a:r>
              <a:rPr lang="en-US" sz="1400" dirty="0" smtClean="0">
                <a:latin typeface="Times New Roman" pitchFamily="18" charset="0"/>
                <a:ea typeface="+mn-ea"/>
                <a:cs typeface="Times New Roman" pitchFamily="18" charset="0"/>
              </a:rPr>
              <a:t>travel costs factors.</a:t>
            </a: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dirty="0" smtClean="0">
                <a:latin typeface="Times New Roman" pitchFamily="18" charset="0"/>
                <a:ea typeface="+mn-ea"/>
                <a:cs typeface="Times New Roman" pitchFamily="18" charset="0"/>
              </a:rPr>
              <a:t>Therefore, </a:t>
            </a:r>
            <a:r>
              <a:rPr lang="en-US" sz="1400" dirty="0">
                <a:latin typeface="Times New Roman" pitchFamily="18" charset="0"/>
                <a:ea typeface="+mn-ea"/>
                <a:cs typeface="Times New Roman" pitchFamily="18" charset="0"/>
              </a:rPr>
              <a:t>it is critical to have more federal staff placed within the region  </a:t>
            </a:r>
            <a:endParaRPr lang="en-US" sz="1400" dirty="0" smtClean="0">
              <a:latin typeface="Times New Roman" pitchFamily="18" charset="0"/>
              <a:ea typeface="+mn-ea"/>
              <a:cs typeface="Times New Roman" pitchFamily="18" charset="0"/>
            </a:endParaRPr>
          </a:p>
          <a:p>
            <a:pPr marL="742900" lvl="1" indent="-285750" defTabSz="914300" eaLnBrk="1" fontAlgn="auto" hangingPunct="1">
              <a:spcBef>
                <a:spcPct val="20000"/>
              </a:spcBef>
              <a:spcAft>
                <a:spcPts val="0"/>
              </a:spcAft>
              <a:buClr>
                <a:srgbClr val="FFC000"/>
              </a:buClr>
              <a:buSzPct val="70000"/>
              <a:buFont typeface="Arial" pitchFamily="34" charset="0"/>
              <a:buChar char="•"/>
              <a:defRPr/>
            </a:pPr>
            <a:r>
              <a:rPr lang="en-US" sz="1400" i="1" dirty="0" smtClean="0">
                <a:latin typeface="Times New Roman" pitchFamily="18" charset="0"/>
                <a:ea typeface="+mn-ea"/>
                <a:cs typeface="Times New Roman" pitchFamily="18" charset="0"/>
              </a:rPr>
              <a:t>[continued on next slide]</a:t>
            </a:r>
            <a:endParaRPr lang="en-US" sz="1400" i="1" dirty="0">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41</a:t>
            </a:fld>
            <a:endParaRPr lang="en-US" dirty="0"/>
          </a:p>
        </p:txBody>
      </p:sp>
    </p:spTree>
    <p:extLst>
      <p:ext uri="{BB962C8B-B14F-4D97-AF65-F5344CB8AC3E}">
        <p14:creationId xmlns:p14="http://schemas.microsoft.com/office/powerpoint/2010/main" val="1924299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723900"/>
            <a:ext cx="4645025" cy="3482975"/>
          </a:xfrm>
        </p:spPr>
      </p:sp>
      <p:sp>
        <p:nvSpPr>
          <p:cNvPr id="3" name="Notes Placeholder 2"/>
          <p:cNvSpPr>
            <a:spLocks noGrp="1"/>
          </p:cNvSpPr>
          <p:nvPr>
            <p:ph type="body" idx="1"/>
          </p:nvPr>
        </p:nvSpPr>
        <p:spPr>
          <a:xfrm>
            <a:off x="420624" y="4422949"/>
            <a:ext cx="6263474" cy="4166117"/>
          </a:xfrm>
        </p:spPr>
        <p:txBody>
          <a:bodyPr/>
          <a:lstStyle/>
          <a:p>
            <a:pPr marL="342863" indent="-342863" defTabSz="914300" eaLnBrk="1" fontAlgn="auto" hangingPunct="1">
              <a:spcBef>
                <a:spcPct val="20000"/>
              </a:spcBef>
              <a:spcAft>
                <a:spcPts val="0"/>
              </a:spcAft>
              <a:buClr>
                <a:srgbClr val="FFC000"/>
              </a:buClr>
              <a:buSzPct val="70000"/>
              <a:buFont typeface="Arial" pitchFamily="34" charset="0"/>
              <a:buChar char="•"/>
              <a:defRPr/>
            </a:pPr>
            <a:r>
              <a:rPr lang="en-US" b="1" dirty="0">
                <a:latin typeface="Myriad Web Pro"/>
              </a:rPr>
              <a:t>Explore and pilot more initiatives that are better suited to small, limited resource jurisdictions</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Myriad Web Pro"/>
              </a:rPr>
              <a:t>Program integration and coordination—which is often much easier and more practical in smaller, more isolated jurisdictions</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endParaRPr lang="en-US" sz="1400" dirty="0">
              <a:latin typeface="Myriad Web Pro"/>
            </a:endParaRP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Myriad Web Pro"/>
              </a:rPr>
              <a:t>Regional collaboration—for example, through groups like the Pacific Island Health Officers Association</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endParaRPr lang="en-US" sz="1400" dirty="0">
              <a:latin typeface="Myriad Web Pro"/>
            </a:endParaRP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smtClean="0">
                <a:latin typeface="Myriad Web Pro"/>
              </a:rPr>
              <a:t>Peer-to-peer </a:t>
            </a:r>
            <a:r>
              <a:rPr lang="en-US" sz="1400" dirty="0">
                <a:latin typeface="Myriad Web Pro"/>
              </a:rPr>
              <a:t>sharing of best/promising practices—which is often much more beneficial when it is between peers in similar jurisdictions who face similar challenges</a:t>
            </a:r>
          </a:p>
          <a:p>
            <a:pPr marL="742900" lvl="1" indent="-285750" defTabSz="914300" eaLnBrk="1" fontAlgn="auto" hangingPunct="1">
              <a:spcBef>
                <a:spcPct val="20000"/>
              </a:spcBef>
              <a:spcAft>
                <a:spcPts val="0"/>
              </a:spcAft>
              <a:buClr>
                <a:srgbClr val="FFC000"/>
              </a:buClr>
              <a:buSzPct val="100000"/>
              <a:buFont typeface="Arial" pitchFamily="34" charset="0"/>
              <a:buChar char="•"/>
              <a:defRPr/>
            </a:pPr>
            <a:endParaRPr lang="en-US" sz="1400" dirty="0">
              <a:latin typeface="Myriad Web Pro"/>
            </a:endParaRPr>
          </a:p>
          <a:p>
            <a:pPr marL="742900" lvl="1" indent="-285750" defTabSz="914300" eaLnBrk="1" fontAlgn="auto" hangingPunct="1">
              <a:spcBef>
                <a:spcPct val="20000"/>
              </a:spcBef>
              <a:spcAft>
                <a:spcPts val="0"/>
              </a:spcAft>
              <a:buClr>
                <a:srgbClr val="FFC000"/>
              </a:buClr>
              <a:buSzPct val="100000"/>
              <a:buFont typeface="Arial" pitchFamily="34" charset="0"/>
              <a:buChar char="•"/>
              <a:defRPr/>
            </a:pPr>
            <a:r>
              <a:rPr lang="en-US" sz="1400" dirty="0">
                <a:latin typeface="Myriad Web Pro"/>
              </a:rPr>
              <a:t>Grants and program management capacity—which is often a particularly big problems in </a:t>
            </a:r>
            <a:r>
              <a:rPr lang="en-US" sz="1400" dirty="0" smtClean="0">
                <a:latin typeface="Myriad Web Pro"/>
              </a:rPr>
              <a:t>Insular </a:t>
            </a:r>
            <a:r>
              <a:rPr lang="en-US" sz="1400" dirty="0">
                <a:latin typeface="Myriad Web Pro"/>
              </a:rPr>
              <a:t>A</a:t>
            </a:r>
            <a:r>
              <a:rPr lang="en-US" sz="1400" dirty="0" smtClean="0">
                <a:latin typeface="Myriad Web Pro"/>
              </a:rPr>
              <a:t>rea </a:t>
            </a:r>
            <a:r>
              <a:rPr lang="en-US" sz="1400" dirty="0">
                <a:latin typeface="Myriad Web Pro"/>
              </a:rPr>
              <a:t>public health </a:t>
            </a:r>
            <a:r>
              <a:rPr lang="en-US" sz="1400" dirty="0" smtClean="0">
                <a:latin typeface="Myriad Web Pro"/>
              </a:rPr>
              <a:t>departments; they often </a:t>
            </a:r>
            <a:r>
              <a:rPr lang="en-US" sz="1400" dirty="0">
                <a:latin typeface="Myriad Web Pro"/>
              </a:rPr>
              <a:t>have much more limited capacity and competency in the area of business services and </a:t>
            </a:r>
            <a:r>
              <a:rPr lang="en-US" sz="1400" dirty="0" smtClean="0">
                <a:latin typeface="Myriad Web Pro"/>
              </a:rPr>
              <a:t>management</a:t>
            </a:r>
            <a:endParaRPr lang="en-US" sz="1400" dirty="0">
              <a:latin typeface="Myriad Web Pro"/>
            </a:endParaRPr>
          </a:p>
          <a:p>
            <a:endParaRPr lang="en-US"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42</a:t>
            </a:fld>
            <a:endParaRPr lang="en-US" dirty="0"/>
          </a:p>
        </p:txBody>
      </p:sp>
    </p:spTree>
    <p:extLst>
      <p:ext uri="{BB962C8B-B14F-4D97-AF65-F5344CB8AC3E}">
        <p14:creationId xmlns:p14="http://schemas.microsoft.com/office/powerpoint/2010/main" val="1924299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43</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7450" y="692150"/>
            <a:ext cx="4645025" cy="3482975"/>
          </a:xfrm>
        </p:spPr>
      </p:sp>
      <p:sp>
        <p:nvSpPr>
          <p:cNvPr id="3" name="Notes Placeholder 2"/>
          <p:cNvSpPr>
            <a:spLocks noGrp="1"/>
          </p:cNvSpPr>
          <p:nvPr>
            <p:ph type="body" idx="1"/>
          </p:nvPr>
        </p:nvSpPr>
        <p:spPr/>
        <p:txBody>
          <a:bodyPr/>
          <a:lstStyle/>
          <a:p>
            <a:pPr>
              <a:spcBef>
                <a:spcPct val="0"/>
              </a:spcBef>
            </a:pPr>
            <a:r>
              <a:rPr lang="en-US" sz="1400" b="1" u="sng" dirty="0"/>
              <a:t>Tribal health</a:t>
            </a:r>
            <a:r>
              <a:rPr lang="en-US" sz="1400" b="1" dirty="0"/>
              <a:t>:</a:t>
            </a:r>
          </a:p>
          <a:p>
            <a:pPr>
              <a:spcBef>
                <a:spcPct val="0"/>
              </a:spcBef>
            </a:pPr>
            <a:endParaRPr lang="en-US" sz="1400" b="1" dirty="0"/>
          </a:p>
          <a:p>
            <a:r>
              <a:rPr lang="en-US" sz="1400" b="1" dirty="0"/>
              <a:t>There are organizations defined or recognized as tribal health departments, but then there </a:t>
            </a:r>
            <a:r>
              <a:rPr lang="en-US" sz="1400" b="1" dirty="0" smtClean="0"/>
              <a:t>is also </a:t>
            </a:r>
            <a:r>
              <a:rPr lang="en-US" sz="1400" b="1" dirty="0"/>
              <a:t>a broader set of organizations or entities that provide services in a tribal setting.   </a:t>
            </a:r>
          </a:p>
          <a:p>
            <a:endParaRPr lang="en-US" sz="1400" b="1" dirty="0"/>
          </a:p>
          <a:p>
            <a:r>
              <a:rPr lang="en-US" sz="1400" b="1" dirty="0"/>
              <a:t>Tribal Health </a:t>
            </a:r>
            <a:r>
              <a:rPr lang="en-US" sz="1400" b="1" dirty="0" smtClean="0"/>
              <a:t>Department</a:t>
            </a:r>
            <a:r>
              <a:rPr lang="en-US" sz="1400" b="1" dirty="0" smtClean="0">
                <a:latin typeface="Times New Roman"/>
                <a:cs typeface="Times New Roman"/>
              </a:rPr>
              <a:t>—</a:t>
            </a:r>
            <a:r>
              <a:rPr lang="en-US" sz="1400" b="1" dirty="0" smtClean="0"/>
              <a:t>a </a:t>
            </a:r>
            <a:r>
              <a:rPr lang="en-US" sz="1400" b="1" dirty="0"/>
              <a:t>health department, corporation or organization operated under the jurisdiction of a federally recognized </a:t>
            </a:r>
            <a:r>
              <a:rPr lang="en-US" sz="1400" b="1" dirty="0" smtClean="0"/>
              <a:t>tribe </a:t>
            </a:r>
            <a:r>
              <a:rPr lang="en-US" sz="1400" b="1" dirty="0"/>
              <a:t>or association of federally recognized tribes, and </a:t>
            </a:r>
            <a:r>
              <a:rPr lang="en-US" sz="1400" b="1" dirty="0" smtClean="0"/>
              <a:t>funded </a:t>
            </a:r>
            <a:r>
              <a:rPr lang="en-US" sz="1400" b="1" dirty="0"/>
              <a:t>by the tribe(s) and/or contract service(s) from the Indian Health </a:t>
            </a:r>
            <a:r>
              <a:rPr lang="en-US" sz="1400" b="1" dirty="0" smtClean="0"/>
              <a:t>Service.</a:t>
            </a:r>
            <a:endParaRPr lang="en-US" sz="1400" b="1" dirty="0"/>
          </a:p>
          <a:p>
            <a:r>
              <a:rPr lang="en-US" sz="1400" b="1" dirty="0"/>
              <a:t> </a:t>
            </a:r>
          </a:p>
          <a:p>
            <a:r>
              <a:rPr lang="en-US" sz="1400" b="1" dirty="0"/>
              <a:t>Tribal Health </a:t>
            </a:r>
            <a:r>
              <a:rPr lang="en-US" sz="1400" b="1" dirty="0" smtClean="0"/>
              <a:t>Organization</a:t>
            </a:r>
            <a:r>
              <a:rPr lang="en-US" sz="1400" b="1" dirty="0" smtClean="0">
                <a:latin typeface="Times New Roman"/>
                <a:cs typeface="Times New Roman"/>
              </a:rPr>
              <a:t>—</a:t>
            </a:r>
            <a:r>
              <a:rPr lang="en-US" sz="1400" b="1" dirty="0" smtClean="0"/>
              <a:t>Tribal </a:t>
            </a:r>
            <a:r>
              <a:rPr lang="en-US" sz="1400" b="1" dirty="0"/>
              <a:t>Health Organizations include Tribal Health Departments, Indian Health Service Units, Area Indian Health Boards and Urban Indian Health Centers.  </a:t>
            </a:r>
            <a:r>
              <a:rPr lang="en-US" sz="1400" b="1" dirty="0" smtClean="0"/>
              <a:t>(A </a:t>
            </a:r>
            <a:r>
              <a:rPr lang="en-US" sz="1400" b="1" dirty="0"/>
              <a:t>much broader </a:t>
            </a:r>
            <a:r>
              <a:rPr lang="en-US" sz="1400" b="1" dirty="0" smtClean="0"/>
              <a:t>group that relates </a:t>
            </a:r>
            <a:r>
              <a:rPr lang="en-US" sz="1400" b="1" dirty="0"/>
              <a:t>to a variety of entities that might provide health services in a tribal </a:t>
            </a:r>
            <a:r>
              <a:rPr lang="en-US" sz="1400" b="1" dirty="0" smtClean="0"/>
              <a:t>setting.)</a:t>
            </a:r>
            <a:endParaRPr lang="en-US" sz="1400" b="1"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44</a:t>
            </a:fld>
            <a:endParaRPr lang="en-US" dirty="0"/>
          </a:p>
        </p:txBody>
      </p:sp>
    </p:spTree>
    <p:extLst>
      <p:ext uri="{BB962C8B-B14F-4D97-AF65-F5344CB8AC3E}">
        <p14:creationId xmlns:p14="http://schemas.microsoft.com/office/powerpoint/2010/main" val="2054375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t>Government is not alone in developing, designing, or delivering public health—”it takes a village.”</a:t>
            </a:r>
            <a:endParaRPr lang="en-US" sz="1400" b="1" dirty="0"/>
          </a:p>
        </p:txBody>
      </p:sp>
      <p:sp>
        <p:nvSpPr>
          <p:cNvPr id="4" name="Slide Number Placeholder 3"/>
          <p:cNvSpPr>
            <a:spLocks noGrp="1"/>
          </p:cNvSpPr>
          <p:nvPr>
            <p:ph type="sldNum" sz="quarter" idx="10"/>
          </p:nvPr>
        </p:nvSpPr>
        <p:spPr/>
        <p:txBody>
          <a:bodyPr/>
          <a:lstStyle/>
          <a:p>
            <a:fld id="{7E82054C-5FFB-4925-88B8-34BFE44764D6}" type="slidenum">
              <a:rPr lang="en-US" smtClean="0">
                <a:solidFill>
                  <a:prstClr val="black"/>
                </a:solidFill>
              </a:rPr>
              <a:pPr/>
              <a:t>45</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46</a:t>
            </a:fld>
            <a:endParaRPr lang="en-US" dirty="0"/>
          </a:p>
        </p:txBody>
      </p:sp>
    </p:spTree>
    <p:extLst>
      <p:ext uri="{BB962C8B-B14F-4D97-AF65-F5344CB8AC3E}">
        <p14:creationId xmlns:p14="http://schemas.microsoft.com/office/powerpoint/2010/main" val="2591379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47</a:t>
            </a:fld>
            <a:endParaRPr lang="en-US" dirty="0"/>
          </a:p>
        </p:txBody>
      </p:sp>
    </p:spTree>
    <p:extLst>
      <p:ext uri="{BB962C8B-B14F-4D97-AF65-F5344CB8AC3E}">
        <p14:creationId xmlns:p14="http://schemas.microsoft.com/office/powerpoint/2010/main" val="1942552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48</a:t>
            </a:fld>
            <a:endParaRPr lang="en-US" dirty="0"/>
          </a:p>
        </p:txBody>
      </p:sp>
    </p:spTree>
    <p:extLst>
      <p:ext uri="{BB962C8B-B14F-4D97-AF65-F5344CB8AC3E}">
        <p14:creationId xmlns:p14="http://schemas.microsoft.com/office/powerpoint/2010/main" val="2246779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B11C9-7348-4077-A79B-C75C9C3D6EB9}" type="slidenum">
              <a:rPr lang="en-US">
                <a:solidFill>
                  <a:prstClr val="black"/>
                </a:solidFill>
              </a:rPr>
              <a:pPr/>
              <a:t>49</a:t>
            </a:fld>
            <a:endParaRPr lang="en-US">
              <a:solidFill>
                <a:prstClr val="black"/>
              </a:solidFill>
            </a:endParaRPr>
          </a:p>
        </p:txBody>
      </p:sp>
      <p:sp>
        <p:nvSpPr>
          <p:cNvPr id="503810" name="Rectangle 2"/>
          <p:cNvSpPr>
            <a:spLocks noGrp="1" noRot="1" noChangeAspect="1" noChangeArrowheads="1" noTextEdit="1"/>
          </p:cNvSpPr>
          <p:nvPr>
            <p:ph type="sldImg"/>
          </p:nvPr>
        </p:nvSpPr>
        <p:spPr>
          <a:xfrm>
            <a:off x="1181100" y="698500"/>
            <a:ext cx="4649788" cy="3486150"/>
          </a:xfrm>
          <a:ln/>
        </p:spPr>
      </p:sp>
      <p:sp>
        <p:nvSpPr>
          <p:cNvPr id="503811" name="Rectangle 3"/>
          <p:cNvSpPr>
            <a:spLocks noGrp="1" noChangeArrowheads="1"/>
          </p:cNvSpPr>
          <p:nvPr>
            <p:ph type="body" idx="1"/>
          </p:nvPr>
        </p:nvSpPr>
        <p:spPr>
          <a:xfrm>
            <a:off x="938219" y="4416427"/>
            <a:ext cx="5133975" cy="4181474"/>
          </a:xfrm>
        </p:spPr>
        <p:txBody>
          <a:bodyPr/>
          <a:lstStyle/>
          <a:p>
            <a:r>
              <a:rPr lang="en-US" sz="1400" b="1" u="sng" dirty="0" smtClean="0"/>
              <a:t>Overall </a:t>
            </a:r>
            <a:r>
              <a:rPr lang="en-US" sz="1400" b="1" u="sng" dirty="0"/>
              <a:t>public health system </a:t>
            </a:r>
          </a:p>
          <a:p>
            <a:r>
              <a:rPr lang="en-US" sz="1400" b="1" dirty="0"/>
              <a:t>The public health system includes all public, private, and voluntary entities that contribute to public health activities within a given area. </a:t>
            </a:r>
          </a:p>
          <a:p>
            <a:r>
              <a:rPr lang="en-US" sz="1400" b="1" dirty="0"/>
              <a:t>Entities within a public health system can include hospitals, physicians, managed care organizations, environmental agencies, social service organizations, educational systems, community-based organizations, religious </a:t>
            </a:r>
            <a:r>
              <a:rPr lang="en-US" sz="1400" b="1" dirty="0" smtClean="0"/>
              <a:t>institutions, </a:t>
            </a:r>
            <a:r>
              <a:rPr lang="en-US" sz="1400" b="1" dirty="0"/>
              <a:t>and many others. </a:t>
            </a:r>
          </a:p>
          <a:p>
            <a:r>
              <a:rPr lang="en-US" sz="1400" b="1" dirty="0"/>
              <a:t>All of these organizations play a role in working to improve the public’s health.</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767CA-8471-4349-9D69-1BE370E8C919}" type="slidenum">
              <a:rPr lang="en-US">
                <a:solidFill>
                  <a:prstClr val="black"/>
                </a:solidFill>
              </a:rPr>
              <a:pPr/>
              <a:t>5</a:t>
            </a:fld>
            <a:endParaRPr lang="en-US">
              <a:solidFill>
                <a:prstClr val="black"/>
              </a:solidFill>
            </a:endParaRPr>
          </a:p>
        </p:txBody>
      </p:sp>
      <p:sp>
        <p:nvSpPr>
          <p:cNvPr id="1070082" name="Rectangle 2"/>
          <p:cNvSpPr>
            <a:spLocks noGrp="1" noRot="1" noChangeAspect="1" noChangeArrowheads="1" noTextEdit="1"/>
          </p:cNvSpPr>
          <p:nvPr>
            <p:ph type="sldImg"/>
          </p:nvPr>
        </p:nvSpPr>
        <p:spPr>
          <a:xfrm>
            <a:off x="1187450" y="708025"/>
            <a:ext cx="4645025" cy="3482975"/>
          </a:xfrm>
          <a:ln cap="flat"/>
        </p:spPr>
      </p:sp>
      <p:sp>
        <p:nvSpPr>
          <p:cNvPr id="1070083" name="Rectangle 3"/>
          <p:cNvSpPr>
            <a:spLocks noGrp="1" noChangeArrowheads="1"/>
          </p:cNvSpPr>
          <p:nvPr>
            <p:ph type="body" idx="1"/>
          </p:nvPr>
        </p:nvSpPr>
        <p:spPr>
          <a:noFill/>
          <a:ln/>
        </p:spPr>
        <p:txBody>
          <a:bodyPr/>
          <a:lstStyle/>
          <a:p>
            <a:r>
              <a:rPr lang="en-US" sz="1400" b="1" dirty="0">
                <a:latin typeface="Times New Roman" pitchFamily="18" charset="0"/>
              </a:rPr>
              <a:t>If we look at the definition of health, we see that it encompasses a broad range of conditions.  </a:t>
            </a:r>
          </a:p>
          <a:p>
            <a:r>
              <a:rPr lang="en-US" sz="1400" b="1" dirty="0">
                <a:latin typeface="Times New Roman" pitchFamily="18" charset="0"/>
              </a:rPr>
              <a:t>Health requires </a:t>
            </a:r>
          </a:p>
          <a:p>
            <a:pPr marL="286636" indent="-286636">
              <a:buFont typeface="Arial" pitchFamily="34" charset="0"/>
              <a:buChar char="•"/>
            </a:pPr>
            <a:r>
              <a:rPr lang="en-US" sz="1400" b="1" dirty="0" smtClean="0">
                <a:latin typeface="Times New Roman" pitchFamily="18" charset="0"/>
              </a:rPr>
              <a:t>physical, </a:t>
            </a:r>
            <a:endParaRPr lang="en-US" sz="1400" b="1" dirty="0">
              <a:latin typeface="Times New Roman" pitchFamily="18" charset="0"/>
            </a:endParaRPr>
          </a:p>
          <a:p>
            <a:pPr marL="286636" indent="-286636">
              <a:buFont typeface="Arial" pitchFamily="34" charset="0"/>
              <a:buChar char="•"/>
            </a:pPr>
            <a:r>
              <a:rPr lang="en-US" sz="1400" b="1" dirty="0" smtClean="0">
                <a:latin typeface="Times New Roman" pitchFamily="18" charset="0"/>
              </a:rPr>
              <a:t>mental, </a:t>
            </a:r>
            <a:endParaRPr lang="en-US" sz="1400" b="1" dirty="0">
              <a:latin typeface="Times New Roman" pitchFamily="18" charset="0"/>
            </a:endParaRPr>
          </a:p>
          <a:p>
            <a:pPr marL="286636" indent="-286636">
              <a:buFont typeface="Arial" pitchFamily="34" charset="0"/>
              <a:buChar char="•"/>
            </a:pPr>
            <a:r>
              <a:rPr lang="en-US" sz="1400" b="1" dirty="0" smtClean="0">
                <a:latin typeface="Times New Roman" pitchFamily="18" charset="0"/>
              </a:rPr>
              <a:t>spiritual, </a:t>
            </a:r>
            <a:r>
              <a:rPr lang="en-US" sz="1400" b="1" dirty="0">
                <a:latin typeface="Times New Roman" pitchFamily="18" charset="0"/>
              </a:rPr>
              <a:t>and </a:t>
            </a:r>
          </a:p>
          <a:p>
            <a:pPr marL="286636" indent="-286636">
              <a:buFont typeface="Arial" pitchFamily="34" charset="0"/>
              <a:buChar char="•"/>
            </a:pPr>
            <a:r>
              <a:rPr lang="en-US" sz="1400" b="1" dirty="0">
                <a:latin typeface="Times New Roman" pitchFamily="18" charset="0"/>
              </a:rPr>
              <a:t>social well-being.</a:t>
            </a:r>
          </a:p>
          <a:p>
            <a:r>
              <a:rPr lang="en-US" sz="1400" b="1" dirty="0" smtClean="0">
                <a:latin typeface="Times New Roman" pitchFamily="18" charset="0"/>
              </a:rPr>
              <a:t>Ensuring conditions </a:t>
            </a:r>
            <a:r>
              <a:rPr lang="en-US" sz="1400" b="1" dirty="0">
                <a:latin typeface="Times New Roman" pitchFamily="18" charset="0"/>
              </a:rPr>
              <a:t>so that people can be healthy is the job of public health.  And in order to </a:t>
            </a:r>
            <a:r>
              <a:rPr lang="en-US" sz="1400" b="1" dirty="0" smtClean="0">
                <a:latin typeface="Times New Roman" pitchFamily="18" charset="0"/>
              </a:rPr>
              <a:t>ensure </a:t>
            </a:r>
            <a:r>
              <a:rPr lang="en-US" sz="1400" b="1" dirty="0">
                <a:latin typeface="Times New Roman" pitchFamily="18" charset="0"/>
              </a:rPr>
              <a:t>physical, mental, spiritual, and social well-being, public health requires that society work together, collectively.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7450" y="685800"/>
            <a:ext cx="4645025" cy="3482975"/>
          </a:xfrm>
        </p:spPr>
      </p:sp>
      <p:sp>
        <p:nvSpPr>
          <p:cNvPr id="3" name="Notes Placeholder 2"/>
          <p:cNvSpPr>
            <a:spLocks noGrp="1"/>
          </p:cNvSpPr>
          <p:nvPr>
            <p:ph type="body" idx="1"/>
          </p:nvPr>
        </p:nvSpPr>
        <p:spPr/>
        <p:txBody>
          <a:bodyPr/>
          <a:lstStyle/>
          <a:p>
            <a:r>
              <a:rPr lang="en-US" sz="1400" b="1" dirty="0"/>
              <a:t>We can “chunk” </a:t>
            </a:r>
            <a:r>
              <a:rPr lang="en-US" sz="1400" b="1" dirty="0" smtClean="0"/>
              <a:t>the </a:t>
            </a:r>
            <a:r>
              <a:rPr lang="en-US" sz="1400" b="1" dirty="0"/>
              <a:t>partners on the previous slide into these general </a:t>
            </a:r>
            <a:r>
              <a:rPr lang="en-US" sz="1400" b="1" dirty="0" smtClean="0"/>
              <a:t>categories.</a:t>
            </a:r>
            <a:endParaRPr lang="en-US" sz="1400" b="1" dirty="0"/>
          </a:p>
          <a:p>
            <a:endParaRPr lang="en-US" dirty="0" smtClean="0"/>
          </a:p>
          <a:p>
            <a:endParaRPr lang="en-US" dirty="0" smtClean="0"/>
          </a:p>
          <a:p>
            <a:r>
              <a:rPr lang="en-US" dirty="0" smtClean="0"/>
              <a:t>(next slide shows the connectivity)</a:t>
            </a:r>
            <a:endParaRPr lang="en-US"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50</a:t>
            </a:fld>
            <a:endParaRPr lang="en-US" dirty="0"/>
          </a:p>
        </p:txBody>
      </p:sp>
    </p:spTree>
    <p:extLst>
      <p:ext uri="{BB962C8B-B14F-4D97-AF65-F5344CB8AC3E}">
        <p14:creationId xmlns:p14="http://schemas.microsoft.com/office/powerpoint/2010/main" val="1974721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Our goal is to have a</a:t>
            </a:r>
            <a:r>
              <a:rPr lang="en-US" sz="1400" b="1" baseline="0" dirty="0" smtClean="0"/>
              <a:t> system of partnerships that interact collaboratively and effectively with the federal, state, local, and tribal levels and with each other.</a:t>
            </a:r>
            <a:endParaRPr lang="en-US" sz="1400" b="1"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51</a:t>
            </a:fld>
            <a:endParaRPr lang="en-US" dirty="0"/>
          </a:p>
        </p:txBody>
      </p:sp>
    </p:spTree>
    <p:extLst>
      <p:ext uri="{BB962C8B-B14F-4D97-AF65-F5344CB8AC3E}">
        <p14:creationId xmlns:p14="http://schemas.microsoft.com/office/powerpoint/2010/main" val="3440332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52</a:t>
            </a:fld>
            <a:endParaRPr lang="en-US" dirty="0"/>
          </a:p>
        </p:txBody>
      </p:sp>
    </p:spTree>
    <p:extLst>
      <p:ext uri="{BB962C8B-B14F-4D97-AF65-F5344CB8AC3E}">
        <p14:creationId xmlns:p14="http://schemas.microsoft.com/office/powerpoint/2010/main" val="358789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A5A877-68DF-4A5C-B1A8-6F76A7C686C1}" type="slidenum">
              <a:rPr lang="en-US"/>
              <a:pPr/>
              <a:t>6</a:t>
            </a:fld>
            <a:endParaRPr lang="en-US"/>
          </a:p>
        </p:txBody>
      </p:sp>
      <p:sp>
        <p:nvSpPr>
          <p:cNvPr id="693250" name="Rectangle 2"/>
          <p:cNvSpPr>
            <a:spLocks noGrp="1" noRot="1" noChangeAspect="1" noChangeArrowheads="1" noTextEdit="1"/>
          </p:cNvSpPr>
          <p:nvPr>
            <p:ph type="sldImg"/>
          </p:nvPr>
        </p:nvSpPr>
        <p:spPr>
          <a:xfrm>
            <a:off x="1193800" y="693738"/>
            <a:ext cx="4624388" cy="3468687"/>
          </a:xfrm>
          <a:ln/>
        </p:spPr>
      </p:sp>
      <p:sp>
        <p:nvSpPr>
          <p:cNvPr id="693251" name="Rectangle 3"/>
          <p:cNvSpPr>
            <a:spLocks noGrp="1" noChangeArrowheads="1"/>
          </p:cNvSpPr>
          <p:nvPr>
            <p:ph type="body" idx="1"/>
          </p:nvPr>
        </p:nvSpPr>
        <p:spPr>
          <a:xfrm>
            <a:off x="935039" y="4394201"/>
            <a:ext cx="5140325" cy="4238625"/>
          </a:xfrm>
        </p:spPr>
        <p:txBody>
          <a:bodyPr/>
          <a:lstStyle/>
          <a:p>
            <a:r>
              <a:rPr lang="en-US" b="1" dirty="0"/>
              <a:t>Public Health in America – Vision and Mission</a:t>
            </a:r>
          </a:p>
          <a:p>
            <a:r>
              <a:rPr lang="en-US" sz="1400" b="1" dirty="0"/>
              <a:t>The Public Health In America statement shown here was developed </a:t>
            </a:r>
            <a:r>
              <a:rPr lang="en-US" sz="1400" b="1" dirty="0" smtClean="0"/>
              <a:t>in </a:t>
            </a:r>
            <a:r>
              <a:rPr lang="en-US" sz="1400" b="1" dirty="0"/>
              <a:t>1994 by the Public Health Steering Committee, composed of representatives from public health agencies (e.g., CDC, HRSA) and key national public health organizations.  It expanded on the discussion of core functions outlined in the 1988 Institute of Medicine report, “The Future of Public Health.”</a:t>
            </a:r>
          </a:p>
          <a:p>
            <a:r>
              <a:rPr lang="en-US" sz="1400" b="1" dirty="0"/>
              <a:t>It provides a vision and mission for public health as well as the context of what public health should be prepared to </a:t>
            </a:r>
            <a:r>
              <a:rPr lang="en-US" sz="1400" b="1" dirty="0" smtClean="0"/>
              <a:t>do, </a:t>
            </a:r>
            <a:r>
              <a:rPr lang="en-US" sz="1400" b="1" dirty="0"/>
              <a:t>and how public health service is delivered.  </a:t>
            </a:r>
          </a:p>
          <a:p>
            <a:r>
              <a:rPr lang="en-US" sz="1400" b="1" dirty="0"/>
              <a:t>The vision for public health is </a:t>
            </a:r>
            <a:r>
              <a:rPr lang="en-US" sz="1400" b="1" dirty="0" smtClean="0"/>
              <a:t>broad—“Healthy </a:t>
            </a:r>
            <a:r>
              <a:rPr lang="en-US" sz="1400" b="1" dirty="0"/>
              <a:t>People in Healthy Communities.”   The mission identified is to “Promote Physical and Mental Health and Prevent Disease, Injury, and </a:t>
            </a:r>
            <a:r>
              <a:rPr lang="en-US" sz="1400" b="1" dirty="0" smtClean="0"/>
              <a:t>Disability.”</a:t>
            </a:r>
            <a:endParaRPr lang="en-US" sz="14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89B88-E415-4CC8-A116-E4FEC99824A4}" type="slidenum">
              <a:rPr lang="en-US"/>
              <a:pPr/>
              <a:t>7</a:t>
            </a:fld>
            <a:endParaRPr lang="en-US"/>
          </a:p>
        </p:txBody>
      </p:sp>
      <p:sp>
        <p:nvSpPr>
          <p:cNvPr id="695298" name="Rectangle 2"/>
          <p:cNvSpPr>
            <a:spLocks noGrp="1" noRot="1" noChangeAspect="1" noChangeArrowheads="1" noTextEdit="1"/>
          </p:cNvSpPr>
          <p:nvPr>
            <p:ph type="sldImg"/>
          </p:nvPr>
        </p:nvSpPr>
        <p:spPr>
          <a:xfrm>
            <a:off x="1193800" y="693738"/>
            <a:ext cx="4624388" cy="3468687"/>
          </a:xfrm>
          <a:ln/>
        </p:spPr>
      </p:sp>
      <p:sp>
        <p:nvSpPr>
          <p:cNvPr id="695299" name="Rectangle 3"/>
          <p:cNvSpPr>
            <a:spLocks noGrp="1" noChangeArrowheads="1"/>
          </p:cNvSpPr>
          <p:nvPr>
            <p:ph type="body" idx="1"/>
          </p:nvPr>
        </p:nvSpPr>
        <p:spPr>
          <a:xfrm>
            <a:off x="935039" y="4394201"/>
            <a:ext cx="5140325" cy="4238625"/>
          </a:xfrm>
        </p:spPr>
        <p:txBody>
          <a:bodyPr/>
          <a:lstStyle/>
          <a:p>
            <a:r>
              <a:rPr lang="en-US" sz="1400" b="1" dirty="0"/>
              <a:t>The Public Health in America statement also includes a section that defines the </a:t>
            </a:r>
            <a:r>
              <a:rPr lang="en-US" sz="1400" b="1" dirty="0" smtClean="0"/>
              <a:t>purpose </a:t>
            </a:r>
            <a:r>
              <a:rPr lang="en-US" sz="1400" b="1" dirty="0"/>
              <a:t>of public </a:t>
            </a:r>
            <a:r>
              <a:rPr lang="en-US" sz="1400" b="1" dirty="0" smtClean="0"/>
              <a:t>health, which includes</a:t>
            </a:r>
            <a:endParaRPr lang="en-US" sz="1400" b="1" dirty="0"/>
          </a:p>
          <a:p>
            <a:pPr>
              <a:buFontTx/>
              <a:buChar char="•"/>
            </a:pPr>
            <a:r>
              <a:rPr lang="en-US" sz="1400" b="1" dirty="0"/>
              <a:t>Preventing epidemics and the spread of disease</a:t>
            </a:r>
          </a:p>
          <a:p>
            <a:pPr>
              <a:spcBef>
                <a:spcPct val="0"/>
              </a:spcBef>
              <a:buFontTx/>
              <a:buChar char="•"/>
            </a:pPr>
            <a:r>
              <a:rPr lang="en-US" sz="1400" b="1" dirty="0"/>
              <a:t>Protecting against environmental hazards</a:t>
            </a:r>
          </a:p>
          <a:p>
            <a:pPr>
              <a:spcBef>
                <a:spcPct val="0"/>
              </a:spcBef>
              <a:buFontTx/>
              <a:buChar char="•"/>
            </a:pPr>
            <a:r>
              <a:rPr lang="en-US" sz="1400" b="1" dirty="0"/>
              <a:t>Preventing injuries</a:t>
            </a:r>
          </a:p>
          <a:p>
            <a:pPr>
              <a:spcBef>
                <a:spcPct val="0"/>
              </a:spcBef>
              <a:buFontTx/>
              <a:buChar char="•"/>
            </a:pPr>
            <a:r>
              <a:rPr lang="en-US" sz="1400" b="1" dirty="0"/>
              <a:t>Promoting and encouraging healthy behaviors</a:t>
            </a:r>
          </a:p>
          <a:p>
            <a:pPr>
              <a:spcBef>
                <a:spcPct val="0"/>
              </a:spcBef>
              <a:buFontTx/>
              <a:buChar char="•"/>
            </a:pPr>
            <a:r>
              <a:rPr lang="en-US" sz="1400" b="1" dirty="0"/>
              <a:t>Responding to disasters and </a:t>
            </a:r>
            <a:r>
              <a:rPr lang="en-US" sz="1400" b="1" dirty="0" smtClean="0"/>
              <a:t>assisting </a:t>
            </a:r>
            <a:r>
              <a:rPr lang="en-US" sz="1400" b="1" dirty="0"/>
              <a:t>communities in recovery</a:t>
            </a:r>
          </a:p>
          <a:p>
            <a:pPr>
              <a:spcBef>
                <a:spcPct val="0"/>
              </a:spcBef>
              <a:buFontTx/>
              <a:buChar char="•"/>
            </a:pPr>
            <a:r>
              <a:rPr lang="en-US" sz="1400" b="1" dirty="0"/>
              <a:t>Assuring the quality and accessibility of health services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50524" y="4461154"/>
            <a:ext cx="5111750" cy="4234164"/>
          </a:xfrm>
        </p:spPr>
        <p:txBody>
          <a:bodyPr/>
          <a:lstStyle/>
          <a:p>
            <a:r>
              <a:rPr lang="en-US" sz="1400" b="1" dirty="0" smtClean="0"/>
              <a:t>In recent years, a</a:t>
            </a:r>
            <a:r>
              <a:rPr lang="en-US" sz="1400" b="1" baseline="0" dirty="0" smtClean="0"/>
              <a:t> series of different public health threats emphasized the context of </a:t>
            </a:r>
            <a:r>
              <a:rPr lang="en-US" sz="1400" b="1" dirty="0" smtClean="0"/>
              <a:t>public health in the US.</a:t>
            </a:r>
            <a:r>
              <a:rPr lang="en-US" sz="1400" b="1" baseline="0" dirty="0" smtClean="0"/>
              <a:t> </a:t>
            </a:r>
            <a:r>
              <a:rPr lang="en-US" sz="1400" b="1" dirty="0" smtClean="0"/>
              <a:t> These </a:t>
            </a:r>
            <a:r>
              <a:rPr lang="en-US" sz="1400" b="1" dirty="0"/>
              <a:t>events required responses from more than one </a:t>
            </a:r>
            <a:r>
              <a:rPr lang="en-US" sz="1400" b="1" dirty="0" smtClean="0"/>
              <a:t>geographic </a:t>
            </a:r>
            <a:r>
              <a:rPr lang="en-US" sz="1400" b="1" dirty="0"/>
              <a:t>area and more than one </a:t>
            </a:r>
            <a:r>
              <a:rPr lang="en-US" sz="1400" b="1" dirty="0" smtClean="0"/>
              <a:t>agency. </a:t>
            </a:r>
          </a:p>
          <a:p>
            <a:pPr marL="171450" indent="-171450">
              <a:buFont typeface="Arial" pitchFamily="34" charset="0"/>
              <a:buChar char="•"/>
            </a:pPr>
            <a:r>
              <a:rPr lang="en-US" sz="1400" b="1" u="sng" dirty="0" smtClean="0"/>
              <a:t>Hurricane </a:t>
            </a:r>
            <a:r>
              <a:rPr lang="en-US" sz="1400" b="1" u="sng" dirty="0"/>
              <a:t>Sandy:</a:t>
            </a:r>
            <a:r>
              <a:rPr lang="en-US" sz="1400" b="1" dirty="0"/>
              <a:t> hit the </a:t>
            </a:r>
            <a:r>
              <a:rPr lang="en-US" sz="1400" b="1" dirty="0" smtClean="0"/>
              <a:t>US </a:t>
            </a:r>
            <a:r>
              <a:rPr lang="en-US" sz="1400" b="1" dirty="0"/>
              <a:t>in October 2012; was the largest Atlantic hurricane on record; approx. $71 </a:t>
            </a:r>
            <a:r>
              <a:rPr lang="en-US" sz="1400" b="1" u="sng" dirty="0" smtClean="0"/>
              <a:t>B</a:t>
            </a:r>
            <a:r>
              <a:rPr lang="en-US" sz="1400" b="1" dirty="0" smtClean="0"/>
              <a:t>illion </a:t>
            </a:r>
            <a:r>
              <a:rPr lang="en-US" sz="1400" b="1" dirty="0"/>
              <a:t>in damages; affected 24 states, but most severe damage in New Jersey and New York, with sea water flooding streets, tunnels, and subway </a:t>
            </a:r>
            <a:r>
              <a:rPr lang="en-US" sz="1400" b="1" dirty="0" smtClean="0"/>
              <a:t>lines.</a:t>
            </a:r>
          </a:p>
          <a:p>
            <a:pPr marL="171450" indent="-171450">
              <a:buFont typeface="Arial" pitchFamily="34" charset="0"/>
              <a:buChar char="•"/>
            </a:pPr>
            <a:r>
              <a:rPr lang="en-US" sz="1400" b="1" u="sng" dirty="0" smtClean="0"/>
              <a:t>Salmonella </a:t>
            </a:r>
            <a:r>
              <a:rPr lang="en-US" sz="1400" b="1" u="sng" dirty="0"/>
              <a:t>contamination of peanut butter</a:t>
            </a:r>
            <a:r>
              <a:rPr lang="en-US" sz="1400" b="1" dirty="0"/>
              <a:t>: in 2011</a:t>
            </a:r>
            <a:r>
              <a:rPr lang="en-US" sz="1400" dirty="0"/>
              <a:t>, </a:t>
            </a:r>
            <a:r>
              <a:rPr lang="en-US" sz="1400" b="1" dirty="0"/>
              <a:t>the </a:t>
            </a:r>
            <a:r>
              <a:rPr lang="en-US" sz="1400" b="1" dirty="0" smtClean="0"/>
              <a:t>US </a:t>
            </a:r>
            <a:r>
              <a:rPr lang="en-US" sz="1400" b="1" dirty="0"/>
              <a:t>Food and Drug Administration (FDA), the CDC, and state and local public health officials investigated a </a:t>
            </a:r>
            <a:r>
              <a:rPr lang="en-US" sz="1400" b="1" dirty="0" smtClean="0"/>
              <a:t>multistate </a:t>
            </a:r>
            <a:r>
              <a:rPr lang="en-US" sz="1400" b="1" dirty="0"/>
              <a:t>(20) outbreak of </a:t>
            </a:r>
            <a:r>
              <a:rPr lang="en-US" sz="1400" b="1" dirty="0" smtClean="0"/>
              <a:t>salmonella </a:t>
            </a:r>
            <a:r>
              <a:rPr lang="en-US" sz="1400" b="1" dirty="0"/>
              <a:t>infections linked to peanut butter, of special concern because many children eat peanut butter. The collaborative work identified the </a:t>
            </a:r>
            <a:r>
              <a:rPr lang="en-US" sz="1400" b="1" dirty="0" smtClean="0"/>
              <a:t>origin and </a:t>
            </a:r>
            <a:r>
              <a:rPr lang="en-US" sz="1400" b="1" dirty="0"/>
              <a:t>shut it </a:t>
            </a:r>
            <a:r>
              <a:rPr lang="en-US" sz="1400" b="1" dirty="0" smtClean="0"/>
              <a:t>down quickly. </a:t>
            </a:r>
            <a:r>
              <a:rPr lang="en-US" sz="1400" b="1" dirty="0"/>
              <a:t>(</a:t>
            </a:r>
            <a:r>
              <a:rPr lang="en-US" sz="1400" b="1" dirty="0" smtClean="0"/>
              <a:t>Source: </a:t>
            </a:r>
            <a:r>
              <a:rPr lang="en-US" sz="1400" b="1" dirty="0"/>
              <a:t>FDA</a:t>
            </a:r>
            <a:r>
              <a:rPr lang="en-US" sz="1400" b="1" dirty="0" smtClean="0"/>
              <a:t>)</a:t>
            </a:r>
            <a:endParaRPr lang="en-US" sz="1400" b="1" dirty="0"/>
          </a:p>
          <a:p>
            <a:pPr marL="171412" indent="-171412">
              <a:buFont typeface="Arial" pitchFamily="34" charset="0"/>
              <a:buChar char="•"/>
            </a:pPr>
            <a:r>
              <a:rPr lang="en-US" sz="1400" b="1" u="sng" dirty="0" smtClean="0"/>
              <a:t>H1N1 </a:t>
            </a:r>
            <a:r>
              <a:rPr lang="en-US" sz="1400" b="1" u="sng" dirty="0"/>
              <a:t>Epidemic</a:t>
            </a:r>
            <a:r>
              <a:rPr lang="en-US" sz="1400" b="1" dirty="0"/>
              <a:t>: the H1N1 flu virus caused a </a:t>
            </a:r>
            <a:r>
              <a:rPr lang="en-US" sz="1400" b="1" dirty="0" smtClean="0"/>
              <a:t>worldwide </a:t>
            </a:r>
            <a:r>
              <a:rPr lang="en-US" sz="1400" b="1" dirty="0"/>
              <a:t>pandemic in </a:t>
            </a:r>
            <a:r>
              <a:rPr lang="en-US" sz="1400" b="1" dirty="0" smtClean="0"/>
              <a:t>2009 </a:t>
            </a:r>
            <a:r>
              <a:rPr lang="en-US" sz="1400" b="1" dirty="0"/>
              <a:t>as a new strain of </a:t>
            </a:r>
            <a:r>
              <a:rPr lang="en-US" sz="1400" b="1" dirty="0" smtClean="0"/>
              <a:t>swine</a:t>
            </a:r>
            <a:r>
              <a:rPr lang="en-US" sz="1400" b="1" baseline="0" dirty="0" smtClean="0"/>
              <a:t> </a:t>
            </a:r>
            <a:r>
              <a:rPr lang="en-US" sz="1400" b="1" dirty="0" smtClean="0"/>
              <a:t>origin</a:t>
            </a:r>
            <a:r>
              <a:rPr lang="en-US" sz="1400" b="1" dirty="0"/>
              <a:t>.  It caused about 17,000 deaths by the start of </a:t>
            </a:r>
            <a:r>
              <a:rPr lang="en-US" sz="1400" b="1" dirty="0" smtClean="0"/>
              <a:t>2010.</a:t>
            </a:r>
            <a:endParaRPr lang="en-US" sz="1400" b="1" dirty="0"/>
          </a:p>
          <a:p>
            <a:pPr marL="171412" indent="-171412">
              <a:buFont typeface="Arial" pitchFamily="34" charset="0"/>
              <a:buChar char="•"/>
            </a:pPr>
            <a:r>
              <a:rPr lang="en-US" sz="1400" b="1" u="sng" dirty="0" smtClean="0"/>
              <a:t>In the interest of time, let’s talk about only the last two in a little more detail</a:t>
            </a:r>
          </a:p>
          <a:p>
            <a:pPr marL="628581" lvl="1" indent="-171431">
              <a:buFont typeface="Arial" pitchFamily="34" charset="0"/>
              <a:buChar char="•"/>
            </a:pPr>
            <a:r>
              <a:rPr lang="en-US" sz="1400" b="1" dirty="0" smtClean="0"/>
              <a:t>Hurricane </a:t>
            </a:r>
            <a:r>
              <a:rPr lang="en-US" sz="1400" b="1" dirty="0"/>
              <a:t>Katrina in 2005 </a:t>
            </a:r>
            <a:endParaRPr lang="en-US" sz="1400" b="1" dirty="0" smtClean="0"/>
          </a:p>
          <a:p>
            <a:pPr marL="628581" lvl="1" indent="-171431">
              <a:buFont typeface="Arial" pitchFamily="34" charset="0"/>
              <a:buChar char="•"/>
            </a:pPr>
            <a:r>
              <a:rPr lang="en-US" sz="1400" b="1" dirty="0"/>
              <a:t>9/11 attacks on the US in 2001 </a:t>
            </a:r>
          </a:p>
          <a:p>
            <a:pPr marL="628581" lvl="1" indent="-171431">
              <a:buFont typeface="Arial" pitchFamily="34" charset="0"/>
              <a:buChar char="•"/>
            </a:pPr>
            <a:endParaRPr lang="en-US" b="1" dirty="0"/>
          </a:p>
          <a:p>
            <a:endParaRPr lang="en-US" dirty="0" smtClean="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8</a:t>
            </a:fld>
            <a:endParaRPr lang="en-US" dirty="0"/>
          </a:p>
        </p:txBody>
      </p:sp>
    </p:spTree>
    <p:extLst>
      <p:ext uri="{BB962C8B-B14F-4D97-AF65-F5344CB8AC3E}">
        <p14:creationId xmlns:p14="http://schemas.microsoft.com/office/powerpoint/2010/main" val="227884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96521" y="4422949"/>
            <a:ext cx="5743430" cy="4166117"/>
          </a:xfrm>
        </p:spPr>
        <p:txBody>
          <a:bodyPr/>
          <a:lstStyle/>
          <a:p>
            <a:pPr marL="458416" indent="-458416" defTabSz="917033">
              <a:buFont typeface="Arial" pitchFamily="34" charset="0"/>
              <a:buChar char="•"/>
            </a:pPr>
            <a:r>
              <a:rPr lang="en-US" sz="1400" b="1" dirty="0" smtClean="0"/>
              <a:t>The </a:t>
            </a:r>
            <a:r>
              <a:rPr lang="en-US" sz="1400" b="1" dirty="0"/>
              <a:t>second-strongest hurricane ever recorded in the United States, covered most of Gulf of Mexico</a:t>
            </a:r>
          </a:p>
          <a:p>
            <a:pPr marL="458416" indent="-458416">
              <a:buFont typeface="Arial" pitchFamily="34" charset="0"/>
              <a:buChar char="•"/>
            </a:pPr>
            <a:r>
              <a:rPr lang="en-US" sz="1400" b="1" dirty="0" smtClean="0"/>
              <a:t>The most deaths occurred in New Orleans, Louisiana, which flooded as the levee system catastrophically failed. Eventually 80% of the city and neighboring parishes became flooded, and the floodwaters lingered for weeks.</a:t>
            </a:r>
          </a:p>
          <a:p>
            <a:pPr marL="458416" indent="-458416">
              <a:buFont typeface="Arial" pitchFamily="34" charset="0"/>
              <a:buChar char="•"/>
            </a:pPr>
            <a:r>
              <a:rPr lang="en-US" sz="1400" b="1" dirty="0" smtClean="0"/>
              <a:t>The worst property damage occurred in coastal areas, such as all the  beachfront towns in Mississippi, which were flooded over 90% within hours, with waters reaching 6–12 miles inland (10–19 kilometers) from the beach.</a:t>
            </a:r>
          </a:p>
          <a:p>
            <a:pPr marL="458416" indent="-458416">
              <a:buFont typeface="Arial" pitchFamily="34" charset="0"/>
              <a:buChar char="•"/>
            </a:pPr>
            <a:r>
              <a:rPr lang="en-US" sz="1400" b="1" dirty="0" smtClean="0"/>
              <a:t>Due to these</a:t>
            </a:r>
            <a:r>
              <a:rPr lang="en-US" sz="1400" b="1" baseline="0" dirty="0" smtClean="0"/>
              <a:t> events, much  federal funding and focus was placed on preparedness and emergency response.</a:t>
            </a:r>
          </a:p>
          <a:p>
            <a:pPr marL="458416" indent="-458416">
              <a:buFont typeface="Arial" pitchFamily="34" charset="0"/>
              <a:buChar char="•"/>
            </a:pPr>
            <a:r>
              <a:rPr lang="en-US" sz="1400" b="1" baseline="0" dirty="0" smtClean="0"/>
              <a:t>However, state and local health departments are still responsible for addressing those population-based health issues in their communities.</a:t>
            </a:r>
            <a:endParaRPr lang="en-US" sz="1400" b="1" dirty="0" smtClean="0"/>
          </a:p>
        </p:txBody>
      </p:sp>
      <p:sp>
        <p:nvSpPr>
          <p:cNvPr id="4" name="Slide Number Placeholder 3"/>
          <p:cNvSpPr>
            <a:spLocks noGrp="1"/>
          </p:cNvSpPr>
          <p:nvPr>
            <p:ph type="sldNum" sz="quarter" idx="10"/>
          </p:nvPr>
        </p:nvSpPr>
        <p:spPr/>
        <p:txBody>
          <a:bodyPr/>
          <a:lstStyle/>
          <a:p>
            <a:pPr>
              <a:defRPr/>
            </a:pPr>
            <a:fld id="{5CE7ED17-BFE7-48CB-BF2D-D28232547089}" type="slidenum">
              <a:rPr lang="en-US" smtClean="0"/>
              <a:pPr>
                <a:defRPr/>
              </a:pPr>
              <a:t>9</a:t>
            </a:fld>
            <a:endParaRPr lang="en-US" dirty="0"/>
          </a:p>
        </p:txBody>
      </p:sp>
    </p:spTree>
    <p:extLst>
      <p:ext uri="{BB962C8B-B14F-4D97-AF65-F5344CB8AC3E}">
        <p14:creationId xmlns:p14="http://schemas.microsoft.com/office/powerpoint/2010/main" val="190934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OSTLTSfeedback@cdc.gov" TargetMode="External"/><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www.cdc.gov/stltpublichealth"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mailto:OSTLTSfeedback@cdc.gov" TargetMode="External"/><Relationship Id="rId2" Type="http://schemas.openxmlformats.org/officeDocument/2006/relationships/image" Target="../media/image8.png"/><Relationship Id="rId1" Type="http://schemas.openxmlformats.org/officeDocument/2006/relationships/slideMaster" Target="../slideMasters/slideMaster7.xml"/><Relationship Id="rId4" Type="http://schemas.openxmlformats.org/officeDocument/2006/relationships/hyperlink" Target="http://www.cdc.gov/stltpublichealth" TargetMode="Externa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mailto:OSTLTSfeedback@cdc.gov" TargetMode="External"/><Relationship Id="rId2" Type="http://schemas.openxmlformats.org/officeDocument/2006/relationships/image" Target="../media/image8.png"/><Relationship Id="rId1" Type="http://schemas.openxmlformats.org/officeDocument/2006/relationships/slideMaster" Target="../slideMasters/slideMaster8.xml"/><Relationship Id="rId4" Type="http://schemas.openxmlformats.org/officeDocument/2006/relationships/hyperlink" Target="http://www.cdc.gov/stltpublichealth"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ostlts-lockup-ppt.jpg"/>
          <p:cNvPicPr>
            <a:picLocks noChangeAspect="1"/>
          </p:cNvPicPr>
          <p:nvPr userDrawn="1"/>
        </p:nvPicPr>
        <p:blipFill>
          <a:blip r:embed="rId2"/>
          <a:srcRect/>
          <a:stretch>
            <a:fillRect/>
          </a:stretch>
        </p:blipFill>
        <p:spPr bwMode="auto">
          <a:xfrm>
            <a:off x="225426" y="6130926"/>
            <a:ext cx="8693151" cy="509588"/>
          </a:xfrm>
          <a:prstGeom prst="rect">
            <a:avLst/>
          </a:prstGeom>
          <a:noFill/>
          <a:ln w="9525">
            <a:noFill/>
            <a:miter lim="800000"/>
            <a:headEnd/>
            <a:tailEnd/>
          </a:ln>
        </p:spPr>
      </p:pic>
      <p:sp>
        <p:nvSpPr>
          <p:cNvPr id="3700739" name="Rectangle 3"/>
          <p:cNvSpPr>
            <a:spLocks noGrp="1" noChangeArrowheads="1"/>
          </p:cNvSpPr>
          <p:nvPr>
            <p:ph type="ctrTitle" sz="quarter"/>
          </p:nvPr>
        </p:nvSpPr>
        <p:spPr>
          <a:xfrm>
            <a:off x="600075" y="3114676"/>
            <a:ext cx="7403188" cy="549275"/>
          </a:xfrm>
        </p:spPr>
        <p:txBody>
          <a:bodyPr/>
          <a:lstStyle>
            <a:lvl1pPr>
              <a:lnSpc>
                <a:spcPts val="3200"/>
              </a:lnSpc>
              <a:spcBef>
                <a:spcPct val="100000"/>
              </a:spcBef>
              <a:buClr>
                <a:schemeClr val="tx2"/>
              </a:buClr>
              <a:buSzPct val="85000"/>
              <a:buFont typeface="Wingdings" charset="2"/>
              <a:buNone/>
              <a:defRPr sz="2800"/>
            </a:lvl1pPr>
          </a:lstStyle>
          <a:p>
            <a:r>
              <a:rPr lang="en-US" dirty="0" smtClean="0"/>
              <a:t>Click to edit Master title style</a:t>
            </a:r>
            <a:endParaRPr lang="en-US" dirty="0"/>
          </a:p>
        </p:txBody>
      </p:sp>
      <p:sp>
        <p:nvSpPr>
          <p:cNvPr id="3700740" name="Rectangle 4"/>
          <p:cNvSpPr>
            <a:spLocks noGrp="1" noChangeArrowheads="1"/>
          </p:cNvSpPr>
          <p:nvPr>
            <p:ph type="subTitle" sz="quarter" idx="1"/>
          </p:nvPr>
        </p:nvSpPr>
        <p:spPr>
          <a:xfrm>
            <a:off x="600076" y="3935413"/>
            <a:ext cx="6583363" cy="439737"/>
          </a:xfrm>
        </p:spPr>
        <p:txBody>
          <a:bodyPr/>
          <a:lstStyle>
            <a:lvl1pPr>
              <a:lnSpc>
                <a:spcPts val="2400"/>
              </a:lnSpc>
              <a:spcBef>
                <a:spcPct val="15000"/>
              </a:spcBef>
              <a:buClrTx/>
              <a:buNone/>
              <a:defRPr sz="2000" b="1"/>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16EEB-9151-46DC-BF67-495F5855CBCB}" type="datetimeFigureOut">
              <a:rPr lang="en-US" smtClean="0"/>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40841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16EEB-9151-46DC-BF67-495F5855CBCB}" type="datetimeFigureOut">
              <a:rPr lang="en-US" smtClean="0"/>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32864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16EEB-9151-46DC-BF67-495F5855CBCB}" type="datetimeFigureOut">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205745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16EEB-9151-46DC-BF67-495F5855CBCB}" type="datetimeFigureOut">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285919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6EEB-9151-46DC-BF67-495F5855CBCB}" type="datetimeFigureOut">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266207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6EEB-9151-46DC-BF67-495F5855CBCB}" type="datetimeFigureOut">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180562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Tree>
    <p:extLst>
      <p:ext uri="{BB962C8B-B14F-4D97-AF65-F5344CB8AC3E}">
        <p14:creationId xmlns:p14="http://schemas.microsoft.com/office/powerpoint/2010/main" val="17168570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41616467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Content_2 Columns">
    <p:spTree>
      <p:nvGrpSpPr>
        <p:cNvPr id="1" name=""/>
        <p:cNvGrpSpPr/>
        <p:nvPr/>
      </p:nvGrpSpPr>
      <p:grpSpPr>
        <a:xfrm>
          <a:off x="0" y="0"/>
          <a:ext cx="0" cy="0"/>
          <a:chOff x="0" y="0"/>
          <a:chExt cx="0" cy="0"/>
        </a:xfrm>
      </p:grpSpPr>
      <p:sp>
        <p:nvSpPr>
          <p:cNvPr id="3" name="Text Placeholder 5"/>
          <p:cNvSpPr>
            <a:spLocks noGrp="1"/>
          </p:cNvSpPr>
          <p:nvPr>
            <p:ph type="body" sz="quarter" idx="11" hasCustomPrompt="1"/>
          </p:nvPr>
        </p:nvSpPr>
        <p:spPr>
          <a:xfrm>
            <a:off x="457200" y="5791200"/>
            <a:ext cx="8229600" cy="609600"/>
          </a:xfrm>
          <a:prstGeom prst="rect">
            <a:avLst/>
          </a:prstGeom>
        </p:spPr>
        <p:txBody>
          <a:bodyPr anchor="b"/>
          <a:lstStyle>
            <a:lvl1pPr>
              <a:buNone/>
              <a:defRPr sz="1100">
                <a:solidFill>
                  <a:schemeClr val="bg2"/>
                </a:solidFill>
              </a:defRPr>
            </a:lvl1pPr>
          </a:lstStyle>
          <a:p>
            <a:r>
              <a:rPr lang="en-US" dirty="0" smtClean="0"/>
              <a:t>* Citations, references, and credits – Myriad Pro, 11pt</a:t>
            </a:r>
            <a:endParaRPr lang="en-US" dirty="0"/>
          </a:p>
        </p:txBody>
      </p:sp>
      <p:sp>
        <p:nvSpPr>
          <p:cNvPr id="5"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Content Placeholder 2"/>
          <p:cNvSpPr>
            <a:spLocks noGrp="1"/>
          </p:cNvSpPr>
          <p:nvPr>
            <p:ph idx="12" hasCustomPrompt="1"/>
          </p:nvPr>
        </p:nvSpPr>
        <p:spPr>
          <a:xfrm>
            <a:off x="4800600" y="1606064"/>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Tree>
    <p:extLst>
      <p:ext uri="{BB962C8B-B14F-4D97-AF65-F5344CB8AC3E}">
        <p14:creationId xmlns:p14="http://schemas.microsoft.com/office/powerpoint/2010/main" val="14178376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27645002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457200" y="1112838"/>
            <a:ext cx="8229600" cy="4906963"/>
          </a:xfrm>
          <a:prstGeom prst="rect">
            <a:avLst/>
          </a:prstGeom>
        </p:spPr>
        <p:txBody>
          <a:bodyPr>
            <a:normAutofit/>
          </a:bodyPr>
          <a:lstStyle>
            <a:lvl1pPr>
              <a:buFontTx/>
              <a:buNone/>
              <a:defRPr sz="2800">
                <a:solidFill>
                  <a:srgbClr val="003399"/>
                </a:solidFill>
                <a:latin typeface="Arial" pitchFamily="34" charset="0"/>
                <a:cs typeface="Arial" pitchFamily="34" charset="0"/>
              </a:defRPr>
            </a:lvl1pPr>
            <a:lvl2pPr marL="463550" indent="-238125">
              <a:spcBef>
                <a:spcPts val="400"/>
              </a:spcBef>
              <a:spcAft>
                <a:spcPts val="400"/>
              </a:spcAft>
              <a:buClr>
                <a:srgbClr val="003399"/>
              </a:buClr>
              <a:buFont typeface="Wingdings" pitchFamily="2" charset="2"/>
              <a:buChar char="§"/>
              <a:defRPr sz="2400">
                <a:solidFill>
                  <a:srgbClr val="003399"/>
                </a:solidFill>
                <a:latin typeface="Arial" pitchFamily="34" charset="0"/>
                <a:cs typeface="Arial" pitchFamily="34" charset="0"/>
              </a:defRPr>
            </a:lvl2pPr>
            <a:lvl3pPr marL="801688" indent="-225425">
              <a:spcBef>
                <a:spcPts val="400"/>
              </a:spcBef>
              <a:spcAft>
                <a:spcPts val="400"/>
              </a:spcAft>
              <a:buClr>
                <a:srgbClr val="003399"/>
              </a:buClr>
              <a:buFont typeface="Arial" pitchFamily="34" charset="0"/>
              <a:buChar char="–"/>
              <a:defRPr sz="2200">
                <a:solidFill>
                  <a:srgbClr val="003399"/>
                </a:solidFill>
                <a:latin typeface="Arial" pitchFamily="34" charset="0"/>
                <a:cs typeface="Arial" pitchFamily="34" charset="0"/>
              </a:defRPr>
            </a:lvl3pPr>
            <a:lvl4pPr marL="1139825" indent="-225425">
              <a:spcBef>
                <a:spcPts val="400"/>
              </a:spcBef>
              <a:spcAft>
                <a:spcPts val="400"/>
              </a:spcAft>
              <a:buClr>
                <a:srgbClr val="003399"/>
              </a:buClr>
              <a:buFont typeface="Arial" pitchFamily="34" charset="0"/>
              <a:buChar char="•"/>
              <a:defRPr sz="2200" baseline="0">
                <a:solidFill>
                  <a:srgbClr val="003399"/>
                </a:solidFill>
                <a:latin typeface="Arial" pitchFamily="34" charset="0"/>
                <a:cs typeface="Arial" pitchFamily="34" charset="0"/>
              </a:defRPr>
            </a:lvl4pPr>
            <a:lvl5pPr>
              <a:defRPr sz="1800">
                <a:latin typeface="Arial" pitchFamily="34" charset="0"/>
                <a:cs typeface="Arial" pitchFamily="34" charset="0"/>
              </a:defRPr>
            </a:lvl5pPr>
          </a:lstStyle>
          <a:p>
            <a:pPr lvl="0"/>
            <a:r>
              <a:rPr lang="en-US" dirty="0" smtClean="0"/>
              <a:t>Click to edit Master text styles</a:t>
            </a:r>
          </a:p>
          <a:p>
            <a:pPr lvl="1"/>
            <a:r>
              <a:rPr lang="en-US" dirty="0" smtClean="0"/>
              <a:t>First bullet level</a:t>
            </a:r>
          </a:p>
          <a:p>
            <a:pPr lvl="2"/>
            <a:r>
              <a:rPr lang="en-US" dirty="0" smtClean="0"/>
              <a:t>Second bullet level</a:t>
            </a:r>
          </a:p>
          <a:p>
            <a:pPr lvl="3"/>
            <a:r>
              <a:rPr lang="en-US" dirty="0" smtClean="0"/>
              <a:t>Third bullet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ta Slide_2 Colum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
        <p:nvSpPr>
          <p:cNvPr id="5" name="Content Placeholder 2"/>
          <p:cNvSpPr>
            <a:spLocks noGrp="1"/>
          </p:cNvSpPr>
          <p:nvPr>
            <p:ph idx="11" hasCustomPrompt="1"/>
          </p:nvPr>
        </p:nvSpPr>
        <p:spPr>
          <a:xfrm>
            <a:off x="4800600" y="1600200"/>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Tree>
    <p:extLst>
      <p:ext uri="{BB962C8B-B14F-4D97-AF65-F5344CB8AC3E}">
        <p14:creationId xmlns:p14="http://schemas.microsoft.com/office/powerpoint/2010/main" val="30252974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solidFill>
                  <a:schemeClr val="bg1"/>
                </a:solidFill>
                <a:effectLst/>
              </a:defRPr>
            </a:lvl1pPr>
          </a:lstStyle>
          <a:p>
            <a:r>
              <a:rPr lang="en-US" dirty="0" smtClean="0"/>
              <a:t>Section Header</a:t>
            </a:r>
            <a:br>
              <a:rPr lang="en-US" dirty="0" smtClean="0"/>
            </a:br>
            <a:r>
              <a:rPr lang="en-US" dirty="0" smtClean="0"/>
              <a:t>Myriad Pro, bold, shadow, 36pt </a:t>
            </a:r>
            <a:endParaRPr lang="en-US" dirty="0"/>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 Myriad Pro, 20pt</a:t>
            </a:r>
          </a:p>
        </p:txBody>
      </p:sp>
    </p:spTree>
    <p:extLst>
      <p:ext uri="{BB962C8B-B14F-4D97-AF65-F5344CB8AC3E}">
        <p14:creationId xmlns:p14="http://schemas.microsoft.com/office/powerpoint/2010/main" val="234520135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defRPr>
            </a:lvl1pPr>
          </a:lstStyle>
          <a:p>
            <a:r>
              <a:rPr lang="en-US" dirty="0" smtClean="0"/>
              <a:t>Photo Title – Myriad Pro, Bold, Shadow, 20pt</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 – Myriad Pro, 14pt</a:t>
            </a:r>
          </a:p>
        </p:txBody>
      </p:sp>
    </p:spTree>
    <p:extLst>
      <p:ext uri="{BB962C8B-B14F-4D97-AF65-F5344CB8AC3E}">
        <p14:creationId xmlns:p14="http://schemas.microsoft.com/office/powerpoint/2010/main" val="212913961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defRPr>
            </a:lvl1pPr>
          </a:lstStyle>
          <a:p>
            <a:r>
              <a:rPr lang="en-US" dirty="0" smtClean="0"/>
              <a:t>Header – Myriad Pro, bold, shadow, 20pt</a:t>
            </a:r>
            <a:endParaRPr lang="en-US" dirty="0"/>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bg1"/>
              </a:buClr>
              <a:buSzPct val="70000"/>
              <a:buFont typeface="Wingdings" pitchFamily="2" charset="2"/>
              <a:buChar char="q"/>
              <a:defRPr sz="2400" b="1">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a:p>
            <a:pPr lvl="0"/>
            <a:r>
              <a:rPr lang="en-US" dirty="0" smtClean="0"/>
              <a:t>Myriad Pro, 14pt</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63484137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Tree>
    <p:extLst>
      <p:ext uri="{BB962C8B-B14F-4D97-AF65-F5344CB8AC3E}">
        <p14:creationId xmlns:p14="http://schemas.microsoft.com/office/powerpoint/2010/main" val="26557277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asic Content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3360593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1676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Closing Myriad Pro, Bold, 28pt</a:t>
            </a:r>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
        <p:nvSpPr>
          <p:cNvPr id="8" name="Subtitle 4"/>
          <p:cNvSpPr txBox="1">
            <a:spLocks/>
          </p:cNvSpPr>
          <p:nvPr userDrawn="1"/>
        </p:nvSpPr>
        <p:spPr>
          <a:xfrm>
            <a:off x="1371600" y="3810000"/>
            <a:ext cx="6400800" cy="1981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600"/>
              </a:spcAft>
              <a:buFont typeface="Arial" pitchFamily="34" charset="0"/>
              <a:buNone/>
            </a:pPr>
            <a:r>
              <a:rPr lang="en-US" sz="1200" dirty="0" smtClean="0">
                <a:solidFill>
                  <a:srgbClr val="FFFFFF"/>
                </a:solidFill>
              </a:rPr>
              <a:t>For more information, please contact CDC’s Office for State, Tribal, Local and Territorial Support</a:t>
            </a:r>
          </a:p>
          <a:p>
            <a:pPr marL="228600" indent="0" fontAlgn="auto">
              <a:spcAft>
                <a:spcPts val="0"/>
              </a:spcAft>
              <a:buFont typeface="Arial" pitchFamily="34" charset="0"/>
              <a:buNone/>
            </a:pPr>
            <a:r>
              <a:rPr lang="en-US" sz="1200" dirty="0" smtClean="0">
                <a:solidFill>
                  <a:srgbClr val="FFFFFF"/>
                </a:solidFill>
              </a:rPr>
              <a:t>4770 Buford Highway NE, Mailstop E-70, Atlanta,  GA  30341</a:t>
            </a:r>
          </a:p>
          <a:p>
            <a:pPr marL="228600" indent="0" fontAlgn="auto">
              <a:spcAft>
                <a:spcPts val="0"/>
              </a:spcAft>
              <a:buFont typeface="Arial" pitchFamily="34" charset="0"/>
              <a:buNone/>
            </a:pPr>
            <a:r>
              <a:rPr lang="en-US" sz="1200" dirty="0" smtClean="0">
                <a:solidFill>
                  <a:srgbClr val="FFFFFF"/>
                </a:solidFill>
              </a:rPr>
              <a:t>Telephone: 1-800-CDC-INFO (232-4636)/TTY: 1-888-232-6348</a:t>
            </a:r>
          </a:p>
          <a:p>
            <a:pPr marL="228600" indent="0" fontAlgn="auto">
              <a:spcAft>
                <a:spcPts val="0"/>
              </a:spcAft>
              <a:buFont typeface="Arial" pitchFamily="34" charset="0"/>
              <a:buNone/>
            </a:pPr>
            <a:r>
              <a:rPr lang="en-US" sz="1200" dirty="0" smtClean="0">
                <a:solidFill>
                  <a:srgbClr val="FFFFFF"/>
                </a:solidFill>
              </a:rPr>
              <a:t>E-mail:  </a:t>
            </a:r>
            <a:r>
              <a:rPr lang="en-US" sz="1200" dirty="0" smtClean="0">
                <a:solidFill>
                  <a:srgbClr val="FFFFFF"/>
                </a:solidFill>
                <a:hlinkClick r:id="rId3"/>
              </a:rPr>
              <a:t>OSTLTSfeedback@cdc.gov</a:t>
            </a:r>
            <a:r>
              <a:rPr lang="en-US" sz="1200" dirty="0" smtClean="0">
                <a:solidFill>
                  <a:srgbClr val="FFFFFF"/>
                </a:solidFill>
              </a:rPr>
              <a:t>	Web:  </a:t>
            </a:r>
            <a:r>
              <a:rPr lang="en-US" sz="1200" dirty="0" smtClean="0">
                <a:solidFill>
                  <a:srgbClr val="FFFFFF"/>
                </a:solidFill>
                <a:hlinkClick r:id="rId4"/>
              </a:rPr>
              <a:t>http://www.cdc.gov/stltpublichealth</a:t>
            </a:r>
            <a:endParaRPr lang="en-US" sz="1200" dirty="0" smtClean="0">
              <a:solidFill>
                <a:srgbClr val="FFFFFF"/>
              </a:solidFill>
            </a:endParaRPr>
          </a:p>
          <a:p>
            <a:pPr marL="0" indent="0" fontAlgn="auto">
              <a:spcAft>
                <a:spcPts val="0"/>
              </a:spcAft>
              <a:buFont typeface="Arial" pitchFamily="34" charset="0"/>
              <a:buNone/>
            </a:pPr>
            <a:endParaRPr lang="en-US" sz="1200" dirty="0" smtClean="0">
              <a:solidFill>
                <a:srgbClr val="FFFFFF"/>
              </a:solidFill>
            </a:endParaRPr>
          </a:p>
          <a:p>
            <a:pPr marL="0" indent="0" fontAlgn="auto">
              <a:spcAft>
                <a:spcPts val="0"/>
              </a:spcAft>
              <a:buFont typeface="Arial" pitchFamily="34" charset="0"/>
              <a:buNone/>
            </a:pPr>
            <a:r>
              <a:rPr lang="en-US" sz="900" dirty="0" smtClean="0">
                <a:solidFill>
                  <a:srgbClr val="FFFFFF"/>
                </a:solidFill>
              </a:rPr>
              <a:t>The findings and conclusions in this presentation are those of the authors and do not necessarily represent the official position of the Centers for Disease Control and Prevention.</a:t>
            </a:r>
          </a:p>
        </p:txBody>
      </p:sp>
    </p:spTree>
    <p:extLst>
      <p:ext uri="{BB962C8B-B14F-4D97-AF65-F5344CB8AC3E}">
        <p14:creationId xmlns:p14="http://schemas.microsoft.com/office/powerpoint/2010/main" val="251412239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xfrm>
            <a:off x="457200" y="6248400"/>
            <a:ext cx="2133600" cy="457200"/>
          </a:xfrm>
          <a:prstGeom prst="rect">
            <a:avLst/>
          </a:prstGeom>
          <a:ln/>
        </p:spPr>
        <p:txBody>
          <a:bodyPr/>
          <a:lstStyle>
            <a:lvl1pPr>
              <a:defRPr/>
            </a:lvl1pPr>
          </a:lstStyle>
          <a:p>
            <a:pPr>
              <a:defRPr/>
            </a:pPr>
            <a:endParaRPr lang="en-US" dirty="0">
              <a:solidFill>
                <a:srgbClr val="FFFFFF"/>
              </a:solidFill>
            </a:endParaRPr>
          </a:p>
        </p:txBody>
      </p:sp>
      <p:sp>
        <p:nvSpPr>
          <p:cNvPr id="6" name="Rectangle 20"/>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solidFill>
                <a:srgbClr val="FFFFFF"/>
              </a:solidFill>
            </a:endParaRPr>
          </a:p>
        </p:txBody>
      </p:sp>
      <p:sp>
        <p:nvSpPr>
          <p:cNvPr id="7" name="Rectangle 21"/>
          <p:cNvSpPr>
            <a:spLocks noGrp="1" noChangeArrowheads="1"/>
          </p:cNvSpPr>
          <p:nvPr>
            <p:ph type="sldNum" sz="quarter" idx="12"/>
          </p:nvPr>
        </p:nvSpPr>
        <p:spPr>
          <a:xfrm>
            <a:off x="6553200" y="6248400"/>
            <a:ext cx="2133600" cy="457200"/>
          </a:xfrm>
          <a:prstGeom prst="rect">
            <a:avLst/>
          </a:prstGeom>
          <a:ln/>
        </p:spPr>
        <p:txBody>
          <a:bodyPr/>
          <a:lstStyle>
            <a:lvl1pPr>
              <a:defRPr/>
            </a:lvl1pPr>
          </a:lstStyle>
          <a:p>
            <a:pPr>
              <a:defRPr/>
            </a:pPr>
            <a:fld id="{16880AC5-463A-D543-900B-9CA07685C874}"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978219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561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2" descr="PHAP_PPTSwoosh_20110111.jpg"/>
          <p:cNvPicPr>
            <a:picLocks noChangeAspect="1"/>
          </p:cNvPicPr>
          <p:nvPr userDrawn="1"/>
        </p:nvPicPr>
        <p:blipFill>
          <a:blip r:embed="rId2"/>
          <a:srcRect/>
          <a:stretch>
            <a:fillRect/>
          </a:stretch>
        </p:blipFill>
        <p:spPr bwMode="auto">
          <a:xfrm>
            <a:off x="0" y="1"/>
            <a:ext cx="9144000" cy="1755775"/>
          </a:xfrm>
          <a:prstGeom prst="rect">
            <a:avLst/>
          </a:prstGeom>
          <a:noFill/>
          <a:ln w="9525">
            <a:noFill/>
            <a:miter lim="800000"/>
            <a:headEnd/>
            <a:tailEnd/>
          </a:ln>
        </p:spPr>
      </p:pic>
      <p:pic>
        <p:nvPicPr>
          <p:cNvPr id="5" name="Picture 7" descr="ostlts-lockup-ppt.jpg"/>
          <p:cNvPicPr>
            <a:picLocks noChangeAspect="1"/>
          </p:cNvPicPr>
          <p:nvPr userDrawn="1"/>
        </p:nvPicPr>
        <p:blipFill>
          <a:blip r:embed="rId3"/>
          <a:srcRect/>
          <a:stretch>
            <a:fillRect/>
          </a:stretch>
        </p:blipFill>
        <p:spPr bwMode="auto">
          <a:xfrm>
            <a:off x="225426" y="6130926"/>
            <a:ext cx="8693151" cy="509588"/>
          </a:xfrm>
          <a:prstGeom prst="rect">
            <a:avLst/>
          </a:prstGeom>
          <a:noFill/>
          <a:ln w="9525">
            <a:noFill/>
            <a:miter lim="800000"/>
            <a:headEnd/>
            <a:tailEnd/>
          </a:ln>
        </p:spPr>
      </p:pic>
      <p:sp>
        <p:nvSpPr>
          <p:cNvPr id="3700739" name="Rectangle 3"/>
          <p:cNvSpPr>
            <a:spLocks noGrp="1" noChangeArrowheads="1"/>
          </p:cNvSpPr>
          <p:nvPr>
            <p:ph type="ctrTitle" sz="quarter"/>
          </p:nvPr>
        </p:nvSpPr>
        <p:spPr>
          <a:xfrm>
            <a:off x="600075" y="3114676"/>
            <a:ext cx="7403188" cy="549275"/>
          </a:xfrm>
        </p:spPr>
        <p:txBody>
          <a:bodyPr/>
          <a:lstStyle>
            <a:lvl1pPr>
              <a:lnSpc>
                <a:spcPts val="3200"/>
              </a:lnSpc>
              <a:spcBef>
                <a:spcPct val="100000"/>
              </a:spcBef>
              <a:buClr>
                <a:schemeClr val="tx2"/>
              </a:buClr>
              <a:buSzPct val="85000"/>
              <a:buFont typeface="Wingdings" charset="2"/>
              <a:buNone/>
              <a:defRPr sz="2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600076" y="3935413"/>
            <a:ext cx="6583363" cy="439737"/>
          </a:xfrm>
        </p:spPr>
        <p:txBody>
          <a:bodyPr/>
          <a:lstStyle>
            <a:lvl1pPr>
              <a:lnSpc>
                <a:spcPts val="2400"/>
              </a:lnSpc>
              <a:spcBef>
                <a:spcPct val="15000"/>
              </a:spcBef>
              <a:buClrTx/>
              <a:buNone/>
              <a:defRPr sz="2000" b="1"/>
            </a:lvl1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gure">
    <p:spTree>
      <p:nvGrpSpPr>
        <p:cNvPr id="1" name=""/>
        <p:cNvGrpSpPr/>
        <p:nvPr/>
      </p:nvGrpSpPr>
      <p:grpSpPr>
        <a:xfrm>
          <a:off x="0" y="0"/>
          <a:ext cx="0" cy="0"/>
          <a:chOff x="0" y="0"/>
          <a:chExt cx="0" cy="0"/>
        </a:xfrm>
      </p:grpSpPr>
      <p:sp>
        <p:nvSpPr>
          <p:cNvPr id="2" name="Title 1"/>
          <p:cNvSpPr>
            <a:spLocks noGrp="1"/>
          </p:cNvSpPr>
          <p:nvPr>
            <p:ph type="title"/>
          </p:nvPr>
        </p:nvSpPr>
        <p:spPr>
          <a:xfrm>
            <a:off x="940763" y="787470"/>
            <a:ext cx="7769116" cy="369332"/>
          </a:xfrm>
        </p:spPr>
        <p:txBody>
          <a:bodyPr wrap="square" lIns="0" rIns="0">
            <a:spAutoFit/>
          </a:bodyPr>
          <a:lstStyle>
            <a:lvl1pPr>
              <a:defRPr sz="2400" b="1" i="0">
                <a:solidFill>
                  <a:schemeClr val="accent1"/>
                </a:solidFill>
                <a:latin typeface="Arial"/>
                <a:cs typeface="Arial"/>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940763" y="1156801"/>
            <a:ext cx="7769116" cy="1767150"/>
          </a:xfrm>
        </p:spPr>
        <p:txBody>
          <a:bodyPr wrap="square" lIns="0" rIns="0" bIns="228600" anchor="t" anchorCtr="0">
            <a:spAutoFit/>
          </a:bodyPr>
          <a:lstStyle>
            <a:lvl1pPr>
              <a:buFontTx/>
              <a:buNone/>
              <a:defRPr sz="1600" b="1" i="0">
                <a:solidFill>
                  <a:schemeClr val="accent3"/>
                </a:solidFill>
                <a:latin typeface="Arial"/>
                <a:cs typeface="Arial"/>
              </a:defRPr>
            </a:lvl1pPr>
            <a:lvl2pPr>
              <a:buFontTx/>
              <a:buNone/>
              <a:defRPr sz="1600" b="1" i="0">
                <a:solidFill>
                  <a:schemeClr val="accent3"/>
                </a:solidFill>
                <a:latin typeface="Arial"/>
                <a:cs typeface="Arial"/>
              </a:defRPr>
            </a:lvl2pPr>
            <a:lvl3pPr>
              <a:buFontTx/>
              <a:buNone/>
              <a:defRPr sz="1600" b="1" i="0">
                <a:solidFill>
                  <a:schemeClr val="accent3"/>
                </a:solidFill>
                <a:latin typeface="Arial"/>
                <a:cs typeface="Arial"/>
              </a:defRPr>
            </a:lvl3pPr>
            <a:lvl4pPr>
              <a:buFontTx/>
              <a:buNone/>
              <a:defRPr sz="1600" b="1" i="0">
                <a:solidFill>
                  <a:schemeClr val="accent3"/>
                </a:solidFill>
                <a:latin typeface="Arial"/>
                <a:cs typeface="Arial"/>
              </a:defRPr>
            </a:lvl4pPr>
            <a:lvl5pPr>
              <a:buFontTx/>
              <a:buNone/>
              <a:defRPr sz="1600" b="1" i="0">
                <a:solidFill>
                  <a:schemeClr val="accent3"/>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 y="-2808"/>
            <a:ext cx="9143695" cy="28346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304" y="-229"/>
            <a:ext cx="685800"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NACCHO_pms321.png"/>
          <p:cNvPicPr>
            <a:picLocks noChangeAspect="1"/>
          </p:cNvPicPr>
          <p:nvPr userDrawn="1"/>
        </p:nvPicPr>
        <p:blipFill>
          <a:blip r:embed="rId2"/>
          <a:stretch>
            <a:fillRect/>
          </a:stretch>
        </p:blipFill>
        <p:spPr>
          <a:xfrm>
            <a:off x="7315200" y="6264124"/>
            <a:ext cx="1371600" cy="364958"/>
          </a:xfrm>
          <a:prstGeom prst="rect">
            <a:avLst/>
          </a:prstGeom>
        </p:spPr>
      </p:pic>
      <p:sp>
        <p:nvSpPr>
          <p:cNvPr id="7" name="TextBox 6"/>
          <p:cNvSpPr txBox="1"/>
          <p:nvPr userDrawn="1"/>
        </p:nvSpPr>
        <p:spPr>
          <a:xfrm rot="16200000">
            <a:off x="-2109304" y="3961126"/>
            <a:ext cx="5120464" cy="215444"/>
          </a:xfrm>
          <a:prstGeom prst="rect">
            <a:avLst/>
          </a:prstGeom>
          <a:noFill/>
        </p:spPr>
        <p:txBody>
          <a:bodyPr wrap="square" lIns="0" tIns="0" rIns="0" bIns="0" rtlCol="0">
            <a:spAutoFit/>
          </a:bodyPr>
          <a:lstStyle/>
          <a:p>
            <a:r>
              <a:rPr lang="en-US" sz="1400" b="1" dirty="0" smtClean="0">
                <a:solidFill>
                  <a:schemeClr val="bg1"/>
                </a:solidFill>
              </a:rPr>
              <a:t>National Profile of Local Health Departments</a:t>
            </a:r>
            <a:endParaRPr lang="en-US" sz="1400" b="1" dirty="0">
              <a:solidFill>
                <a:schemeClr val="bg1"/>
              </a:solidFill>
            </a:endParaRPr>
          </a:p>
        </p:txBody>
      </p:sp>
    </p:spTree>
    <p:extLst>
      <p:ext uri="{BB962C8B-B14F-4D97-AF65-F5344CB8AC3E}">
        <p14:creationId xmlns:p14="http://schemas.microsoft.com/office/powerpoint/2010/main" val="29116062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457200" y="1112838"/>
            <a:ext cx="8229600" cy="4906963"/>
          </a:xfrm>
          <a:prstGeom prst="rect">
            <a:avLst/>
          </a:prstGeom>
        </p:spPr>
        <p:txBody>
          <a:bodyPr>
            <a:normAutofit/>
          </a:bodyPr>
          <a:lstStyle>
            <a:lvl1pPr>
              <a:buFontTx/>
              <a:buNone/>
              <a:defRPr sz="2800">
                <a:solidFill>
                  <a:srgbClr val="003399"/>
                </a:solidFill>
                <a:latin typeface="Arial" pitchFamily="34" charset="0"/>
                <a:cs typeface="Arial" pitchFamily="34" charset="0"/>
              </a:defRPr>
            </a:lvl1pPr>
            <a:lvl2pPr marL="463550" indent="-238125">
              <a:spcBef>
                <a:spcPts val="400"/>
              </a:spcBef>
              <a:spcAft>
                <a:spcPts val="400"/>
              </a:spcAft>
              <a:buClr>
                <a:srgbClr val="003399"/>
              </a:buClr>
              <a:buFont typeface="Wingdings" pitchFamily="2" charset="2"/>
              <a:buChar char="§"/>
              <a:defRPr sz="2400">
                <a:solidFill>
                  <a:srgbClr val="003399"/>
                </a:solidFill>
                <a:latin typeface="Arial" pitchFamily="34" charset="0"/>
                <a:cs typeface="Arial" pitchFamily="34" charset="0"/>
              </a:defRPr>
            </a:lvl2pPr>
            <a:lvl3pPr marL="801688" indent="-225425">
              <a:spcBef>
                <a:spcPts val="400"/>
              </a:spcBef>
              <a:spcAft>
                <a:spcPts val="400"/>
              </a:spcAft>
              <a:buClr>
                <a:srgbClr val="003399"/>
              </a:buClr>
              <a:buFont typeface="Arial" pitchFamily="34" charset="0"/>
              <a:buChar char="–"/>
              <a:defRPr sz="2200">
                <a:solidFill>
                  <a:srgbClr val="003399"/>
                </a:solidFill>
                <a:latin typeface="Arial" pitchFamily="34" charset="0"/>
                <a:cs typeface="Arial" pitchFamily="34" charset="0"/>
              </a:defRPr>
            </a:lvl3pPr>
            <a:lvl4pPr marL="1139825" indent="-225425">
              <a:spcBef>
                <a:spcPts val="400"/>
              </a:spcBef>
              <a:spcAft>
                <a:spcPts val="400"/>
              </a:spcAft>
              <a:buClr>
                <a:srgbClr val="003399"/>
              </a:buClr>
              <a:buFont typeface="Arial" pitchFamily="34" charset="0"/>
              <a:buChar char="•"/>
              <a:defRPr sz="2200" baseline="0">
                <a:solidFill>
                  <a:srgbClr val="003399"/>
                </a:solidFill>
                <a:latin typeface="Arial" pitchFamily="34" charset="0"/>
                <a:cs typeface="Arial" pitchFamily="34" charset="0"/>
              </a:defRPr>
            </a:lvl4pPr>
            <a:lvl5pPr>
              <a:defRPr sz="1800">
                <a:latin typeface="Arial" pitchFamily="34" charset="0"/>
                <a:cs typeface="Arial" pitchFamily="34" charset="0"/>
              </a:defRPr>
            </a:lvl5pPr>
          </a:lstStyle>
          <a:p>
            <a:pPr lvl="0"/>
            <a:r>
              <a:rPr lang="en-US" dirty="0" smtClean="0"/>
              <a:t>Click to edit Master text styles</a:t>
            </a:r>
          </a:p>
          <a:p>
            <a:pPr lvl="1"/>
            <a:r>
              <a:rPr lang="en-US" dirty="0" smtClean="0"/>
              <a:t>First bullet level</a:t>
            </a:r>
          </a:p>
          <a:p>
            <a:pPr lvl="2"/>
            <a:r>
              <a:rPr lang="en-US" dirty="0" smtClean="0"/>
              <a:t>Second bullet level</a:t>
            </a:r>
          </a:p>
          <a:p>
            <a:pPr lvl="3"/>
            <a:r>
              <a:rPr lang="en-US" dirty="0" smtClean="0"/>
              <a:t>Third bullet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2" descr="PHAP_PPTSwoosh_20110111.jpg"/>
          <p:cNvPicPr>
            <a:picLocks noChangeAspect="1"/>
          </p:cNvPicPr>
          <p:nvPr userDrawn="1"/>
        </p:nvPicPr>
        <p:blipFill>
          <a:blip r:embed="rId2"/>
          <a:srcRect/>
          <a:stretch>
            <a:fillRect/>
          </a:stretch>
        </p:blipFill>
        <p:spPr bwMode="auto">
          <a:xfrm>
            <a:off x="0" y="1"/>
            <a:ext cx="9144000" cy="1755775"/>
          </a:xfrm>
          <a:prstGeom prst="rect">
            <a:avLst/>
          </a:prstGeom>
          <a:noFill/>
          <a:ln w="9525">
            <a:noFill/>
            <a:miter lim="800000"/>
            <a:headEnd/>
            <a:tailEnd/>
          </a:ln>
        </p:spPr>
      </p:pic>
      <p:pic>
        <p:nvPicPr>
          <p:cNvPr id="5" name="Picture 7" descr="ostlts-lockup-ppt.jpg"/>
          <p:cNvPicPr>
            <a:picLocks noChangeAspect="1"/>
          </p:cNvPicPr>
          <p:nvPr userDrawn="1"/>
        </p:nvPicPr>
        <p:blipFill>
          <a:blip r:embed="rId3"/>
          <a:srcRect/>
          <a:stretch>
            <a:fillRect/>
          </a:stretch>
        </p:blipFill>
        <p:spPr bwMode="auto">
          <a:xfrm>
            <a:off x="225426" y="6130926"/>
            <a:ext cx="8693151" cy="509588"/>
          </a:xfrm>
          <a:prstGeom prst="rect">
            <a:avLst/>
          </a:prstGeom>
          <a:noFill/>
          <a:ln w="9525">
            <a:noFill/>
            <a:miter lim="800000"/>
            <a:headEnd/>
            <a:tailEnd/>
          </a:ln>
        </p:spPr>
      </p:pic>
      <p:sp>
        <p:nvSpPr>
          <p:cNvPr id="3700739" name="Rectangle 3"/>
          <p:cNvSpPr>
            <a:spLocks noGrp="1" noChangeArrowheads="1"/>
          </p:cNvSpPr>
          <p:nvPr>
            <p:ph type="ctrTitle" sz="quarter"/>
          </p:nvPr>
        </p:nvSpPr>
        <p:spPr>
          <a:xfrm>
            <a:off x="600075" y="3114676"/>
            <a:ext cx="7403188" cy="549275"/>
          </a:xfrm>
        </p:spPr>
        <p:txBody>
          <a:bodyPr/>
          <a:lstStyle>
            <a:lvl1pPr>
              <a:lnSpc>
                <a:spcPts val="3200"/>
              </a:lnSpc>
              <a:spcBef>
                <a:spcPct val="100000"/>
              </a:spcBef>
              <a:buClr>
                <a:schemeClr val="tx2"/>
              </a:buClr>
              <a:buSzPct val="85000"/>
              <a:buFont typeface="Wingdings" charset="2"/>
              <a:buNone/>
              <a:defRPr sz="2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600076" y="3935413"/>
            <a:ext cx="6583363" cy="439737"/>
          </a:xfrm>
        </p:spPr>
        <p:txBody>
          <a:bodyPr/>
          <a:lstStyle>
            <a:lvl1pPr>
              <a:lnSpc>
                <a:spcPts val="2400"/>
              </a:lnSpc>
              <a:spcBef>
                <a:spcPct val="15000"/>
              </a:spcBef>
              <a:buClrTx/>
              <a:buNone/>
              <a:defRPr sz="2000" b="1"/>
            </a:lvl1pPr>
          </a:lstStyle>
          <a:p>
            <a:r>
              <a:rPr lang="en-US" smtClean="0"/>
              <a:t>Click to edit Master subtitle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457200" y="1112838"/>
            <a:ext cx="8229600" cy="4906963"/>
          </a:xfrm>
          <a:prstGeom prst="rect">
            <a:avLst/>
          </a:prstGeom>
        </p:spPr>
        <p:txBody>
          <a:bodyPr>
            <a:normAutofit/>
          </a:bodyPr>
          <a:lstStyle>
            <a:lvl1pPr>
              <a:buFontTx/>
              <a:buNone/>
              <a:defRPr sz="2800">
                <a:solidFill>
                  <a:srgbClr val="003399"/>
                </a:solidFill>
                <a:latin typeface="Arial" pitchFamily="34" charset="0"/>
                <a:cs typeface="Arial" pitchFamily="34" charset="0"/>
              </a:defRPr>
            </a:lvl1pPr>
            <a:lvl2pPr marL="463550" indent="-238125">
              <a:spcBef>
                <a:spcPts val="400"/>
              </a:spcBef>
              <a:spcAft>
                <a:spcPts val="400"/>
              </a:spcAft>
              <a:buClr>
                <a:srgbClr val="003399"/>
              </a:buClr>
              <a:buFont typeface="Wingdings" pitchFamily="2" charset="2"/>
              <a:buChar char="§"/>
              <a:defRPr sz="2400">
                <a:solidFill>
                  <a:srgbClr val="003399"/>
                </a:solidFill>
                <a:latin typeface="Arial" pitchFamily="34" charset="0"/>
                <a:cs typeface="Arial" pitchFamily="34" charset="0"/>
              </a:defRPr>
            </a:lvl2pPr>
            <a:lvl3pPr marL="801688" indent="-225425">
              <a:spcBef>
                <a:spcPts val="400"/>
              </a:spcBef>
              <a:spcAft>
                <a:spcPts val="400"/>
              </a:spcAft>
              <a:buClr>
                <a:srgbClr val="003399"/>
              </a:buClr>
              <a:buFont typeface="Arial" pitchFamily="34" charset="0"/>
              <a:buChar char="–"/>
              <a:defRPr sz="2200">
                <a:solidFill>
                  <a:srgbClr val="003399"/>
                </a:solidFill>
                <a:latin typeface="Arial" pitchFamily="34" charset="0"/>
                <a:cs typeface="Arial" pitchFamily="34" charset="0"/>
              </a:defRPr>
            </a:lvl3pPr>
            <a:lvl4pPr marL="1139825" indent="-225425">
              <a:spcBef>
                <a:spcPts val="400"/>
              </a:spcBef>
              <a:spcAft>
                <a:spcPts val="400"/>
              </a:spcAft>
              <a:buClr>
                <a:srgbClr val="003399"/>
              </a:buClr>
              <a:buFont typeface="Arial" pitchFamily="34" charset="0"/>
              <a:buChar char="•"/>
              <a:defRPr sz="2200" baseline="0">
                <a:solidFill>
                  <a:srgbClr val="003399"/>
                </a:solidFill>
                <a:latin typeface="Arial" pitchFamily="34" charset="0"/>
                <a:cs typeface="Arial" pitchFamily="34" charset="0"/>
              </a:defRPr>
            </a:lvl4pPr>
            <a:lvl5pPr>
              <a:defRPr sz="1800">
                <a:latin typeface="Arial" pitchFamily="34" charset="0"/>
                <a:cs typeface="Arial" pitchFamily="34" charset="0"/>
              </a:defRPr>
            </a:lvl5pPr>
          </a:lstStyle>
          <a:p>
            <a:pPr lvl="0"/>
            <a:r>
              <a:rPr lang="en-US" dirty="0" smtClean="0"/>
              <a:t>Click to edit Master text styles</a:t>
            </a:r>
          </a:p>
          <a:p>
            <a:pPr lvl="1"/>
            <a:r>
              <a:rPr lang="en-US" dirty="0" smtClean="0"/>
              <a:t>First bullet level</a:t>
            </a:r>
          </a:p>
          <a:p>
            <a:pPr lvl="2"/>
            <a:r>
              <a:rPr lang="en-US" dirty="0" smtClean="0"/>
              <a:t>Second bullet level</a:t>
            </a:r>
          </a:p>
          <a:p>
            <a:pPr lvl="3"/>
            <a:r>
              <a:rPr lang="en-US" dirty="0" smtClean="0"/>
              <a:t>Third bullet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
        <p:nvSpPr>
          <p:cNvPr id="6" name="Text Placeholder 5"/>
          <p:cNvSpPr>
            <a:spLocks noGrp="1"/>
          </p:cNvSpPr>
          <p:nvPr userDrawn="1">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userDrawn="1">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Tree>
    <p:extLst>
      <p:ext uri="{BB962C8B-B14F-4D97-AF65-F5344CB8AC3E}">
        <p14:creationId xmlns:p14="http://schemas.microsoft.com/office/powerpoint/2010/main" val="47872329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8477812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23433212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Tree>
    <p:extLst>
      <p:ext uri="{BB962C8B-B14F-4D97-AF65-F5344CB8AC3E}">
        <p14:creationId xmlns:p14="http://schemas.microsoft.com/office/powerpoint/2010/main" val="360333111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sic Content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7351613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solidFill>
                  <a:schemeClr val="bg1"/>
                </a:solidFill>
                <a:effectLst/>
              </a:defRPr>
            </a:lvl1pPr>
          </a:lstStyle>
          <a:p>
            <a:r>
              <a:rPr lang="en-US" dirty="0" smtClean="0"/>
              <a:t>Section Header</a:t>
            </a:r>
            <a:br>
              <a:rPr lang="en-US" dirty="0" smtClean="0"/>
            </a:br>
            <a:r>
              <a:rPr lang="en-US" dirty="0" smtClean="0"/>
              <a:t>Myriad Pro, bold, shadow, 36pt </a:t>
            </a:r>
            <a:endParaRPr lang="en-US" dirty="0"/>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 Myriad Pro, 20pt</a:t>
            </a:r>
          </a:p>
        </p:txBody>
      </p:sp>
    </p:spTree>
    <p:extLst>
      <p:ext uri="{BB962C8B-B14F-4D97-AF65-F5344CB8AC3E}">
        <p14:creationId xmlns:p14="http://schemas.microsoft.com/office/powerpoint/2010/main" val="3213201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defRPr>
            </a:lvl1pPr>
          </a:lstStyle>
          <a:p>
            <a:r>
              <a:rPr lang="en-US" dirty="0" smtClean="0"/>
              <a:t>Header – Myriad Pro, bold, shadow, 20pt</a:t>
            </a:r>
            <a:endParaRPr lang="en-US" dirty="0"/>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bg1"/>
              </a:buClr>
              <a:buSzPct val="70000"/>
              <a:buFont typeface="Wingdings" pitchFamily="2" charset="2"/>
              <a:buChar char="q"/>
              <a:defRPr sz="2400" b="1">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a:p>
            <a:pPr lvl="0"/>
            <a:r>
              <a:rPr lang="en-US" dirty="0" smtClean="0"/>
              <a:t>Myriad Pro, 14pt</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3642964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bg1"/>
              </a:buClr>
              <a:buSzPct val="100000"/>
              <a:buFont typeface="Wingdings" pitchFamily="2" charset="2"/>
              <a:buChar char="§"/>
              <a:defRPr sz="2400" b="1" baseline="0">
                <a:solidFill>
                  <a:schemeClr val="bg2"/>
                </a:solidFill>
              </a:defRPr>
            </a:lvl1pPr>
            <a:lvl2pPr>
              <a:buClr>
                <a:schemeClr val="bg1"/>
              </a:buClr>
              <a:buSzPct val="100000"/>
              <a:buFont typeface="Arial" pitchFamily="34" charset="0"/>
              <a:buChar char="•"/>
              <a:defRPr sz="2000">
                <a:solidFill>
                  <a:schemeClr val="bg2"/>
                </a:solidFill>
              </a:defRPr>
            </a:lvl2pPr>
            <a:lvl3pPr>
              <a:buClr>
                <a:schemeClr val="bg1"/>
              </a:buClr>
              <a:buSzPct val="100000"/>
              <a:buFont typeface="Myriad Web Pro"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Wingdings" pitchFamily="2" charset="2"/>
              <a:buChar char="v"/>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38827487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defRPr>
            </a:lvl1pPr>
          </a:lstStyle>
          <a:p>
            <a:r>
              <a:rPr lang="en-US" dirty="0" smtClean="0"/>
              <a:t>Photo Title – Myriad Pro, Bold, Shadow, 20pt</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 – Myriad Pro, 14pt</a:t>
            </a:r>
          </a:p>
        </p:txBody>
      </p:sp>
    </p:spTree>
    <p:extLst>
      <p:ext uri="{BB962C8B-B14F-4D97-AF65-F5344CB8AC3E}">
        <p14:creationId xmlns:p14="http://schemas.microsoft.com/office/powerpoint/2010/main" val="7661727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Closing– Myriad Pro, Bold, 28pt</a:t>
            </a:r>
          </a:p>
        </p:txBody>
      </p:sp>
      <p:sp>
        <p:nvSpPr>
          <p:cNvPr id="9" name="Rectangle 8"/>
          <p:cNvSpPr/>
          <p:nvPr userDrawn="1"/>
        </p:nvSpPr>
        <p:spPr>
          <a:xfrm>
            <a:off x="1371600" y="4343400"/>
            <a:ext cx="6400800" cy="292388"/>
          </a:xfrm>
          <a:prstGeom prst="rect">
            <a:avLst/>
          </a:prstGeom>
        </p:spPr>
        <p:txBody>
          <a:bodyPr wrap="square">
            <a:spAutoFit/>
          </a:bodyPr>
          <a:lstStyle/>
          <a:p>
            <a:pPr fontAlgn="auto">
              <a:spcBef>
                <a:spcPts val="0"/>
              </a:spcBef>
              <a:spcAft>
                <a:spcPts val="0"/>
              </a:spcAft>
            </a:pPr>
            <a:r>
              <a:rPr lang="en-US" sz="1300" b="1" dirty="0" smtClean="0">
                <a:solidFill>
                  <a:srgbClr val="FFFFFF"/>
                </a:solidFill>
                <a:latin typeface="Myriad Web Pro"/>
                <a:ea typeface="+mn-ea"/>
                <a:cs typeface="+mn-cs"/>
              </a:rPr>
              <a:t>For more information please contact Centers for Disease Control and Prevention</a:t>
            </a:r>
          </a:p>
        </p:txBody>
      </p:sp>
      <p:sp>
        <p:nvSpPr>
          <p:cNvPr id="11" name="Rectangle 10"/>
          <p:cNvSpPr/>
          <p:nvPr userDrawn="1"/>
        </p:nvSpPr>
        <p:spPr>
          <a:xfrm>
            <a:off x="1371600" y="4706034"/>
            <a:ext cx="5943600" cy="646331"/>
          </a:xfrm>
          <a:prstGeom prst="rect">
            <a:avLst/>
          </a:prstGeom>
        </p:spPr>
        <p:txBody>
          <a:bodyPr wrap="square">
            <a:spAutoFit/>
          </a:bodyPr>
          <a:lstStyle/>
          <a:p>
            <a:pPr fontAlgn="auto">
              <a:spcBef>
                <a:spcPts val="0"/>
              </a:spcBef>
              <a:spcAft>
                <a:spcPts val="0"/>
              </a:spcAft>
            </a:pPr>
            <a:r>
              <a:rPr lang="en-US" sz="1200" dirty="0" smtClean="0">
                <a:solidFill>
                  <a:srgbClr val="FFFFFF"/>
                </a:solidFill>
                <a:latin typeface="Myriad Web Pro"/>
                <a:ea typeface="+mn-ea"/>
                <a:cs typeface="+mn-cs"/>
              </a:rPr>
              <a:t>1600 Clifton Road NE, Atlanta, GA 30333</a:t>
            </a:r>
          </a:p>
          <a:p>
            <a:pPr fontAlgn="auto">
              <a:spcBef>
                <a:spcPts val="0"/>
              </a:spcBef>
              <a:spcAft>
                <a:spcPts val="0"/>
              </a:spcAft>
            </a:pPr>
            <a:r>
              <a:rPr lang="en-US" sz="1200" dirty="0" smtClean="0">
                <a:solidFill>
                  <a:srgbClr val="FFFFFF"/>
                </a:solidFill>
                <a:latin typeface="Myriad Web Pro"/>
                <a:ea typeface="+mn-ea"/>
                <a:cs typeface="+mn-cs"/>
              </a:rPr>
              <a:t>Telephone, 1-800-CDC-INFO (232-4636)/TTY: 1-888-232-6348</a:t>
            </a:r>
          </a:p>
          <a:p>
            <a:pPr fontAlgn="auto">
              <a:spcBef>
                <a:spcPts val="0"/>
              </a:spcBef>
              <a:spcAft>
                <a:spcPts val="0"/>
              </a:spcAft>
            </a:pPr>
            <a:r>
              <a:rPr lang="en-US" sz="1200" dirty="0" smtClean="0">
                <a:solidFill>
                  <a:srgbClr val="FFFFFF"/>
                </a:solidFill>
                <a:latin typeface="Myriad Web Pro"/>
                <a:ea typeface="+mn-ea"/>
                <a:cs typeface="+mn-cs"/>
              </a:rPr>
              <a:t>E-mail: cdcinfo@cdc.gov 	Web: www.cdc.gov</a:t>
            </a:r>
          </a:p>
        </p:txBody>
      </p:sp>
      <p:sp>
        <p:nvSpPr>
          <p:cNvPr id="7"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8"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
        <p:nvSpPr>
          <p:cNvPr id="10" name="Rectangle 9"/>
          <p:cNvSpPr/>
          <p:nvPr userDrawn="1"/>
        </p:nvSpPr>
        <p:spPr>
          <a:xfrm>
            <a:off x="1371600" y="5421868"/>
            <a:ext cx="5943600" cy="369332"/>
          </a:xfrm>
          <a:prstGeom prst="rect">
            <a:avLst/>
          </a:prstGeom>
        </p:spPr>
        <p:txBody>
          <a:bodyPr wrap="square">
            <a:spAutoFit/>
          </a:bodyPr>
          <a:lstStyle/>
          <a:p>
            <a:pPr fontAlgn="auto">
              <a:spcBef>
                <a:spcPts val="0"/>
              </a:spcBef>
              <a:spcAft>
                <a:spcPts val="0"/>
              </a:spcAft>
            </a:pPr>
            <a:r>
              <a:rPr lang="en-US" sz="900" dirty="0" smtClean="0">
                <a:solidFill>
                  <a:srgbClr val="FFFFFF"/>
                </a:solidFill>
                <a:latin typeface="Myriad Web Pro"/>
                <a:ea typeface="+mn-ea"/>
                <a:cs typeface="+mn-cs"/>
              </a:rPr>
              <a:t>The findings and conclusions in this report are those of the authors and do not necessarily represent the official position of the Centers for Disease Control and Prevention.</a:t>
            </a:r>
          </a:p>
        </p:txBody>
      </p:sp>
    </p:spTree>
    <p:extLst>
      <p:ext uri="{BB962C8B-B14F-4D97-AF65-F5344CB8AC3E}">
        <p14:creationId xmlns:p14="http://schemas.microsoft.com/office/powerpoint/2010/main" val="388302048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3"/>
            <a:ext cx="8229600" cy="731837"/>
          </a:xfrm>
          <a:prstGeom prst="rect">
            <a:avLst/>
          </a:prstGeom>
        </p:spPr>
        <p:txBody>
          <a:bodyPr/>
          <a:lstStyle>
            <a:lvl1pPr>
              <a:defRPr b="0">
                <a:solidFill>
                  <a:schemeClr val="bg1">
                    <a:lumMod val="9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7244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3062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3"/>
            <a:ext cx="8229600" cy="73183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3758036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Tree>
    <p:extLst>
      <p:ext uri="{BB962C8B-B14F-4D97-AF65-F5344CB8AC3E}">
        <p14:creationId xmlns:p14="http://schemas.microsoft.com/office/powerpoint/2010/main" val="31806610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75479899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asic Content_2 Columns">
    <p:spTree>
      <p:nvGrpSpPr>
        <p:cNvPr id="1" name=""/>
        <p:cNvGrpSpPr/>
        <p:nvPr/>
      </p:nvGrpSpPr>
      <p:grpSpPr>
        <a:xfrm>
          <a:off x="0" y="0"/>
          <a:ext cx="0" cy="0"/>
          <a:chOff x="0" y="0"/>
          <a:chExt cx="0" cy="0"/>
        </a:xfrm>
      </p:grpSpPr>
      <p:sp>
        <p:nvSpPr>
          <p:cNvPr id="3" name="Text Placeholder 5"/>
          <p:cNvSpPr>
            <a:spLocks noGrp="1"/>
          </p:cNvSpPr>
          <p:nvPr>
            <p:ph type="body" sz="quarter" idx="11" hasCustomPrompt="1"/>
          </p:nvPr>
        </p:nvSpPr>
        <p:spPr>
          <a:xfrm>
            <a:off x="457200" y="5791200"/>
            <a:ext cx="8229600" cy="609600"/>
          </a:xfrm>
          <a:prstGeom prst="rect">
            <a:avLst/>
          </a:prstGeom>
        </p:spPr>
        <p:txBody>
          <a:bodyPr anchor="b"/>
          <a:lstStyle>
            <a:lvl1pPr>
              <a:buNone/>
              <a:defRPr sz="1100">
                <a:solidFill>
                  <a:schemeClr val="bg2"/>
                </a:solidFill>
              </a:defRPr>
            </a:lvl1pPr>
          </a:lstStyle>
          <a:p>
            <a:r>
              <a:rPr lang="en-US" dirty="0" smtClean="0"/>
              <a:t>* Citations, references, and credits – Myriad Pro, 11pt</a:t>
            </a:r>
            <a:endParaRPr lang="en-US" dirty="0"/>
          </a:p>
        </p:txBody>
      </p:sp>
      <p:sp>
        <p:nvSpPr>
          <p:cNvPr id="5"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Content Placeholder 2"/>
          <p:cNvSpPr>
            <a:spLocks noGrp="1"/>
          </p:cNvSpPr>
          <p:nvPr>
            <p:ph idx="12" hasCustomPrompt="1"/>
          </p:nvPr>
        </p:nvSpPr>
        <p:spPr>
          <a:xfrm>
            <a:off x="4800600" y="1606064"/>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Tree>
    <p:extLst>
      <p:ext uri="{BB962C8B-B14F-4D97-AF65-F5344CB8AC3E}">
        <p14:creationId xmlns:p14="http://schemas.microsoft.com/office/powerpoint/2010/main" val="22391561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4751814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ata Slide_2 Colum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
        <p:nvSpPr>
          <p:cNvPr id="5" name="Content Placeholder 2"/>
          <p:cNvSpPr>
            <a:spLocks noGrp="1"/>
          </p:cNvSpPr>
          <p:nvPr>
            <p:ph idx="11" hasCustomPrompt="1"/>
          </p:nvPr>
        </p:nvSpPr>
        <p:spPr>
          <a:xfrm>
            <a:off x="4800600" y="1600200"/>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Tree>
    <p:extLst>
      <p:ext uri="{BB962C8B-B14F-4D97-AF65-F5344CB8AC3E}">
        <p14:creationId xmlns:p14="http://schemas.microsoft.com/office/powerpoint/2010/main" val="127649052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solidFill>
                  <a:schemeClr val="bg1"/>
                </a:solidFill>
                <a:effectLst/>
              </a:defRPr>
            </a:lvl1pPr>
          </a:lstStyle>
          <a:p>
            <a:r>
              <a:rPr lang="en-US" dirty="0" smtClean="0"/>
              <a:t>Section Header</a:t>
            </a:r>
            <a:br>
              <a:rPr lang="en-US" dirty="0" smtClean="0"/>
            </a:br>
            <a:r>
              <a:rPr lang="en-US" dirty="0" smtClean="0"/>
              <a:t>Myriad Pro, bold, shadow, 36pt </a:t>
            </a:r>
            <a:endParaRPr lang="en-US" dirty="0"/>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 Myriad Pro, 20pt</a:t>
            </a:r>
          </a:p>
        </p:txBody>
      </p:sp>
    </p:spTree>
    <p:extLst>
      <p:ext uri="{BB962C8B-B14F-4D97-AF65-F5344CB8AC3E}">
        <p14:creationId xmlns:p14="http://schemas.microsoft.com/office/powerpoint/2010/main" val="14574381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B16EEB-9151-46DC-BF67-495F5855CBCB}" type="datetimeFigureOut">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4555240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defRPr>
            </a:lvl1pPr>
          </a:lstStyle>
          <a:p>
            <a:r>
              <a:rPr lang="en-US" dirty="0" smtClean="0"/>
              <a:t>Photo Title – Myriad Pro, Bold, Shadow, 20pt</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 – Myriad Pro, 14pt</a:t>
            </a:r>
          </a:p>
        </p:txBody>
      </p:sp>
    </p:spTree>
    <p:extLst>
      <p:ext uri="{BB962C8B-B14F-4D97-AF65-F5344CB8AC3E}">
        <p14:creationId xmlns:p14="http://schemas.microsoft.com/office/powerpoint/2010/main" val="308389850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defRPr>
            </a:lvl1pPr>
          </a:lstStyle>
          <a:p>
            <a:r>
              <a:rPr lang="en-US" dirty="0" smtClean="0"/>
              <a:t>Header – Myriad Pro, bold, shadow, 20pt</a:t>
            </a:r>
            <a:endParaRPr lang="en-US" dirty="0"/>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bg1"/>
              </a:buClr>
              <a:buSzPct val="70000"/>
              <a:buFont typeface="Wingdings" pitchFamily="2" charset="2"/>
              <a:buChar char="q"/>
              <a:defRPr sz="2400" b="1">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a:p>
            <a:pPr lvl="0"/>
            <a:r>
              <a:rPr lang="en-US" dirty="0" smtClean="0"/>
              <a:t>Myriad Pro, 14pt</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66709586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Tree>
    <p:extLst>
      <p:ext uri="{BB962C8B-B14F-4D97-AF65-F5344CB8AC3E}">
        <p14:creationId xmlns:p14="http://schemas.microsoft.com/office/powerpoint/2010/main" val="353305425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asic Content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243377252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1676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Closing Myriad Pro, Bold, 28pt</a:t>
            </a:r>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
        <p:nvSpPr>
          <p:cNvPr id="8" name="Subtitle 4"/>
          <p:cNvSpPr txBox="1">
            <a:spLocks/>
          </p:cNvSpPr>
          <p:nvPr userDrawn="1"/>
        </p:nvSpPr>
        <p:spPr>
          <a:xfrm>
            <a:off x="1371600" y="3810000"/>
            <a:ext cx="6400800" cy="1981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600"/>
              </a:spcAft>
              <a:buFont typeface="Arial" pitchFamily="34" charset="0"/>
              <a:buNone/>
            </a:pPr>
            <a:r>
              <a:rPr lang="en-US" sz="1200" dirty="0" smtClean="0">
                <a:solidFill>
                  <a:srgbClr val="FFFFFF"/>
                </a:solidFill>
              </a:rPr>
              <a:t>For more information, please contact CDC’s Office for State, Tribal, Local and Territorial Support</a:t>
            </a:r>
          </a:p>
          <a:p>
            <a:pPr marL="228600" indent="0" fontAlgn="auto">
              <a:spcAft>
                <a:spcPts val="0"/>
              </a:spcAft>
              <a:buFont typeface="Arial" pitchFamily="34" charset="0"/>
              <a:buNone/>
            </a:pPr>
            <a:r>
              <a:rPr lang="en-US" sz="1200" dirty="0" smtClean="0">
                <a:solidFill>
                  <a:srgbClr val="FFFFFF"/>
                </a:solidFill>
              </a:rPr>
              <a:t>4770 Buford Highway NE, Mailstop E-70, Atlanta,  GA  30341</a:t>
            </a:r>
          </a:p>
          <a:p>
            <a:pPr marL="228600" indent="0" fontAlgn="auto">
              <a:spcAft>
                <a:spcPts val="0"/>
              </a:spcAft>
              <a:buFont typeface="Arial" pitchFamily="34" charset="0"/>
              <a:buNone/>
            </a:pPr>
            <a:r>
              <a:rPr lang="en-US" sz="1200" dirty="0" smtClean="0">
                <a:solidFill>
                  <a:srgbClr val="FFFFFF"/>
                </a:solidFill>
              </a:rPr>
              <a:t>Telephone: 1-800-CDC-INFO (232-4636)/TTY: 1-888-232-6348</a:t>
            </a:r>
          </a:p>
          <a:p>
            <a:pPr marL="228600" indent="0" fontAlgn="auto">
              <a:spcAft>
                <a:spcPts val="0"/>
              </a:spcAft>
              <a:buFont typeface="Arial" pitchFamily="34" charset="0"/>
              <a:buNone/>
            </a:pPr>
            <a:r>
              <a:rPr lang="en-US" sz="1200" dirty="0" smtClean="0">
                <a:solidFill>
                  <a:srgbClr val="FFFFFF"/>
                </a:solidFill>
              </a:rPr>
              <a:t>E-mail:  </a:t>
            </a:r>
            <a:r>
              <a:rPr lang="en-US" sz="1200" dirty="0" smtClean="0">
                <a:solidFill>
                  <a:srgbClr val="FFFFFF"/>
                </a:solidFill>
                <a:hlinkClick r:id="rId3"/>
              </a:rPr>
              <a:t>OSTLTSfeedback@cdc.gov</a:t>
            </a:r>
            <a:r>
              <a:rPr lang="en-US" sz="1200" dirty="0" smtClean="0">
                <a:solidFill>
                  <a:srgbClr val="FFFFFF"/>
                </a:solidFill>
              </a:rPr>
              <a:t>	Web:  </a:t>
            </a:r>
            <a:r>
              <a:rPr lang="en-US" sz="1200" dirty="0" smtClean="0">
                <a:solidFill>
                  <a:srgbClr val="FFFFFF"/>
                </a:solidFill>
                <a:hlinkClick r:id="rId4"/>
              </a:rPr>
              <a:t>http://www.cdc.gov/stltpublichealth</a:t>
            </a:r>
            <a:endParaRPr lang="en-US" sz="1200" dirty="0" smtClean="0">
              <a:solidFill>
                <a:srgbClr val="FFFFFF"/>
              </a:solidFill>
            </a:endParaRPr>
          </a:p>
          <a:p>
            <a:pPr marL="0" indent="0" fontAlgn="auto">
              <a:spcAft>
                <a:spcPts val="0"/>
              </a:spcAft>
              <a:buFont typeface="Arial" pitchFamily="34" charset="0"/>
              <a:buNone/>
            </a:pPr>
            <a:endParaRPr lang="en-US" sz="1200" dirty="0" smtClean="0">
              <a:solidFill>
                <a:srgbClr val="FFFFFF"/>
              </a:solidFill>
            </a:endParaRPr>
          </a:p>
          <a:p>
            <a:pPr marL="0" indent="0" fontAlgn="auto">
              <a:spcAft>
                <a:spcPts val="0"/>
              </a:spcAft>
              <a:buFont typeface="Arial" pitchFamily="34" charset="0"/>
              <a:buNone/>
            </a:pPr>
            <a:r>
              <a:rPr lang="en-US" sz="900" dirty="0" smtClean="0">
                <a:solidFill>
                  <a:srgbClr val="FFFFFF"/>
                </a:solidFill>
              </a:rPr>
              <a:t>The findings and conclusions in this presentation are those of the authors and do not necessarily represent the official position of the Centers for Disease Control and Prevention.</a:t>
            </a:r>
          </a:p>
        </p:txBody>
      </p:sp>
    </p:spTree>
    <p:extLst>
      <p:ext uri="{BB962C8B-B14F-4D97-AF65-F5344CB8AC3E}">
        <p14:creationId xmlns:p14="http://schemas.microsoft.com/office/powerpoint/2010/main" val="103671756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Tree>
    <p:extLst>
      <p:ext uri="{BB962C8B-B14F-4D97-AF65-F5344CB8AC3E}">
        <p14:creationId xmlns:p14="http://schemas.microsoft.com/office/powerpoint/2010/main" val="325639950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83019954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asic Content_2 Columns">
    <p:spTree>
      <p:nvGrpSpPr>
        <p:cNvPr id="1" name=""/>
        <p:cNvGrpSpPr/>
        <p:nvPr/>
      </p:nvGrpSpPr>
      <p:grpSpPr>
        <a:xfrm>
          <a:off x="0" y="0"/>
          <a:ext cx="0" cy="0"/>
          <a:chOff x="0" y="0"/>
          <a:chExt cx="0" cy="0"/>
        </a:xfrm>
      </p:grpSpPr>
      <p:sp>
        <p:nvSpPr>
          <p:cNvPr id="3" name="Text Placeholder 5"/>
          <p:cNvSpPr>
            <a:spLocks noGrp="1"/>
          </p:cNvSpPr>
          <p:nvPr>
            <p:ph type="body" sz="quarter" idx="11" hasCustomPrompt="1"/>
          </p:nvPr>
        </p:nvSpPr>
        <p:spPr>
          <a:xfrm>
            <a:off x="457200" y="5791200"/>
            <a:ext cx="8229600" cy="609600"/>
          </a:xfrm>
          <a:prstGeom prst="rect">
            <a:avLst/>
          </a:prstGeom>
        </p:spPr>
        <p:txBody>
          <a:bodyPr anchor="b"/>
          <a:lstStyle>
            <a:lvl1pPr>
              <a:buNone/>
              <a:defRPr sz="1100">
                <a:solidFill>
                  <a:schemeClr val="bg2"/>
                </a:solidFill>
              </a:defRPr>
            </a:lvl1pPr>
          </a:lstStyle>
          <a:p>
            <a:r>
              <a:rPr lang="en-US" dirty="0" smtClean="0"/>
              <a:t>* Citations, references, and credits – Myriad Pro, 11pt</a:t>
            </a:r>
            <a:endParaRPr lang="en-US" dirty="0"/>
          </a:p>
        </p:txBody>
      </p:sp>
      <p:sp>
        <p:nvSpPr>
          <p:cNvPr id="5"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Content Placeholder 2"/>
          <p:cNvSpPr>
            <a:spLocks noGrp="1"/>
          </p:cNvSpPr>
          <p:nvPr>
            <p:ph idx="12" hasCustomPrompt="1"/>
          </p:nvPr>
        </p:nvSpPr>
        <p:spPr>
          <a:xfrm>
            <a:off x="4800600" y="1606064"/>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Tree>
    <p:extLst>
      <p:ext uri="{BB962C8B-B14F-4D97-AF65-F5344CB8AC3E}">
        <p14:creationId xmlns:p14="http://schemas.microsoft.com/office/powerpoint/2010/main" val="356710894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40541597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ata Slide_2 Colum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
        <p:nvSpPr>
          <p:cNvPr id="5" name="Content Placeholder 2"/>
          <p:cNvSpPr>
            <a:spLocks noGrp="1"/>
          </p:cNvSpPr>
          <p:nvPr>
            <p:ph idx="11" hasCustomPrompt="1"/>
          </p:nvPr>
        </p:nvSpPr>
        <p:spPr>
          <a:xfrm>
            <a:off x="4800600" y="1600200"/>
            <a:ext cx="38862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Tree>
    <p:extLst>
      <p:ext uri="{BB962C8B-B14F-4D97-AF65-F5344CB8AC3E}">
        <p14:creationId xmlns:p14="http://schemas.microsoft.com/office/powerpoint/2010/main" val="31113246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16EEB-9151-46DC-BF67-495F5855CBCB}" type="datetimeFigureOut">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11340105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solidFill>
                  <a:schemeClr val="bg1"/>
                </a:solidFill>
                <a:effectLst/>
              </a:defRPr>
            </a:lvl1pPr>
          </a:lstStyle>
          <a:p>
            <a:r>
              <a:rPr lang="en-US" dirty="0" smtClean="0"/>
              <a:t>Section Header</a:t>
            </a:r>
            <a:br>
              <a:rPr lang="en-US" dirty="0" smtClean="0"/>
            </a:br>
            <a:r>
              <a:rPr lang="en-US" dirty="0" smtClean="0"/>
              <a:t>Myriad Pro, bold, shadow, 36pt </a:t>
            </a:r>
            <a:endParaRPr lang="en-US" dirty="0"/>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 Myriad Pro, 20pt</a:t>
            </a:r>
          </a:p>
        </p:txBody>
      </p:sp>
    </p:spTree>
    <p:extLst>
      <p:ext uri="{BB962C8B-B14F-4D97-AF65-F5344CB8AC3E}">
        <p14:creationId xmlns:p14="http://schemas.microsoft.com/office/powerpoint/2010/main" val="36424811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defRPr>
            </a:lvl1pPr>
          </a:lstStyle>
          <a:p>
            <a:r>
              <a:rPr lang="en-US" dirty="0" smtClean="0"/>
              <a:t>Photo Title – Myriad Pro, Bold, Shadow, 20pt</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 – Myriad Pro, 14pt</a:t>
            </a:r>
          </a:p>
        </p:txBody>
      </p:sp>
    </p:spTree>
    <p:extLst>
      <p:ext uri="{BB962C8B-B14F-4D97-AF65-F5344CB8AC3E}">
        <p14:creationId xmlns:p14="http://schemas.microsoft.com/office/powerpoint/2010/main" val="235075946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defRPr>
            </a:lvl1pPr>
          </a:lstStyle>
          <a:p>
            <a:r>
              <a:rPr lang="en-US" dirty="0" smtClean="0"/>
              <a:t>Header – Myriad Pro, bold, shadow, 20pt</a:t>
            </a:r>
            <a:endParaRPr lang="en-US" dirty="0"/>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bg1"/>
              </a:buClr>
              <a:buSzPct val="70000"/>
              <a:buFont typeface="Wingdings" pitchFamily="2" charset="2"/>
              <a:buChar char="q"/>
              <a:defRPr sz="2400" b="1">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a:p>
            <a:pPr lvl="0"/>
            <a:r>
              <a:rPr lang="en-US" dirty="0" smtClean="0"/>
              <a:t>Myriad Pro, 14pt</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87569293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bg1"/>
                </a:solidFill>
                <a:effectLst/>
              </a:defRPr>
            </a:lvl1pPr>
          </a:lstStyle>
          <a:p>
            <a:r>
              <a:rPr lang="en-US" dirty="0" smtClean="0"/>
              <a:t>Title of Presentation – Myriad Pro</a:t>
            </a:r>
            <a:br>
              <a:rPr lang="en-US" dirty="0" smtClean="0"/>
            </a:br>
            <a:r>
              <a:rPr lang="en-US" dirty="0" smtClean="0"/>
              <a:t> Bold, Shadow 28pt</a:t>
            </a:r>
            <a:endParaRPr lang="en-US" dirty="0"/>
          </a:p>
        </p:txBody>
      </p:sp>
    </p:spTree>
    <p:extLst>
      <p:ext uri="{BB962C8B-B14F-4D97-AF65-F5344CB8AC3E}">
        <p14:creationId xmlns:p14="http://schemas.microsoft.com/office/powerpoint/2010/main" val="269012205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asic Content with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bg1"/>
              </a:buClr>
              <a:buSzPct val="70000"/>
              <a:buFont typeface="Wingdings" pitchFamily="2" charset="2"/>
              <a:buChar char="q"/>
              <a:defRPr sz="2400" b="1" baseline="0">
                <a:solidFill>
                  <a:schemeClr val="bg2"/>
                </a:solidFill>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98124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1676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Closing Myriad Pro, Bold, 28pt</a:t>
            </a:r>
          </a:p>
        </p:txBody>
      </p:sp>
      <p:sp>
        <p:nvSpPr>
          <p:cNvPr id="6" name="Text Placeholder 5"/>
          <p:cNvSpPr>
            <a:spLocks noGrp="1"/>
          </p:cNvSpPr>
          <p:nvPr>
            <p:ph type="body" sz="quarter" idx="11" hasCustomPrompt="1"/>
          </p:nvPr>
        </p:nvSpPr>
        <p:spPr>
          <a:xfrm>
            <a:off x="1828800" y="6263640"/>
            <a:ext cx="5105400" cy="182880"/>
          </a:xfrm>
          <a:prstGeom prst="rect">
            <a:avLst/>
          </a:prstGeom>
        </p:spPr>
        <p:txBody>
          <a:bodyPr/>
          <a:lstStyle>
            <a:lvl1pPr>
              <a:buNone/>
              <a:defRPr sz="1000" baseline="0">
                <a:solidFill>
                  <a:schemeClr val="tx2"/>
                </a:solidFill>
              </a:defRPr>
            </a:lvl1pPr>
          </a:lstStyle>
          <a:p>
            <a:r>
              <a:rPr lang="en-US" dirty="0" smtClean="0"/>
              <a:t>Office of the Director</a:t>
            </a:r>
            <a:endParaRPr lang="en-US" dirty="0"/>
          </a:p>
        </p:txBody>
      </p:sp>
      <p:sp>
        <p:nvSpPr>
          <p:cNvPr id="7" name="Text Placeholder 6"/>
          <p:cNvSpPr>
            <a:spLocks noGrp="1"/>
          </p:cNvSpPr>
          <p:nvPr>
            <p:ph type="body" sz="quarter" idx="12" hasCustomPrompt="1"/>
          </p:nvPr>
        </p:nvSpPr>
        <p:spPr>
          <a:xfrm>
            <a:off x="1828800" y="6464808"/>
            <a:ext cx="5105400" cy="228600"/>
          </a:xfrm>
          <a:prstGeom prst="rect">
            <a:avLst/>
          </a:prstGeom>
        </p:spPr>
        <p:txBody>
          <a:bodyPr/>
          <a:lstStyle>
            <a:lvl1pPr>
              <a:buNone/>
              <a:defRPr sz="1000" baseline="0">
                <a:solidFill>
                  <a:schemeClr val="tx2"/>
                </a:solidFill>
              </a:defRPr>
            </a:lvl1pPr>
          </a:lstStyle>
          <a:p>
            <a:r>
              <a:rPr lang="en-US" dirty="0" smtClean="0"/>
              <a:t>Place Office Title Here</a:t>
            </a:r>
            <a:endParaRPr lang="en-US" dirty="0"/>
          </a:p>
        </p:txBody>
      </p:sp>
      <p:sp>
        <p:nvSpPr>
          <p:cNvPr id="8" name="Subtitle 4"/>
          <p:cNvSpPr txBox="1">
            <a:spLocks/>
          </p:cNvSpPr>
          <p:nvPr userDrawn="1"/>
        </p:nvSpPr>
        <p:spPr>
          <a:xfrm>
            <a:off x="1371600" y="3810000"/>
            <a:ext cx="6400800" cy="1981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600"/>
              </a:spcAft>
              <a:buFont typeface="Arial" pitchFamily="34" charset="0"/>
              <a:buNone/>
            </a:pPr>
            <a:r>
              <a:rPr lang="en-US" sz="1200" dirty="0" smtClean="0">
                <a:solidFill>
                  <a:srgbClr val="FFFFFF"/>
                </a:solidFill>
              </a:rPr>
              <a:t>For more information, please contact CDC’s Office for State, Tribal, Local and Territorial Support</a:t>
            </a:r>
          </a:p>
          <a:p>
            <a:pPr marL="228600" indent="0" fontAlgn="auto">
              <a:spcAft>
                <a:spcPts val="0"/>
              </a:spcAft>
              <a:buFont typeface="Arial" pitchFamily="34" charset="0"/>
              <a:buNone/>
            </a:pPr>
            <a:r>
              <a:rPr lang="en-US" sz="1200" dirty="0" smtClean="0">
                <a:solidFill>
                  <a:srgbClr val="FFFFFF"/>
                </a:solidFill>
              </a:rPr>
              <a:t>4770 Buford Highway NE, Mailstop E-70, Atlanta,  GA  30341</a:t>
            </a:r>
          </a:p>
          <a:p>
            <a:pPr marL="228600" indent="0" fontAlgn="auto">
              <a:spcAft>
                <a:spcPts val="0"/>
              </a:spcAft>
              <a:buFont typeface="Arial" pitchFamily="34" charset="0"/>
              <a:buNone/>
            </a:pPr>
            <a:r>
              <a:rPr lang="en-US" sz="1200" dirty="0" smtClean="0">
                <a:solidFill>
                  <a:srgbClr val="FFFFFF"/>
                </a:solidFill>
              </a:rPr>
              <a:t>Telephone: 1-800-CDC-INFO (232-4636)/TTY: 1-888-232-6348</a:t>
            </a:r>
          </a:p>
          <a:p>
            <a:pPr marL="228600" indent="0" fontAlgn="auto">
              <a:spcAft>
                <a:spcPts val="0"/>
              </a:spcAft>
              <a:buFont typeface="Arial" pitchFamily="34" charset="0"/>
              <a:buNone/>
            </a:pPr>
            <a:r>
              <a:rPr lang="en-US" sz="1200" dirty="0" smtClean="0">
                <a:solidFill>
                  <a:srgbClr val="FFFFFF"/>
                </a:solidFill>
              </a:rPr>
              <a:t>E-mail:  </a:t>
            </a:r>
            <a:r>
              <a:rPr lang="en-US" sz="1200" dirty="0" smtClean="0">
                <a:solidFill>
                  <a:srgbClr val="FFFFFF"/>
                </a:solidFill>
                <a:hlinkClick r:id="rId3"/>
              </a:rPr>
              <a:t>OSTLTSfeedback@cdc.gov</a:t>
            </a:r>
            <a:r>
              <a:rPr lang="en-US" sz="1200" dirty="0" smtClean="0">
                <a:solidFill>
                  <a:srgbClr val="FFFFFF"/>
                </a:solidFill>
              </a:rPr>
              <a:t>	Web:  </a:t>
            </a:r>
            <a:r>
              <a:rPr lang="en-US" sz="1200" dirty="0" smtClean="0">
                <a:solidFill>
                  <a:srgbClr val="FFFFFF"/>
                </a:solidFill>
                <a:hlinkClick r:id="rId4"/>
              </a:rPr>
              <a:t>http://www.cdc.gov/stltpublichealth</a:t>
            </a:r>
            <a:endParaRPr lang="en-US" sz="1200" dirty="0" smtClean="0">
              <a:solidFill>
                <a:srgbClr val="FFFFFF"/>
              </a:solidFill>
            </a:endParaRPr>
          </a:p>
          <a:p>
            <a:pPr marL="0" indent="0" fontAlgn="auto">
              <a:spcAft>
                <a:spcPts val="0"/>
              </a:spcAft>
              <a:buFont typeface="Arial" pitchFamily="34" charset="0"/>
              <a:buNone/>
            </a:pPr>
            <a:endParaRPr lang="en-US" sz="1200" dirty="0" smtClean="0">
              <a:solidFill>
                <a:srgbClr val="FFFFFF"/>
              </a:solidFill>
            </a:endParaRPr>
          </a:p>
          <a:p>
            <a:pPr marL="0" indent="0" fontAlgn="auto">
              <a:spcAft>
                <a:spcPts val="0"/>
              </a:spcAft>
              <a:buFont typeface="Arial" pitchFamily="34" charset="0"/>
              <a:buNone/>
            </a:pPr>
            <a:r>
              <a:rPr lang="en-US" sz="900" dirty="0" smtClean="0">
                <a:solidFill>
                  <a:srgbClr val="FFFFFF"/>
                </a:solidFill>
              </a:rPr>
              <a:t>The findings and conclusions in this presentation are those of the authors and do not necessarily represent the official position of the Centers for Disease Control and Prevention.</a:t>
            </a:r>
          </a:p>
        </p:txBody>
      </p:sp>
    </p:spTree>
    <p:extLst>
      <p:ext uri="{BB962C8B-B14F-4D97-AF65-F5344CB8AC3E}">
        <p14:creationId xmlns:p14="http://schemas.microsoft.com/office/powerpoint/2010/main" val="27934630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16EEB-9151-46DC-BF67-495F5855CBCB}" type="datetimeFigureOut">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6632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B16EEB-9151-46DC-BF67-495F5855CBCB}" type="datetimeFigureOut">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177435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B16EEB-9151-46DC-BF67-495F5855CBCB}" type="datetimeFigureOut">
              <a:rPr lang="en-US" smtClean="0"/>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E27A8-6DD6-4775-876C-06017E6A65D7}" type="slidenum">
              <a:rPr lang="en-US" smtClean="0"/>
              <a:t>‹#›</a:t>
            </a:fld>
            <a:endParaRPr lang="en-US"/>
          </a:p>
        </p:txBody>
      </p:sp>
    </p:spTree>
    <p:extLst>
      <p:ext uri="{BB962C8B-B14F-4D97-AF65-F5344CB8AC3E}">
        <p14:creationId xmlns:p14="http://schemas.microsoft.com/office/powerpoint/2010/main" val="344683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4.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7.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8.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0050" y="407989"/>
            <a:ext cx="8337551"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400050" y="1054101"/>
            <a:ext cx="8337551" cy="51355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First bullet level</a:t>
            </a:r>
          </a:p>
          <a:p>
            <a:pPr lvl="2"/>
            <a:r>
              <a:rPr lang="en-US" smtClean="0"/>
              <a:t>Second bullet level</a:t>
            </a:r>
          </a:p>
          <a:p>
            <a:pPr lvl="3"/>
            <a:r>
              <a:rPr lang="en-US" smtClean="0"/>
              <a:t>Third bullet level</a:t>
            </a:r>
          </a:p>
        </p:txBody>
      </p:sp>
      <p:sp>
        <p:nvSpPr>
          <p:cNvPr id="3699717" name="Text Box 5"/>
          <p:cNvSpPr txBox="1">
            <a:spLocks noChangeArrowheads="1"/>
          </p:cNvSpPr>
          <p:nvPr/>
        </p:nvSpPr>
        <p:spPr bwMode="gray">
          <a:xfrm>
            <a:off x="8375875" y="6407954"/>
            <a:ext cx="282129" cy="146835"/>
          </a:xfrm>
          <a:prstGeom prst="rect">
            <a:avLst/>
          </a:prstGeom>
          <a:noFill/>
          <a:ln w="12700">
            <a:noFill/>
            <a:miter lim="800000"/>
            <a:headEnd/>
            <a:tailEnd/>
          </a:ln>
          <a:effectLst>
            <a:prstShdw prst="shdw17" dist="17961" dir="2700000">
              <a:srgbClr val="DDDDDD">
                <a:gamma/>
                <a:shade val="60000"/>
                <a:invGamma/>
                <a:alpha val="74998"/>
              </a:srgbClr>
            </a:prstShdw>
          </a:effectLst>
        </p:spPr>
        <p:txBody>
          <a:bodyPr wrap="none" lIns="0" tIns="0" rIns="0" bIns="0" anchor="b" anchorCtr="1">
            <a:spAutoFit/>
          </a:bodyPr>
          <a:lstStyle/>
          <a:p>
            <a:pPr algn="ctr" eaLnBrk="0" hangingPunct="0">
              <a:lnSpc>
                <a:spcPct val="106000"/>
              </a:lnSpc>
              <a:buClr>
                <a:schemeClr val="tx1"/>
              </a:buClr>
              <a:buSzPct val="65000"/>
              <a:buFont typeface="Wingdings" charset="2"/>
              <a:buNone/>
              <a:defRPr/>
            </a:pPr>
            <a:r>
              <a:rPr lang="en-US" sz="900" dirty="0">
                <a:solidFill>
                  <a:schemeClr val="tx1"/>
                </a:solidFill>
                <a:ea typeface="+mn-ea"/>
                <a:cs typeface="+mn-cs"/>
              </a:rPr>
              <a:t>- </a:t>
            </a:r>
            <a:fld id="{81200115-DB8F-4C95-B5F5-82E7B72FE8EC}" type="slidenum">
              <a:rPr lang="en-US" sz="900">
                <a:solidFill>
                  <a:schemeClr val="tx1"/>
                </a:solidFill>
                <a:ea typeface="+mn-ea"/>
                <a:cs typeface="+mn-cs"/>
              </a:rPr>
              <a:pPr algn="ctr" eaLnBrk="0" hangingPunct="0">
                <a:lnSpc>
                  <a:spcPct val="106000"/>
                </a:lnSpc>
                <a:buClr>
                  <a:schemeClr val="tx1"/>
                </a:buClr>
                <a:buSzPct val="65000"/>
                <a:buFont typeface="Wingdings" charset="2"/>
                <a:buNone/>
                <a:defRPr/>
              </a:pPr>
              <a:t>‹#›</a:t>
            </a:fld>
            <a:r>
              <a:rPr lang="en-US" sz="900" dirty="0">
                <a:solidFill>
                  <a:schemeClr val="tx1"/>
                </a:solidFill>
                <a:ea typeface="+mn-ea"/>
                <a:cs typeface="+mn-cs"/>
              </a:rPr>
              <a:t> -</a:t>
            </a:r>
          </a:p>
        </p:txBody>
      </p:sp>
      <p:sp>
        <p:nvSpPr>
          <p:cNvPr id="3699759" name="Line 47"/>
          <p:cNvSpPr>
            <a:spLocks noChangeShapeType="1"/>
          </p:cNvSpPr>
          <p:nvPr/>
        </p:nvSpPr>
        <p:spPr bwMode="gray">
          <a:xfrm>
            <a:off x="401637" y="860425"/>
            <a:ext cx="8335963" cy="0"/>
          </a:xfrm>
          <a:prstGeom prst="line">
            <a:avLst/>
          </a:prstGeom>
          <a:noFill/>
          <a:ln w="28575">
            <a:solidFill>
              <a:schemeClr val="accent1"/>
            </a:solidFill>
            <a:round/>
            <a:headEnd/>
            <a:tailEnd/>
          </a:ln>
          <a:effectLst/>
        </p:spPr>
        <p:txBody>
          <a:bodyPr wrap="none" anchor="ctr"/>
          <a:lstStyle/>
          <a:p>
            <a:pPr>
              <a:lnSpc>
                <a:spcPct val="96000"/>
              </a:lnSpc>
              <a:spcBef>
                <a:spcPct val="40000"/>
              </a:spcBef>
              <a:buClr>
                <a:schemeClr val="tx1"/>
              </a:buClr>
              <a:buSzPct val="80000"/>
              <a:buFontTx/>
              <a:buChar char="•"/>
              <a:defRPr/>
            </a:pPr>
            <a:endParaRPr lang="en-US" sz="1400" b="1" u="sng" dirty="0">
              <a:solidFill>
                <a:schemeClr val="tx1"/>
              </a:solidFill>
              <a:effectLst>
                <a:outerShdw blurRad="38100" dist="38100" dir="2700000" algn="tl">
                  <a:srgbClr val="000000">
                    <a:alpha val="43137"/>
                  </a:srgbClr>
                </a:outerShdw>
              </a:effectLst>
              <a:latin typeface="Arial Narrow" charset="0"/>
              <a:ea typeface="+mn-ea"/>
              <a:cs typeface="+mn-cs"/>
            </a:endParaRPr>
          </a:p>
        </p:txBody>
      </p:sp>
      <p:pic>
        <p:nvPicPr>
          <p:cNvPr id="1030" name="Picture 10" descr="cdc-logo.jpg"/>
          <p:cNvPicPr>
            <a:picLocks noChangeAspect="1"/>
          </p:cNvPicPr>
          <p:nvPr userDrawn="1"/>
        </p:nvPicPr>
        <p:blipFill>
          <a:blip r:embed="rId6"/>
          <a:srcRect/>
          <a:stretch>
            <a:fillRect/>
          </a:stretch>
        </p:blipFill>
        <p:spPr bwMode="auto">
          <a:xfrm>
            <a:off x="211139" y="6127751"/>
            <a:ext cx="1044575" cy="517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04" r:id="rId1"/>
    <p:sldLayoutId id="2147484905" r:id="rId2"/>
    <p:sldLayoutId id="2147485026" r:id="rId3"/>
    <p:sldLayoutId id="2147485029" r:id="rId4"/>
  </p:sldLayoutIdLst>
  <p:hf hdr="0" ftr="0" dt="0"/>
  <p:txStyles>
    <p:titleStyle>
      <a:lvl1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1pPr>
      <a:lvl2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2pPr>
      <a:lvl3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3pPr>
      <a:lvl4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4pPr>
      <a:lvl5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2800">
          <a:solidFill>
            <a:srgbClr val="003399"/>
          </a:solidFill>
          <a:latin typeface="+mn-lt"/>
          <a:ea typeface="ＭＳ Ｐゴシック" charset="-128"/>
          <a:cs typeface="ＭＳ Ｐゴシック" charset="-128"/>
        </a:defRPr>
      </a:lvl1pPr>
      <a:lvl2pPr marL="227013" indent="-225425" algn="l" rtl="0" eaLnBrk="0" fontAlgn="base" hangingPunct="0">
        <a:lnSpc>
          <a:spcPct val="106000"/>
        </a:lnSpc>
        <a:spcBef>
          <a:spcPct val="40000"/>
        </a:spcBef>
        <a:spcAft>
          <a:spcPct val="0"/>
        </a:spcAft>
        <a:buClr>
          <a:srgbClr val="003399"/>
        </a:buClr>
        <a:buFont typeface="Wingdings" pitchFamily="2" charset="2"/>
        <a:buChar char="§"/>
        <a:defRPr sz="2400" b="1">
          <a:solidFill>
            <a:srgbClr val="003399"/>
          </a:solidFill>
          <a:latin typeface="+mn-lt"/>
          <a:ea typeface="ＭＳ Ｐゴシック" charset="-128"/>
          <a:cs typeface="ＭＳ Ｐゴシック"/>
        </a:defRPr>
      </a:lvl2pPr>
      <a:lvl3pPr marL="457200" indent="-228600" algn="l" rtl="0" eaLnBrk="0" fontAlgn="base" hangingPunct="0">
        <a:lnSpc>
          <a:spcPct val="106000"/>
        </a:lnSpc>
        <a:spcBef>
          <a:spcPct val="20000"/>
        </a:spcBef>
        <a:spcAft>
          <a:spcPct val="0"/>
        </a:spcAft>
        <a:buClr>
          <a:srgbClr val="003399"/>
        </a:buClr>
        <a:buFont typeface="Arial" charset="0"/>
        <a:buChar char="–"/>
        <a:defRPr sz="2200">
          <a:solidFill>
            <a:srgbClr val="003399"/>
          </a:solidFill>
          <a:latin typeface="+mn-lt"/>
          <a:ea typeface="ＭＳ Ｐゴシック" charset="-128"/>
          <a:cs typeface="ＭＳ Ｐゴシック"/>
        </a:defRPr>
      </a:lvl3pPr>
      <a:lvl4pPr marL="681038" indent="-222250" algn="l" rtl="0" eaLnBrk="0" fontAlgn="base" hangingPunct="0">
        <a:lnSpc>
          <a:spcPct val="106000"/>
        </a:lnSpc>
        <a:spcBef>
          <a:spcPct val="20000"/>
        </a:spcBef>
        <a:spcAft>
          <a:spcPct val="0"/>
        </a:spcAft>
        <a:buClr>
          <a:srgbClr val="003399"/>
        </a:buClr>
        <a:buChar char="•"/>
        <a:defRPr sz="2200">
          <a:solidFill>
            <a:srgbClr val="003399"/>
          </a:solidFill>
          <a:latin typeface="+mn-lt"/>
          <a:ea typeface="ＭＳ Ｐゴシック" charset="-128"/>
          <a:cs typeface="ＭＳ Ｐゴシック"/>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ea typeface="ＭＳ Ｐゴシック" charset="-128"/>
          <a:cs typeface="ＭＳ Ｐゴシック"/>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16EEB-9151-46DC-BF67-495F5855CBCB}" type="datetimeFigureOut">
              <a:rPr lang="en-US" smtClean="0"/>
              <a:t>7/17/2014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E27A8-6DD6-4775-876C-06017E6A65D7}" type="slidenum">
              <a:rPr lang="en-US" smtClean="0"/>
              <a:t>‹#›</a:t>
            </a:fld>
            <a:endParaRPr lang="en-US"/>
          </a:p>
        </p:txBody>
      </p:sp>
    </p:spTree>
    <p:extLst>
      <p:ext uri="{BB962C8B-B14F-4D97-AF65-F5344CB8AC3E}">
        <p14:creationId xmlns:p14="http://schemas.microsoft.com/office/powerpoint/2010/main" val="4039105552"/>
      </p:ext>
    </p:extLst>
  </p:cSld>
  <p:clrMap bg1="lt1" tx1="dk1" bg2="lt2" tx2="dk2" accent1="accent1" accent2="accent2" accent3="accent3" accent4="accent4" accent5="accent5" accent6="accent6" hlink="hlink" folHlink="folHlink"/>
  <p:sldLayoutIdLst>
    <p:sldLayoutId id="2147485043" r:id="rId1"/>
    <p:sldLayoutId id="2147485044" r:id="rId2"/>
    <p:sldLayoutId id="2147485045" r:id="rId3"/>
    <p:sldLayoutId id="2147485046" r:id="rId4"/>
    <p:sldLayoutId id="2147485047" r:id="rId5"/>
    <p:sldLayoutId id="2147485048" r:id="rId6"/>
    <p:sldLayoutId id="2147485049" r:id="rId7"/>
    <p:sldLayoutId id="2147485050" r:id="rId8"/>
    <p:sldLayoutId id="2147485051" r:id="rId9"/>
    <p:sldLayoutId id="2147485052" r:id="rId10"/>
    <p:sldLayoutId id="214748505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915509"/>
      </p:ext>
    </p:extLst>
  </p:cSld>
  <p:clrMap bg1="lt1" tx1="dk1" bg2="lt2" tx2="dk2" accent1="accent1" accent2="accent2" accent3="accent3" accent4="accent4" accent5="accent5" accent6="accent6" hlink="hlink" folHlink="folHlink"/>
  <p:sldLayoutIdLst>
    <p:sldLayoutId id="2147485055" r:id="rId1"/>
    <p:sldLayoutId id="2147485056" r:id="rId2"/>
    <p:sldLayoutId id="2147485057" r:id="rId3"/>
    <p:sldLayoutId id="2147485058" r:id="rId4"/>
    <p:sldLayoutId id="2147485059" r:id="rId5"/>
    <p:sldLayoutId id="2147485060" r:id="rId6"/>
    <p:sldLayoutId id="2147485061" r:id="rId7"/>
    <p:sldLayoutId id="2147485062" r:id="rId8"/>
    <p:sldLayoutId id="2147485063" r:id="rId9"/>
    <p:sldLayoutId id="2147485064" r:id="rId10"/>
    <p:sldLayoutId id="2147485065" r:id="rId11"/>
    <p:sldLayoutId id="2147485078" r:id="rId12"/>
    <p:sldLayoutId id="2147485081" r:id="rId13"/>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gray">
          <a:xfrm>
            <a:off x="400050" y="407989"/>
            <a:ext cx="8337551"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gray">
          <a:xfrm>
            <a:off x="400050" y="1054101"/>
            <a:ext cx="8337551" cy="51355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First bullet level</a:t>
            </a:r>
          </a:p>
          <a:p>
            <a:pPr lvl="2"/>
            <a:r>
              <a:rPr lang="en-US" smtClean="0"/>
              <a:t>Second bullet level</a:t>
            </a:r>
          </a:p>
          <a:p>
            <a:pPr lvl="3"/>
            <a:r>
              <a:rPr lang="en-US" smtClean="0"/>
              <a:t>Third bullet level</a:t>
            </a:r>
          </a:p>
        </p:txBody>
      </p:sp>
      <p:sp>
        <p:nvSpPr>
          <p:cNvPr id="3699717" name="Text Box 5"/>
          <p:cNvSpPr txBox="1">
            <a:spLocks noChangeArrowheads="1"/>
          </p:cNvSpPr>
          <p:nvPr/>
        </p:nvSpPr>
        <p:spPr bwMode="gray">
          <a:xfrm>
            <a:off x="8375875" y="6407954"/>
            <a:ext cx="282129" cy="146835"/>
          </a:xfrm>
          <a:prstGeom prst="rect">
            <a:avLst/>
          </a:prstGeom>
          <a:noFill/>
          <a:ln w="12700">
            <a:noFill/>
            <a:miter lim="800000"/>
            <a:headEnd/>
            <a:tailEnd/>
          </a:ln>
          <a:effectLst>
            <a:prstShdw prst="shdw17" dist="17961" dir="2700000">
              <a:srgbClr val="DDDDDD">
                <a:gamma/>
                <a:shade val="60000"/>
                <a:invGamma/>
                <a:alpha val="74998"/>
              </a:srgbClr>
            </a:prstShdw>
          </a:effectLst>
        </p:spPr>
        <p:txBody>
          <a:bodyPr wrap="none" lIns="0" tIns="0" rIns="0" bIns="0" anchor="b" anchorCtr="1">
            <a:spAutoFit/>
          </a:bodyPr>
          <a:lstStyle/>
          <a:p>
            <a:pPr algn="ctr" eaLnBrk="0" hangingPunct="0">
              <a:lnSpc>
                <a:spcPct val="106000"/>
              </a:lnSpc>
              <a:buClr>
                <a:schemeClr val="tx1"/>
              </a:buClr>
              <a:buSzPct val="65000"/>
              <a:buFont typeface="Wingdings" charset="2"/>
              <a:buNone/>
              <a:defRPr/>
            </a:pPr>
            <a:r>
              <a:rPr lang="en-US" sz="900" dirty="0">
                <a:solidFill>
                  <a:schemeClr val="tx1"/>
                </a:solidFill>
                <a:ea typeface="+mn-ea"/>
                <a:cs typeface="+mn-cs"/>
              </a:rPr>
              <a:t>- </a:t>
            </a:r>
            <a:fld id="{93BEEA8F-1064-47E6-8481-B2B090B0AA4B}" type="slidenum">
              <a:rPr lang="en-US" sz="900">
                <a:solidFill>
                  <a:schemeClr val="tx1"/>
                </a:solidFill>
                <a:ea typeface="+mn-ea"/>
                <a:cs typeface="+mn-cs"/>
              </a:rPr>
              <a:pPr algn="ctr" eaLnBrk="0" hangingPunct="0">
                <a:lnSpc>
                  <a:spcPct val="106000"/>
                </a:lnSpc>
                <a:buClr>
                  <a:schemeClr val="tx1"/>
                </a:buClr>
                <a:buSzPct val="65000"/>
                <a:buFont typeface="Wingdings" charset="2"/>
                <a:buNone/>
                <a:defRPr/>
              </a:pPr>
              <a:t>‹#›</a:t>
            </a:fld>
            <a:r>
              <a:rPr lang="en-US" sz="900" dirty="0">
                <a:solidFill>
                  <a:schemeClr val="tx1"/>
                </a:solidFill>
                <a:ea typeface="+mn-ea"/>
                <a:cs typeface="+mn-cs"/>
              </a:rPr>
              <a:t> -</a:t>
            </a:r>
          </a:p>
        </p:txBody>
      </p:sp>
      <p:sp>
        <p:nvSpPr>
          <p:cNvPr id="3699759" name="Line 47"/>
          <p:cNvSpPr>
            <a:spLocks noChangeShapeType="1"/>
          </p:cNvSpPr>
          <p:nvPr/>
        </p:nvSpPr>
        <p:spPr bwMode="gray">
          <a:xfrm>
            <a:off x="401637" y="860425"/>
            <a:ext cx="8335963" cy="0"/>
          </a:xfrm>
          <a:prstGeom prst="line">
            <a:avLst/>
          </a:prstGeom>
          <a:noFill/>
          <a:ln w="28575">
            <a:solidFill>
              <a:schemeClr val="accent1"/>
            </a:solidFill>
            <a:round/>
            <a:headEnd/>
            <a:tailEnd/>
          </a:ln>
          <a:effectLst/>
        </p:spPr>
        <p:txBody>
          <a:bodyPr wrap="none" anchor="ctr"/>
          <a:lstStyle/>
          <a:p>
            <a:pPr>
              <a:lnSpc>
                <a:spcPct val="96000"/>
              </a:lnSpc>
              <a:spcBef>
                <a:spcPct val="40000"/>
              </a:spcBef>
              <a:buClr>
                <a:schemeClr val="tx1"/>
              </a:buClr>
              <a:buSzPct val="80000"/>
              <a:buFontTx/>
              <a:buChar char="•"/>
              <a:defRPr/>
            </a:pPr>
            <a:endParaRPr lang="en-US" sz="1400" b="1" u="sng" dirty="0">
              <a:solidFill>
                <a:schemeClr val="tx1"/>
              </a:solidFill>
              <a:effectLst>
                <a:outerShdw blurRad="38100" dist="38100" dir="2700000" algn="tl">
                  <a:srgbClr val="000000">
                    <a:alpha val="43137"/>
                  </a:srgbClr>
                </a:outerShdw>
              </a:effectLst>
              <a:latin typeface="Arial Narrow" charset="0"/>
              <a:ea typeface="+mn-ea"/>
              <a:cs typeface="+mn-cs"/>
            </a:endParaRPr>
          </a:p>
        </p:txBody>
      </p:sp>
      <p:pic>
        <p:nvPicPr>
          <p:cNvPr id="4102" name="Picture 10" descr="cdc-logo.jpg"/>
          <p:cNvPicPr>
            <a:picLocks noChangeAspect="1"/>
          </p:cNvPicPr>
          <p:nvPr userDrawn="1"/>
        </p:nvPicPr>
        <p:blipFill>
          <a:blip r:embed="rId4"/>
          <a:srcRect/>
          <a:stretch>
            <a:fillRect/>
          </a:stretch>
        </p:blipFill>
        <p:spPr bwMode="auto">
          <a:xfrm>
            <a:off x="211139" y="6127751"/>
            <a:ext cx="1044575" cy="517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06" r:id="rId1"/>
    <p:sldLayoutId id="2147484902" r:id="rId2"/>
  </p:sldLayoutIdLst>
  <p:hf hdr="0" ftr="0" dt="0"/>
  <p:txStyles>
    <p:titleStyle>
      <a:lvl1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1pPr>
      <a:lvl2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2pPr>
      <a:lvl3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3pPr>
      <a:lvl4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4pPr>
      <a:lvl5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2800">
          <a:solidFill>
            <a:srgbClr val="003399"/>
          </a:solidFill>
          <a:latin typeface="+mn-lt"/>
          <a:ea typeface="ＭＳ Ｐゴシック" charset="-128"/>
          <a:cs typeface="ＭＳ Ｐゴシック" charset="-128"/>
        </a:defRPr>
      </a:lvl1pPr>
      <a:lvl2pPr marL="227013" indent="-225425" algn="l" rtl="0" eaLnBrk="0" fontAlgn="base" hangingPunct="0">
        <a:lnSpc>
          <a:spcPct val="106000"/>
        </a:lnSpc>
        <a:spcBef>
          <a:spcPct val="40000"/>
        </a:spcBef>
        <a:spcAft>
          <a:spcPct val="0"/>
        </a:spcAft>
        <a:buClr>
          <a:srgbClr val="003399"/>
        </a:buClr>
        <a:buFont typeface="Wingdings" pitchFamily="2" charset="2"/>
        <a:buChar char="§"/>
        <a:defRPr sz="2400" b="1">
          <a:solidFill>
            <a:srgbClr val="003399"/>
          </a:solidFill>
          <a:latin typeface="+mn-lt"/>
          <a:ea typeface="ＭＳ Ｐゴシック" charset="-128"/>
          <a:cs typeface="ＭＳ Ｐゴシック"/>
        </a:defRPr>
      </a:lvl2pPr>
      <a:lvl3pPr marL="457200" indent="-228600" algn="l" rtl="0" eaLnBrk="0" fontAlgn="base" hangingPunct="0">
        <a:lnSpc>
          <a:spcPct val="106000"/>
        </a:lnSpc>
        <a:spcBef>
          <a:spcPct val="20000"/>
        </a:spcBef>
        <a:spcAft>
          <a:spcPct val="0"/>
        </a:spcAft>
        <a:buClr>
          <a:schemeClr val="tx1"/>
        </a:buClr>
        <a:buFont typeface="Arial" charset="0"/>
        <a:buChar char="–"/>
        <a:defRPr sz="2200">
          <a:solidFill>
            <a:srgbClr val="003399"/>
          </a:solidFill>
          <a:latin typeface="+mn-lt"/>
          <a:ea typeface="ＭＳ Ｐゴシック" charset="-128"/>
          <a:cs typeface="ＭＳ Ｐゴシック"/>
        </a:defRPr>
      </a:lvl3pPr>
      <a:lvl4pPr marL="681038" indent="-222250" algn="l" rtl="0" eaLnBrk="0" fontAlgn="base" hangingPunct="0">
        <a:lnSpc>
          <a:spcPct val="106000"/>
        </a:lnSpc>
        <a:spcBef>
          <a:spcPct val="20000"/>
        </a:spcBef>
        <a:spcAft>
          <a:spcPct val="0"/>
        </a:spcAft>
        <a:buClr>
          <a:schemeClr val="tx1"/>
        </a:buClr>
        <a:buChar char="•"/>
        <a:defRPr sz="2200">
          <a:solidFill>
            <a:srgbClr val="003399"/>
          </a:solidFill>
          <a:latin typeface="+mn-lt"/>
          <a:ea typeface="ＭＳ Ｐゴシック" charset="-128"/>
          <a:cs typeface="ＭＳ Ｐゴシック"/>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ea typeface="ＭＳ Ｐゴシック" charset="-128"/>
          <a:cs typeface="ＭＳ Ｐゴシック"/>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gray">
          <a:xfrm>
            <a:off x="400050" y="407989"/>
            <a:ext cx="8337551"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gray">
          <a:xfrm>
            <a:off x="400050" y="1054101"/>
            <a:ext cx="8337551" cy="51355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First bullet level</a:t>
            </a:r>
          </a:p>
          <a:p>
            <a:pPr lvl="2"/>
            <a:r>
              <a:rPr lang="en-US" smtClean="0"/>
              <a:t>Second bullet level</a:t>
            </a:r>
          </a:p>
          <a:p>
            <a:pPr lvl="3"/>
            <a:r>
              <a:rPr lang="en-US" smtClean="0"/>
              <a:t>Third bullet level</a:t>
            </a:r>
          </a:p>
        </p:txBody>
      </p:sp>
      <p:sp>
        <p:nvSpPr>
          <p:cNvPr id="3699717" name="Text Box 5"/>
          <p:cNvSpPr txBox="1">
            <a:spLocks noChangeArrowheads="1"/>
          </p:cNvSpPr>
          <p:nvPr/>
        </p:nvSpPr>
        <p:spPr bwMode="gray">
          <a:xfrm>
            <a:off x="8375875" y="6407954"/>
            <a:ext cx="282129" cy="146835"/>
          </a:xfrm>
          <a:prstGeom prst="rect">
            <a:avLst/>
          </a:prstGeom>
          <a:noFill/>
          <a:ln w="12700">
            <a:noFill/>
            <a:miter lim="800000"/>
            <a:headEnd/>
            <a:tailEnd/>
          </a:ln>
          <a:effectLst>
            <a:prstShdw prst="shdw17" dist="17961" dir="2700000">
              <a:srgbClr val="DDDDDD">
                <a:gamma/>
                <a:shade val="60000"/>
                <a:invGamma/>
                <a:alpha val="74998"/>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charset="2"/>
              <a:buNone/>
              <a:defRPr/>
            </a:pPr>
            <a:r>
              <a:rPr lang="en-US" sz="900" dirty="0">
                <a:cs typeface="+mn-cs"/>
              </a:rPr>
              <a:t>- </a:t>
            </a:r>
            <a:fld id="{F5FAD37F-5D16-4E1D-9256-80E08BFFBDE5}" type="slidenum">
              <a:rPr lang="en-US" sz="900">
                <a:cs typeface="+mn-cs"/>
              </a:rPr>
              <a:pPr algn="ctr" eaLnBrk="0" hangingPunct="0">
                <a:lnSpc>
                  <a:spcPct val="106000"/>
                </a:lnSpc>
                <a:buClr>
                  <a:srgbClr val="000000"/>
                </a:buClr>
                <a:buSzPct val="65000"/>
                <a:buFont typeface="Wingdings" charset="2"/>
                <a:buNone/>
                <a:defRPr/>
              </a:pPr>
              <a:t>‹#›</a:t>
            </a:fld>
            <a:r>
              <a:rPr lang="en-US" sz="900" dirty="0">
                <a:cs typeface="+mn-cs"/>
              </a:rPr>
              <a:t> -</a:t>
            </a:r>
          </a:p>
        </p:txBody>
      </p:sp>
      <p:sp>
        <p:nvSpPr>
          <p:cNvPr id="3699759" name="Line 47"/>
          <p:cNvSpPr>
            <a:spLocks noChangeShapeType="1"/>
          </p:cNvSpPr>
          <p:nvPr/>
        </p:nvSpPr>
        <p:spPr bwMode="gray">
          <a:xfrm>
            <a:off x="401637" y="860425"/>
            <a:ext cx="8335963" cy="0"/>
          </a:xfrm>
          <a:prstGeom prst="line">
            <a:avLst/>
          </a:prstGeom>
          <a:noFill/>
          <a:ln w="28575">
            <a:solidFill>
              <a:schemeClr val="accent1"/>
            </a:solidFill>
            <a:round/>
            <a:headEnd/>
            <a:tailEnd/>
          </a:ln>
          <a:effectLst/>
        </p:spPr>
        <p:txBody>
          <a:bodyPr wrap="none" anchor="ctr"/>
          <a:lstStyle/>
          <a:p>
            <a:pPr>
              <a:lnSpc>
                <a:spcPct val="96000"/>
              </a:lnSpc>
              <a:spcBef>
                <a:spcPct val="40000"/>
              </a:spcBef>
              <a:buClr>
                <a:srgbClr val="000000"/>
              </a:buClr>
              <a:buSzPct val="80000"/>
              <a:buFontTx/>
              <a:buChar char="•"/>
              <a:defRPr/>
            </a:pPr>
            <a:endParaRPr lang="en-US" sz="1400" b="1" u="sng" dirty="0">
              <a:effectLst>
                <a:outerShdw blurRad="38100" dist="38100" dir="2700000" algn="tl">
                  <a:srgbClr val="000000">
                    <a:alpha val="43137"/>
                  </a:srgbClr>
                </a:outerShdw>
              </a:effectLst>
              <a:latin typeface="Arial Narrow" charset="0"/>
              <a:cs typeface="+mn-cs"/>
            </a:endParaRPr>
          </a:p>
        </p:txBody>
      </p:sp>
      <p:pic>
        <p:nvPicPr>
          <p:cNvPr id="7174" name="Picture 10" descr="cdc-logo.jpg"/>
          <p:cNvPicPr>
            <a:picLocks noChangeAspect="1"/>
          </p:cNvPicPr>
          <p:nvPr userDrawn="1"/>
        </p:nvPicPr>
        <p:blipFill>
          <a:blip r:embed="rId4"/>
          <a:srcRect/>
          <a:stretch>
            <a:fillRect/>
          </a:stretch>
        </p:blipFill>
        <p:spPr bwMode="auto">
          <a:xfrm>
            <a:off x="211139" y="6127751"/>
            <a:ext cx="1044575" cy="517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07" r:id="rId1"/>
    <p:sldLayoutId id="2147484903" r:id="rId2"/>
  </p:sldLayoutIdLst>
  <p:hf hdr="0" ftr="0" dt="0"/>
  <p:txStyles>
    <p:titleStyle>
      <a:lvl1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1pPr>
      <a:lvl2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2pPr>
      <a:lvl3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3pPr>
      <a:lvl4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4pPr>
      <a:lvl5pPr algn="l" rtl="0" eaLnBrk="0" fontAlgn="base" hangingPunct="0">
        <a:spcBef>
          <a:spcPct val="0"/>
        </a:spcBef>
        <a:spcAft>
          <a:spcPct val="0"/>
        </a:spcAft>
        <a:defRPr sz="3600" b="1">
          <a:solidFill>
            <a:srgbClr val="003399"/>
          </a:solidFill>
          <a:latin typeface="Garamond" pitchFamily="18" charset="0"/>
          <a:ea typeface="ＭＳ Ｐゴシック" charset="-128"/>
          <a:cs typeface="Garamond" pitchFamily="18"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2800">
          <a:solidFill>
            <a:srgbClr val="003399"/>
          </a:solidFill>
          <a:latin typeface="+mn-lt"/>
          <a:ea typeface="ＭＳ Ｐゴシック" charset="-128"/>
          <a:cs typeface="ＭＳ Ｐゴシック" charset="-128"/>
        </a:defRPr>
      </a:lvl1pPr>
      <a:lvl2pPr marL="227013" indent="-225425" algn="l" rtl="0" eaLnBrk="0" fontAlgn="base" hangingPunct="0">
        <a:lnSpc>
          <a:spcPct val="106000"/>
        </a:lnSpc>
        <a:spcBef>
          <a:spcPct val="40000"/>
        </a:spcBef>
        <a:spcAft>
          <a:spcPct val="0"/>
        </a:spcAft>
        <a:buClr>
          <a:srgbClr val="003399"/>
        </a:buClr>
        <a:buFont typeface="Wingdings" pitchFamily="2" charset="2"/>
        <a:buChar char="§"/>
        <a:defRPr sz="2400" b="1">
          <a:solidFill>
            <a:srgbClr val="003399"/>
          </a:solidFill>
          <a:latin typeface="+mn-lt"/>
          <a:ea typeface="ＭＳ Ｐゴシック" charset="-128"/>
          <a:cs typeface="ＭＳ Ｐゴシック"/>
        </a:defRPr>
      </a:lvl2pPr>
      <a:lvl3pPr marL="457200" indent="-228600" algn="l" rtl="0" eaLnBrk="0" fontAlgn="base" hangingPunct="0">
        <a:lnSpc>
          <a:spcPct val="106000"/>
        </a:lnSpc>
        <a:spcBef>
          <a:spcPct val="20000"/>
        </a:spcBef>
        <a:spcAft>
          <a:spcPct val="0"/>
        </a:spcAft>
        <a:buClr>
          <a:schemeClr val="tx1"/>
        </a:buClr>
        <a:buFont typeface="Arial" charset="0"/>
        <a:buChar char="–"/>
        <a:defRPr sz="2200">
          <a:solidFill>
            <a:srgbClr val="003399"/>
          </a:solidFill>
          <a:latin typeface="+mn-lt"/>
          <a:ea typeface="ＭＳ Ｐゴシック" charset="-128"/>
          <a:cs typeface="ＭＳ Ｐゴシック"/>
        </a:defRPr>
      </a:lvl3pPr>
      <a:lvl4pPr marL="681038" indent="-222250" algn="l" rtl="0" eaLnBrk="0" fontAlgn="base" hangingPunct="0">
        <a:lnSpc>
          <a:spcPct val="106000"/>
        </a:lnSpc>
        <a:spcBef>
          <a:spcPct val="20000"/>
        </a:spcBef>
        <a:spcAft>
          <a:spcPct val="0"/>
        </a:spcAft>
        <a:buClr>
          <a:schemeClr val="tx1"/>
        </a:buClr>
        <a:buChar char="•"/>
        <a:defRPr sz="2200">
          <a:solidFill>
            <a:srgbClr val="003399"/>
          </a:solidFill>
          <a:latin typeface="+mn-lt"/>
          <a:ea typeface="ＭＳ Ｐゴシック" charset="-128"/>
          <a:cs typeface="ＭＳ Ｐゴシック"/>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ea typeface="ＭＳ Ｐゴシック" charset="-128"/>
          <a:cs typeface="ＭＳ Ｐゴシック"/>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717146"/>
      </p:ext>
    </p:extLst>
  </p:cSld>
  <p:clrMap bg1="lt1" tx1="dk1" bg2="lt2" tx2="dk2" accent1="accent1" accent2="accent2" accent3="accent3" accent4="accent4" accent5="accent5" accent6="accent6" hlink="hlink" folHlink="folHlink"/>
  <p:sldLayoutIdLst>
    <p:sldLayoutId id="2147485067" r:id="rId1"/>
    <p:sldLayoutId id="2147485068" r:id="rId2"/>
    <p:sldLayoutId id="2147485069" r:id="rId3"/>
    <p:sldLayoutId id="2147485070" r:id="rId4"/>
    <p:sldLayoutId id="2147485071" r:id="rId5"/>
    <p:sldLayoutId id="2147485072" r:id="rId6"/>
    <p:sldLayoutId id="2147485073" r:id="rId7"/>
    <p:sldLayoutId id="2147485074" r:id="rId8"/>
    <p:sldLayoutId id="2147485075" r:id="rId9"/>
    <p:sldLayoutId id="2147485076" r:id="rId10"/>
    <p:sldLayoutId id="2147485077"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45632"/>
      </p:ext>
    </p:extLst>
  </p:cSld>
  <p:clrMap bg1="lt1" tx1="dk1" bg2="lt2" tx2="dk2" accent1="accent1" accent2="accent2" accent3="accent3" accent4="accent4" accent5="accent5" accent6="accent6" hlink="hlink" folHlink="folHlink"/>
  <p:sldLayoutIdLst>
    <p:sldLayoutId id="2147485083" r:id="rId1"/>
    <p:sldLayoutId id="2147485084" r:id="rId2"/>
    <p:sldLayoutId id="2147485085" r:id="rId3"/>
    <p:sldLayoutId id="2147485086" r:id="rId4"/>
    <p:sldLayoutId id="2147485087" r:id="rId5"/>
    <p:sldLayoutId id="2147485088" r:id="rId6"/>
    <p:sldLayoutId id="2147485089" r:id="rId7"/>
    <p:sldLayoutId id="2147485090" r:id="rId8"/>
    <p:sldLayoutId id="2147485091" r:id="rId9"/>
    <p:sldLayoutId id="2147485092" r:id="rId10"/>
    <p:sldLayoutId id="2147485093"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071539"/>
      </p:ext>
    </p:extLst>
  </p:cSld>
  <p:clrMap bg1="lt1" tx1="dk1" bg2="lt2" tx2="dk2" accent1="accent1" accent2="accent2" accent3="accent3" accent4="accent4" accent5="accent5" accent6="accent6" hlink="hlink" folHlink="folHlink"/>
  <p:sldLayoutIdLst>
    <p:sldLayoutId id="2147485095" r:id="rId1"/>
    <p:sldLayoutId id="2147485096" r:id="rId2"/>
    <p:sldLayoutId id="2147485097" r:id="rId3"/>
    <p:sldLayoutId id="2147485098" r:id="rId4"/>
    <p:sldLayoutId id="2147485099" r:id="rId5"/>
    <p:sldLayoutId id="2147485100" r:id="rId6"/>
    <p:sldLayoutId id="2147485101" r:id="rId7"/>
    <p:sldLayoutId id="2147485102" r:id="rId8"/>
    <p:sldLayoutId id="2147485103" r:id="rId9"/>
    <p:sldLayoutId id="2147485104" r:id="rId10"/>
    <p:sldLayoutId id="2147485105"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hyperlink" Target="http://www.cdc.gov/mmwr/preview/mmwrhtml/00056796.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health.gov/phfunctions/public.htm"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hyperlink" Target="http://www.health.gov/phfunctions/partners.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health.gov/phfunctions/public.htm"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 Id="rId5" Type="http://schemas.openxmlformats.org/officeDocument/2006/relationships/image" Target="../media/image20.jpeg"/><Relationship Id="rId4" Type="http://schemas.openxmlformats.org/officeDocument/2006/relationships/hyperlink" Target="http://www.health.gov/phfunctions/partners.htm"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http://www.health.gov/phfunctions/partners.htm" TargetMode="External"/><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hyperlink" Target="http://www.health.gov/phfunctions/public.htm" TargetMode="Externa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5.xml"/><Relationship Id="rId5" Type="http://schemas.openxmlformats.org/officeDocument/2006/relationships/hyperlink" Target="http://www.health.gov/phfunctions/partners.htm" TargetMode="External"/><Relationship Id="rId4" Type="http://schemas.openxmlformats.org/officeDocument/2006/relationships/hyperlink" Target="http://www.health.gov/phfunctions/public.ht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hyperlink" Target="http://www.academyhealth.org/files/2012/monday/branco.pdf" TargetMode="External"/><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www.academyhealth.org/files/2012/monday/branco.pdf" TargetMode="External"/><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hyperlink" Target="http://www.academyhealth.org/files/2012/monday/branco.pdf" TargetMode="External"/><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8.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3.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5.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http://www.cdc.gov/nphpsp" TargetMode="External"/><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2.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825" y="1073150"/>
            <a:ext cx="8229600" cy="2355850"/>
          </a:xfrm>
        </p:spPr>
        <p:txBody>
          <a:bodyPr/>
          <a:lstStyle/>
          <a:p>
            <a:r>
              <a:rPr lang="en-US" sz="3200" dirty="0">
                <a:solidFill>
                  <a:srgbClr val="FFC000"/>
                </a:solidFill>
              </a:rPr>
              <a:t>United States</a:t>
            </a:r>
            <a:br>
              <a:rPr lang="en-US" sz="3200" dirty="0">
                <a:solidFill>
                  <a:srgbClr val="FFC000"/>
                </a:solidFill>
              </a:rPr>
            </a:br>
            <a:r>
              <a:rPr lang="en-US" sz="3200" dirty="0" smtClean="0">
                <a:solidFill>
                  <a:srgbClr val="FFC000"/>
                </a:solidFill>
              </a:rPr>
              <a:t>Public </a:t>
            </a:r>
            <a:r>
              <a:rPr lang="en-US" sz="3200" dirty="0">
                <a:solidFill>
                  <a:srgbClr val="FFC000"/>
                </a:solidFill>
              </a:rPr>
              <a:t>Health </a:t>
            </a:r>
            <a:r>
              <a:rPr lang="en-US" sz="3200" dirty="0" smtClean="0">
                <a:solidFill>
                  <a:srgbClr val="FFC000"/>
                </a:solidFill>
              </a:rPr>
              <a:t>101</a:t>
            </a:r>
            <a:br>
              <a:rPr lang="en-US" sz="3200" dirty="0" smtClean="0">
                <a:solidFill>
                  <a:srgbClr val="FFC000"/>
                </a:solidFill>
              </a:rPr>
            </a:br>
            <a:r>
              <a:rPr lang="en-US" sz="3200" b="0" dirty="0"/>
              <a:t/>
            </a:r>
            <a:br>
              <a:rPr lang="en-US" sz="3200" b="0" dirty="0"/>
            </a:br>
            <a:r>
              <a:rPr lang="en-US" sz="2400" b="0" dirty="0"/>
              <a:t> </a:t>
            </a:r>
            <a:r>
              <a:rPr lang="en-US" sz="2400" b="0" i="1" dirty="0" smtClean="0"/>
              <a:t>[Individuals and organizations may customize and use </a:t>
            </a:r>
            <a:r>
              <a:rPr lang="en-US" sz="2400" b="0" i="1" dirty="0"/>
              <a:t>the following slides for </a:t>
            </a:r>
            <a:r>
              <a:rPr lang="en-US" sz="2400" b="0" i="1" dirty="0" smtClean="0"/>
              <a:t>their </a:t>
            </a:r>
            <a:r>
              <a:rPr lang="en-US" sz="2400" b="0" i="1" dirty="0"/>
              <a:t>own </a:t>
            </a:r>
            <a:r>
              <a:rPr lang="en-US" sz="2400" b="0" i="1" dirty="0" smtClean="0"/>
              <a:t>informational and educational purposes</a:t>
            </a:r>
            <a:r>
              <a:rPr lang="en-US" sz="2400" b="0" i="1" dirty="0"/>
              <a:t>] </a:t>
            </a:r>
            <a:endParaRPr lang="en-US" sz="2400" dirty="0">
              <a:solidFill>
                <a:srgbClr val="FFC000"/>
              </a:solidFill>
            </a:endParaRPr>
          </a:p>
        </p:txBody>
      </p:sp>
      <p:sp>
        <p:nvSpPr>
          <p:cNvPr id="3" name="Text Placeholder 2"/>
          <p:cNvSpPr>
            <a:spLocks noGrp="1"/>
          </p:cNvSpPr>
          <p:nvPr>
            <p:ph type="body" sz="quarter" idx="10"/>
          </p:nvPr>
        </p:nvSpPr>
        <p:spPr>
          <a:xfrm>
            <a:off x="1117600" y="3962400"/>
            <a:ext cx="6654800" cy="1828800"/>
          </a:xfrm>
        </p:spPr>
        <p:txBody>
          <a:bodyPr/>
          <a:lstStyle/>
          <a:p>
            <a:r>
              <a:rPr lang="en-US" sz="2000" dirty="0" smtClean="0"/>
              <a:t>Office for State, Tribal, Local and Territorial Support</a:t>
            </a:r>
          </a:p>
          <a:p>
            <a:pPr>
              <a:spcAft>
                <a:spcPts val="800"/>
              </a:spcAft>
            </a:pPr>
            <a:r>
              <a:rPr lang="en-US" sz="2000" dirty="0" smtClean="0"/>
              <a:t>Centers for Disease Control and Prevention</a:t>
            </a:r>
          </a:p>
          <a:p>
            <a:pPr>
              <a:spcAft>
                <a:spcPts val="800"/>
              </a:spcAft>
            </a:pPr>
            <a:r>
              <a:rPr lang="en-US" sz="2000" smtClean="0"/>
              <a:t>November </a:t>
            </a:r>
            <a:r>
              <a:rPr lang="en-US" sz="2000" dirty="0" smtClean="0"/>
              <a:t>2013</a:t>
            </a:r>
          </a:p>
          <a:p>
            <a:endParaRPr lang="en-US" dirty="0"/>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457810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98880"/>
            <a:ext cx="4744720" cy="4884420"/>
          </a:xfrm>
        </p:spPr>
        <p:txBody>
          <a:bodyPr>
            <a:noAutofit/>
          </a:bodyPr>
          <a:lstStyle/>
          <a:p>
            <a:pPr>
              <a:lnSpc>
                <a:spcPct val="100000"/>
              </a:lnSpc>
            </a:pPr>
            <a:r>
              <a:rPr lang="en-US" sz="2100" b="1" dirty="0">
                <a:latin typeface="Calibri" pitchFamily="34" charset="0"/>
              </a:rPr>
              <a:t>On September 11, 2001, 19 </a:t>
            </a:r>
            <a:r>
              <a:rPr lang="en-US" sz="2100" b="1" dirty="0" smtClean="0">
                <a:latin typeface="Calibri" pitchFamily="34" charset="0"/>
              </a:rPr>
              <a:t>terrorists associated </a:t>
            </a:r>
            <a:r>
              <a:rPr lang="en-US" sz="2100" b="1" dirty="0">
                <a:latin typeface="Calibri" pitchFamily="34" charset="0"/>
              </a:rPr>
              <a:t>with </a:t>
            </a:r>
            <a:r>
              <a:rPr lang="en-US" sz="2100" b="1" dirty="0" smtClean="0">
                <a:latin typeface="Calibri" pitchFamily="34" charset="0"/>
              </a:rPr>
              <a:t>al-Qaeda </a:t>
            </a:r>
            <a:r>
              <a:rPr lang="en-US" sz="2100" b="1" dirty="0">
                <a:latin typeface="Calibri" pitchFamily="34" charset="0"/>
              </a:rPr>
              <a:t>launched </a:t>
            </a:r>
            <a:r>
              <a:rPr lang="en-US" sz="2100" b="1" dirty="0" smtClean="0">
                <a:latin typeface="Calibri" pitchFamily="34" charset="0"/>
              </a:rPr>
              <a:t>four </a:t>
            </a:r>
            <a:r>
              <a:rPr lang="en-US" sz="2100" b="1" dirty="0">
                <a:latin typeface="Calibri" pitchFamily="34" charset="0"/>
              </a:rPr>
              <a:t>coordinated </a:t>
            </a:r>
            <a:r>
              <a:rPr lang="en-US" sz="2100" b="1" dirty="0" smtClean="0">
                <a:latin typeface="Calibri" pitchFamily="34" charset="0"/>
              </a:rPr>
              <a:t>attacks on </a:t>
            </a:r>
            <a:r>
              <a:rPr lang="en-US" sz="2100" b="1" dirty="0">
                <a:latin typeface="Calibri" pitchFamily="34" charset="0"/>
              </a:rPr>
              <a:t>the </a:t>
            </a:r>
            <a:r>
              <a:rPr lang="en-US" sz="2100" b="1" dirty="0" smtClean="0">
                <a:latin typeface="Calibri" pitchFamily="34" charset="0"/>
              </a:rPr>
              <a:t>US. </a:t>
            </a:r>
            <a:endParaRPr lang="en-US" sz="2100" b="1" dirty="0">
              <a:latin typeface="Calibri" pitchFamily="34" charset="0"/>
            </a:endParaRPr>
          </a:p>
          <a:p>
            <a:pPr marL="0" indent="0">
              <a:buNone/>
            </a:pPr>
            <a:endParaRPr lang="en-US" sz="800" b="1" dirty="0" smtClean="0">
              <a:latin typeface="Calibri" pitchFamily="34" charset="0"/>
            </a:endParaRPr>
          </a:p>
          <a:p>
            <a:r>
              <a:rPr lang="en-US" sz="2100" b="1" dirty="0" smtClean="0">
                <a:latin typeface="Calibri" pitchFamily="34" charset="0"/>
              </a:rPr>
              <a:t>They </a:t>
            </a:r>
            <a:r>
              <a:rPr lang="en-US" sz="2100" b="1" dirty="0">
                <a:latin typeface="Calibri" pitchFamily="34" charset="0"/>
              </a:rPr>
              <a:t>hijacked four </a:t>
            </a:r>
            <a:r>
              <a:rPr lang="en-US" sz="2100" b="1" dirty="0" smtClean="0">
                <a:latin typeface="Calibri" pitchFamily="34" charset="0"/>
              </a:rPr>
              <a:t>airplanes. </a:t>
            </a:r>
            <a:r>
              <a:rPr lang="en-US" sz="2100" b="1" dirty="0">
                <a:latin typeface="Calibri" pitchFamily="34" charset="0"/>
              </a:rPr>
              <a:t>T</a:t>
            </a:r>
            <a:r>
              <a:rPr lang="en-US" sz="2100" b="1" dirty="0" smtClean="0">
                <a:latin typeface="Calibri" pitchFamily="34" charset="0"/>
              </a:rPr>
              <a:t>wo crashed into the World Trade Center (NY) and one into the Pentagon (Washington, DC). </a:t>
            </a:r>
          </a:p>
          <a:p>
            <a:pPr marL="0" indent="0">
              <a:buNone/>
            </a:pPr>
            <a:endParaRPr lang="en-US" sz="800" b="1" dirty="0" smtClean="0">
              <a:latin typeface="Calibri" pitchFamily="34" charset="0"/>
            </a:endParaRPr>
          </a:p>
          <a:p>
            <a:r>
              <a:rPr lang="en-US" sz="2100" b="1" dirty="0" smtClean="0">
                <a:latin typeface="Calibri" pitchFamily="34" charset="0"/>
              </a:rPr>
              <a:t>The fourth plane crashed in a field in Pennsylvania after passengers tried to overcome the hijackers. It had targeted the US Capital.</a:t>
            </a:r>
          </a:p>
          <a:p>
            <a:pPr marL="0" indent="0">
              <a:buNone/>
            </a:pPr>
            <a:endParaRPr lang="en-US" sz="800" b="1" dirty="0" smtClean="0">
              <a:latin typeface="Calibri" pitchFamily="34" charset="0"/>
            </a:endParaRPr>
          </a:p>
          <a:p>
            <a:r>
              <a:rPr lang="en-US" sz="2100" b="1" dirty="0" smtClean="0">
                <a:latin typeface="Calibri" pitchFamily="34" charset="0"/>
              </a:rPr>
              <a:t>More than 3,000 </a:t>
            </a:r>
            <a:r>
              <a:rPr lang="en-US" sz="2100" b="1" dirty="0">
                <a:latin typeface="Calibri" pitchFamily="34" charset="0"/>
              </a:rPr>
              <a:t>people were killed during </a:t>
            </a:r>
            <a:r>
              <a:rPr lang="en-US" sz="2100" b="1" dirty="0" smtClean="0">
                <a:latin typeface="Calibri" pitchFamily="34" charset="0"/>
              </a:rPr>
              <a:t>these attacks.</a:t>
            </a:r>
            <a:endParaRPr lang="en-US" sz="2100" b="1" dirty="0">
              <a:latin typeface="Calibri" pitchFamily="34" charset="0"/>
            </a:endParaRPr>
          </a:p>
          <a:p>
            <a:endParaRPr lang="en-US" sz="1900" dirty="0" smtClean="0">
              <a:solidFill>
                <a:schemeClr val="accent1">
                  <a:lumMod val="50000"/>
                </a:schemeClr>
              </a:solidFill>
              <a:latin typeface="Calibri" pitchFamily="34" charset="0"/>
            </a:endParaRPr>
          </a:p>
          <a:p>
            <a:endParaRPr lang="en-US" sz="1900" dirty="0" smtClean="0">
              <a:solidFill>
                <a:schemeClr val="accent1">
                  <a:lumMod val="50000"/>
                </a:schemeClr>
              </a:solidFill>
              <a:latin typeface="Calibri" pitchFamily="34" charset="0"/>
            </a:endParaRPr>
          </a:p>
          <a:p>
            <a:endParaRPr lang="en-US" sz="1900" dirty="0">
              <a:solidFill>
                <a:schemeClr val="accent1">
                  <a:lumMod val="50000"/>
                </a:schemeClr>
              </a:solidFill>
              <a:latin typeface="Calibri" pitchFamily="34" charset="0"/>
            </a:endParaRPr>
          </a:p>
        </p:txBody>
      </p:sp>
      <p:sp>
        <p:nvSpPr>
          <p:cNvPr id="7" name="Title 6"/>
          <p:cNvSpPr>
            <a:spLocks noGrp="1"/>
          </p:cNvSpPr>
          <p:nvPr>
            <p:ph type="title"/>
          </p:nvPr>
        </p:nvSpPr>
        <p:spPr>
          <a:xfrm>
            <a:off x="457200" y="274638"/>
            <a:ext cx="8229600" cy="802322"/>
          </a:xfrm>
        </p:spPr>
        <p:txBody>
          <a:bodyPr/>
          <a:lstStyle/>
          <a:p>
            <a:pPr algn="l"/>
            <a:r>
              <a:rPr lang="en-US" sz="3200" dirty="0" smtClean="0">
                <a:latin typeface="Calibri" pitchFamily="34" charset="0"/>
              </a:rPr>
              <a:t>9/11 Attack, 2001</a:t>
            </a:r>
            <a:endParaRPr lang="en-US" sz="3200" dirty="0">
              <a:latin typeface="Calibri" pitchFamily="34" charset="0"/>
            </a:endParaRPr>
          </a:p>
        </p:txBody>
      </p:sp>
      <p:pic>
        <p:nvPicPr>
          <p:cNvPr id="8" name="Picture 7" descr="Photo by Michael Foran of the World Trade Center towers burning after the September 11, 2001 terrorist attac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311" y="1774260"/>
            <a:ext cx="3095769" cy="2554942"/>
          </a:xfrm>
          <a:prstGeom prst="rect">
            <a:avLst/>
          </a:prstGeom>
        </p:spPr>
      </p:pic>
      <p:sp>
        <p:nvSpPr>
          <p:cNvPr id="2" name="Rectangle 1"/>
          <p:cNvSpPr/>
          <p:nvPr/>
        </p:nvSpPr>
        <p:spPr>
          <a:xfrm>
            <a:off x="6940726" y="4280803"/>
            <a:ext cx="1534394" cy="261610"/>
          </a:xfrm>
          <a:prstGeom prst="rect">
            <a:avLst/>
          </a:prstGeom>
        </p:spPr>
        <p:txBody>
          <a:bodyPr wrap="none">
            <a:spAutoFit/>
          </a:bodyPr>
          <a:lstStyle/>
          <a:p>
            <a:pPr marL="0" indent="0" algn="r"/>
            <a:r>
              <a:rPr lang="en-US" sz="1100" i="1" dirty="0" smtClean="0">
                <a:solidFill>
                  <a:schemeClr val="bg2"/>
                </a:solidFill>
                <a:latin typeface="Calibri" pitchFamily="34" charset="0"/>
              </a:rPr>
              <a:t>Photo by Michael </a:t>
            </a:r>
            <a:r>
              <a:rPr lang="en-US" sz="1100" i="1" dirty="0" err="1" smtClean="0">
                <a:solidFill>
                  <a:schemeClr val="bg2"/>
                </a:solidFill>
                <a:latin typeface="Calibri" pitchFamily="34" charset="0"/>
              </a:rPr>
              <a:t>Foran</a:t>
            </a:r>
            <a:endParaRPr lang="en-US" sz="1100" i="1" dirty="0">
              <a:solidFill>
                <a:schemeClr val="bg2"/>
              </a:solidFill>
              <a:latin typeface="Calibri" pitchFamily="34" charset="0"/>
            </a:endParaRPr>
          </a:p>
        </p:txBody>
      </p:sp>
    </p:spTree>
    <p:extLst>
      <p:ext uri="{BB962C8B-B14F-4D97-AF65-F5344CB8AC3E}">
        <p14:creationId xmlns:p14="http://schemas.microsoft.com/office/powerpoint/2010/main" val="2071559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rPr>
              <a:t/>
            </a:r>
            <a:br>
              <a:rPr lang="en-US" sz="3200" dirty="0">
                <a:latin typeface="Calibri" pitchFamily="34" charset="0"/>
              </a:rPr>
            </a:br>
            <a:r>
              <a:rPr lang="en-US" sz="3200" dirty="0" smtClean="0">
                <a:latin typeface="Calibri" pitchFamily="34" charset="0"/>
              </a:rPr>
              <a:t>Top 10 Causes </a:t>
            </a:r>
            <a:r>
              <a:rPr lang="en-US" sz="3200" dirty="0">
                <a:latin typeface="Calibri" pitchFamily="34" charset="0"/>
              </a:rPr>
              <a:t>of Death in the </a:t>
            </a:r>
            <a:r>
              <a:rPr lang="en-US" sz="3200" dirty="0" smtClean="0">
                <a:latin typeface="Calibri" pitchFamily="34" charset="0"/>
              </a:rPr>
              <a:t>US</a:t>
            </a:r>
            <a:br>
              <a:rPr lang="en-US" sz="3200" dirty="0" smtClean="0">
                <a:latin typeface="Calibri" pitchFamily="34" charset="0"/>
              </a:rPr>
            </a:br>
            <a:endParaRPr lang="en-US" sz="3200" dirty="0">
              <a:latin typeface="Calibri" pitchFamily="34" charset="0"/>
            </a:endParaRPr>
          </a:p>
        </p:txBody>
      </p:sp>
      <p:sp>
        <p:nvSpPr>
          <p:cNvPr id="10" name="Text Placeholder 9"/>
          <p:cNvSpPr>
            <a:spLocks noGrp="1"/>
          </p:cNvSpPr>
          <p:nvPr>
            <p:ph type="body" sz="quarter" idx="10"/>
          </p:nvPr>
        </p:nvSpPr>
        <p:spPr/>
        <p:txBody>
          <a:bodyPr/>
          <a:lstStyle/>
          <a:p>
            <a:r>
              <a:rPr lang="en-US" dirty="0">
                <a:latin typeface="Calibri" pitchFamily="34" charset="0"/>
              </a:rPr>
              <a:t>Source: </a:t>
            </a:r>
            <a:r>
              <a:rPr lang="en-US" i="1" dirty="0">
                <a:latin typeface="Calibri" pitchFamily="34" charset="0"/>
              </a:rPr>
              <a:t>National Vital Statistics Reports</a:t>
            </a:r>
            <a:r>
              <a:rPr lang="en-US" dirty="0">
                <a:latin typeface="Calibri" pitchFamily="34" charset="0"/>
              </a:rPr>
              <a:t>, Vol. 61, No. 6, October 10, 2012. </a:t>
            </a:r>
          </a:p>
        </p:txBody>
      </p:sp>
      <p:graphicFrame>
        <p:nvGraphicFramePr>
          <p:cNvPr id="7" name="Chart 6" descr="This is a graph showing the top 10 causes of death in the U.S.:&#10;Heart Disease, 596,339&#10;Cancer, 575,313&#10;Chronic Lower Respiratory Diseases, 143,382&#10;Stroke (cerebrovascular disease), 128,931 &#10;Accidents (unintentional injuries), 122,777&#10;Alzheimer's disease, 84,691&#10;Diabetes, 73,282&#10;Influenza and Pneumonia, 53,667&#10;Kidney disease, 45,731&#10;Intentional injuries self harm (suicide), 38,285&#10;" title="Top 10 Causes of Death in the United States"/>
          <p:cNvGraphicFramePr/>
          <p:nvPr>
            <p:extLst>
              <p:ext uri="{D42A27DB-BD31-4B8C-83A1-F6EECF244321}">
                <p14:modId xmlns:p14="http://schemas.microsoft.com/office/powerpoint/2010/main" val="2024790840"/>
              </p:ext>
            </p:extLst>
          </p:nvPr>
        </p:nvGraphicFramePr>
        <p:xfrm>
          <a:off x="1478943" y="1389380"/>
          <a:ext cx="6105497"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91459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lgn="l" eaLnBrk="1" hangingPunct="1">
              <a:defRPr/>
            </a:pPr>
            <a:r>
              <a:rPr lang="en-US" sz="3200" b="1" dirty="0" smtClean="0">
                <a:latin typeface="Calibri" pitchFamily="34" charset="0"/>
              </a:rPr>
              <a:t>What does                              What does </a:t>
            </a:r>
            <a:br>
              <a:rPr lang="en-US" sz="3200" b="1" dirty="0" smtClean="0">
                <a:latin typeface="Calibri" pitchFamily="34" charset="0"/>
              </a:rPr>
            </a:br>
            <a:r>
              <a:rPr lang="en-US" sz="3200" b="1" dirty="0" smtClean="0">
                <a:latin typeface="Calibri" pitchFamily="34" charset="0"/>
              </a:rPr>
              <a:t>medicine do?                         public </a:t>
            </a:r>
            <a:r>
              <a:rPr lang="en-US" sz="3200" dirty="0" smtClean="0">
                <a:latin typeface="Calibri" pitchFamily="34" charset="0"/>
              </a:rPr>
              <a:t>h</a:t>
            </a:r>
            <a:r>
              <a:rPr lang="en-US" sz="3200" b="1" dirty="0" smtClean="0">
                <a:latin typeface="Calibri" pitchFamily="34" charset="0"/>
              </a:rPr>
              <a:t>ealth do?</a:t>
            </a:r>
            <a:endParaRPr lang="en-US" sz="3200" b="1" dirty="0">
              <a:latin typeface="Calibri" pitchFamily="34" charset="0"/>
            </a:endParaRPr>
          </a:p>
        </p:txBody>
      </p:sp>
      <p:sp>
        <p:nvSpPr>
          <p:cNvPr id="2" name="Content Placeholder 1"/>
          <p:cNvSpPr>
            <a:spLocks noGrp="1"/>
          </p:cNvSpPr>
          <p:nvPr>
            <p:ph idx="1"/>
          </p:nvPr>
        </p:nvSpPr>
        <p:spPr/>
        <p:txBody>
          <a:bodyPr/>
          <a:lstStyle/>
          <a:p>
            <a:pPr marL="0" lvl="1" indent="0">
              <a:lnSpc>
                <a:spcPct val="90000"/>
              </a:lnSpc>
              <a:spcBef>
                <a:spcPts val="1200"/>
              </a:spcBef>
              <a:buSzPct val="70000"/>
              <a:buNone/>
              <a:defRPr/>
            </a:pPr>
            <a:r>
              <a:rPr lang="en-US" sz="2400" b="1" dirty="0">
                <a:latin typeface="Calibri" pitchFamily="34" charset="0"/>
                <a:cs typeface="ＭＳ Ｐゴシック" charset="-128"/>
              </a:rPr>
              <a:t>Saves lives one at a </a:t>
            </a:r>
            <a:r>
              <a:rPr lang="en-US" sz="2400" b="1" dirty="0" smtClean="0">
                <a:latin typeface="Calibri" pitchFamily="34" charset="0"/>
                <a:cs typeface="ＭＳ Ｐゴシック" charset="-128"/>
              </a:rPr>
              <a:t>time	           Saves </a:t>
            </a:r>
            <a:r>
              <a:rPr lang="en-US" sz="2400" b="1" dirty="0">
                <a:latin typeface="Calibri" pitchFamily="34" charset="0"/>
                <a:cs typeface="ＭＳ Ｐゴシック" charset="-128"/>
              </a:rPr>
              <a:t>lives millions at a time</a:t>
            </a:r>
          </a:p>
          <a:p>
            <a:pPr marL="0" lvl="1" indent="0">
              <a:lnSpc>
                <a:spcPct val="90000"/>
              </a:lnSpc>
              <a:spcBef>
                <a:spcPts val="1200"/>
              </a:spcBef>
              <a:buSzPct val="70000"/>
              <a:buNone/>
              <a:defRPr/>
            </a:pPr>
            <a:endParaRPr lang="en-US" sz="2200" b="1" dirty="0">
              <a:latin typeface="Garamond" pitchFamily="18" charset="0"/>
              <a:cs typeface="ＭＳ Ｐゴシック" charset="-128"/>
            </a:endParaRPr>
          </a:p>
        </p:txBody>
      </p:sp>
      <p:sp>
        <p:nvSpPr>
          <p:cNvPr id="449539" name="Rectangle 3"/>
          <p:cNvSpPr>
            <a:spLocks noGrp="1" noChangeArrowheads="1"/>
          </p:cNvSpPr>
          <p:nvPr>
            <p:ph type="body" sz="quarter" idx="10"/>
          </p:nvPr>
        </p:nvSpPr>
        <p:spPr/>
        <p:txBody>
          <a:bodyPr/>
          <a:lstStyle/>
          <a:p>
            <a:pPr marL="457200" lvl="1" indent="0" algn="ctr" eaLnBrk="1" hangingPunct="1">
              <a:lnSpc>
                <a:spcPct val="90000"/>
              </a:lnSpc>
              <a:buFont typeface="Arial" charset="0"/>
              <a:buNone/>
              <a:defRPr/>
            </a:pPr>
            <a:endParaRPr lang="en-US" sz="4400" b="1" dirty="0">
              <a:effectLst>
                <a:outerShdw blurRad="38100" dist="38100" dir="2700000" algn="tl">
                  <a:srgbClr val="000000"/>
                </a:outerShdw>
              </a:effectLst>
            </a:endParaRPr>
          </a:p>
          <a:p>
            <a:pPr marL="457200" lvl="1" indent="0" algn="ctr" eaLnBrk="1" hangingPunct="1">
              <a:lnSpc>
                <a:spcPct val="90000"/>
              </a:lnSpc>
              <a:buFont typeface="Arial" charset="0"/>
              <a:buNone/>
              <a:defRPr/>
            </a:pPr>
            <a:endParaRPr lang="en-US" sz="2400" b="1" dirty="0"/>
          </a:p>
        </p:txBody>
      </p:sp>
      <p:sp>
        <p:nvSpPr>
          <p:cNvPr id="5" name="Rectangle 2"/>
          <p:cNvSpPr txBox="1">
            <a:spLocks noChangeArrowheads="1"/>
          </p:cNvSpPr>
          <p:nvPr/>
        </p:nvSpPr>
        <p:spPr>
          <a:xfrm>
            <a:off x="4580604" y="1038235"/>
            <a:ext cx="4114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pitchFamily="34" charset="0"/>
              </a:defRPr>
            </a:lvl2pPr>
            <a:lvl3pPr algn="ctr" rtl="0" eaLnBrk="0" fontAlgn="base" hangingPunct="0">
              <a:spcBef>
                <a:spcPct val="0"/>
              </a:spcBef>
              <a:spcAft>
                <a:spcPct val="0"/>
              </a:spcAft>
              <a:defRPr sz="4400">
                <a:solidFill>
                  <a:schemeClr val="tx1"/>
                </a:solidFill>
                <a:latin typeface="Myriad Web Pro" pitchFamily="34" charset="0"/>
              </a:defRPr>
            </a:lvl3pPr>
            <a:lvl4pPr algn="ctr" rtl="0" eaLnBrk="0" fontAlgn="base" hangingPunct="0">
              <a:spcBef>
                <a:spcPct val="0"/>
              </a:spcBef>
              <a:spcAft>
                <a:spcPct val="0"/>
              </a:spcAft>
              <a:defRPr sz="4400">
                <a:solidFill>
                  <a:schemeClr val="tx1"/>
                </a:solidFill>
                <a:latin typeface="Myriad Web Pro" pitchFamily="34" charset="0"/>
              </a:defRPr>
            </a:lvl4pPr>
            <a:lvl5pPr algn="ctr" rtl="0" eaLnBrk="0" fontAlgn="base" hangingPunct="0">
              <a:spcBef>
                <a:spcPct val="0"/>
              </a:spcBef>
              <a:spcAft>
                <a:spcPct val="0"/>
              </a:spcAft>
              <a:defRPr sz="4400">
                <a:solidFill>
                  <a:schemeClr val="tx1"/>
                </a:solidFill>
                <a:latin typeface="Myriad Web Pro" pitchFamily="34" charset="0"/>
              </a:defRPr>
            </a:lvl5pPr>
            <a:lvl6pPr marL="457200" algn="ctr" rtl="0" fontAlgn="base">
              <a:spcBef>
                <a:spcPct val="0"/>
              </a:spcBef>
              <a:spcAft>
                <a:spcPct val="0"/>
              </a:spcAft>
              <a:defRPr sz="4400">
                <a:solidFill>
                  <a:schemeClr val="tx1"/>
                </a:solidFill>
                <a:latin typeface="Myriad Web Pro" pitchFamily="34" charset="0"/>
              </a:defRPr>
            </a:lvl6pPr>
            <a:lvl7pPr marL="914400" algn="ctr" rtl="0" fontAlgn="base">
              <a:spcBef>
                <a:spcPct val="0"/>
              </a:spcBef>
              <a:spcAft>
                <a:spcPct val="0"/>
              </a:spcAft>
              <a:defRPr sz="4400">
                <a:solidFill>
                  <a:schemeClr val="tx1"/>
                </a:solidFill>
                <a:latin typeface="Myriad Web Pro" pitchFamily="34" charset="0"/>
              </a:defRPr>
            </a:lvl7pPr>
            <a:lvl8pPr marL="1371600" algn="ctr" rtl="0" fontAlgn="base">
              <a:spcBef>
                <a:spcPct val="0"/>
              </a:spcBef>
              <a:spcAft>
                <a:spcPct val="0"/>
              </a:spcAft>
              <a:defRPr sz="4400">
                <a:solidFill>
                  <a:schemeClr val="tx1"/>
                </a:solidFill>
                <a:latin typeface="Myriad Web Pro" pitchFamily="34" charset="0"/>
              </a:defRPr>
            </a:lvl8pPr>
            <a:lvl9pPr marL="1828800" algn="ctr" rtl="0" fontAlgn="base">
              <a:spcBef>
                <a:spcPct val="0"/>
              </a:spcBef>
              <a:spcAft>
                <a:spcPct val="0"/>
              </a:spcAft>
              <a:defRPr sz="4400">
                <a:solidFill>
                  <a:schemeClr val="tx1"/>
                </a:solidFill>
                <a:latin typeface="Myriad Web Pro" pitchFamily="34" charset="0"/>
              </a:defRPr>
            </a:lvl9pPr>
          </a:lstStyle>
          <a:p>
            <a:pPr>
              <a:defRPr/>
            </a:pPr>
            <a:endParaRPr lang="en-US" sz="3600" b="1" dirty="0">
              <a:latin typeface="Garamond" pitchFamily="18" charset="0"/>
            </a:endParaRPr>
          </a:p>
        </p:txBody>
      </p:sp>
      <p:sp>
        <p:nvSpPr>
          <p:cNvPr id="6" name="Rectangle 3"/>
          <p:cNvSpPr txBox="1">
            <a:spLocks noChangeArrowheads="1"/>
          </p:cNvSpPr>
          <p:nvPr/>
        </p:nvSpPr>
        <p:spPr>
          <a:xfrm>
            <a:off x="4495800" y="2257435"/>
            <a:ext cx="3962400" cy="2971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90000"/>
              </a:lnSpc>
              <a:buFont typeface="Arial" charset="0"/>
              <a:buNone/>
              <a:defRPr/>
            </a:pPr>
            <a:endParaRPr lang="en-US" sz="4400" b="1" dirty="0" smtClean="0">
              <a:effectLst>
                <a:outerShdw blurRad="38100" dist="38100" dir="2700000" algn="tl">
                  <a:srgbClr val="000000"/>
                </a:outerShdw>
              </a:effectLst>
            </a:endParaRPr>
          </a:p>
          <a:p>
            <a:pPr marL="457200" lvl="1" indent="0" algn="ctr">
              <a:lnSpc>
                <a:spcPct val="90000"/>
              </a:lnSpc>
              <a:buFont typeface="Arial" charset="0"/>
              <a:buNone/>
              <a:defRPr/>
            </a:pPr>
            <a:endParaRPr lang="en-US" sz="2400" b="1" dirty="0"/>
          </a:p>
        </p:txBody>
      </p:sp>
      <p:pic>
        <p:nvPicPr>
          <p:cNvPr id="9" name="Picture 3" descr="One cartoon human silhouette"/>
          <p:cNvPicPr>
            <a:picLocks noChangeAspect="1" noChangeArrowheads="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72183"/>
          <a:stretch/>
        </p:blipFill>
        <p:spPr bwMode="auto">
          <a:xfrm>
            <a:off x="1784742" y="3406727"/>
            <a:ext cx="474199" cy="16002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descr="Many cartoon human silhouettes"/>
          <p:cNvGrpSpPr>
            <a:grpSpLocks/>
          </p:cNvGrpSpPr>
          <p:nvPr/>
        </p:nvGrpSpPr>
        <p:grpSpPr bwMode="auto">
          <a:xfrm>
            <a:off x="4495800" y="2577014"/>
            <a:ext cx="3693839" cy="3028477"/>
            <a:chOff x="4206239" y="2514600"/>
            <a:chExt cx="4660156" cy="4343400"/>
          </a:xfrm>
        </p:grpSpPr>
        <p:pic>
          <p:nvPicPr>
            <p:cNvPr id="7171"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87240" y="3924300"/>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2600" y="3124200"/>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19600" y="2647929"/>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8400" y="4315924"/>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8399" y="2514600"/>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3602" y="4400529"/>
              <a:ext cx="2617995" cy="24574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fmm1\AppData\Local\Microsoft\Windows\Temporary Internet Files\Content.IE5\ZYJEQXSW\MC900078708[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06239" y="3495665"/>
              <a:ext cx="2617995" cy="24574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29158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544286"/>
            <a:ext cx="8229600" cy="762000"/>
          </a:xfrm>
        </p:spPr>
        <p:txBody>
          <a:bodyPr/>
          <a:lstStyle/>
          <a:p>
            <a:pPr>
              <a:defRPr/>
            </a:pPr>
            <a:r>
              <a:rPr lang="en-US" sz="3200" b="1" dirty="0" smtClean="0">
                <a:solidFill>
                  <a:schemeClr val="bg1"/>
                </a:solidFill>
                <a:latin typeface="Calibri" pitchFamily="34" charset="0"/>
                <a:ea typeface="+mn-ea"/>
                <a:cs typeface="+mn-cs"/>
              </a:rPr>
              <a:t>Average </a:t>
            </a:r>
            <a:r>
              <a:rPr lang="en-US" sz="3200" b="1" dirty="0">
                <a:solidFill>
                  <a:schemeClr val="bg1"/>
                </a:solidFill>
                <a:latin typeface="Calibri" pitchFamily="34" charset="0"/>
                <a:ea typeface="+mn-ea"/>
                <a:cs typeface="+mn-cs"/>
              </a:rPr>
              <a:t>Life </a:t>
            </a:r>
            <a:r>
              <a:rPr lang="en-US" sz="3200" b="1" dirty="0" smtClean="0">
                <a:solidFill>
                  <a:schemeClr val="bg1"/>
                </a:solidFill>
                <a:latin typeface="Calibri" pitchFamily="34" charset="0"/>
                <a:ea typeface="+mn-ea"/>
                <a:cs typeface="+mn-cs"/>
              </a:rPr>
              <a:t>Expectancy</a:t>
            </a:r>
            <a:endParaRPr lang="en-US" sz="3200" b="1" dirty="0">
              <a:solidFill>
                <a:schemeClr val="bg1"/>
              </a:solidFill>
              <a:latin typeface="Calibri" pitchFamily="34" charset="0"/>
              <a:ea typeface="+mn-ea"/>
              <a:cs typeface="+mn-cs"/>
            </a:endParaRPr>
          </a:p>
        </p:txBody>
      </p:sp>
      <p:sp>
        <p:nvSpPr>
          <p:cNvPr id="591875" name="Rectangle 3"/>
          <p:cNvSpPr>
            <a:spLocks noGrp="1" noChangeArrowheads="1"/>
          </p:cNvSpPr>
          <p:nvPr>
            <p:ph type="body" sz="half" idx="1"/>
          </p:nvPr>
        </p:nvSpPr>
        <p:spPr>
          <a:xfrm>
            <a:off x="1143000" y="1828800"/>
            <a:ext cx="3200400" cy="4140200"/>
          </a:xfrm>
        </p:spPr>
        <p:txBody>
          <a:bodyPr/>
          <a:lstStyle/>
          <a:p>
            <a:pPr marL="0" indent="0" algn="ctr">
              <a:lnSpc>
                <a:spcPct val="150000"/>
              </a:lnSpc>
              <a:spcBef>
                <a:spcPts val="0"/>
              </a:spcBef>
              <a:buFontTx/>
              <a:buNone/>
              <a:defRPr/>
            </a:pPr>
            <a:r>
              <a:rPr lang="en-US" sz="2800" b="1" i="1" dirty="0" smtClean="0">
                <a:solidFill>
                  <a:schemeClr val="bg2"/>
                </a:solidFill>
                <a:latin typeface="Calibri" pitchFamily="34" charset="0"/>
              </a:rPr>
              <a:t>Thanks to </a:t>
            </a:r>
            <a:endParaRPr lang="en-US" sz="2800" b="1" i="1" dirty="0">
              <a:solidFill>
                <a:schemeClr val="bg2"/>
              </a:solidFill>
              <a:latin typeface="Calibri" pitchFamily="34" charset="0"/>
            </a:endParaRPr>
          </a:p>
          <a:p>
            <a:pPr marL="0" indent="0" algn="ctr">
              <a:lnSpc>
                <a:spcPct val="150000"/>
              </a:lnSpc>
              <a:spcBef>
                <a:spcPts val="0"/>
              </a:spcBef>
              <a:buFontTx/>
              <a:buNone/>
              <a:defRPr/>
            </a:pPr>
            <a:r>
              <a:rPr lang="en-US" sz="2800" b="1" i="1" dirty="0" smtClean="0">
                <a:solidFill>
                  <a:schemeClr val="bg2"/>
                </a:solidFill>
                <a:latin typeface="Calibri" pitchFamily="34" charset="0"/>
              </a:rPr>
              <a:t>public health </a:t>
            </a:r>
            <a:endParaRPr lang="en-US" sz="2800" b="1" i="1" dirty="0">
              <a:solidFill>
                <a:schemeClr val="bg2"/>
              </a:solidFill>
              <a:latin typeface="Calibri" pitchFamily="34" charset="0"/>
            </a:endParaRPr>
          </a:p>
          <a:p>
            <a:pPr marL="0" indent="0" algn="ctr">
              <a:lnSpc>
                <a:spcPct val="150000"/>
              </a:lnSpc>
              <a:spcBef>
                <a:spcPts val="0"/>
              </a:spcBef>
              <a:buFontTx/>
              <a:buNone/>
              <a:defRPr/>
            </a:pPr>
            <a:r>
              <a:rPr lang="en-US" sz="2800" b="1" i="1" dirty="0">
                <a:solidFill>
                  <a:schemeClr val="bg2"/>
                </a:solidFill>
                <a:latin typeface="Calibri" pitchFamily="34" charset="0"/>
              </a:rPr>
              <a:t>for the extra 25 years of </a:t>
            </a:r>
            <a:r>
              <a:rPr lang="en-US" sz="2800" b="1" i="1" dirty="0" smtClean="0">
                <a:solidFill>
                  <a:schemeClr val="bg2"/>
                </a:solidFill>
                <a:latin typeface="Calibri" pitchFamily="34" charset="0"/>
              </a:rPr>
              <a:t>life!</a:t>
            </a:r>
            <a:endParaRPr lang="en-US" sz="2800" b="1" i="1" dirty="0">
              <a:solidFill>
                <a:schemeClr val="bg2"/>
              </a:solidFill>
              <a:latin typeface="Calibri" pitchFamily="34" charset="0"/>
            </a:endParaRPr>
          </a:p>
        </p:txBody>
      </p:sp>
      <p:pic>
        <p:nvPicPr>
          <p:cNvPr id="25604" name="Picture 4" descr="This chart says  says life expectancy improved from 47.3 years in 1900 to 78.1 years in 1996. It says public health efforts are responsible for 25 of the nearly 30 years of improved life expectancy." title="Average Life Expectacy"/>
          <p:cNvPicPr preferRelativeResize="0">
            <a:picLocks noGrp="1" noChangeArrowheads="1"/>
          </p:cNvPicPr>
          <p:nvPr>
            <p:ph sz="half" idx="2"/>
          </p:nvPr>
        </p:nvPicPr>
        <p:blipFill>
          <a:blip r:embed="rId3" cstate="print"/>
          <a:srcRect/>
          <a:stretch>
            <a:fillRect/>
          </a:stretch>
        </p:blipFill>
        <p:spPr bwMode="auto">
          <a:xfrm>
            <a:off x="4675187" y="1447800"/>
            <a:ext cx="3478213" cy="4525963"/>
          </a:xfrm>
          <a:noFill/>
          <a:ln>
            <a:miter lim="800000"/>
            <a:headEnd/>
            <a:tailEnd/>
          </a:ln>
        </p:spPr>
      </p:pic>
      <p:sp>
        <p:nvSpPr>
          <p:cNvPr id="2" name="Rectangle 1"/>
          <p:cNvSpPr/>
          <p:nvPr/>
        </p:nvSpPr>
        <p:spPr>
          <a:xfrm>
            <a:off x="456818" y="6234063"/>
            <a:ext cx="4541902" cy="261610"/>
          </a:xfrm>
          <a:prstGeom prst="rect">
            <a:avLst/>
          </a:prstGeom>
        </p:spPr>
        <p:txBody>
          <a:bodyPr wrap="square">
            <a:spAutoFit/>
          </a:bodyPr>
          <a:lstStyle/>
          <a:p>
            <a:r>
              <a:rPr lang="en-US" sz="1100" dirty="0" smtClean="0">
                <a:solidFill>
                  <a:schemeClr val="bg2"/>
                </a:solidFill>
                <a:latin typeface="Calibri" pitchFamily="34" charset="0"/>
              </a:rPr>
              <a:t>Source: National Vital Statistics System, National Center for Health Statistics </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31543798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457200"/>
            <a:ext cx="8458200" cy="1143000"/>
          </a:xfrm>
        </p:spPr>
        <p:txBody>
          <a:bodyPr/>
          <a:lstStyle/>
          <a:p>
            <a:pPr>
              <a:defRPr/>
            </a:pPr>
            <a:r>
              <a:rPr lang="en-US" sz="3200" b="1" dirty="0">
                <a:solidFill>
                  <a:schemeClr val="bg1"/>
                </a:solidFill>
                <a:latin typeface="Calibri" pitchFamily="34" charset="0"/>
              </a:rPr>
              <a:t>Ten </a:t>
            </a:r>
            <a:r>
              <a:rPr lang="en-US" sz="3200" b="1" dirty="0" smtClean="0">
                <a:solidFill>
                  <a:schemeClr val="bg1"/>
                </a:solidFill>
                <a:latin typeface="Calibri" pitchFamily="34" charset="0"/>
              </a:rPr>
              <a:t>Great US Public Health Achievements</a:t>
            </a:r>
            <a:br>
              <a:rPr lang="en-US" sz="3200" b="1" dirty="0" smtClean="0">
                <a:solidFill>
                  <a:schemeClr val="bg1"/>
                </a:solidFill>
                <a:latin typeface="Calibri" pitchFamily="34" charset="0"/>
              </a:rPr>
            </a:br>
            <a:r>
              <a:rPr lang="en-US" sz="3200" b="1" dirty="0" smtClean="0">
                <a:solidFill>
                  <a:schemeClr val="bg1"/>
                </a:solidFill>
                <a:latin typeface="Calibri" pitchFamily="34" charset="0"/>
              </a:rPr>
              <a:t> (1900</a:t>
            </a:r>
            <a:r>
              <a:rPr lang="en-US" sz="3200" b="1" dirty="0">
                <a:solidFill>
                  <a:schemeClr val="bg1"/>
                </a:solidFill>
                <a:latin typeface="Calibri" pitchFamily="34" charset="0"/>
              </a:rPr>
              <a:t>–</a:t>
            </a:r>
            <a:r>
              <a:rPr lang="en-US" sz="3200" b="1" dirty="0" smtClean="0">
                <a:solidFill>
                  <a:schemeClr val="bg1"/>
                </a:solidFill>
                <a:latin typeface="Calibri" pitchFamily="34" charset="0"/>
              </a:rPr>
              <a:t>1999)</a:t>
            </a:r>
            <a:endParaRPr lang="en-US" sz="3200" b="1" dirty="0">
              <a:solidFill>
                <a:schemeClr val="bg1"/>
              </a:solidFill>
              <a:latin typeface="Calibri" pitchFamily="34" charset="0"/>
            </a:endParaRPr>
          </a:p>
        </p:txBody>
      </p:sp>
      <p:sp>
        <p:nvSpPr>
          <p:cNvPr id="589827" name="Rectangle 3"/>
          <p:cNvSpPr>
            <a:spLocks noGrp="1" noChangeArrowheads="1"/>
          </p:cNvSpPr>
          <p:nvPr>
            <p:ph type="body" sz="half" idx="1"/>
          </p:nvPr>
        </p:nvSpPr>
        <p:spPr>
          <a:xfrm>
            <a:off x="609600" y="1531937"/>
            <a:ext cx="4038600" cy="4716463"/>
          </a:xfrm>
        </p:spPr>
        <p:txBody>
          <a:bodyPr/>
          <a:lstStyle/>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Vaccinations</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Safer workplace</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Safer and healthier food</a:t>
            </a:r>
          </a:p>
          <a:p>
            <a:pPr>
              <a:lnSpc>
                <a:spcPct val="90000"/>
              </a:lnSpc>
              <a:spcBef>
                <a:spcPts val="600"/>
              </a:spcBef>
              <a:buClr>
                <a:schemeClr val="bg1"/>
              </a:buClr>
              <a:buSzPct val="70000"/>
              <a:buFont typeface="Wingdings" pitchFamily="2" charset="2"/>
              <a:buChar char="q"/>
              <a:defRPr/>
            </a:pPr>
            <a:r>
              <a:rPr lang="en-US" sz="2200" b="1" dirty="0" smtClean="0">
                <a:solidFill>
                  <a:schemeClr val="bg2"/>
                </a:solidFill>
                <a:latin typeface="Calibri" pitchFamily="34" charset="0"/>
              </a:rPr>
              <a:t>Motor vehicle </a:t>
            </a:r>
            <a:r>
              <a:rPr lang="en-US" sz="2200" b="1" dirty="0">
                <a:solidFill>
                  <a:schemeClr val="bg2"/>
                </a:solidFill>
                <a:latin typeface="Calibri" pitchFamily="34" charset="0"/>
              </a:rPr>
              <a:t>safety</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Control of infectious diseases</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Decline in deaths from coronary heart disease and stroke</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Family planning</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Recognition of tobacco use as a health hazard</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Healthier mothers and babies</a:t>
            </a:r>
          </a:p>
          <a:p>
            <a:pPr>
              <a:lnSpc>
                <a:spcPct val="90000"/>
              </a:lnSpc>
              <a:spcBef>
                <a:spcPts val="600"/>
              </a:spcBef>
              <a:buClr>
                <a:schemeClr val="bg1"/>
              </a:buClr>
              <a:buSzPct val="70000"/>
              <a:buFont typeface="Wingdings" pitchFamily="2" charset="2"/>
              <a:buChar char="q"/>
              <a:defRPr/>
            </a:pPr>
            <a:r>
              <a:rPr lang="en-US" sz="2200" b="1" dirty="0">
                <a:solidFill>
                  <a:schemeClr val="bg2"/>
                </a:solidFill>
                <a:latin typeface="Calibri" pitchFamily="34" charset="0"/>
              </a:rPr>
              <a:t>Fluoridation of drinking water</a:t>
            </a:r>
          </a:p>
        </p:txBody>
      </p:sp>
      <p:pic>
        <p:nvPicPr>
          <p:cNvPr id="38927" name="Picture 15" descr="Silhouette of a person jumping in celebration"/>
          <p:cNvPicPr>
            <a:picLocks noChangeAspect="1" noChangeArrowheads="1"/>
          </p:cNvPicPr>
          <p:nvPr/>
        </p:nvPicPr>
        <p:blipFill>
          <a:blip r:embed="rId3" cstate="screen"/>
          <a:srcRect/>
          <a:stretch>
            <a:fillRect/>
          </a:stretch>
        </p:blipFill>
        <p:spPr bwMode="auto">
          <a:xfrm>
            <a:off x="5181600" y="2133600"/>
            <a:ext cx="2609088" cy="365760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391160" y="6248400"/>
            <a:ext cx="6974840" cy="261610"/>
          </a:xfrm>
          <a:prstGeom prst="rect">
            <a:avLst/>
          </a:prstGeom>
        </p:spPr>
        <p:txBody>
          <a:bodyPr wrap="square">
            <a:spAutoFit/>
          </a:bodyPr>
          <a:lstStyle/>
          <a:p>
            <a:r>
              <a:rPr lang="en-US" sz="1100" dirty="0" smtClean="0">
                <a:solidFill>
                  <a:schemeClr val="bg2"/>
                </a:solidFill>
                <a:latin typeface="Calibri" pitchFamily="34" charset="0"/>
              </a:rPr>
              <a:t>Source: </a:t>
            </a:r>
            <a:r>
              <a:rPr lang="en-US" sz="1100" dirty="0" smtClean="0">
                <a:solidFill>
                  <a:schemeClr val="bg2"/>
                </a:solidFill>
                <a:latin typeface="Calibri" pitchFamily="34" charset="0"/>
                <a:hlinkClick r:id="rId4"/>
              </a:rPr>
              <a:t>http</a:t>
            </a:r>
            <a:r>
              <a:rPr lang="en-US" sz="1100" dirty="0">
                <a:solidFill>
                  <a:schemeClr val="bg2"/>
                </a:solidFill>
                <a:latin typeface="Calibri" pitchFamily="34" charset="0"/>
                <a:hlinkClick r:id="rId4"/>
              </a:rPr>
              <a:t>://www.cdc.gov/mmwr/preview/mmwrhtml/00056796.htm</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18282707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142240"/>
            <a:ext cx="8229600" cy="995680"/>
          </a:xfrm>
        </p:spPr>
        <p:txBody>
          <a:bodyPr/>
          <a:lstStyle/>
          <a:p>
            <a:pPr algn="ctr"/>
            <a:r>
              <a:rPr lang="en-US" sz="3200" u="sng" dirty="0">
                <a:latin typeface="Calibri" pitchFamily="34" charset="0"/>
              </a:rPr>
              <a:t>How</a:t>
            </a:r>
            <a:r>
              <a:rPr lang="en-US" sz="3200" dirty="0">
                <a:latin typeface="Calibri" pitchFamily="34" charset="0"/>
              </a:rPr>
              <a:t> </a:t>
            </a:r>
            <a:r>
              <a:rPr lang="en-US" sz="3200" dirty="0" smtClean="0">
                <a:latin typeface="Calibri" pitchFamily="34" charset="0"/>
              </a:rPr>
              <a:t>Has Public Health</a:t>
            </a:r>
            <a:br>
              <a:rPr lang="en-US" sz="3200" dirty="0" smtClean="0">
                <a:latin typeface="Calibri" pitchFamily="34" charset="0"/>
              </a:rPr>
            </a:br>
            <a:r>
              <a:rPr lang="en-US" sz="3200" dirty="0" smtClean="0">
                <a:latin typeface="Calibri" pitchFamily="34" charset="0"/>
              </a:rPr>
              <a:t>Extended </a:t>
            </a:r>
            <a:r>
              <a:rPr lang="en-US" sz="3200" dirty="0">
                <a:latin typeface="Calibri" pitchFamily="34" charset="0"/>
              </a:rPr>
              <a:t>L</a:t>
            </a:r>
            <a:r>
              <a:rPr lang="en-US" sz="3200" dirty="0" smtClean="0">
                <a:latin typeface="Calibri" pitchFamily="34" charset="0"/>
              </a:rPr>
              <a:t>ife </a:t>
            </a:r>
            <a:r>
              <a:rPr lang="en-US" sz="3200" dirty="0">
                <a:latin typeface="Calibri" pitchFamily="34" charset="0"/>
              </a:rPr>
              <a:t>E</a:t>
            </a:r>
            <a:r>
              <a:rPr lang="en-US" sz="3200" dirty="0" smtClean="0">
                <a:latin typeface="Calibri" pitchFamily="34" charset="0"/>
              </a:rPr>
              <a:t>xpectancy?</a:t>
            </a:r>
            <a:endParaRPr lang="en-US" sz="3200" dirty="0" smtClean="0">
              <a:latin typeface="Calibri" pitchFamily="34" charset="0"/>
              <a:ea typeface="ＭＳ Ｐゴシック" pitchFamily="34" charset="-128"/>
            </a:endParaRPr>
          </a:p>
        </p:txBody>
      </p:sp>
      <p:sp>
        <p:nvSpPr>
          <p:cNvPr id="51202" name="Content Placeholder 2"/>
          <p:cNvSpPr>
            <a:spLocks noGrp="1"/>
          </p:cNvSpPr>
          <p:nvPr>
            <p:ph idx="1"/>
          </p:nvPr>
        </p:nvSpPr>
        <p:spPr>
          <a:xfrm>
            <a:off x="457200" y="1402080"/>
            <a:ext cx="8229600" cy="4389121"/>
          </a:xfrm>
        </p:spPr>
        <p:txBody>
          <a:bodyPr>
            <a:normAutofit/>
          </a:bodyPr>
          <a:lstStyle/>
          <a:p>
            <a:pPr marL="0" indent="0">
              <a:buClr>
                <a:srgbClr val="003399"/>
              </a:buClr>
              <a:buSzPct val="100000"/>
              <a:buNone/>
            </a:pPr>
            <a:r>
              <a:rPr lang="en-US" b="1" dirty="0" smtClean="0">
                <a:latin typeface="Calibri" pitchFamily="34" charset="0"/>
                <a:ea typeface="ＭＳ Ｐゴシック" pitchFamily="34" charset="-128"/>
                <a:cs typeface="Arial" charset="0"/>
              </a:rPr>
              <a:t>The foundation for public health lies within the 3 core functions defined by the IOM: </a:t>
            </a:r>
          </a:p>
          <a:p>
            <a:pPr marL="457200" indent="-457200">
              <a:buClr>
                <a:srgbClr val="003399"/>
              </a:buClr>
              <a:buSzPct val="100000"/>
              <a:buFont typeface="Arial" pitchFamily="34" charset="0"/>
              <a:buChar char="•"/>
            </a:pPr>
            <a:endParaRPr lang="en-US" sz="800" b="1" dirty="0" smtClean="0">
              <a:solidFill>
                <a:srgbClr val="FFFF00"/>
              </a:solidFill>
              <a:latin typeface="Calibri" pitchFamily="34" charset="0"/>
              <a:ea typeface="ＭＳ Ｐゴシック" pitchFamily="34" charset="-128"/>
              <a:cs typeface="Arial" charset="0"/>
            </a:endParaRPr>
          </a:p>
          <a:p>
            <a:pPr marL="915988" lvl="2" indent="-457200">
              <a:buSzPct val="70000"/>
              <a:buFont typeface="Wingdings" pitchFamily="2" charset="2"/>
              <a:buChar char="q"/>
            </a:pPr>
            <a:r>
              <a:rPr lang="en-US" sz="2400" b="1" dirty="0" smtClean="0">
                <a:latin typeface="Calibri" pitchFamily="34" charset="0"/>
                <a:ea typeface="ＭＳ Ｐゴシック" pitchFamily="34" charset="-128"/>
                <a:cs typeface="Arial" charset="0"/>
              </a:rPr>
              <a:t>Assessment </a:t>
            </a:r>
          </a:p>
          <a:p>
            <a:pPr marL="915988" lvl="2" indent="-457200">
              <a:buSzPct val="70000"/>
              <a:buFont typeface="Wingdings" pitchFamily="2" charset="2"/>
              <a:buChar char="q"/>
            </a:pPr>
            <a:r>
              <a:rPr lang="en-US" sz="2400" b="1" dirty="0" smtClean="0">
                <a:latin typeface="Calibri" pitchFamily="34" charset="0"/>
                <a:ea typeface="ＭＳ Ｐゴシック" pitchFamily="34" charset="-128"/>
                <a:cs typeface="Arial" charset="0"/>
              </a:rPr>
              <a:t>Policy Development </a:t>
            </a:r>
            <a:endParaRPr lang="en-US" sz="2400" dirty="0">
              <a:latin typeface="Calibri" pitchFamily="34" charset="0"/>
              <a:ea typeface="ＭＳ Ｐゴシック" pitchFamily="34" charset="-128"/>
              <a:cs typeface="Arial" charset="0"/>
            </a:endParaRPr>
          </a:p>
          <a:p>
            <a:pPr marL="915988" lvl="2" indent="-457200">
              <a:buSzPct val="70000"/>
              <a:buFont typeface="Wingdings" pitchFamily="2" charset="2"/>
              <a:buChar char="q"/>
            </a:pPr>
            <a:r>
              <a:rPr lang="en-US" sz="2400" b="1" dirty="0" smtClean="0">
                <a:latin typeface="Calibri" pitchFamily="34" charset="0"/>
                <a:ea typeface="ＭＳ Ｐゴシック" pitchFamily="34" charset="-128"/>
                <a:cs typeface="Arial" charset="0"/>
              </a:rPr>
              <a:t>Assurance</a:t>
            </a:r>
          </a:p>
          <a:p>
            <a:pPr marL="458788" lvl="2" indent="0">
              <a:buSzPct val="100000"/>
              <a:buNone/>
            </a:pPr>
            <a:endParaRPr lang="en-US" sz="800" b="1" dirty="0" smtClean="0">
              <a:latin typeface="Calibri" pitchFamily="34" charset="0"/>
              <a:ea typeface="ＭＳ Ｐゴシック" pitchFamily="34" charset="-128"/>
              <a:cs typeface="Arial" charset="0"/>
            </a:endParaRPr>
          </a:p>
          <a:p>
            <a:pPr marL="0" indent="0">
              <a:buClr>
                <a:srgbClr val="003399"/>
              </a:buClr>
              <a:buSzPct val="100000"/>
              <a:buNone/>
            </a:pPr>
            <a:r>
              <a:rPr lang="en-US" b="1" dirty="0" smtClean="0">
                <a:latin typeface="Calibri" pitchFamily="34" charset="0"/>
                <a:ea typeface="ＭＳ Ｐゴシック" pitchFamily="34" charset="-128"/>
                <a:cs typeface="Arial" charset="0"/>
              </a:rPr>
              <a:t>Public health is guided by the </a:t>
            </a:r>
            <a:r>
              <a:rPr lang="en-US" dirty="0" smtClean="0">
                <a:latin typeface="Calibri" pitchFamily="34" charset="0"/>
                <a:ea typeface="ＭＳ Ｐゴシック" pitchFamily="34" charset="-128"/>
                <a:cs typeface="Arial" charset="0"/>
              </a:rPr>
              <a:t>Ten</a:t>
            </a:r>
            <a:r>
              <a:rPr lang="en-US" b="1" dirty="0" smtClean="0">
                <a:latin typeface="Calibri" pitchFamily="34" charset="0"/>
                <a:ea typeface="ＭＳ Ｐゴシック" pitchFamily="34" charset="-128"/>
                <a:cs typeface="Arial" charset="0"/>
              </a:rPr>
              <a:t> Essential Public Health Services and is applied to every facet of public health (national </a:t>
            </a:r>
            <a:r>
              <a:rPr lang="en-US" b="1" dirty="0" smtClean="0">
                <a:latin typeface="Calibri" pitchFamily="34" charset="0"/>
                <a:ea typeface="ＭＳ Ｐゴシック" pitchFamily="34" charset="-128"/>
                <a:cs typeface="Arial" charset="0"/>
                <a:sym typeface="Wingdings" pitchFamily="2" charset="2"/>
              </a:rPr>
              <a:t> </a:t>
            </a:r>
            <a:r>
              <a:rPr lang="en-US" dirty="0" smtClean="0">
                <a:latin typeface="Calibri" pitchFamily="34" charset="0"/>
                <a:ea typeface="ＭＳ Ｐゴシック" pitchFamily="34" charset="-128"/>
                <a:cs typeface="Arial" charset="0"/>
                <a:sym typeface="Wingdings" pitchFamily="2" charset="2"/>
              </a:rPr>
              <a:t>state </a:t>
            </a:r>
            <a:r>
              <a:rPr lang="en-US" dirty="0">
                <a:latin typeface="Calibri" pitchFamily="34" charset="0"/>
                <a:ea typeface="ＭＳ Ｐゴシック" pitchFamily="34" charset="-128"/>
                <a:cs typeface="Arial" charset="0"/>
                <a:sym typeface="Wingdings" pitchFamily="2" charset="2"/>
              </a:rPr>
              <a:t> </a:t>
            </a:r>
            <a:r>
              <a:rPr lang="en-US" b="1" dirty="0" smtClean="0">
                <a:latin typeface="Calibri" pitchFamily="34" charset="0"/>
                <a:ea typeface="ＭＳ Ｐゴシック" pitchFamily="34" charset="-128"/>
                <a:cs typeface="Arial" charset="0"/>
                <a:sym typeface="Wingdings" pitchFamily="2" charset="2"/>
              </a:rPr>
              <a:t>local and tribes and territories)</a:t>
            </a:r>
            <a:endParaRPr lang="en-US" b="1" dirty="0" smtClean="0">
              <a:latin typeface="Calibri" pitchFamily="34" charset="0"/>
              <a:ea typeface="ＭＳ Ｐゴシック" pitchFamily="34" charset="-128"/>
              <a:cs typeface="Arial" charset="0"/>
            </a:endParaRPr>
          </a:p>
        </p:txBody>
      </p:sp>
      <p:sp>
        <p:nvSpPr>
          <p:cNvPr id="2" name="Text Placeholder 1"/>
          <p:cNvSpPr>
            <a:spLocks noGrp="1"/>
          </p:cNvSpPr>
          <p:nvPr>
            <p:ph type="body" sz="quarter" idx="10"/>
          </p:nvPr>
        </p:nvSpPr>
        <p:spPr>
          <a:xfrm>
            <a:off x="457200" y="6045200"/>
            <a:ext cx="8229600" cy="609600"/>
          </a:xfrm>
        </p:spPr>
        <p:txBody>
          <a:bodyPr/>
          <a:lstStyle/>
          <a:p>
            <a:r>
              <a:rPr lang="en-US" dirty="0" smtClean="0">
                <a:latin typeface="Calibri" pitchFamily="34" charset="0"/>
              </a:rPr>
              <a:t>Source of core functions: Institute of Medicine. </a:t>
            </a:r>
            <a:r>
              <a:rPr lang="en-US" i="1" dirty="0" smtClean="0">
                <a:latin typeface="Calibri" pitchFamily="34" charset="0"/>
              </a:rPr>
              <a:t>The Future of Public Health</a:t>
            </a:r>
            <a:r>
              <a:rPr lang="en-US" dirty="0" smtClean="0">
                <a:latin typeface="Calibri" pitchFamily="34" charset="0"/>
              </a:rPr>
              <a:t>. 1988.</a:t>
            </a:r>
          </a:p>
          <a:p>
            <a:pPr marL="0" indent="0"/>
            <a:r>
              <a:rPr lang="en-US" dirty="0">
                <a:solidFill>
                  <a:schemeClr val="bg2"/>
                </a:solidFill>
                <a:latin typeface="Calibri" pitchFamily="34" charset="0"/>
              </a:rPr>
              <a:t>Source of </a:t>
            </a:r>
            <a:r>
              <a:rPr lang="en-US" dirty="0">
                <a:solidFill>
                  <a:schemeClr val="bg2"/>
                </a:solidFill>
                <a:latin typeface="Calibri" pitchFamily="34" charset="0"/>
                <a:hlinkClick r:id="rId3"/>
              </a:rPr>
              <a:t>Ten Essential Public Health Services</a:t>
            </a:r>
            <a:r>
              <a:rPr lang="en-US" dirty="0">
                <a:solidFill>
                  <a:schemeClr val="bg2"/>
                </a:solidFill>
                <a:latin typeface="Calibri" pitchFamily="34" charset="0"/>
              </a:rPr>
              <a:t>: </a:t>
            </a:r>
            <a:r>
              <a:rPr lang="en-US" dirty="0">
                <a:solidFill>
                  <a:schemeClr val="bg2"/>
                </a:solidFill>
                <a:latin typeface="Calibri" pitchFamily="34" charset="0"/>
                <a:hlinkClick r:id="rId4"/>
              </a:rPr>
              <a:t>Core Public Health Functions Steering  Committee</a:t>
            </a:r>
            <a:r>
              <a:rPr lang="en-US" dirty="0">
                <a:solidFill>
                  <a:schemeClr val="bg2"/>
                </a:solidFill>
                <a:latin typeface="Calibri" pitchFamily="34" charset="0"/>
              </a:rPr>
              <a:t>, 1994</a:t>
            </a:r>
          </a:p>
          <a:p>
            <a:endParaRPr lang="en-US" dirty="0">
              <a:latin typeface="Calibri" pitchFamily="34" charset="0"/>
            </a:endParaRPr>
          </a:p>
        </p:txBody>
      </p:sp>
    </p:spTree>
    <p:extLst>
      <p:ext uri="{BB962C8B-B14F-4D97-AF65-F5344CB8AC3E}">
        <p14:creationId xmlns:p14="http://schemas.microsoft.com/office/powerpoint/2010/main" val="28700266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sz="3200" b="1" dirty="0">
                <a:solidFill>
                  <a:schemeClr val="bg1"/>
                </a:solidFill>
                <a:latin typeface="Calibri" pitchFamily="34" charset="0"/>
              </a:rPr>
              <a:t>Essential Public Health Services</a:t>
            </a:r>
          </a:p>
        </p:txBody>
      </p:sp>
      <p:sp>
        <p:nvSpPr>
          <p:cNvPr id="698371" name="Rectangle 3"/>
          <p:cNvSpPr>
            <a:spLocks noGrp="1" noChangeArrowheads="1"/>
          </p:cNvSpPr>
          <p:nvPr>
            <p:ph type="body" sz="half" idx="1"/>
          </p:nvPr>
        </p:nvSpPr>
        <p:spPr>
          <a:xfrm>
            <a:off x="304799" y="1498600"/>
            <a:ext cx="6048375" cy="4991100"/>
          </a:xfrm>
        </p:spPr>
        <p:txBody>
          <a:bodyPr/>
          <a:lstStyle/>
          <a:p>
            <a:pPr>
              <a:buClr>
                <a:schemeClr val="bg1"/>
              </a:buClr>
              <a:buSzPct val="70000"/>
              <a:buFont typeface="Wingdings" pitchFamily="2" charset="2"/>
              <a:buChar char="q"/>
            </a:pPr>
            <a:r>
              <a:rPr lang="en-US" sz="2400" b="1" dirty="0">
                <a:solidFill>
                  <a:schemeClr val="bg2"/>
                </a:solidFill>
                <a:latin typeface="Calibri" pitchFamily="34" charset="0"/>
              </a:rPr>
              <a:t>Developed by the Core Public Health Functions Steering Committee (1994)</a:t>
            </a:r>
          </a:p>
          <a:p>
            <a:pPr lvl="1">
              <a:buClr>
                <a:schemeClr val="bg1"/>
              </a:buClr>
              <a:buSzPct val="70000"/>
              <a:buFont typeface="Wingdings" pitchFamily="2" charset="2"/>
              <a:buChar char="§"/>
            </a:pPr>
            <a:r>
              <a:rPr lang="en-US" sz="2200" dirty="0">
                <a:solidFill>
                  <a:schemeClr val="bg2"/>
                </a:solidFill>
                <a:latin typeface="Calibri" pitchFamily="34" charset="0"/>
              </a:rPr>
              <a:t>Included reps from national organizations and federal agencies</a:t>
            </a:r>
          </a:p>
          <a:p>
            <a:pPr lvl="1">
              <a:buClr>
                <a:schemeClr val="bg1"/>
              </a:buClr>
              <a:buSzPct val="70000"/>
              <a:buFont typeface="Wingdings" pitchFamily="2" charset="2"/>
              <a:buChar char="§"/>
            </a:pPr>
            <a:r>
              <a:rPr lang="en-US" sz="2200" dirty="0">
                <a:solidFill>
                  <a:schemeClr val="bg2"/>
                </a:solidFill>
                <a:latin typeface="Calibri" pitchFamily="34" charset="0"/>
              </a:rPr>
              <a:t>Charge: To provide a description and definition of public health</a:t>
            </a:r>
          </a:p>
          <a:p>
            <a:pPr lvl="1">
              <a:buClr>
                <a:schemeClr val="bg1"/>
              </a:buClr>
              <a:buSzPct val="70000"/>
              <a:buFont typeface="Wingdings" pitchFamily="2" charset="2"/>
              <a:buChar char="§"/>
            </a:pPr>
            <a:r>
              <a:rPr lang="en-US" sz="2200" dirty="0">
                <a:solidFill>
                  <a:schemeClr val="bg2"/>
                </a:solidFill>
                <a:latin typeface="Calibri" pitchFamily="34" charset="0"/>
              </a:rPr>
              <a:t>Developed the “Public Health in America” statement</a:t>
            </a:r>
          </a:p>
          <a:p>
            <a:pPr>
              <a:buNone/>
            </a:pPr>
            <a:endParaRPr lang="en-US" sz="1000" dirty="0" smtClean="0">
              <a:solidFill>
                <a:schemeClr val="bg2"/>
              </a:solidFill>
            </a:endParaRPr>
          </a:p>
          <a:p>
            <a:pPr>
              <a:buNone/>
            </a:pPr>
            <a:endParaRPr lang="en-US" sz="1000" dirty="0">
              <a:solidFill>
                <a:schemeClr val="bg2"/>
              </a:solidFill>
            </a:endParaRPr>
          </a:p>
          <a:p>
            <a:pPr>
              <a:buNone/>
            </a:pPr>
            <a:endParaRPr lang="en-US" sz="1000" dirty="0" smtClean="0">
              <a:solidFill>
                <a:schemeClr val="bg2"/>
              </a:solidFill>
            </a:endParaRPr>
          </a:p>
          <a:p>
            <a:pPr>
              <a:buNone/>
            </a:pPr>
            <a:endParaRPr lang="en-US" sz="1000" dirty="0">
              <a:solidFill>
                <a:schemeClr val="bg2"/>
              </a:solidFill>
            </a:endParaRPr>
          </a:p>
          <a:p>
            <a:pPr>
              <a:buNone/>
            </a:pPr>
            <a:endParaRPr lang="en-US" sz="1000" dirty="0" smtClean="0">
              <a:solidFill>
                <a:schemeClr val="bg2"/>
              </a:solidFill>
            </a:endParaRPr>
          </a:p>
          <a:p>
            <a:pPr>
              <a:buNone/>
            </a:pPr>
            <a:endParaRPr lang="en-US" sz="1000" dirty="0">
              <a:solidFill>
                <a:schemeClr val="bg2"/>
              </a:solidFill>
            </a:endParaRPr>
          </a:p>
          <a:p>
            <a:pPr>
              <a:buNone/>
            </a:pPr>
            <a:endParaRPr lang="en-US" sz="1000" dirty="0" smtClean="0">
              <a:solidFill>
                <a:schemeClr val="bg2"/>
              </a:solidFill>
            </a:endParaRPr>
          </a:p>
          <a:p>
            <a:pPr>
              <a:buNone/>
            </a:pPr>
            <a:endParaRPr lang="en-US" sz="1000" dirty="0">
              <a:solidFill>
                <a:schemeClr val="bg2"/>
              </a:solidFill>
            </a:endParaRPr>
          </a:p>
          <a:p>
            <a:pPr marL="0" indent="0">
              <a:buNone/>
            </a:pPr>
            <a:endParaRPr lang="en-US" sz="800" dirty="0" smtClean="0">
              <a:solidFill>
                <a:schemeClr val="bg2"/>
              </a:solidFill>
              <a:latin typeface="Calibri" pitchFamily="34" charset="0"/>
            </a:endParaRPr>
          </a:p>
          <a:p>
            <a:pPr marL="0" indent="0">
              <a:buNone/>
            </a:pPr>
            <a:r>
              <a:rPr lang="en-US" sz="1100" dirty="0" smtClean="0">
                <a:solidFill>
                  <a:schemeClr val="bg2"/>
                </a:solidFill>
                <a:latin typeface="Calibri" pitchFamily="34" charset="0"/>
              </a:rPr>
              <a:t>Source of </a:t>
            </a:r>
            <a:r>
              <a:rPr lang="en-US" sz="1100" dirty="0" smtClean="0">
                <a:solidFill>
                  <a:schemeClr val="bg2"/>
                </a:solidFill>
                <a:latin typeface="Calibri" pitchFamily="34" charset="0"/>
                <a:hlinkClick r:id="rId3"/>
              </a:rPr>
              <a:t>Ten Essential Public Health Services</a:t>
            </a:r>
            <a:r>
              <a:rPr lang="en-US" sz="1100" dirty="0" smtClean="0">
                <a:solidFill>
                  <a:schemeClr val="bg2"/>
                </a:solidFill>
                <a:latin typeface="Calibri" pitchFamily="34" charset="0"/>
              </a:rPr>
              <a:t>: </a:t>
            </a:r>
            <a:r>
              <a:rPr lang="en-US" sz="1100" dirty="0" smtClean="0">
                <a:solidFill>
                  <a:schemeClr val="bg2"/>
                </a:solidFill>
                <a:latin typeface="Calibri" pitchFamily="34" charset="0"/>
                <a:hlinkClick r:id="rId4"/>
              </a:rPr>
              <a:t>Core Public Health Functions Steering  Committee</a:t>
            </a:r>
            <a:r>
              <a:rPr lang="en-US" sz="1100" dirty="0" smtClean="0">
                <a:solidFill>
                  <a:schemeClr val="bg2"/>
                </a:solidFill>
                <a:latin typeface="Calibri" pitchFamily="34" charset="0"/>
              </a:rPr>
              <a:t>, 1994</a:t>
            </a:r>
          </a:p>
          <a:p>
            <a:pPr>
              <a:buFont typeface="Wingdings" pitchFamily="2" charset="2"/>
              <a:buNone/>
            </a:pPr>
            <a:endParaRPr lang="en-US" sz="2000" dirty="0"/>
          </a:p>
        </p:txBody>
      </p:sp>
      <p:pic>
        <p:nvPicPr>
          <p:cNvPr id="698372" name="Picture 4" descr="Photo of four people in a meeting"/>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5997575" y="2620432"/>
            <a:ext cx="2774950" cy="18499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extLst>
      <p:ext uri="{BB962C8B-B14F-4D97-AF65-F5344CB8AC3E}">
        <p14:creationId xmlns:p14="http://schemas.microsoft.com/office/powerpoint/2010/main" val="133895580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ChangeArrowheads="1"/>
          </p:cNvSpPr>
          <p:nvPr/>
        </p:nvSpPr>
        <p:spPr bwMode="auto">
          <a:xfrm>
            <a:off x="1559560" y="50800"/>
            <a:ext cx="7020560" cy="8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0" lang="en-US" sz="3200" b="1" dirty="0">
                <a:solidFill>
                  <a:schemeClr val="bg1"/>
                </a:solidFill>
                <a:latin typeface="Calibri" pitchFamily="34" charset="0"/>
              </a:rPr>
              <a:t>Essential Services of Public Health</a:t>
            </a:r>
          </a:p>
        </p:txBody>
      </p:sp>
      <p:sp>
        <p:nvSpPr>
          <p:cNvPr id="696323" name="Rectangle 3"/>
          <p:cNvSpPr>
            <a:spLocks noChangeArrowheads="1"/>
          </p:cNvSpPr>
          <p:nvPr/>
        </p:nvSpPr>
        <p:spPr bwMode="auto">
          <a:xfrm>
            <a:off x="317500" y="1328420"/>
            <a:ext cx="4495800" cy="40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Monitor health status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Diagnose and investigate </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Inform, educate, and empower</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Mobilize community partnerships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Develop policies and plans</a:t>
            </a:r>
          </a:p>
        </p:txBody>
      </p:sp>
      <p:sp>
        <p:nvSpPr>
          <p:cNvPr id="696324" name="Rectangle 4"/>
          <p:cNvSpPr>
            <a:spLocks noChangeArrowheads="1"/>
          </p:cNvSpPr>
          <p:nvPr/>
        </p:nvSpPr>
        <p:spPr bwMode="auto">
          <a:xfrm>
            <a:off x="4724400" y="1318260"/>
            <a:ext cx="4267200" cy="40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Enforce laws and regulations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Link people to needed </a:t>
            </a:r>
            <a:r>
              <a:rPr kumimoji="0" lang="en-US" sz="2400" b="1" dirty="0" smtClean="0">
                <a:solidFill>
                  <a:schemeClr val="bg2"/>
                </a:solidFill>
                <a:latin typeface="Calibri" pitchFamily="34" charset="0"/>
              </a:rPr>
              <a:t>services/assure </a:t>
            </a:r>
            <a:r>
              <a:rPr kumimoji="0" lang="en-US" sz="2400" b="1" dirty="0">
                <a:solidFill>
                  <a:schemeClr val="bg2"/>
                </a:solidFill>
                <a:latin typeface="Calibri" pitchFamily="34" charset="0"/>
              </a:rPr>
              <a:t>care</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Assure a competent workforce</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Evaluate health services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Research</a:t>
            </a:r>
          </a:p>
        </p:txBody>
      </p:sp>
      <p:graphicFrame>
        <p:nvGraphicFramePr>
          <p:cNvPr id="696325" name="Object 5" descr="Public Health in America banner"/>
          <p:cNvGraphicFramePr>
            <a:graphicFrameLocks noChangeAspect="1"/>
          </p:cNvGraphicFramePr>
          <p:nvPr>
            <p:extLst>
              <p:ext uri="{D42A27DB-BD31-4B8C-83A1-F6EECF244321}">
                <p14:modId xmlns:p14="http://schemas.microsoft.com/office/powerpoint/2010/main" val="3988765405"/>
              </p:ext>
            </p:extLst>
          </p:nvPr>
        </p:nvGraphicFramePr>
        <p:xfrm>
          <a:off x="1724660" y="4801662"/>
          <a:ext cx="5791200" cy="1095375"/>
        </p:xfrm>
        <a:graphic>
          <a:graphicData uri="http://schemas.openxmlformats.org/presentationml/2006/ole">
            <mc:AlternateContent xmlns:mc="http://schemas.openxmlformats.org/markup-compatibility/2006">
              <mc:Choice xmlns:v="urn:schemas-microsoft-com:vml" Requires="v">
                <p:oleObj spid="_x0000_s3224" name="Document" r:id="rId4" imgW="6360840" imgH="1248480" progId="Word.Document.8">
                  <p:embed/>
                </p:oleObj>
              </mc:Choice>
              <mc:Fallback>
                <p:oleObj name="Document" r:id="rId4" imgW="6360840" imgH="12484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660" y="4801662"/>
                        <a:ext cx="5791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381000" y="6239937"/>
            <a:ext cx="7233920" cy="261610"/>
          </a:xfrm>
          <a:prstGeom prst="rect">
            <a:avLst/>
          </a:prstGeom>
        </p:spPr>
        <p:txBody>
          <a:bodyPr wrap="square">
            <a:spAutoFit/>
          </a:bodyPr>
          <a:lstStyle/>
          <a:p>
            <a:pPr marL="0" indent="0">
              <a:buNone/>
            </a:pPr>
            <a:r>
              <a:rPr lang="en-US" sz="1100" dirty="0">
                <a:solidFill>
                  <a:schemeClr val="bg2"/>
                </a:solidFill>
                <a:latin typeface="Calibri" pitchFamily="34" charset="0"/>
              </a:rPr>
              <a:t>Source of </a:t>
            </a:r>
            <a:r>
              <a:rPr lang="en-US" sz="1100" dirty="0">
                <a:solidFill>
                  <a:schemeClr val="bg2"/>
                </a:solidFill>
                <a:latin typeface="Calibri" pitchFamily="34" charset="0"/>
                <a:hlinkClick r:id="rId6"/>
              </a:rPr>
              <a:t>Ten Essential Public Health Services</a:t>
            </a:r>
            <a:r>
              <a:rPr lang="en-US" sz="1100" dirty="0">
                <a:solidFill>
                  <a:schemeClr val="bg2"/>
                </a:solidFill>
                <a:latin typeface="Calibri" pitchFamily="34" charset="0"/>
              </a:rPr>
              <a:t>: </a:t>
            </a:r>
            <a:r>
              <a:rPr lang="en-US" sz="1100" dirty="0">
                <a:solidFill>
                  <a:schemeClr val="bg2"/>
                </a:solidFill>
                <a:latin typeface="Calibri" pitchFamily="34" charset="0"/>
                <a:hlinkClick r:id="rId7"/>
              </a:rPr>
              <a:t>Core Public Health Functions Steering  Committee</a:t>
            </a:r>
            <a:r>
              <a:rPr lang="en-US" sz="1100" dirty="0">
                <a:solidFill>
                  <a:schemeClr val="bg2"/>
                </a:solidFill>
                <a:latin typeface="Calibri" pitchFamily="34" charset="0"/>
              </a:rPr>
              <a:t>, 1994</a:t>
            </a:r>
          </a:p>
        </p:txBody>
      </p:sp>
    </p:spTree>
    <p:extLst>
      <p:ext uri="{BB962C8B-B14F-4D97-AF65-F5344CB8AC3E}">
        <p14:creationId xmlns:p14="http://schemas.microsoft.com/office/powerpoint/2010/main" val="22037806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23"/>
                                        </p:tgtEl>
                                        <p:attrNameLst>
                                          <p:attrName>style.visibility</p:attrName>
                                        </p:attrNameLst>
                                      </p:cBhvr>
                                      <p:to>
                                        <p:strVal val="visible"/>
                                      </p:to>
                                    </p:set>
                                    <p:anim calcmode="lin" valueType="num">
                                      <p:cBhvr additive="base">
                                        <p:cTn id="7" dur="500" fill="hold"/>
                                        <p:tgtEl>
                                          <p:spTgt spid="696323"/>
                                        </p:tgtEl>
                                        <p:attrNameLst>
                                          <p:attrName>ppt_x</p:attrName>
                                        </p:attrNameLst>
                                      </p:cBhvr>
                                      <p:tavLst>
                                        <p:tav tm="0">
                                          <p:val>
                                            <p:strVal val="0-#ppt_w/2"/>
                                          </p:val>
                                        </p:tav>
                                        <p:tav tm="100000">
                                          <p:val>
                                            <p:strVal val="#ppt_x"/>
                                          </p:val>
                                        </p:tav>
                                      </p:tavLst>
                                    </p:anim>
                                    <p:anim calcmode="lin" valueType="num">
                                      <p:cBhvr additive="base">
                                        <p:cTn id="8" dur="500" fill="hold"/>
                                        <p:tgtEl>
                                          <p:spTgt spid="6963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96324"/>
                                        </p:tgtEl>
                                        <p:attrNameLst>
                                          <p:attrName>style.visibility</p:attrName>
                                        </p:attrNameLst>
                                      </p:cBhvr>
                                      <p:to>
                                        <p:strVal val="visible"/>
                                      </p:to>
                                    </p:set>
                                    <p:anim calcmode="lin" valueType="num">
                                      <p:cBhvr additive="base">
                                        <p:cTn id="13" dur="500" fill="hold"/>
                                        <p:tgtEl>
                                          <p:spTgt spid="696324"/>
                                        </p:tgtEl>
                                        <p:attrNameLst>
                                          <p:attrName>ppt_x</p:attrName>
                                        </p:attrNameLst>
                                      </p:cBhvr>
                                      <p:tavLst>
                                        <p:tav tm="0">
                                          <p:val>
                                            <p:strVal val="1+#ppt_w/2"/>
                                          </p:val>
                                        </p:tav>
                                        <p:tav tm="100000">
                                          <p:val>
                                            <p:strVal val="#ppt_x"/>
                                          </p:val>
                                        </p:tav>
                                      </p:tavLst>
                                    </p:anim>
                                    <p:anim calcmode="lin" valueType="num">
                                      <p:cBhvr additive="base">
                                        <p:cTn id="14" dur="500" fill="hold"/>
                                        <p:tgtEl>
                                          <p:spTgt spid="696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autoUpdateAnimBg="0"/>
      <p:bldP spid="6963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9575" y="334505"/>
            <a:ext cx="8220076" cy="823913"/>
          </a:xfrm>
        </p:spPr>
        <p:txBody>
          <a:bodyPr/>
          <a:lstStyle/>
          <a:p>
            <a:r>
              <a:rPr lang="en-US" sz="3200" dirty="0" smtClean="0"/>
              <a:t>Public Health Core Functions </a:t>
            </a:r>
            <a:br>
              <a:rPr lang="en-US" sz="3200" dirty="0" smtClean="0"/>
            </a:br>
            <a:r>
              <a:rPr lang="en-US" sz="3200" dirty="0" smtClean="0"/>
              <a:t>and 10 Essential Services</a:t>
            </a:r>
            <a:endParaRPr lang="en-US" sz="3200" dirty="0"/>
          </a:p>
        </p:txBody>
      </p:sp>
      <p:sp>
        <p:nvSpPr>
          <p:cNvPr id="13" name="Rectangle 12"/>
          <p:cNvSpPr/>
          <p:nvPr/>
        </p:nvSpPr>
        <p:spPr>
          <a:xfrm>
            <a:off x="1778000" y="1158418"/>
            <a:ext cx="5803900" cy="49588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This chart is a wheel showing how the Ten Essential Services relate to the 3 Core Functions: &#10;Public health in the United States is framed around three core functions of public health: &lt;1&gt; assessment, &lt;2&gt; policy development, and &lt;3&gt; assurance. &#10;Each core function is linked to essential services that a public health department should be providing, at the state or local level of practice: under the core function of assessment,  surveillance and  disease investigations; under policy development,  education,  partnership mobilization, and policies; under assurance,  enforcement of public health laws,  linkage of citizens to needed care,  developing the public health workforce, and  evaluation. &#10;At the heart of the core functions and the essential services are the two keys without which public health cannot function: system management, and research.&#10;" title="Essential Services Cycle"/>
          <p:cNvPicPr>
            <a:picLocks noChangeAspect="1" noChangeArrowheads="1"/>
          </p:cNvPicPr>
          <p:nvPr/>
        </p:nvPicPr>
        <p:blipFill>
          <a:blip r:embed="rId3"/>
          <a:srcRect/>
          <a:stretch>
            <a:fillRect/>
          </a:stretch>
        </p:blipFill>
        <p:spPr>
          <a:xfrm>
            <a:off x="2152650" y="1270624"/>
            <a:ext cx="5170488" cy="4734475"/>
          </a:xfrm>
          <a:prstGeom prst="rect">
            <a:avLst/>
          </a:prstGeom>
        </p:spPr>
      </p:pic>
      <p:sp>
        <p:nvSpPr>
          <p:cNvPr id="15" name="Text Placeholder 13"/>
          <p:cNvSpPr>
            <a:spLocks noGrp="1"/>
          </p:cNvSpPr>
          <p:nvPr>
            <p:ph type="body" sz="quarter" idx="10"/>
          </p:nvPr>
        </p:nvSpPr>
        <p:spPr>
          <a:xfrm>
            <a:off x="450850" y="6057900"/>
            <a:ext cx="8229600" cy="609600"/>
          </a:xfrm>
        </p:spPr>
        <p:txBody>
          <a:bodyPr/>
          <a:lstStyle/>
          <a:p>
            <a:pPr marL="0" indent="0"/>
            <a:r>
              <a:rPr lang="en-US" dirty="0">
                <a:solidFill>
                  <a:schemeClr val="bg2"/>
                </a:solidFill>
                <a:latin typeface="Calibri" pitchFamily="34" charset="0"/>
              </a:rPr>
              <a:t>Source of </a:t>
            </a:r>
            <a:r>
              <a:rPr lang="en-US" dirty="0">
                <a:solidFill>
                  <a:schemeClr val="bg2"/>
                </a:solidFill>
                <a:latin typeface="Calibri" pitchFamily="34" charset="0"/>
                <a:hlinkClick r:id="rId4"/>
              </a:rPr>
              <a:t>Ten Essential Public Health Services</a:t>
            </a:r>
            <a:r>
              <a:rPr lang="en-US" dirty="0">
                <a:solidFill>
                  <a:schemeClr val="bg2"/>
                </a:solidFill>
                <a:latin typeface="Calibri" pitchFamily="34" charset="0"/>
              </a:rPr>
              <a:t>: </a:t>
            </a:r>
            <a:r>
              <a:rPr lang="en-US" dirty="0">
                <a:solidFill>
                  <a:schemeClr val="bg2"/>
                </a:solidFill>
                <a:latin typeface="Calibri" pitchFamily="34" charset="0"/>
                <a:hlinkClick r:id="rId5"/>
              </a:rPr>
              <a:t>Core Public Health Functions Steering  Committee</a:t>
            </a:r>
            <a:r>
              <a:rPr lang="en-US" dirty="0">
                <a:solidFill>
                  <a:schemeClr val="bg2"/>
                </a:solidFill>
                <a:latin typeface="Calibri" pitchFamily="34" charset="0"/>
              </a:rPr>
              <a:t>, 1994</a:t>
            </a:r>
          </a:p>
          <a:p>
            <a:endParaRPr lang="en-US" dirty="0">
              <a:solidFill>
                <a:schemeClr val="bg2"/>
              </a:solidFill>
            </a:endParaRPr>
          </a:p>
        </p:txBody>
      </p:sp>
    </p:spTree>
    <p:extLst>
      <p:ext uri="{BB962C8B-B14F-4D97-AF65-F5344CB8AC3E}">
        <p14:creationId xmlns:p14="http://schemas.microsoft.com/office/powerpoint/2010/main" val="18336634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This chart is a wheel giving some details about the ten essential public health services, divided by core function.&#10;Assessment&#10;Monitor health status to identify community health problems – ID health risks; vital stats and disparities; ID assets and resources&#10;Diagnose and investigate health problems and health hazards in the community; ID and investigate health threats; laboratory capacity; response plans for major health threats&#10;Policy Development&#10;Inform, educate, and empower people about health issues – build knowledge, shape attitudes; inform decision-making choices&#10;Mobilize community partnerships to identify and solve health problems- coalition development; informal and formal partnerships&#10;Develop policies and plans that support individual and community health efforts&#10; Assurance&#10;Enforce laws and regulations that protect health and ensure safety; Advocate- regulations and laws needed to promote health; review and evaluate for authority, laws and regulations&#10;Link people to needed personal health services and assure the provision of health care when otherwise unavailable&#10;Assure a competent public health and personal health care workforce&#10;Evaluate effectiveness, accessibility, and quality of personal and population-based health services&#10;Research in all 3 core functions- for new insights and innovative solutions to health problems; epidemiological studies&#10;&#10;&#10;&#10;" title="The Essential Public Health Services"/>
          <p:cNvPicPr>
            <a:picLocks noChangeAspect="1" noChangeArrowheads="1"/>
          </p:cNvPicPr>
          <p:nvPr/>
        </p:nvPicPr>
        <p:blipFill>
          <a:blip r:embed="rId3">
            <a:extLst>
              <a:ext uri="{28A0092B-C50C-407E-A947-70E740481C1C}">
                <a14:useLocalDpi xmlns:a14="http://schemas.microsoft.com/office/drawing/2010/main" val="0"/>
              </a:ext>
            </a:extLst>
          </a:blip>
          <a:srcRect l="30214" t="22748" r="31868" b="26965"/>
          <a:stretch>
            <a:fillRect/>
          </a:stretch>
        </p:blipFill>
        <p:spPr bwMode="auto">
          <a:xfrm>
            <a:off x="1460500" y="1049338"/>
            <a:ext cx="5765800"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a:xfrm>
            <a:off x="457200" y="76200"/>
            <a:ext cx="8229600" cy="719138"/>
          </a:xfrm>
        </p:spPr>
        <p:txBody>
          <a:bodyPr/>
          <a:lstStyle/>
          <a:p>
            <a:r>
              <a:rPr lang="en-US" sz="3200" dirty="0" smtClean="0"/>
              <a:t>The Essential Public Health Services</a:t>
            </a:r>
            <a:endParaRPr lang="en-US" sz="3200" dirty="0"/>
          </a:p>
        </p:txBody>
      </p:sp>
      <p:sp>
        <p:nvSpPr>
          <p:cNvPr id="8" name="AutoShape 4"/>
          <p:cNvSpPr>
            <a:spLocks noChangeArrowheads="1"/>
          </p:cNvSpPr>
          <p:nvPr/>
        </p:nvSpPr>
        <p:spPr bwMode="auto">
          <a:xfrm>
            <a:off x="6188075" y="1095376"/>
            <a:ext cx="2071688" cy="730250"/>
          </a:xfrm>
          <a:prstGeom prst="wedgeRoundRectCallout">
            <a:avLst>
              <a:gd name="adj1" fmla="val -87856"/>
              <a:gd name="adj2" fmla="val 104565"/>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smtClean="0">
                <a:solidFill>
                  <a:schemeClr val="tx1"/>
                </a:solidFill>
                <a:latin typeface="+mn-lt"/>
              </a:rPr>
              <a:t>Community health assessment; registries</a:t>
            </a:r>
            <a:endParaRPr lang="en-US" sz="1400" b="1" dirty="0">
              <a:solidFill>
                <a:schemeClr val="tx1"/>
              </a:solidFill>
              <a:latin typeface="+mn-lt"/>
            </a:endParaRPr>
          </a:p>
        </p:txBody>
      </p:sp>
      <p:sp>
        <p:nvSpPr>
          <p:cNvPr id="9" name="AutoShape 5"/>
          <p:cNvSpPr>
            <a:spLocks noChangeArrowheads="1"/>
          </p:cNvSpPr>
          <p:nvPr/>
        </p:nvSpPr>
        <p:spPr bwMode="auto">
          <a:xfrm>
            <a:off x="7148514" y="3806826"/>
            <a:ext cx="1995487" cy="946150"/>
          </a:xfrm>
          <a:prstGeom prst="wedgeRoundRectCallout">
            <a:avLst>
              <a:gd name="adj1" fmla="val -90653"/>
              <a:gd name="adj2" fmla="val -27347"/>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smtClean="0">
                <a:solidFill>
                  <a:schemeClr val="tx1"/>
                </a:solidFill>
                <a:latin typeface="+mn-lt"/>
              </a:rPr>
              <a:t>Health education and health promotion</a:t>
            </a:r>
            <a:endParaRPr lang="en-US" sz="1400" b="1" dirty="0">
              <a:solidFill>
                <a:schemeClr val="tx1"/>
              </a:solidFill>
              <a:latin typeface="+mn-lt"/>
            </a:endParaRPr>
          </a:p>
        </p:txBody>
      </p:sp>
      <p:sp>
        <p:nvSpPr>
          <p:cNvPr id="12" name="AutoShape 8"/>
          <p:cNvSpPr>
            <a:spLocks noChangeArrowheads="1"/>
          </p:cNvSpPr>
          <p:nvPr/>
        </p:nvSpPr>
        <p:spPr bwMode="auto">
          <a:xfrm>
            <a:off x="7056437" y="2282825"/>
            <a:ext cx="2087563" cy="1190625"/>
          </a:xfrm>
          <a:prstGeom prst="wedgeRoundRectCallout">
            <a:avLst>
              <a:gd name="adj1" fmla="val -89088"/>
              <a:gd name="adj2" fmla="val 20801"/>
              <a:gd name="adj3" fmla="val 16667"/>
            </a:avLst>
          </a:prstGeom>
          <a:solidFill>
            <a:schemeClr val="bg1">
              <a:lumMod val="20000"/>
              <a:lumOff val="80000"/>
            </a:schemeClr>
          </a:solidFill>
          <a:ln w="9525" algn="ctr">
            <a:solidFill>
              <a:schemeClr val="bg1"/>
            </a:solidFill>
            <a:miter lim="800000"/>
            <a:headEnd/>
            <a:tailEnd/>
          </a:ln>
          <a:effectLst/>
          <a:extLst/>
        </p:spPr>
        <p:txBody>
          <a:bodyPr lIns="45720" rIns="45720" anchor="ctr"/>
          <a:lstStyle/>
          <a:p>
            <a:pPr algn="ctr"/>
            <a:r>
              <a:rPr lang="en-US" sz="1400" b="1" dirty="0">
                <a:solidFill>
                  <a:schemeClr val="tx1"/>
                </a:solidFill>
                <a:latin typeface="+mn-lt"/>
              </a:rPr>
              <a:t>Investigate infectious water-, food-, and vector-borne disease outbreaks</a:t>
            </a:r>
          </a:p>
        </p:txBody>
      </p:sp>
      <p:sp>
        <p:nvSpPr>
          <p:cNvPr id="14" name="AutoShape 9"/>
          <p:cNvSpPr>
            <a:spLocks noChangeArrowheads="1"/>
          </p:cNvSpPr>
          <p:nvPr/>
        </p:nvSpPr>
        <p:spPr bwMode="auto">
          <a:xfrm>
            <a:off x="6705601" y="5370650"/>
            <a:ext cx="2225675" cy="946150"/>
          </a:xfrm>
          <a:prstGeom prst="wedgeRoundRectCallout">
            <a:avLst>
              <a:gd name="adj1" fmla="val -101533"/>
              <a:gd name="adj2" fmla="val -76509"/>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a:solidFill>
                  <a:schemeClr val="tx1"/>
                </a:solidFill>
                <a:latin typeface="+mn-lt"/>
              </a:rPr>
              <a:t>Partnerships with private sector, civic groups, NGOs, faith community, etc.</a:t>
            </a:r>
          </a:p>
        </p:txBody>
      </p:sp>
      <p:sp>
        <p:nvSpPr>
          <p:cNvPr id="16" name="AutoShape 10"/>
          <p:cNvSpPr>
            <a:spLocks noChangeArrowheads="1"/>
          </p:cNvSpPr>
          <p:nvPr/>
        </p:nvSpPr>
        <p:spPr bwMode="auto">
          <a:xfrm>
            <a:off x="2247900" y="790586"/>
            <a:ext cx="2849563" cy="771525"/>
          </a:xfrm>
          <a:prstGeom prst="wedgeRoundRectCallout">
            <a:avLst>
              <a:gd name="adj1" fmla="val 24110"/>
              <a:gd name="adj2" fmla="val 332863"/>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smtClean="0">
                <a:solidFill>
                  <a:schemeClr val="tx1"/>
                </a:solidFill>
                <a:latin typeface="+mn-lt"/>
              </a:rPr>
              <a:t>Identifying and sharing best practices; participation in research</a:t>
            </a:r>
            <a:endParaRPr lang="en-US" sz="1400" b="1" dirty="0">
              <a:solidFill>
                <a:schemeClr val="tx1"/>
              </a:solidFill>
              <a:latin typeface="+mn-lt"/>
            </a:endParaRPr>
          </a:p>
        </p:txBody>
      </p:sp>
      <p:sp>
        <p:nvSpPr>
          <p:cNvPr id="17" name="AutoShape 7"/>
          <p:cNvSpPr>
            <a:spLocks noChangeArrowheads="1"/>
          </p:cNvSpPr>
          <p:nvPr/>
        </p:nvSpPr>
        <p:spPr bwMode="auto">
          <a:xfrm>
            <a:off x="0" y="935038"/>
            <a:ext cx="1678131" cy="1030287"/>
          </a:xfrm>
          <a:prstGeom prst="wedgeRoundRectCallout">
            <a:avLst>
              <a:gd name="adj1" fmla="val 153075"/>
              <a:gd name="adj2" fmla="val 74760"/>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smtClean="0">
                <a:solidFill>
                  <a:schemeClr val="tx1"/>
                </a:solidFill>
                <a:latin typeface="+mn-lt"/>
              </a:rPr>
              <a:t>Evaluation </a:t>
            </a:r>
            <a:r>
              <a:rPr lang="en-US" sz="1400" b="1" dirty="0">
                <a:solidFill>
                  <a:schemeClr val="tx1"/>
                </a:solidFill>
                <a:latin typeface="+mn-lt"/>
              </a:rPr>
              <a:t>and continuous quality improvement </a:t>
            </a:r>
          </a:p>
        </p:txBody>
      </p:sp>
      <p:sp>
        <p:nvSpPr>
          <p:cNvPr id="23" name="AutoShape 7"/>
          <p:cNvSpPr>
            <a:spLocks noChangeArrowheads="1"/>
          </p:cNvSpPr>
          <p:nvPr/>
        </p:nvSpPr>
        <p:spPr bwMode="auto">
          <a:xfrm>
            <a:off x="65490" y="2171700"/>
            <a:ext cx="1593851" cy="1030287"/>
          </a:xfrm>
          <a:prstGeom prst="wedgeRoundRectCallout">
            <a:avLst>
              <a:gd name="adj1" fmla="val 107493"/>
              <a:gd name="adj2" fmla="val 9108"/>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a:solidFill>
                  <a:schemeClr val="tx1"/>
                </a:solidFill>
                <a:latin typeface="+mn-lt"/>
              </a:rPr>
              <a:t>Public health workforce </a:t>
            </a:r>
            <a:r>
              <a:rPr lang="en-US" sz="1400" b="1" dirty="0" smtClean="0">
                <a:solidFill>
                  <a:schemeClr val="tx1"/>
                </a:solidFill>
                <a:latin typeface="+mn-lt"/>
              </a:rPr>
              <a:t> and leadership</a:t>
            </a:r>
            <a:endParaRPr lang="en-US" sz="1400" b="1" dirty="0">
              <a:solidFill>
                <a:schemeClr val="tx1"/>
              </a:solidFill>
              <a:latin typeface="+mn-lt"/>
            </a:endParaRPr>
          </a:p>
        </p:txBody>
      </p:sp>
      <p:sp>
        <p:nvSpPr>
          <p:cNvPr id="24" name="AutoShape 9"/>
          <p:cNvSpPr>
            <a:spLocks noChangeArrowheads="1"/>
          </p:cNvSpPr>
          <p:nvPr/>
        </p:nvSpPr>
        <p:spPr bwMode="auto">
          <a:xfrm>
            <a:off x="1359304" y="5843723"/>
            <a:ext cx="2225675" cy="946150"/>
          </a:xfrm>
          <a:prstGeom prst="wedgeRoundRectCallout">
            <a:avLst>
              <a:gd name="adj1" fmla="val 82677"/>
              <a:gd name="adj2" fmla="val -86135"/>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a:solidFill>
                  <a:schemeClr val="tx1"/>
                </a:solidFill>
                <a:latin typeface="+mn-lt"/>
              </a:rPr>
              <a:t>Strategic planning; community health improvement planning</a:t>
            </a:r>
          </a:p>
        </p:txBody>
      </p:sp>
      <p:sp>
        <p:nvSpPr>
          <p:cNvPr id="25" name="AutoShape 9"/>
          <p:cNvSpPr>
            <a:spLocks noChangeArrowheads="1"/>
          </p:cNvSpPr>
          <p:nvPr/>
        </p:nvSpPr>
        <p:spPr bwMode="auto">
          <a:xfrm>
            <a:off x="84281" y="4837521"/>
            <a:ext cx="1744520" cy="946150"/>
          </a:xfrm>
          <a:prstGeom prst="wedgeRoundRectCallout">
            <a:avLst>
              <a:gd name="adj1" fmla="val 111922"/>
              <a:gd name="adj2" fmla="val -46135"/>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a:solidFill>
                  <a:schemeClr val="tx1"/>
                </a:solidFill>
                <a:latin typeface="+mn-lt"/>
              </a:rPr>
              <a:t>Enforcement, review of laws </a:t>
            </a:r>
          </a:p>
        </p:txBody>
      </p:sp>
      <p:sp>
        <p:nvSpPr>
          <p:cNvPr id="26" name="AutoShape 9"/>
          <p:cNvSpPr>
            <a:spLocks noChangeArrowheads="1"/>
          </p:cNvSpPr>
          <p:nvPr/>
        </p:nvSpPr>
        <p:spPr bwMode="auto">
          <a:xfrm>
            <a:off x="44131" y="3536951"/>
            <a:ext cx="1460500" cy="946150"/>
          </a:xfrm>
          <a:prstGeom prst="wedgeRoundRectCallout">
            <a:avLst>
              <a:gd name="adj1" fmla="val 111922"/>
              <a:gd name="adj2" fmla="val -46135"/>
              <a:gd name="adj3" fmla="val 16667"/>
            </a:avLst>
          </a:prstGeom>
          <a:solidFill>
            <a:schemeClr val="bg1">
              <a:lumMod val="20000"/>
              <a:lumOff val="80000"/>
            </a:schemeClr>
          </a:solidFill>
          <a:ln w="9525" algn="ctr">
            <a:solidFill>
              <a:schemeClr val="bg1"/>
            </a:solidFill>
            <a:miter lim="800000"/>
            <a:headEnd/>
            <a:tailEnd/>
          </a:ln>
          <a:effectLst/>
          <a:extLst/>
        </p:spPr>
        <p:txBody>
          <a:bodyPr anchor="ctr"/>
          <a:lstStyle/>
          <a:p>
            <a:pPr algn="ctr"/>
            <a:r>
              <a:rPr lang="en-US" sz="1400" b="1" dirty="0" smtClean="0">
                <a:solidFill>
                  <a:schemeClr val="tx1"/>
                </a:solidFill>
                <a:latin typeface="+mn-lt"/>
              </a:rPr>
              <a:t>Access </a:t>
            </a:r>
            <a:r>
              <a:rPr lang="en-US" sz="1400" b="1" dirty="0">
                <a:solidFill>
                  <a:schemeClr val="tx1"/>
                </a:solidFill>
                <a:latin typeface="+mn-lt"/>
              </a:rPr>
              <a:t>to care, link with primary care</a:t>
            </a:r>
          </a:p>
        </p:txBody>
      </p:sp>
    </p:spTree>
    <p:extLst>
      <p:ext uri="{BB962C8B-B14F-4D97-AF65-F5344CB8AC3E}">
        <p14:creationId xmlns:p14="http://schemas.microsoft.com/office/powerpoint/2010/main" val="3945716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9" presetClass="emph" presetSubtype="0" grpId="1" nodeType="withEffect">
                                  <p:stCondLst>
                                    <p:cond delay="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9" presetClass="emph" presetSubtype="0" grpId="1" nodeType="withEffect">
                                  <p:stCondLst>
                                    <p:cond delay="0"/>
                                  </p:stCondLst>
                                  <p:childTnLst>
                                    <p:set>
                                      <p:cBhvr rctx="PPT">
                                        <p:cTn id="19" dur="indefinite"/>
                                        <p:tgtEl>
                                          <p:spTgt spid="12"/>
                                        </p:tgtEl>
                                        <p:attrNameLst>
                                          <p:attrName>style.opacity</p:attrName>
                                        </p:attrNameLst>
                                      </p:cBhvr>
                                      <p:to>
                                        <p:strVal val="0.5"/>
                                      </p:to>
                                    </p:set>
                                    <p:animEffect filter="image" prLst="opacity: 0.5">
                                      <p:cBhvr rctx="IE">
                                        <p:cTn id="20" dur="indefinite"/>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9" presetClass="emph" presetSubtype="0" grpId="1" nodeType="withEffect">
                                  <p:stCondLst>
                                    <p:cond delay="0"/>
                                  </p:stCondLst>
                                  <p:childTnLst>
                                    <p:set>
                                      <p:cBhvr rctx="PPT">
                                        <p:cTn id="26" dur="indefinite"/>
                                        <p:tgtEl>
                                          <p:spTgt spid="9"/>
                                        </p:tgtEl>
                                        <p:attrNameLst>
                                          <p:attrName>style.opacity</p:attrName>
                                        </p:attrNameLst>
                                      </p:cBhvr>
                                      <p:to>
                                        <p:strVal val="0.5"/>
                                      </p:to>
                                    </p:set>
                                    <p:animEffect filter="image" prLst="opacity: 0.5">
                                      <p:cBhvr rctx="IE">
                                        <p:cTn id="27" dur="indefinite"/>
                                        <p:tgtEl>
                                          <p:spTgt spid="9"/>
                                        </p:tgtEl>
                                      </p:cBhvr>
                                    </p:animEffect>
                                  </p:childTnLst>
                                </p:cTn>
                              </p:par>
                              <p:par>
                                <p:cTn id="28" presetID="9" presetClass="emph" presetSubtype="0" grpId="1" nodeType="withEffect">
                                  <p:stCondLst>
                                    <p:cond delay="0"/>
                                  </p:stCondLst>
                                  <p:childTnLst>
                                    <p:set>
                                      <p:cBhvr rctx="PPT">
                                        <p:cTn id="29" dur="indefinite"/>
                                        <p:tgtEl>
                                          <p:spTgt spid="14"/>
                                        </p:tgtEl>
                                        <p:attrNameLst>
                                          <p:attrName>style.opacity</p:attrName>
                                        </p:attrNameLst>
                                      </p:cBhvr>
                                      <p:to>
                                        <p:strVal val="0.5"/>
                                      </p:to>
                                    </p:set>
                                    <p:animEffect filter="image" prLst="opacity: 0.5">
                                      <p:cBhvr rctx="IE">
                                        <p:cTn id="30" dur="indefinite"/>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9" presetClass="emph" presetSubtype="0" grpId="1" nodeType="withEffect">
                                  <p:stCondLst>
                                    <p:cond delay="0"/>
                                  </p:stCondLst>
                                  <p:childTnLst>
                                    <p:set>
                                      <p:cBhvr rctx="PPT">
                                        <p:cTn id="40" dur="indefinite"/>
                                        <p:tgtEl>
                                          <p:spTgt spid="17"/>
                                        </p:tgtEl>
                                        <p:attrNameLst>
                                          <p:attrName>style.opacity</p:attrName>
                                        </p:attrNameLst>
                                      </p:cBhvr>
                                      <p:to>
                                        <p:strVal val="0.5"/>
                                      </p:to>
                                    </p:set>
                                    <p:animEffect filter="image" prLst="opacity: 0.5">
                                      <p:cBhvr rctx="IE">
                                        <p:cTn id="41" dur="indefinite"/>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9" presetClass="emph" presetSubtype="0" grpId="1" nodeType="withEffect">
                                  <p:stCondLst>
                                    <p:cond delay="0"/>
                                  </p:stCondLst>
                                  <p:childTnLst>
                                    <p:set>
                                      <p:cBhvr rctx="PPT">
                                        <p:cTn id="51" dur="indefinite"/>
                                        <p:tgtEl>
                                          <p:spTgt spid="24"/>
                                        </p:tgtEl>
                                        <p:attrNameLst>
                                          <p:attrName>style.opacity</p:attrName>
                                        </p:attrNameLst>
                                      </p:cBhvr>
                                      <p:to>
                                        <p:strVal val="0.5"/>
                                      </p:to>
                                    </p:set>
                                    <p:animEffect filter="image" prLst="opacity: 0.5">
                                      <p:cBhvr rctx="IE">
                                        <p:cTn id="52" dur="indefinite"/>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9" presetClass="emph" presetSubtype="0" grpId="1" nodeType="withEffect">
                                  <p:stCondLst>
                                    <p:cond delay="0"/>
                                  </p:stCondLst>
                                  <p:childTnLst>
                                    <p:set>
                                      <p:cBhvr rctx="PPT">
                                        <p:cTn id="58" dur="indefinite"/>
                                        <p:tgtEl>
                                          <p:spTgt spid="25"/>
                                        </p:tgtEl>
                                        <p:attrNameLst>
                                          <p:attrName>style.opacity</p:attrName>
                                        </p:attrNameLst>
                                      </p:cBhvr>
                                      <p:to>
                                        <p:strVal val="0.5"/>
                                      </p:to>
                                    </p:set>
                                    <p:animEffect filter="image" prLst="opacity: 0.5">
                                      <p:cBhvr rctx="IE">
                                        <p:cTn id="59" dur="indefinite"/>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9" presetClass="emph" presetSubtype="0" grpId="1" nodeType="withEffect">
                                  <p:stCondLst>
                                    <p:cond delay="0"/>
                                  </p:stCondLst>
                                  <p:childTnLst>
                                    <p:set>
                                      <p:cBhvr rctx="PPT">
                                        <p:cTn id="65" dur="indefinite"/>
                                        <p:tgtEl>
                                          <p:spTgt spid="26"/>
                                        </p:tgtEl>
                                        <p:attrNameLst>
                                          <p:attrName>style.opacity</p:attrName>
                                        </p:attrNameLst>
                                      </p:cBhvr>
                                      <p:to>
                                        <p:strVal val="0.5"/>
                                      </p:to>
                                    </p:set>
                                    <p:animEffect filter="image" prLst="opacity: 0.5">
                                      <p:cBhvr rctx="IE">
                                        <p:cTn id="66" dur="indefinite"/>
                                        <p:tgtEl>
                                          <p:spTgt spid="26"/>
                                        </p:tgtEl>
                                      </p:cBhvr>
                                    </p:animEffect>
                                  </p:childTnLst>
                                </p:cTn>
                              </p:par>
                              <p:par>
                                <p:cTn id="67" presetID="9" presetClass="emph" presetSubtype="0" grpId="1" nodeType="withEffect">
                                  <p:stCondLst>
                                    <p:cond delay="0"/>
                                  </p:stCondLst>
                                  <p:childTnLst>
                                    <p:set>
                                      <p:cBhvr rctx="PPT">
                                        <p:cTn id="68" dur="indefinite"/>
                                        <p:tgtEl>
                                          <p:spTgt spid="23"/>
                                        </p:tgtEl>
                                        <p:attrNameLst>
                                          <p:attrName>style.opacity</p:attrName>
                                        </p:attrNameLst>
                                      </p:cBhvr>
                                      <p:to>
                                        <p:strVal val="0.5"/>
                                      </p:to>
                                    </p:set>
                                    <p:animEffect filter="image" prLst="opacity: 0.5">
                                      <p:cBhvr rctx="IE">
                                        <p:cTn id="69"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2" grpId="0" animBg="1"/>
      <p:bldP spid="12" grpId="1" animBg="1"/>
      <p:bldP spid="14" grpId="0" animBg="1"/>
      <p:bldP spid="14" grpId="1" animBg="1"/>
      <p:bldP spid="16" grpId="0" animBg="1"/>
      <p:bldP spid="17" grpId="0" animBg="1"/>
      <p:bldP spid="17"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3122"/>
          </a:xfrm>
        </p:spPr>
        <p:txBody>
          <a:bodyPr/>
          <a:lstStyle/>
          <a:p>
            <a:pPr algn="ctr"/>
            <a:r>
              <a:rPr lang="en-US" sz="3200" dirty="0">
                <a:solidFill>
                  <a:srgbClr val="FFC000"/>
                </a:solidFill>
                <a:latin typeface="Calibri" pitchFamily="34" charset="0"/>
              </a:rPr>
              <a:t>Key Questions We’ll </a:t>
            </a:r>
            <a:r>
              <a:rPr lang="en-US" sz="3200" dirty="0" smtClean="0">
                <a:solidFill>
                  <a:srgbClr val="FFC000"/>
                </a:solidFill>
                <a:latin typeface="Calibri" pitchFamily="34" charset="0"/>
              </a:rPr>
              <a:t>Discuss</a:t>
            </a:r>
            <a:endParaRPr lang="en-US" sz="3200" dirty="0">
              <a:solidFill>
                <a:srgbClr val="FFC000"/>
              </a:solidFill>
              <a:latin typeface="Calibri" pitchFamily="34" charset="0"/>
            </a:endParaRPr>
          </a:p>
        </p:txBody>
      </p:sp>
      <p:sp>
        <p:nvSpPr>
          <p:cNvPr id="3" name="Subtitle 2"/>
          <p:cNvSpPr>
            <a:spLocks noGrp="1"/>
          </p:cNvSpPr>
          <p:nvPr>
            <p:ph idx="1"/>
          </p:nvPr>
        </p:nvSpPr>
        <p:spPr>
          <a:xfrm>
            <a:off x="457200" y="1432560"/>
            <a:ext cx="8229600" cy="4358641"/>
          </a:xfrm>
        </p:spPr>
        <p:txBody>
          <a:bodyPr/>
          <a:lstStyle/>
          <a:p>
            <a:r>
              <a:rPr lang="en-US" sz="2400" dirty="0" smtClean="0">
                <a:latin typeface="Calibri" pitchFamily="34" charset="0"/>
              </a:rPr>
              <a:t>What is public health? Why is it important?</a:t>
            </a:r>
          </a:p>
          <a:p>
            <a:r>
              <a:rPr lang="en-US" sz="2400" dirty="0" smtClean="0">
                <a:latin typeface="Calibri" pitchFamily="34" charset="0"/>
              </a:rPr>
              <a:t>What are the 3 core functions and 10 essential services, and how do they impact the public’s health?</a:t>
            </a:r>
          </a:p>
          <a:p>
            <a:r>
              <a:rPr lang="en-US" sz="2400" dirty="0" smtClean="0">
                <a:latin typeface="Calibri" pitchFamily="34" charset="0"/>
              </a:rPr>
              <a:t>How is public health structured in the United States to deliver these core functions and services?</a:t>
            </a:r>
            <a:endParaRPr lang="en-US" sz="2400" dirty="0">
              <a:latin typeface="Calibri" pitchFamily="34" charset="0"/>
            </a:endParaRPr>
          </a:p>
          <a:p>
            <a:r>
              <a:rPr lang="en-US" sz="2400" dirty="0" smtClean="0">
                <a:latin typeface="Calibri" pitchFamily="34" charset="0"/>
              </a:rPr>
              <a:t>What are the responsibilities at the federal, state, and local levels? For tribes and territories? </a:t>
            </a:r>
          </a:p>
          <a:p>
            <a:r>
              <a:rPr lang="en-US" sz="2400" dirty="0" smtClean="0">
                <a:latin typeface="Calibri" pitchFamily="34" charset="0"/>
              </a:rPr>
              <a:t>What other groups are important?</a:t>
            </a:r>
          </a:p>
        </p:txBody>
      </p:sp>
    </p:spTree>
    <p:extLst>
      <p:ext uri="{BB962C8B-B14F-4D97-AF65-F5344CB8AC3E}">
        <p14:creationId xmlns:p14="http://schemas.microsoft.com/office/powerpoint/2010/main" val="27744896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Structure of Public Health in the United States</a:t>
            </a:r>
            <a:endParaRPr lang="en-US" sz="3200" dirty="0">
              <a:solidFill>
                <a:srgbClr val="FFC000"/>
              </a:solidFill>
            </a:endParaRPr>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22845569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85725" y="1770063"/>
            <a:ext cx="1600200" cy="2438400"/>
          </a:xfrm>
          <a:prstGeom prst="rect">
            <a:avLst/>
          </a:prstGeom>
          <a:solidFill>
            <a:srgbClr val="CCFFFF"/>
          </a:solidFill>
          <a:ln w="9525">
            <a:solidFill>
              <a:schemeClr val="tx1">
                <a:lumMod val="20000"/>
                <a:lumOff val="80000"/>
              </a:schemeClr>
            </a:solidFill>
            <a:miter lim="800000"/>
            <a:headEnd/>
            <a:tailEnd/>
          </a:ln>
        </p:spPr>
        <p:txBody>
          <a:bodyPr wrap="none" anchor="ctr"/>
          <a:lstStyle/>
          <a:p>
            <a:pPr algn="ctr" fontAlgn="auto">
              <a:spcBef>
                <a:spcPts val="0"/>
              </a:spcBef>
              <a:spcAft>
                <a:spcPts val="0"/>
              </a:spcAft>
            </a:pPr>
            <a:r>
              <a:rPr lang="en-US" sz="1800" b="1" dirty="0">
                <a:latin typeface="Calibri" pitchFamily="34" charset="0"/>
                <a:ea typeface="+mn-ea"/>
                <a:cs typeface="+mn-cs"/>
              </a:rPr>
              <a:t>Health </a:t>
            </a:r>
          </a:p>
          <a:p>
            <a:pPr algn="ctr" fontAlgn="auto">
              <a:spcBef>
                <a:spcPts val="0"/>
              </a:spcBef>
              <a:spcAft>
                <a:spcPts val="0"/>
              </a:spcAft>
            </a:pPr>
            <a:r>
              <a:rPr lang="en-US" sz="1800" b="1" dirty="0">
                <a:latin typeface="Calibri" pitchFamily="34" charset="0"/>
                <a:ea typeface="+mn-ea"/>
                <a:cs typeface="+mn-cs"/>
              </a:rPr>
              <a:t>Department</a:t>
            </a:r>
          </a:p>
          <a:p>
            <a:pPr algn="ctr" fontAlgn="auto">
              <a:spcBef>
                <a:spcPts val="0"/>
              </a:spcBef>
              <a:spcAft>
                <a:spcPts val="0"/>
              </a:spcAft>
            </a:pPr>
            <a:r>
              <a:rPr lang="en-US" sz="1800" b="1" dirty="0">
                <a:latin typeface="Calibri" pitchFamily="34" charset="0"/>
                <a:ea typeface="+mn-ea"/>
                <a:cs typeface="+mn-cs"/>
              </a:rPr>
              <a:t>+</a:t>
            </a:r>
          </a:p>
          <a:p>
            <a:pPr algn="ctr" fontAlgn="auto">
              <a:spcBef>
                <a:spcPts val="0"/>
              </a:spcBef>
              <a:spcAft>
                <a:spcPts val="0"/>
              </a:spcAft>
            </a:pPr>
            <a:r>
              <a:rPr lang="en-US" sz="1800" b="1" dirty="0">
                <a:latin typeface="Calibri" pitchFamily="34" charset="0"/>
                <a:ea typeface="+mn-ea"/>
                <a:cs typeface="+mn-cs"/>
              </a:rPr>
              <a:t>PH System</a:t>
            </a:r>
          </a:p>
          <a:p>
            <a:pPr algn="ctr" fontAlgn="auto">
              <a:spcBef>
                <a:spcPts val="0"/>
              </a:spcBef>
              <a:spcAft>
                <a:spcPts val="0"/>
              </a:spcAft>
            </a:pPr>
            <a:r>
              <a:rPr lang="en-US" sz="1800" b="1" dirty="0">
                <a:latin typeface="Calibri" pitchFamily="34" charset="0"/>
                <a:ea typeface="+mn-ea"/>
                <a:cs typeface="+mn-cs"/>
              </a:rPr>
              <a:t>+</a:t>
            </a:r>
          </a:p>
          <a:p>
            <a:pPr algn="ctr" fontAlgn="auto">
              <a:spcBef>
                <a:spcPts val="0"/>
              </a:spcBef>
              <a:spcAft>
                <a:spcPts val="0"/>
              </a:spcAft>
            </a:pPr>
            <a:r>
              <a:rPr lang="en-US" sz="1800" b="1" dirty="0">
                <a:latin typeface="Calibri" pitchFamily="34" charset="0"/>
                <a:ea typeface="+mn-ea"/>
                <a:cs typeface="+mn-cs"/>
              </a:rPr>
              <a:t>Community </a:t>
            </a:r>
          </a:p>
          <a:p>
            <a:pPr algn="ctr" fontAlgn="auto">
              <a:spcBef>
                <a:spcPts val="0"/>
              </a:spcBef>
              <a:spcAft>
                <a:spcPts val="0"/>
              </a:spcAft>
            </a:pPr>
            <a:r>
              <a:rPr lang="en-US" sz="1800" b="1" dirty="0">
                <a:latin typeface="Calibri" pitchFamily="34" charset="0"/>
                <a:ea typeface="+mn-ea"/>
                <a:cs typeface="+mn-cs"/>
              </a:rPr>
              <a:t>Partners</a:t>
            </a:r>
          </a:p>
          <a:p>
            <a:pPr algn="ctr" fontAlgn="auto">
              <a:spcBef>
                <a:spcPts val="0"/>
              </a:spcBef>
              <a:spcAft>
                <a:spcPts val="0"/>
              </a:spcAft>
            </a:pPr>
            <a:r>
              <a:rPr lang="en-US" sz="1800" b="1" dirty="0">
                <a:latin typeface="Calibri" pitchFamily="34" charset="0"/>
                <a:ea typeface="+mn-ea"/>
                <a:cs typeface="+mn-cs"/>
              </a:rPr>
              <a:t>+</a:t>
            </a:r>
          </a:p>
          <a:p>
            <a:pPr algn="ctr" fontAlgn="auto">
              <a:spcBef>
                <a:spcPts val="0"/>
              </a:spcBef>
              <a:spcAft>
                <a:spcPts val="0"/>
              </a:spcAft>
            </a:pPr>
            <a:r>
              <a:rPr lang="en-US" sz="1800" b="1" dirty="0">
                <a:latin typeface="Calibri" pitchFamily="34" charset="0"/>
                <a:ea typeface="+mn-ea"/>
                <a:cs typeface="+mn-cs"/>
              </a:rPr>
              <a:t>Workforce</a:t>
            </a:r>
          </a:p>
        </p:txBody>
      </p:sp>
      <p:sp>
        <p:nvSpPr>
          <p:cNvPr id="14" name="Rectangle 4"/>
          <p:cNvSpPr>
            <a:spLocks noChangeArrowheads="1"/>
          </p:cNvSpPr>
          <p:nvPr/>
        </p:nvSpPr>
        <p:spPr bwMode="auto">
          <a:xfrm>
            <a:off x="2447925" y="1770063"/>
            <a:ext cx="1524000" cy="2438400"/>
          </a:xfrm>
          <a:prstGeom prst="rect">
            <a:avLst/>
          </a:prstGeom>
          <a:solidFill>
            <a:srgbClr val="CCFFFF"/>
          </a:solidFill>
          <a:ln w="9525">
            <a:solidFill>
              <a:schemeClr val="tx1">
                <a:lumMod val="20000"/>
                <a:lumOff val="80000"/>
              </a:schemeClr>
            </a:solidFill>
            <a:miter lim="800000"/>
            <a:headEnd/>
            <a:tailEnd/>
          </a:ln>
        </p:spPr>
        <p:txBody>
          <a:bodyPr wrap="none" anchor="ctr"/>
          <a:lstStyle/>
          <a:p>
            <a:pPr algn="ctr" fontAlgn="auto">
              <a:spcBef>
                <a:spcPts val="0"/>
              </a:spcBef>
              <a:spcAft>
                <a:spcPts val="0"/>
              </a:spcAft>
            </a:pPr>
            <a:r>
              <a:rPr lang="en-US" sz="1800" b="1" dirty="0">
                <a:latin typeface="Calibri" pitchFamily="34" charset="0"/>
                <a:ea typeface="+mn-ea"/>
                <a:cs typeface="+mn-cs"/>
              </a:rPr>
              <a:t>Operational</a:t>
            </a:r>
          </a:p>
          <a:p>
            <a:pPr algn="ctr" fontAlgn="auto">
              <a:spcBef>
                <a:spcPts val="0"/>
              </a:spcBef>
              <a:spcAft>
                <a:spcPts val="0"/>
              </a:spcAft>
            </a:pPr>
            <a:r>
              <a:rPr lang="en-US" sz="1800" b="1" dirty="0">
                <a:latin typeface="Calibri" pitchFamily="34" charset="0"/>
                <a:ea typeface="+mn-ea"/>
                <a:cs typeface="+mn-cs"/>
              </a:rPr>
              <a:t>Capacity</a:t>
            </a:r>
          </a:p>
          <a:p>
            <a:pPr algn="ctr" fontAlgn="auto">
              <a:spcBef>
                <a:spcPts val="0"/>
              </a:spcBef>
              <a:spcAft>
                <a:spcPts val="0"/>
              </a:spcAft>
            </a:pPr>
            <a:endParaRPr lang="en-US" sz="800" dirty="0">
              <a:latin typeface="Calibri" pitchFamily="34" charset="0"/>
              <a:ea typeface="+mn-ea"/>
              <a:cs typeface="+mn-cs"/>
            </a:endParaRPr>
          </a:p>
          <a:p>
            <a:pPr algn="ctr" fontAlgn="auto">
              <a:spcBef>
                <a:spcPts val="0"/>
              </a:spcBef>
              <a:spcAft>
                <a:spcPts val="0"/>
              </a:spcAft>
            </a:pPr>
            <a:r>
              <a:rPr lang="en-US" dirty="0" smtClean="0">
                <a:latin typeface="Calibri" pitchFamily="34" charset="0"/>
                <a:ea typeface="+mn-ea"/>
                <a:cs typeface="+mn-cs"/>
              </a:rPr>
              <a:t>(Infrastructure</a:t>
            </a:r>
            <a:r>
              <a:rPr lang="en-US" dirty="0">
                <a:latin typeface="Calibri" pitchFamily="34" charset="0"/>
                <a:ea typeface="+mn-ea"/>
                <a:cs typeface="+mn-cs"/>
              </a:rPr>
              <a:t>)</a:t>
            </a:r>
          </a:p>
        </p:txBody>
      </p:sp>
      <p:sp>
        <p:nvSpPr>
          <p:cNvPr id="15" name="Rectangle 5"/>
          <p:cNvSpPr>
            <a:spLocks noChangeArrowheads="1"/>
          </p:cNvSpPr>
          <p:nvPr/>
        </p:nvSpPr>
        <p:spPr bwMode="auto">
          <a:xfrm>
            <a:off x="4886325" y="1770063"/>
            <a:ext cx="1676400" cy="2438400"/>
          </a:xfrm>
          <a:prstGeom prst="rect">
            <a:avLst/>
          </a:prstGeom>
          <a:solidFill>
            <a:srgbClr val="CCFFFF"/>
          </a:solidFill>
          <a:ln w="9525">
            <a:solidFill>
              <a:schemeClr val="tx1">
                <a:lumMod val="20000"/>
                <a:lumOff val="80000"/>
              </a:schemeClr>
            </a:solidFill>
            <a:miter lim="800000"/>
            <a:headEnd/>
            <a:tailEnd/>
          </a:ln>
        </p:spPr>
        <p:txBody>
          <a:bodyPr wrap="none" anchor="ctr"/>
          <a:lstStyle/>
          <a:p>
            <a:pPr algn="ctr" fontAlgn="auto">
              <a:spcBef>
                <a:spcPts val="0"/>
              </a:spcBef>
              <a:spcAft>
                <a:spcPts val="0"/>
              </a:spcAft>
            </a:pPr>
            <a:endParaRPr lang="en-US" sz="1800" dirty="0">
              <a:latin typeface="Myriad Web Pro"/>
              <a:ea typeface="+mn-ea"/>
              <a:cs typeface="+mn-cs"/>
            </a:endParaRPr>
          </a:p>
          <a:p>
            <a:pPr algn="ctr" fontAlgn="auto">
              <a:spcBef>
                <a:spcPts val="0"/>
              </a:spcBef>
              <a:spcAft>
                <a:spcPts val="0"/>
              </a:spcAft>
            </a:pPr>
            <a:r>
              <a:rPr lang="en-US" sz="1800" b="1" dirty="0">
                <a:latin typeface="Calibri" pitchFamily="34" charset="0"/>
                <a:ea typeface="+mn-ea"/>
                <a:cs typeface="+mn-cs"/>
              </a:rPr>
              <a:t>Every</a:t>
            </a:r>
          </a:p>
          <a:p>
            <a:pPr algn="ctr" fontAlgn="auto">
              <a:spcBef>
                <a:spcPts val="0"/>
              </a:spcBef>
              <a:spcAft>
                <a:spcPts val="0"/>
              </a:spcAft>
            </a:pPr>
            <a:r>
              <a:rPr lang="en-US" sz="1800" b="1" dirty="0">
                <a:latin typeface="Calibri" pitchFamily="34" charset="0"/>
                <a:ea typeface="+mn-ea"/>
                <a:cs typeface="+mn-cs"/>
              </a:rPr>
              <a:t>Community </a:t>
            </a:r>
          </a:p>
          <a:p>
            <a:pPr algn="ctr" fontAlgn="auto">
              <a:spcBef>
                <a:spcPts val="0"/>
              </a:spcBef>
              <a:spcAft>
                <a:spcPts val="0"/>
              </a:spcAft>
            </a:pPr>
            <a:r>
              <a:rPr lang="en-US" sz="1800" b="1" dirty="0">
                <a:latin typeface="Calibri" pitchFamily="34" charset="0"/>
                <a:ea typeface="+mn-ea"/>
                <a:cs typeface="+mn-cs"/>
              </a:rPr>
              <a:t>Program and </a:t>
            </a:r>
          </a:p>
          <a:p>
            <a:pPr algn="ctr" fontAlgn="auto">
              <a:spcBef>
                <a:spcPts val="0"/>
              </a:spcBef>
              <a:spcAft>
                <a:spcPts val="0"/>
              </a:spcAft>
            </a:pPr>
            <a:r>
              <a:rPr lang="en-US" sz="1800" b="1" dirty="0">
                <a:latin typeface="Calibri" pitchFamily="34" charset="0"/>
                <a:ea typeface="+mn-ea"/>
                <a:cs typeface="+mn-cs"/>
              </a:rPr>
              <a:t>Public Health</a:t>
            </a:r>
          </a:p>
          <a:p>
            <a:pPr algn="ctr" fontAlgn="auto">
              <a:spcBef>
                <a:spcPts val="0"/>
              </a:spcBef>
              <a:spcAft>
                <a:spcPts val="0"/>
              </a:spcAft>
            </a:pPr>
            <a:r>
              <a:rPr lang="en-US" sz="1800" b="1" dirty="0">
                <a:latin typeface="Calibri" pitchFamily="34" charset="0"/>
                <a:ea typeface="+mn-ea"/>
                <a:cs typeface="+mn-cs"/>
              </a:rPr>
              <a:t>Activity</a:t>
            </a:r>
          </a:p>
          <a:p>
            <a:pPr algn="ctr" fontAlgn="auto">
              <a:spcBef>
                <a:spcPts val="0"/>
              </a:spcBef>
              <a:spcAft>
                <a:spcPts val="0"/>
              </a:spcAft>
            </a:pPr>
            <a:endParaRPr lang="en-US" sz="800" dirty="0">
              <a:latin typeface="Myriad Web Pro"/>
              <a:ea typeface="+mn-ea"/>
              <a:cs typeface="+mn-cs"/>
            </a:endParaRPr>
          </a:p>
          <a:p>
            <a:pPr algn="ctr" fontAlgn="auto">
              <a:spcBef>
                <a:spcPts val="0"/>
              </a:spcBef>
              <a:spcAft>
                <a:spcPts val="0"/>
              </a:spcAft>
            </a:pPr>
            <a:r>
              <a:rPr lang="en-US" dirty="0">
                <a:latin typeface="Calibri" pitchFamily="34" charset="0"/>
                <a:ea typeface="+mn-ea"/>
                <a:cs typeface="+mn-cs"/>
              </a:rPr>
              <a:t>(Chronic Disease, </a:t>
            </a:r>
          </a:p>
          <a:p>
            <a:pPr algn="ctr" fontAlgn="auto">
              <a:spcBef>
                <a:spcPts val="0"/>
              </a:spcBef>
              <a:spcAft>
                <a:spcPts val="0"/>
              </a:spcAft>
            </a:pPr>
            <a:r>
              <a:rPr lang="en-US" dirty="0" smtClean="0">
                <a:latin typeface="Calibri" pitchFamily="34" charset="0"/>
                <a:ea typeface="+mn-ea"/>
                <a:cs typeface="+mn-cs"/>
              </a:rPr>
              <a:t>Inf. </a:t>
            </a:r>
            <a:r>
              <a:rPr lang="en-US" dirty="0">
                <a:latin typeface="Calibri" pitchFamily="34" charset="0"/>
                <a:ea typeface="+mn-ea"/>
                <a:cs typeface="+mn-cs"/>
              </a:rPr>
              <a:t>Disease, EH)</a:t>
            </a:r>
          </a:p>
        </p:txBody>
      </p:sp>
      <p:sp>
        <p:nvSpPr>
          <p:cNvPr id="17" name="AutoShape 8"/>
          <p:cNvSpPr>
            <a:spLocks noChangeArrowheads="1"/>
          </p:cNvSpPr>
          <p:nvPr/>
        </p:nvSpPr>
        <p:spPr bwMode="auto">
          <a:xfrm>
            <a:off x="1762125" y="2760663"/>
            <a:ext cx="685800" cy="609600"/>
          </a:xfrm>
          <a:prstGeom prst="rightArrow">
            <a:avLst>
              <a:gd name="adj1" fmla="val 50000"/>
              <a:gd name="adj2" fmla="val 28125"/>
            </a:avLst>
          </a:prstGeom>
          <a:solidFill>
            <a:srgbClr val="CCFFFF"/>
          </a:solidFill>
          <a:ln w="9525">
            <a:solidFill>
              <a:schemeClr val="tx1">
                <a:lumMod val="20000"/>
                <a:lumOff val="80000"/>
              </a:schemeClr>
            </a:solidFill>
            <a:miter lim="800000"/>
            <a:headEnd/>
            <a:tailEnd/>
          </a:ln>
        </p:spPr>
        <p:txBody>
          <a:bodyPr wrap="none" anchor="ctr"/>
          <a:lstStyle/>
          <a:p>
            <a:pPr fontAlgn="auto">
              <a:spcBef>
                <a:spcPts val="0"/>
              </a:spcBef>
              <a:spcAft>
                <a:spcPts val="0"/>
              </a:spcAft>
            </a:pPr>
            <a:endParaRPr lang="en-US" sz="1800">
              <a:latin typeface="Myriad Web Pro"/>
              <a:ea typeface="+mn-ea"/>
              <a:cs typeface="+mn-cs"/>
            </a:endParaRPr>
          </a:p>
        </p:txBody>
      </p:sp>
      <p:sp>
        <p:nvSpPr>
          <p:cNvPr id="18" name="AutoShape 9"/>
          <p:cNvSpPr>
            <a:spLocks noChangeArrowheads="1"/>
          </p:cNvSpPr>
          <p:nvPr/>
        </p:nvSpPr>
        <p:spPr bwMode="auto">
          <a:xfrm>
            <a:off x="4124325" y="2760663"/>
            <a:ext cx="685800" cy="609600"/>
          </a:xfrm>
          <a:prstGeom prst="rightArrow">
            <a:avLst>
              <a:gd name="adj1" fmla="val 50000"/>
              <a:gd name="adj2" fmla="val 28125"/>
            </a:avLst>
          </a:prstGeom>
          <a:solidFill>
            <a:srgbClr val="CCFFFF"/>
          </a:solidFill>
          <a:ln w="9525">
            <a:solidFill>
              <a:schemeClr val="tx1">
                <a:lumMod val="20000"/>
                <a:lumOff val="80000"/>
              </a:schemeClr>
            </a:solidFill>
            <a:miter lim="800000"/>
            <a:headEnd/>
            <a:tailEnd/>
          </a:ln>
        </p:spPr>
        <p:txBody>
          <a:bodyPr wrap="none" anchor="ctr"/>
          <a:lstStyle/>
          <a:p>
            <a:pPr fontAlgn="auto">
              <a:spcBef>
                <a:spcPts val="0"/>
              </a:spcBef>
              <a:spcAft>
                <a:spcPts val="0"/>
              </a:spcAft>
            </a:pPr>
            <a:endParaRPr lang="en-US" sz="1800">
              <a:latin typeface="Myriad Web Pro"/>
              <a:ea typeface="+mn-ea"/>
              <a:cs typeface="+mn-cs"/>
            </a:endParaRPr>
          </a:p>
        </p:txBody>
      </p:sp>
      <p:sp>
        <p:nvSpPr>
          <p:cNvPr id="19" name="AutoShape 10"/>
          <p:cNvSpPr>
            <a:spLocks noChangeArrowheads="1"/>
          </p:cNvSpPr>
          <p:nvPr/>
        </p:nvSpPr>
        <p:spPr bwMode="auto">
          <a:xfrm>
            <a:off x="6638925" y="2760663"/>
            <a:ext cx="685800" cy="609600"/>
          </a:xfrm>
          <a:prstGeom prst="rightArrow">
            <a:avLst>
              <a:gd name="adj1" fmla="val 50000"/>
              <a:gd name="adj2" fmla="val 28125"/>
            </a:avLst>
          </a:prstGeom>
          <a:solidFill>
            <a:srgbClr val="CCFFFF"/>
          </a:solidFill>
          <a:ln w="9525">
            <a:solidFill>
              <a:schemeClr val="tx1">
                <a:lumMod val="20000"/>
                <a:lumOff val="80000"/>
              </a:schemeClr>
            </a:solidFill>
            <a:miter lim="800000"/>
            <a:headEnd/>
            <a:tailEnd/>
          </a:ln>
        </p:spPr>
        <p:txBody>
          <a:bodyPr wrap="none" anchor="ctr"/>
          <a:lstStyle/>
          <a:p>
            <a:pPr fontAlgn="auto">
              <a:spcBef>
                <a:spcPts val="0"/>
              </a:spcBef>
              <a:spcAft>
                <a:spcPts val="0"/>
              </a:spcAft>
            </a:pPr>
            <a:endParaRPr lang="en-US" sz="1800">
              <a:latin typeface="Myriad Web Pro"/>
              <a:ea typeface="+mn-ea"/>
              <a:cs typeface="+mn-cs"/>
            </a:endParaRPr>
          </a:p>
        </p:txBody>
      </p:sp>
      <p:sp>
        <p:nvSpPr>
          <p:cNvPr id="20" name="Text Box 11"/>
          <p:cNvSpPr txBox="1">
            <a:spLocks noChangeArrowheads="1"/>
          </p:cNvSpPr>
          <p:nvPr/>
        </p:nvSpPr>
        <p:spPr bwMode="auto">
          <a:xfrm>
            <a:off x="1685925" y="2470150"/>
            <a:ext cx="764953" cy="369332"/>
          </a:xfrm>
          <a:prstGeom prst="rect">
            <a:avLst/>
          </a:prstGeom>
          <a:noFill/>
          <a:ln w="9525">
            <a:noFill/>
            <a:miter lim="800000"/>
            <a:headEnd/>
            <a:tailEnd/>
          </a:ln>
        </p:spPr>
        <p:txBody>
          <a:bodyPr wrap="none">
            <a:spAutoFit/>
          </a:bodyPr>
          <a:lstStyle/>
          <a:p>
            <a:pPr fontAlgn="auto">
              <a:spcBef>
                <a:spcPts val="0"/>
              </a:spcBef>
              <a:spcAft>
                <a:spcPts val="0"/>
              </a:spcAft>
            </a:pPr>
            <a:r>
              <a:rPr lang="en-US" sz="1800" b="1" dirty="0">
                <a:solidFill>
                  <a:schemeClr val="bg2"/>
                </a:solidFill>
                <a:latin typeface="Calibri" pitchFamily="34" charset="0"/>
                <a:ea typeface="+mn-ea"/>
                <a:cs typeface="+mn-cs"/>
              </a:rPr>
              <a:t>Builds</a:t>
            </a:r>
          </a:p>
        </p:txBody>
      </p:sp>
      <p:sp>
        <p:nvSpPr>
          <p:cNvPr id="21" name="Text Box 12"/>
          <p:cNvSpPr txBox="1">
            <a:spLocks noChangeArrowheads="1"/>
          </p:cNvSpPr>
          <p:nvPr/>
        </p:nvSpPr>
        <p:spPr bwMode="auto">
          <a:xfrm>
            <a:off x="3978275" y="2476500"/>
            <a:ext cx="938077" cy="369332"/>
          </a:xfrm>
          <a:prstGeom prst="rect">
            <a:avLst/>
          </a:prstGeom>
          <a:noFill/>
          <a:ln w="9525">
            <a:noFill/>
            <a:miter lim="800000"/>
            <a:headEnd/>
            <a:tailEnd/>
          </a:ln>
        </p:spPr>
        <p:txBody>
          <a:bodyPr wrap="none">
            <a:spAutoFit/>
          </a:bodyPr>
          <a:lstStyle/>
          <a:p>
            <a:pPr fontAlgn="auto">
              <a:spcBef>
                <a:spcPts val="0"/>
              </a:spcBef>
              <a:spcAft>
                <a:spcPts val="0"/>
              </a:spcAft>
            </a:pPr>
            <a:r>
              <a:rPr lang="en-US" sz="1800" b="1" dirty="0">
                <a:solidFill>
                  <a:schemeClr val="bg2"/>
                </a:solidFill>
                <a:latin typeface="Calibri" pitchFamily="34" charset="0"/>
                <a:ea typeface="+mn-ea"/>
                <a:cs typeface="+mn-cs"/>
              </a:rPr>
              <a:t>Impacts</a:t>
            </a:r>
          </a:p>
        </p:txBody>
      </p:sp>
      <p:sp>
        <p:nvSpPr>
          <p:cNvPr id="22" name="Text Box 13"/>
          <p:cNvSpPr txBox="1">
            <a:spLocks noChangeArrowheads="1"/>
          </p:cNvSpPr>
          <p:nvPr/>
        </p:nvSpPr>
        <p:spPr bwMode="auto">
          <a:xfrm>
            <a:off x="6556347" y="2049463"/>
            <a:ext cx="793807" cy="923330"/>
          </a:xfrm>
          <a:prstGeom prst="rect">
            <a:avLst/>
          </a:prstGeom>
          <a:noFill/>
          <a:ln w="9525">
            <a:noFill/>
            <a:miter lim="800000"/>
            <a:headEnd/>
            <a:tailEnd/>
          </a:ln>
        </p:spPr>
        <p:txBody>
          <a:bodyPr wrap="none">
            <a:spAutoFit/>
          </a:bodyPr>
          <a:lstStyle/>
          <a:p>
            <a:pPr algn="ctr" fontAlgn="auto">
              <a:spcBef>
                <a:spcPts val="0"/>
              </a:spcBef>
              <a:spcAft>
                <a:spcPts val="0"/>
              </a:spcAft>
            </a:pPr>
            <a:r>
              <a:rPr lang="en-US" sz="1800" b="1" dirty="0">
                <a:solidFill>
                  <a:schemeClr val="bg2"/>
                </a:solidFill>
                <a:latin typeface="Calibri" pitchFamily="34" charset="0"/>
                <a:ea typeface="+mn-ea"/>
                <a:cs typeface="+mn-cs"/>
              </a:rPr>
              <a:t>Which</a:t>
            </a:r>
          </a:p>
          <a:p>
            <a:pPr algn="ctr" fontAlgn="auto">
              <a:spcBef>
                <a:spcPts val="0"/>
              </a:spcBef>
              <a:spcAft>
                <a:spcPts val="0"/>
              </a:spcAft>
            </a:pPr>
            <a:r>
              <a:rPr lang="en-US" sz="1800" b="1" dirty="0">
                <a:solidFill>
                  <a:schemeClr val="bg2"/>
                </a:solidFill>
                <a:latin typeface="Calibri" pitchFamily="34" charset="0"/>
                <a:ea typeface="+mn-ea"/>
                <a:cs typeface="+mn-cs"/>
              </a:rPr>
              <a:t>leads </a:t>
            </a:r>
          </a:p>
          <a:p>
            <a:pPr algn="ctr" fontAlgn="auto">
              <a:spcBef>
                <a:spcPts val="0"/>
              </a:spcBef>
              <a:spcAft>
                <a:spcPts val="0"/>
              </a:spcAft>
            </a:pPr>
            <a:r>
              <a:rPr lang="en-US" sz="1800" b="1" dirty="0">
                <a:solidFill>
                  <a:schemeClr val="bg2"/>
                </a:solidFill>
                <a:latin typeface="Calibri" pitchFamily="34" charset="0"/>
                <a:ea typeface="+mn-ea"/>
                <a:cs typeface="+mn-cs"/>
              </a:rPr>
              <a:t>to</a:t>
            </a:r>
          </a:p>
        </p:txBody>
      </p:sp>
      <p:sp>
        <p:nvSpPr>
          <p:cNvPr id="23" name="Text Box 14"/>
          <p:cNvSpPr txBox="1">
            <a:spLocks noChangeArrowheads="1"/>
          </p:cNvSpPr>
          <p:nvPr/>
        </p:nvSpPr>
        <p:spPr bwMode="auto">
          <a:xfrm>
            <a:off x="952500" y="5049838"/>
            <a:ext cx="2351028" cy="461665"/>
          </a:xfrm>
          <a:prstGeom prst="rect">
            <a:avLst/>
          </a:prstGeom>
          <a:noFill/>
          <a:ln w="9525">
            <a:noFill/>
            <a:miter lim="800000"/>
            <a:headEnd/>
            <a:tailEnd/>
          </a:ln>
        </p:spPr>
        <p:txBody>
          <a:bodyPr wrap="none">
            <a:spAutoFit/>
          </a:bodyPr>
          <a:lstStyle/>
          <a:p>
            <a:pPr fontAlgn="auto">
              <a:spcBef>
                <a:spcPts val="0"/>
              </a:spcBef>
              <a:spcAft>
                <a:spcPts val="0"/>
              </a:spcAft>
            </a:pPr>
            <a:r>
              <a:rPr lang="en-US" sz="2400" dirty="0">
                <a:solidFill>
                  <a:schemeClr val="tx2"/>
                </a:solidFill>
                <a:latin typeface="Calibri" pitchFamily="34" charset="0"/>
                <a:ea typeface="+mn-ea"/>
                <a:cs typeface="+mn-cs"/>
              </a:rPr>
              <a:t>Investments here</a:t>
            </a:r>
          </a:p>
        </p:txBody>
      </p:sp>
      <p:sp>
        <p:nvSpPr>
          <p:cNvPr id="24" name="Text Box 15"/>
          <p:cNvSpPr txBox="1">
            <a:spLocks noChangeArrowheads="1"/>
          </p:cNvSpPr>
          <p:nvPr/>
        </p:nvSpPr>
        <p:spPr bwMode="auto">
          <a:xfrm>
            <a:off x="5029200" y="5049838"/>
            <a:ext cx="2976777" cy="461665"/>
          </a:xfrm>
          <a:prstGeom prst="rect">
            <a:avLst/>
          </a:prstGeom>
          <a:noFill/>
          <a:ln w="9525">
            <a:noFill/>
            <a:miter lim="800000"/>
            <a:headEnd/>
            <a:tailEnd/>
          </a:ln>
        </p:spPr>
        <p:txBody>
          <a:bodyPr wrap="none">
            <a:spAutoFit/>
          </a:bodyPr>
          <a:lstStyle/>
          <a:p>
            <a:pPr fontAlgn="auto">
              <a:spcBef>
                <a:spcPts val="0"/>
              </a:spcBef>
              <a:spcAft>
                <a:spcPts val="0"/>
              </a:spcAft>
            </a:pPr>
            <a:r>
              <a:rPr lang="en-US" sz="2400" dirty="0">
                <a:solidFill>
                  <a:schemeClr val="bg2"/>
                </a:solidFill>
                <a:latin typeface="Calibri" pitchFamily="34" charset="0"/>
                <a:ea typeface="+mn-ea"/>
                <a:cs typeface="+mn-cs"/>
              </a:rPr>
              <a:t>Pay big dividends here</a:t>
            </a:r>
          </a:p>
        </p:txBody>
      </p:sp>
      <p:sp>
        <p:nvSpPr>
          <p:cNvPr id="25" name="Line 16"/>
          <p:cNvSpPr>
            <a:spLocks noChangeShapeType="1"/>
          </p:cNvSpPr>
          <p:nvPr/>
        </p:nvSpPr>
        <p:spPr bwMode="auto">
          <a:xfrm flipV="1">
            <a:off x="2600325" y="4360863"/>
            <a:ext cx="457200" cy="609600"/>
          </a:xfrm>
          <a:prstGeom prst="line">
            <a:avLst/>
          </a:prstGeom>
          <a:noFill/>
          <a:ln w="31750">
            <a:solidFill>
              <a:schemeClr val="tx2"/>
            </a:solidFill>
            <a:round/>
            <a:headEnd/>
            <a:tailEnd type="triangle" w="med" len="med"/>
          </a:ln>
        </p:spPr>
        <p:txBody>
          <a:bodyPr/>
          <a:lstStyle/>
          <a:p>
            <a:pPr fontAlgn="auto">
              <a:spcBef>
                <a:spcPts val="0"/>
              </a:spcBef>
              <a:spcAft>
                <a:spcPts val="0"/>
              </a:spcAft>
            </a:pPr>
            <a:endParaRPr lang="en-US" sz="1800">
              <a:solidFill>
                <a:srgbClr val="0F56DC"/>
              </a:solidFill>
              <a:latin typeface="Myriad Web Pro"/>
              <a:ea typeface="+mn-ea"/>
              <a:cs typeface="+mn-cs"/>
            </a:endParaRPr>
          </a:p>
        </p:txBody>
      </p:sp>
      <p:sp>
        <p:nvSpPr>
          <p:cNvPr id="26" name="Line 17"/>
          <p:cNvSpPr>
            <a:spLocks noChangeShapeType="1"/>
          </p:cNvSpPr>
          <p:nvPr/>
        </p:nvSpPr>
        <p:spPr bwMode="auto">
          <a:xfrm flipH="1" flipV="1">
            <a:off x="1152525" y="4360863"/>
            <a:ext cx="457200" cy="609600"/>
          </a:xfrm>
          <a:prstGeom prst="line">
            <a:avLst/>
          </a:prstGeom>
          <a:noFill/>
          <a:ln w="31750">
            <a:solidFill>
              <a:schemeClr val="tx2"/>
            </a:solidFill>
            <a:round/>
            <a:headEnd/>
            <a:tailEnd type="triangle" w="med" len="med"/>
          </a:ln>
        </p:spPr>
        <p:txBody>
          <a:bodyPr/>
          <a:lstStyle/>
          <a:p>
            <a:pPr fontAlgn="auto">
              <a:spcBef>
                <a:spcPts val="0"/>
              </a:spcBef>
              <a:spcAft>
                <a:spcPts val="0"/>
              </a:spcAft>
            </a:pPr>
            <a:endParaRPr lang="en-US" sz="1800">
              <a:solidFill>
                <a:srgbClr val="0F56DC"/>
              </a:solidFill>
              <a:latin typeface="Myriad Web Pro"/>
              <a:ea typeface="+mn-ea"/>
              <a:cs typeface="+mn-cs"/>
            </a:endParaRPr>
          </a:p>
        </p:txBody>
      </p:sp>
      <p:sp>
        <p:nvSpPr>
          <p:cNvPr id="27" name="Line 18"/>
          <p:cNvSpPr>
            <a:spLocks noChangeShapeType="1"/>
          </p:cNvSpPr>
          <p:nvPr/>
        </p:nvSpPr>
        <p:spPr bwMode="auto">
          <a:xfrm flipH="1" flipV="1">
            <a:off x="5724525" y="4360863"/>
            <a:ext cx="533400" cy="609600"/>
          </a:xfrm>
          <a:prstGeom prst="line">
            <a:avLst/>
          </a:prstGeom>
          <a:noFill/>
          <a:ln w="31750">
            <a:solidFill>
              <a:schemeClr val="tx2"/>
            </a:solidFill>
            <a:round/>
            <a:headEnd/>
            <a:tailEnd type="triangle" w="med" len="med"/>
          </a:ln>
        </p:spPr>
        <p:txBody>
          <a:bodyPr/>
          <a:lstStyle/>
          <a:p>
            <a:pPr fontAlgn="auto">
              <a:spcBef>
                <a:spcPts val="0"/>
              </a:spcBef>
              <a:spcAft>
                <a:spcPts val="0"/>
              </a:spcAft>
            </a:pPr>
            <a:endParaRPr lang="en-US" sz="1800">
              <a:solidFill>
                <a:srgbClr val="0F56DC"/>
              </a:solidFill>
              <a:latin typeface="Myriad Web Pro"/>
              <a:ea typeface="+mn-ea"/>
              <a:cs typeface="+mn-cs"/>
            </a:endParaRPr>
          </a:p>
        </p:txBody>
      </p:sp>
      <p:sp>
        <p:nvSpPr>
          <p:cNvPr id="28" name="Line 19"/>
          <p:cNvSpPr>
            <a:spLocks noChangeShapeType="1"/>
          </p:cNvSpPr>
          <p:nvPr/>
        </p:nvSpPr>
        <p:spPr bwMode="auto">
          <a:xfrm flipV="1">
            <a:off x="7400925" y="4360863"/>
            <a:ext cx="533400" cy="609600"/>
          </a:xfrm>
          <a:prstGeom prst="line">
            <a:avLst/>
          </a:prstGeom>
          <a:noFill/>
          <a:ln w="31750">
            <a:solidFill>
              <a:schemeClr val="tx2"/>
            </a:solidFill>
            <a:round/>
            <a:headEnd/>
            <a:tailEnd type="triangle" w="med" len="med"/>
          </a:ln>
        </p:spPr>
        <p:txBody>
          <a:bodyPr/>
          <a:lstStyle/>
          <a:p>
            <a:pPr fontAlgn="auto">
              <a:spcBef>
                <a:spcPts val="0"/>
              </a:spcBef>
              <a:spcAft>
                <a:spcPts val="0"/>
              </a:spcAft>
            </a:pPr>
            <a:endParaRPr lang="en-US" sz="1800">
              <a:solidFill>
                <a:srgbClr val="0F56DC"/>
              </a:solidFill>
              <a:latin typeface="Myriad Web Pro"/>
              <a:ea typeface="+mn-ea"/>
              <a:cs typeface="+mn-cs"/>
            </a:endParaRPr>
          </a:p>
        </p:txBody>
      </p:sp>
      <p:sp>
        <p:nvSpPr>
          <p:cNvPr id="47" name="Rectangle 6"/>
          <p:cNvSpPr>
            <a:spLocks noChangeArrowheads="1"/>
          </p:cNvSpPr>
          <p:nvPr/>
        </p:nvSpPr>
        <p:spPr bwMode="auto">
          <a:xfrm>
            <a:off x="7324725" y="1770063"/>
            <a:ext cx="1600200" cy="2438400"/>
          </a:xfrm>
          <a:prstGeom prst="rect">
            <a:avLst/>
          </a:prstGeom>
          <a:solidFill>
            <a:srgbClr val="CCFFFF"/>
          </a:solidFill>
          <a:ln w="9525">
            <a:solidFill>
              <a:schemeClr val="tx1">
                <a:lumMod val="20000"/>
                <a:lumOff val="80000"/>
              </a:schemeClr>
            </a:solidFill>
            <a:miter lim="800000"/>
            <a:headEnd/>
            <a:tailEnd/>
          </a:ln>
        </p:spPr>
        <p:txBody>
          <a:bodyPr wrap="none" anchor="ctr"/>
          <a:lstStyle/>
          <a:p>
            <a:pPr algn="ctr" fontAlgn="auto">
              <a:spcBef>
                <a:spcPts val="0"/>
              </a:spcBef>
              <a:spcAft>
                <a:spcPts val="0"/>
              </a:spcAft>
            </a:pPr>
            <a:endParaRPr lang="en-US" sz="1800">
              <a:latin typeface="Myriad Web Pro"/>
              <a:ea typeface="+mn-ea"/>
              <a:cs typeface="+mn-cs"/>
            </a:endParaRPr>
          </a:p>
        </p:txBody>
      </p:sp>
      <p:sp>
        <p:nvSpPr>
          <p:cNvPr id="49" name="Text Box 7"/>
          <p:cNvSpPr txBox="1">
            <a:spLocks noChangeArrowheads="1"/>
          </p:cNvSpPr>
          <p:nvPr/>
        </p:nvSpPr>
        <p:spPr bwMode="auto">
          <a:xfrm>
            <a:off x="7318375" y="1770063"/>
            <a:ext cx="1479572" cy="2277547"/>
          </a:xfrm>
          <a:prstGeom prst="rect">
            <a:avLst/>
          </a:prstGeom>
          <a:noFill/>
          <a:ln w="9525">
            <a:noFill/>
            <a:miter lim="800000"/>
            <a:headEnd/>
            <a:tailEnd/>
          </a:ln>
        </p:spPr>
        <p:txBody>
          <a:bodyPr wrap="none">
            <a:spAutoFit/>
          </a:bodyPr>
          <a:lstStyle/>
          <a:p>
            <a:pPr fontAlgn="auto">
              <a:spcBef>
                <a:spcPts val="0"/>
              </a:spcBef>
              <a:spcAft>
                <a:spcPts val="0"/>
              </a:spcAft>
            </a:pPr>
            <a:r>
              <a:rPr lang="en-US" sz="1800" b="1" dirty="0">
                <a:latin typeface="Calibri" pitchFamily="34" charset="0"/>
                <a:ea typeface="+mn-ea"/>
                <a:cs typeface="+mn-cs"/>
              </a:rPr>
              <a:t>Better Health</a:t>
            </a:r>
          </a:p>
          <a:p>
            <a:pPr fontAlgn="auto">
              <a:spcBef>
                <a:spcPts val="0"/>
              </a:spcBef>
              <a:spcAft>
                <a:spcPts val="0"/>
              </a:spcAft>
            </a:pPr>
            <a:r>
              <a:rPr lang="en-US" sz="1800" b="1" dirty="0">
                <a:latin typeface="Calibri" pitchFamily="34" charset="0"/>
                <a:ea typeface="+mn-ea"/>
                <a:cs typeface="+mn-cs"/>
              </a:rPr>
              <a:t>Outcomes</a:t>
            </a:r>
          </a:p>
          <a:p>
            <a:pPr fontAlgn="auto">
              <a:spcBef>
                <a:spcPts val="0"/>
              </a:spcBef>
              <a:spcAft>
                <a:spcPts val="0"/>
              </a:spcAft>
            </a:pPr>
            <a:endParaRPr lang="en-US" sz="800" b="1" dirty="0">
              <a:latin typeface="Calibri" pitchFamily="34" charset="0"/>
              <a:ea typeface="+mn-ea"/>
              <a:cs typeface="+mn-cs"/>
            </a:endParaRPr>
          </a:p>
          <a:p>
            <a:pPr fontAlgn="auto">
              <a:spcBef>
                <a:spcPts val="0"/>
              </a:spcBef>
              <a:spcAft>
                <a:spcPts val="0"/>
              </a:spcAft>
            </a:pPr>
            <a:r>
              <a:rPr lang="en-US" sz="1800" b="1" dirty="0">
                <a:latin typeface="Calibri" pitchFamily="34" charset="0"/>
                <a:ea typeface="+mn-ea"/>
                <a:cs typeface="+mn-cs"/>
              </a:rPr>
              <a:t>Reduced </a:t>
            </a:r>
          </a:p>
          <a:p>
            <a:pPr fontAlgn="auto">
              <a:spcBef>
                <a:spcPts val="0"/>
              </a:spcBef>
              <a:spcAft>
                <a:spcPts val="0"/>
              </a:spcAft>
            </a:pPr>
            <a:r>
              <a:rPr lang="en-US" sz="1800" b="1" dirty="0">
                <a:latin typeface="Calibri" pitchFamily="34" charset="0"/>
                <a:ea typeface="+mn-ea"/>
                <a:cs typeface="+mn-cs"/>
              </a:rPr>
              <a:t>Disparities</a:t>
            </a:r>
          </a:p>
          <a:p>
            <a:pPr fontAlgn="auto">
              <a:spcBef>
                <a:spcPts val="0"/>
              </a:spcBef>
              <a:spcAft>
                <a:spcPts val="0"/>
              </a:spcAft>
            </a:pPr>
            <a:endParaRPr lang="en-US" sz="800" b="1" dirty="0">
              <a:latin typeface="Calibri" pitchFamily="34" charset="0"/>
              <a:ea typeface="+mn-ea"/>
              <a:cs typeface="+mn-cs"/>
            </a:endParaRPr>
          </a:p>
          <a:p>
            <a:pPr fontAlgn="auto">
              <a:spcBef>
                <a:spcPts val="0"/>
              </a:spcBef>
              <a:spcAft>
                <a:spcPts val="0"/>
              </a:spcAft>
            </a:pPr>
            <a:r>
              <a:rPr lang="en-US" sz="1800" b="1" dirty="0">
                <a:latin typeface="Calibri" pitchFamily="34" charset="0"/>
                <a:ea typeface="+mn-ea"/>
                <a:cs typeface="+mn-cs"/>
              </a:rPr>
              <a:t>Better </a:t>
            </a:r>
          </a:p>
          <a:p>
            <a:pPr fontAlgn="auto">
              <a:spcBef>
                <a:spcPts val="0"/>
              </a:spcBef>
              <a:spcAft>
                <a:spcPts val="0"/>
              </a:spcAft>
            </a:pPr>
            <a:r>
              <a:rPr lang="en-US" sz="1800" b="1" dirty="0">
                <a:latin typeface="Calibri" pitchFamily="34" charset="0"/>
                <a:ea typeface="+mn-ea"/>
                <a:cs typeface="+mn-cs"/>
              </a:rPr>
              <a:t>Preparedness</a:t>
            </a:r>
          </a:p>
          <a:p>
            <a:pPr fontAlgn="auto">
              <a:spcBef>
                <a:spcPts val="0"/>
              </a:spcBef>
              <a:spcAft>
                <a:spcPts val="0"/>
              </a:spcAft>
            </a:pPr>
            <a:endParaRPr lang="en-US" sz="1800" b="1" dirty="0">
              <a:latin typeface="Calibri" pitchFamily="34" charset="0"/>
              <a:ea typeface="+mn-ea"/>
              <a:cs typeface="+mn-cs"/>
            </a:endParaRPr>
          </a:p>
        </p:txBody>
      </p:sp>
      <p:sp>
        <p:nvSpPr>
          <p:cNvPr id="29" name="Title 28"/>
          <p:cNvSpPr>
            <a:spLocks noGrp="1"/>
          </p:cNvSpPr>
          <p:nvPr>
            <p:ph type="title"/>
          </p:nvPr>
        </p:nvSpPr>
        <p:spPr>
          <a:xfrm>
            <a:off x="457200" y="258763"/>
            <a:ext cx="8229600" cy="1189037"/>
          </a:xfrm>
        </p:spPr>
        <p:txBody>
          <a:bodyPr/>
          <a:lstStyle/>
          <a:p>
            <a:pPr>
              <a:defRPr/>
            </a:pPr>
            <a:r>
              <a:rPr lang="en-US" sz="3200" b="1" dirty="0" smtClean="0">
                <a:latin typeface="Calibri" pitchFamily="34" charset="0"/>
              </a:rPr>
              <a:t> </a:t>
            </a:r>
            <a:r>
              <a:rPr lang="en-US" sz="3200" b="1" dirty="0" smtClean="0">
                <a:solidFill>
                  <a:schemeClr val="bg1"/>
                </a:solidFill>
                <a:latin typeface="Calibri" pitchFamily="34" charset="0"/>
              </a:rPr>
              <a:t>Framework for Improving </a:t>
            </a:r>
            <a:br>
              <a:rPr lang="en-US" sz="3200" b="1" dirty="0" smtClean="0">
                <a:solidFill>
                  <a:schemeClr val="bg1"/>
                </a:solidFill>
                <a:latin typeface="Calibri" pitchFamily="34" charset="0"/>
              </a:rPr>
            </a:br>
            <a:r>
              <a:rPr lang="en-US" sz="3200" b="1" dirty="0" smtClean="0">
                <a:solidFill>
                  <a:schemeClr val="bg1"/>
                </a:solidFill>
                <a:latin typeface="Calibri" pitchFamily="34" charset="0"/>
              </a:rPr>
              <a:t>the Performance of Public Health</a:t>
            </a:r>
            <a:endParaRPr lang="en-US" sz="3200" b="1" dirty="0">
              <a:solidFill>
                <a:schemeClr val="bg1"/>
              </a:solidFill>
              <a:latin typeface="Calibri" pitchFamily="34" charset="0"/>
            </a:endParaRPr>
          </a:p>
        </p:txBody>
      </p:sp>
      <p:sp>
        <p:nvSpPr>
          <p:cNvPr id="2" name="Rectangle 1"/>
          <p:cNvSpPr/>
          <p:nvPr/>
        </p:nvSpPr>
        <p:spPr>
          <a:xfrm>
            <a:off x="660401" y="6053723"/>
            <a:ext cx="7007224" cy="430887"/>
          </a:xfrm>
          <a:prstGeom prst="rect">
            <a:avLst/>
          </a:prstGeom>
        </p:spPr>
        <p:txBody>
          <a:bodyPr wrap="square">
            <a:spAutoFit/>
          </a:bodyPr>
          <a:lstStyle/>
          <a:p>
            <a:r>
              <a:rPr lang="en-US" sz="1100" dirty="0" smtClean="0">
                <a:solidFill>
                  <a:schemeClr val="bg2"/>
                </a:solidFill>
                <a:latin typeface="Calibri" pitchFamily="34" charset="0"/>
              </a:rPr>
              <a:t>Source: D. Lenaway. Centers for Disease Control and Prevention, Office of Chief of Public Health Practice. 2009 (unpublished)</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286591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P spid="19" grpId="0" animBg="1"/>
      <p:bldP spid="20" grpId="0"/>
      <p:bldP spid="21" grpId="0"/>
      <p:bldP spid="22" grpId="0"/>
      <p:bldP spid="23" grpId="0"/>
      <p:bldP spid="24" grpId="0"/>
      <p:bldP spid="25" grpId="0" animBg="1"/>
      <p:bldP spid="26" grpId="0" animBg="1"/>
      <p:bldP spid="27" grpId="0" animBg="1"/>
      <p:bldP spid="28" grpId="0" animBg="1"/>
      <p:bldP spid="47" grpId="0" animBg="1"/>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5900"/>
            <a:ext cx="8229600" cy="744538"/>
          </a:xfrm>
        </p:spPr>
        <p:txBody>
          <a:bodyPr>
            <a:normAutofit/>
          </a:bodyPr>
          <a:lstStyle/>
          <a:p>
            <a:pPr algn="ctr"/>
            <a:r>
              <a:rPr lang="en-US" sz="3200" dirty="0" smtClean="0">
                <a:latin typeface="Calibri" pitchFamily="34" charset="0"/>
              </a:rPr>
              <a:t>Governmental Public Health</a:t>
            </a:r>
          </a:p>
        </p:txBody>
      </p:sp>
      <p:sp>
        <p:nvSpPr>
          <p:cNvPr id="28675" name="Content Placeholder 2"/>
          <p:cNvSpPr>
            <a:spLocks noGrp="1"/>
          </p:cNvSpPr>
          <p:nvPr>
            <p:ph idx="1"/>
          </p:nvPr>
        </p:nvSpPr>
        <p:spPr/>
        <p:txBody>
          <a:bodyPr/>
          <a:lstStyle/>
          <a:p>
            <a:pPr algn="ctr">
              <a:buFont typeface="Wingdings 2" pitchFamily="18" charset="2"/>
              <a:buNone/>
            </a:pPr>
            <a:r>
              <a:rPr lang="en-US" dirty="0" smtClean="0">
                <a:latin typeface="Calibri" pitchFamily="34" charset="0"/>
              </a:rPr>
              <a:t>State and Local Health Departments</a:t>
            </a:r>
          </a:p>
        </p:txBody>
      </p:sp>
      <p:sp>
        <p:nvSpPr>
          <p:cNvPr id="11" name="Can 10"/>
          <p:cNvSpPr/>
          <p:nvPr/>
        </p:nvSpPr>
        <p:spPr>
          <a:xfrm>
            <a:off x="2590800" y="2819400"/>
            <a:ext cx="1600200" cy="2286000"/>
          </a:xfrm>
          <a:prstGeom prst="can">
            <a:avLst/>
          </a:prstGeom>
          <a:ln>
            <a:solidFill>
              <a:schemeClr val="accent6">
                <a:lumMod val="90000"/>
                <a:lumOff val="10000"/>
              </a:schemeClr>
            </a:solidFill>
          </a:ln>
        </p:spPr>
        <p:style>
          <a:lnRef idx="1">
            <a:schemeClr val="accent2"/>
          </a:lnRef>
          <a:fillRef idx="1002">
            <a:schemeClr val="lt2"/>
          </a:fillRef>
          <a:effectRef idx="1">
            <a:schemeClr val="accent2"/>
          </a:effectRef>
          <a:fontRef idx="minor">
            <a:schemeClr val="dk1"/>
          </a:fontRef>
        </p:style>
        <p:txBody>
          <a:bodyPr anchor="ctr"/>
          <a:lstStyle/>
          <a:p>
            <a:pPr algn="ctr" fontAlgn="auto">
              <a:spcBef>
                <a:spcPts val="0"/>
              </a:spcBef>
              <a:spcAft>
                <a:spcPts val="0"/>
              </a:spcAft>
              <a:defRPr/>
            </a:pPr>
            <a:r>
              <a:rPr lang="en-US" sz="1800" dirty="0">
                <a:solidFill>
                  <a:schemeClr val="accent6"/>
                </a:solidFill>
                <a:latin typeface="Calibri" pitchFamily="34" charset="0"/>
              </a:rPr>
              <a:t>Tribal Health Departments</a:t>
            </a:r>
          </a:p>
        </p:txBody>
      </p:sp>
      <p:sp>
        <p:nvSpPr>
          <p:cNvPr id="13" name="Can 12"/>
          <p:cNvSpPr/>
          <p:nvPr/>
        </p:nvSpPr>
        <p:spPr>
          <a:xfrm>
            <a:off x="4648200" y="2819400"/>
            <a:ext cx="1600200" cy="2286000"/>
          </a:xfrm>
          <a:prstGeom prst="can">
            <a:avLst/>
          </a:prstGeom>
        </p:spPr>
        <p:style>
          <a:lnRef idx="1">
            <a:schemeClr val="accent2"/>
          </a:lnRef>
          <a:fillRef idx="1002">
            <a:schemeClr val="lt1"/>
          </a:fillRef>
          <a:effectRef idx="1">
            <a:schemeClr val="accent2"/>
          </a:effectRef>
          <a:fontRef idx="minor">
            <a:schemeClr val="dk1"/>
          </a:fontRef>
        </p:style>
        <p:txBody>
          <a:bodyPr anchor="ctr"/>
          <a:lstStyle/>
          <a:p>
            <a:pPr algn="ctr" fontAlgn="auto">
              <a:spcBef>
                <a:spcPts val="0"/>
              </a:spcBef>
              <a:spcAft>
                <a:spcPts val="0"/>
              </a:spcAft>
              <a:defRPr/>
            </a:pPr>
            <a:r>
              <a:rPr lang="en-US" sz="1800" dirty="0">
                <a:solidFill>
                  <a:schemeClr val="accent6"/>
                </a:solidFill>
                <a:latin typeface="Calibri" pitchFamily="34" charset="0"/>
              </a:rPr>
              <a:t>Local Health Departments</a:t>
            </a:r>
          </a:p>
        </p:txBody>
      </p:sp>
      <p:sp>
        <p:nvSpPr>
          <p:cNvPr id="16" name="Can 15"/>
          <p:cNvSpPr/>
          <p:nvPr/>
        </p:nvSpPr>
        <p:spPr>
          <a:xfrm>
            <a:off x="762000" y="2819400"/>
            <a:ext cx="1524000" cy="2209800"/>
          </a:xfrm>
          <a:prstGeom prst="can">
            <a:avLst/>
          </a:prstGeom>
        </p:spPr>
        <p:style>
          <a:lnRef idx="1">
            <a:schemeClr val="accent2"/>
          </a:lnRef>
          <a:fillRef idx="1002">
            <a:schemeClr val="lt1"/>
          </a:fillRef>
          <a:effectRef idx="1">
            <a:schemeClr val="accent2"/>
          </a:effectRef>
          <a:fontRef idx="minor">
            <a:schemeClr val="dk1"/>
          </a:fontRef>
        </p:style>
        <p:txBody>
          <a:bodyPr anchor="ctr"/>
          <a:lstStyle/>
          <a:p>
            <a:pPr algn="ctr" fontAlgn="auto">
              <a:spcBef>
                <a:spcPts val="0"/>
              </a:spcBef>
              <a:spcAft>
                <a:spcPts val="0"/>
              </a:spcAft>
              <a:defRPr/>
            </a:pPr>
            <a:r>
              <a:rPr lang="en-US" sz="1800" dirty="0">
                <a:solidFill>
                  <a:schemeClr val="accent6"/>
                </a:solidFill>
                <a:latin typeface="Calibri" pitchFamily="34" charset="0"/>
              </a:rPr>
              <a:t>State and the District of Columbia Health Departments </a:t>
            </a:r>
          </a:p>
        </p:txBody>
      </p:sp>
      <p:sp>
        <p:nvSpPr>
          <p:cNvPr id="22" name="Can 21"/>
          <p:cNvSpPr/>
          <p:nvPr/>
        </p:nvSpPr>
        <p:spPr>
          <a:xfrm>
            <a:off x="6705600" y="2819400"/>
            <a:ext cx="1600200" cy="2286000"/>
          </a:xfrm>
          <a:prstGeom prst="can">
            <a:avLst/>
          </a:prstGeom>
        </p:spPr>
        <p:style>
          <a:lnRef idx="1">
            <a:schemeClr val="accent2"/>
          </a:lnRef>
          <a:fillRef idx="1002">
            <a:schemeClr val="lt2"/>
          </a:fillRef>
          <a:effectRef idx="1">
            <a:schemeClr val="accent2"/>
          </a:effectRef>
          <a:fontRef idx="minor">
            <a:schemeClr val="dk1"/>
          </a:fontRef>
        </p:style>
        <p:txBody>
          <a:bodyPr anchor="ctr"/>
          <a:lstStyle/>
          <a:p>
            <a:pPr algn="ctr" fontAlgn="auto">
              <a:spcBef>
                <a:spcPts val="0"/>
              </a:spcBef>
              <a:spcAft>
                <a:spcPts val="0"/>
              </a:spcAft>
              <a:defRPr/>
            </a:pPr>
            <a:r>
              <a:rPr lang="en-US" sz="1800" dirty="0">
                <a:solidFill>
                  <a:schemeClr val="accent6"/>
                </a:solidFill>
                <a:latin typeface="Calibri" pitchFamily="34" charset="0"/>
              </a:rPr>
              <a:t>Territorial Health Departments</a:t>
            </a:r>
          </a:p>
        </p:txBody>
      </p:sp>
      <p:sp>
        <p:nvSpPr>
          <p:cNvPr id="19" name="TextBox 18"/>
          <p:cNvSpPr txBox="1"/>
          <p:nvPr/>
        </p:nvSpPr>
        <p:spPr>
          <a:xfrm>
            <a:off x="609600" y="1981200"/>
            <a:ext cx="8128000" cy="400110"/>
          </a:xfrm>
          <a:prstGeom prst="rect">
            <a:avLst/>
          </a:prstGeom>
          <a:noFill/>
        </p:spPr>
        <p:txBody>
          <a:bodyPr wrap="square">
            <a:spAutoFit/>
          </a:bodyPr>
          <a:lstStyle/>
          <a:p>
            <a:pPr algn="ctr" fontAlgn="auto">
              <a:spcBef>
                <a:spcPts val="0"/>
              </a:spcBef>
              <a:spcAft>
                <a:spcPts val="0"/>
              </a:spcAft>
              <a:defRPr/>
            </a:pPr>
            <a:r>
              <a:rPr lang="en-US" sz="2000" dirty="0">
                <a:solidFill>
                  <a:schemeClr val="bg2"/>
                </a:solidFill>
                <a:latin typeface="Calibri" pitchFamily="34" charset="0"/>
              </a:rPr>
              <a:t>Retain the </a:t>
            </a:r>
            <a:r>
              <a:rPr lang="en-US" sz="2000" dirty="0" smtClean="0">
                <a:solidFill>
                  <a:schemeClr val="bg2"/>
                </a:solidFill>
                <a:latin typeface="Calibri" pitchFamily="34" charset="0"/>
              </a:rPr>
              <a:t>primary responsibility </a:t>
            </a:r>
            <a:r>
              <a:rPr lang="en-US" sz="2000" dirty="0">
                <a:solidFill>
                  <a:schemeClr val="bg2"/>
                </a:solidFill>
                <a:latin typeface="Calibri" pitchFamily="34" charset="0"/>
              </a:rPr>
              <a:t>for </a:t>
            </a:r>
            <a:r>
              <a:rPr lang="en-US" sz="2000" dirty="0" smtClean="0">
                <a:solidFill>
                  <a:schemeClr val="bg2"/>
                </a:solidFill>
                <a:latin typeface="Calibri" pitchFamily="34" charset="0"/>
              </a:rPr>
              <a:t>health </a:t>
            </a:r>
            <a:r>
              <a:rPr lang="en-US" sz="2000" dirty="0">
                <a:solidFill>
                  <a:schemeClr val="bg2"/>
                </a:solidFill>
                <a:latin typeface="Calibri" pitchFamily="34" charset="0"/>
              </a:rPr>
              <a:t>under </a:t>
            </a:r>
            <a:r>
              <a:rPr lang="en-US" sz="2000" dirty="0" smtClean="0">
                <a:solidFill>
                  <a:schemeClr val="bg2"/>
                </a:solidFill>
                <a:latin typeface="Calibri" pitchFamily="34" charset="0"/>
              </a:rPr>
              <a:t>the US </a:t>
            </a:r>
            <a:r>
              <a:rPr lang="en-US" sz="2000" dirty="0">
                <a:solidFill>
                  <a:schemeClr val="bg2"/>
                </a:solidFill>
                <a:latin typeface="Calibri" pitchFamily="34" charset="0"/>
              </a:rPr>
              <a:t>Constitution </a:t>
            </a:r>
          </a:p>
        </p:txBody>
      </p:sp>
      <p:sp>
        <p:nvSpPr>
          <p:cNvPr id="21" name="TextBox 20"/>
          <p:cNvSpPr txBox="1"/>
          <p:nvPr/>
        </p:nvSpPr>
        <p:spPr>
          <a:xfrm>
            <a:off x="838200" y="2819400"/>
            <a:ext cx="1371600" cy="400110"/>
          </a:xfrm>
          <a:prstGeom prst="rect">
            <a:avLst/>
          </a:prstGeom>
          <a:noFill/>
          <a:scene3d>
            <a:camera prst="perspectiveRelaxed"/>
            <a:lightRig rig="threePt" dir="t"/>
          </a:scene3d>
        </p:spPr>
        <p:txBody>
          <a:bodyPr>
            <a:spAutoFit/>
          </a:bodyPr>
          <a:lstStyle/>
          <a:p>
            <a:pPr algn="ctr" fontAlgn="auto">
              <a:spcBef>
                <a:spcPts val="0"/>
              </a:spcBef>
              <a:spcAft>
                <a:spcPts val="0"/>
              </a:spcAft>
              <a:defRPr/>
            </a:pPr>
            <a:r>
              <a:rPr lang="en-US" sz="2000" b="1" dirty="0">
                <a:solidFill>
                  <a:schemeClr val="accent1">
                    <a:lumMod val="75000"/>
                  </a:schemeClr>
                </a:solidFill>
                <a:latin typeface="Calibri" pitchFamily="34" charset="0"/>
              </a:rPr>
              <a:t> </a:t>
            </a:r>
            <a:r>
              <a:rPr lang="en-US" sz="2000" b="1" dirty="0">
                <a:solidFill>
                  <a:schemeClr val="accent6"/>
                </a:solidFill>
                <a:latin typeface="Calibri" pitchFamily="34" charset="0"/>
              </a:rPr>
              <a:t>51</a:t>
            </a:r>
            <a:r>
              <a:rPr lang="en-US" sz="2000" dirty="0">
                <a:solidFill>
                  <a:schemeClr val="accent6"/>
                </a:solidFill>
                <a:latin typeface="Calibri" pitchFamily="34" charset="0"/>
              </a:rPr>
              <a:t>**</a:t>
            </a:r>
          </a:p>
        </p:txBody>
      </p:sp>
      <p:sp>
        <p:nvSpPr>
          <p:cNvPr id="24" name="TextBox 23"/>
          <p:cNvSpPr txBox="1"/>
          <p:nvPr/>
        </p:nvSpPr>
        <p:spPr>
          <a:xfrm>
            <a:off x="6934200" y="2819400"/>
            <a:ext cx="1066800" cy="400110"/>
          </a:xfrm>
          <a:prstGeom prst="rect">
            <a:avLst/>
          </a:prstGeom>
          <a:noFill/>
          <a:scene3d>
            <a:camera prst="perspectiveRelaxed"/>
            <a:lightRig rig="threePt" dir="t"/>
          </a:scene3d>
        </p:spPr>
        <p:txBody>
          <a:bodyPr>
            <a:spAutoFit/>
          </a:bodyPr>
          <a:lstStyle/>
          <a:p>
            <a:pPr algn="ctr" fontAlgn="auto">
              <a:spcBef>
                <a:spcPts val="0"/>
              </a:spcBef>
              <a:spcAft>
                <a:spcPts val="0"/>
              </a:spcAft>
              <a:defRPr/>
            </a:pPr>
            <a:r>
              <a:rPr lang="en-US" sz="2000" b="1" dirty="0">
                <a:solidFill>
                  <a:schemeClr val="accent6"/>
                </a:solidFill>
                <a:latin typeface="Calibri" pitchFamily="34" charset="0"/>
              </a:rPr>
              <a:t>8</a:t>
            </a:r>
            <a:r>
              <a:rPr lang="en-US" sz="2000" dirty="0">
                <a:solidFill>
                  <a:schemeClr val="accent6"/>
                </a:solidFill>
                <a:latin typeface="Calibri" pitchFamily="34" charset="0"/>
              </a:rPr>
              <a:t>**</a:t>
            </a:r>
          </a:p>
        </p:txBody>
      </p:sp>
      <p:sp>
        <p:nvSpPr>
          <p:cNvPr id="26" name="TextBox 25"/>
          <p:cNvSpPr txBox="1"/>
          <p:nvPr/>
        </p:nvSpPr>
        <p:spPr>
          <a:xfrm>
            <a:off x="5029202" y="2819400"/>
            <a:ext cx="925253" cy="400110"/>
          </a:xfrm>
          <a:prstGeom prst="rect">
            <a:avLst/>
          </a:prstGeom>
          <a:noFill/>
          <a:scene3d>
            <a:camera prst="perspectiveRelaxed"/>
            <a:lightRig rig="threePt" dir="t"/>
          </a:scene3d>
        </p:spPr>
        <p:txBody>
          <a:bodyPr wrap="none">
            <a:spAutoFit/>
          </a:bodyPr>
          <a:lstStyle/>
          <a:p>
            <a:pPr fontAlgn="auto">
              <a:spcBef>
                <a:spcPts val="0"/>
              </a:spcBef>
              <a:spcAft>
                <a:spcPts val="0"/>
              </a:spcAft>
              <a:defRPr/>
            </a:pPr>
            <a:r>
              <a:rPr lang="en-US" sz="2000" b="1" dirty="0" smtClean="0">
                <a:solidFill>
                  <a:schemeClr val="accent6"/>
                </a:solidFill>
                <a:latin typeface="Calibri" pitchFamily="34" charset="0"/>
              </a:rPr>
              <a:t>2,565</a:t>
            </a:r>
            <a:r>
              <a:rPr lang="en-US" sz="2000" dirty="0" smtClean="0">
                <a:solidFill>
                  <a:schemeClr val="accent6"/>
                </a:solidFill>
                <a:latin typeface="Calibri" pitchFamily="34" charset="0"/>
              </a:rPr>
              <a:t>*</a:t>
            </a:r>
            <a:endParaRPr lang="en-US" sz="2000" dirty="0">
              <a:solidFill>
                <a:schemeClr val="accent6"/>
              </a:solidFill>
              <a:latin typeface="Calibri" pitchFamily="34" charset="0"/>
            </a:endParaRPr>
          </a:p>
        </p:txBody>
      </p:sp>
      <p:sp>
        <p:nvSpPr>
          <p:cNvPr id="27" name="TextBox 26"/>
          <p:cNvSpPr txBox="1"/>
          <p:nvPr/>
        </p:nvSpPr>
        <p:spPr>
          <a:xfrm>
            <a:off x="556260" y="6093460"/>
            <a:ext cx="6781800" cy="430887"/>
          </a:xfrm>
          <a:prstGeom prst="rect">
            <a:avLst/>
          </a:prstGeom>
          <a:noFill/>
        </p:spPr>
        <p:txBody>
          <a:bodyPr wrap="square">
            <a:spAutoFit/>
          </a:bodyPr>
          <a:lstStyle/>
          <a:p>
            <a:pPr fontAlgn="auto">
              <a:spcBef>
                <a:spcPts val="0"/>
              </a:spcBef>
              <a:spcAft>
                <a:spcPts val="0"/>
              </a:spcAft>
              <a:defRPr/>
            </a:pPr>
            <a:r>
              <a:rPr lang="en-US" sz="1100" dirty="0" smtClean="0">
                <a:solidFill>
                  <a:schemeClr val="bg2"/>
                </a:solidFill>
                <a:latin typeface="Calibri" pitchFamily="34" charset="0"/>
              </a:rPr>
              <a:t>* Number </a:t>
            </a:r>
            <a:r>
              <a:rPr lang="en-US" sz="1100" dirty="0">
                <a:solidFill>
                  <a:schemeClr val="bg2"/>
                </a:solidFill>
                <a:latin typeface="Calibri" pitchFamily="34" charset="0"/>
              </a:rPr>
              <a:t>based on </a:t>
            </a:r>
            <a:r>
              <a:rPr lang="en-US" sz="1100" dirty="0" smtClean="0">
                <a:solidFill>
                  <a:schemeClr val="bg2"/>
                </a:solidFill>
                <a:latin typeface="Calibri" pitchFamily="34" charset="0"/>
              </a:rPr>
              <a:t>2010 </a:t>
            </a:r>
            <a:r>
              <a:rPr lang="en-US" sz="1100" dirty="0">
                <a:solidFill>
                  <a:schemeClr val="bg2"/>
                </a:solidFill>
                <a:latin typeface="Calibri" pitchFamily="34" charset="0"/>
              </a:rPr>
              <a:t>National Profile of  Local Health Departments (NACCHO, </a:t>
            </a:r>
            <a:r>
              <a:rPr lang="en-US" sz="1100" dirty="0" smtClean="0">
                <a:solidFill>
                  <a:schemeClr val="bg2"/>
                </a:solidFill>
                <a:latin typeface="Calibri" pitchFamily="34" charset="0"/>
              </a:rPr>
              <a:t>2011)</a:t>
            </a:r>
            <a:endParaRPr lang="en-US" sz="1100" dirty="0">
              <a:solidFill>
                <a:schemeClr val="bg2"/>
              </a:solidFill>
              <a:latin typeface="Calibri" pitchFamily="34" charset="0"/>
            </a:endParaRPr>
          </a:p>
          <a:p>
            <a:pPr fontAlgn="auto">
              <a:spcBef>
                <a:spcPts val="0"/>
              </a:spcBef>
              <a:spcAft>
                <a:spcPts val="0"/>
              </a:spcAft>
              <a:defRPr/>
            </a:pPr>
            <a:r>
              <a:rPr lang="en-US" sz="1100" dirty="0" smtClean="0">
                <a:solidFill>
                  <a:schemeClr val="bg2"/>
                </a:solidFill>
                <a:latin typeface="Calibri" pitchFamily="34" charset="0"/>
              </a:rPr>
              <a:t>** Numbers </a:t>
            </a:r>
            <a:r>
              <a:rPr lang="en-US" sz="1100" dirty="0">
                <a:solidFill>
                  <a:schemeClr val="bg2"/>
                </a:solidFill>
                <a:latin typeface="Calibri" pitchFamily="34" charset="0"/>
              </a:rPr>
              <a:t>cited from </a:t>
            </a:r>
            <a:r>
              <a:rPr lang="en-US" sz="1100" i="1" dirty="0" smtClean="0">
                <a:solidFill>
                  <a:schemeClr val="bg2"/>
                </a:solidFill>
                <a:latin typeface="Calibri" pitchFamily="34" charset="0"/>
              </a:rPr>
              <a:t>ASTHO, Profile of State Public Health</a:t>
            </a:r>
            <a:r>
              <a:rPr lang="en-US" sz="1100" dirty="0" smtClean="0">
                <a:solidFill>
                  <a:schemeClr val="bg2"/>
                </a:solidFill>
                <a:latin typeface="Calibri" pitchFamily="34" charset="0"/>
              </a:rPr>
              <a:t>, Volume Two, 2011 </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35147797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Federal Public Health</a:t>
            </a:r>
            <a:br>
              <a:rPr lang="en-US" sz="3200" dirty="0" smtClean="0">
                <a:solidFill>
                  <a:srgbClr val="FFC000"/>
                </a:solidFill>
              </a:rPr>
            </a:br>
            <a:r>
              <a:rPr lang="en-US" sz="2400" dirty="0" smtClean="0">
                <a:solidFill>
                  <a:schemeClr val="bg2"/>
                </a:solidFill>
              </a:rPr>
              <a:t>Roles and Responsibilities</a:t>
            </a:r>
            <a:endParaRPr lang="en-US" sz="2400" dirty="0">
              <a:solidFill>
                <a:schemeClr val="bg2"/>
              </a:solidFill>
            </a:endParaRPr>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40070449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62560"/>
            <a:ext cx="8229600" cy="924560"/>
          </a:xfrm>
        </p:spPr>
        <p:txBody>
          <a:bodyPr>
            <a:noAutofit/>
          </a:bodyPr>
          <a:lstStyle/>
          <a:p>
            <a:r>
              <a:rPr lang="en-US" sz="3200" dirty="0" smtClean="0">
                <a:latin typeface="Calibri" pitchFamily="34" charset="0"/>
              </a:rPr>
              <a:t>Federal Public Health Responsibilities</a:t>
            </a:r>
          </a:p>
        </p:txBody>
      </p:sp>
      <p:sp>
        <p:nvSpPr>
          <p:cNvPr id="3" name="Content Placeholder 2"/>
          <p:cNvSpPr>
            <a:spLocks noGrp="1"/>
          </p:cNvSpPr>
          <p:nvPr>
            <p:ph idx="1"/>
          </p:nvPr>
        </p:nvSpPr>
        <p:spPr>
          <a:xfrm>
            <a:off x="457200" y="1158240"/>
            <a:ext cx="8229600" cy="4632961"/>
          </a:xfrm>
        </p:spPr>
        <p:txBody>
          <a:bodyPr>
            <a:noAutofit/>
          </a:bodyPr>
          <a:lstStyle/>
          <a:p>
            <a:pPr fontAlgn="auto">
              <a:lnSpc>
                <a:spcPct val="120000"/>
              </a:lnSpc>
              <a:spcBef>
                <a:spcPts val="600"/>
              </a:spcBef>
              <a:spcAft>
                <a:spcPts val="0"/>
              </a:spcAft>
              <a:defRPr/>
            </a:pPr>
            <a:r>
              <a:rPr lang="en-US" sz="2300" b="1" dirty="0" smtClean="0">
                <a:latin typeface="Calibri" pitchFamily="34" charset="0"/>
              </a:rPr>
              <a:t>Ensure all levels of government have the capabilities to provide essential public health services</a:t>
            </a:r>
          </a:p>
          <a:p>
            <a:pPr fontAlgn="auto">
              <a:spcAft>
                <a:spcPts val="0"/>
              </a:spcAft>
              <a:defRPr/>
            </a:pPr>
            <a:r>
              <a:rPr lang="en-US" sz="2300" b="1" dirty="0" smtClean="0">
                <a:latin typeface="Calibri" pitchFamily="34" charset="0"/>
              </a:rPr>
              <a:t>Act when health threats may span more than one state, a region, or the entire nation</a:t>
            </a:r>
          </a:p>
          <a:p>
            <a:pPr fontAlgn="auto">
              <a:spcAft>
                <a:spcPts val="0"/>
              </a:spcAft>
              <a:defRPr/>
            </a:pPr>
            <a:r>
              <a:rPr lang="en-US" sz="2300" b="1" dirty="0" smtClean="0">
                <a:latin typeface="Calibri" pitchFamily="34" charset="0"/>
              </a:rPr>
              <a:t>Act where the solutions may be beyond the jurisdiction of individual states</a:t>
            </a:r>
          </a:p>
          <a:p>
            <a:pPr fontAlgn="auto">
              <a:spcAft>
                <a:spcPts val="0"/>
              </a:spcAft>
              <a:defRPr/>
            </a:pPr>
            <a:r>
              <a:rPr lang="en-US" sz="2300" b="1" dirty="0" smtClean="0">
                <a:latin typeface="Calibri" pitchFamily="34" charset="0"/>
              </a:rPr>
              <a:t>Act to assist the states when they lack the expertise or resources to effectively respond in a public health emergency (e.g., a disaster, bioterrorism, or an emerging disease) </a:t>
            </a:r>
          </a:p>
          <a:p>
            <a:pPr fontAlgn="auto">
              <a:spcAft>
                <a:spcPts val="0"/>
              </a:spcAft>
              <a:defRPr/>
            </a:pPr>
            <a:r>
              <a:rPr lang="en-US" sz="2300" b="1" dirty="0" smtClean="0">
                <a:latin typeface="Calibri" pitchFamily="34" charset="0"/>
              </a:rPr>
              <a:t>Facilitate the formulation of public health goals (in collaboration with state and local governments and other relevant stakeholders)</a:t>
            </a:r>
            <a:endParaRPr lang="en-US" sz="2300" b="1" dirty="0">
              <a:latin typeface="Calibri" pitchFamily="34" charset="0"/>
            </a:endParaRPr>
          </a:p>
        </p:txBody>
      </p:sp>
      <p:sp>
        <p:nvSpPr>
          <p:cNvPr id="22532" name="TextBox 4"/>
          <p:cNvSpPr txBox="1">
            <a:spLocks noChangeArrowheads="1"/>
          </p:cNvSpPr>
          <p:nvPr/>
        </p:nvSpPr>
        <p:spPr bwMode="auto">
          <a:xfrm>
            <a:off x="497840" y="6081078"/>
            <a:ext cx="7924800" cy="430887"/>
          </a:xfrm>
          <a:prstGeom prst="rect">
            <a:avLst/>
          </a:prstGeom>
          <a:noFill/>
          <a:ln w="9525">
            <a:noFill/>
            <a:miter lim="800000"/>
            <a:headEnd/>
            <a:tailEnd/>
          </a:ln>
        </p:spPr>
        <p:txBody>
          <a:bodyPr>
            <a:spAutoFit/>
          </a:bodyPr>
          <a:lstStyle/>
          <a:p>
            <a:r>
              <a:rPr lang="en-US" sz="1100" dirty="0">
                <a:solidFill>
                  <a:schemeClr val="bg2"/>
                </a:solidFill>
                <a:latin typeface="Calibri" pitchFamily="34" charset="0"/>
              </a:rPr>
              <a:t>Source: Trust for America’s Health. </a:t>
            </a:r>
            <a:r>
              <a:rPr lang="en-US" sz="1100" i="1" dirty="0">
                <a:solidFill>
                  <a:schemeClr val="bg2"/>
                </a:solidFill>
                <a:latin typeface="Calibri" pitchFamily="34" charset="0"/>
              </a:rPr>
              <a:t>Public Health Leadership Initiative: An Action Plan for Healthy People in Healthy Communities in the 21st Century. </a:t>
            </a:r>
            <a:r>
              <a:rPr lang="en-US" sz="1100" dirty="0">
                <a:solidFill>
                  <a:schemeClr val="bg2"/>
                </a:solidFill>
                <a:latin typeface="Calibri" pitchFamily="34" charset="0"/>
              </a:rPr>
              <a:t>Washington, </a:t>
            </a:r>
            <a:r>
              <a:rPr lang="en-US" sz="1100" dirty="0" smtClean="0">
                <a:solidFill>
                  <a:schemeClr val="bg2"/>
                </a:solidFill>
                <a:latin typeface="Calibri" pitchFamily="34" charset="0"/>
              </a:rPr>
              <a:t>DC</a:t>
            </a:r>
            <a:r>
              <a:rPr lang="en-US" sz="1100" dirty="0">
                <a:solidFill>
                  <a:schemeClr val="bg2"/>
                </a:solidFill>
                <a:latin typeface="Calibri" pitchFamily="34" charset="0"/>
              </a:rPr>
              <a:t>. 2006.</a:t>
            </a:r>
          </a:p>
        </p:txBody>
      </p:sp>
    </p:spTree>
    <p:extLst>
      <p:ext uri="{BB962C8B-B14F-4D97-AF65-F5344CB8AC3E}">
        <p14:creationId xmlns:p14="http://schemas.microsoft.com/office/powerpoint/2010/main" val="36964419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03200"/>
            <a:ext cx="8229600" cy="914400"/>
          </a:xfrm>
        </p:spPr>
        <p:txBody>
          <a:bodyPr>
            <a:normAutofit/>
          </a:bodyPr>
          <a:lstStyle/>
          <a:p>
            <a:r>
              <a:rPr lang="en-US" sz="3200" dirty="0" smtClean="0">
                <a:latin typeface="Calibri" pitchFamily="34" charset="0"/>
              </a:rPr>
              <a:t>Other Roles of Federal Public Health</a:t>
            </a:r>
          </a:p>
        </p:txBody>
      </p:sp>
      <p:sp>
        <p:nvSpPr>
          <p:cNvPr id="23555" name="Content Placeholder 2"/>
          <p:cNvSpPr>
            <a:spLocks noGrp="1"/>
          </p:cNvSpPr>
          <p:nvPr>
            <p:ph idx="1"/>
          </p:nvPr>
        </p:nvSpPr>
        <p:spPr>
          <a:xfrm>
            <a:off x="457200" y="1239520"/>
            <a:ext cx="8229600" cy="4551681"/>
          </a:xfrm>
        </p:spPr>
        <p:txBody>
          <a:bodyPr>
            <a:noAutofit/>
          </a:bodyPr>
          <a:lstStyle/>
          <a:p>
            <a:pPr marL="0" indent="0">
              <a:buNone/>
            </a:pPr>
            <a:r>
              <a:rPr lang="en-US" b="1" dirty="0" smtClean="0"/>
              <a:t>Federal government plays a crucial role in</a:t>
            </a:r>
          </a:p>
          <a:p>
            <a:pPr lvl="1">
              <a:buSzPct val="70000"/>
              <a:buFont typeface="Wingdings" pitchFamily="2" charset="2"/>
              <a:buChar char="q"/>
            </a:pPr>
            <a:r>
              <a:rPr lang="en-US" sz="2200" b="1" dirty="0" smtClean="0">
                <a:latin typeface="Calibri" pitchFamily="34" charset="0"/>
              </a:rPr>
              <a:t>Providing leadership, through regulatory powers, in setting health</a:t>
            </a:r>
            <a:endParaRPr lang="en-US" sz="2200" b="1" dirty="0" smtClean="0">
              <a:solidFill>
                <a:srgbClr val="FFFF00"/>
              </a:solidFill>
              <a:latin typeface="Calibri" pitchFamily="34" charset="0"/>
            </a:endParaRPr>
          </a:p>
          <a:p>
            <a:pPr lvl="2">
              <a:lnSpc>
                <a:spcPct val="100000"/>
              </a:lnSpc>
              <a:buSzPct val="70000"/>
              <a:buFont typeface="Wingdings" pitchFamily="2" charset="2"/>
              <a:buChar char="§"/>
            </a:pPr>
            <a:r>
              <a:rPr lang="en-US" sz="2000" b="1" dirty="0" smtClean="0">
                <a:latin typeface="Calibri" pitchFamily="34" charset="0"/>
              </a:rPr>
              <a:t>Goals</a:t>
            </a:r>
          </a:p>
          <a:p>
            <a:pPr lvl="2">
              <a:lnSpc>
                <a:spcPct val="100000"/>
              </a:lnSpc>
              <a:buSzPct val="70000"/>
              <a:buFont typeface="Wingdings" pitchFamily="2" charset="2"/>
              <a:buChar char="§"/>
            </a:pPr>
            <a:r>
              <a:rPr lang="en-US" sz="2000" b="1" dirty="0" smtClean="0">
                <a:latin typeface="Calibri" pitchFamily="34" charset="0"/>
              </a:rPr>
              <a:t>Policies</a:t>
            </a:r>
          </a:p>
          <a:p>
            <a:pPr lvl="2">
              <a:lnSpc>
                <a:spcPct val="100000"/>
              </a:lnSpc>
              <a:buSzPct val="70000"/>
              <a:buFont typeface="Wingdings" pitchFamily="2" charset="2"/>
              <a:buChar char="§"/>
            </a:pPr>
            <a:r>
              <a:rPr lang="en-US" sz="2000" b="1" dirty="0" smtClean="0">
                <a:latin typeface="Calibri" pitchFamily="34" charset="0"/>
              </a:rPr>
              <a:t>Standards</a:t>
            </a:r>
          </a:p>
          <a:p>
            <a:pPr lvl="1">
              <a:buSzPct val="70000"/>
              <a:buFont typeface="Wingdings" pitchFamily="2" charset="2"/>
              <a:buChar char="q"/>
            </a:pPr>
            <a:r>
              <a:rPr lang="en-US" sz="2200" b="1" dirty="0" smtClean="0">
                <a:latin typeface="Calibri" pitchFamily="34" charset="0"/>
              </a:rPr>
              <a:t>Contributing operational and financial resources</a:t>
            </a:r>
          </a:p>
          <a:p>
            <a:pPr lvl="1">
              <a:buSzPct val="70000"/>
              <a:buFont typeface="Wingdings" pitchFamily="2" charset="2"/>
              <a:buChar char="q"/>
            </a:pPr>
            <a:r>
              <a:rPr lang="en-US" sz="2200" b="1" dirty="0" smtClean="0">
                <a:latin typeface="Calibri" pitchFamily="34" charset="0"/>
              </a:rPr>
              <a:t>Financing research and higher education</a:t>
            </a:r>
          </a:p>
          <a:p>
            <a:pPr lvl="1">
              <a:buSzPct val="70000"/>
              <a:buFont typeface="Wingdings" pitchFamily="2" charset="2"/>
              <a:buChar char="q"/>
            </a:pPr>
            <a:r>
              <a:rPr lang="en-US" sz="2200" b="1" dirty="0" smtClean="0">
                <a:latin typeface="Calibri" pitchFamily="34" charset="0"/>
              </a:rPr>
              <a:t>Supporting the development of scientific and technological tools needed to improve the effectiveness of public health infrastructure at all levels</a:t>
            </a:r>
          </a:p>
        </p:txBody>
      </p:sp>
    </p:spTree>
    <p:extLst>
      <p:ext uri="{BB962C8B-B14F-4D97-AF65-F5344CB8AC3E}">
        <p14:creationId xmlns:p14="http://schemas.microsoft.com/office/powerpoint/2010/main" val="7938689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State Health Departments</a:t>
            </a:r>
            <a:r>
              <a:rPr lang="en-US" sz="3200" dirty="0">
                <a:solidFill>
                  <a:srgbClr val="FFC000"/>
                </a:solidFill>
              </a:rPr>
              <a:t/>
            </a:r>
            <a:br>
              <a:rPr lang="en-US" sz="3200" dirty="0">
                <a:solidFill>
                  <a:srgbClr val="FFC000"/>
                </a:solidFill>
              </a:rPr>
            </a:br>
            <a:r>
              <a:rPr lang="en-US" sz="2400" dirty="0" smtClean="0">
                <a:solidFill>
                  <a:schemeClr val="bg2"/>
                </a:solidFill>
              </a:rPr>
              <a:t>Roles and Responsibilities</a:t>
            </a:r>
            <a:endParaRPr lang="en-US" sz="2400" dirty="0">
              <a:solidFill>
                <a:schemeClr val="bg2"/>
              </a:solidFill>
            </a:endParaRPr>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415941425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005522"/>
          </a:xfrm>
        </p:spPr>
        <p:txBody>
          <a:bodyPr/>
          <a:lstStyle/>
          <a:p>
            <a:r>
              <a:rPr lang="en-US" sz="3200" dirty="0" smtClean="0">
                <a:latin typeface="Calibri" pitchFamily="34" charset="0"/>
              </a:rPr>
              <a:t>State Roles</a:t>
            </a:r>
            <a:endParaRPr lang="en-US" sz="3200" dirty="0">
              <a:latin typeface="Calibri" pitchFamily="34" charset="0"/>
            </a:endParaRPr>
          </a:p>
        </p:txBody>
      </p:sp>
      <p:sp>
        <p:nvSpPr>
          <p:cNvPr id="4" name="Content Placeholder 3"/>
          <p:cNvSpPr>
            <a:spLocks noGrp="1"/>
          </p:cNvSpPr>
          <p:nvPr>
            <p:ph idx="1"/>
          </p:nvPr>
        </p:nvSpPr>
        <p:spPr>
          <a:xfrm>
            <a:off x="457200" y="1315720"/>
            <a:ext cx="8229600" cy="4348481"/>
          </a:xfrm>
        </p:spPr>
        <p:txBody>
          <a:bodyPr>
            <a:normAutofit/>
          </a:bodyPr>
          <a:lstStyle/>
          <a:p>
            <a:pPr>
              <a:lnSpc>
                <a:spcPct val="150000"/>
              </a:lnSpc>
            </a:pPr>
            <a:r>
              <a:rPr lang="en-US" b="1" dirty="0" smtClean="0">
                <a:latin typeface="Calibri" pitchFamily="34" charset="0"/>
              </a:rPr>
              <a:t>Screening for diseases and conditions</a:t>
            </a:r>
            <a:endParaRPr lang="en-US" dirty="0" smtClean="0">
              <a:latin typeface="Calibri" pitchFamily="34" charset="0"/>
            </a:endParaRPr>
          </a:p>
          <a:p>
            <a:pPr>
              <a:lnSpc>
                <a:spcPct val="150000"/>
              </a:lnSpc>
            </a:pPr>
            <a:r>
              <a:rPr lang="en-US" b="1" dirty="0" smtClean="0">
                <a:latin typeface="Calibri" pitchFamily="34" charset="0"/>
              </a:rPr>
              <a:t>Treatment for diseases</a:t>
            </a:r>
            <a:endParaRPr lang="en-US" dirty="0" smtClean="0">
              <a:latin typeface="Calibri" pitchFamily="34" charset="0"/>
            </a:endParaRPr>
          </a:p>
          <a:p>
            <a:pPr>
              <a:lnSpc>
                <a:spcPct val="150000"/>
              </a:lnSpc>
            </a:pPr>
            <a:r>
              <a:rPr lang="en-US" b="1" dirty="0" smtClean="0">
                <a:latin typeface="Calibri" pitchFamily="34" charset="0"/>
              </a:rPr>
              <a:t>Technical assistance and training </a:t>
            </a:r>
          </a:p>
          <a:p>
            <a:pPr>
              <a:lnSpc>
                <a:spcPct val="150000"/>
              </a:lnSpc>
            </a:pPr>
            <a:r>
              <a:rPr lang="en-US" b="1" dirty="0" smtClean="0">
                <a:latin typeface="Calibri" pitchFamily="34" charset="0"/>
              </a:rPr>
              <a:t>State laboratory services </a:t>
            </a:r>
          </a:p>
          <a:p>
            <a:pPr>
              <a:lnSpc>
                <a:spcPct val="150000"/>
              </a:lnSpc>
            </a:pPr>
            <a:r>
              <a:rPr lang="en-US" b="1" dirty="0" smtClean="0">
                <a:latin typeface="Calibri" pitchFamily="34" charset="0"/>
              </a:rPr>
              <a:t>Epidemiology and surveillance</a:t>
            </a:r>
            <a:endParaRPr lang="en-US" dirty="0">
              <a:latin typeface="Calibri" pitchFamily="34" charset="0"/>
            </a:endParaRPr>
          </a:p>
        </p:txBody>
      </p:sp>
    </p:spTree>
    <p:extLst>
      <p:ext uri="{BB962C8B-B14F-4D97-AF65-F5344CB8AC3E}">
        <p14:creationId xmlns:p14="http://schemas.microsoft.com/office/powerpoint/2010/main" val="198004888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05522"/>
          </a:xfrm>
        </p:spPr>
        <p:txBody>
          <a:bodyPr>
            <a:noAutofit/>
          </a:bodyPr>
          <a:lstStyle/>
          <a:p>
            <a:pPr>
              <a:defRPr/>
            </a:pP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a:latin typeface="Calibri" pitchFamily="34" charset="0"/>
              </a:rPr>
              <a:t/>
            </a:r>
            <a:br>
              <a:rPr lang="en-US" sz="3200" dirty="0">
                <a:latin typeface="Calibri" pitchFamily="34" charset="0"/>
              </a:rPr>
            </a:br>
            <a:r>
              <a:rPr lang="en-US" sz="3200" dirty="0" smtClean="0">
                <a:latin typeface="Calibri" pitchFamily="34" charset="0"/>
              </a:rPr>
              <a:t>State </a:t>
            </a:r>
            <a:r>
              <a:rPr lang="en-US" sz="3200" dirty="0">
                <a:latin typeface="Calibri" pitchFamily="34" charset="0"/>
              </a:rPr>
              <a:t>Health Agency Funding </a:t>
            </a:r>
            <a:r>
              <a:rPr lang="en-US" sz="3200" dirty="0" smtClean="0">
                <a:latin typeface="Calibri" pitchFamily="34" charset="0"/>
              </a:rPr>
              <a:t>by </a:t>
            </a:r>
            <a:r>
              <a:rPr lang="en-US" sz="3200" dirty="0">
                <a:latin typeface="Calibri" pitchFamily="34" charset="0"/>
              </a:rPr>
              <a:t>Source (n=48) </a:t>
            </a:r>
            <a:r>
              <a:rPr lang="en-US" sz="3200" dirty="0" smtClean="0">
                <a:latin typeface="Calibri" pitchFamily="34" charset="0"/>
              </a:rPr>
              <a:t>					</a:t>
            </a:r>
            <a:endParaRPr lang="en-US" sz="3200" dirty="0">
              <a:latin typeface="Calibri" pitchFamily="34" charset="0"/>
            </a:endParaRPr>
          </a:p>
        </p:txBody>
      </p:sp>
      <p:graphicFrame>
        <p:nvGraphicFramePr>
          <p:cNvPr id="7" name="Content Placeholder 6" descr="This slide contains a pie chart that show types and percentage of funding by funding source for state health agencies. As of September 2011, on average, federal funds represented 45% of state health agency funding; state general funds represented 23% of funding; Other State Funds represented 16% of funding; Fees and Fines represented 7% of funding; Other Sources represented 5% of funding; and Medicare and Medicaid represented 4% of funding. The Association of State and Territorial Health Officials is the source of these data, and the data represent responses from 48 states. " title="State Funding by Source"/>
          <p:cNvGraphicFramePr>
            <a:graphicFrameLocks noGrp="1"/>
          </p:cNvGraphicFramePr>
          <p:nvPr>
            <p:ph idx="1"/>
            <p:extLst>
              <p:ext uri="{D42A27DB-BD31-4B8C-83A1-F6EECF244321}">
                <p14:modId xmlns:p14="http://schemas.microsoft.com/office/powerpoint/2010/main" val="930107854"/>
              </p:ext>
            </p:extLst>
          </p:nvPr>
        </p:nvGraphicFramePr>
        <p:xfrm>
          <a:off x="502920" y="1582310"/>
          <a:ext cx="8183879" cy="4208890"/>
        </p:xfrm>
        <a:graphic>
          <a:graphicData uri="http://schemas.openxmlformats.org/drawingml/2006/chart">
            <c:chart xmlns:c="http://schemas.openxmlformats.org/drawingml/2006/chart" xmlns:r="http://schemas.openxmlformats.org/officeDocument/2006/relationships" r:id="rId3"/>
          </a:graphicData>
        </a:graphic>
      </p:graphicFrame>
      <p:pic>
        <p:nvPicPr>
          <p:cNvPr id="66564" name="Picture 5" descr="ASTHO-Logo-72dpi.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9520" y="5988051"/>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Box 4"/>
          <p:cNvSpPr txBox="1">
            <a:spLocks noChangeArrowheads="1"/>
          </p:cNvSpPr>
          <p:nvPr/>
        </p:nvSpPr>
        <p:spPr bwMode="auto">
          <a:xfrm>
            <a:off x="502921" y="6197685"/>
            <a:ext cx="54813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rgbClr val="003399"/>
                </a:solidFill>
                <a:latin typeface="Garamond" pitchFamily="18" charset="0"/>
              </a:defRPr>
            </a:lvl1pPr>
            <a:lvl2pPr marL="742950" indent="-285750">
              <a:defRPr sz="4400">
                <a:solidFill>
                  <a:srgbClr val="003399"/>
                </a:solidFill>
                <a:latin typeface="Garamond" pitchFamily="18" charset="0"/>
              </a:defRPr>
            </a:lvl2pPr>
            <a:lvl3pPr marL="1143000" indent="-228600">
              <a:defRPr sz="4400">
                <a:solidFill>
                  <a:srgbClr val="003399"/>
                </a:solidFill>
                <a:latin typeface="Garamond" pitchFamily="18" charset="0"/>
              </a:defRPr>
            </a:lvl3pPr>
            <a:lvl4pPr marL="1600200" indent="-228600">
              <a:defRPr sz="4400">
                <a:solidFill>
                  <a:srgbClr val="003399"/>
                </a:solidFill>
                <a:latin typeface="Garamond" pitchFamily="18" charset="0"/>
              </a:defRPr>
            </a:lvl4pPr>
            <a:lvl5pPr marL="2057400" indent="-228600">
              <a:defRPr sz="4400">
                <a:solidFill>
                  <a:srgbClr val="003399"/>
                </a:solidFill>
                <a:latin typeface="Garamond" pitchFamily="18" charset="0"/>
              </a:defRPr>
            </a:lvl5pPr>
            <a:lvl6pPr marL="2514600" indent="-228600" eaLnBrk="0" fontAlgn="base" hangingPunct="0">
              <a:spcBef>
                <a:spcPct val="0"/>
              </a:spcBef>
              <a:spcAft>
                <a:spcPct val="0"/>
              </a:spcAft>
              <a:defRPr sz="4400">
                <a:solidFill>
                  <a:srgbClr val="003399"/>
                </a:solidFill>
                <a:latin typeface="Garamond" pitchFamily="18" charset="0"/>
              </a:defRPr>
            </a:lvl6pPr>
            <a:lvl7pPr marL="2971800" indent="-228600" eaLnBrk="0" fontAlgn="base" hangingPunct="0">
              <a:spcBef>
                <a:spcPct val="0"/>
              </a:spcBef>
              <a:spcAft>
                <a:spcPct val="0"/>
              </a:spcAft>
              <a:defRPr sz="4400">
                <a:solidFill>
                  <a:srgbClr val="003399"/>
                </a:solidFill>
                <a:latin typeface="Garamond" pitchFamily="18" charset="0"/>
              </a:defRPr>
            </a:lvl7pPr>
            <a:lvl8pPr marL="3429000" indent="-228600" eaLnBrk="0" fontAlgn="base" hangingPunct="0">
              <a:spcBef>
                <a:spcPct val="0"/>
              </a:spcBef>
              <a:spcAft>
                <a:spcPct val="0"/>
              </a:spcAft>
              <a:defRPr sz="4400">
                <a:solidFill>
                  <a:srgbClr val="003399"/>
                </a:solidFill>
                <a:latin typeface="Garamond" pitchFamily="18" charset="0"/>
              </a:defRPr>
            </a:lvl8pPr>
            <a:lvl9pPr marL="3886200" indent="-228600" eaLnBrk="0" fontAlgn="base" hangingPunct="0">
              <a:spcBef>
                <a:spcPct val="0"/>
              </a:spcBef>
              <a:spcAft>
                <a:spcPct val="0"/>
              </a:spcAft>
              <a:defRPr sz="4400">
                <a:solidFill>
                  <a:srgbClr val="003399"/>
                </a:solidFill>
                <a:latin typeface="Garamond" pitchFamily="18" charset="0"/>
              </a:defRPr>
            </a:lvl9pPr>
          </a:lstStyle>
          <a:p>
            <a:pPr eaLnBrk="1" hangingPunct="1"/>
            <a:r>
              <a:rPr lang="en-US" sz="1100" dirty="0" smtClean="0">
                <a:solidFill>
                  <a:schemeClr val="bg2"/>
                </a:solidFill>
                <a:latin typeface="Calibri" pitchFamily="34" charset="0"/>
              </a:rPr>
              <a:t>Source: ASTHO:  Profile of State Public Health, Volume Two, 2011</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23912752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Local Health Departments</a:t>
            </a:r>
            <a:br>
              <a:rPr lang="en-US" sz="3200" dirty="0" smtClean="0">
                <a:solidFill>
                  <a:srgbClr val="FFC000"/>
                </a:solidFill>
              </a:rPr>
            </a:br>
            <a:r>
              <a:rPr lang="en-US" sz="2400" dirty="0" smtClean="0">
                <a:solidFill>
                  <a:schemeClr val="bg2"/>
                </a:solidFill>
              </a:rPr>
              <a:t>Roles and Responsibilities</a:t>
            </a:r>
            <a:endParaRPr lang="en-US" sz="2400" dirty="0">
              <a:solidFill>
                <a:schemeClr val="bg2"/>
              </a:solidFill>
            </a:endParaRPr>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16517554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274638"/>
            <a:ext cx="8229600" cy="842962"/>
          </a:xfrm>
        </p:spPr>
        <p:txBody>
          <a:bodyPr/>
          <a:lstStyle/>
          <a:p>
            <a:r>
              <a:rPr lang="en-US" sz="3200" dirty="0" smtClean="0">
                <a:latin typeface="Calibri" pitchFamily="34" charset="0"/>
                <a:ea typeface="ＭＳ Ｐゴシック" pitchFamily="34" charset="-128"/>
              </a:rPr>
              <a:t>Learning Objectives</a:t>
            </a:r>
          </a:p>
        </p:txBody>
      </p:sp>
      <p:sp>
        <p:nvSpPr>
          <p:cNvPr id="16386" name="Content Placeholder 2"/>
          <p:cNvSpPr>
            <a:spLocks noGrp="1"/>
          </p:cNvSpPr>
          <p:nvPr>
            <p:ph idx="1"/>
          </p:nvPr>
        </p:nvSpPr>
        <p:spPr>
          <a:xfrm>
            <a:off x="457200" y="1209040"/>
            <a:ext cx="8229600" cy="4582161"/>
          </a:xfrm>
        </p:spPr>
        <p:txBody>
          <a:bodyPr>
            <a:noAutofit/>
          </a:bodyPr>
          <a:lstStyle/>
          <a:p>
            <a:pPr marL="0" indent="0">
              <a:buClr>
                <a:srgbClr val="003399"/>
              </a:buClr>
              <a:buSzPct val="100000"/>
              <a:buNone/>
            </a:pPr>
            <a:r>
              <a:rPr lang="en-US" b="1" i="1" dirty="0" smtClean="0">
                <a:latin typeface="Calibri" pitchFamily="34" charset="0"/>
                <a:ea typeface="ＭＳ Ｐゴシック" pitchFamily="34" charset="-128"/>
                <a:cs typeface="Arial" charset="0"/>
              </a:rPr>
              <a:t>At the end of this session, you will be able to</a:t>
            </a:r>
            <a:endParaRPr lang="en-US" dirty="0" smtClean="0">
              <a:latin typeface="Calibri" pitchFamily="34" charset="0"/>
              <a:ea typeface="ＭＳ Ｐゴシック" pitchFamily="34" charset="-128"/>
              <a:cs typeface="Arial" charset="0"/>
            </a:endParaRPr>
          </a:p>
          <a:p>
            <a:pPr marL="342900" lvl="1" indent="-342900">
              <a:lnSpc>
                <a:spcPct val="150000"/>
              </a:lnSpc>
              <a:buSzPct val="70000"/>
              <a:buFont typeface="Wingdings" pitchFamily="2" charset="2"/>
              <a:buChar char="q"/>
            </a:pPr>
            <a:r>
              <a:rPr lang="en-US" sz="2400" b="1" dirty="0" smtClean="0">
                <a:latin typeface="Calibri" pitchFamily="34" charset="0"/>
                <a:ea typeface="ＭＳ Ｐゴシック" pitchFamily="34" charset="-128"/>
                <a:cs typeface="Arial" charset="0"/>
              </a:rPr>
              <a:t>Describe the roles and responsibilities of public health</a:t>
            </a:r>
          </a:p>
          <a:p>
            <a:pPr marL="342900" lvl="1" indent="-342900">
              <a:lnSpc>
                <a:spcPct val="150000"/>
              </a:lnSpc>
              <a:buSzPct val="70000"/>
              <a:buFont typeface="Wingdings" pitchFamily="2" charset="2"/>
              <a:buChar char="q"/>
            </a:pPr>
            <a:r>
              <a:rPr lang="en-US" sz="2400" b="1" dirty="0" smtClean="0">
                <a:latin typeface="Calibri" pitchFamily="34" charset="0"/>
                <a:ea typeface="ＭＳ Ｐゴシック" pitchFamily="34" charset="-128"/>
                <a:cs typeface="Arial" charset="0"/>
              </a:rPr>
              <a:t>Describe the 3 core functions and 10 essential services of public health</a:t>
            </a:r>
          </a:p>
          <a:p>
            <a:pPr marL="342900" lvl="1" indent="-342900">
              <a:lnSpc>
                <a:spcPct val="150000"/>
              </a:lnSpc>
              <a:buSzPct val="70000"/>
              <a:buFont typeface="Wingdings" pitchFamily="2" charset="2"/>
              <a:buChar char="q"/>
            </a:pPr>
            <a:r>
              <a:rPr lang="en-US" sz="2400" b="1" dirty="0" smtClean="0">
                <a:latin typeface="Calibri" pitchFamily="34" charset="0"/>
                <a:ea typeface="ＭＳ Ｐゴシック" pitchFamily="34" charset="-128"/>
                <a:cs typeface="Arial" charset="0"/>
              </a:rPr>
              <a:t>Describe </a:t>
            </a:r>
            <a:r>
              <a:rPr lang="en-US" sz="2400" b="1" dirty="0">
                <a:latin typeface="Calibri" pitchFamily="34" charset="0"/>
                <a:ea typeface="ＭＳ Ｐゴシック" pitchFamily="34" charset="-128"/>
                <a:cs typeface="Arial" charset="0"/>
              </a:rPr>
              <a:t>the </a:t>
            </a:r>
            <a:r>
              <a:rPr lang="en-US" sz="2400" b="1" dirty="0" smtClean="0">
                <a:latin typeface="Calibri" pitchFamily="34" charset="0"/>
                <a:ea typeface="ＭＳ Ｐゴシック" pitchFamily="34" charset="-128"/>
                <a:cs typeface="Arial" charset="0"/>
              </a:rPr>
              <a:t>unique </a:t>
            </a:r>
            <a:r>
              <a:rPr lang="en-US" sz="2400" b="1" dirty="0">
                <a:latin typeface="Calibri" pitchFamily="34" charset="0"/>
                <a:ea typeface="ＭＳ Ｐゴシック" pitchFamily="34" charset="-128"/>
                <a:cs typeface="Arial" charset="0"/>
              </a:rPr>
              <a:t>roles and </a:t>
            </a:r>
            <a:r>
              <a:rPr lang="en-US" sz="2400" b="1" dirty="0" smtClean="0">
                <a:latin typeface="Calibri" pitchFamily="34" charset="0"/>
                <a:ea typeface="ＭＳ Ｐゴシック" pitchFamily="34" charset="-128"/>
                <a:cs typeface="Arial" charset="0"/>
              </a:rPr>
              <a:t>responsibilities </a:t>
            </a:r>
            <a:r>
              <a:rPr lang="en-US" sz="2400" b="1" dirty="0">
                <a:latin typeface="Calibri" pitchFamily="34" charset="0"/>
                <a:ea typeface="ＭＳ Ｐゴシック" pitchFamily="34" charset="-128"/>
                <a:cs typeface="Arial" charset="0"/>
              </a:rPr>
              <a:t>of public health </a:t>
            </a:r>
            <a:r>
              <a:rPr lang="en-US" sz="2400" b="1" dirty="0" smtClean="0">
                <a:latin typeface="Calibri" pitchFamily="34" charset="0"/>
                <a:ea typeface="ＭＳ Ｐゴシック" pitchFamily="34" charset="-128"/>
                <a:cs typeface="Arial" charset="0"/>
              </a:rPr>
              <a:t>at </a:t>
            </a:r>
            <a:r>
              <a:rPr lang="en-US" sz="2400" b="1" dirty="0">
                <a:latin typeface="Calibri" pitchFamily="34" charset="0"/>
                <a:ea typeface="ＭＳ Ｐゴシック" pitchFamily="34" charset="-128"/>
                <a:cs typeface="Arial" charset="0"/>
              </a:rPr>
              <a:t>the federal, </a:t>
            </a:r>
            <a:r>
              <a:rPr lang="en-US" sz="2400" b="1" dirty="0" smtClean="0">
                <a:latin typeface="Calibri" pitchFamily="34" charset="0"/>
                <a:ea typeface="ＭＳ Ｐゴシック" pitchFamily="34" charset="-128"/>
                <a:cs typeface="Arial" charset="0"/>
              </a:rPr>
              <a:t>state, local, tribal, and territorial </a:t>
            </a:r>
            <a:r>
              <a:rPr lang="en-US" sz="2400" b="1" dirty="0">
                <a:latin typeface="Calibri" pitchFamily="34" charset="0"/>
                <a:ea typeface="ＭＳ Ｐゴシック" pitchFamily="34" charset="-128"/>
                <a:cs typeface="Arial" charset="0"/>
              </a:rPr>
              <a:t>levels </a:t>
            </a:r>
            <a:endParaRPr lang="en-US" sz="2400" b="1" dirty="0" smtClean="0">
              <a:latin typeface="Calibri" pitchFamily="34" charset="0"/>
              <a:ea typeface="ＭＳ Ｐゴシック" pitchFamily="34" charset="-128"/>
              <a:cs typeface="Arial" charset="0"/>
            </a:endParaRPr>
          </a:p>
        </p:txBody>
      </p:sp>
    </p:spTree>
    <p:extLst>
      <p:ext uri="{BB962C8B-B14F-4D97-AF65-F5344CB8AC3E}">
        <p14:creationId xmlns:p14="http://schemas.microsoft.com/office/powerpoint/2010/main" val="36399091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dirty="0" smtClean="0">
                <a:latin typeface="Calibri" pitchFamily="34" charset="0"/>
              </a:rPr>
              <a:t>State and Local Health Department </a:t>
            </a:r>
            <a:br>
              <a:rPr lang="en-US" sz="3200" dirty="0" smtClean="0">
                <a:latin typeface="Calibri" pitchFamily="34" charset="0"/>
              </a:rPr>
            </a:br>
            <a:r>
              <a:rPr lang="en-US" sz="3200" dirty="0" smtClean="0">
                <a:latin typeface="Calibri" pitchFamily="34" charset="0"/>
              </a:rPr>
              <a:t>Governance Classification System</a:t>
            </a:r>
          </a:p>
        </p:txBody>
      </p:sp>
      <p:sp>
        <p:nvSpPr>
          <p:cNvPr id="3075" name="Content Placeholder 2"/>
          <p:cNvSpPr>
            <a:spLocks noGrp="1"/>
          </p:cNvSpPr>
          <p:nvPr>
            <p:ph idx="1"/>
          </p:nvPr>
        </p:nvSpPr>
        <p:spPr/>
        <p:txBody>
          <a:bodyPr>
            <a:normAutofit lnSpcReduction="10000"/>
          </a:bodyPr>
          <a:lstStyle/>
          <a:p>
            <a:r>
              <a:rPr lang="en-US" b="1" u="sng" dirty="0" smtClean="0">
                <a:latin typeface="Calibri" pitchFamily="34" charset="0"/>
              </a:rPr>
              <a:t>Local/Decentralized</a:t>
            </a:r>
            <a:r>
              <a:rPr lang="en-US" b="1" dirty="0" smtClean="0">
                <a:latin typeface="Calibri" pitchFamily="34" charset="0"/>
                <a:cs typeface="Times New Roman"/>
              </a:rPr>
              <a:t>—</a:t>
            </a:r>
            <a:r>
              <a:rPr lang="en-US" dirty="0" smtClean="0">
                <a:latin typeface="Calibri" pitchFamily="34" charset="0"/>
              </a:rPr>
              <a:t>Local </a:t>
            </a:r>
            <a:r>
              <a:rPr lang="en-US" dirty="0">
                <a:latin typeface="Calibri" pitchFamily="34" charset="0"/>
              </a:rPr>
              <a:t>health departments are units led by local governments, which </a:t>
            </a:r>
            <a:r>
              <a:rPr lang="en-US" dirty="0" smtClean="0">
                <a:latin typeface="Calibri" pitchFamily="34" charset="0"/>
              </a:rPr>
              <a:t>make </a:t>
            </a:r>
            <a:r>
              <a:rPr lang="en-US" dirty="0">
                <a:latin typeface="Calibri" pitchFamily="34" charset="0"/>
              </a:rPr>
              <a:t>most fiscal decisions</a:t>
            </a:r>
            <a:r>
              <a:rPr lang="en-US" dirty="0" smtClean="0">
                <a:latin typeface="Calibri" pitchFamily="34" charset="0"/>
              </a:rPr>
              <a:t>.</a:t>
            </a:r>
          </a:p>
          <a:p>
            <a:pPr marL="0" indent="0">
              <a:buNone/>
            </a:pPr>
            <a:endParaRPr lang="en-US" sz="900" dirty="0">
              <a:latin typeface="Calibri" pitchFamily="34" charset="0"/>
            </a:endParaRPr>
          </a:p>
          <a:p>
            <a:r>
              <a:rPr lang="en-US" b="1" u="sng" dirty="0" smtClean="0">
                <a:latin typeface="Calibri" pitchFamily="34" charset="0"/>
              </a:rPr>
              <a:t>Mixed</a:t>
            </a:r>
            <a:r>
              <a:rPr lang="en-US" dirty="0">
                <a:latin typeface="Calibri" pitchFamily="34" charset="0"/>
                <a:cs typeface="Times New Roman"/>
              </a:rPr>
              <a:t>—</a:t>
            </a:r>
            <a:r>
              <a:rPr lang="en-US" dirty="0" smtClean="0">
                <a:latin typeface="Calibri" pitchFamily="34" charset="0"/>
              </a:rPr>
              <a:t>Some </a:t>
            </a:r>
            <a:r>
              <a:rPr lang="en-US" dirty="0">
                <a:latin typeface="Calibri" pitchFamily="34" charset="0"/>
              </a:rPr>
              <a:t>local health departments are led by state </a:t>
            </a:r>
            <a:r>
              <a:rPr lang="en-US" dirty="0" smtClean="0">
                <a:latin typeface="Calibri" pitchFamily="34" charset="0"/>
              </a:rPr>
              <a:t>government, </a:t>
            </a:r>
            <a:r>
              <a:rPr lang="en-US" dirty="0">
                <a:latin typeface="Calibri" pitchFamily="34" charset="0"/>
              </a:rPr>
              <a:t>and some are led by local </a:t>
            </a:r>
            <a:r>
              <a:rPr lang="en-US" dirty="0" smtClean="0">
                <a:latin typeface="Calibri" pitchFamily="34" charset="0"/>
              </a:rPr>
              <a:t>government. No </a:t>
            </a:r>
            <a:r>
              <a:rPr lang="en-US" dirty="0">
                <a:latin typeface="Calibri" pitchFamily="34" charset="0"/>
              </a:rPr>
              <a:t>one arrangement predominates in the state</a:t>
            </a:r>
            <a:r>
              <a:rPr lang="en-US" dirty="0" smtClean="0">
                <a:latin typeface="Calibri" pitchFamily="34" charset="0"/>
              </a:rPr>
              <a:t>.</a:t>
            </a:r>
          </a:p>
          <a:p>
            <a:pPr marL="0" indent="0">
              <a:buNone/>
            </a:pPr>
            <a:endParaRPr lang="en-US" sz="900" b="1" dirty="0">
              <a:latin typeface="Calibri" pitchFamily="34" charset="0"/>
            </a:endParaRPr>
          </a:p>
          <a:p>
            <a:r>
              <a:rPr lang="en-US" b="1" u="sng" dirty="0" smtClean="0">
                <a:latin typeface="Calibri" pitchFamily="34" charset="0"/>
              </a:rPr>
              <a:t>State/Centralized</a:t>
            </a:r>
            <a:r>
              <a:rPr lang="en-US" dirty="0">
                <a:latin typeface="Calibri" pitchFamily="34" charset="0"/>
                <a:cs typeface="Times New Roman"/>
              </a:rPr>
              <a:t>—</a:t>
            </a:r>
            <a:r>
              <a:rPr lang="en-US" dirty="0" smtClean="0">
                <a:latin typeface="Calibri" pitchFamily="34" charset="0"/>
              </a:rPr>
              <a:t>All local health departments are units of state government, which makes most fiscal decisions. </a:t>
            </a:r>
            <a:r>
              <a:rPr lang="en-US" b="1" dirty="0" smtClean="0">
                <a:latin typeface="Calibri" pitchFamily="34" charset="0"/>
              </a:rPr>
              <a:t>	</a:t>
            </a:r>
          </a:p>
          <a:p>
            <a:pPr marL="0" indent="0">
              <a:buNone/>
            </a:pPr>
            <a:endParaRPr lang="en-US" sz="900" dirty="0" smtClean="0">
              <a:latin typeface="Calibri" pitchFamily="34" charset="0"/>
            </a:endParaRPr>
          </a:p>
          <a:p>
            <a:r>
              <a:rPr lang="en-US" b="1" u="sng" dirty="0" smtClean="0">
                <a:latin typeface="Calibri" pitchFamily="34" charset="0"/>
              </a:rPr>
              <a:t>Shared</a:t>
            </a:r>
            <a:r>
              <a:rPr lang="en-US" dirty="0">
                <a:latin typeface="Calibri" pitchFamily="34" charset="0"/>
                <a:cs typeface="Times New Roman"/>
              </a:rPr>
              <a:t>—</a:t>
            </a:r>
            <a:r>
              <a:rPr lang="en-US" dirty="0" smtClean="0">
                <a:latin typeface="Calibri" pitchFamily="34" charset="0"/>
              </a:rPr>
              <a:t>All</a:t>
            </a:r>
            <a:r>
              <a:rPr lang="en-US" b="1" dirty="0" smtClean="0">
                <a:latin typeface="Calibri" pitchFamily="34" charset="0"/>
              </a:rPr>
              <a:t> </a:t>
            </a:r>
            <a:r>
              <a:rPr lang="en-US" dirty="0" smtClean="0">
                <a:latin typeface="Calibri" pitchFamily="34" charset="0"/>
              </a:rPr>
              <a:t>local health departments are governed by both state and local authorities.</a:t>
            </a:r>
            <a:r>
              <a:rPr lang="en-US" b="1" dirty="0" smtClean="0">
                <a:latin typeface="Calibri" pitchFamily="34" charset="0"/>
              </a:rPr>
              <a:t>	</a:t>
            </a:r>
          </a:p>
          <a:p>
            <a:pPr>
              <a:buNone/>
            </a:pPr>
            <a:r>
              <a:rPr lang="en-US" sz="1400" b="1" dirty="0" smtClean="0">
                <a:latin typeface="Calibri" pitchFamily="34" charset="0"/>
              </a:rPr>
              <a:t>	</a:t>
            </a:r>
            <a:endParaRPr lang="en-US" sz="1400" dirty="0" smtClean="0"/>
          </a:p>
        </p:txBody>
      </p:sp>
      <p:sp>
        <p:nvSpPr>
          <p:cNvPr id="2" name="Text Placeholder 1"/>
          <p:cNvSpPr>
            <a:spLocks noGrp="1"/>
          </p:cNvSpPr>
          <p:nvPr>
            <p:ph type="body" sz="quarter" idx="10"/>
          </p:nvPr>
        </p:nvSpPr>
        <p:spPr>
          <a:xfrm>
            <a:off x="457200" y="5905500"/>
            <a:ext cx="8229600" cy="609600"/>
          </a:xfrm>
        </p:spPr>
        <p:txBody>
          <a:bodyPr/>
          <a:lstStyle/>
          <a:p>
            <a:r>
              <a:rPr lang="en-US" dirty="0">
                <a:solidFill>
                  <a:schemeClr val="bg2"/>
                </a:solidFill>
                <a:latin typeface="Calibri" pitchFamily="34" charset="0"/>
              </a:rPr>
              <a:t>Source: </a:t>
            </a:r>
            <a:r>
              <a:rPr lang="en-US" dirty="0" smtClean="0">
                <a:solidFill>
                  <a:schemeClr val="bg2"/>
                </a:solidFill>
                <a:latin typeface="Calibri" pitchFamily="34" charset="0"/>
              </a:rPr>
              <a:t>ASTHO Profile </a:t>
            </a:r>
            <a:r>
              <a:rPr lang="en-US" dirty="0">
                <a:solidFill>
                  <a:schemeClr val="bg2"/>
                </a:solidFill>
                <a:latin typeface="Calibri" pitchFamily="34" charset="0"/>
              </a:rPr>
              <a:t>of State Public Health, </a:t>
            </a:r>
            <a:r>
              <a:rPr lang="en-US" dirty="0" smtClean="0">
                <a:solidFill>
                  <a:schemeClr val="bg2"/>
                </a:solidFill>
                <a:latin typeface="Calibri" pitchFamily="34" charset="0"/>
              </a:rPr>
              <a:t>Volume </a:t>
            </a:r>
            <a:r>
              <a:rPr lang="en-US" dirty="0">
                <a:solidFill>
                  <a:schemeClr val="bg2"/>
                </a:solidFill>
                <a:latin typeface="Calibri" pitchFamily="34" charset="0"/>
              </a:rPr>
              <a:t>Two, 2011</a:t>
            </a:r>
          </a:p>
        </p:txBody>
      </p:sp>
    </p:spTree>
    <p:extLst>
      <p:ext uri="{BB962C8B-B14F-4D97-AF65-F5344CB8AC3E}">
        <p14:creationId xmlns:p14="http://schemas.microsoft.com/office/powerpoint/2010/main" val="19037193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900"/>
            <a:ext cx="8229600" cy="695960"/>
          </a:xfrm>
        </p:spPr>
        <p:txBody>
          <a:bodyPr>
            <a:noAutofit/>
          </a:bodyPr>
          <a:lstStyle/>
          <a:p>
            <a:pPr>
              <a:defRPr/>
            </a:pP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National Profile of Local Health Departments</a:t>
            </a:r>
            <a:endParaRPr lang="en-US" sz="3200" dirty="0">
              <a:latin typeface="Calibri" pitchFamily="34" charset="0"/>
            </a:endParaRPr>
          </a:p>
        </p:txBody>
      </p:sp>
      <p:pic>
        <p:nvPicPr>
          <p:cNvPr id="8" name="Content Placeholder 7" descr="This is a United States map that indicates which states have local health departments governed in which way: local, mixed, state, and shared.&#10;&#10;Local means all local health departments in the state are units of local government.&#10;Mixed means the local health departments in the state have more than one governance type.&#10;State means all local health departments in the state are units of the state government.&#10;Shared means all local health departments in the state are governed by both state and local authorities.&#10;&#10;Local health departments in the following states have local governance:&#10;Washington, Oregon, California, Idaho, Utah, Arizona, Montana, Colorado, North Dakota, Nebraska, Kansas, Texas, Minnesota, Iowa, Missouri, Wisconsin, Illinois, Michigan, Indiana, Ohio, West Virginia, North Carolina, New York, New Jersey, Connecticut, Massachusetts, and New Hampshire.&#10;&#10;Local health departments in the following states have mixed governance:&#10;Alaska, Nevada, Wyoming, New Mexico, South Dakota, Oklahoma, Louisiana, Alabama, Tennessee, Virginia, Maryland, Pennsylvania, and Maine.&#10;&#10;Local health departments in the following states have state governance:&#10;Arkansas, Mississippi, South Carolina, and Vermont.&#10;&#10;Local health departments in the following states have shared governance:&#10;Kentucky, Geogia, and Florida.&#10;&#10;Hawaii and Rhode Island do not participate.&#10;" title="Local health department governance types"/>
          <p:cNvPicPr>
            <a:picLocks noGrp="1" noChangeAspect="1"/>
          </p:cNvPicPr>
          <p:nvPr>
            <p:ph idx="1"/>
          </p:nvPr>
        </p:nvPicPr>
        <p:blipFill rotWithShape="1">
          <a:blip r:embed="rId3"/>
          <a:srcRect b="2554"/>
          <a:stretch/>
        </p:blipFill>
        <p:spPr>
          <a:xfrm>
            <a:off x="1066800" y="1302932"/>
            <a:ext cx="7056120" cy="4685119"/>
          </a:xfrm>
          <a:prstGeom prst="rect">
            <a:avLst/>
          </a:prstGeom>
        </p:spPr>
      </p:pic>
      <p:sp>
        <p:nvSpPr>
          <p:cNvPr id="3" name="Rectangle 2"/>
          <p:cNvSpPr/>
          <p:nvPr/>
        </p:nvSpPr>
        <p:spPr>
          <a:xfrm>
            <a:off x="584200" y="6150318"/>
            <a:ext cx="4572000" cy="261610"/>
          </a:xfrm>
          <a:prstGeom prst="rect">
            <a:avLst/>
          </a:prstGeom>
        </p:spPr>
        <p:txBody>
          <a:bodyPr>
            <a:spAutoFit/>
          </a:bodyPr>
          <a:lstStyle/>
          <a:p>
            <a:r>
              <a:rPr lang="en-US" sz="1100" dirty="0">
                <a:solidFill>
                  <a:schemeClr val="bg2"/>
                </a:solidFill>
                <a:latin typeface="Calibri" pitchFamily="34" charset="0"/>
              </a:rPr>
              <a:t>Source: 2010 National Profile of Local Health </a:t>
            </a:r>
            <a:r>
              <a:rPr lang="en-US" sz="1100" dirty="0" smtClean="0">
                <a:solidFill>
                  <a:schemeClr val="bg2"/>
                </a:solidFill>
                <a:latin typeface="Calibri" pitchFamily="34" charset="0"/>
              </a:rPr>
              <a:t>Departments</a:t>
            </a:r>
            <a:r>
              <a:rPr lang="en-US" sz="1100" dirty="0" smtClean="0">
                <a:solidFill>
                  <a:schemeClr val="bg2"/>
                </a:solidFill>
                <a:latin typeface="Calibri" pitchFamily="34" charset="0"/>
                <a:cs typeface="Times New Roman"/>
              </a:rPr>
              <a:t>—</a:t>
            </a:r>
            <a:r>
              <a:rPr lang="en-US" sz="1100" dirty="0" smtClean="0">
                <a:solidFill>
                  <a:schemeClr val="bg2"/>
                </a:solidFill>
                <a:latin typeface="Calibri" pitchFamily="34" charset="0"/>
              </a:rPr>
              <a:t>NACCHO</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29517204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900"/>
            <a:ext cx="8229600" cy="695960"/>
          </a:xfrm>
        </p:spPr>
        <p:txBody>
          <a:bodyPr>
            <a:noAutofit/>
          </a:bodyPr>
          <a:lstStyle/>
          <a:p>
            <a:pPr>
              <a:defRPr/>
            </a:pP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National Profile of Local Health Departments</a:t>
            </a:r>
            <a:endParaRPr lang="en-US" sz="3200" dirty="0">
              <a:latin typeface="Calibri" pitchFamily="34" charset="0"/>
            </a:endParaRPr>
          </a:p>
        </p:txBody>
      </p:sp>
      <p:sp>
        <p:nvSpPr>
          <p:cNvPr id="3" name="Rectangle 2"/>
          <p:cNvSpPr/>
          <p:nvPr/>
        </p:nvSpPr>
        <p:spPr>
          <a:xfrm>
            <a:off x="584200" y="6175718"/>
            <a:ext cx="4572000" cy="261610"/>
          </a:xfrm>
          <a:prstGeom prst="rect">
            <a:avLst/>
          </a:prstGeom>
        </p:spPr>
        <p:txBody>
          <a:bodyPr>
            <a:spAutoFit/>
          </a:bodyPr>
          <a:lstStyle/>
          <a:p>
            <a:pPr lvl="0"/>
            <a:r>
              <a:rPr lang="en-US" sz="1100" dirty="0">
                <a:solidFill>
                  <a:srgbClr val="FFFFFF"/>
                </a:solidFill>
                <a:latin typeface="Calibri" pitchFamily="34" charset="0"/>
              </a:rPr>
              <a:t>Source: 2010 National Profile of Local Health </a:t>
            </a:r>
            <a:r>
              <a:rPr lang="en-US" sz="1100" dirty="0" smtClean="0">
                <a:solidFill>
                  <a:srgbClr val="FFFFFF"/>
                </a:solidFill>
                <a:latin typeface="Calibri" pitchFamily="34" charset="0"/>
              </a:rPr>
              <a:t>Departments</a:t>
            </a:r>
            <a:r>
              <a:rPr lang="en-US" sz="1100" dirty="0">
                <a:solidFill>
                  <a:schemeClr val="bg2"/>
                </a:solidFill>
                <a:latin typeface="Calibri" pitchFamily="34" charset="0"/>
                <a:cs typeface="Times New Roman"/>
              </a:rPr>
              <a:t>—</a:t>
            </a:r>
            <a:r>
              <a:rPr lang="en-US" sz="1100" dirty="0" smtClean="0">
                <a:solidFill>
                  <a:srgbClr val="FFFFFF"/>
                </a:solidFill>
                <a:latin typeface="Calibri" pitchFamily="34" charset="0"/>
              </a:rPr>
              <a:t>NACCHO</a:t>
            </a:r>
            <a:endParaRPr lang="en-US" sz="1100" dirty="0">
              <a:solidFill>
                <a:srgbClr val="FFFFFF"/>
              </a:solidFill>
              <a:latin typeface="Calibri" pitchFamily="34" charset="0"/>
            </a:endParaRPr>
          </a:p>
        </p:txBody>
      </p:sp>
      <p:pic>
        <p:nvPicPr>
          <p:cNvPr id="7" name="Content Placeholder 6" descr="This is a table showing the percentage of local health departments providing the ten most frequent activities and services available directly through local health departments.&#10;&#10;Number one--92 percent of local health departments provide adult immunizations.&#10;Number two--92 percent conduct communicable and infectious disease surveillance.&#10;Number three--92 percent provide childhood immunizations.&#10;Number four--85 percent provide tuberculosis screening.&#10;Number five--78 percent inspect food service establishments.&#10;Number six--77 percent conduct environmental health surveillance.&#10;Number seven--76 percent provide food safety education.&#10;Number eight--75 percent provide tuberculosis treatment.&#10;Number nine--74 percent inspect schools and daycare centers.&#10;Number ten--71 percent provide population-based nutrition services.&#10;N ranged from 2,057 to 2,091.&#10;" title="Activities and Services of Local Health Departments"/>
          <p:cNvPicPr>
            <a:picLocks noGrp="1" noChangeAspect="1"/>
          </p:cNvPicPr>
          <p:nvPr>
            <p:ph idx="1"/>
          </p:nvPr>
        </p:nvPicPr>
        <p:blipFill rotWithShape="1">
          <a:blip r:embed="rId3"/>
          <a:srcRect l="5937" b="25860"/>
          <a:stretch/>
        </p:blipFill>
        <p:spPr>
          <a:xfrm>
            <a:off x="870652" y="1229530"/>
            <a:ext cx="7314816" cy="4460070"/>
          </a:xfrm>
          <a:prstGeom prst="rect">
            <a:avLst/>
          </a:prstGeom>
        </p:spPr>
      </p:pic>
    </p:spTree>
    <p:extLst>
      <p:ext uri="{BB962C8B-B14F-4D97-AF65-F5344CB8AC3E}">
        <p14:creationId xmlns:p14="http://schemas.microsoft.com/office/powerpoint/2010/main" val="32219115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900"/>
            <a:ext cx="8229600" cy="695960"/>
          </a:xfrm>
        </p:spPr>
        <p:txBody>
          <a:bodyPr>
            <a:noAutofit/>
          </a:bodyPr>
          <a:lstStyle/>
          <a:p>
            <a:pPr>
              <a:defRPr/>
            </a:pP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National Profile of Local Health Departments</a:t>
            </a:r>
            <a:endParaRPr lang="en-US" sz="3200" dirty="0">
              <a:latin typeface="Calibri" pitchFamily="34" charset="0"/>
            </a:endParaRPr>
          </a:p>
        </p:txBody>
      </p:sp>
      <p:pic>
        <p:nvPicPr>
          <p:cNvPr id="6" name="Picture 5" descr="This is a pie chart showing the percentage of total annual local health department revenues, by revenue source.&#10;&#10;Local sources: 26%&#10;State direct sources: 21%&#10;Federal pass-through: 14%&#10;A.R.R.A.: 1%&#10;P.H.E.R.: 2%&#10;Federal direct: 6%&#10;Medicaid: 13%&#10;Medicare: 3%&#10;Fees: 7%&#10;Other: 6%&#10;&#10;n ranged from 1,427 to 1,480&#10;Due to rounding, percentages do not add up to 100%." title="Local health department revenues"/>
          <p:cNvPicPr>
            <a:picLocks noChangeAspect="1"/>
          </p:cNvPicPr>
          <p:nvPr/>
        </p:nvPicPr>
        <p:blipFill rotWithShape="1">
          <a:blip r:embed="rId3"/>
          <a:srcRect b="1997"/>
          <a:stretch/>
        </p:blipFill>
        <p:spPr>
          <a:xfrm>
            <a:off x="1042022" y="1033380"/>
            <a:ext cx="7060578" cy="5153614"/>
          </a:xfrm>
          <a:prstGeom prst="rect">
            <a:avLst/>
          </a:prstGeom>
        </p:spPr>
      </p:pic>
      <p:sp>
        <p:nvSpPr>
          <p:cNvPr id="8" name="Rectangle 7"/>
          <p:cNvSpPr/>
          <p:nvPr/>
        </p:nvSpPr>
        <p:spPr>
          <a:xfrm>
            <a:off x="420710" y="6263194"/>
            <a:ext cx="4542449" cy="261610"/>
          </a:xfrm>
          <a:prstGeom prst="rect">
            <a:avLst/>
          </a:prstGeom>
        </p:spPr>
        <p:txBody>
          <a:bodyPr wrap="square">
            <a:spAutoFit/>
          </a:bodyPr>
          <a:lstStyle/>
          <a:p>
            <a:r>
              <a:rPr lang="en-US" sz="1100" dirty="0">
                <a:solidFill>
                  <a:schemeClr val="bg2"/>
                </a:solidFill>
                <a:latin typeface="Calibri" pitchFamily="34" charset="0"/>
              </a:rPr>
              <a:t>Source: 2010 National Profile of Local Health </a:t>
            </a:r>
            <a:r>
              <a:rPr lang="en-US" sz="1100" dirty="0" smtClean="0">
                <a:solidFill>
                  <a:schemeClr val="bg2"/>
                </a:solidFill>
                <a:latin typeface="Calibri" pitchFamily="34" charset="0"/>
              </a:rPr>
              <a:t>Departments</a:t>
            </a:r>
            <a:r>
              <a:rPr lang="en-US" sz="1100" dirty="0">
                <a:solidFill>
                  <a:schemeClr val="bg2"/>
                </a:solidFill>
                <a:latin typeface="Calibri" pitchFamily="34" charset="0"/>
                <a:cs typeface="Times New Roman"/>
              </a:rPr>
              <a:t>—</a:t>
            </a:r>
            <a:r>
              <a:rPr lang="en-US" sz="1100" dirty="0" smtClean="0">
                <a:solidFill>
                  <a:schemeClr val="bg2"/>
                </a:solidFill>
                <a:latin typeface="Calibri" pitchFamily="34" charset="0"/>
              </a:rPr>
              <a:t>NACCHO</a:t>
            </a:r>
            <a:endParaRPr lang="en-US" sz="1100" dirty="0">
              <a:solidFill>
                <a:schemeClr val="bg2"/>
              </a:solidFill>
              <a:latin typeface="Calibri" pitchFamily="34" charset="0"/>
            </a:endParaRPr>
          </a:p>
        </p:txBody>
      </p:sp>
    </p:spTree>
    <p:extLst>
      <p:ext uri="{BB962C8B-B14F-4D97-AF65-F5344CB8AC3E}">
        <p14:creationId xmlns:p14="http://schemas.microsoft.com/office/powerpoint/2010/main" val="18686432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bwMode="auto">
          <a:xfrm>
            <a:off x="457200" y="2794000"/>
            <a:ext cx="822960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dirty="0" smtClean="0">
                <a:solidFill>
                  <a:srgbClr val="FFC000"/>
                </a:solidFill>
                <a:latin typeface="Calibri" panose="020F0502020204030204" pitchFamily="34" charset="0"/>
              </a:rPr>
              <a:t>Local Boards of Health</a:t>
            </a:r>
            <a:br>
              <a:rPr lang="en-US" altLang="en-US" sz="3200" dirty="0" smtClean="0">
                <a:solidFill>
                  <a:srgbClr val="FFC000"/>
                </a:solidFill>
                <a:latin typeface="Calibri" panose="020F0502020204030204" pitchFamily="34" charset="0"/>
              </a:rPr>
            </a:br>
            <a:r>
              <a:rPr lang="en-US" sz="2400" dirty="0">
                <a:solidFill>
                  <a:srgbClr val="FFFFFF"/>
                </a:solidFill>
                <a:latin typeface="Calibri"/>
              </a:rPr>
              <a:t>Roles and Responsibilities</a:t>
            </a:r>
            <a:r>
              <a:rPr lang="en-US" altLang="en-US" sz="3600" dirty="0" smtClean="0">
                <a:solidFill>
                  <a:srgbClr val="FFC000"/>
                </a:solidFill>
                <a:latin typeface="Calibri" panose="020F0502020204030204" pitchFamily="34" charset="0"/>
              </a:rPr>
              <a:t/>
            </a:r>
            <a:br>
              <a:rPr lang="en-US" altLang="en-US" sz="3600" dirty="0" smtClean="0">
                <a:solidFill>
                  <a:srgbClr val="FFC000"/>
                </a:solidFill>
                <a:latin typeface="Calibri" panose="020F0502020204030204" pitchFamily="34" charset="0"/>
              </a:rPr>
            </a:br>
            <a:endParaRPr lang="en-US" altLang="en-US" sz="3600" dirty="0" smtClean="0">
              <a:solidFill>
                <a:schemeClr val="bg2"/>
              </a:solidFill>
              <a:latin typeface="Calibri" panose="020F0502020204030204" pitchFamily="34" charset="0"/>
            </a:endParaRPr>
          </a:p>
        </p:txBody>
      </p:sp>
      <p:sp>
        <p:nvSpPr>
          <p:cNvPr id="3075" name="Text Placeholder 4"/>
          <p:cNvSpPr>
            <a:spLocks noGrp="1"/>
          </p:cNvSpPr>
          <p:nvPr>
            <p:ph type="body" sz="quarter" idx="11"/>
          </p:nvPr>
        </p:nvSpPr>
        <p:spPr bwMode="auto">
          <a:xfrm>
            <a:off x="1828800" y="6264275"/>
            <a:ext cx="51054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Centers for Disease Control and Prevention</a:t>
            </a:r>
          </a:p>
        </p:txBody>
      </p:sp>
      <p:sp>
        <p:nvSpPr>
          <p:cNvPr id="3076" name="Text Placeholder 5"/>
          <p:cNvSpPr>
            <a:spLocks noGrp="1"/>
          </p:cNvSpPr>
          <p:nvPr>
            <p:ph type="body" sz="quarter" idx="12"/>
          </p:nvPr>
        </p:nvSpPr>
        <p:spPr bwMode="auto">
          <a:xfrm>
            <a:off x="1828800" y="6464300"/>
            <a:ext cx="5105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Office for State, Tribal, Local and Territorial Support</a:t>
            </a:r>
          </a:p>
        </p:txBody>
      </p:sp>
      <p:pic>
        <p:nvPicPr>
          <p:cNvPr id="3077" name="Picture 6" descr="Logos of the United States Department of Health and Human Services and Centers for Disease Control and Preventi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5151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4857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457200" y="274638"/>
            <a:ext cx="8229600" cy="842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sz="3200" dirty="0" smtClean="0">
                <a:latin typeface="Calibri" pitchFamily="34" charset="0"/>
                <a:ea typeface="MS PGothic" pitchFamily="34" charset="-128"/>
              </a:rPr>
              <a:t>A Local Board of Health</a:t>
            </a:r>
          </a:p>
        </p:txBody>
      </p:sp>
      <p:sp>
        <p:nvSpPr>
          <p:cNvPr id="16386" name="Content Placeholder 2"/>
          <p:cNvSpPr>
            <a:spLocks noGrp="1"/>
          </p:cNvSpPr>
          <p:nvPr>
            <p:ph idx="1"/>
          </p:nvPr>
        </p:nvSpPr>
        <p:spPr>
          <a:xfrm>
            <a:off x="457200" y="1209675"/>
            <a:ext cx="8229600" cy="4581525"/>
          </a:xfrm>
        </p:spPr>
        <p:txBody>
          <a:bodyPr>
            <a:noAutofit/>
          </a:bodyPr>
          <a:lstStyle/>
          <a:p>
            <a:pPr marL="0" indent="0" fontAlgn="auto">
              <a:spcAft>
                <a:spcPts val="0"/>
              </a:spcAft>
              <a:buClr>
                <a:srgbClr val="003399"/>
              </a:buClr>
              <a:buSzPct val="100000"/>
              <a:buFont typeface="Wingdings" pitchFamily="2" charset="2"/>
              <a:buNone/>
              <a:defRPr/>
            </a:pPr>
            <a:endParaRPr lang="en-US" sz="2200" dirty="0" smtClean="0">
              <a:latin typeface="Calibri" panose="020F0502020204030204" pitchFamily="34" charset="0"/>
            </a:endParaRPr>
          </a:p>
          <a:p>
            <a:pPr fontAlgn="auto">
              <a:spcAft>
                <a:spcPts val="0"/>
              </a:spcAft>
              <a:buSzPct val="100000"/>
              <a:defRPr/>
            </a:pPr>
            <a:r>
              <a:rPr lang="en-US" dirty="0" smtClean="0">
                <a:latin typeface="Calibri" panose="020F0502020204030204" pitchFamily="34" charset="0"/>
              </a:rPr>
              <a:t>Is </a:t>
            </a:r>
            <a:r>
              <a:rPr lang="en-US" dirty="0">
                <a:latin typeface="Calibri" panose="020F0502020204030204" pitchFamily="34" charset="0"/>
              </a:rPr>
              <a:t>a legally designated </a:t>
            </a:r>
            <a:r>
              <a:rPr lang="en-US" dirty="0" smtClean="0">
                <a:latin typeface="Calibri" panose="020F0502020204030204" pitchFamily="34" charset="0"/>
              </a:rPr>
              <a:t>body whose </a:t>
            </a:r>
            <a:r>
              <a:rPr lang="en-US" dirty="0">
                <a:latin typeface="Calibri" panose="020F0502020204030204" pitchFamily="34" charset="0"/>
              </a:rPr>
              <a:t>role is to protect and promote the health of its </a:t>
            </a:r>
            <a:r>
              <a:rPr lang="en-US" dirty="0" smtClean="0">
                <a:latin typeface="Calibri" panose="020F0502020204030204" pitchFamily="34" charset="0"/>
              </a:rPr>
              <a:t>community</a:t>
            </a:r>
          </a:p>
          <a:p>
            <a:pPr marL="0" indent="0" fontAlgn="auto">
              <a:spcAft>
                <a:spcPts val="0"/>
              </a:spcAft>
              <a:buSzPct val="100000"/>
              <a:buFont typeface="Wingdings" pitchFamily="2" charset="2"/>
              <a:buNone/>
              <a:defRPr/>
            </a:pPr>
            <a:endParaRPr lang="en-US" dirty="0" smtClean="0">
              <a:latin typeface="Calibri" panose="020F0502020204030204" pitchFamily="34" charset="0"/>
            </a:endParaRPr>
          </a:p>
          <a:p>
            <a:pPr fontAlgn="auto">
              <a:spcAft>
                <a:spcPts val="0"/>
              </a:spcAft>
              <a:buSzPct val="100000"/>
              <a:defRPr/>
            </a:pPr>
            <a:r>
              <a:rPr lang="en-US" dirty="0" smtClean="0">
                <a:latin typeface="Calibri" panose="020F0502020204030204" pitchFamily="34" charset="0"/>
              </a:rPr>
              <a:t>Most</a:t>
            </a:r>
          </a:p>
          <a:p>
            <a:pPr lvl="1" fontAlgn="auto">
              <a:spcAft>
                <a:spcPts val="0"/>
              </a:spcAft>
              <a:defRPr/>
            </a:pPr>
            <a:r>
              <a:rPr lang="en-US" b="1" dirty="0">
                <a:latin typeface="Calibri" panose="020F0502020204030204" pitchFamily="34" charset="0"/>
              </a:rPr>
              <a:t>P</a:t>
            </a:r>
            <a:r>
              <a:rPr lang="en-US" b="1" dirty="0" smtClean="0">
                <a:latin typeface="Calibri" panose="020F0502020204030204" pitchFamily="34" charset="0"/>
              </a:rPr>
              <a:t>rovide </a:t>
            </a:r>
            <a:r>
              <a:rPr lang="en-US" b="1" dirty="0">
                <a:latin typeface="Calibri" panose="020F0502020204030204" pitchFamily="34" charset="0"/>
              </a:rPr>
              <a:t>oversight to the public health </a:t>
            </a:r>
            <a:r>
              <a:rPr lang="en-US" b="1" dirty="0" smtClean="0">
                <a:latin typeface="Calibri" panose="020F0502020204030204" pitchFamily="34" charset="0"/>
              </a:rPr>
              <a:t>agency </a:t>
            </a:r>
          </a:p>
          <a:p>
            <a:pPr lvl="1" fontAlgn="auto">
              <a:spcAft>
                <a:spcPts val="0"/>
              </a:spcAft>
              <a:defRPr/>
            </a:pPr>
            <a:r>
              <a:rPr lang="en-US" b="1" dirty="0">
                <a:latin typeface="Calibri" panose="020F0502020204030204" pitchFamily="34" charset="0"/>
              </a:rPr>
              <a:t>F</a:t>
            </a:r>
            <a:r>
              <a:rPr lang="en-US" b="1" dirty="0" smtClean="0">
                <a:latin typeface="Calibri" panose="020F0502020204030204" pitchFamily="34" charset="0"/>
              </a:rPr>
              <a:t>oster </a:t>
            </a:r>
            <a:r>
              <a:rPr lang="en-US" b="1" dirty="0">
                <a:latin typeface="Calibri" panose="020F0502020204030204" pitchFamily="34" charset="0"/>
              </a:rPr>
              <a:t>activities such as community health assessment, assurance, and policy </a:t>
            </a:r>
            <a:r>
              <a:rPr lang="en-US" b="1" dirty="0" smtClean="0">
                <a:latin typeface="Calibri" panose="020F0502020204030204" pitchFamily="34" charset="0"/>
              </a:rPr>
              <a:t>development</a:t>
            </a:r>
            <a:endParaRPr lang="en-US" b="1" dirty="0">
              <a:latin typeface="Calibri" panose="020F0502020204030204" pitchFamily="34" charset="0"/>
            </a:endParaRPr>
          </a:p>
          <a:p>
            <a:pPr marL="0" indent="0" fontAlgn="auto">
              <a:spcAft>
                <a:spcPts val="0"/>
              </a:spcAft>
              <a:buClr>
                <a:srgbClr val="003399"/>
              </a:buClr>
              <a:buSzPct val="100000"/>
              <a:buFont typeface="Wingdings" pitchFamily="2" charset="2"/>
              <a:buNone/>
              <a:defRPr/>
            </a:pPr>
            <a:endParaRPr lang="en-US" sz="2200" dirty="0" smtClean="0">
              <a:latin typeface="Calibri" pitchFamily="34" charset="0"/>
              <a:ea typeface="ＭＳ Ｐゴシック" pitchFamily="34" charset="-128"/>
              <a:cs typeface="Arial" charset="0"/>
            </a:endParaRPr>
          </a:p>
        </p:txBody>
      </p:sp>
      <p:sp>
        <p:nvSpPr>
          <p:cNvPr id="7" name="TextBox 1"/>
          <p:cNvSpPr txBox="1">
            <a:spLocks noChangeArrowheads="1"/>
          </p:cNvSpPr>
          <p:nvPr/>
        </p:nvSpPr>
        <p:spPr bwMode="auto">
          <a:xfrm>
            <a:off x="371475" y="6167110"/>
            <a:ext cx="7162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100" dirty="0" smtClean="0">
                <a:solidFill>
                  <a:schemeClr val="bg2"/>
                </a:solidFill>
                <a:latin typeface="Calibri" panose="020F0502020204030204" pitchFamily="34" charset="0"/>
              </a:rPr>
              <a:t>Source</a:t>
            </a:r>
            <a:r>
              <a:rPr lang="en-US" altLang="en-US" sz="1100" dirty="0">
                <a:solidFill>
                  <a:schemeClr val="bg2"/>
                </a:solidFill>
                <a:latin typeface="Calibri" panose="020F0502020204030204" pitchFamily="34" charset="0"/>
              </a:rPr>
              <a:t>: National Association of Local Boards of </a:t>
            </a:r>
            <a:r>
              <a:rPr lang="en-US" altLang="en-US" sz="1100" dirty="0" smtClean="0">
                <a:solidFill>
                  <a:schemeClr val="bg2"/>
                </a:solidFill>
                <a:latin typeface="Calibri" panose="020F0502020204030204" pitchFamily="34" charset="0"/>
              </a:rPr>
              <a:t>Health. </a:t>
            </a:r>
            <a:r>
              <a:rPr lang="en-US" sz="1100" u="sng" dirty="0" smtClean="0">
                <a:solidFill>
                  <a:srgbClr val="1D1B11"/>
                </a:solidFill>
                <a:latin typeface="Calibri"/>
                <a:ea typeface="Calibri"/>
                <a:cs typeface="Times New Roman"/>
                <a:hlinkClick r:id="rId3"/>
              </a:rPr>
              <a:t>www.academyhealth.org/files/2012/monday/branco.pdf</a:t>
            </a:r>
            <a:r>
              <a:rPr lang="en-US" sz="1100" dirty="0">
                <a:solidFill>
                  <a:srgbClr val="1D1B11"/>
                </a:solidFill>
                <a:latin typeface="Calibri"/>
                <a:ea typeface="Calibri"/>
                <a:cs typeface="Times New Roman"/>
              </a:rPr>
              <a:t>  </a:t>
            </a:r>
            <a:endParaRPr lang="en-US" altLang="en-US" sz="1100" dirty="0">
              <a:latin typeface="Calibri" panose="020F0502020204030204" pitchFamily="34" charset="0"/>
            </a:endParaRPr>
          </a:p>
        </p:txBody>
      </p:sp>
    </p:spTree>
    <p:extLst>
      <p:ext uri="{BB962C8B-B14F-4D97-AF65-F5344CB8AC3E}">
        <p14:creationId xmlns:p14="http://schemas.microsoft.com/office/powerpoint/2010/main" val="331193004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219075" y="304800"/>
            <a:ext cx="8229600" cy="842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sz="3200" dirty="0" smtClean="0">
                <a:latin typeface="Calibri" pitchFamily="34" charset="0"/>
                <a:ea typeface="MS PGothic" pitchFamily="34" charset="-128"/>
              </a:rPr>
              <a:t>Top 10 Responsibilities Boards </a:t>
            </a:r>
            <a:br>
              <a:rPr lang="en-US" altLang="en-US" sz="3200" dirty="0" smtClean="0">
                <a:latin typeface="Calibri" pitchFamily="34" charset="0"/>
                <a:ea typeface="MS PGothic" pitchFamily="34" charset="-128"/>
              </a:rPr>
            </a:br>
            <a:r>
              <a:rPr lang="en-US" altLang="en-US" sz="3200" dirty="0" smtClean="0">
                <a:latin typeface="Calibri" pitchFamily="34" charset="0"/>
                <a:ea typeface="MS PGothic" pitchFamily="34" charset="-128"/>
              </a:rPr>
              <a:t>Have Authority To Perform</a:t>
            </a:r>
          </a:p>
        </p:txBody>
      </p:sp>
      <p:sp>
        <p:nvSpPr>
          <p:cNvPr id="5123" name="TextBox 1"/>
          <p:cNvSpPr txBox="1">
            <a:spLocks noChangeArrowheads="1"/>
          </p:cNvSpPr>
          <p:nvPr/>
        </p:nvSpPr>
        <p:spPr bwMode="auto">
          <a:xfrm>
            <a:off x="371475" y="6167110"/>
            <a:ext cx="7162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100" dirty="0" smtClean="0">
                <a:solidFill>
                  <a:schemeClr val="bg2"/>
                </a:solidFill>
                <a:latin typeface="Calibri" panose="020F0502020204030204" pitchFamily="34" charset="0"/>
              </a:rPr>
              <a:t>Source</a:t>
            </a:r>
            <a:r>
              <a:rPr lang="en-US" altLang="en-US" sz="1100" dirty="0">
                <a:solidFill>
                  <a:schemeClr val="bg2"/>
                </a:solidFill>
                <a:latin typeface="Calibri" panose="020F0502020204030204" pitchFamily="34" charset="0"/>
              </a:rPr>
              <a:t>: National Association of Local Boards of </a:t>
            </a:r>
            <a:r>
              <a:rPr lang="en-US" altLang="en-US" sz="1100" dirty="0" smtClean="0">
                <a:solidFill>
                  <a:schemeClr val="bg2"/>
                </a:solidFill>
                <a:latin typeface="Calibri" panose="020F0502020204030204" pitchFamily="34" charset="0"/>
              </a:rPr>
              <a:t>Health. </a:t>
            </a:r>
            <a:r>
              <a:rPr lang="en-US" sz="1100" u="sng" dirty="0" smtClean="0">
                <a:solidFill>
                  <a:srgbClr val="1D1B11"/>
                </a:solidFill>
                <a:latin typeface="Calibri"/>
                <a:ea typeface="Calibri"/>
                <a:cs typeface="Times New Roman"/>
                <a:hlinkClick r:id="rId3"/>
              </a:rPr>
              <a:t>www.academyhealth.org/files/2012/monday/branco.pdf</a:t>
            </a:r>
            <a:r>
              <a:rPr lang="en-US" sz="1100" dirty="0">
                <a:solidFill>
                  <a:srgbClr val="1D1B11"/>
                </a:solidFill>
                <a:latin typeface="Calibri"/>
                <a:ea typeface="Calibri"/>
                <a:cs typeface="Times New Roman"/>
              </a:rPr>
              <a:t>  </a:t>
            </a:r>
            <a:endParaRPr lang="en-US" altLang="en-US" sz="1100" dirty="0">
              <a:latin typeface="Calibri" panose="020F0502020204030204" pitchFamily="34" charset="0"/>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789556741"/>
              </p:ext>
            </p:extLst>
          </p:nvPr>
        </p:nvGraphicFramePr>
        <p:xfrm>
          <a:off x="371475" y="1145564"/>
          <a:ext cx="7934324" cy="4874236"/>
        </p:xfrm>
        <a:graphic>
          <a:graphicData uri="http://schemas.openxmlformats.org/drawingml/2006/table">
            <a:tbl>
              <a:tblPr bandRow="1">
                <a:tableStyleId>{8799B23B-EC83-4686-B30A-512413B5E67A}</a:tableStyleId>
              </a:tblPr>
              <a:tblGrid>
                <a:gridCol w="876300"/>
                <a:gridCol w="5743871"/>
                <a:gridCol w="1314153"/>
              </a:tblGrid>
              <a:tr h="614450">
                <a:tc>
                  <a:txBody>
                    <a:bodyPr/>
                    <a:lstStyle/>
                    <a:p>
                      <a:pPr marL="0" marR="0" algn="ctr">
                        <a:lnSpc>
                          <a:spcPct val="115000"/>
                        </a:lnSpc>
                        <a:spcBef>
                          <a:spcPts val="0"/>
                        </a:spcBef>
                        <a:spcAft>
                          <a:spcPts val="0"/>
                        </a:spcAft>
                      </a:pPr>
                      <a:endParaRPr lang="en-US" sz="1800" b="0" dirty="0">
                        <a:solidFill>
                          <a:schemeClr val="accent4">
                            <a:lumMod val="50000"/>
                          </a:schemeClr>
                        </a:solidFill>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000000">
                        <a:alpha val="20000"/>
                      </a:srgbClr>
                    </a:solidFill>
                  </a:tcPr>
                </a:tc>
                <a:tc>
                  <a:txBody>
                    <a:bodyPr/>
                    <a:lstStyle/>
                    <a:p>
                      <a:pPr marL="0" marR="0" algn="l">
                        <a:lnSpc>
                          <a:spcPct val="115000"/>
                        </a:lnSpc>
                        <a:spcBef>
                          <a:spcPts val="0"/>
                        </a:spcBef>
                        <a:spcAft>
                          <a:spcPts val="0"/>
                        </a:spcAft>
                      </a:pPr>
                      <a:r>
                        <a:rPr lang="en-US" sz="2800" b="1" dirty="0" smtClean="0">
                          <a:solidFill>
                            <a:schemeClr val="bg2"/>
                          </a:solidFill>
                          <a:latin typeface="Calibri"/>
                          <a:ea typeface="Calibri"/>
                          <a:cs typeface="Times New Roman"/>
                        </a:rPr>
                        <a:t>Functions Performed</a:t>
                      </a:r>
                      <a:endParaRPr lang="en-US" sz="2800" b="1" dirty="0">
                        <a:solidFill>
                          <a:schemeClr val="bg2"/>
                        </a:solidFill>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solidFill>
                      <a:srgbClr val="000000">
                        <a:alpha val="20000"/>
                      </a:srgbClr>
                    </a:solidFill>
                  </a:tcPr>
                </a:tc>
                <a:tc>
                  <a:txBody>
                    <a:bodyPr/>
                    <a:lstStyle/>
                    <a:p>
                      <a:pPr marL="0" marR="0" algn="r">
                        <a:lnSpc>
                          <a:spcPct val="115000"/>
                        </a:lnSpc>
                        <a:spcBef>
                          <a:spcPts val="0"/>
                        </a:spcBef>
                        <a:spcAft>
                          <a:spcPts val="0"/>
                        </a:spcAft>
                      </a:pPr>
                      <a:r>
                        <a:rPr lang="en-US" sz="1800" b="1" dirty="0" smtClean="0">
                          <a:solidFill>
                            <a:schemeClr val="bg2"/>
                          </a:solidFill>
                          <a:latin typeface="Calibri"/>
                          <a:ea typeface="Calibri"/>
                          <a:cs typeface="Times New Roman"/>
                        </a:rPr>
                        <a:t>Percentage of LHDs</a:t>
                      </a:r>
                      <a:endParaRPr lang="en-US" sz="1800" b="1" dirty="0">
                        <a:solidFill>
                          <a:schemeClr val="bg2"/>
                        </a:solidFill>
                        <a:latin typeface="Calibri"/>
                        <a:ea typeface="Calibri"/>
                        <a:cs typeface="Times New Roman"/>
                      </a:endParaRPr>
                    </a:p>
                  </a:txBody>
                  <a:tcPr marL="68580" marR="68580" marT="0" marB="0" anchor="b">
                    <a:lnB w="12700" cap="flat" cmpd="sng" algn="ctr">
                      <a:solidFill>
                        <a:schemeClr val="tx1"/>
                      </a:solidFill>
                      <a:prstDash val="solid"/>
                      <a:round/>
                      <a:headEnd type="none" w="med" len="med"/>
                      <a:tailEnd type="none" w="med" len="med"/>
                    </a:lnB>
                    <a:solidFill>
                      <a:srgbClr val="000000">
                        <a:alpha val="20000"/>
                      </a:srgbClr>
                    </a:solidFill>
                  </a:tcPr>
                </a:tc>
              </a:tr>
              <a:tr h="372130">
                <a:tc>
                  <a:txBody>
                    <a:bodyPr/>
                    <a:lstStyle/>
                    <a:p>
                      <a:pPr marL="0" marR="0" algn="ctr">
                        <a:lnSpc>
                          <a:spcPct val="115000"/>
                        </a:lnSpc>
                        <a:spcBef>
                          <a:spcPts val="0"/>
                        </a:spcBef>
                        <a:spcAft>
                          <a:spcPts val="0"/>
                        </a:spcAft>
                      </a:pPr>
                      <a:r>
                        <a:rPr lang="en-US" sz="1800" b="0" dirty="0">
                          <a:solidFill>
                            <a:schemeClr val="bg2"/>
                          </a:solidFill>
                        </a:rPr>
                        <a:t>1.</a:t>
                      </a:r>
                      <a:endParaRPr lang="en-US" sz="1800" b="0" dirty="0">
                        <a:solidFill>
                          <a:schemeClr val="bg2"/>
                        </a:solidFill>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accent6">
                        <a:lumMod val="75000"/>
                        <a:lumOff val="25000"/>
                        <a:alpha val="20000"/>
                      </a:schemeClr>
                    </a:solidFill>
                  </a:tcPr>
                </a:tc>
                <a:tc>
                  <a:txBody>
                    <a:bodyPr/>
                    <a:lstStyle/>
                    <a:p>
                      <a:pPr marL="0" marR="0" algn="l">
                        <a:lnSpc>
                          <a:spcPct val="115000"/>
                        </a:lnSpc>
                        <a:spcBef>
                          <a:spcPts val="0"/>
                        </a:spcBef>
                        <a:spcAft>
                          <a:spcPts val="0"/>
                        </a:spcAft>
                      </a:pPr>
                      <a:r>
                        <a:rPr lang="en-US" sz="1800" b="0" dirty="0">
                          <a:solidFill>
                            <a:schemeClr val="bg2"/>
                          </a:solidFill>
                        </a:rPr>
                        <a:t>Review public health regulations</a:t>
                      </a:r>
                      <a:endParaRPr lang="en-US" sz="1800" b="0" dirty="0">
                        <a:solidFill>
                          <a:schemeClr val="bg2"/>
                        </a:solidFill>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r">
                        <a:lnSpc>
                          <a:spcPct val="115000"/>
                        </a:lnSpc>
                        <a:spcBef>
                          <a:spcPts val="0"/>
                        </a:spcBef>
                        <a:spcAft>
                          <a:spcPts val="0"/>
                        </a:spcAft>
                      </a:pPr>
                      <a:r>
                        <a:rPr lang="en-US" sz="1800" b="0" dirty="0">
                          <a:solidFill>
                            <a:schemeClr val="bg2"/>
                          </a:solidFill>
                        </a:rPr>
                        <a:t>93.5%</a:t>
                      </a:r>
                      <a:endParaRPr lang="en-US" sz="1800" b="0" dirty="0">
                        <a:solidFill>
                          <a:schemeClr val="bg2"/>
                        </a:solidFill>
                        <a:latin typeface="Calibri"/>
                        <a:ea typeface="Calibri"/>
                        <a:cs typeface="Times New Roman"/>
                      </a:endParaRPr>
                    </a:p>
                  </a:txBody>
                  <a:tcPr marL="68580" marR="68580" marT="0" marB="0" anchor="b">
                    <a:lnT w="12700" cap="flat" cmpd="sng" algn="ctr">
                      <a:solidFill>
                        <a:schemeClr val="tx1"/>
                      </a:solidFill>
                      <a:prstDash val="solid"/>
                      <a:round/>
                      <a:headEnd type="none" w="med" len="med"/>
                      <a:tailEnd type="none" w="med" len="med"/>
                    </a:lnT>
                  </a:tcPr>
                </a:tc>
              </a:tr>
              <a:tr h="372130">
                <a:tc>
                  <a:txBody>
                    <a:bodyPr/>
                    <a:lstStyle/>
                    <a:p>
                      <a:pPr marL="0" marR="0" algn="ctr">
                        <a:lnSpc>
                          <a:spcPct val="115000"/>
                        </a:lnSpc>
                        <a:spcBef>
                          <a:spcPts val="0"/>
                        </a:spcBef>
                        <a:spcAft>
                          <a:spcPts val="0"/>
                        </a:spcAft>
                      </a:pPr>
                      <a:r>
                        <a:rPr lang="en-US" sz="1800" dirty="0">
                          <a:solidFill>
                            <a:schemeClr val="bg2"/>
                          </a:solidFill>
                        </a:rPr>
                        <a:t>2.</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Recommend public health policies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88.7%</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3.</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Recommend community public health priorities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88.5%</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4.</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Recommend health </a:t>
                      </a:r>
                      <a:r>
                        <a:rPr lang="en-US" sz="1800" dirty="0" smtClean="0">
                          <a:solidFill>
                            <a:schemeClr val="bg2"/>
                          </a:solidFill>
                        </a:rPr>
                        <a:t>department </a:t>
                      </a:r>
                      <a:r>
                        <a:rPr lang="en-US" sz="1800" dirty="0">
                          <a:solidFill>
                            <a:schemeClr val="bg2"/>
                          </a:solidFill>
                        </a:rPr>
                        <a:t>priorities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87.7%</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5.</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Propose public health regulations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86.8%</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6.</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Collaborate with health department for strategic plan</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86.6%</a:t>
                      </a:r>
                      <a:endParaRPr lang="en-US" sz="1800" b="0" dirty="0">
                        <a:solidFill>
                          <a:schemeClr val="bg2"/>
                        </a:solidFill>
                        <a:latin typeface="Calibri"/>
                        <a:ea typeface="Calibri"/>
                        <a:cs typeface="Times New Roman"/>
                      </a:endParaRPr>
                    </a:p>
                  </a:txBody>
                  <a:tcPr marL="68580" marR="68580" marT="0" marB="0" anchor="b"/>
                </a:tc>
              </a:tr>
              <a:tr h="633130">
                <a:tc>
                  <a:txBody>
                    <a:bodyPr/>
                    <a:lstStyle/>
                    <a:p>
                      <a:pPr marL="0" marR="0" algn="ctr">
                        <a:lnSpc>
                          <a:spcPct val="115000"/>
                        </a:lnSpc>
                        <a:spcBef>
                          <a:spcPts val="0"/>
                        </a:spcBef>
                        <a:spcAft>
                          <a:spcPts val="0"/>
                        </a:spcAft>
                      </a:pPr>
                      <a:r>
                        <a:rPr lang="en-US" sz="1800" dirty="0">
                          <a:solidFill>
                            <a:schemeClr val="bg2"/>
                          </a:solidFill>
                        </a:rPr>
                        <a:t>7.</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Collaborate with health department to establish priorities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85.6%</a:t>
                      </a:r>
                      <a:endParaRPr lang="en-US" sz="1800" b="0" dirty="0">
                        <a:solidFill>
                          <a:schemeClr val="bg2"/>
                        </a:solidFill>
                        <a:latin typeface="Calibri"/>
                        <a:ea typeface="Calibri"/>
                        <a:cs typeface="Times New Roman"/>
                      </a:endParaRPr>
                    </a:p>
                  </a:txBody>
                  <a:tcPr marL="68580" marR="68580" marT="0" marB="0" anchor="b"/>
                </a:tc>
              </a:tr>
              <a:tr h="633130">
                <a:tc>
                  <a:txBody>
                    <a:bodyPr/>
                    <a:lstStyle/>
                    <a:p>
                      <a:pPr marL="0" marR="0" algn="ctr">
                        <a:lnSpc>
                          <a:spcPct val="115000"/>
                        </a:lnSpc>
                        <a:spcBef>
                          <a:spcPts val="0"/>
                        </a:spcBef>
                        <a:spcAft>
                          <a:spcPts val="0"/>
                        </a:spcAft>
                      </a:pPr>
                      <a:r>
                        <a:rPr lang="en-US" sz="1800" dirty="0">
                          <a:solidFill>
                            <a:schemeClr val="bg2"/>
                          </a:solidFill>
                        </a:rPr>
                        <a:t>8.</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Ensure that a community health assessment is completed</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83.3%</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9.</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Revise public health regulations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82.5%</a:t>
                      </a:r>
                      <a:endParaRPr lang="en-US" sz="1800" b="0" dirty="0">
                        <a:solidFill>
                          <a:schemeClr val="bg2"/>
                        </a:solidFill>
                        <a:latin typeface="Calibri"/>
                        <a:ea typeface="Calibri"/>
                        <a:cs typeface="Times New Roman"/>
                      </a:endParaRPr>
                    </a:p>
                  </a:txBody>
                  <a:tcPr marL="68580" marR="68580" marT="0" marB="0" anchor="b"/>
                </a:tc>
              </a:tr>
              <a:tr h="372130">
                <a:tc>
                  <a:txBody>
                    <a:bodyPr/>
                    <a:lstStyle/>
                    <a:p>
                      <a:pPr marL="0" marR="0" algn="ctr">
                        <a:lnSpc>
                          <a:spcPct val="115000"/>
                        </a:lnSpc>
                        <a:spcBef>
                          <a:spcPts val="0"/>
                        </a:spcBef>
                        <a:spcAft>
                          <a:spcPts val="0"/>
                        </a:spcAft>
                      </a:pPr>
                      <a:r>
                        <a:rPr lang="en-US" sz="1800" dirty="0">
                          <a:solidFill>
                            <a:schemeClr val="bg2"/>
                          </a:solidFill>
                        </a:rPr>
                        <a:t>10.</a:t>
                      </a:r>
                      <a:endParaRPr lang="en-US" sz="1800" b="0" dirty="0">
                        <a:solidFill>
                          <a:schemeClr val="bg2"/>
                        </a:solidFill>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a:solidFill>
                            <a:schemeClr val="bg2"/>
                          </a:solidFill>
                        </a:rPr>
                        <a:t>Establish community public health priorities</a:t>
                      </a:r>
                      <a:endParaRPr lang="en-US" sz="1800" b="0" dirty="0">
                        <a:solidFill>
                          <a:schemeClr val="bg2"/>
                        </a:solidFill>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solidFill>
                            <a:schemeClr val="bg2"/>
                          </a:solidFill>
                        </a:rPr>
                        <a:t>82.3%</a:t>
                      </a:r>
                      <a:endParaRPr lang="en-US" sz="1800" b="0" dirty="0">
                        <a:solidFill>
                          <a:schemeClr val="bg2"/>
                        </a:solidFill>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261587494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57200" y="274638"/>
            <a:ext cx="8229600" cy="842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sz="3200" dirty="0" smtClean="0">
                <a:latin typeface="Calibri" pitchFamily="34" charset="0"/>
                <a:ea typeface="MS PGothic" pitchFamily="34" charset="-128"/>
              </a:rPr>
              <a:t>Top Fiscal Responsibilities</a:t>
            </a:r>
          </a:p>
        </p:txBody>
      </p:sp>
      <p:sp>
        <p:nvSpPr>
          <p:cNvPr id="6147" name="Content Placeholder 2"/>
          <p:cNvSpPr>
            <a:spLocks noGrp="1"/>
          </p:cNvSpPr>
          <p:nvPr>
            <p:ph idx="1"/>
          </p:nvPr>
        </p:nvSpPr>
        <p:spPr bwMode="auto">
          <a:xfrm>
            <a:off x="457200" y="1209675"/>
            <a:ext cx="8229600" cy="458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Clr>
                <a:srgbClr val="003399"/>
              </a:buClr>
              <a:buSzTx/>
              <a:buFont typeface="Wingdings" pitchFamily="2" charset="2"/>
              <a:buNone/>
            </a:pPr>
            <a:endParaRPr lang="en-US" altLang="en-US" smtClean="0"/>
          </a:p>
          <a:p>
            <a:pPr marL="0" indent="0">
              <a:buClr>
                <a:srgbClr val="003399"/>
              </a:buClr>
              <a:buSzTx/>
              <a:buFont typeface="Wingdings" pitchFamily="2" charset="2"/>
              <a:buNone/>
            </a:pPr>
            <a:endParaRPr lang="en-US" altLang="en-US" smtClean="0">
              <a:latin typeface="Calibri" pitchFamily="34" charset="0"/>
              <a:ea typeface="MS PGothic" pitchFamily="34" charset="-128"/>
              <a:cs typeface="Arial" pitchFamily="34" charset="0"/>
            </a:endParaRPr>
          </a:p>
        </p:txBody>
      </p:sp>
      <p:sp>
        <p:nvSpPr>
          <p:cNvPr id="6148" name="TextBox 1"/>
          <p:cNvSpPr txBox="1">
            <a:spLocks noChangeArrowheads="1"/>
          </p:cNvSpPr>
          <p:nvPr/>
        </p:nvSpPr>
        <p:spPr bwMode="auto">
          <a:xfrm>
            <a:off x="533400" y="5993487"/>
            <a:ext cx="81915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100" dirty="0">
                <a:solidFill>
                  <a:schemeClr val="bg2"/>
                </a:solidFill>
                <a:latin typeface="Calibri" panose="020F0502020204030204" pitchFamily="34" charset="0"/>
              </a:rPr>
              <a:t>Source: National Association of Local Boards of Health. </a:t>
            </a:r>
            <a:r>
              <a:rPr lang="en-US" sz="1100" u="sng" dirty="0">
                <a:solidFill>
                  <a:srgbClr val="1D1B11"/>
                </a:solidFill>
                <a:latin typeface="Calibri"/>
                <a:ea typeface="Calibri"/>
                <a:cs typeface="Times New Roman"/>
                <a:hlinkClick r:id="rId3"/>
              </a:rPr>
              <a:t>www.academyhealth.org/files/2012/monday/branco.pdf</a:t>
            </a:r>
            <a:endParaRPr lang="en-US" altLang="en-US" sz="1100" dirty="0">
              <a:latin typeface="Calibri" panose="020F0502020204030204" pitchFamily="34" charset="0"/>
            </a:endParaRPr>
          </a:p>
        </p:txBody>
      </p:sp>
      <p:graphicFrame>
        <p:nvGraphicFramePr>
          <p:cNvPr id="5" name="Content Placeholder 7" descr="This bar chart shows the top fiscal responsibilities of local boards of health. The top bar shows that 74.6% of local boards of health recommend health department budget approval. The next bar shows 70.8% actually approve the health department budget. The next bar shows 56.2% identify sources of funding. The next bar shows 53.4% receive fees, and the last bar shows 53.1% approve grant applications. " title="Top Fiscal Responsibilities chart"/>
          <p:cNvGraphicFramePr>
            <a:graphicFrameLocks/>
          </p:cNvGraphicFramePr>
          <p:nvPr>
            <p:extLst>
              <p:ext uri="{D42A27DB-BD31-4B8C-83A1-F6EECF244321}">
                <p14:modId xmlns:p14="http://schemas.microsoft.com/office/powerpoint/2010/main" val="741503570"/>
              </p:ext>
            </p:extLst>
          </p:nvPr>
        </p:nvGraphicFramePr>
        <p:xfrm>
          <a:off x="457200" y="1168400"/>
          <a:ext cx="8001000" cy="4419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7060450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Public Health in the US Insular Areas</a:t>
            </a:r>
            <a:br>
              <a:rPr lang="en-US" sz="3200" dirty="0" smtClean="0">
                <a:solidFill>
                  <a:srgbClr val="FFC000"/>
                </a:solidFill>
              </a:rPr>
            </a:br>
            <a:r>
              <a:rPr lang="en-US" sz="2400" dirty="0" smtClean="0">
                <a:solidFill>
                  <a:schemeClr val="bg2"/>
                </a:solidFill>
              </a:rPr>
              <a:t>(Territories and Freely Associated States)</a:t>
            </a:r>
            <a:endParaRPr lang="en-US" sz="2400" dirty="0">
              <a:solidFill>
                <a:schemeClr val="bg2"/>
              </a:solidFill>
            </a:endParaRPr>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20530851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00"/>
            <a:ext cx="8229600" cy="642938"/>
          </a:xfrm>
        </p:spPr>
        <p:txBody>
          <a:bodyPr/>
          <a:lstStyle/>
          <a:p>
            <a:r>
              <a:rPr lang="en-US" sz="3200" dirty="0" smtClean="0">
                <a:latin typeface="Calibri" pitchFamily="34" charset="0"/>
              </a:rPr>
              <a:t>What are the US Insular Areas?</a:t>
            </a:r>
            <a:endParaRPr lang="en-US" sz="3200" dirty="0">
              <a:latin typeface="Calibri" pitchFamily="34" charset="0"/>
            </a:endParaRPr>
          </a:p>
        </p:txBody>
      </p:sp>
      <p:sp>
        <p:nvSpPr>
          <p:cNvPr id="3" name="Content Placeholder 2"/>
          <p:cNvSpPr>
            <a:spLocks noGrp="1"/>
          </p:cNvSpPr>
          <p:nvPr>
            <p:ph idx="1"/>
          </p:nvPr>
        </p:nvSpPr>
        <p:spPr>
          <a:xfrm>
            <a:off x="444500" y="1295400"/>
            <a:ext cx="8229600" cy="4444999"/>
          </a:xfrm>
        </p:spPr>
        <p:txBody>
          <a:bodyPr/>
          <a:lstStyle/>
          <a:p>
            <a:r>
              <a:rPr lang="en-US" dirty="0" smtClean="0">
                <a:latin typeface="Calibri" pitchFamily="34" charset="0"/>
              </a:rPr>
              <a:t>The 5 US territories </a:t>
            </a:r>
          </a:p>
          <a:p>
            <a:pPr lvl="1"/>
            <a:r>
              <a:rPr lang="en-US" b="1" dirty="0" smtClean="0">
                <a:latin typeface="Calibri" pitchFamily="34" charset="0"/>
              </a:rPr>
              <a:t>Puerto Rico </a:t>
            </a:r>
          </a:p>
          <a:p>
            <a:pPr lvl="1"/>
            <a:r>
              <a:rPr lang="en-US" b="1" dirty="0" smtClean="0">
                <a:latin typeface="Calibri" pitchFamily="34" charset="0"/>
              </a:rPr>
              <a:t>Guam</a:t>
            </a:r>
            <a:endParaRPr lang="en-US" b="1" dirty="0">
              <a:latin typeface="Calibri" pitchFamily="34" charset="0"/>
            </a:endParaRPr>
          </a:p>
          <a:p>
            <a:pPr lvl="1"/>
            <a:r>
              <a:rPr lang="en-US" b="1" dirty="0" smtClean="0">
                <a:latin typeface="Calibri" pitchFamily="34" charset="0"/>
              </a:rPr>
              <a:t>US Virgin Islands </a:t>
            </a:r>
          </a:p>
          <a:p>
            <a:pPr lvl="1"/>
            <a:r>
              <a:rPr lang="en-US" b="1" dirty="0" smtClean="0">
                <a:latin typeface="Calibri" pitchFamily="34" charset="0"/>
              </a:rPr>
              <a:t>American Samoa </a:t>
            </a:r>
          </a:p>
          <a:p>
            <a:pPr lvl="1"/>
            <a:r>
              <a:rPr lang="en-US" b="1" dirty="0" smtClean="0">
                <a:latin typeface="Calibri" pitchFamily="34" charset="0"/>
              </a:rPr>
              <a:t>Commonwealth of the Northern Mariana Islands</a:t>
            </a:r>
          </a:p>
          <a:p>
            <a:pPr marL="457200" lvl="1" indent="0">
              <a:buNone/>
            </a:pPr>
            <a:endParaRPr lang="en-US" sz="800" b="1" dirty="0" smtClean="0">
              <a:latin typeface="Calibri" pitchFamily="34" charset="0"/>
            </a:endParaRPr>
          </a:p>
          <a:p>
            <a:r>
              <a:rPr lang="en-US" dirty="0" smtClean="0">
                <a:latin typeface="Calibri" pitchFamily="34" charset="0"/>
              </a:rPr>
              <a:t>The 3 Freely Associated States (sovereign nations in a Compact of Free Association with the US) </a:t>
            </a:r>
          </a:p>
          <a:p>
            <a:pPr lvl="1"/>
            <a:r>
              <a:rPr lang="en-US" b="1" dirty="0" smtClean="0">
                <a:latin typeface="Calibri" pitchFamily="34" charset="0"/>
              </a:rPr>
              <a:t>Republic of the Marshall Islands </a:t>
            </a:r>
          </a:p>
          <a:p>
            <a:pPr lvl="1"/>
            <a:r>
              <a:rPr lang="en-US" b="1" dirty="0" smtClean="0">
                <a:latin typeface="Calibri" pitchFamily="34" charset="0"/>
              </a:rPr>
              <a:t>Federated States of Micronesia</a:t>
            </a:r>
          </a:p>
          <a:p>
            <a:pPr lvl="1"/>
            <a:r>
              <a:rPr lang="en-US" b="1" dirty="0" smtClean="0">
                <a:latin typeface="Calibri" pitchFamily="34" charset="0"/>
              </a:rPr>
              <a:t>Republic of Palau</a:t>
            </a:r>
          </a:p>
          <a:p>
            <a:endParaRPr lang="en-US" dirty="0"/>
          </a:p>
        </p:txBody>
      </p:sp>
    </p:spTree>
    <p:extLst>
      <p:ext uri="{BB962C8B-B14F-4D97-AF65-F5344CB8AC3E}">
        <p14:creationId xmlns:p14="http://schemas.microsoft.com/office/powerpoint/2010/main" val="3192316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9900"/>
            <a:ext cx="8229600" cy="1422400"/>
          </a:xfrm>
        </p:spPr>
        <p:txBody>
          <a:bodyPr/>
          <a:lstStyle/>
          <a:p>
            <a:pPr algn="ctr"/>
            <a:r>
              <a:rPr lang="en-US" sz="3600" dirty="0" smtClean="0">
                <a:latin typeface="Calibri" pitchFamily="34" charset="0"/>
              </a:rPr>
              <a:t>Public Health: An Overview</a:t>
            </a:r>
            <a:endParaRPr lang="en-US" sz="3600" dirty="0">
              <a:latin typeface="Calibri" pitchFamily="34" charset="0"/>
            </a:endParaRPr>
          </a:p>
        </p:txBody>
      </p:sp>
      <p:sp>
        <p:nvSpPr>
          <p:cNvPr id="8" name="Text Placeholder 7"/>
          <p:cNvSpPr>
            <a:spLocks noGrp="1"/>
          </p:cNvSpPr>
          <p:nvPr>
            <p:ph type="body" sz="quarter" idx="11"/>
          </p:nvPr>
        </p:nvSpPr>
        <p:spPr/>
        <p:txBody>
          <a:bodyPr/>
          <a:lstStyle/>
          <a:p>
            <a:r>
              <a:rPr lang="en-US" dirty="0"/>
              <a:t>Centers for Disease Control and Prevention</a:t>
            </a:r>
          </a:p>
          <a:p>
            <a:endParaRPr lang="en-US" dirty="0"/>
          </a:p>
        </p:txBody>
      </p:sp>
      <p:sp>
        <p:nvSpPr>
          <p:cNvPr id="9" name="Text Placeholder 8"/>
          <p:cNvSpPr>
            <a:spLocks noGrp="1"/>
          </p:cNvSpPr>
          <p:nvPr>
            <p:ph type="body" sz="quarter" idx="12"/>
          </p:nvPr>
        </p:nvSpPr>
        <p:spPr/>
        <p:txBody>
          <a:bodyPr/>
          <a:lstStyle/>
          <a:p>
            <a:r>
              <a:rPr lang="en-US" dirty="0" smtClean="0"/>
              <a:t>Office for State, Tribal, Local and </a:t>
            </a:r>
            <a:r>
              <a:rPr lang="en-US" smtClean="0"/>
              <a:t>Territorial Support</a:t>
            </a:r>
            <a:endParaRPr lang="en-US" dirty="0"/>
          </a:p>
        </p:txBody>
      </p:sp>
    </p:spTree>
    <p:extLst>
      <p:ext uri="{BB962C8B-B14F-4D97-AF65-F5344CB8AC3E}">
        <p14:creationId xmlns:p14="http://schemas.microsoft.com/office/powerpoint/2010/main" val="239714857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30200"/>
            <a:ext cx="8229600" cy="833438"/>
          </a:xfrm>
        </p:spPr>
        <p:txBody>
          <a:bodyPr/>
          <a:lstStyle/>
          <a:p>
            <a:r>
              <a:rPr lang="en-US" sz="3200" dirty="0" smtClean="0">
                <a:latin typeface="Calibri" pitchFamily="34" charset="0"/>
              </a:rPr>
              <a:t>Public Health Challenges in the US Insular Areas</a:t>
            </a:r>
            <a:endParaRPr lang="en-US" sz="3200" dirty="0">
              <a:latin typeface="Calibri" pitchFamily="34" charset="0"/>
            </a:endParaRPr>
          </a:p>
        </p:txBody>
      </p:sp>
      <p:sp>
        <p:nvSpPr>
          <p:cNvPr id="3" name="Content Placeholder 2"/>
          <p:cNvSpPr>
            <a:spLocks noGrp="1"/>
          </p:cNvSpPr>
          <p:nvPr>
            <p:ph idx="1"/>
          </p:nvPr>
        </p:nvSpPr>
        <p:spPr>
          <a:xfrm>
            <a:off x="431800" y="1432559"/>
            <a:ext cx="6997700" cy="3939541"/>
          </a:xfrm>
        </p:spPr>
        <p:txBody>
          <a:bodyPr/>
          <a:lstStyle/>
          <a:p>
            <a:r>
              <a:rPr lang="en-US" dirty="0" smtClean="0">
                <a:latin typeface="Calibri" pitchFamily="34" charset="0"/>
              </a:rPr>
              <a:t>Geography</a:t>
            </a:r>
          </a:p>
          <a:p>
            <a:pPr marL="0" indent="0">
              <a:buNone/>
            </a:pPr>
            <a:endParaRPr lang="en-US" sz="800" dirty="0" smtClean="0">
              <a:latin typeface="Calibri" pitchFamily="34" charset="0"/>
            </a:endParaRPr>
          </a:p>
          <a:p>
            <a:r>
              <a:rPr lang="en-US" dirty="0" smtClean="0">
                <a:latin typeface="Calibri" pitchFamily="34" charset="0"/>
              </a:rPr>
              <a:t>Culture</a:t>
            </a:r>
          </a:p>
          <a:p>
            <a:pPr marL="0" indent="0">
              <a:buNone/>
            </a:pPr>
            <a:endParaRPr lang="en-US" sz="800" dirty="0" smtClean="0">
              <a:latin typeface="Calibri" pitchFamily="34" charset="0"/>
            </a:endParaRPr>
          </a:p>
          <a:p>
            <a:r>
              <a:rPr lang="en-US" dirty="0" smtClean="0">
                <a:latin typeface="Calibri" pitchFamily="34" charset="0"/>
              </a:rPr>
              <a:t>Economy</a:t>
            </a:r>
          </a:p>
          <a:p>
            <a:pPr marL="0" indent="0">
              <a:buNone/>
            </a:pPr>
            <a:endParaRPr lang="en-US" sz="800" dirty="0" smtClean="0">
              <a:latin typeface="Calibri" pitchFamily="34" charset="0"/>
            </a:endParaRPr>
          </a:p>
          <a:p>
            <a:r>
              <a:rPr lang="en-US" dirty="0" smtClean="0">
                <a:latin typeface="Calibri" pitchFamily="34" charset="0"/>
              </a:rPr>
              <a:t>Education</a:t>
            </a:r>
          </a:p>
          <a:p>
            <a:pPr marL="0" indent="0">
              <a:buNone/>
            </a:pPr>
            <a:endParaRPr lang="en-US" sz="800" dirty="0" smtClean="0">
              <a:latin typeface="Calibri" pitchFamily="34" charset="0"/>
            </a:endParaRPr>
          </a:p>
          <a:p>
            <a:r>
              <a:rPr lang="en-US" dirty="0" smtClean="0">
                <a:latin typeface="Calibri" pitchFamily="34" charset="0"/>
              </a:rPr>
              <a:t>Morbidity and mortality</a:t>
            </a:r>
          </a:p>
        </p:txBody>
      </p:sp>
    </p:spTree>
    <p:extLst>
      <p:ext uri="{BB962C8B-B14F-4D97-AF65-F5344CB8AC3E}">
        <p14:creationId xmlns:p14="http://schemas.microsoft.com/office/powerpoint/2010/main" val="58205559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Calibri" pitchFamily="34" charset="0"/>
              </a:rPr>
              <a:t>How can federal </a:t>
            </a:r>
            <a:r>
              <a:rPr lang="en-US" sz="3200" dirty="0">
                <a:latin typeface="Calibri" pitchFamily="34" charset="0"/>
              </a:rPr>
              <a:t>p</a:t>
            </a:r>
            <a:r>
              <a:rPr lang="en-US" sz="3200" dirty="0" smtClean="0">
                <a:latin typeface="Calibri" pitchFamily="34" charset="0"/>
              </a:rPr>
              <a:t>ublic </a:t>
            </a:r>
            <a:r>
              <a:rPr lang="en-US" sz="3200" dirty="0">
                <a:latin typeface="Calibri" pitchFamily="34" charset="0"/>
              </a:rPr>
              <a:t>h</a:t>
            </a:r>
            <a:r>
              <a:rPr lang="en-US" sz="3200" dirty="0" smtClean="0">
                <a:latin typeface="Calibri" pitchFamily="34" charset="0"/>
              </a:rPr>
              <a:t>ealth address the unique challenges of the Insular Areas?</a:t>
            </a:r>
            <a:endParaRPr lang="en-US" sz="3200"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Work with Insular Area public health leadership to better tailor our assistance to meet their needs</a:t>
            </a:r>
          </a:p>
          <a:p>
            <a:endParaRPr lang="en-US" dirty="0" smtClean="0">
              <a:latin typeface="Calibri" pitchFamily="34" charset="0"/>
            </a:endParaRPr>
          </a:p>
          <a:p>
            <a:r>
              <a:rPr lang="en-US" dirty="0" smtClean="0">
                <a:latin typeface="Calibri" pitchFamily="34" charset="0"/>
              </a:rPr>
              <a:t>Work within and between agencies to better coordinate public health support</a:t>
            </a:r>
          </a:p>
          <a:p>
            <a:endParaRPr lang="en-US" dirty="0" smtClean="0">
              <a:latin typeface="Calibri" pitchFamily="34" charset="0"/>
            </a:endParaRPr>
          </a:p>
          <a:p>
            <a:r>
              <a:rPr lang="en-US" dirty="0" smtClean="0">
                <a:latin typeface="Calibri" pitchFamily="34" charset="0"/>
              </a:rPr>
              <a:t>Place more federal personnel in the region</a:t>
            </a:r>
          </a:p>
          <a:p>
            <a:endParaRPr lang="en-US" dirty="0">
              <a:latin typeface="Calibri" pitchFamily="34" charset="0"/>
            </a:endParaRPr>
          </a:p>
        </p:txBody>
      </p:sp>
    </p:spTree>
    <p:extLst>
      <p:ext uri="{BB962C8B-B14F-4D97-AF65-F5344CB8AC3E}">
        <p14:creationId xmlns:p14="http://schemas.microsoft.com/office/powerpoint/2010/main" val="176124430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00"/>
            <a:ext cx="8229600" cy="1361440"/>
          </a:xfrm>
        </p:spPr>
        <p:txBody>
          <a:bodyPr/>
          <a:lstStyle/>
          <a:p>
            <a:r>
              <a:rPr lang="en-US" sz="3200" dirty="0" smtClean="0">
                <a:latin typeface="Calibri" pitchFamily="34" charset="0"/>
              </a:rPr>
              <a:t>How can federal </a:t>
            </a:r>
            <a:r>
              <a:rPr lang="en-US" sz="3200" dirty="0">
                <a:latin typeface="Calibri" pitchFamily="34" charset="0"/>
              </a:rPr>
              <a:t>p</a:t>
            </a:r>
            <a:r>
              <a:rPr lang="en-US" sz="3200" dirty="0" smtClean="0">
                <a:latin typeface="Calibri" pitchFamily="34" charset="0"/>
              </a:rPr>
              <a:t>ublic </a:t>
            </a:r>
            <a:r>
              <a:rPr lang="en-US" sz="3200" dirty="0">
                <a:latin typeface="Calibri" pitchFamily="34" charset="0"/>
              </a:rPr>
              <a:t>h</a:t>
            </a:r>
            <a:r>
              <a:rPr lang="en-US" sz="3200" dirty="0" smtClean="0">
                <a:latin typeface="Calibri" pitchFamily="34" charset="0"/>
              </a:rPr>
              <a:t>ealth address the unique challenges of the Insular Areas?</a:t>
            </a:r>
            <a:br>
              <a:rPr lang="en-US" sz="3200" dirty="0" smtClean="0">
                <a:latin typeface="Calibri" pitchFamily="34" charset="0"/>
              </a:rPr>
            </a:br>
            <a:r>
              <a:rPr lang="en-US" sz="3200" dirty="0" smtClean="0">
                <a:latin typeface="Calibri" pitchFamily="34" charset="0"/>
              </a:rPr>
              <a:t>(continued)</a:t>
            </a:r>
            <a:endParaRPr lang="en-US" sz="3200" dirty="0">
              <a:latin typeface="Calibri" pitchFamily="34" charset="0"/>
            </a:endParaRPr>
          </a:p>
        </p:txBody>
      </p:sp>
      <p:sp>
        <p:nvSpPr>
          <p:cNvPr id="3" name="Content Placeholder 2"/>
          <p:cNvSpPr>
            <a:spLocks noGrp="1"/>
          </p:cNvSpPr>
          <p:nvPr>
            <p:ph idx="1"/>
          </p:nvPr>
        </p:nvSpPr>
        <p:spPr>
          <a:xfrm>
            <a:off x="457200" y="2032001"/>
            <a:ext cx="8229600" cy="3759200"/>
          </a:xfrm>
        </p:spPr>
        <p:txBody>
          <a:bodyPr/>
          <a:lstStyle/>
          <a:p>
            <a:r>
              <a:rPr lang="en-US" dirty="0" smtClean="0">
                <a:latin typeface="Calibri" pitchFamily="34" charset="0"/>
              </a:rPr>
              <a:t>Explore and pilot more initiatives that are better suited to small, limited resource jurisdictions</a:t>
            </a:r>
          </a:p>
          <a:p>
            <a:pPr lvl="1">
              <a:buSzPct val="70000"/>
            </a:pPr>
            <a:r>
              <a:rPr lang="en-US" b="1" dirty="0" smtClean="0">
                <a:latin typeface="Calibri" pitchFamily="34" charset="0"/>
              </a:rPr>
              <a:t>Program integration and coordination</a:t>
            </a:r>
          </a:p>
          <a:p>
            <a:pPr lvl="1">
              <a:buSzPct val="70000"/>
            </a:pPr>
            <a:endParaRPr lang="en-US" b="1" dirty="0" smtClean="0">
              <a:latin typeface="Calibri" pitchFamily="34" charset="0"/>
            </a:endParaRPr>
          </a:p>
          <a:p>
            <a:pPr lvl="1">
              <a:buSzPct val="70000"/>
            </a:pPr>
            <a:r>
              <a:rPr lang="en-US" b="1" dirty="0" smtClean="0">
                <a:latin typeface="Calibri" pitchFamily="34" charset="0"/>
              </a:rPr>
              <a:t>Regional collaboration</a:t>
            </a:r>
          </a:p>
          <a:p>
            <a:pPr lvl="1">
              <a:buSzPct val="70000"/>
            </a:pPr>
            <a:endParaRPr lang="en-US" b="1" dirty="0" smtClean="0">
              <a:latin typeface="Calibri" pitchFamily="34" charset="0"/>
            </a:endParaRPr>
          </a:p>
          <a:p>
            <a:pPr lvl="1">
              <a:buSzPct val="70000"/>
            </a:pPr>
            <a:r>
              <a:rPr lang="en-US" b="1" dirty="0" smtClean="0">
                <a:latin typeface="Calibri" pitchFamily="34" charset="0"/>
              </a:rPr>
              <a:t>Peer-to-peer sharing of best/promising practices</a:t>
            </a:r>
          </a:p>
          <a:p>
            <a:pPr lvl="1">
              <a:buSzPct val="70000"/>
            </a:pPr>
            <a:endParaRPr lang="en-US" b="1" dirty="0" smtClean="0">
              <a:latin typeface="Calibri" pitchFamily="34" charset="0"/>
            </a:endParaRPr>
          </a:p>
          <a:p>
            <a:pPr lvl="1">
              <a:buSzPct val="70000"/>
            </a:pPr>
            <a:r>
              <a:rPr lang="en-US" b="1" dirty="0">
                <a:latin typeface="Calibri" pitchFamily="34" charset="0"/>
              </a:rPr>
              <a:t>G</a:t>
            </a:r>
            <a:r>
              <a:rPr lang="en-US" b="1" dirty="0" smtClean="0">
                <a:latin typeface="Calibri" pitchFamily="34" charset="0"/>
              </a:rPr>
              <a:t>rants and program management capacity</a:t>
            </a:r>
          </a:p>
          <a:p>
            <a:endParaRPr lang="en-US" dirty="0"/>
          </a:p>
        </p:txBody>
      </p:sp>
    </p:spTree>
    <p:extLst>
      <p:ext uri="{BB962C8B-B14F-4D97-AF65-F5344CB8AC3E}">
        <p14:creationId xmlns:p14="http://schemas.microsoft.com/office/powerpoint/2010/main" val="371114464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Public Health in American Indian and Alaska Native Tribes</a:t>
            </a:r>
            <a:endParaRPr lang="en-US" sz="3200" dirty="0"/>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403028484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7862"/>
          </a:xfrm>
        </p:spPr>
        <p:txBody>
          <a:bodyPr/>
          <a:lstStyle/>
          <a:p>
            <a:r>
              <a:rPr lang="en-US" sz="3200" dirty="0" smtClean="0">
                <a:latin typeface="Calibri" pitchFamily="34" charset="0"/>
              </a:rPr>
              <a:t>Tribal Public Health</a:t>
            </a:r>
            <a:endParaRPr lang="en-US" sz="3200" dirty="0">
              <a:latin typeface="Calibri" pitchFamily="34" charset="0"/>
            </a:endParaRPr>
          </a:p>
        </p:txBody>
      </p:sp>
      <p:sp>
        <p:nvSpPr>
          <p:cNvPr id="3" name="Content Placeholder 2"/>
          <p:cNvSpPr>
            <a:spLocks noGrp="1"/>
          </p:cNvSpPr>
          <p:nvPr>
            <p:ph idx="1"/>
          </p:nvPr>
        </p:nvSpPr>
        <p:spPr>
          <a:xfrm>
            <a:off x="457200" y="982980"/>
            <a:ext cx="8229600" cy="4541521"/>
          </a:xfrm>
        </p:spPr>
        <p:txBody>
          <a:bodyPr/>
          <a:lstStyle/>
          <a:p>
            <a:pPr>
              <a:spcBef>
                <a:spcPct val="0"/>
              </a:spcBef>
            </a:pPr>
            <a:endParaRPr lang="en-US" dirty="0" smtClean="0">
              <a:latin typeface="Calibri" pitchFamily="34" charset="0"/>
            </a:endParaRPr>
          </a:p>
          <a:p>
            <a:r>
              <a:rPr lang="en-US" dirty="0" smtClean="0">
                <a:latin typeface="Calibri" pitchFamily="34" charset="0"/>
              </a:rPr>
              <a:t>Tribal </a:t>
            </a:r>
            <a:r>
              <a:rPr lang="en-US" dirty="0">
                <a:latin typeface="Calibri" pitchFamily="34" charset="0"/>
              </a:rPr>
              <a:t>Health </a:t>
            </a:r>
            <a:r>
              <a:rPr lang="en-US" dirty="0" smtClean="0">
                <a:latin typeface="Calibri" pitchFamily="34" charset="0"/>
              </a:rPr>
              <a:t>Department</a:t>
            </a:r>
            <a:r>
              <a:rPr lang="en-US" dirty="0" smtClean="0">
                <a:latin typeface="Calibri" pitchFamily="34" charset="0"/>
                <a:cs typeface="Times New Roman"/>
              </a:rPr>
              <a:t>—</a:t>
            </a:r>
            <a:r>
              <a:rPr lang="en-US" b="0" dirty="0" smtClean="0">
                <a:latin typeface="Calibri" pitchFamily="34" charset="0"/>
              </a:rPr>
              <a:t>a corporation </a:t>
            </a:r>
            <a:r>
              <a:rPr lang="en-US" b="0" dirty="0">
                <a:latin typeface="Calibri" pitchFamily="34" charset="0"/>
              </a:rPr>
              <a:t>or organization operated under the jurisdiction of a federally recognized tribe, or association of federally recognized tribes, and is funded by the tribe(s) and/or contract service(s) from the Indian Health Service </a:t>
            </a:r>
            <a:r>
              <a:rPr lang="en-US" b="0" dirty="0" smtClean="0">
                <a:latin typeface="Calibri" pitchFamily="34" charset="0"/>
              </a:rPr>
              <a:t>(IHS</a:t>
            </a:r>
            <a:r>
              <a:rPr lang="en-US" b="0" dirty="0">
                <a:latin typeface="Calibri" pitchFamily="34" charset="0"/>
              </a:rPr>
              <a:t>).</a:t>
            </a:r>
          </a:p>
          <a:p>
            <a:endParaRPr lang="en-US" dirty="0">
              <a:latin typeface="Calibri" pitchFamily="34" charset="0"/>
            </a:endParaRPr>
          </a:p>
          <a:p>
            <a:r>
              <a:rPr lang="en-US" dirty="0">
                <a:latin typeface="Calibri" pitchFamily="34" charset="0"/>
              </a:rPr>
              <a:t>Tribal Health </a:t>
            </a:r>
            <a:r>
              <a:rPr lang="en-US" dirty="0" smtClean="0">
                <a:latin typeface="Calibri" pitchFamily="34" charset="0"/>
              </a:rPr>
              <a:t>Organizations</a:t>
            </a:r>
            <a:r>
              <a:rPr lang="en-US" dirty="0">
                <a:latin typeface="Calibri" pitchFamily="34" charset="0"/>
                <a:cs typeface="Times New Roman"/>
              </a:rPr>
              <a:t>—</a:t>
            </a:r>
            <a:r>
              <a:rPr lang="en-US" b="0" dirty="0" smtClean="0">
                <a:latin typeface="Calibri" pitchFamily="34" charset="0"/>
              </a:rPr>
              <a:t>include </a:t>
            </a:r>
            <a:r>
              <a:rPr lang="en-US" b="0" dirty="0">
                <a:latin typeface="Calibri" pitchFamily="34" charset="0"/>
              </a:rPr>
              <a:t>Tribal Health Departments, Indian Health Service Units, Area Indian Health Boards and Urban Indian Health </a:t>
            </a:r>
            <a:r>
              <a:rPr lang="en-US" b="0" dirty="0" smtClean="0">
                <a:latin typeface="Calibri" pitchFamily="34" charset="0"/>
              </a:rPr>
              <a:t>Centers</a:t>
            </a:r>
            <a:r>
              <a:rPr lang="en-US" b="0" dirty="0">
                <a:latin typeface="Calibri" pitchFamily="34" charset="0"/>
              </a:rPr>
              <a:t> </a:t>
            </a:r>
            <a:r>
              <a:rPr lang="en-US" b="0" dirty="0" smtClean="0">
                <a:latin typeface="Calibri" pitchFamily="34" charset="0"/>
              </a:rPr>
              <a:t>(a </a:t>
            </a:r>
            <a:r>
              <a:rPr lang="en-US" b="0" dirty="0">
                <a:latin typeface="Calibri" pitchFamily="34" charset="0"/>
              </a:rPr>
              <a:t>much broader group, and relates to a variety of entities that might provide health services in a tribal setting). </a:t>
            </a:r>
          </a:p>
          <a:p>
            <a:endParaRPr lang="en-US" dirty="0">
              <a:latin typeface="Calibri" pitchFamily="34" charset="0"/>
            </a:endParaRPr>
          </a:p>
        </p:txBody>
      </p:sp>
      <p:sp>
        <p:nvSpPr>
          <p:cNvPr id="4" name="Text Placeholder 3"/>
          <p:cNvSpPr>
            <a:spLocks noGrp="1"/>
          </p:cNvSpPr>
          <p:nvPr>
            <p:ph type="body" sz="quarter" idx="10"/>
          </p:nvPr>
        </p:nvSpPr>
        <p:spPr>
          <a:xfrm flipV="1">
            <a:off x="457200" y="6812280"/>
            <a:ext cx="8229600" cy="45719"/>
          </a:xfrm>
        </p:spPr>
        <p:txBody>
          <a:bodyPr/>
          <a:lstStyle/>
          <a:p>
            <a:endParaRPr lang="en-US" b="1" dirty="0"/>
          </a:p>
        </p:txBody>
      </p:sp>
    </p:spTree>
    <p:extLst>
      <p:ext uri="{BB962C8B-B14F-4D97-AF65-F5344CB8AC3E}">
        <p14:creationId xmlns:p14="http://schemas.microsoft.com/office/powerpoint/2010/main" val="358725054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94000"/>
            <a:ext cx="8229600" cy="1676400"/>
          </a:xfrm>
        </p:spPr>
        <p:txBody>
          <a:bodyPr/>
          <a:lstStyle/>
          <a:p>
            <a:r>
              <a:rPr lang="en-US" sz="3200" dirty="0" smtClean="0">
                <a:solidFill>
                  <a:srgbClr val="FFC000"/>
                </a:solidFill>
              </a:rPr>
              <a:t>Nongovernmental Organizations</a:t>
            </a:r>
            <a:br>
              <a:rPr lang="en-US" sz="3200" dirty="0" smtClean="0">
                <a:solidFill>
                  <a:srgbClr val="FFC000"/>
                </a:solidFill>
              </a:rPr>
            </a:br>
            <a:r>
              <a:rPr lang="en-US" sz="2400" dirty="0" smtClean="0">
                <a:solidFill>
                  <a:schemeClr val="bg2"/>
                </a:solidFill>
              </a:rPr>
              <a:t>Roles </a:t>
            </a:r>
            <a:r>
              <a:rPr lang="en-US" sz="2400" dirty="0">
                <a:solidFill>
                  <a:schemeClr val="bg2"/>
                </a:solidFill>
              </a:rPr>
              <a:t>and Responsibilities</a:t>
            </a:r>
            <a:endParaRPr lang="en-US" sz="2400" dirty="0"/>
          </a:p>
        </p:txBody>
      </p:sp>
      <p:sp>
        <p:nvSpPr>
          <p:cNvPr id="5" name="Text Placeholder 4"/>
          <p:cNvSpPr>
            <a:spLocks noGrp="1"/>
          </p:cNvSpPr>
          <p:nvPr>
            <p:ph type="body" sz="quarter" idx="11"/>
          </p:nvPr>
        </p:nvSpPr>
        <p:spPr>
          <a:prstGeom prst="rect">
            <a:avLst/>
          </a:prstGeom>
        </p:spPr>
        <p:txBody>
          <a:bodyPr/>
          <a:lstStyle/>
          <a:p>
            <a:r>
              <a:rPr lang="en-US" dirty="0" smtClean="0"/>
              <a:t>Centers for Disease Control and Prevention</a:t>
            </a:r>
            <a:endParaRPr lang="en-US" dirty="0"/>
          </a:p>
        </p:txBody>
      </p:sp>
      <p:sp>
        <p:nvSpPr>
          <p:cNvPr id="6" name="Text Placeholder 5"/>
          <p:cNvSpPr>
            <a:spLocks noGrp="1"/>
          </p:cNvSpPr>
          <p:nvPr>
            <p:ph type="body" sz="quarter" idx="12"/>
          </p:nvPr>
        </p:nvSpPr>
        <p:spPr>
          <a:prstGeom prst="rect">
            <a:avLst/>
          </a:prstGeom>
        </p:spPr>
        <p:txBody>
          <a:bodyPr/>
          <a:lstStyle/>
          <a:p>
            <a:r>
              <a:rPr lang="en-US" dirty="0" smtClean="0"/>
              <a:t>Office for State, Tribal, Local and Territorial Support</a:t>
            </a:r>
            <a:endParaRPr lang="en-US" dirty="0"/>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403028484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pPr marL="0" indent="0">
              <a:lnSpc>
                <a:spcPct val="150000"/>
              </a:lnSpc>
              <a:buNone/>
            </a:pPr>
            <a:r>
              <a:rPr lang="en-US" i="1" dirty="0">
                <a:latin typeface="Calibri" pitchFamily="34" charset="0"/>
              </a:rPr>
              <a:t>“…The determinants of health are beyond the capacity of any one practitioner or discipline to manage….We must collaborate to survive, as </a:t>
            </a:r>
            <a:r>
              <a:rPr lang="en-US" i="1" dirty="0" smtClean="0">
                <a:latin typeface="Calibri" pitchFamily="34" charset="0"/>
              </a:rPr>
              <a:t>disciplines </a:t>
            </a:r>
            <a:r>
              <a:rPr lang="en-US" i="1" dirty="0">
                <a:latin typeface="Calibri" pitchFamily="34" charset="0"/>
              </a:rPr>
              <a:t>and as professionals attempting to help our communities and each other</a:t>
            </a:r>
            <a:r>
              <a:rPr lang="en-US" i="1" dirty="0" smtClean="0">
                <a:latin typeface="Calibri" pitchFamily="34" charset="0"/>
              </a:rPr>
              <a:t>.” </a:t>
            </a:r>
          </a:p>
          <a:p>
            <a:pPr marL="0" indent="0">
              <a:lnSpc>
                <a:spcPct val="150000"/>
              </a:lnSpc>
              <a:buNone/>
            </a:pPr>
            <a:r>
              <a:rPr lang="en-US" sz="2000" dirty="0">
                <a:latin typeface="Calibri" pitchFamily="34" charset="0"/>
                <a:cs typeface="Times New Roman"/>
              </a:rPr>
              <a:t>—</a:t>
            </a:r>
            <a:r>
              <a:rPr lang="en-US" sz="2000" dirty="0" smtClean="0">
                <a:latin typeface="Calibri" pitchFamily="34" charset="0"/>
              </a:rPr>
              <a:t>Institute of Medicine, 1999</a:t>
            </a:r>
            <a:endParaRPr lang="en-US" sz="2000" dirty="0">
              <a:latin typeface="Calibri" pitchFamily="34" charset="0"/>
            </a:endParaRPr>
          </a:p>
        </p:txBody>
      </p:sp>
    </p:spTree>
    <p:extLst>
      <p:ext uri="{BB962C8B-B14F-4D97-AF65-F5344CB8AC3E}">
        <p14:creationId xmlns:p14="http://schemas.microsoft.com/office/powerpoint/2010/main" val="221133170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US" i="1" dirty="0" smtClean="0">
                <a:latin typeface="Calibri" pitchFamily="34" charset="0"/>
              </a:rPr>
              <a:t>“It is logical to expect that there is strength in numbers and that partnerships can mobilize material and human resources and be more effective at achieving desired goals than individuals working alone.” </a:t>
            </a:r>
          </a:p>
          <a:p>
            <a:pPr marL="0" indent="0">
              <a:buNone/>
            </a:pPr>
            <a:endParaRPr lang="en-US" sz="800" dirty="0" smtClean="0"/>
          </a:p>
          <a:p>
            <a:pPr marL="0" indent="0">
              <a:buNone/>
            </a:pPr>
            <a:r>
              <a:rPr lang="en-US" sz="2000" dirty="0" smtClean="0">
                <a:latin typeface="Calibri" pitchFamily="34" charset="0"/>
              </a:rPr>
              <a:t>– Karen </a:t>
            </a:r>
            <a:r>
              <a:rPr lang="en-US" sz="2000" dirty="0" err="1" smtClean="0">
                <a:latin typeface="Calibri" pitchFamily="34" charset="0"/>
              </a:rPr>
              <a:t>Glanz</a:t>
            </a:r>
            <a:r>
              <a:rPr lang="en-US" sz="2000" dirty="0" smtClean="0">
                <a:latin typeface="Calibri" pitchFamily="34" charset="0"/>
              </a:rPr>
              <a:t>, </a:t>
            </a:r>
            <a:r>
              <a:rPr lang="en-US" sz="2000" i="1" dirty="0" smtClean="0">
                <a:latin typeface="Calibri" pitchFamily="34" charset="0"/>
              </a:rPr>
              <a:t>Health Behavior and Health Education</a:t>
            </a:r>
            <a:r>
              <a:rPr lang="en-US" sz="2000" dirty="0" smtClean="0">
                <a:latin typeface="Calibri" pitchFamily="34" charset="0"/>
              </a:rPr>
              <a:t>, 2002</a:t>
            </a:r>
            <a:endParaRPr lang="en-US" sz="2000" dirty="0">
              <a:latin typeface="Calibri" pitchFamily="34" charset="0"/>
            </a:endParaRPr>
          </a:p>
        </p:txBody>
      </p:sp>
    </p:spTree>
    <p:extLst>
      <p:ext uri="{BB962C8B-B14F-4D97-AF65-F5344CB8AC3E}">
        <p14:creationId xmlns:p14="http://schemas.microsoft.com/office/powerpoint/2010/main" val="334018737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rPr>
              <a:t>A Well-Functioning </a:t>
            </a:r>
            <a:br>
              <a:rPr lang="en-US" sz="3200" dirty="0">
                <a:latin typeface="Calibri" pitchFamily="34" charset="0"/>
              </a:rPr>
            </a:br>
            <a:r>
              <a:rPr lang="en-US" sz="3200" dirty="0">
                <a:latin typeface="Calibri" pitchFamily="34" charset="0"/>
              </a:rPr>
              <a:t>Public Health System Has</a:t>
            </a:r>
          </a:p>
        </p:txBody>
      </p:sp>
      <p:sp>
        <p:nvSpPr>
          <p:cNvPr id="3" name="Content Placeholder 2"/>
          <p:cNvSpPr>
            <a:spLocks noGrp="1"/>
          </p:cNvSpPr>
          <p:nvPr>
            <p:ph idx="1"/>
          </p:nvPr>
        </p:nvSpPr>
        <p:spPr/>
        <p:txBody>
          <a:bodyPr/>
          <a:lstStyle/>
          <a:p>
            <a:r>
              <a:rPr lang="en-US" dirty="0">
                <a:latin typeface="Calibri" pitchFamily="34" charset="0"/>
              </a:rPr>
              <a:t>Strong partnerships where partners recognize they are part of the public health system</a:t>
            </a:r>
          </a:p>
          <a:p>
            <a:r>
              <a:rPr lang="en-US" dirty="0">
                <a:latin typeface="Calibri" pitchFamily="34" charset="0"/>
              </a:rPr>
              <a:t>Effective channels of communication</a:t>
            </a:r>
          </a:p>
          <a:p>
            <a:r>
              <a:rPr lang="en-US" dirty="0">
                <a:latin typeface="Calibri" pitchFamily="34" charset="0"/>
              </a:rPr>
              <a:t>System-wide health objectives</a:t>
            </a:r>
          </a:p>
          <a:p>
            <a:r>
              <a:rPr lang="en-US" dirty="0">
                <a:latin typeface="Calibri" pitchFamily="34" charset="0"/>
              </a:rPr>
              <a:t>Resource sharing</a:t>
            </a:r>
          </a:p>
          <a:p>
            <a:r>
              <a:rPr lang="en-US" dirty="0">
                <a:latin typeface="Calibri" pitchFamily="34" charset="0"/>
              </a:rPr>
              <a:t>Leadership by governmental public health agency</a:t>
            </a:r>
          </a:p>
          <a:p>
            <a:r>
              <a:rPr lang="en-US" dirty="0">
                <a:latin typeface="Calibri" pitchFamily="34" charset="0"/>
              </a:rPr>
              <a:t>Feedback loops among state, local, tribal, </a:t>
            </a:r>
            <a:r>
              <a:rPr lang="en-US" dirty="0" smtClean="0">
                <a:latin typeface="Calibri" pitchFamily="34" charset="0"/>
              </a:rPr>
              <a:t>territorial, </a:t>
            </a:r>
            <a:r>
              <a:rPr lang="en-US" dirty="0">
                <a:latin typeface="Calibri" pitchFamily="34" charset="0"/>
              </a:rPr>
              <a:t>and federal partners</a:t>
            </a:r>
          </a:p>
        </p:txBody>
      </p:sp>
    </p:spTree>
    <p:extLst>
      <p:ext uri="{BB962C8B-B14F-4D97-AF65-F5344CB8AC3E}">
        <p14:creationId xmlns:p14="http://schemas.microsoft.com/office/powerpoint/2010/main" val="28178920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57200" y="190500"/>
            <a:ext cx="8229600" cy="669989"/>
          </a:xfrm>
          <a:prstGeom prst="rect">
            <a:avLst/>
          </a:prstGeom>
          <a:noFill/>
          <a:ln/>
        </p:spPr>
        <p:txBody>
          <a:bodyPr lIns="91440" tIns="45720" rIns="91440" bIns="45720"/>
          <a:lstStyle/>
          <a:p>
            <a:r>
              <a:rPr lang="en-US" sz="3200" dirty="0">
                <a:latin typeface="Calibri" pitchFamily="34" charset="0"/>
              </a:rPr>
              <a:t>Public Health System</a:t>
            </a:r>
          </a:p>
        </p:txBody>
      </p:sp>
      <p:sp>
        <p:nvSpPr>
          <p:cNvPr id="502984" name="Text Placeholder 502983"/>
          <p:cNvSpPr>
            <a:spLocks noGrp="1"/>
          </p:cNvSpPr>
          <p:nvPr>
            <p:ph type="body" sz="quarter" idx="10"/>
          </p:nvPr>
        </p:nvSpPr>
        <p:spPr>
          <a:xfrm>
            <a:off x="202983" y="6085344"/>
            <a:ext cx="8061960" cy="407298"/>
          </a:xfrm>
        </p:spPr>
        <p:txBody>
          <a:bodyPr/>
          <a:lstStyle/>
          <a:p>
            <a:pPr lvl="0" indent="0"/>
            <a:r>
              <a:rPr lang="en-US" b="1" i="1" dirty="0">
                <a:solidFill>
                  <a:srgbClr val="FFFFFF"/>
                </a:solidFill>
                <a:latin typeface="Calibri" pitchFamily="34" charset="0"/>
              </a:rPr>
              <a:t>Source: </a:t>
            </a:r>
            <a:r>
              <a:rPr lang="en-US" b="1" dirty="0">
                <a:solidFill>
                  <a:srgbClr val="FFFFFF"/>
                </a:solidFill>
                <a:latin typeface="Calibri" pitchFamily="34" charset="0"/>
              </a:rPr>
              <a:t>Public Health Practice Program Office, Centers for Disease Control and Prevention , National Public Health Performance    </a:t>
            </a:r>
            <a:r>
              <a:rPr lang="en-US" b="1" dirty="0" smtClean="0">
                <a:solidFill>
                  <a:srgbClr val="FFFFFF"/>
                </a:solidFill>
                <a:latin typeface="Calibri" pitchFamily="34" charset="0"/>
              </a:rPr>
              <a:t>Standards Program</a:t>
            </a:r>
            <a:r>
              <a:rPr lang="en-US" b="1" dirty="0">
                <a:solidFill>
                  <a:srgbClr val="FFFFFF"/>
                </a:solidFill>
                <a:latin typeface="Calibri" pitchFamily="34" charset="0"/>
              </a:rPr>
              <a:t>, User Guide (first edition), 2002. (Current version available at </a:t>
            </a:r>
            <a:r>
              <a:rPr lang="en-US" b="1" dirty="0" smtClean="0">
                <a:solidFill>
                  <a:srgbClr val="FFFFFF"/>
                </a:solidFill>
                <a:latin typeface="Calibri" pitchFamily="34" charset="0"/>
                <a:hlinkClick r:id="rId3"/>
              </a:rPr>
              <a:t>www.cdc.gov/nphpsp</a:t>
            </a:r>
            <a:r>
              <a:rPr lang="en-US" b="1" dirty="0" smtClean="0">
                <a:solidFill>
                  <a:srgbClr val="FFFFFF"/>
                </a:solidFill>
                <a:latin typeface="Calibri" pitchFamily="34" charset="0"/>
              </a:rPr>
              <a:t>)</a:t>
            </a:r>
            <a:endParaRPr lang="en-US" b="1" dirty="0">
              <a:solidFill>
                <a:srgbClr val="FFFFFF"/>
              </a:solidFill>
              <a:latin typeface="Calibri" pitchFamily="34" charset="0"/>
            </a:endParaRPr>
          </a:p>
        </p:txBody>
      </p:sp>
      <p:grpSp>
        <p:nvGrpSpPr>
          <p:cNvPr id="2" name="Group 3" descr="This graphic depicts various entities that contribute to public health. &#10;The public health system includes all public, private, and voluntary entities that contribute to public health activities within a given area. &#10;Entities within a public health system can include hospitals, physicians, emergency medical services, community health centers, employers, correctional systems, law enforcement, drug treatment programs, neighborhood organizations, schools, civic groups, tribal health organizations, nonprofit organizations, laboratories, faith institutions, elected officials, transit departments, fire departments, mental health facilities, home health organizations, nursing homes, and community centers.&#10;All of these organizations play a role in working to improve the public’s health.&#10;" title="Overview of the public health system"/>
          <p:cNvGrpSpPr>
            <a:grpSpLocks/>
          </p:cNvGrpSpPr>
          <p:nvPr/>
        </p:nvGrpSpPr>
        <p:grpSpPr bwMode="auto">
          <a:xfrm>
            <a:off x="833120" y="949982"/>
            <a:ext cx="7640320" cy="5227569"/>
            <a:chOff x="192" y="528"/>
            <a:chExt cx="5568" cy="3642"/>
          </a:xfrm>
        </p:grpSpPr>
        <p:grpSp>
          <p:nvGrpSpPr>
            <p:cNvPr id="3" name="Group 4"/>
            <p:cNvGrpSpPr>
              <a:grpSpLocks/>
            </p:cNvGrpSpPr>
            <p:nvPr/>
          </p:nvGrpSpPr>
          <p:grpSpPr bwMode="auto">
            <a:xfrm>
              <a:off x="480" y="912"/>
              <a:ext cx="4272" cy="2400"/>
              <a:chOff x="576" y="912"/>
              <a:chExt cx="4272" cy="2400"/>
            </a:xfrm>
          </p:grpSpPr>
          <p:sp>
            <p:nvSpPr>
              <p:cNvPr id="502789" name="Line 5"/>
              <p:cNvSpPr>
                <a:spLocks noChangeShapeType="1"/>
              </p:cNvSpPr>
              <p:nvPr/>
            </p:nvSpPr>
            <p:spPr bwMode="auto">
              <a:xfrm>
                <a:off x="2976" y="2064"/>
                <a:ext cx="1152" cy="14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0" name="Line 6"/>
              <p:cNvSpPr>
                <a:spLocks noChangeShapeType="1"/>
              </p:cNvSpPr>
              <p:nvPr/>
            </p:nvSpPr>
            <p:spPr bwMode="auto">
              <a:xfrm>
                <a:off x="2112" y="912"/>
                <a:ext cx="1728" cy="2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1" name="Line 7"/>
              <p:cNvSpPr>
                <a:spLocks noChangeShapeType="1"/>
              </p:cNvSpPr>
              <p:nvPr/>
            </p:nvSpPr>
            <p:spPr bwMode="auto">
              <a:xfrm flipV="1">
                <a:off x="1200" y="2064"/>
                <a:ext cx="1728" cy="115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2" name="Line 8"/>
              <p:cNvSpPr>
                <a:spLocks noChangeShapeType="1"/>
              </p:cNvSpPr>
              <p:nvPr/>
            </p:nvSpPr>
            <p:spPr bwMode="auto">
              <a:xfrm flipH="1">
                <a:off x="2928" y="2112"/>
                <a:ext cx="96" cy="115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3" name="Line 9"/>
              <p:cNvSpPr>
                <a:spLocks noChangeShapeType="1"/>
              </p:cNvSpPr>
              <p:nvPr/>
            </p:nvSpPr>
            <p:spPr bwMode="auto">
              <a:xfrm flipV="1">
                <a:off x="2928" y="1824"/>
                <a:ext cx="1920" cy="14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4" name="Line 10"/>
              <p:cNvSpPr>
                <a:spLocks noChangeShapeType="1"/>
              </p:cNvSpPr>
              <p:nvPr/>
            </p:nvSpPr>
            <p:spPr bwMode="auto">
              <a:xfrm>
                <a:off x="624" y="1920"/>
                <a:ext cx="2352" cy="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5" name="Line 11"/>
              <p:cNvSpPr>
                <a:spLocks noChangeShapeType="1"/>
              </p:cNvSpPr>
              <p:nvPr/>
            </p:nvSpPr>
            <p:spPr bwMode="auto">
              <a:xfrm flipV="1">
                <a:off x="2016" y="2112"/>
                <a:ext cx="960" cy="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6" name="Line 12"/>
              <p:cNvSpPr>
                <a:spLocks noChangeShapeType="1"/>
              </p:cNvSpPr>
              <p:nvPr/>
            </p:nvSpPr>
            <p:spPr bwMode="auto">
              <a:xfrm flipV="1">
                <a:off x="2976" y="1152"/>
                <a:ext cx="864" cy="91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7" name="Line 13"/>
              <p:cNvSpPr>
                <a:spLocks noChangeShapeType="1"/>
              </p:cNvSpPr>
              <p:nvPr/>
            </p:nvSpPr>
            <p:spPr bwMode="auto">
              <a:xfrm>
                <a:off x="2064" y="1056"/>
                <a:ext cx="912" cy="96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8" name="Line 14"/>
              <p:cNvSpPr>
                <a:spLocks noChangeShapeType="1"/>
              </p:cNvSpPr>
              <p:nvPr/>
            </p:nvSpPr>
            <p:spPr bwMode="auto">
              <a:xfrm>
                <a:off x="1870" y="927"/>
                <a:ext cx="2880" cy="96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799" name="Line 15"/>
              <p:cNvSpPr>
                <a:spLocks noChangeShapeType="1"/>
              </p:cNvSpPr>
              <p:nvPr/>
            </p:nvSpPr>
            <p:spPr bwMode="auto">
              <a:xfrm>
                <a:off x="2112" y="960"/>
                <a:ext cx="2064" cy="124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0" name="Line 16"/>
              <p:cNvSpPr>
                <a:spLocks noChangeShapeType="1"/>
              </p:cNvSpPr>
              <p:nvPr/>
            </p:nvSpPr>
            <p:spPr bwMode="auto">
              <a:xfrm flipH="1">
                <a:off x="1104" y="960"/>
                <a:ext cx="912" cy="230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1" name="Line 17"/>
              <p:cNvSpPr>
                <a:spLocks noChangeShapeType="1"/>
              </p:cNvSpPr>
              <p:nvPr/>
            </p:nvSpPr>
            <p:spPr bwMode="auto">
              <a:xfrm>
                <a:off x="2064" y="960"/>
                <a:ext cx="0" cy="120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2" name="Line 18"/>
              <p:cNvSpPr>
                <a:spLocks noChangeShapeType="1"/>
              </p:cNvSpPr>
              <p:nvPr/>
            </p:nvSpPr>
            <p:spPr bwMode="auto">
              <a:xfrm flipV="1">
                <a:off x="624" y="960"/>
                <a:ext cx="1440" cy="100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3" name="Line 19"/>
              <p:cNvSpPr>
                <a:spLocks noChangeShapeType="1"/>
              </p:cNvSpPr>
              <p:nvPr/>
            </p:nvSpPr>
            <p:spPr bwMode="auto">
              <a:xfrm>
                <a:off x="624" y="1968"/>
                <a:ext cx="528" cy="12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4" name="Line 20"/>
              <p:cNvSpPr>
                <a:spLocks noChangeShapeType="1"/>
              </p:cNvSpPr>
              <p:nvPr/>
            </p:nvSpPr>
            <p:spPr bwMode="auto">
              <a:xfrm flipV="1">
                <a:off x="1104" y="2208"/>
                <a:ext cx="912" cy="110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5" name="Line 21"/>
              <p:cNvSpPr>
                <a:spLocks noChangeShapeType="1"/>
              </p:cNvSpPr>
              <p:nvPr/>
            </p:nvSpPr>
            <p:spPr bwMode="auto">
              <a:xfrm>
                <a:off x="2112" y="2208"/>
                <a:ext cx="768" cy="110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6" name="Line 22"/>
              <p:cNvSpPr>
                <a:spLocks noChangeShapeType="1"/>
              </p:cNvSpPr>
              <p:nvPr/>
            </p:nvSpPr>
            <p:spPr bwMode="auto">
              <a:xfrm flipV="1">
                <a:off x="576" y="1152"/>
                <a:ext cx="3264" cy="76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7" name="Line 23"/>
              <p:cNvSpPr>
                <a:spLocks noChangeShapeType="1"/>
              </p:cNvSpPr>
              <p:nvPr/>
            </p:nvSpPr>
            <p:spPr bwMode="auto">
              <a:xfrm>
                <a:off x="3936" y="1152"/>
                <a:ext cx="240" cy="110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8" name="Line 24"/>
              <p:cNvSpPr>
                <a:spLocks noChangeShapeType="1"/>
              </p:cNvSpPr>
              <p:nvPr/>
            </p:nvSpPr>
            <p:spPr bwMode="auto">
              <a:xfrm>
                <a:off x="624" y="1968"/>
                <a:ext cx="1392" cy="2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09" name="Line 25"/>
              <p:cNvSpPr>
                <a:spLocks noChangeShapeType="1"/>
              </p:cNvSpPr>
              <p:nvPr/>
            </p:nvSpPr>
            <p:spPr bwMode="auto">
              <a:xfrm>
                <a:off x="1104" y="3264"/>
                <a:ext cx="1776" cy="48"/>
              </a:xfrm>
              <a:prstGeom prst="line">
                <a:avLst/>
              </a:prstGeom>
              <a:noFill/>
              <a:ln w="9525">
                <a:solidFill>
                  <a:srgbClr val="969696"/>
                </a:solidFill>
                <a:round/>
                <a:headEnd/>
                <a:tailEnd/>
              </a:ln>
              <a:effectLst/>
            </p:spPr>
            <p:txBody>
              <a:bodyPr wrap="none"/>
              <a:lstStyle/>
              <a:p>
                <a:endParaRPr lang="en-US" b="1">
                  <a:solidFill>
                    <a:prstClr val="black"/>
                  </a:solidFill>
                </a:endParaRPr>
              </a:p>
            </p:txBody>
          </p:sp>
        </p:grpSp>
        <p:grpSp>
          <p:nvGrpSpPr>
            <p:cNvPr id="4" name="Group 26"/>
            <p:cNvGrpSpPr>
              <a:grpSpLocks/>
            </p:cNvGrpSpPr>
            <p:nvPr/>
          </p:nvGrpSpPr>
          <p:grpSpPr bwMode="auto">
            <a:xfrm>
              <a:off x="192" y="528"/>
              <a:ext cx="5568" cy="3642"/>
              <a:chOff x="192" y="528"/>
              <a:chExt cx="5568" cy="3642"/>
            </a:xfrm>
          </p:grpSpPr>
          <p:grpSp>
            <p:nvGrpSpPr>
              <p:cNvPr id="5" name="Group 27"/>
              <p:cNvGrpSpPr>
                <a:grpSpLocks/>
              </p:cNvGrpSpPr>
              <p:nvPr/>
            </p:nvGrpSpPr>
            <p:grpSpPr bwMode="auto">
              <a:xfrm>
                <a:off x="951" y="528"/>
                <a:ext cx="1977" cy="3120"/>
                <a:chOff x="951" y="528"/>
                <a:chExt cx="1977" cy="3120"/>
              </a:xfrm>
            </p:grpSpPr>
            <p:sp>
              <p:nvSpPr>
                <p:cNvPr id="502812" name="Line 28"/>
                <p:cNvSpPr>
                  <a:spLocks noChangeShapeType="1"/>
                </p:cNvSpPr>
                <p:nvPr/>
              </p:nvSpPr>
              <p:spPr bwMode="auto">
                <a:xfrm flipH="1">
                  <a:off x="1344" y="672"/>
                  <a:ext cx="1584" cy="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13" name="Line 29"/>
                <p:cNvSpPr>
                  <a:spLocks noChangeShapeType="1"/>
                </p:cNvSpPr>
                <p:nvPr/>
              </p:nvSpPr>
              <p:spPr bwMode="auto">
                <a:xfrm flipH="1" flipV="1">
                  <a:off x="1248" y="720"/>
                  <a:ext cx="480" cy="292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14" name="Line 30"/>
                <p:cNvSpPr>
                  <a:spLocks noChangeShapeType="1"/>
                </p:cNvSpPr>
                <p:nvPr/>
              </p:nvSpPr>
              <p:spPr bwMode="auto">
                <a:xfrm flipH="1" flipV="1">
                  <a:off x="1296" y="768"/>
                  <a:ext cx="1488" cy="12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grpSp>
              <p:nvGrpSpPr>
                <p:cNvPr id="6" name="Group 31"/>
                <p:cNvGrpSpPr>
                  <a:grpSpLocks/>
                </p:cNvGrpSpPr>
                <p:nvPr/>
              </p:nvGrpSpPr>
              <p:grpSpPr bwMode="auto">
                <a:xfrm>
                  <a:off x="1128" y="528"/>
                  <a:ext cx="314" cy="404"/>
                  <a:chOff x="2267" y="3461"/>
                  <a:chExt cx="326" cy="404"/>
                </a:xfrm>
              </p:grpSpPr>
              <p:sp>
                <p:nvSpPr>
                  <p:cNvPr id="502816" name="Oval 32"/>
                  <p:cNvSpPr>
                    <a:spLocks noChangeArrowheads="1"/>
                  </p:cNvSpPr>
                  <p:nvPr/>
                </p:nvSpPr>
                <p:spPr bwMode="auto">
                  <a:xfrm>
                    <a:off x="2267" y="3461"/>
                    <a:ext cx="326" cy="404"/>
                  </a:xfrm>
                  <a:prstGeom prst="ellipse">
                    <a:avLst/>
                  </a:prstGeom>
                  <a:solidFill>
                    <a:srgbClr val="200000"/>
                  </a:solidFill>
                  <a:ln w="12700">
                    <a:noFill/>
                    <a:round/>
                    <a:headEnd/>
                    <a:tailEnd/>
                  </a:ln>
                  <a:effectLst/>
                </p:spPr>
                <p:txBody>
                  <a:bodyPr wrap="none" anchor="ctr"/>
                  <a:lstStyle/>
                  <a:p>
                    <a:endParaRPr lang="en-US" b="1">
                      <a:solidFill>
                        <a:prstClr val="black"/>
                      </a:solidFill>
                    </a:endParaRPr>
                  </a:p>
                </p:txBody>
              </p:sp>
              <p:sp>
                <p:nvSpPr>
                  <p:cNvPr id="502817" name="Oval 33"/>
                  <p:cNvSpPr>
                    <a:spLocks noChangeArrowheads="1"/>
                  </p:cNvSpPr>
                  <p:nvPr/>
                </p:nvSpPr>
                <p:spPr bwMode="auto">
                  <a:xfrm>
                    <a:off x="2273" y="3464"/>
                    <a:ext cx="296" cy="366"/>
                  </a:xfrm>
                  <a:prstGeom prst="ellipse">
                    <a:avLst/>
                  </a:prstGeom>
                  <a:solidFill>
                    <a:srgbClr val="400000"/>
                  </a:solidFill>
                  <a:ln w="12700">
                    <a:noFill/>
                    <a:round/>
                    <a:headEnd/>
                    <a:tailEnd/>
                  </a:ln>
                  <a:effectLst/>
                </p:spPr>
                <p:txBody>
                  <a:bodyPr wrap="none" anchor="ctr"/>
                  <a:lstStyle/>
                  <a:p>
                    <a:endParaRPr lang="en-US" b="1">
                      <a:solidFill>
                        <a:prstClr val="black"/>
                      </a:solidFill>
                    </a:endParaRPr>
                  </a:p>
                </p:txBody>
              </p:sp>
              <p:sp>
                <p:nvSpPr>
                  <p:cNvPr id="502818" name="Oval 34"/>
                  <p:cNvSpPr>
                    <a:spLocks noChangeArrowheads="1"/>
                  </p:cNvSpPr>
                  <p:nvPr/>
                </p:nvSpPr>
                <p:spPr bwMode="auto">
                  <a:xfrm>
                    <a:off x="2280" y="3470"/>
                    <a:ext cx="263" cy="326"/>
                  </a:xfrm>
                  <a:prstGeom prst="ellipse">
                    <a:avLst/>
                  </a:prstGeom>
                  <a:solidFill>
                    <a:srgbClr val="600000"/>
                  </a:solidFill>
                  <a:ln w="12700">
                    <a:noFill/>
                    <a:round/>
                    <a:headEnd/>
                    <a:tailEnd/>
                  </a:ln>
                  <a:effectLst/>
                </p:spPr>
                <p:txBody>
                  <a:bodyPr wrap="none" anchor="ctr"/>
                  <a:lstStyle/>
                  <a:p>
                    <a:endParaRPr lang="en-US" b="1">
                      <a:solidFill>
                        <a:prstClr val="black"/>
                      </a:solidFill>
                    </a:endParaRPr>
                  </a:p>
                </p:txBody>
              </p:sp>
              <p:sp>
                <p:nvSpPr>
                  <p:cNvPr id="502819" name="Oval 35"/>
                  <p:cNvSpPr>
                    <a:spLocks noChangeArrowheads="1"/>
                  </p:cNvSpPr>
                  <p:nvPr/>
                </p:nvSpPr>
                <p:spPr bwMode="auto">
                  <a:xfrm>
                    <a:off x="2287" y="3477"/>
                    <a:ext cx="230" cy="284"/>
                  </a:xfrm>
                  <a:prstGeom prst="ellipse">
                    <a:avLst/>
                  </a:prstGeom>
                  <a:solidFill>
                    <a:srgbClr val="800000"/>
                  </a:solidFill>
                  <a:ln w="12700">
                    <a:noFill/>
                    <a:round/>
                    <a:headEnd/>
                    <a:tailEnd/>
                  </a:ln>
                  <a:effectLst/>
                </p:spPr>
                <p:txBody>
                  <a:bodyPr wrap="none" anchor="ctr"/>
                  <a:lstStyle/>
                  <a:p>
                    <a:endParaRPr lang="en-US" b="1">
                      <a:solidFill>
                        <a:prstClr val="black"/>
                      </a:solidFill>
                    </a:endParaRPr>
                  </a:p>
                </p:txBody>
              </p:sp>
              <p:sp>
                <p:nvSpPr>
                  <p:cNvPr id="502820" name="Oval 36"/>
                  <p:cNvSpPr>
                    <a:spLocks noChangeArrowheads="1"/>
                  </p:cNvSpPr>
                  <p:nvPr/>
                </p:nvSpPr>
                <p:spPr bwMode="auto">
                  <a:xfrm>
                    <a:off x="2296" y="3483"/>
                    <a:ext cx="196" cy="244"/>
                  </a:xfrm>
                  <a:prstGeom prst="ellipse">
                    <a:avLst/>
                  </a:prstGeom>
                  <a:solidFill>
                    <a:srgbClr val="A00000"/>
                  </a:solidFill>
                  <a:ln w="12700">
                    <a:noFill/>
                    <a:round/>
                    <a:headEnd/>
                    <a:tailEnd/>
                  </a:ln>
                  <a:effectLst/>
                </p:spPr>
                <p:txBody>
                  <a:bodyPr wrap="none" anchor="ctr"/>
                  <a:lstStyle/>
                  <a:p>
                    <a:endParaRPr lang="en-US" b="1">
                      <a:solidFill>
                        <a:prstClr val="black"/>
                      </a:solidFill>
                    </a:endParaRPr>
                  </a:p>
                </p:txBody>
              </p:sp>
              <p:sp>
                <p:nvSpPr>
                  <p:cNvPr id="502821" name="Oval 37"/>
                  <p:cNvSpPr>
                    <a:spLocks noChangeArrowheads="1"/>
                  </p:cNvSpPr>
                  <p:nvPr/>
                </p:nvSpPr>
                <p:spPr bwMode="auto">
                  <a:xfrm>
                    <a:off x="2303" y="3491"/>
                    <a:ext cx="163" cy="201"/>
                  </a:xfrm>
                  <a:prstGeom prst="ellipse">
                    <a:avLst/>
                  </a:prstGeom>
                  <a:solidFill>
                    <a:srgbClr val="C00000"/>
                  </a:solidFill>
                  <a:ln w="12700">
                    <a:noFill/>
                    <a:round/>
                    <a:headEnd/>
                    <a:tailEnd/>
                  </a:ln>
                  <a:effectLst/>
                </p:spPr>
                <p:txBody>
                  <a:bodyPr wrap="none" anchor="ctr"/>
                  <a:lstStyle/>
                  <a:p>
                    <a:endParaRPr lang="en-US" b="1">
                      <a:solidFill>
                        <a:prstClr val="black"/>
                      </a:solidFill>
                    </a:endParaRPr>
                  </a:p>
                </p:txBody>
              </p:sp>
              <p:sp>
                <p:nvSpPr>
                  <p:cNvPr id="502822" name="Oval 38"/>
                  <p:cNvSpPr>
                    <a:spLocks noChangeArrowheads="1"/>
                  </p:cNvSpPr>
                  <p:nvPr/>
                </p:nvSpPr>
                <p:spPr bwMode="auto">
                  <a:xfrm>
                    <a:off x="2310" y="3499"/>
                    <a:ext cx="130" cy="160"/>
                  </a:xfrm>
                  <a:prstGeom prst="ellipse">
                    <a:avLst/>
                  </a:prstGeom>
                  <a:solidFill>
                    <a:srgbClr val="E00000"/>
                  </a:solidFill>
                  <a:ln w="12700">
                    <a:noFill/>
                    <a:round/>
                    <a:headEnd/>
                    <a:tailEnd/>
                  </a:ln>
                  <a:effectLst/>
                </p:spPr>
                <p:txBody>
                  <a:bodyPr wrap="none" anchor="ctr"/>
                  <a:lstStyle/>
                  <a:p>
                    <a:endParaRPr lang="en-US" b="1">
                      <a:solidFill>
                        <a:prstClr val="black"/>
                      </a:solidFill>
                    </a:endParaRPr>
                  </a:p>
                </p:txBody>
              </p:sp>
              <p:sp>
                <p:nvSpPr>
                  <p:cNvPr id="502823" name="Oval 39"/>
                  <p:cNvSpPr>
                    <a:spLocks noChangeArrowheads="1"/>
                  </p:cNvSpPr>
                  <p:nvPr/>
                </p:nvSpPr>
                <p:spPr bwMode="auto">
                  <a:xfrm>
                    <a:off x="2318" y="3506"/>
                    <a:ext cx="96" cy="117"/>
                  </a:xfrm>
                  <a:prstGeom prst="ellipse">
                    <a:avLst/>
                  </a:prstGeom>
                  <a:solidFill>
                    <a:srgbClr val="FF0000"/>
                  </a:solidFill>
                  <a:ln w="12700">
                    <a:noFill/>
                    <a:round/>
                    <a:headEnd/>
                    <a:tailEnd/>
                  </a:ln>
                  <a:effectLst/>
                </p:spPr>
                <p:txBody>
                  <a:bodyPr wrap="none" anchor="ctr"/>
                  <a:lstStyle/>
                  <a:p>
                    <a:endParaRPr lang="en-US" b="1">
                      <a:solidFill>
                        <a:prstClr val="black"/>
                      </a:solidFill>
                    </a:endParaRPr>
                  </a:p>
                </p:txBody>
              </p:sp>
              <p:sp>
                <p:nvSpPr>
                  <p:cNvPr id="502824" name="Oval 40"/>
                  <p:cNvSpPr>
                    <a:spLocks noChangeArrowheads="1"/>
                  </p:cNvSpPr>
                  <p:nvPr/>
                </p:nvSpPr>
                <p:spPr bwMode="auto">
                  <a:xfrm>
                    <a:off x="2324" y="3507"/>
                    <a:ext cx="77" cy="95"/>
                  </a:xfrm>
                  <a:prstGeom prst="ellipse">
                    <a:avLst/>
                  </a:prstGeom>
                  <a:solidFill>
                    <a:srgbClr val="FF4040"/>
                  </a:solidFill>
                  <a:ln w="12700">
                    <a:noFill/>
                    <a:round/>
                    <a:headEnd/>
                    <a:tailEnd/>
                  </a:ln>
                  <a:effectLst/>
                </p:spPr>
                <p:txBody>
                  <a:bodyPr wrap="none" anchor="ctr"/>
                  <a:lstStyle/>
                  <a:p>
                    <a:endParaRPr lang="en-US" b="1">
                      <a:solidFill>
                        <a:prstClr val="black"/>
                      </a:solidFill>
                    </a:endParaRPr>
                  </a:p>
                </p:txBody>
              </p:sp>
              <p:sp>
                <p:nvSpPr>
                  <p:cNvPr id="502825" name="Oval 41"/>
                  <p:cNvSpPr>
                    <a:spLocks noChangeArrowheads="1"/>
                  </p:cNvSpPr>
                  <p:nvPr/>
                </p:nvSpPr>
                <p:spPr bwMode="auto">
                  <a:xfrm>
                    <a:off x="2328" y="3513"/>
                    <a:ext cx="56" cy="71"/>
                  </a:xfrm>
                  <a:prstGeom prst="ellipse">
                    <a:avLst/>
                  </a:prstGeom>
                  <a:solidFill>
                    <a:srgbClr val="FF8080"/>
                  </a:solidFill>
                  <a:ln w="12700">
                    <a:noFill/>
                    <a:round/>
                    <a:headEnd/>
                    <a:tailEnd/>
                  </a:ln>
                  <a:effectLst/>
                </p:spPr>
                <p:txBody>
                  <a:bodyPr wrap="none" anchor="ctr"/>
                  <a:lstStyle/>
                  <a:p>
                    <a:endParaRPr lang="en-US" b="1">
                      <a:solidFill>
                        <a:prstClr val="black"/>
                      </a:solidFill>
                    </a:endParaRPr>
                  </a:p>
                </p:txBody>
              </p:sp>
              <p:sp>
                <p:nvSpPr>
                  <p:cNvPr id="502826" name="Oval 42"/>
                  <p:cNvSpPr>
                    <a:spLocks noChangeArrowheads="1"/>
                  </p:cNvSpPr>
                  <p:nvPr/>
                </p:nvSpPr>
                <p:spPr bwMode="auto">
                  <a:xfrm>
                    <a:off x="2332" y="3518"/>
                    <a:ext cx="38" cy="49"/>
                  </a:xfrm>
                  <a:prstGeom prst="ellipse">
                    <a:avLst/>
                  </a:prstGeom>
                  <a:solidFill>
                    <a:srgbClr val="FFC0C0"/>
                  </a:solidFill>
                  <a:ln w="12700">
                    <a:noFill/>
                    <a:round/>
                    <a:headEnd/>
                    <a:tailEnd/>
                  </a:ln>
                  <a:effectLst/>
                </p:spPr>
                <p:txBody>
                  <a:bodyPr wrap="none" anchor="ctr"/>
                  <a:lstStyle/>
                  <a:p>
                    <a:endParaRPr lang="en-US" b="1">
                      <a:solidFill>
                        <a:prstClr val="black"/>
                      </a:solidFill>
                    </a:endParaRPr>
                  </a:p>
                </p:txBody>
              </p:sp>
            </p:grpSp>
            <p:sp>
              <p:nvSpPr>
                <p:cNvPr id="502827" name="Text Box 43"/>
                <p:cNvSpPr txBox="1">
                  <a:spLocks noChangeArrowheads="1"/>
                </p:cNvSpPr>
                <p:nvPr/>
              </p:nvSpPr>
              <p:spPr bwMode="auto">
                <a:xfrm>
                  <a:off x="951" y="912"/>
                  <a:ext cx="729" cy="236"/>
                </a:xfrm>
                <a:prstGeom prst="rect">
                  <a:avLst/>
                </a:prstGeom>
                <a:noFill/>
                <a:ln w="9525">
                  <a:noFill/>
                  <a:miter lim="800000"/>
                  <a:headEnd/>
                  <a:tailEnd/>
                </a:ln>
                <a:effectLst/>
              </p:spPr>
              <p:txBody>
                <a:bodyPr wrap="square">
                  <a:spAutoFit/>
                </a:bodyPr>
                <a:lstStyle/>
                <a:p>
                  <a:pPr>
                    <a:spcBef>
                      <a:spcPct val="50000"/>
                    </a:spcBef>
                  </a:pPr>
                  <a:r>
                    <a:rPr lang="en-US" b="1" dirty="0">
                      <a:solidFill>
                        <a:schemeClr val="bg2"/>
                      </a:solidFill>
                    </a:rPr>
                    <a:t>Schools</a:t>
                  </a:r>
                </a:p>
              </p:txBody>
            </p:sp>
          </p:grpSp>
          <p:grpSp>
            <p:nvGrpSpPr>
              <p:cNvPr id="7" name="Group 44"/>
              <p:cNvGrpSpPr>
                <a:grpSpLocks/>
              </p:cNvGrpSpPr>
              <p:nvPr/>
            </p:nvGrpSpPr>
            <p:grpSpPr bwMode="auto">
              <a:xfrm>
                <a:off x="192" y="528"/>
                <a:ext cx="5568" cy="3642"/>
                <a:chOff x="192" y="528"/>
                <a:chExt cx="5568" cy="3642"/>
              </a:xfrm>
            </p:grpSpPr>
            <p:grpSp>
              <p:nvGrpSpPr>
                <p:cNvPr id="8" name="Group 45"/>
                <p:cNvGrpSpPr>
                  <a:grpSpLocks/>
                </p:cNvGrpSpPr>
                <p:nvPr/>
              </p:nvGrpSpPr>
              <p:grpSpPr bwMode="auto">
                <a:xfrm>
                  <a:off x="1248" y="720"/>
                  <a:ext cx="4512" cy="3270"/>
                  <a:chOff x="1248" y="720"/>
                  <a:chExt cx="4512" cy="3270"/>
                </a:xfrm>
              </p:grpSpPr>
              <p:grpSp>
                <p:nvGrpSpPr>
                  <p:cNvPr id="9" name="Group 46"/>
                  <p:cNvGrpSpPr>
                    <a:grpSpLocks/>
                  </p:cNvGrpSpPr>
                  <p:nvPr/>
                </p:nvGrpSpPr>
                <p:grpSpPr bwMode="auto">
                  <a:xfrm>
                    <a:off x="1776" y="720"/>
                    <a:ext cx="3456" cy="2976"/>
                    <a:chOff x="1776" y="720"/>
                    <a:chExt cx="3456" cy="2976"/>
                  </a:xfrm>
                </p:grpSpPr>
                <p:sp>
                  <p:nvSpPr>
                    <p:cNvPr id="502831" name="Line 47"/>
                    <p:cNvSpPr>
                      <a:spLocks noChangeShapeType="1"/>
                    </p:cNvSpPr>
                    <p:nvPr/>
                  </p:nvSpPr>
                  <p:spPr bwMode="auto">
                    <a:xfrm flipV="1">
                      <a:off x="1824" y="2208"/>
                      <a:ext cx="1008" cy="14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2" name="Line 48"/>
                    <p:cNvSpPr>
                      <a:spLocks noChangeShapeType="1"/>
                    </p:cNvSpPr>
                    <p:nvPr/>
                  </p:nvSpPr>
                  <p:spPr bwMode="auto">
                    <a:xfrm flipV="1">
                      <a:off x="2976" y="1200"/>
                      <a:ext cx="2208" cy="86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3" name="Line 49"/>
                    <p:cNvSpPr>
                      <a:spLocks noChangeShapeType="1"/>
                    </p:cNvSpPr>
                    <p:nvPr/>
                  </p:nvSpPr>
                  <p:spPr bwMode="auto">
                    <a:xfrm>
                      <a:off x="2976" y="720"/>
                      <a:ext cx="2208" cy="48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4" name="Line 50"/>
                    <p:cNvSpPr>
                      <a:spLocks noChangeShapeType="1"/>
                    </p:cNvSpPr>
                    <p:nvPr/>
                  </p:nvSpPr>
                  <p:spPr bwMode="auto">
                    <a:xfrm flipV="1">
                      <a:off x="1776" y="3264"/>
                      <a:ext cx="1056" cy="43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5" name="Line 51"/>
                    <p:cNvSpPr>
                      <a:spLocks noChangeShapeType="1"/>
                    </p:cNvSpPr>
                    <p:nvPr/>
                  </p:nvSpPr>
                  <p:spPr bwMode="auto">
                    <a:xfrm flipH="1" flipV="1">
                      <a:off x="2928" y="2160"/>
                      <a:ext cx="2208" cy="105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6" name="Line 52"/>
                    <p:cNvSpPr>
                      <a:spLocks noChangeShapeType="1"/>
                    </p:cNvSpPr>
                    <p:nvPr/>
                  </p:nvSpPr>
                  <p:spPr bwMode="auto">
                    <a:xfrm flipH="1" flipV="1">
                      <a:off x="4848" y="1920"/>
                      <a:ext cx="288" cy="12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7" name="Line 53"/>
                    <p:cNvSpPr>
                      <a:spLocks noChangeShapeType="1"/>
                    </p:cNvSpPr>
                    <p:nvPr/>
                  </p:nvSpPr>
                  <p:spPr bwMode="auto">
                    <a:xfrm flipH="1">
                      <a:off x="3696" y="3312"/>
                      <a:ext cx="1440" cy="33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38" name="Line 54"/>
                    <p:cNvSpPr>
                      <a:spLocks noChangeShapeType="1"/>
                    </p:cNvSpPr>
                    <p:nvPr/>
                  </p:nvSpPr>
                  <p:spPr bwMode="auto">
                    <a:xfrm flipV="1">
                      <a:off x="5136" y="1200"/>
                      <a:ext cx="96" cy="2064"/>
                    </a:xfrm>
                    <a:prstGeom prst="line">
                      <a:avLst/>
                    </a:prstGeom>
                    <a:noFill/>
                    <a:ln w="9525">
                      <a:solidFill>
                        <a:srgbClr val="969696"/>
                      </a:solidFill>
                      <a:round/>
                      <a:headEnd/>
                      <a:tailEnd/>
                    </a:ln>
                    <a:effectLst/>
                  </p:spPr>
                  <p:txBody>
                    <a:bodyPr wrap="none"/>
                    <a:lstStyle/>
                    <a:p>
                      <a:endParaRPr lang="en-US" b="1">
                        <a:solidFill>
                          <a:prstClr val="black"/>
                        </a:solidFill>
                      </a:endParaRPr>
                    </a:p>
                  </p:txBody>
                </p:sp>
              </p:grpSp>
              <p:grpSp>
                <p:nvGrpSpPr>
                  <p:cNvPr id="10" name="Group 55"/>
                  <p:cNvGrpSpPr>
                    <a:grpSpLocks/>
                  </p:cNvGrpSpPr>
                  <p:nvPr/>
                </p:nvGrpSpPr>
                <p:grpSpPr bwMode="auto">
                  <a:xfrm>
                    <a:off x="1248" y="960"/>
                    <a:ext cx="4512" cy="3030"/>
                    <a:chOff x="1248" y="960"/>
                    <a:chExt cx="4512" cy="3030"/>
                  </a:xfrm>
                </p:grpSpPr>
                <p:grpSp>
                  <p:nvGrpSpPr>
                    <p:cNvPr id="11" name="Group 56"/>
                    <p:cNvGrpSpPr>
                      <a:grpSpLocks/>
                    </p:cNvGrpSpPr>
                    <p:nvPr/>
                  </p:nvGrpSpPr>
                  <p:grpSpPr bwMode="auto">
                    <a:xfrm>
                      <a:off x="4707" y="960"/>
                      <a:ext cx="1053" cy="657"/>
                      <a:chOff x="931" y="948"/>
                      <a:chExt cx="1185" cy="751"/>
                    </a:xfrm>
                  </p:grpSpPr>
                  <p:grpSp>
                    <p:nvGrpSpPr>
                      <p:cNvPr id="12" name="Group 57"/>
                      <p:cNvGrpSpPr>
                        <a:grpSpLocks/>
                      </p:cNvGrpSpPr>
                      <p:nvPr/>
                    </p:nvGrpSpPr>
                    <p:grpSpPr bwMode="auto">
                      <a:xfrm>
                        <a:off x="1379" y="948"/>
                        <a:ext cx="324" cy="401"/>
                        <a:chOff x="1379" y="948"/>
                        <a:chExt cx="324" cy="401"/>
                      </a:xfrm>
                    </p:grpSpPr>
                    <p:sp>
                      <p:nvSpPr>
                        <p:cNvPr id="502842" name="Oval 58"/>
                        <p:cNvSpPr>
                          <a:spLocks noChangeArrowheads="1"/>
                        </p:cNvSpPr>
                        <p:nvPr/>
                      </p:nvSpPr>
                      <p:spPr bwMode="auto">
                        <a:xfrm>
                          <a:off x="1379" y="948"/>
                          <a:ext cx="324" cy="401"/>
                        </a:xfrm>
                        <a:prstGeom prst="ellipse">
                          <a:avLst/>
                        </a:prstGeom>
                        <a:solidFill>
                          <a:srgbClr val="000020"/>
                        </a:solidFill>
                        <a:ln w="12700">
                          <a:noFill/>
                          <a:round/>
                          <a:headEnd/>
                          <a:tailEnd/>
                        </a:ln>
                        <a:effectLst/>
                      </p:spPr>
                      <p:txBody>
                        <a:bodyPr wrap="none" anchor="ctr"/>
                        <a:lstStyle/>
                        <a:p>
                          <a:endParaRPr lang="en-US" b="1">
                            <a:solidFill>
                              <a:prstClr val="black"/>
                            </a:solidFill>
                          </a:endParaRPr>
                        </a:p>
                      </p:txBody>
                    </p:sp>
                    <p:sp>
                      <p:nvSpPr>
                        <p:cNvPr id="502843" name="Oval 59"/>
                        <p:cNvSpPr>
                          <a:spLocks noChangeArrowheads="1"/>
                        </p:cNvSpPr>
                        <p:nvPr/>
                      </p:nvSpPr>
                      <p:spPr bwMode="auto">
                        <a:xfrm>
                          <a:off x="1384" y="949"/>
                          <a:ext cx="296" cy="366"/>
                        </a:xfrm>
                        <a:prstGeom prst="ellipse">
                          <a:avLst/>
                        </a:prstGeom>
                        <a:solidFill>
                          <a:srgbClr val="000040"/>
                        </a:solidFill>
                        <a:ln w="12700">
                          <a:noFill/>
                          <a:round/>
                          <a:headEnd/>
                          <a:tailEnd/>
                        </a:ln>
                        <a:effectLst/>
                      </p:spPr>
                      <p:txBody>
                        <a:bodyPr wrap="none" anchor="ctr"/>
                        <a:lstStyle/>
                        <a:p>
                          <a:endParaRPr lang="en-US" b="1">
                            <a:solidFill>
                              <a:prstClr val="black"/>
                            </a:solidFill>
                          </a:endParaRPr>
                        </a:p>
                      </p:txBody>
                    </p:sp>
                    <p:sp>
                      <p:nvSpPr>
                        <p:cNvPr id="502844" name="Oval 60"/>
                        <p:cNvSpPr>
                          <a:spLocks noChangeArrowheads="1"/>
                        </p:cNvSpPr>
                        <p:nvPr/>
                      </p:nvSpPr>
                      <p:spPr bwMode="auto">
                        <a:xfrm>
                          <a:off x="1391" y="956"/>
                          <a:ext cx="263" cy="324"/>
                        </a:xfrm>
                        <a:prstGeom prst="ellipse">
                          <a:avLst/>
                        </a:prstGeom>
                        <a:solidFill>
                          <a:srgbClr val="000060"/>
                        </a:solidFill>
                        <a:ln w="12700">
                          <a:noFill/>
                          <a:round/>
                          <a:headEnd/>
                          <a:tailEnd/>
                        </a:ln>
                        <a:effectLst/>
                      </p:spPr>
                      <p:txBody>
                        <a:bodyPr wrap="none" anchor="ctr"/>
                        <a:lstStyle/>
                        <a:p>
                          <a:endParaRPr lang="en-US" b="1">
                            <a:solidFill>
                              <a:prstClr val="black"/>
                            </a:solidFill>
                          </a:endParaRPr>
                        </a:p>
                      </p:txBody>
                    </p:sp>
                    <p:sp>
                      <p:nvSpPr>
                        <p:cNvPr id="502845" name="Oval 61"/>
                        <p:cNvSpPr>
                          <a:spLocks noChangeArrowheads="1"/>
                        </p:cNvSpPr>
                        <p:nvPr/>
                      </p:nvSpPr>
                      <p:spPr bwMode="auto">
                        <a:xfrm>
                          <a:off x="1398" y="963"/>
                          <a:ext cx="231" cy="283"/>
                        </a:xfrm>
                        <a:prstGeom prst="ellipse">
                          <a:avLst/>
                        </a:prstGeom>
                        <a:solidFill>
                          <a:srgbClr val="000080"/>
                        </a:solidFill>
                        <a:ln w="12700">
                          <a:noFill/>
                          <a:round/>
                          <a:headEnd/>
                          <a:tailEnd/>
                        </a:ln>
                        <a:effectLst/>
                      </p:spPr>
                      <p:txBody>
                        <a:bodyPr wrap="none" anchor="ctr"/>
                        <a:lstStyle/>
                        <a:p>
                          <a:endParaRPr lang="en-US" b="1">
                            <a:solidFill>
                              <a:prstClr val="black"/>
                            </a:solidFill>
                          </a:endParaRPr>
                        </a:p>
                      </p:txBody>
                    </p:sp>
                    <p:sp>
                      <p:nvSpPr>
                        <p:cNvPr id="502846" name="Oval 62"/>
                        <p:cNvSpPr>
                          <a:spLocks noChangeArrowheads="1"/>
                        </p:cNvSpPr>
                        <p:nvPr/>
                      </p:nvSpPr>
                      <p:spPr bwMode="auto">
                        <a:xfrm>
                          <a:off x="1407" y="969"/>
                          <a:ext cx="197" cy="242"/>
                        </a:xfrm>
                        <a:prstGeom prst="ellipse">
                          <a:avLst/>
                        </a:prstGeom>
                        <a:solidFill>
                          <a:srgbClr val="0000A0"/>
                        </a:solidFill>
                        <a:ln w="12700">
                          <a:noFill/>
                          <a:round/>
                          <a:headEnd/>
                          <a:tailEnd/>
                        </a:ln>
                        <a:effectLst/>
                      </p:spPr>
                      <p:txBody>
                        <a:bodyPr wrap="none" anchor="ctr"/>
                        <a:lstStyle/>
                        <a:p>
                          <a:endParaRPr lang="en-US" b="1">
                            <a:solidFill>
                              <a:prstClr val="black"/>
                            </a:solidFill>
                          </a:endParaRPr>
                        </a:p>
                      </p:txBody>
                    </p:sp>
                    <p:sp>
                      <p:nvSpPr>
                        <p:cNvPr id="502847" name="Oval 63"/>
                        <p:cNvSpPr>
                          <a:spLocks noChangeArrowheads="1"/>
                        </p:cNvSpPr>
                        <p:nvPr/>
                      </p:nvSpPr>
                      <p:spPr bwMode="auto">
                        <a:xfrm>
                          <a:off x="1414" y="977"/>
                          <a:ext cx="163" cy="200"/>
                        </a:xfrm>
                        <a:prstGeom prst="ellipse">
                          <a:avLst/>
                        </a:prstGeom>
                        <a:solidFill>
                          <a:srgbClr val="0000C4"/>
                        </a:solidFill>
                        <a:ln w="12700">
                          <a:noFill/>
                          <a:round/>
                          <a:headEnd/>
                          <a:tailEnd/>
                        </a:ln>
                        <a:effectLst/>
                      </p:spPr>
                      <p:txBody>
                        <a:bodyPr wrap="none" anchor="ctr"/>
                        <a:lstStyle/>
                        <a:p>
                          <a:endParaRPr lang="en-US" b="1">
                            <a:solidFill>
                              <a:prstClr val="black"/>
                            </a:solidFill>
                          </a:endParaRPr>
                        </a:p>
                      </p:txBody>
                    </p:sp>
                    <p:sp>
                      <p:nvSpPr>
                        <p:cNvPr id="502848" name="Oval 64"/>
                        <p:cNvSpPr>
                          <a:spLocks noChangeArrowheads="1"/>
                        </p:cNvSpPr>
                        <p:nvPr/>
                      </p:nvSpPr>
                      <p:spPr bwMode="auto">
                        <a:xfrm>
                          <a:off x="1421" y="985"/>
                          <a:ext cx="130" cy="160"/>
                        </a:xfrm>
                        <a:prstGeom prst="ellipse">
                          <a:avLst/>
                        </a:prstGeom>
                        <a:solidFill>
                          <a:srgbClr val="0000E0"/>
                        </a:solidFill>
                        <a:ln w="12700">
                          <a:noFill/>
                          <a:round/>
                          <a:headEnd/>
                          <a:tailEnd/>
                        </a:ln>
                        <a:effectLst/>
                      </p:spPr>
                      <p:txBody>
                        <a:bodyPr wrap="none" anchor="ctr"/>
                        <a:lstStyle/>
                        <a:p>
                          <a:endParaRPr lang="en-US" b="1">
                            <a:solidFill>
                              <a:prstClr val="black"/>
                            </a:solidFill>
                          </a:endParaRPr>
                        </a:p>
                      </p:txBody>
                    </p:sp>
                    <p:sp>
                      <p:nvSpPr>
                        <p:cNvPr id="502849" name="Oval 65"/>
                        <p:cNvSpPr>
                          <a:spLocks noChangeArrowheads="1"/>
                        </p:cNvSpPr>
                        <p:nvPr/>
                      </p:nvSpPr>
                      <p:spPr bwMode="auto">
                        <a:xfrm>
                          <a:off x="1429" y="991"/>
                          <a:ext cx="96" cy="118"/>
                        </a:xfrm>
                        <a:prstGeom prst="ellipse">
                          <a:avLst/>
                        </a:prstGeom>
                        <a:solidFill>
                          <a:srgbClr val="0000FF"/>
                        </a:solidFill>
                        <a:ln w="12700">
                          <a:noFill/>
                          <a:round/>
                          <a:headEnd/>
                          <a:tailEnd/>
                        </a:ln>
                        <a:effectLst/>
                      </p:spPr>
                      <p:txBody>
                        <a:bodyPr wrap="none" anchor="ctr"/>
                        <a:lstStyle/>
                        <a:p>
                          <a:endParaRPr lang="en-US" b="1">
                            <a:solidFill>
                              <a:prstClr val="black"/>
                            </a:solidFill>
                          </a:endParaRPr>
                        </a:p>
                      </p:txBody>
                    </p:sp>
                    <p:sp>
                      <p:nvSpPr>
                        <p:cNvPr id="502850" name="Oval 66"/>
                        <p:cNvSpPr>
                          <a:spLocks noChangeArrowheads="1"/>
                        </p:cNvSpPr>
                        <p:nvPr/>
                      </p:nvSpPr>
                      <p:spPr bwMode="auto">
                        <a:xfrm>
                          <a:off x="1435" y="993"/>
                          <a:ext cx="77" cy="96"/>
                        </a:xfrm>
                        <a:prstGeom prst="ellipse">
                          <a:avLst/>
                        </a:prstGeom>
                        <a:solidFill>
                          <a:srgbClr val="4040FF"/>
                        </a:solidFill>
                        <a:ln w="12700">
                          <a:noFill/>
                          <a:round/>
                          <a:headEnd/>
                          <a:tailEnd/>
                        </a:ln>
                        <a:effectLst/>
                      </p:spPr>
                      <p:txBody>
                        <a:bodyPr wrap="none" anchor="ctr"/>
                        <a:lstStyle/>
                        <a:p>
                          <a:endParaRPr lang="en-US" b="1">
                            <a:solidFill>
                              <a:prstClr val="black"/>
                            </a:solidFill>
                          </a:endParaRPr>
                        </a:p>
                      </p:txBody>
                    </p:sp>
                    <p:sp>
                      <p:nvSpPr>
                        <p:cNvPr id="502851" name="Oval 67"/>
                        <p:cNvSpPr>
                          <a:spLocks noChangeArrowheads="1"/>
                        </p:cNvSpPr>
                        <p:nvPr/>
                      </p:nvSpPr>
                      <p:spPr bwMode="auto">
                        <a:xfrm>
                          <a:off x="1439" y="999"/>
                          <a:ext cx="56" cy="71"/>
                        </a:xfrm>
                        <a:prstGeom prst="ellipse">
                          <a:avLst/>
                        </a:prstGeom>
                        <a:solidFill>
                          <a:srgbClr val="8080FF"/>
                        </a:solidFill>
                        <a:ln w="12700">
                          <a:noFill/>
                          <a:round/>
                          <a:headEnd/>
                          <a:tailEnd/>
                        </a:ln>
                        <a:effectLst/>
                      </p:spPr>
                      <p:txBody>
                        <a:bodyPr wrap="none" anchor="ctr"/>
                        <a:lstStyle/>
                        <a:p>
                          <a:endParaRPr lang="en-US" b="1">
                            <a:solidFill>
                              <a:prstClr val="black"/>
                            </a:solidFill>
                          </a:endParaRPr>
                        </a:p>
                      </p:txBody>
                    </p:sp>
                    <p:sp>
                      <p:nvSpPr>
                        <p:cNvPr id="502852" name="Oval 68"/>
                        <p:cNvSpPr>
                          <a:spLocks noChangeArrowheads="1"/>
                        </p:cNvSpPr>
                        <p:nvPr/>
                      </p:nvSpPr>
                      <p:spPr bwMode="auto">
                        <a:xfrm>
                          <a:off x="1443" y="1004"/>
                          <a:ext cx="37" cy="48"/>
                        </a:xfrm>
                        <a:prstGeom prst="ellipse">
                          <a:avLst/>
                        </a:prstGeom>
                        <a:solidFill>
                          <a:srgbClr val="C0C0FF"/>
                        </a:solidFill>
                        <a:ln w="12700">
                          <a:noFill/>
                          <a:round/>
                          <a:headEnd/>
                          <a:tailEnd/>
                        </a:ln>
                        <a:effectLst/>
                      </p:spPr>
                      <p:txBody>
                        <a:bodyPr wrap="none" anchor="ctr"/>
                        <a:lstStyle/>
                        <a:p>
                          <a:endParaRPr lang="en-US" b="1">
                            <a:solidFill>
                              <a:prstClr val="black"/>
                            </a:solidFill>
                          </a:endParaRPr>
                        </a:p>
                      </p:txBody>
                    </p:sp>
                  </p:grpSp>
                  <p:sp>
                    <p:nvSpPr>
                      <p:cNvPr id="502853" name="Rectangle 69"/>
                      <p:cNvSpPr>
                        <a:spLocks noChangeArrowheads="1"/>
                      </p:cNvSpPr>
                      <p:nvPr/>
                    </p:nvSpPr>
                    <p:spPr bwMode="auto">
                      <a:xfrm>
                        <a:off x="931" y="1235"/>
                        <a:ext cx="1185" cy="46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Community Centers</a:t>
                        </a:r>
                      </a:p>
                    </p:txBody>
                  </p:sp>
                </p:grpSp>
                <p:grpSp>
                  <p:nvGrpSpPr>
                    <p:cNvPr id="13" name="Group 70"/>
                    <p:cNvGrpSpPr>
                      <a:grpSpLocks/>
                    </p:cNvGrpSpPr>
                    <p:nvPr/>
                  </p:nvGrpSpPr>
                  <p:grpSpPr bwMode="auto">
                    <a:xfrm>
                      <a:off x="1248" y="3505"/>
                      <a:ext cx="1053" cy="485"/>
                      <a:chOff x="931" y="948"/>
                      <a:chExt cx="1185" cy="555"/>
                    </a:xfrm>
                  </p:grpSpPr>
                  <p:grpSp>
                    <p:nvGrpSpPr>
                      <p:cNvPr id="14" name="Group 71"/>
                      <p:cNvGrpSpPr>
                        <a:grpSpLocks/>
                      </p:cNvGrpSpPr>
                      <p:nvPr/>
                    </p:nvGrpSpPr>
                    <p:grpSpPr bwMode="auto">
                      <a:xfrm>
                        <a:off x="1379" y="948"/>
                        <a:ext cx="324" cy="401"/>
                        <a:chOff x="1379" y="948"/>
                        <a:chExt cx="324" cy="401"/>
                      </a:xfrm>
                    </p:grpSpPr>
                    <p:sp>
                      <p:nvSpPr>
                        <p:cNvPr id="502856" name="Oval 72"/>
                        <p:cNvSpPr>
                          <a:spLocks noChangeArrowheads="1"/>
                        </p:cNvSpPr>
                        <p:nvPr/>
                      </p:nvSpPr>
                      <p:spPr bwMode="auto">
                        <a:xfrm>
                          <a:off x="1379" y="948"/>
                          <a:ext cx="324" cy="401"/>
                        </a:xfrm>
                        <a:prstGeom prst="ellipse">
                          <a:avLst/>
                        </a:prstGeom>
                        <a:solidFill>
                          <a:srgbClr val="000020"/>
                        </a:solidFill>
                        <a:ln w="12700">
                          <a:noFill/>
                          <a:round/>
                          <a:headEnd/>
                          <a:tailEnd/>
                        </a:ln>
                        <a:effectLst/>
                      </p:spPr>
                      <p:txBody>
                        <a:bodyPr wrap="none" anchor="ctr"/>
                        <a:lstStyle/>
                        <a:p>
                          <a:endParaRPr lang="en-US" b="1">
                            <a:solidFill>
                              <a:prstClr val="black"/>
                            </a:solidFill>
                          </a:endParaRPr>
                        </a:p>
                      </p:txBody>
                    </p:sp>
                    <p:sp>
                      <p:nvSpPr>
                        <p:cNvPr id="502857" name="Oval 73"/>
                        <p:cNvSpPr>
                          <a:spLocks noChangeArrowheads="1"/>
                        </p:cNvSpPr>
                        <p:nvPr/>
                      </p:nvSpPr>
                      <p:spPr bwMode="auto">
                        <a:xfrm>
                          <a:off x="1384" y="949"/>
                          <a:ext cx="296" cy="366"/>
                        </a:xfrm>
                        <a:prstGeom prst="ellipse">
                          <a:avLst/>
                        </a:prstGeom>
                        <a:solidFill>
                          <a:srgbClr val="000040"/>
                        </a:solidFill>
                        <a:ln w="12700">
                          <a:noFill/>
                          <a:round/>
                          <a:headEnd/>
                          <a:tailEnd/>
                        </a:ln>
                        <a:effectLst/>
                      </p:spPr>
                      <p:txBody>
                        <a:bodyPr wrap="none" anchor="ctr"/>
                        <a:lstStyle/>
                        <a:p>
                          <a:endParaRPr lang="en-US" b="1">
                            <a:solidFill>
                              <a:prstClr val="black"/>
                            </a:solidFill>
                          </a:endParaRPr>
                        </a:p>
                      </p:txBody>
                    </p:sp>
                    <p:sp>
                      <p:nvSpPr>
                        <p:cNvPr id="502858" name="Oval 74"/>
                        <p:cNvSpPr>
                          <a:spLocks noChangeArrowheads="1"/>
                        </p:cNvSpPr>
                        <p:nvPr/>
                      </p:nvSpPr>
                      <p:spPr bwMode="auto">
                        <a:xfrm>
                          <a:off x="1391" y="956"/>
                          <a:ext cx="263" cy="324"/>
                        </a:xfrm>
                        <a:prstGeom prst="ellipse">
                          <a:avLst/>
                        </a:prstGeom>
                        <a:solidFill>
                          <a:srgbClr val="000060"/>
                        </a:solidFill>
                        <a:ln w="12700">
                          <a:noFill/>
                          <a:round/>
                          <a:headEnd/>
                          <a:tailEnd/>
                        </a:ln>
                        <a:effectLst/>
                      </p:spPr>
                      <p:txBody>
                        <a:bodyPr wrap="none" anchor="ctr"/>
                        <a:lstStyle/>
                        <a:p>
                          <a:endParaRPr lang="en-US" b="1">
                            <a:solidFill>
                              <a:prstClr val="black"/>
                            </a:solidFill>
                          </a:endParaRPr>
                        </a:p>
                      </p:txBody>
                    </p:sp>
                    <p:sp>
                      <p:nvSpPr>
                        <p:cNvPr id="502859" name="Oval 75"/>
                        <p:cNvSpPr>
                          <a:spLocks noChangeArrowheads="1"/>
                        </p:cNvSpPr>
                        <p:nvPr/>
                      </p:nvSpPr>
                      <p:spPr bwMode="auto">
                        <a:xfrm>
                          <a:off x="1398" y="963"/>
                          <a:ext cx="231" cy="283"/>
                        </a:xfrm>
                        <a:prstGeom prst="ellipse">
                          <a:avLst/>
                        </a:prstGeom>
                        <a:solidFill>
                          <a:srgbClr val="000080"/>
                        </a:solidFill>
                        <a:ln w="12700">
                          <a:noFill/>
                          <a:round/>
                          <a:headEnd/>
                          <a:tailEnd/>
                        </a:ln>
                        <a:effectLst/>
                      </p:spPr>
                      <p:txBody>
                        <a:bodyPr wrap="none" anchor="ctr"/>
                        <a:lstStyle/>
                        <a:p>
                          <a:endParaRPr lang="en-US" b="1">
                            <a:solidFill>
                              <a:prstClr val="black"/>
                            </a:solidFill>
                          </a:endParaRPr>
                        </a:p>
                      </p:txBody>
                    </p:sp>
                    <p:sp>
                      <p:nvSpPr>
                        <p:cNvPr id="502860" name="Oval 76"/>
                        <p:cNvSpPr>
                          <a:spLocks noChangeArrowheads="1"/>
                        </p:cNvSpPr>
                        <p:nvPr/>
                      </p:nvSpPr>
                      <p:spPr bwMode="auto">
                        <a:xfrm>
                          <a:off x="1407" y="969"/>
                          <a:ext cx="197" cy="242"/>
                        </a:xfrm>
                        <a:prstGeom prst="ellipse">
                          <a:avLst/>
                        </a:prstGeom>
                        <a:solidFill>
                          <a:srgbClr val="0000A0"/>
                        </a:solidFill>
                        <a:ln w="12700">
                          <a:noFill/>
                          <a:round/>
                          <a:headEnd/>
                          <a:tailEnd/>
                        </a:ln>
                        <a:effectLst/>
                      </p:spPr>
                      <p:txBody>
                        <a:bodyPr wrap="none" anchor="ctr"/>
                        <a:lstStyle/>
                        <a:p>
                          <a:endParaRPr lang="en-US" b="1">
                            <a:solidFill>
                              <a:prstClr val="black"/>
                            </a:solidFill>
                          </a:endParaRPr>
                        </a:p>
                      </p:txBody>
                    </p:sp>
                    <p:sp>
                      <p:nvSpPr>
                        <p:cNvPr id="502861" name="Oval 77"/>
                        <p:cNvSpPr>
                          <a:spLocks noChangeArrowheads="1"/>
                        </p:cNvSpPr>
                        <p:nvPr/>
                      </p:nvSpPr>
                      <p:spPr bwMode="auto">
                        <a:xfrm>
                          <a:off x="1414" y="977"/>
                          <a:ext cx="163" cy="200"/>
                        </a:xfrm>
                        <a:prstGeom prst="ellipse">
                          <a:avLst/>
                        </a:prstGeom>
                        <a:solidFill>
                          <a:srgbClr val="0000C4"/>
                        </a:solidFill>
                        <a:ln w="12700">
                          <a:noFill/>
                          <a:round/>
                          <a:headEnd/>
                          <a:tailEnd/>
                        </a:ln>
                        <a:effectLst/>
                      </p:spPr>
                      <p:txBody>
                        <a:bodyPr wrap="none" anchor="ctr"/>
                        <a:lstStyle/>
                        <a:p>
                          <a:endParaRPr lang="en-US" b="1">
                            <a:solidFill>
                              <a:prstClr val="black"/>
                            </a:solidFill>
                          </a:endParaRPr>
                        </a:p>
                      </p:txBody>
                    </p:sp>
                    <p:sp>
                      <p:nvSpPr>
                        <p:cNvPr id="502862" name="Oval 78"/>
                        <p:cNvSpPr>
                          <a:spLocks noChangeArrowheads="1"/>
                        </p:cNvSpPr>
                        <p:nvPr/>
                      </p:nvSpPr>
                      <p:spPr bwMode="auto">
                        <a:xfrm>
                          <a:off x="1421" y="985"/>
                          <a:ext cx="130" cy="160"/>
                        </a:xfrm>
                        <a:prstGeom prst="ellipse">
                          <a:avLst/>
                        </a:prstGeom>
                        <a:solidFill>
                          <a:srgbClr val="0000E0"/>
                        </a:solidFill>
                        <a:ln w="12700">
                          <a:noFill/>
                          <a:round/>
                          <a:headEnd/>
                          <a:tailEnd/>
                        </a:ln>
                        <a:effectLst/>
                      </p:spPr>
                      <p:txBody>
                        <a:bodyPr wrap="none" anchor="ctr"/>
                        <a:lstStyle/>
                        <a:p>
                          <a:endParaRPr lang="en-US" b="1">
                            <a:solidFill>
                              <a:prstClr val="black"/>
                            </a:solidFill>
                          </a:endParaRPr>
                        </a:p>
                      </p:txBody>
                    </p:sp>
                    <p:sp>
                      <p:nvSpPr>
                        <p:cNvPr id="502863" name="Oval 79"/>
                        <p:cNvSpPr>
                          <a:spLocks noChangeArrowheads="1"/>
                        </p:cNvSpPr>
                        <p:nvPr/>
                      </p:nvSpPr>
                      <p:spPr bwMode="auto">
                        <a:xfrm>
                          <a:off x="1429" y="991"/>
                          <a:ext cx="96" cy="118"/>
                        </a:xfrm>
                        <a:prstGeom prst="ellipse">
                          <a:avLst/>
                        </a:prstGeom>
                        <a:solidFill>
                          <a:srgbClr val="0000FF"/>
                        </a:solidFill>
                        <a:ln w="12700">
                          <a:noFill/>
                          <a:round/>
                          <a:headEnd/>
                          <a:tailEnd/>
                        </a:ln>
                        <a:effectLst/>
                      </p:spPr>
                      <p:txBody>
                        <a:bodyPr wrap="none" anchor="ctr"/>
                        <a:lstStyle/>
                        <a:p>
                          <a:endParaRPr lang="en-US" b="1">
                            <a:solidFill>
                              <a:prstClr val="black"/>
                            </a:solidFill>
                          </a:endParaRPr>
                        </a:p>
                      </p:txBody>
                    </p:sp>
                    <p:sp>
                      <p:nvSpPr>
                        <p:cNvPr id="502864" name="Oval 80"/>
                        <p:cNvSpPr>
                          <a:spLocks noChangeArrowheads="1"/>
                        </p:cNvSpPr>
                        <p:nvPr/>
                      </p:nvSpPr>
                      <p:spPr bwMode="auto">
                        <a:xfrm>
                          <a:off x="1435" y="993"/>
                          <a:ext cx="77" cy="96"/>
                        </a:xfrm>
                        <a:prstGeom prst="ellipse">
                          <a:avLst/>
                        </a:prstGeom>
                        <a:solidFill>
                          <a:srgbClr val="4040FF"/>
                        </a:solidFill>
                        <a:ln w="12700">
                          <a:noFill/>
                          <a:round/>
                          <a:headEnd/>
                          <a:tailEnd/>
                        </a:ln>
                        <a:effectLst/>
                      </p:spPr>
                      <p:txBody>
                        <a:bodyPr wrap="none" anchor="ctr"/>
                        <a:lstStyle/>
                        <a:p>
                          <a:endParaRPr lang="en-US" b="1">
                            <a:solidFill>
                              <a:prstClr val="black"/>
                            </a:solidFill>
                          </a:endParaRPr>
                        </a:p>
                      </p:txBody>
                    </p:sp>
                    <p:sp>
                      <p:nvSpPr>
                        <p:cNvPr id="502865" name="Oval 81"/>
                        <p:cNvSpPr>
                          <a:spLocks noChangeArrowheads="1"/>
                        </p:cNvSpPr>
                        <p:nvPr/>
                      </p:nvSpPr>
                      <p:spPr bwMode="auto">
                        <a:xfrm>
                          <a:off x="1439" y="999"/>
                          <a:ext cx="56" cy="71"/>
                        </a:xfrm>
                        <a:prstGeom prst="ellipse">
                          <a:avLst/>
                        </a:prstGeom>
                        <a:solidFill>
                          <a:srgbClr val="8080FF"/>
                        </a:solidFill>
                        <a:ln w="12700">
                          <a:noFill/>
                          <a:round/>
                          <a:headEnd/>
                          <a:tailEnd/>
                        </a:ln>
                        <a:effectLst/>
                      </p:spPr>
                      <p:txBody>
                        <a:bodyPr wrap="none" anchor="ctr"/>
                        <a:lstStyle/>
                        <a:p>
                          <a:endParaRPr lang="en-US" b="1">
                            <a:solidFill>
                              <a:prstClr val="black"/>
                            </a:solidFill>
                          </a:endParaRPr>
                        </a:p>
                      </p:txBody>
                    </p:sp>
                    <p:sp>
                      <p:nvSpPr>
                        <p:cNvPr id="502866" name="Oval 82"/>
                        <p:cNvSpPr>
                          <a:spLocks noChangeArrowheads="1"/>
                        </p:cNvSpPr>
                        <p:nvPr/>
                      </p:nvSpPr>
                      <p:spPr bwMode="auto">
                        <a:xfrm>
                          <a:off x="1443" y="1004"/>
                          <a:ext cx="37" cy="48"/>
                        </a:xfrm>
                        <a:prstGeom prst="ellipse">
                          <a:avLst/>
                        </a:prstGeom>
                        <a:solidFill>
                          <a:srgbClr val="C0C0FF"/>
                        </a:solidFill>
                        <a:ln w="12700">
                          <a:noFill/>
                          <a:round/>
                          <a:headEnd/>
                          <a:tailEnd/>
                        </a:ln>
                        <a:effectLst/>
                      </p:spPr>
                      <p:txBody>
                        <a:bodyPr wrap="none" anchor="ctr"/>
                        <a:lstStyle/>
                        <a:p>
                          <a:endParaRPr lang="en-US" b="1">
                            <a:solidFill>
                              <a:prstClr val="black"/>
                            </a:solidFill>
                          </a:endParaRPr>
                        </a:p>
                      </p:txBody>
                    </p:sp>
                  </p:grpSp>
                  <p:sp>
                    <p:nvSpPr>
                      <p:cNvPr id="502867" name="Rectangle 83"/>
                      <p:cNvSpPr>
                        <a:spLocks noChangeArrowheads="1"/>
                      </p:cNvSpPr>
                      <p:nvPr/>
                    </p:nvSpPr>
                    <p:spPr bwMode="auto">
                      <a:xfrm>
                        <a:off x="931" y="1235"/>
                        <a:ext cx="1185" cy="268"/>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Employers</a:t>
                        </a:r>
                      </a:p>
                    </p:txBody>
                  </p:sp>
                </p:grpSp>
                <p:grpSp>
                  <p:nvGrpSpPr>
                    <p:cNvPr id="15" name="Group 84"/>
                    <p:cNvGrpSpPr>
                      <a:grpSpLocks/>
                    </p:cNvGrpSpPr>
                    <p:nvPr/>
                  </p:nvGrpSpPr>
                  <p:grpSpPr bwMode="auto">
                    <a:xfrm>
                      <a:off x="4868" y="3073"/>
                      <a:ext cx="794" cy="524"/>
                      <a:chOff x="1223" y="948"/>
                      <a:chExt cx="893" cy="599"/>
                    </a:xfrm>
                  </p:grpSpPr>
                  <p:grpSp>
                    <p:nvGrpSpPr>
                      <p:cNvPr id="16" name="Group 85"/>
                      <p:cNvGrpSpPr>
                        <a:grpSpLocks/>
                      </p:cNvGrpSpPr>
                      <p:nvPr/>
                    </p:nvGrpSpPr>
                    <p:grpSpPr bwMode="auto">
                      <a:xfrm>
                        <a:off x="1379" y="948"/>
                        <a:ext cx="324" cy="401"/>
                        <a:chOff x="1379" y="948"/>
                        <a:chExt cx="324" cy="401"/>
                      </a:xfrm>
                    </p:grpSpPr>
                    <p:sp>
                      <p:nvSpPr>
                        <p:cNvPr id="502870" name="Oval 86"/>
                        <p:cNvSpPr>
                          <a:spLocks noChangeArrowheads="1"/>
                        </p:cNvSpPr>
                        <p:nvPr/>
                      </p:nvSpPr>
                      <p:spPr bwMode="auto">
                        <a:xfrm>
                          <a:off x="1379" y="948"/>
                          <a:ext cx="324" cy="401"/>
                        </a:xfrm>
                        <a:prstGeom prst="ellipse">
                          <a:avLst/>
                        </a:prstGeom>
                        <a:solidFill>
                          <a:srgbClr val="000020"/>
                        </a:solidFill>
                        <a:ln w="12700">
                          <a:noFill/>
                          <a:round/>
                          <a:headEnd/>
                          <a:tailEnd/>
                        </a:ln>
                        <a:effectLst/>
                      </p:spPr>
                      <p:txBody>
                        <a:bodyPr wrap="none" anchor="ctr"/>
                        <a:lstStyle/>
                        <a:p>
                          <a:endParaRPr lang="en-US" b="1">
                            <a:solidFill>
                              <a:prstClr val="black"/>
                            </a:solidFill>
                          </a:endParaRPr>
                        </a:p>
                      </p:txBody>
                    </p:sp>
                    <p:sp>
                      <p:nvSpPr>
                        <p:cNvPr id="502871" name="Oval 87"/>
                        <p:cNvSpPr>
                          <a:spLocks noChangeArrowheads="1"/>
                        </p:cNvSpPr>
                        <p:nvPr/>
                      </p:nvSpPr>
                      <p:spPr bwMode="auto">
                        <a:xfrm>
                          <a:off x="1384" y="949"/>
                          <a:ext cx="296" cy="366"/>
                        </a:xfrm>
                        <a:prstGeom prst="ellipse">
                          <a:avLst/>
                        </a:prstGeom>
                        <a:solidFill>
                          <a:srgbClr val="000040"/>
                        </a:solidFill>
                        <a:ln w="12700">
                          <a:noFill/>
                          <a:round/>
                          <a:headEnd/>
                          <a:tailEnd/>
                        </a:ln>
                        <a:effectLst/>
                      </p:spPr>
                      <p:txBody>
                        <a:bodyPr wrap="none" anchor="ctr"/>
                        <a:lstStyle/>
                        <a:p>
                          <a:endParaRPr lang="en-US" b="1">
                            <a:solidFill>
                              <a:prstClr val="black"/>
                            </a:solidFill>
                          </a:endParaRPr>
                        </a:p>
                      </p:txBody>
                    </p:sp>
                    <p:sp>
                      <p:nvSpPr>
                        <p:cNvPr id="502872" name="Oval 88"/>
                        <p:cNvSpPr>
                          <a:spLocks noChangeArrowheads="1"/>
                        </p:cNvSpPr>
                        <p:nvPr/>
                      </p:nvSpPr>
                      <p:spPr bwMode="auto">
                        <a:xfrm>
                          <a:off x="1391" y="956"/>
                          <a:ext cx="263" cy="324"/>
                        </a:xfrm>
                        <a:prstGeom prst="ellipse">
                          <a:avLst/>
                        </a:prstGeom>
                        <a:solidFill>
                          <a:srgbClr val="000060"/>
                        </a:solidFill>
                        <a:ln w="12700">
                          <a:noFill/>
                          <a:round/>
                          <a:headEnd/>
                          <a:tailEnd/>
                        </a:ln>
                        <a:effectLst/>
                      </p:spPr>
                      <p:txBody>
                        <a:bodyPr wrap="none" anchor="ctr"/>
                        <a:lstStyle/>
                        <a:p>
                          <a:endParaRPr lang="en-US" b="1">
                            <a:solidFill>
                              <a:prstClr val="black"/>
                            </a:solidFill>
                          </a:endParaRPr>
                        </a:p>
                      </p:txBody>
                    </p:sp>
                    <p:sp>
                      <p:nvSpPr>
                        <p:cNvPr id="502873" name="Oval 89"/>
                        <p:cNvSpPr>
                          <a:spLocks noChangeArrowheads="1"/>
                        </p:cNvSpPr>
                        <p:nvPr/>
                      </p:nvSpPr>
                      <p:spPr bwMode="auto">
                        <a:xfrm>
                          <a:off x="1398" y="963"/>
                          <a:ext cx="231" cy="283"/>
                        </a:xfrm>
                        <a:prstGeom prst="ellipse">
                          <a:avLst/>
                        </a:prstGeom>
                        <a:solidFill>
                          <a:srgbClr val="000080"/>
                        </a:solidFill>
                        <a:ln w="12700">
                          <a:noFill/>
                          <a:round/>
                          <a:headEnd/>
                          <a:tailEnd/>
                        </a:ln>
                        <a:effectLst/>
                      </p:spPr>
                      <p:txBody>
                        <a:bodyPr wrap="none" anchor="ctr"/>
                        <a:lstStyle/>
                        <a:p>
                          <a:endParaRPr lang="en-US" b="1">
                            <a:solidFill>
                              <a:prstClr val="black"/>
                            </a:solidFill>
                          </a:endParaRPr>
                        </a:p>
                      </p:txBody>
                    </p:sp>
                    <p:sp>
                      <p:nvSpPr>
                        <p:cNvPr id="502874" name="Oval 90"/>
                        <p:cNvSpPr>
                          <a:spLocks noChangeArrowheads="1"/>
                        </p:cNvSpPr>
                        <p:nvPr/>
                      </p:nvSpPr>
                      <p:spPr bwMode="auto">
                        <a:xfrm>
                          <a:off x="1407" y="969"/>
                          <a:ext cx="197" cy="242"/>
                        </a:xfrm>
                        <a:prstGeom prst="ellipse">
                          <a:avLst/>
                        </a:prstGeom>
                        <a:solidFill>
                          <a:srgbClr val="0000A0"/>
                        </a:solidFill>
                        <a:ln w="12700">
                          <a:noFill/>
                          <a:round/>
                          <a:headEnd/>
                          <a:tailEnd/>
                        </a:ln>
                        <a:effectLst/>
                      </p:spPr>
                      <p:txBody>
                        <a:bodyPr wrap="none" anchor="ctr"/>
                        <a:lstStyle/>
                        <a:p>
                          <a:endParaRPr lang="en-US" b="1">
                            <a:solidFill>
                              <a:prstClr val="black"/>
                            </a:solidFill>
                          </a:endParaRPr>
                        </a:p>
                      </p:txBody>
                    </p:sp>
                    <p:sp>
                      <p:nvSpPr>
                        <p:cNvPr id="502875" name="Oval 91"/>
                        <p:cNvSpPr>
                          <a:spLocks noChangeArrowheads="1"/>
                        </p:cNvSpPr>
                        <p:nvPr/>
                      </p:nvSpPr>
                      <p:spPr bwMode="auto">
                        <a:xfrm>
                          <a:off x="1414" y="977"/>
                          <a:ext cx="163" cy="200"/>
                        </a:xfrm>
                        <a:prstGeom prst="ellipse">
                          <a:avLst/>
                        </a:prstGeom>
                        <a:solidFill>
                          <a:srgbClr val="0000C4"/>
                        </a:solidFill>
                        <a:ln w="12700">
                          <a:noFill/>
                          <a:round/>
                          <a:headEnd/>
                          <a:tailEnd/>
                        </a:ln>
                        <a:effectLst/>
                      </p:spPr>
                      <p:txBody>
                        <a:bodyPr wrap="none" anchor="ctr"/>
                        <a:lstStyle/>
                        <a:p>
                          <a:endParaRPr lang="en-US" b="1">
                            <a:solidFill>
                              <a:prstClr val="black"/>
                            </a:solidFill>
                          </a:endParaRPr>
                        </a:p>
                      </p:txBody>
                    </p:sp>
                    <p:sp>
                      <p:nvSpPr>
                        <p:cNvPr id="502876" name="Oval 92"/>
                        <p:cNvSpPr>
                          <a:spLocks noChangeArrowheads="1"/>
                        </p:cNvSpPr>
                        <p:nvPr/>
                      </p:nvSpPr>
                      <p:spPr bwMode="auto">
                        <a:xfrm>
                          <a:off x="1421" y="985"/>
                          <a:ext cx="130" cy="160"/>
                        </a:xfrm>
                        <a:prstGeom prst="ellipse">
                          <a:avLst/>
                        </a:prstGeom>
                        <a:solidFill>
                          <a:srgbClr val="0000E0"/>
                        </a:solidFill>
                        <a:ln w="12700">
                          <a:noFill/>
                          <a:round/>
                          <a:headEnd/>
                          <a:tailEnd/>
                        </a:ln>
                        <a:effectLst/>
                      </p:spPr>
                      <p:txBody>
                        <a:bodyPr wrap="none" anchor="ctr"/>
                        <a:lstStyle/>
                        <a:p>
                          <a:endParaRPr lang="en-US" b="1">
                            <a:solidFill>
                              <a:prstClr val="black"/>
                            </a:solidFill>
                          </a:endParaRPr>
                        </a:p>
                      </p:txBody>
                    </p:sp>
                    <p:sp>
                      <p:nvSpPr>
                        <p:cNvPr id="502877" name="Oval 93"/>
                        <p:cNvSpPr>
                          <a:spLocks noChangeArrowheads="1"/>
                        </p:cNvSpPr>
                        <p:nvPr/>
                      </p:nvSpPr>
                      <p:spPr bwMode="auto">
                        <a:xfrm>
                          <a:off x="1429" y="991"/>
                          <a:ext cx="96" cy="118"/>
                        </a:xfrm>
                        <a:prstGeom prst="ellipse">
                          <a:avLst/>
                        </a:prstGeom>
                        <a:solidFill>
                          <a:srgbClr val="0000FF"/>
                        </a:solidFill>
                        <a:ln w="12700">
                          <a:noFill/>
                          <a:round/>
                          <a:headEnd/>
                          <a:tailEnd/>
                        </a:ln>
                        <a:effectLst/>
                      </p:spPr>
                      <p:txBody>
                        <a:bodyPr wrap="none" anchor="ctr"/>
                        <a:lstStyle/>
                        <a:p>
                          <a:endParaRPr lang="en-US" b="1">
                            <a:solidFill>
                              <a:prstClr val="black"/>
                            </a:solidFill>
                          </a:endParaRPr>
                        </a:p>
                      </p:txBody>
                    </p:sp>
                    <p:sp>
                      <p:nvSpPr>
                        <p:cNvPr id="502878" name="Oval 94"/>
                        <p:cNvSpPr>
                          <a:spLocks noChangeArrowheads="1"/>
                        </p:cNvSpPr>
                        <p:nvPr/>
                      </p:nvSpPr>
                      <p:spPr bwMode="auto">
                        <a:xfrm>
                          <a:off x="1435" y="993"/>
                          <a:ext cx="77" cy="96"/>
                        </a:xfrm>
                        <a:prstGeom prst="ellipse">
                          <a:avLst/>
                        </a:prstGeom>
                        <a:solidFill>
                          <a:srgbClr val="4040FF"/>
                        </a:solidFill>
                        <a:ln w="12700">
                          <a:noFill/>
                          <a:round/>
                          <a:headEnd/>
                          <a:tailEnd/>
                        </a:ln>
                        <a:effectLst/>
                      </p:spPr>
                      <p:txBody>
                        <a:bodyPr wrap="none" anchor="ctr"/>
                        <a:lstStyle/>
                        <a:p>
                          <a:endParaRPr lang="en-US" b="1">
                            <a:solidFill>
                              <a:prstClr val="black"/>
                            </a:solidFill>
                          </a:endParaRPr>
                        </a:p>
                      </p:txBody>
                    </p:sp>
                    <p:sp>
                      <p:nvSpPr>
                        <p:cNvPr id="502879" name="Oval 95"/>
                        <p:cNvSpPr>
                          <a:spLocks noChangeArrowheads="1"/>
                        </p:cNvSpPr>
                        <p:nvPr/>
                      </p:nvSpPr>
                      <p:spPr bwMode="auto">
                        <a:xfrm>
                          <a:off x="1439" y="999"/>
                          <a:ext cx="56" cy="71"/>
                        </a:xfrm>
                        <a:prstGeom prst="ellipse">
                          <a:avLst/>
                        </a:prstGeom>
                        <a:solidFill>
                          <a:srgbClr val="8080FF"/>
                        </a:solidFill>
                        <a:ln w="12700">
                          <a:noFill/>
                          <a:round/>
                          <a:headEnd/>
                          <a:tailEnd/>
                        </a:ln>
                        <a:effectLst/>
                      </p:spPr>
                      <p:txBody>
                        <a:bodyPr wrap="none" anchor="ctr"/>
                        <a:lstStyle/>
                        <a:p>
                          <a:endParaRPr lang="en-US" b="1">
                            <a:solidFill>
                              <a:prstClr val="black"/>
                            </a:solidFill>
                          </a:endParaRPr>
                        </a:p>
                      </p:txBody>
                    </p:sp>
                    <p:sp>
                      <p:nvSpPr>
                        <p:cNvPr id="502880" name="Oval 96"/>
                        <p:cNvSpPr>
                          <a:spLocks noChangeArrowheads="1"/>
                        </p:cNvSpPr>
                        <p:nvPr/>
                      </p:nvSpPr>
                      <p:spPr bwMode="auto">
                        <a:xfrm>
                          <a:off x="1443" y="1004"/>
                          <a:ext cx="37" cy="48"/>
                        </a:xfrm>
                        <a:prstGeom prst="ellipse">
                          <a:avLst/>
                        </a:prstGeom>
                        <a:solidFill>
                          <a:srgbClr val="C0C0FF"/>
                        </a:solidFill>
                        <a:ln w="12700">
                          <a:noFill/>
                          <a:round/>
                          <a:headEnd/>
                          <a:tailEnd/>
                        </a:ln>
                        <a:effectLst/>
                      </p:spPr>
                      <p:txBody>
                        <a:bodyPr wrap="none" anchor="ctr"/>
                        <a:lstStyle/>
                        <a:p>
                          <a:endParaRPr lang="en-US" b="1">
                            <a:solidFill>
                              <a:prstClr val="black"/>
                            </a:solidFill>
                          </a:endParaRPr>
                        </a:p>
                      </p:txBody>
                    </p:sp>
                  </p:grpSp>
                  <p:sp>
                    <p:nvSpPr>
                      <p:cNvPr id="502881" name="Rectangle 97"/>
                      <p:cNvSpPr>
                        <a:spLocks noChangeArrowheads="1"/>
                      </p:cNvSpPr>
                      <p:nvPr/>
                    </p:nvSpPr>
                    <p:spPr bwMode="auto">
                      <a:xfrm>
                        <a:off x="1223" y="1280"/>
                        <a:ext cx="893" cy="267"/>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Transit</a:t>
                        </a:r>
                      </a:p>
                    </p:txBody>
                  </p:sp>
                </p:grpSp>
              </p:grpSp>
            </p:grpSp>
            <p:grpSp>
              <p:nvGrpSpPr>
                <p:cNvPr id="17" name="Group 98"/>
                <p:cNvGrpSpPr>
                  <a:grpSpLocks/>
                </p:cNvGrpSpPr>
                <p:nvPr/>
              </p:nvGrpSpPr>
              <p:grpSpPr bwMode="auto">
                <a:xfrm>
                  <a:off x="192" y="528"/>
                  <a:ext cx="5157" cy="3642"/>
                  <a:chOff x="288" y="528"/>
                  <a:chExt cx="5157" cy="3642"/>
                </a:xfrm>
              </p:grpSpPr>
              <p:grpSp>
                <p:nvGrpSpPr>
                  <p:cNvPr id="18" name="Group 99"/>
                  <p:cNvGrpSpPr>
                    <a:grpSpLocks/>
                  </p:cNvGrpSpPr>
                  <p:nvPr/>
                </p:nvGrpSpPr>
                <p:grpSpPr bwMode="auto">
                  <a:xfrm>
                    <a:off x="624" y="720"/>
                    <a:ext cx="4368" cy="3168"/>
                    <a:chOff x="624" y="720"/>
                    <a:chExt cx="4368" cy="3168"/>
                  </a:xfrm>
                </p:grpSpPr>
                <p:sp>
                  <p:nvSpPr>
                    <p:cNvPr id="502884" name="Line 100"/>
                    <p:cNvSpPr>
                      <a:spLocks noChangeShapeType="1"/>
                    </p:cNvSpPr>
                    <p:nvPr/>
                  </p:nvSpPr>
                  <p:spPr bwMode="auto">
                    <a:xfrm flipV="1">
                      <a:off x="864" y="960"/>
                      <a:ext cx="1152" cy="4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85" name="Line 101"/>
                    <p:cNvSpPr>
                      <a:spLocks noChangeShapeType="1"/>
                    </p:cNvSpPr>
                    <p:nvPr/>
                  </p:nvSpPr>
                  <p:spPr bwMode="auto">
                    <a:xfrm flipH="1">
                      <a:off x="624" y="1104"/>
                      <a:ext cx="192" cy="81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86" name="Line 102"/>
                    <p:cNvSpPr>
                      <a:spLocks noChangeShapeType="1"/>
                    </p:cNvSpPr>
                    <p:nvPr/>
                  </p:nvSpPr>
                  <p:spPr bwMode="auto">
                    <a:xfrm>
                      <a:off x="816" y="1104"/>
                      <a:ext cx="336" cy="14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87" name="Line 103"/>
                    <p:cNvSpPr>
                      <a:spLocks noChangeShapeType="1"/>
                    </p:cNvSpPr>
                    <p:nvPr/>
                  </p:nvSpPr>
                  <p:spPr bwMode="auto">
                    <a:xfrm flipV="1">
                      <a:off x="1152" y="960"/>
                      <a:ext cx="864" cy="158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88" name="Line 104"/>
                    <p:cNvSpPr>
                      <a:spLocks noChangeShapeType="1"/>
                    </p:cNvSpPr>
                    <p:nvPr/>
                  </p:nvSpPr>
                  <p:spPr bwMode="auto">
                    <a:xfrm flipH="1" flipV="1">
                      <a:off x="672" y="2016"/>
                      <a:ext cx="528" cy="52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89" name="Line 105"/>
                    <p:cNvSpPr>
                      <a:spLocks noChangeShapeType="1"/>
                    </p:cNvSpPr>
                    <p:nvPr/>
                  </p:nvSpPr>
                  <p:spPr bwMode="auto">
                    <a:xfrm flipH="1" flipV="1">
                      <a:off x="768" y="1056"/>
                      <a:ext cx="2208" cy="100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0" name="Line 106"/>
                    <p:cNvSpPr>
                      <a:spLocks noChangeShapeType="1"/>
                    </p:cNvSpPr>
                    <p:nvPr/>
                  </p:nvSpPr>
                  <p:spPr bwMode="auto">
                    <a:xfrm flipV="1">
                      <a:off x="2160" y="2160"/>
                      <a:ext cx="816" cy="76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1" name="Line 107"/>
                    <p:cNvSpPr>
                      <a:spLocks noChangeShapeType="1"/>
                    </p:cNvSpPr>
                    <p:nvPr/>
                  </p:nvSpPr>
                  <p:spPr bwMode="auto">
                    <a:xfrm flipV="1">
                      <a:off x="1152" y="2304"/>
                      <a:ext cx="1776" cy="2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2" name="Line 108"/>
                    <p:cNvSpPr>
                      <a:spLocks noChangeShapeType="1"/>
                    </p:cNvSpPr>
                    <p:nvPr/>
                  </p:nvSpPr>
                  <p:spPr bwMode="auto">
                    <a:xfrm flipV="1">
                      <a:off x="1152" y="2208"/>
                      <a:ext cx="864" cy="28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3" name="Line 109"/>
                    <p:cNvSpPr>
                      <a:spLocks noChangeShapeType="1"/>
                    </p:cNvSpPr>
                    <p:nvPr/>
                  </p:nvSpPr>
                  <p:spPr bwMode="auto">
                    <a:xfrm flipH="1">
                      <a:off x="2448" y="2208"/>
                      <a:ext cx="528" cy="158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4" name="Line 110"/>
                    <p:cNvSpPr>
                      <a:spLocks noChangeShapeType="1"/>
                    </p:cNvSpPr>
                    <p:nvPr/>
                  </p:nvSpPr>
                  <p:spPr bwMode="auto">
                    <a:xfrm>
                      <a:off x="2928" y="2160"/>
                      <a:ext cx="864" cy="139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5" name="Line 111"/>
                    <p:cNvSpPr>
                      <a:spLocks noChangeShapeType="1"/>
                    </p:cNvSpPr>
                    <p:nvPr/>
                  </p:nvSpPr>
                  <p:spPr bwMode="auto">
                    <a:xfrm flipV="1">
                      <a:off x="2496" y="3600"/>
                      <a:ext cx="1296" cy="28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6" name="Line 112"/>
                    <p:cNvSpPr>
                      <a:spLocks noChangeShapeType="1"/>
                    </p:cNvSpPr>
                    <p:nvPr/>
                  </p:nvSpPr>
                  <p:spPr bwMode="auto">
                    <a:xfrm>
                      <a:off x="2160" y="2976"/>
                      <a:ext cx="336" cy="86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7" name="Line 113"/>
                    <p:cNvSpPr>
                      <a:spLocks noChangeShapeType="1"/>
                    </p:cNvSpPr>
                    <p:nvPr/>
                  </p:nvSpPr>
                  <p:spPr bwMode="auto">
                    <a:xfrm>
                      <a:off x="3024" y="768"/>
                      <a:ext cx="720" cy="283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8" name="Line 114"/>
                    <p:cNvSpPr>
                      <a:spLocks noChangeShapeType="1"/>
                    </p:cNvSpPr>
                    <p:nvPr/>
                  </p:nvSpPr>
                  <p:spPr bwMode="auto">
                    <a:xfrm flipH="1" flipV="1">
                      <a:off x="2064" y="2208"/>
                      <a:ext cx="144" cy="76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899" name="Line 115"/>
                    <p:cNvSpPr>
                      <a:spLocks noChangeShapeType="1"/>
                    </p:cNvSpPr>
                    <p:nvPr/>
                  </p:nvSpPr>
                  <p:spPr bwMode="auto">
                    <a:xfrm>
                      <a:off x="3024" y="2160"/>
                      <a:ext cx="768" cy="76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0" name="Line 116"/>
                    <p:cNvSpPr>
                      <a:spLocks noChangeShapeType="1"/>
                    </p:cNvSpPr>
                    <p:nvPr/>
                  </p:nvSpPr>
                  <p:spPr bwMode="auto">
                    <a:xfrm>
                      <a:off x="3024" y="768"/>
                      <a:ext cx="768" cy="216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1" name="Line 117"/>
                    <p:cNvSpPr>
                      <a:spLocks noChangeShapeType="1"/>
                    </p:cNvSpPr>
                    <p:nvPr/>
                  </p:nvSpPr>
                  <p:spPr bwMode="auto">
                    <a:xfrm>
                      <a:off x="2976" y="2160"/>
                      <a:ext cx="1680" cy="100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2" name="Line 118"/>
                    <p:cNvSpPr>
                      <a:spLocks noChangeShapeType="1"/>
                    </p:cNvSpPr>
                    <p:nvPr/>
                  </p:nvSpPr>
                  <p:spPr bwMode="auto">
                    <a:xfrm flipV="1">
                      <a:off x="3792" y="3168"/>
                      <a:ext cx="864" cy="43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3" name="Line 119"/>
                    <p:cNvSpPr>
                      <a:spLocks noChangeShapeType="1"/>
                    </p:cNvSpPr>
                    <p:nvPr/>
                  </p:nvSpPr>
                  <p:spPr bwMode="auto">
                    <a:xfrm flipV="1">
                      <a:off x="2016" y="864"/>
                      <a:ext cx="2592" cy="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4" name="Line 120"/>
                    <p:cNvSpPr>
                      <a:spLocks noChangeShapeType="1"/>
                    </p:cNvSpPr>
                    <p:nvPr/>
                  </p:nvSpPr>
                  <p:spPr bwMode="auto">
                    <a:xfrm flipH="1" flipV="1">
                      <a:off x="4560" y="816"/>
                      <a:ext cx="432" cy="110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5" name="Line 121"/>
                    <p:cNvSpPr>
                      <a:spLocks noChangeShapeType="1"/>
                    </p:cNvSpPr>
                    <p:nvPr/>
                  </p:nvSpPr>
                  <p:spPr bwMode="auto">
                    <a:xfrm flipH="1" flipV="1">
                      <a:off x="4560" y="816"/>
                      <a:ext cx="144" cy="182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6" name="Line 122"/>
                    <p:cNvSpPr>
                      <a:spLocks noChangeShapeType="1"/>
                    </p:cNvSpPr>
                    <p:nvPr/>
                  </p:nvSpPr>
                  <p:spPr bwMode="auto">
                    <a:xfrm flipV="1">
                      <a:off x="4704" y="1968"/>
                      <a:ext cx="240" cy="672"/>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7" name="Line 123"/>
                    <p:cNvSpPr>
                      <a:spLocks noChangeShapeType="1"/>
                    </p:cNvSpPr>
                    <p:nvPr/>
                  </p:nvSpPr>
                  <p:spPr bwMode="auto">
                    <a:xfrm flipV="1">
                      <a:off x="3840" y="2688"/>
                      <a:ext cx="816" cy="240"/>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8" name="Line 124"/>
                    <p:cNvSpPr>
                      <a:spLocks noChangeShapeType="1"/>
                    </p:cNvSpPr>
                    <p:nvPr/>
                  </p:nvSpPr>
                  <p:spPr bwMode="auto">
                    <a:xfrm flipV="1">
                      <a:off x="2976" y="2928"/>
                      <a:ext cx="816" cy="336"/>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09" name="Line 125"/>
                    <p:cNvSpPr>
                      <a:spLocks noChangeShapeType="1"/>
                    </p:cNvSpPr>
                    <p:nvPr/>
                  </p:nvSpPr>
                  <p:spPr bwMode="auto">
                    <a:xfrm>
                      <a:off x="2976" y="2160"/>
                      <a:ext cx="1680" cy="528"/>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10" name="Line 126"/>
                    <p:cNvSpPr>
                      <a:spLocks noChangeShapeType="1"/>
                    </p:cNvSpPr>
                    <p:nvPr/>
                  </p:nvSpPr>
                  <p:spPr bwMode="auto">
                    <a:xfrm flipV="1">
                      <a:off x="2976" y="720"/>
                      <a:ext cx="48" cy="1344"/>
                    </a:xfrm>
                    <a:prstGeom prst="line">
                      <a:avLst/>
                    </a:prstGeom>
                    <a:noFill/>
                    <a:ln w="9525">
                      <a:solidFill>
                        <a:srgbClr val="969696"/>
                      </a:solidFill>
                      <a:round/>
                      <a:headEnd/>
                      <a:tailEnd/>
                    </a:ln>
                    <a:effectLst/>
                  </p:spPr>
                  <p:txBody>
                    <a:bodyPr wrap="none"/>
                    <a:lstStyle/>
                    <a:p>
                      <a:endParaRPr lang="en-US" b="1">
                        <a:solidFill>
                          <a:prstClr val="black"/>
                        </a:solidFill>
                      </a:endParaRPr>
                    </a:p>
                  </p:txBody>
                </p:sp>
                <p:sp>
                  <p:nvSpPr>
                    <p:cNvPr id="502911" name="Line 127"/>
                    <p:cNvSpPr>
                      <a:spLocks noChangeShapeType="1"/>
                    </p:cNvSpPr>
                    <p:nvPr/>
                  </p:nvSpPr>
                  <p:spPr bwMode="auto">
                    <a:xfrm flipV="1">
                      <a:off x="2976" y="912"/>
                      <a:ext cx="1632" cy="1296"/>
                    </a:xfrm>
                    <a:prstGeom prst="line">
                      <a:avLst/>
                    </a:prstGeom>
                    <a:noFill/>
                    <a:ln w="9525">
                      <a:solidFill>
                        <a:srgbClr val="969696"/>
                      </a:solidFill>
                      <a:round/>
                      <a:headEnd/>
                      <a:tailEnd/>
                    </a:ln>
                    <a:effectLst/>
                  </p:spPr>
                  <p:txBody>
                    <a:bodyPr wrap="none"/>
                    <a:lstStyle/>
                    <a:p>
                      <a:endParaRPr lang="en-US" b="1">
                        <a:solidFill>
                          <a:prstClr val="black"/>
                        </a:solidFill>
                      </a:endParaRPr>
                    </a:p>
                  </p:txBody>
                </p:sp>
              </p:grpSp>
              <p:grpSp>
                <p:nvGrpSpPr>
                  <p:cNvPr id="19" name="Group 128"/>
                  <p:cNvGrpSpPr>
                    <a:grpSpLocks/>
                  </p:cNvGrpSpPr>
                  <p:nvPr/>
                </p:nvGrpSpPr>
                <p:grpSpPr bwMode="auto">
                  <a:xfrm>
                    <a:off x="288" y="528"/>
                    <a:ext cx="5157" cy="3642"/>
                    <a:chOff x="288" y="528"/>
                    <a:chExt cx="5157" cy="3642"/>
                  </a:xfrm>
                </p:grpSpPr>
                <p:grpSp>
                  <p:nvGrpSpPr>
                    <p:cNvPr id="20" name="Group 129"/>
                    <p:cNvGrpSpPr>
                      <a:grpSpLocks/>
                    </p:cNvGrpSpPr>
                    <p:nvPr/>
                  </p:nvGrpSpPr>
                  <p:grpSpPr bwMode="auto">
                    <a:xfrm>
                      <a:off x="3360" y="3360"/>
                      <a:ext cx="1305" cy="666"/>
                      <a:chOff x="720" y="912"/>
                      <a:chExt cx="1305" cy="666"/>
                    </a:xfrm>
                  </p:grpSpPr>
                  <p:grpSp>
                    <p:nvGrpSpPr>
                      <p:cNvPr id="21" name="Group 130"/>
                      <p:cNvGrpSpPr>
                        <a:grpSpLocks/>
                      </p:cNvGrpSpPr>
                      <p:nvPr/>
                    </p:nvGrpSpPr>
                    <p:grpSpPr bwMode="auto">
                      <a:xfrm>
                        <a:off x="960" y="912"/>
                        <a:ext cx="364" cy="505"/>
                        <a:chOff x="1512" y="1923"/>
                        <a:chExt cx="409" cy="505"/>
                      </a:xfrm>
                    </p:grpSpPr>
                    <p:sp>
                      <p:nvSpPr>
                        <p:cNvPr id="502915" name="Oval 131"/>
                        <p:cNvSpPr>
                          <a:spLocks noChangeArrowheads="1"/>
                        </p:cNvSpPr>
                        <p:nvPr/>
                      </p:nvSpPr>
                      <p:spPr bwMode="auto">
                        <a:xfrm>
                          <a:off x="1512" y="1923"/>
                          <a:ext cx="409" cy="505"/>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16" name="Oval 132"/>
                        <p:cNvSpPr>
                          <a:spLocks noChangeArrowheads="1"/>
                        </p:cNvSpPr>
                        <p:nvPr/>
                      </p:nvSpPr>
                      <p:spPr bwMode="auto">
                        <a:xfrm>
                          <a:off x="1519" y="1924"/>
                          <a:ext cx="372" cy="461"/>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17" name="Oval 133"/>
                        <p:cNvSpPr>
                          <a:spLocks noChangeArrowheads="1"/>
                        </p:cNvSpPr>
                        <p:nvPr/>
                      </p:nvSpPr>
                      <p:spPr bwMode="auto">
                        <a:xfrm>
                          <a:off x="1527" y="1933"/>
                          <a:ext cx="332" cy="40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18" name="Oval 134"/>
                        <p:cNvSpPr>
                          <a:spLocks noChangeArrowheads="1"/>
                        </p:cNvSpPr>
                        <p:nvPr/>
                      </p:nvSpPr>
                      <p:spPr bwMode="auto">
                        <a:xfrm>
                          <a:off x="1535" y="1941"/>
                          <a:ext cx="292" cy="357"/>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19" name="Oval 135"/>
                        <p:cNvSpPr>
                          <a:spLocks noChangeArrowheads="1"/>
                        </p:cNvSpPr>
                        <p:nvPr/>
                      </p:nvSpPr>
                      <p:spPr bwMode="auto">
                        <a:xfrm>
                          <a:off x="1547" y="1950"/>
                          <a:ext cx="247" cy="30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20" name="Oval 136"/>
                        <p:cNvSpPr>
                          <a:spLocks noChangeArrowheads="1"/>
                        </p:cNvSpPr>
                        <p:nvPr/>
                      </p:nvSpPr>
                      <p:spPr bwMode="auto">
                        <a:xfrm>
                          <a:off x="1556" y="1959"/>
                          <a:ext cx="205" cy="254"/>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21" name="Oval 137"/>
                        <p:cNvSpPr>
                          <a:spLocks noChangeArrowheads="1"/>
                        </p:cNvSpPr>
                        <p:nvPr/>
                      </p:nvSpPr>
                      <p:spPr bwMode="auto">
                        <a:xfrm>
                          <a:off x="1565" y="1968"/>
                          <a:ext cx="164" cy="204"/>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22" name="Oval 138"/>
                        <p:cNvSpPr>
                          <a:spLocks noChangeArrowheads="1"/>
                        </p:cNvSpPr>
                        <p:nvPr/>
                      </p:nvSpPr>
                      <p:spPr bwMode="auto">
                        <a:xfrm>
                          <a:off x="1575" y="1977"/>
                          <a:ext cx="121" cy="150"/>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23" name="Oval 139"/>
                        <p:cNvSpPr>
                          <a:spLocks noChangeArrowheads="1"/>
                        </p:cNvSpPr>
                        <p:nvPr/>
                      </p:nvSpPr>
                      <p:spPr bwMode="auto">
                        <a:xfrm>
                          <a:off x="1582" y="1980"/>
                          <a:ext cx="98" cy="121"/>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24" name="Oval 140"/>
                        <p:cNvSpPr>
                          <a:spLocks noChangeArrowheads="1"/>
                        </p:cNvSpPr>
                        <p:nvPr/>
                      </p:nvSpPr>
                      <p:spPr bwMode="auto">
                        <a:xfrm>
                          <a:off x="1587" y="1986"/>
                          <a:ext cx="71" cy="9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25" name="Oval 141"/>
                        <p:cNvSpPr>
                          <a:spLocks noChangeArrowheads="1"/>
                        </p:cNvSpPr>
                        <p:nvPr/>
                      </p:nvSpPr>
                      <p:spPr bwMode="auto">
                        <a:xfrm>
                          <a:off x="1593" y="1993"/>
                          <a:ext cx="47" cy="63"/>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26" name="Rectangle 142"/>
                      <p:cNvSpPr>
                        <a:spLocks noChangeArrowheads="1"/>
                      </p:cNvSpPr>
                      <p:nvPr/>
                    </p:nvSpPr>
                    <p:spPr bwMode="auto">
                      <a:xfrm>
                        <a:off x="720" y="1344"/>
                        <a:ext cx="1305" cy="234"/>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Elected Officials</a:t>
                        </a:r>
                      </a:p>
                    </p:txBody>
                  </p:sp>
                </p:grpSp>
                <p:grpSp>
                  <p:nvGrpSpPr>
                    <p:cNvPr id="22" name="Group 143"/>
                    <p:cNvGrpSpPr>
                      <a:grpSpLocks/>
                    </p:cNvGrpSpPr>
                    <p:nvPr/>
                  </p:nvGrpSpPr>
                  <p:grpSpPr bwMode="auto">
                    <a:xfrm>
                      <a:off x="624" y="2352"/>
                      <a:ext cx="1053" cy="522"/>
                      <a:chOff x="768" y="2400"/>
                      <a:chExt cx="1053" cy="522"/>
                    </a:xfrm>
                  </p:grpSpPr>
                  <p:grpSp>
                    <p:nvGrpSpPr>
                      <p:cNvPr id="23" name="Group 144"/>
                      <p:cNvGrpSpPr>
                        <a:grpSpLocks/>
                      </p:cNvGrpSpPr>
                      <p:nvPr/>
                    </p:nvGrpSpPr>
                    <p:grpSpPr bwMode="auto">
                      <a:xfrm>
                        <a:off x="1163" y="2400"/>
                        <a:ext cx="256" cy="358"/>
                        <a:chOff x="546" y="1254"/>
                        <a:chExt cx="288" cy="358"/>
                      </a:xfrm>
                    </p:grpSpPr>
                    <p:sp>
                      <p:nvSpPr>
                        <p:cNvPr id="502929" name="Oval 145"/>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30" name="Oval 146"/>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31" name="Oval 147"/>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32" name="Oval 148"/>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33" name="Oval 149"/>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34" name="Oval 150"/>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35" name="Oval 151"/>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36" name="Oval 152"/>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37" name="Oval 153"/>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38" name="Oval 154"/>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39" name="Oval 155"/>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40" name="Rectangle 156"/>
                      <p:cNvSpPr>
                        <a:spLocks noChangeArrowheads="1"/>
                      </p:cNvSpPr>
                      <p:nvPr/>
                    </p:nvSpPr>
                    <p:spPr bwMode="auto">
                      <a:xfrm>
                        <a:off x="768" y="2688"/>
                        <a:ext cx="1053" cy="23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Doctors</a:t>
                        </a:r>
                      </a:p>
                    </p:txBody>
                  </p:sp>
                </p:grpSp>
                <p:grpSp>
                  <p:nvGrpSpPr>
                    <p:cNvPr id="24" name="Group 157"/>
                    <p:cNvGrpSpPr>
                      <a:grpSpLocks/>
                    </p:cNvGrpSpPr>
                    <p:nvPr/>
                  </p:nvGrpSpPr>
                  <p:grpSpPr bwMode="auto">
                    <a:xfrm>
                      <a:off x="288" y="864"/>
                      <a:ext cx="1053" cy="522"/>
                      <a:chOff x="768" y="2400"/>
                      <a:chExt cx="1053" cy="522"/>
                    </a:xfrm>
                  </p:grpSpPr>
                  <p:grpSp>
                    <p:nvGrpSpPr>
                      <p:cNvPr id="25" name="Group 158"/>
                      <p:cNvGrpSpPr>
                        <a:grpSpLocks/>
                      </p:cNvGrpSpPr>
                      <p:nvPr/>
                    </p:nvGrpSpPr>
                    <p:grpSpPr bwMode="auto">
                      <a:xfrm>
                        <a:off x="1163" y="2400"/>
                        <a:ext cx="256" cy="358"/>
                        <a:chOff x="546" y="1254"/>
                        <a:chExt cx="288" cy="358"/>
                      </a:xfrm>
                    </p:grpSpPr>
                    <p:sp>
                      <p:nvSpPr>
                        <p:cNvPr id="502943" name="Oval 159"/>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44" name="Oval 160"/>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45" name="Oval 161"/>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46" name="Oval 162"/>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47" name="Oval 163"/>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48" name="Oval 164"/>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49" name="Oval 165"/>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50" name="Oval 166"/>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51" name="Oval 167"/>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52" name="Oval 168"/>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53" name="Oval 169"/>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54" name="Rectangle 170"/>
                      <p:cNvSpPr>
                        <a:spLocks noChangeArrowheads="1"/>
                      </p:cNvSpPr>
                      <p:nvPr/>
                    </p:nvSpPr>
                    <p:spPr bwMode="auto">
                      <a:xfrm>
                        <a:off x="768" y="2688"/>
                        <a:ext cx="1053" cy="23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EMS</a:t>
                        </a:r>
                      </a:p>
                    </p:txBody>
                  </p:sp>
                </p:grpSp>
                <p:grpSp>
                  <p:nvGrpSpPr>
                    <p:cNvPr id="26" name="Group 171"/>
                    <p:cNvGrpSpPr>
                      <a:grpSpLocks/>
                    </p:cNvGrpSpPr>
                    <p:nvPr/>
                  </p:nvGrpSpPr>
                  <p:grpSpPr bwMode="auto">
                    <a:xfrm>
                      <a:off x="1632" y="2784"/>
                      <a:ext cx="1053" cy="694"/>
                      <a:chOff x="768" y="2400"/>
                      <a:chExt cx="1053" cy="694"/>
                    </a:xfrm>
                  </p:grpSpPr>
                  <p:grpSp>
                    <p:nvGrpSpPr>
                      <p:cNvPr id="27" name="Group 172"/>
                      <p:cNvGrpSpPr>
                        <a:grpSpLocks/>
                      </p:cNvGrpSpPr>
                      <p:nvPr/>
                    </p:nvGrpSpPr>
                    <p:grpSpPr bwMode="auto">
                      <a:xfrm>
                        <a:off x="1163" y="2400"/>
                        <a:ext cx="256" cy="358"/>
                        <a:chOff x="546" y="1254"/>
                        <a:chExt cx="288" cy="358"/>
                      </a:xfrm>
                    </p:grpSpPr>
                    <p:sp>
                      <p:nvSpPr>
                        <p:cNvPr id="502957" name="Oval 173"/>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58" name="Oval 174"/>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59" name="Oval 175"/>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60" name="Oval 176"/>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61" name="Oval 177"/>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62" name="Oval 178"/>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63" name="Oval 179"/>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64" name="Oval 180"/>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65" name="Oval 181"/>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66" name="Oval 182"/>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67" name="Oval 183"/>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68" name="Rectangle 184"/>
                      <p:cNvSpPr>
                        <a:spLocks noChangeArrowheads="1"/>
                      </p:cNvSpPr>
                      <p:nvPr/>
                    </p:nvSpPr>
                    <p:spPr bwMode="auto">
                      <a:xfrm>
                        <a:off x="768" y="2688"/>
                        <a:ext cx="1053" cy="406"/>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Law Enforcement</a:t>
                        </a:r>
                      </a:p>
                    </p:txBody>
                  </p:sp>
                </p:grpSp>
                <p:grpSp>
                  <p:nvGrpSpPr>
                    <p:cNvPr id="28" name="Group 185"/>
                    <p:cNvGrpSpPr>
                      <a:grpSpLocks/>
                    </p:cNvGrpSpPr>
                    <p:nvPr/>
                  </p:nvGrpSpPr>
                  <p:grpSpPr bwMode="auto">
                    <a:xfrm>
                      <a:off x="4121" y="672"/>
                      <a:ext cx="1218" cy="694"/>
                      <a:chOff x="809" y="2400"/>
                      <a:chExt cx="1218" cy="694"/>
                    </a:xfrm>
                  </p:grpSpPr>
                  <p:grpSp>
                    <p:nvGrpSpPr>
                      <p:cNvPr id="29" name="Group 186"/>
                      <p:cNvGrpSpPr>
                        <a:grpSpLocks/>
                      </p:cNvGrpSpPr>
                      <p:nvPr/>
                    </p:nvGrpSpPr>
                    <p:grpSpPr bwMode="auto">
                      <a:xfrm>
                        <a:off x="1163" y="2400"/>
                        <a:ext cx="256" cy="358"/>
                        <a:chOff x="546" y="1254"/>
                        <a:chExt cx="288" cy="358"/>
                      </a:xfrm>
                    </p:grpSpPr>
                    <p:sp>
                      <p:nvSpPr>
                        <p:cNvPr id="502971" name="Oval 187"/>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72" name="Oval 188"/>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73" name="Oval 189"/>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74" name="Oval 190"/>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75" name="Oval 191"/>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76" name="Oval 192"/>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77" name="Oval 193"/>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78" name="Oval 194"/>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79" name="Oval 195"/>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80" name="Oval 196"/>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81" name="Oval 197"/>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82" name="Rectangle 198"/>
                      <p:cNvSpPr>
                        <a:spLocks noChangeArrowheads="1"/>
                      </p:cNvSpPr>
                      <p:nvPr/>
                    </p:nvSpPr>
                    <p:spPr bwMode="auto">
                      <a:xfrm>
                        <a:off x="809" y="2688"/>
                        <a:ext cx="1218" cy="406"/>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Nursing Homes</a:t>
                        </a:r>
                      </a:p>
                    </p:txBody>
                  </p:sp>
                </p:grpSp>
                <p:grpSp>
                  <p:nvGrpSpPr>
                    <p:cNvPr id="30" name="Group 199"/>
                    <p:cNvGrpSpPr>
                      <a:grpSpLocks/>
                    </p:cNvGrpSpPr>
                    <p:nvPr/>
                  </p:nvGrpSpPr>
                  <p:grpSpPr bwMode="auto">
                    <a:xfrm>
                      <a:off x="4496" y="3024"/>
                      <a:ext cx="495" cy="522"/>
                      <a:chOff x="1088" y="2400"/>
                      <a:chExt cx="495" cy="522"/>
                    </a:xfrm>
                  </p:grpSpPr>
                  <p:grpSp>
                    <p:nvGrpSpPr>
                      <p:cNvPr id="31" name="Group 200"/>
                      <p:cNvGrpSpPr>
                        <a:grpSpLocks/>
                      </p:cNvGrpSpPr>
                      <p:nvPr/>
                    </p:nvGrpSpPr>
                    <p:grpSpPr bwMode="auto">
                      <a:xfrm>
                        <a:off x="1163" y="2400"/>
                        <a:ext cx="256" cy="358"/>
                        <a:chOff x="546" y="1254"/>
                        <a:chExt cx="288" cy="358"/>
                      </a:xfrm>
                    </p:grpSpPr>
                    <p:sp>
                      <p:nvSpPr>
                        <p:cNvPr id="502985" name="Oval 201"/>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2986" name="Oval 202"/>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2987" name="Oval 203"/>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2988" name="Oval 204"/>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2989" name="Oval 205"/>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2990" name="Oval 206"/>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2991" name="Oval 207"/>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2992" name="Oval 208"/>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2993" name="Oval 209"/>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2994" name="Oval 210"/>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2995" name="Oval 211"/>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2996" name="Rectangle 212"/>
                      <p:cNvSpPr>
                        <a:spLocks noChangeArrowheads="1"/>
                      </p:cNvSpPr>
                      <p:nvPr/>
                    </p:nvSpPr>
                    <p:spPr bwMode="auto">
                      <a:xfrm>
                        <a:off x="1088" y="2688"/>
                        <a:ext cx="495" cy="234"/>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Fire</a:t>
                        </a:r>
                      </a:p>
                    </p:txBody>
                  </p:sp>
                </p:grpSp>
                <p:grpSp>
                  <p:nvGrpSpPr>
                    <p:cNvPr id="502784" name="Group 213"/>
                    <p:cNvGrpSpPr>
                      <a:grpSpLocks/>
                    </p:cNvGrpSpPr>
                    <p:nvPr/>
                  </p:nvGrpSpPr>
                  <p:grpSpPr bwMode="auto">
                    <a:xfrm>
                      <a:off x="1968" y="3648"/>
                      <a:ext cx="1053" cy="522"/>
                      <a:chOff x="768" y="2400"/>
                      <a:chExt cx="1053" cy="522"/>
                    </a:xfrm>
                  </p:grpSpPr>
                  <p:grpSp>
                    <p:nvGrpSpPr>
                      <p:cNvPr id="502785" name="Group 214"/>
                      <p:cNvGrpSpPr>
                        <a:grpSpLocks/>
                      </p:cNvGrpSpPr>
                      <p:nvPr/>
                    </p:nvGrpSpPr>
                    <p:grpSpPr bwMode="auto">
                      <a:xfrm>
                        <a:off x="1163" y="2400"/>
                        <a:ext cx="256" cy="358"/>
                        <a:chOff x="546" y="1254"/>
                        <a:chExt cx="288" cy="358"/>
                      </a:xfrm>
                    </p:grpSpPr>
                    <p:sp>
                      <p:nvSpPr>
                        <p:cNvPr id="502999" name="Oval 215"/>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3000" name="Oval 216"/>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3001" name="Oval 217"/>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3002" name="Oval 218"/>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3003" name="Oval 219"/>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3004" name="Oval 220"/>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3005" name="Oval 221"/>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3006" name="Oval 222"/>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3007" name="Oval 223"/>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3008" name="Oval 224"/>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3009" name="Oval 225"/>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3010" name="Rectangle 226"/>
                      <p:cNvSpPr>
                        <a:spLocks noChangeArrowheads="1"/>
                      </p:cNvSpPr>
                      <p:nvPr/>
                    </p:nvSpPr>
                    <p:spPr bwMode="auto">
                      <a:xfrm>
                        <a:off x="768" y="2688"/>
                        <a:ext cx="1053" cy="23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Corrections</a:t>
                        </a:r>
                      </a:p>
                    </p:txBody>
                  </p:sp>
                </p:grpSp>
                <p:grpSp>
                  <p:nvGrpSpPr>
                    <p:cNvPr id="502787" name="Group 227"/>
                    <p:cNvGrpSpPr>
                      <a:grpSpLocks/>
                    </p:cNvGrpSpPr>
                    <p:nvPr/>
                  </p:nvGrpSpPr>
                  <p:grpSpPr bwMode="auto">
                    <a:xfrm>
                      <a:off x="4272" y="2448"/>
                      <a:ext cx="1173" cy="570"/>
                      <a:chOff x="4368" y="2016"/>
                      <a:chExt cx="1173" cy="570"/>
                    </a:xfrm>
                  </p:grpSpPr>
                  <p:sp>
                    <p:nvSpPr>
                      <p:cNvPr id="503012" name="Rectangle 228"/>
                      <p:cNvSpPr>
                        <a:spLocks noChangeArrowheads="1"/>
                      </p:cNvSpPr>
                      <p:nvPr/>
                    </p:nvSpPr>
                    <p:spPr bwMode="auto">
                      <a:xfrm>
                        <a:off x="4368" y="2352"/>
                        <a:ext cx="1173" cy="234"/>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Mental Health</a:t>
                        </a:r>
                      </a:p>
                    </p:txBody>
                  </p:sp>
                  <p:grpSp>
                    <p:nvGrpSpPr>
                      <p:cNvPr id="502788" name="Group 229"/>
                      <p:cNvGrpSpPr>
                        <a:grpSpLocks/>
                      </p:cNvGrpSpPr>
                      <p:nvPr/>
                    </p:nvGrpSpPr>
                    <p:grpSpPr bwMode="auto">
                      <a:xfrm>
                        <a:off x="4656" y="2016"/>
                        <a:ext cx="290" cy="404"/>
                        <a:chOff x="3629" y="3513"/>
                        <a:chExt cx="326" cy="404"/>
                      </a:xfrm>
                    </p:grpSpPr>
                    <p:sp>
                      <p:nvSpPr>
                        <p:cNvPr id="503014" name="Oval 230"/>
                        <p:cNvSpPr>
                          <a:spLocks noChangeArrowheads="1"/>
                        </p:cNvSpPr>
                        <p:nvPr/>
                      </p:nvSpPr>
                      <p:spPr bwMode="auto">
                        <a:xfrm>
                          <a:off x="3629" y="3513"/>
                          <a:ext cx="326" cy="404"/>
                        </a:xfrm>
                        <a:prstGeom prst="ellipse">
                          <a:avLst/>
                        </a:prstGeom>
                        <a:solidFill>
                          <a:srgbClr val="200000"/>
                        </a:solidFill>
                        <a:ln w="12700">
                          <a:noFill/>
                          <a:round/>
                          <a:headEnd/>
                          <a:tailEnd/>
                        </a:ln>
                        <a:effectLst/>
                      </p:spPr>
                      <p:txBody>
                        <a:bodyPr wrap="none" anchor="ctr"/>
                        <a:lstStyle/>
                        <a:p>
                          <a:endParaRPr lang="en-US" b="1">
                            <a:solidFill>
                              <a:prstClr val="black"/>
                            </a:solidFill>
                          </a:endParaRPr>
                        </a:p>
                      </p:txBody>
                    </p:sp>
                    <p:sp>
                      <p:nvSpPr>
                        <p:cNvPr id="503015" name="Oval 231"/>
                        <p:cNvSpPr>
                          <a:spLocks noChangeArrowheads="1"/>
                        </p:cNvSpPr>
                        <p:nvPr/>
                      </p:nvSpPr>
                      <p:spPr bwMode="auto">
                        <a:xfrm>
                          <a:off x="3635" y="3516"/>
                          <a:ext cx="296" cy="366"/>
                        </a:xfrm>
                        <a:prstGeom prst="ellipse">
                          <a:avLst/>
                        </a:prstGeom>
                        <a:solidFill>
                          <a:srgbClr val="400000"/>
                        </a:solidFill>
                        <a:ln w="12700">
                          <a:noFill/>
                          <a:round/>
                          <a:headEnd/>
                          <a:tailEnd/>
                        </a:ln>
                        <a:effectLst/>
                      </p:spPr>
                      <p:txBody>
                        <a:bodyPr wrap="none" anchor="ctr"/>
                        <a:lstStyle/>
                        <a:p>
                          <a:endParaRPr lang="en-US" b="1">
                            <a:solidFill>
                              <a:prstClr val="black"/>
                            </a:solidFill>
                          </a:endParaRPr>
                        </a:p>
                      </p:txBody>
                    </p:sp>
                    <p:sp>
                      <p:nvSpPr>
                        <p:cNvPr id="503016" name="Oval 232"/>
                        <p:cNvSpPr>
                          <a:spLocks noChangeArrowheads="1"/>
                        </p:cNvSpPr>
                        <p:nvPr/>
                      </p:nvSpPr>
                      <p:spPr bwMode="auto">
                        <a:xfrm>
                          <a:off x="3642" y="3522"/>
                          <a:ext cx="263" cy="326"/>
                        </a:xfrm>
                        <a:prstGeom prst="ellipse">
                          <a:avLst/>
                        </a:prstGeom>
                        <a:solidFill>
                          <a:srgbClr val="600000"/>
                        </a:solidFill>
                        <a:ln w="12700">
                          <a:noFill/>
                          <a:round/>
                          <a:headEnd/>
                          <a:tailEnd/>
                        </a:ln>
                        <a:effectLst/>
                      </p:spPr>
                      <p:txBody>
                        <a:bodyPr wrap="none" anchor="ctr"/>
                        <a:lstStyle/>
                        <a:p>
                          <a:endParaRPr lang="en-US" b="1">
                            <a:solidFill>
                              <a:prstClr val="black"/>
                            </a:solidFill>
                          </a:endParaRPr>
                        </a:p>
                      </p:txBody>
                    </p:sp>
                    <p:sp>
                      <p:nvSpPr>
                        <p:cNvPr id="503017" name="Oval 233"/>
                        <p:cNvSpPr>
                          <a:spLocks noChangeArrowheads="1"/>
                        </p:cNvSpPr>
                        <p:nvPr/>
                      </p:nvSpPr>
                      <p:spPr bwMode="auto">
                        <a:xfrm>
                          <a:off x="3649" y="3529"/>
                          <a:ext cx="230" cy="284"/>
                        </a:xfrm>
                        <a:prstGeom prst="ellipse">
                          <a:avLst/>
                        </a:prstGeom>
                        <a:solidFill>
                          <a:srgbClr val="800000"/>
                        </a:solidFill>
                        <a:ln w="12700">
                          <a:noFill/>
                          <a:round/>
                          <a:headEnd/>
                          <a:tailEnd/>
                        </a:ln>
                        <a:effectLst/>
                      </p:spPr>
                      <p:txBody>
                        <a:bodyPr wrap="none" anchor="ctr"/>
                        <a:lstStyle/>
                        <a:p>
                          <a:endParaRPr lang="en-US" b="1">
                            <a:solidFill>
                              <a:prstClr val="black"/>
                            </a:solidFill>
                          </a:endParaRPr>
                        </a:p>
                      </p:txBody>
                    </p:sp>
                    <p:sp>
                      <p:nvSpPr>
                        <p:cNvPr id="503018" name="Oval 234"/>
                        <p:cNvSpPr>
                          <a:spLocks noChangeArrowheads="1"/>
                        </p:cNvSpPr>
                        <p:nvPr/>
                      </p:nvSpPr>
                      <p:spPr bwMode="auto">
                        <a:xfrm>
                          <a:off x="3658" y="3535"/>
                          <a:ext cx="196" cy="244"/>
                        </a:xfrm>
                        <a:prstGeom prst="ellipse">
                          <a:avLst/>
                        </a:prstGeom>
                        <a:solidFill>
                          <a:srgbClr val="A00000"/>
                        </a:solidFill>
                        <a:ln w="12700">
                          <a:noFill/>
                          <a:round/>
                          <a:headEnd/>
                          <a:tailEnd/>
                        </a:ln>
                        <a:effectLst/>
                      </p:spPr>
                      <p:txBody>
                        <a:bodyPr wrap="none" anchor="ctr"/>
                        <a:lstStyle/>
                        <a:p>
                          <a:endParaRPr lang="en-US" b="1">
                            <a:solidFill>
                              <a:prstClr val="black"/>
                            </a:solidFill>
                          </a:endParaRPr>
                        </a:p>
                      </p:txBody>
                    </p:sp>
                    <p:sp>
                      <p:nvSpPr>
                        <p:cNvPr id="503019" name="Oval 235"/>
                        <p:cNvSpPr>
                          <a:spLocks noChangeArrowheads="1"/>
                        </p:cNvSpPr>
                        <p:nvPr/>
                      </p:nvSpPr>
                      <p:spPr bwMode="auto">
                        <a:xfrm>
                          <a:off x="3665" y="3543"/>
                          <a:ext cx="163" cy="201"/>
                        </a:xfrm>
                        <a:prstGeom prst="ellipse">
                          <a:avLst/>
                        </a:prstGeom>
                        <a:solidFill>
                          <a:srgbClr val="C00000"/>
                        </a:solidFill>
                        <a:ln w="12700">
                          <a:noFill/>
                          <a:round/>
                          <a:headEnd/>
                          <a:tailEnd/>
                        </a:ln>
                        <a:effectLst/>
                      </p:spPr>
                      <p:txBody>
                        <a:bodyPr wrap="none" anchor="ctr"/>
                        <a:lstStyle/>
                        <a:p>
                          <a:endParaRPr lang="en-US" b="1">
                            <a:solidFill>
                              <a:prstClr val="black"/>
                            </a:solidFill>
                          </a:endParaRPr>
                        </a:p>
                      </p:txBody>
                    </p:sp>
                    <p:sp>
                      <p:nvSpPr>
                        <p:cNvPr id="503020" name="Oval 236"/>
                        <p:cNvSpPr>
                          <a:spLocks noChangeArrowheads="1"/>
                        </p:cNvSpPr>
                        <p:nvPr/>
                      </p:nvSpPr>
                      <p:spPr bwMode="auto">
                        <a:xfrm>
                          <a:off x="3672" y="3551"/>
                          <a:ext cx="130" cy="160"/>
                        </a:xfrm>
                        <a:prstGeom prst="ellipse">
                          <a:avLst/>
                        </a:prstGeom>
                        <a:solidFill>
                          <a:srgbClr val="E00000"/>
                        </a:solidFill>
                        <a:ln w="12700">
                          <a:noFill/>
                          <a:round/>
                          <a:headEnd/>
                          <a:tailEnd/>
                        </a:ln>
                        <a:effectLst/>
                      </p:spPr>
                      <p:txBody>
                        <a:bodyPr wrap="none" anchor="ctr"/>
                        <a:lstStyle/>
                        <a:p>
                          <a:endParaRPr lang="en-US" b="1">
                            <a:solidFill>
                              <a:prstClr val="black"/>
                            </a:solidFill>
                          </a:endParaRPr>
                        </a:p>
                      </p:txBody>
                    </p:sp>
                    <p:sp>
                      <p:nvSpPr>
                        <p:cNvPr id="503021" name="Oval 237"/>
                        <p:cNvSpPr>
                          <a:spLocks noChangeArrowheads="1"/>
                        </p:cNvSpPr>
                        <p:nvPr/>
                      </p:nvSpPr>
                      <p:spPr bwMode="auto">
                        <a:xfrm>
                          <a:off x="3680" y="3558"/>
                          <a:ext cx="96" cy="117"/>
                        </a:xfrm>
                        <a:prstGeom prst="ellipse">
                          <a:avLst/>
                        </a:prstGeom>
                        <a:solidFill>
                          <a:srgbClr val="FF0000"/>
                        </a:solidFill>
                        <a:ln w="12700">
                          <a:noFill/>
                          <a:round/>
                          <a:headEnd/>
                          <a:tailEnd/>
                        </a:ln>
                        <a:effectLst/>
                      </p:spPr>
                      <p:txBody>
                        <a:bodyPr wrap="none" anchor="ctr"/>
                        <a:lstStyle/>
                        <a:p>
                          <a:endParaRPr lang="en-US" b="1">
                            <a:solidFill>
                              <a:prstClr val="black"/>
                            </a:solidFill>
                          </a:endParaRPr>
                        </a:p>
                      </p:txBody>
                    </p:sp>
                    <p:sp>
                      <p:nvSpPr>
                        <p:cNvPr id="503022" name="Oval 238"/>
                        <p:cNvSpPr>
                          <a:spLocks noChangeArrowheads="1"/>
                        </p:cNvSpPr>
                        <p:nvPr/>
                      </p:nvSpPr>
                      <p:spPr bwMode="auto">
                        <a:xfrm>
                          <a:off x="3686" y="3559"/>
                          <a:ext cx="77" cy="95"/>
                        </a:xfrm>
                        <a:prstGeom prst="ellipse">
                          <a:avLst/>
                        </a:prstGeom>
                        <a:solidFill>
                          <a:srgbClr val="FF4040"/>
                        </a:solidFill>
                        <a:ln w="12700">
                          <a:noFill/>
                          <a:round/>
                          <a:headEnd/>
                          <a:tailEnd/>
                        </a:ln>
                        <a:effectLst/>
                      </p:spPr>
                      <p:txBody>
                        <a:bodyPr wrap="none" anchor="ctr"/>
                        <a:lstStyle/>
                        <a:p>
                          <a:endParaRPr lang="en-US" b="1">
                            <a:solidFill>
                              <a:prstClr val="black"/>
                            </a:solidFill>
                          </a:endParaRPr>
                        </a:p>
                      </p:txBody>
                    </p:sp>
                    <p:sp>
                      <p:nvSpPr>
                        <p:cNvPr id="503023" name="Oval 239"/>
                        <p:cNvSpPr>
                          <a:spLocks noChangeArrowheads="1"/>
                        </p:cNvSpPr>
                        <p:nvPr/>
                      </p:nvSpPr>
                      <p:spPr bwMode="auto">
                        <a:xfrm>
                          <a:off x="3690" y="3565"/>
                          <a:ext cx="56" cy="71"/>
                        </a:xfrm>
                        <a:prstGeom prst="ellipse">
                          <a:avLst/>
                        </a:prstGeom>
                        <a:solidFill>
                          <a:srgbClr val="FF8080"/>
                        </a:solidFill>
                        <a:ln w="12700">
                          <a:noFill/>
                          <a:round/>
                          <a:headEnd/>
                          <a:tailEnd/>
                        </a:ln>
                        <a:effectLst/>
                      </p:spPr>
                      <p:txBody>
                        <a:bodyPr wrap="none" anchor="ctr"/>
                        <a:lstStyle/>
                        <a:p>
                          <a:endParaRPr lang="en-US" b="1">
                            <a:solidFill>
                              <a:prstClr val="black"/>
                            </a:solidFill>
                          </a:endParaRPr>
                        </a:p>
                      </p:txBody>
                    </p:sp>
                    <p:sp>
                      <p:nvSpPr>
                        <p:cNvPr id="503024" name="Oval 240"/>
                        <p:cNvSpPr>
                          <a:spLocks noChangeArrowheads="1"/>
                        </p:cNvSpPr>
                        <p:nvPr/>
                      </p:nvSpPr>
                      <p:spPr bwMode="auto">
                        <a:xfrm>
                          <a:off x="3694" y="3570"/>
                          <a:ext cx="38" cy="49"/>
                        </a:xfrm>
                        <a:prstGeom prst="ellipse">
                          <a:avLst/>
                        </a:prstGeom>
                        <a:solidFill>
                          <a:srgbClr val="FFC0C0"/>
                        </a:solidFill>
                        <a:ln w="12700">
                          <a:noFill/>
                          <a:round/>
                          <a:headEnd/>
                          <a:tailEnd/>
                        </a:ln>
                        <a:effectLst/>
                      </p:spPr>
                      <p:txBody>
                        <a:bodyPr wrap="none" anchor="ctr"/>
                        <a:lstStyle/>
                        <a:p>
                          <a:endParaRPr lang="en-US" b="1">
                            <a:solidFill>
                              <a:prstClr val="black"/>
                            </a:solidFill>
                          </a:endParaRPr>
                        </a:p>
                      </p:txBody>
                    </p:sp>
                  </p:grpSp>
                </p:grpSp>
                <p:grpSp>
                  <p:nvGrpSpPr>
                    <p:cNvPr id="502810" name="Group 241"/>
                    <p:cNvGrpSpPr>
                      <a:grpSpLocks/>
                    </p:cNvGrpSpPr>
                    <p:nvPr/>
                  </p:nvGrpSpPr>
                  <p:grpSpPr bwMode="auto">
                    <a:xfrm>
                      <a:off x="3174" y="2736"/>
                      <a:ext cx="1336" cy="561"/>
                      <a:chOff x="829" y="948"/>
                      <a:chExt cx="1503" cy="561"/>
                    </a:xfrm>
                  </p:grpSpPr>
                  <p:grpSp>
                    <p:nvGrpSpPr>
                      <p:cNvPr id="502811" name="Group 242"/>
                      <p:cNvGrpSpPr>
                        <a:grpSpLocks/>
                      </p:cNvGrpSpPr>
                      <p:nvPr/>
                    </p:nvGrpSpPr>
                    <p:grpSpPr bwMode="auto">
                      <a:xfrm>
                        <a:off x="1379" y="948"/>
                        <a:ext cx="324" cy="401"/>
                        <a:chOff x="1379" y="948"/>
                        <a:chExt cx="324" cy="401"/>
                      </a:xfrm>
                    </p:grpSpPr>
                    <p:sp>
                      <p:nvSpPr>
                        <p:cNvPr id="503027" name="Oval 243"/>
                        <p:cNvSpPr>
                          <a:spLocks noChangeArrowheads="1"/>
                        </p:cNvSpPr>
                        <p:nvPr/>
                      </p:nvSpPr>
                      <p:spPr bwMode="auto">
                        <a:xfrm>
                          <a:off x="1379" y="948"/>
                          <a:ext cx="324" cy="401"/>
                        </a:xfrm>
                        <a:prstGeom prst="ellipse">
                          <a:avLst/>
                        </a:prstGeom>
                        <a:solidFill>
                          <a:srgbClr val="000020"/>
                        </a:solidFill>
                        <a:ln w="12700">
                          <a:noFill/>
                          <a:round/>
                          <a:headEnd/>
                          <a:tailEnd/>
                        </a:ln>
                        <a:effectLst/>
                      </p:spPr>
                      <p:txBody>
                        <a:bodyPr wrap="none" anchor="ctr"/>
                        <a:lstStyle/>
                        <a:p>
                          <a:endParaRPr lang="en-US" b="1">
                            <a:solidFill>
                              <a:prstClr val="black"/>
                            </a:solidFill>
                          </a:endParaRPr>
                        </a:p>
                      </p:txBody>
                    </p:sp>
                    <p:sp>
                      <p:nvSpPr>
                        <p:cNvPr id="503028" name="Oval 244"/>
                        <p:cNvSpPr>
                          <a:spLocks noChangeArrowheads="1"/>
                        </p:cNvSpPr>
                        <p:nvPr/>
                      </p:nvSpPr>
                      <p:spPr bwMode="auto">
                        <a:xfrm>
                          <a:off x="1384" y="949"/>
                          <a:ext cx="296" cy="366"/>
                        </a:xfrm>
                        <a:prstGeom prst="ellipse">
                          <a:avLst/>
                        </a:prstGeom>
                        <a:solidFill>
                          <a:srgbClr val="000040"/>
                        </a:solidFill>
                        <a:ln w="12700">
                          <a:noFill/>
                          <a:round/>
                          <a:headEnd/>
                          <a:tailEnd/>
                        </a:ln>
                        <a:effectLst/>
                      </p:spPr>
                      <p:txBody>
                        <a:bodyPr wrap="none" anchor="ctr"/>
                        <a:lstStyle/>
                        <a:p>
                          <a:endParaRPr lang="en-US" b="1">
                            <a:solidFill>
                              <a:prstClr val="black"/>
                            </a:solidFill>
                          </a:endParaRPr>
                        </a:p>
                      </p:txBody>
                    </p:sp>
                    <p:sp>
                      <p:nvSpPr>
                        <p:cNvPr id="503029" name="Oval 245"/>
                        <p:cNvSpPr>
                          <a:spLocks noChangeArrowheads="1"/>
                        </p:cNvSpPr>
                        <p:nvPr/>
                      </p:nvSpPr>
                      <p:spPr bwMode="auto">
                        <a:xfrm>
                          <a:off x="1391" y="956"/>
                          <a:ext cx="263" cy="324"/>
                        </a:xfrm>
                        <a:prstGeom prst="ellipse">
                          <a:avLst/>
                        </a:prstGeom>
                        <a:solidFill>
                          <a:srgbClr val="000060"/>
                        </a:solidFill>
                        <a:ln w="12700">
                          <a:noFill/>
                          <a:round/>
                          <a:headEnd/>
                          <a:tailEnd/>
                        </a:ln>
                        <a:effectLst/>
                      </p:spPr>
                      <p:txBody>
                        <a:bodyPr wrap="none" anchor="ctr"/>
                        <a:lstStyle/>
                        <a:p>
                          <a:endParaRPr lang="en-US" b="1">
                            <a:solidFill>
                              <a:prstClr val="black"/>
                            </a:solidFill>
                          </a:endParaRPr>
                        </a:p>
                      </p:txBody>
                    </p:sp>
                    <p:sp>
                      <p:nvSpPr>
                        <p:cNvPr id="503030" name="Oval 246"/>
                        <p:cNvSpPr>
                          <a:spLocks noChangeArrowheads="1"/>
                        </p:cNvSpPr>
                        <p:nvPr/>
                      </p:nvSpPr>
                      <p:spPr bwMode="auto">
                        <a:xfrm>
                          <a:off x="1398" y="963"/>
                          <a:ext cx="231" cy="283"/>
                        </a:xfrm>
                        <a:prstGeom prst="ellipse">
                          <a:avLst/>
                        </a:prstGeom>
                        <a:solidFill>
                          <a:srgbClr val="000080"/>
                        </a:solidFill>
                        <a:ln w="12700">
                          <a:noFill/>
                          <a:round/>
                          <a:headEnd/>
                          <a:tailEnd/>
                        </a:ln>
                        <a:effectLst/>
                      </p:spPr>
                      <p:txBody>
                        <a:bodyPr wrap="none" anchor="ctr"/>
                        <a:lstStyle/>
                        <a:p>
                          <a:endParaRPr lang="en-US" b="1">
                            <a:solidFill>
                              <a:prstClr val="black"/>
                            </a:solidFill>
                          </a:endParaRPr>
                        </a:p>
                      </p:txBody>
                    </p:sp>
                    <p:sp>
                      <p:nvSpPr>
                        <p:cNvPr id="503031" name="Oval 247"/>
                        <p:cNvSpPr>
                          <a:spLocks noChangeArrowheads="1"/>
                        </p:cNvSpPr>
                        <p:nvPr/>
                      </p:nvSpPr>
                      <p:spPr bwMode="auto">
                        <a:xfrm>
                          <a:off x="1407" y="969"/>
                          <a:ext cx="197" cy="242"/>
                        </a:xfrm>
                        <a:prstGeom prst="ellipse">
                          <a:avLst/>
                        </a:prstGeom>
                        <a:solidFill>
                          <a:srgbClr val="0000A0"/>
                        </a:solidFill>
                        <a:ln w="12700">
                          <a:noFill/>
                          <a:round/>
                          <a:headEnd/>
                          <a:tailEnd/>
                        </a:ln>
                        <a:effectLst/>
                      </p:spPr>
                      <p:txBody>
                        <a:bodyPr wrap="none" anchor="ctr"/>
                        <a:lstStyle/>
                        <a:p>
                          <a:endParaRPr lang="en-US" b="1">
                            <a:solidFill>
                              <a:prstClr val="black"/>
                            </a:solidFill>
                          </a:endParaRPr>
                        </a:p>
                      </p:txBody>
                    </p:sp>
                    <p:sp>
                      <p:nvSpPr>
                        <p:cNvPr id="503032" name="Oval 248"/>
                        <p:cNvSpPr>
                          <a:spLocks noChangeArrowheads="1"/>
                        </p:cNvSpPr>
                        <p:nvPr/>
                      </p:nvSpPr>
                      <p:spPr bwMode="auto">
                        <a:xfrm>
                          <a:off x="1414" y="977"/>
                          <a:ext cx="163" cy="200"/>
                        </a:xfrm>
                        <a:prstGeom prst="ellipse">
                          <a:avLst/>
                        </a:prstGeom>
                        <a:solidFill>
                          <a:srgbClr val="0000C4"/>
                        </a:solidFill>
                        <a:ln w="12700">
                          <a:noFill/>
                          <a:round/>
                          <a:headEnd/>
                          <a:tailEnd/>
                        </a:ln>
                        <a:effectLst/>
                      </p:spPr>
                      <p:txBody>
                        <a:bodyPr wrap="none" anchor="ctr"/>
                        <a:lstStyle/>
                        <a:p>
                          <a:endParaRPr lang="en-US" b="1">
                            <a:solidFill>
                              <a:prstClr val="black"/>
                            </a:solidFill>
                          </a:endParaRPr>
                        </a:p>
                      </p:txBody>
                    </p:sp>
                    <p:sp>
                      <p:nvSpPr>
                        <p:cNvPr id="503033" name="Oval 249"/>
                        <p:cNvSpPr>
                          <a:spLocks noChangeArrowheads="1"/>
                        </p:cNvSpPr>
                        <p:nvPr/>
                      </p:nvSpPr>
                      <p:spPr bwMode="auto">
                        <a:xfrm>
                          <a:off x="1421" y="985"/>
                          <a:ext cx="130" cy="160"/>
                        </a:xfrm>
                        <a:prstGeom prst="ellipse">
                          <a:avLst/>
                        </a:prstGeom>
                        <a:solidFill>
                          <a:srgbClr val="0000E0"/>
                        </a:solidFill>
                        <a:ln w="12700">
                          <a:noFill/>
                          <a:round/>
                          <a:headEnd/>
                          <a:tailEnd/>
                        </a:ln>
                        <a:effectLst/>
                      </p:spPr>
                      <p:txBody>
                        <a:bodyPr wrap="none" anchor="ctr"/>
                        <a:lstStyle/>
                        <a:p>
                          <a:endParaRPr lang="en-US" b="1">
                            <a:solidFill>
                              <a:prstClr val="black"/>
                            </a:solidFill>
                          </a:endParaRPr>
                        </a:p>
                      </p:txBody>
                    </p:sp>
                    <p:sp>
                      <p:nvSpPr>
                        <p:cNvPr id="503034" name="Oval 250"/>
                        <p:cNvSpPr>
                          <a:spLocks noChangeArrowheads="1"/>
                        </p:cNvSpPr>
                        <p:nvPr/>
                      </p:nvSpPr>
                      <p:spPr bwMode="auto">
                        <a:xfrm>
                          <a:off x="1429" y="991"/>
                          <a:ext cx="96" cy="118"/>
                        </a:xfrm>
                        <a:prstGeom prst="ellipse">
                          <a:avLst/>
                        </a:prstGeom>
                        <a:solidFill>
                          <a:srgbClr val="0000FF"/>
                        </a:solidFill>
                        <a:ln w="12700">
                          <a:noFill/>
                          <a:round/>
                          <a:headEnd/>
                          <a:tailEnd/>
                        </a:ln>
                        <a:effectLst/>
                      </p:spPr>
                      <p:txBody>
                        <a:bodyPr wrap="none" anchor="ctr"/>
                        <a:lstStyle/>
                        <a:p>
                          <a:endParaRPr lang="en-US" b="1">
                            <a:solidFill>
                              <a:prstClr val="black"/>
                            </a:solidFill>
                          </a:endParaRPr>
                        </a:p>
                      </p:txBody>
                    </p:sp>
                    <p:sp>
                      <p:nvSpPr>
                        <p:cNvPr id="503035" name="Oval 251"/>
                        <p:cNvSpPr>
                          <a:spLocks noChangeArrowheads="1"/>
                        </p:cNvSpPr>
                        <p:nvPr/>
                      </p:nvSpPr>
                      <p:spPr bwMode="auto">
                        <a:xfrm>
                          <a:off x="1435" y="993"/>
                          <a:ext cx="77" cy="96"/>
                        </a:xfrm>
                        <a:prstGeom prst="ellipse">
                          <a:avLst/>
                        </a:prstGeom>
                        <a:solidFill>
                          <a:srgbClr val="4040FF"/>
                        </a:solidFill>
                        <a:ln w="12700">
                          <a:noFill/>
                          <a:round/>
                          <a:headEnd/>
                          <a:tailEnd/>
                        </a:ln>
                        <a:effectLst/>
                      </p:spPr>
                      <p:txBody>
                        <a:bodyPr wrap="none" anchor="ctr"/>
                        <a:lstStyle/>
                        <a:p>
                          <a:endParaRPr lang="en-US" b="1">
                            <a:solidFill>
                              <a:prstClr val="black"/>
                            </a:solidFill>
                          </a:endParaRPr>
                        </a:p>
                      </p:txBody>
                    </p:sp>
                    <p:sp>
                      <p:nvSpPr>
                        <p:cNvPr id="503036" name="Oval 252"/>
                        <p:cNvSpPr>
                          <a:spLocks noChangeArrowheads="1"/>
                        </p:cNvSpPr>
                        <p:nvPr/>
                      </p:nvSpPr>
                      <p:spPr bwMode="auto">
                        <a:xfrm>
                          <a:off x="1439" y="999"/>
                          <a:ext cx="56" cy="71"/>
                        </a:xfrm>
                        <a:prstGeom prst="ellipse">
                          <a:avLst/>
                        </a:prstGeom>
                        <a:solidFill>
                          <a:srgbClr val="8080FF"/>
                        </a:solidFill>
                        <a:ln w="12700">
                          <a:noFill/>
                          <a:round/>
                          <a:headEnd/>
                          <a:tailEnd/>
                        </a:ln>
                        <a:effectLst/>
                      </p:spPr>
                      <p:txBody>
                        <a:bodyPr wrap="none" anchor="ctr"/>
                        <a:lstStyle/>
                        <a:p>
                          <a:endParaRPr lang="en-US" b="1">
                            <a:solidFill>
                              <a:prstClr val="black"/>
                            </a:solidFill>
                          </a:endParaRPr>
                        </a:p>
                      </p:txBody>
                    </p:sp>
                    <p:sp>
                      <p:nvSpPr>
                        <p:cNvPr id="503037" name="Oval 253"/>
                        <p:cNvSpPr>
                          <a:spLocks noChangeArrowheads="1"/>
                        </p:cNvSpPr>
                        <p:nvPr/>
                      </p:nvSpPr>
                      <p:spPr bwMode="auto">
                        <a:xfrm>
                          <a:off x="1443" y="1004"/>
                          <a:ext cx="37" cy="48"/>
                        </a:xfrm>
                        <a:prstGeom prst="ellipse">
                          <a:avLst/>
                        </a:prstGeom>
                        <a:solidFill>
                          <a:srgbClr val="C0C0FF"/>
                        </a:solidFill>
                        <a:ln w="12700">
                          <a:noFill/>
                          <a:round/>
                          <a:headEnd/>
                          <a:tailEnd/>
                        </a:ln>
                        <a:effectLst/>
                      </p:spPr>
                      <p:txBody>
                        <a:bodyPr wrap="none" anchor="ctr"/>
                        <a:lstStyle/>
                        <a:p>
                          <a:endParaRPr lang="en-US" b="1">
                            <a:solidFill>
                              <a:prstClr val="black"/>
                            </a:solidFill>
                          </a:endParaRPr>
                        </a:p>
                      </p:txBody>
                    </p:sp>
                  </p:grpSp>
                  <p:sp>
                    <p:nvSpPr>
                      <p:cNvPr id="503038" name="Rectangle 254"/>
                      <p:cNvSpPr>
                        <a:spLocks noChangeArrowheads="1"/>
                      </p:cNvSpPr>
                      <p:nvPr/>
                    </p:nvSpPr>
                    <p:spPr bwMode="auto">
                      <a:xfrm>
                        <a:off x="829" y="1275"/>
                        <a:ext cx="1503" cy="234"/>
                      </a:xfrm>
                      <a:prstGeom prst="rect">
                        <a:avLst/>
                      </a:prstGeom>
                      <a:noFill/>
                      <a:ln w="12700">
                        <a:noFill/>
                        <a:miter lim="800000"/>
                        <a:headEnd/>
                        <a:tailEnd/>
                      </a:ln>
                      <a:effectLst/>
                    </p:spPr>
                    <p:txBody>
                      <a:bodyPr wrap="square" lIns="90488" tIns="44450" rIns="90488" bIns="44450">
                        <a:spAutoFit/>
                      </a:bodyPr>
                      <a:lstStyle/>
                      <a:p>
                        <a:pPr algn="ctr" eaLnBrk="0" hangingPunct="0">
                          <a:spcBef>
                            <a:spcPct val="50000"/>
                          </a:spcBef>
                        </a:pPr>
                        <a:r>
                          <a:rPr lang="en-US" b="1" dirty="0">
                            <a:solidFill>
                              <a:schemeClr val="bg2"/>
                            </a:solidFill>
                          </a:rPr>
                          <a:t>Faith </a:t>
                        </a:r>
                        <a:r>
                          <a:rPr lang="en-US" b="1" dirty="0" smtClean="0">
                            <a:solidFill>
                              <a:schemeClr val="bg2"/>
                            </a:solidFill>
                          </a:rPr>
                          <a:t>Institutions</a:t>
                        </a:r>
                        <a:endParaRPr lang="en-US" b="1" dirty="0">
                          <a:solidFill>
                            <a:schemeClr val="bg2"/>
                          </a:solidFill>
                        </a:endParaRPr>
                      </a:p>
                    </p:txBody>
                  </p:sp>
                </p:grpSp>
                <p:grpSp>
                  <p:nvGrpSpPr>
                    <p:cNvPr id="502815" name="Group 255"/>
                    <p:cNvGrpSpPr>
                      <a:grpSpLocks/>
                    </p:cNvGrpSpPr>
                    <p:nvPr/>
                  </p:nvGrpSpPr>
                  <p:grpSpPr bwMode="auto">
                    <a:xfrm>
                      <a:off x="2496" y="528"/>
                      <a:ext cx="1053" cy="694"/>
                      <a:chOff x="768" y="2400"/>
                      <a:chExt cx="1053" cy="694"/>
                    </a:xfrm>
                  </p:grpSpPr>
                  <p:grpSp>
                    <p:nvGrpSpPr>
                      <p:cNvPr id="502828" name="Group 256"/>
                      <p:cNvGrpSpPr>
                        <a:grpSpLocks/>
                      </p:cNvGrpSpPr>
                      <p:nvPr/>
                    </p:nvGrpSpPr>
                    <p:grpSpPr bwMode="auto">
                      <a:xfrm>
                        <a:off x="1163" y="2400"/>
                        <a:ext cx="256" cy="358"/>
                        <a:chOff x="546" y="1254"/>
                        <a:chExt cx="288" cy="358"/>
                      </a:xfrm>
                    </p:grpSpPr>
                    <p:sp>
                      <p:nvSpPr>
                        <p:cNvPr id="503041" name="Oval 257"/>
                        <p:cNvSpPr>
                          <a:spLocks noChangeArrowheads="1"/>
                        </p:cNvSpPr>
                        <p:nvPr/>
                      </p:nvSpPr>
                      <p:spPr bwMode="auto">
                        <a:xfrm>
                          <a:off x="546" y="1254"/>
                          <a:ext cx="288" cy="358"/>
                        </a:xfrm>
                        <a:prstGeom prst="ellipse">
                          <a:avLst/>
                        </a:prstGeom>
                        <a:solidFill>
                          <a:srgbClr val="202000"/>
                        </a:solidFill>
                        <a:ln w="12700">
                          <a:noFill/>
                          <a:round/>
                          <a:headEnd/>
                          <a:tailEnd/>
                        </a:ln>
                        <a:effectLst/>
                      </p:spPr>
                      <p:txBody>
                        <a:bodyPr wrap="none" anchor="ctr"/>
                        <a:lstStyle/>
                        <a:p>
                          <a:endParaRPr lang="en-US" b="1">
                            <a:solidFill>
                              <a:prstClr val="black"/>
                            </a:solidFill>
                          </a:endParaRPr>
                        </a:p>
                      </p:txBody>
                    </p:sp>
                    <p:sp>
                      <p:nvSpPr>
                        <p:cNvPr id="503042" name="Oval 258"/>
                        <p:cNvSpPr>
                          <a:spLocks noChangeArrowheads="1"/>
                        </p:cNvSpPr>
                        <p:nvPr/>
                      </p:nvSpPr>
                      <p:spPr bwMode="auto">
                        <a:xfrm>
                          <a:off x="551" y="1255"/>
                          <a:ext cx="262" cy="326"/>
                        </a:xfrm>
                        <a:prstGeom prst="ellipse">
                          <a:avLst/>
                        </a:prstGeom>
                        <a:solidFill>
                          <a:srgbClr val="404000"/>
                        </a:solidFill>
                        <a:ln w="12700">
                          <a:noFill/>
                          <a:round/>
                          <a:headEnd/>
                          <a:tailEnd/>
                        </a:ln>
                        <a:effectLst/>
                      </p:spPr>
                      <p:txBody>
                        <a:bodyPr wrap="none" anchor="ctr"/>
                        <a:lstStyle/>
                        <a:p>
                          <a:endParaRPr lang="en-US" b="1">
                            <a:solidFill>
                              <a:prstClr val="black"/>
                            </a:solidFill>
                          </a:endParaRPr>
                        </a:p>
                      </p:txBody>
                    </p:sp>
                    <p:sp>
                      <p:nvSpPr>
                        <p:cNvPr id="503043" name="Oval 259"/>
                        <p:cNvSpPr>
                          <a:spLocks noChangeArrowheads="1"/>
                        </p:cNvSpPr>
                        <p:nvPr/>
                      </p:nvSpPr>
                      <p:spPr bwMode="auto">
                        <a:xfrm>
                          <a:off x="557" y="1261"/>
                          <a:ext cx="233" cy="289"/>
                        </a:xfrm>
                        <a:prstGeom prst="ellipse">
                          <a:avLst/>
                        </a:prstGeom>
                        <a:solidFill>
                          <a:srgbClr val="606000"/>
                        </a:solidFill>
                        <a:ln w="12700">
                          <a:noFill/>
                          <a:round/>
                          <a:headEnd/>
                          <a:tailEnd/>
                        </a:ln>
                        <a:effectLst/>
                      </p:spPr>
                      <p:txBody>
                        <a:bodyPr wrap="none" anchor="ctr"/>
                        <a:lstStyle/>
                        <a:p>
                          <a:endParaRPr lang="en-US" b="1">
                            <a:solidFill>
                              <a:prstClr val="black"/>
                            </a:solidFill>
                          </a:endParaRPr>
                        </a:p>
                      </p:txBody>
                    </p:sp>
                    <p:sp>
                      <p:nvSpPr>
                        <p:cNvPr id="503044" name="Oval 260"/>
                        <p:cNvSpPr>
                          <a:spLocks noChangeArrowheads="1"/>
                        </p:cNvSpPr>
                        <p:nvPr/>
                      </p:nvSpPr>
                      <p:spPr bwMode="auto">
                        <a:xfrm>
                          <a:off x="563" y="1268"/>
                          <a:ext cx="204" cy="251"/>
                        </a:xfrm>
                        <a:prstGeom prst="ellipse">
                          <a:avLst/>
                        </a:prstGeom>
                        <a:solidFill>
                          <a:srgbClr val="808000"/>
                        </a:solidFill>
                        <a:ln w="12700">
                          <a:noFill/>
                          <a:round/>
                          <a:headEnd/>
                          <a:tailEnd/>
                        </a:ln>
                        <a:effectLst/>
                      </p:spPr>
                      <p:txBody>
                        <a:bodyPr wrap="none" anchor="ctr"/>
                        <a:lstStyle/>
                        <a:p>
                          <a:endParaRPr lang="en-US" b="1">
                            <a:solidFill>
                              <a:prstClr val="black"/>
                            </a:solidFill>
                          </a:endParaRPr>
                        </a:p>
                      </p:txBody>
                    </p:sp>
                    <p:sp>
                      <p:nvSpPr>
                        <p:cNvPr id="503045" name="Oval 261"/>
                        <p:cNvSpPr>
                          <a:spLocks noChangeArrowheads="1"/>
                        </p:cNvSpPr>
                        <p:nvPr/>
                      </p:nvSpPr>
                      <p:spPr bwMode="auto">
                        <a:xfrm>
                          <a:off x="571" y="1274"/>
                          <a:ext cx="173" cy="215"/>
                        </a:xfrm>
                        <a:prstGeom prst="ellipse">
                          <a:avLst/>
                        </a:prstGeom>
                        <a:solidFill>
                          <a:srgbClr val="A0A000"/>
                        </a:solidFill>
                        <a:ln w="12700">
                          <a:noFill/>
                          <a:round/>
                          <a:headEnd/>
                          <a:tailEnd/>
                        </a:ln>
                        <a:effectLst/>
                      </p:spPr>
                      <p:txBody>
                        <a:bodyPr wrap="none" anchor="ctr"/>
                        <a:lstStyle/>
                        <a:p>
                          <a:endParaRPr lang="en-US" b="1">
                            <a:solidFill>
                              <a:prstClr val="black"/>
                            </a:solidFill>
                          </a:endParaRPr>
                        </a:p>
                      </p:txBody>
                    </p:sp>
                    <p:sp>
                      <p:nvSpPr>
                        <p:cNvPr id="503046" name="Oval 262"/>
                        <p:cNvSpPr>
                          <a:spLocks noChangeArrowheads="1"/>
                        </p:cNvSpPr>
                        <p:nvPr/>
                      </p:nvSpPr>
                      <p:spPr bwMode="auto">
                        <a:xfrm>
                          <a:off x="578" y="1280"/>
                          <a:ext cx="142" cy="178"/>
                        </a:xfrm>
                        <a:prstGeom prst="ellipse">
                          <a:avLst/>
                        </a:prstGeom>
                        <a:solidFill>
                          <a:srgbClr val="C0C000"/>
                        </a:solidFill>
                        <a:ln w="12700">
                          <a:noFill/>
                          <a:round/>
                          <a:headEnd/>
                          <a:tailEnd/>
                        </a:ln>
                        <a:effectLst/>
                      </p:spPr>
                      <p:txBody>
                        <a:bodyPr wrap="none" anchor="ctr"/>
                        <a:lstStyle/>
                        <a:p>
                          <a:endParaRPr lang="en-US" b="1">
                            <a:solidFill>
                              <a:prstClr val="black"/>
                            </a:solidFill>
                          </a:endParaRPr>
                        </a:p>
                      </p:txBody>
                    </p:sp>
                    <p:sp>
                      <p:nvSpPr>
                        <p:cNvPr id="503047" name="Oval 263"/>
                        <p:cNvSpPr>
                          <a:spLocks noChangeArrowheads="1"/>
                        </p:cNvSpPr>
                        <p:nvPr/>
                      </p:nvSpPr>
                      <p:spPr bwMode="auto">
                        <a:xfrm>
                          <a:off x="584" y="1287"/>
                          <a:ext cx="113" cy="141"/>
                        </a:xfrm>
                        <a:prstGeom prst="ellipse">
                          <a:avLst/>
                        </a:prstGeom>
                        <a:solidFill>
                          <a:srgbClr val="E0E000"/>
                        </a:solidFill>
                        <a:ln w="12700">
                          <a:noFill/>
                          <a:round/>
                          <a:headEnd/>
                          <a:tailEnd/>
                        </a:ln>
                        <a:effectLst/>
                      </p:spPr>
                      <p:txBody>
                        <a:bodyPr wrap="none" anchor="ctr"/>
                        <a:lstStyle/>
                        <a:p>
                          <a:endParaRPr lang="en-US" b="1">
                            <a:solidFill>
                              <a:prstClr val="black"/>
                            </a:solidFill>
                          </a:endParaRPr>
                        </a:p>
                      </p:txBody>
                    </p:sp>
                    <p:sp>
                      <p:nvSpPr>
                        <p:cNvPr id="503048" name="Oval 264"/>
                        <p:cNvSpPr>
                          <a:spLocks noChangeArrowheads="1"/>
                        </p:cNvSpPr>
                        <p:nvPr/>
                      </p:nvSpPr>
                      <p:spPr bwMode="auto">
                        <a:xfrm>
                          <a:off x="591" y="1293"/>
                          <a:ext cx="85" cy="103"/>
                        </a:xfrm>
                        <a:prstGeom prst="ellipse">
                          <a:avLst/>
                        </a:prstGeom>
                        <a:solidFill>
                          <a:srgbClr val="FFFF00"/>
                        </a:solidFill>
                        <a:ln w="12700">
                          <a:noFill/>
                          <a:round/>
                          <a:headEnd/>
                          <a:tailEnd/>
                        </a:ln>
                        <a:effectLst/>
                      </p:spPr>
                      <p:txBody>
                        <a:bodyPr wrap="none" anchor="ctr"/>
                        <a:lstStyle/>
                        <a:p>
                          <a:endParaRPr lang="en-US" b="1">
                            <a:solidFill>
                              <a:prstClr val="black"/>
                            </a:solidFill>
                          </a:endParaRPr>
                        </a:p>
                      </p:txBody>
                    </p:sp>
                    <p:sp>
                      <p:nvSpPr>
                        <p:cNvPr id="503049" name="Oval 265"/>
                        <p:cNvSpPr>
                          <a:spLocks noChangeArrowheads="1"/>
                        </p:cNvSpPr>
                        <p:nvPr/>
                      </p:nvSpPr>
                      <p:spPr bwMode="auto">
                        <a:xfrm>
                          <a:off x="596" y="1295"/>
                          <a:ext cx="68" cy="83"/>
                        </a:xfrm>
                        <a:prstGeom prst="ellipse">
                          <a:avLst/>
                        </a:prstGeom>
                        <a:solidFill>
                          <a:srgbClr val="FFFF40"/>
                        </a:solidFill>
                        <a:ln w="12700">
                          <a:noFill/>
                          <a:round/>
                          <a:headEnd/>
                          <a:tailEnd/>
                        </a:ln>
                        <a:effectLst/>
                      </p:spPr>
                      <p:txBody>
                        <a:bodyPr wrap="none" anchor="ctr"/>
                        <a:lstStyle/>
                        <a:p>
                          <a:endParaRPr lang="en-US" b="1">
                            <a:solidFill>
                              <a:prstClr val="black"/>
                            </a:solidFill>
                          </a:endParaRPr>
                        </a:p>
                      </p:txBody>
                    </p:sp>
                    <p:sp>
                      <p:nvSpPr>
                        <p:cNvPr id="503050" name="Oval 266"/>
                        <p:cNvSpPr>
                          <a:spLocks noChangeArrowheads="1"/>
                        </p:cNvSpPr>
                        <p:nvPr/>
                      </p:nvSpPr>
                      <p:spPr bwMode="auto">
                        <a:xfrm>
                          <a:off x="600" y="1300"/>
                          <a:ext cx="49" cy="61"/>
                        </a:xfrm>
                        <a:prstGeom prst="ellipse">
                          <a:avLst/>
                        </a:prstGeom>
                        <a:solidFill>
                          <a:srgbClr val="FFFF80"/>
                        </a:solidFill>
                        <a:ln w="12700">
                          <a:noFill/>
                          <a:round/>
                          <a:headEnd/>
                          <a:tailEnd/>
                        </a:ln>
                        <a:effectLst/>
                      </p:spPr>
                      <p:txBody>
                        <a:bodyPr wrap="none" anchor="ctr"/>
                        <a:lstStyle/>
                        <a:p>
                          <a:endParaRPr lang="en-US" b="1">
                            <a:solidFill>
                              <a:prstClr val="black"/>
                            </a:solidFill>
                          </a:endParaRPr>
                        </a:p>
                      </p:txBody>
                    </p:sp>
                    <p:sp>
                      <p:nvSpPr>
                        <p:cNvPr id="503051" name="Oval 267"/>
                        <p:cNvSpPr>
                          <a:spLocks noChangeArrowheads="1"/>
                        </p:cNvSpPr>
                        <p:nvPr/>
                      </p:nvSpPr>
                      <p:spPr bwMode="auto">
                        <a:xfrm>
                          <a:off x="604" y="1305"/>
                          <a:ext cx="32" cy="41"/>
                        </a:xfrm>
                        <a:prstGeom prst="ellipse">
                          <a:avLst/>
                        </a:prstGeom>
                        <a:solidFill>
                          <a:srgbClr val="FFFFC0"/>
                        </a:solidFill>
                        <a:ln w="12700">
                          <a:noFill/>
                          <a:round/>
                          <a:headEnd/>
                          <a:tailEnd/>
                        </a:ln>
                        <a:effectLst/>
                      </p:spPr>
                      <p:txBody>
                        <a:bodyPr wrap="none" anchor="ctr"/>
                        <a:lstStyle/>
                        <a:p>
                          <a:endParaRPr lang="en-US" b="1">
                            <a:solidFill>
                              <a:prstClr val="black"/>
                            </a:solidFill>
                          </a:endParaRPr>
                        </a:p>
                      </p:txBody>
                    </p:sp>
                  </p:grpSp>
                  <p:sp>
                    <p:nvSpPr>
                      <p:cNvPr id="503052" name="Rectangle 268"/>
                      <p:cNvSpPr>
                        <a:spLocks noChangeArrowheads="1"/>
                      </p:cNvSpPr>
                      <p:nvPr/>
                    </p:nvSpPr>
                    <p:spPr bwMode="auto">
                      <a:xfrm>
                        <a:off x="768" y="2688"/>
                        <a:ext cx="1053" cy="40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dirty="0">
                            <a:solidFill>
                              <a:schemeClr val="bg2"/>
                            </a:solidFill>
                            <a:effectLst>
                              <a:outerShdw blurRad="38100" dist="38100" dir="2700000" algn="tl">
                                <a:srgbClr val="800000"/>
                              </a:outerShdw>
                            </a:effectLst>
                          </a:rPr>
                          <a:t>Civic Groups</a:t>
                        </a:r>
                      </a:p>
                    </p:txBody>
                  </p:sp>
                </p:grpSp>
              </p:grpSp>
            </p:grpSp>
          </p:grpSp>
        </p:grpSp>
        <p:grpSp>
          <p:nvGrpSpPr>
            <p:cNvPr id="502829" name="Group 269"/>
            <p:cNvGrpSpPr>
              <a:grpSpLocks/>
            </p:cNvGrpSpPr>
            <p:nvPr/>
          </p:nvGrpSpPr>
          <p:grpSpPr bwMode="auto">
            <a:xfrm>
              <a:off x="192" y="720"/>
              <a:ext cx="5181" cy="2927"/>
              <a:chOff x="384" y="768"/>
              <a:chExt cx="5181" cy="2927"/>
            </a:xfrm>
          </p:grpSpPr>
          <p:grpSp>
            <p:nvGrpSpPr>
              <p:cNvPr id="502830" name="Group 270"/>
              <p:cNvGrpSpPr>
                <a:grpSpLocks/>
              </p:cNvGrpSpPr>
              <p:nvPr/>
            </p:nvGrpSpPr>
            <p:grpSpPr bwMode="auto">
              <a:xfrm>
                <a:off x="3408" y="960"/>
                <a:ext cx="1163" cy="838"/>
                <a:chOff x="3408" y="1152"/>
                <a:chExt cx="1163" cy="838"/>
              </a:xfrm>
            </p:grpSpPr>
            <p:grpSp>
              <p:nvGrpSpPr>
                <p:cNvPr id="502839" name="Group 271"/>
                <p:cNvGrpSpPr>
                  <a:grpSpLocks/>
                </p:cNvGrpSpPr>
                <p:nvPr/>
              </p:nvGrpSpPr>
              <p:grpSpPr bwMode="auto">
                <a:xfrm>
                  <a:off x="3792" y="1152"/>
                  <a:ext cx="354" cy="492"/>
                  <a:chOff x="4013" y="2015"/>
                  <a:chExt cx="398" cy="492"/>
                </a:xfrm>
              </p:grpSpPr>
              <p:sp>
                <p:nvSpPr>
                  <p:cNvPr id="503056" name="Oval 272"/>
                  <p:cNvSpPr>
                    <a:spLocks noChangeArrowheads="1"/>
                  </p:cNvSpPr>
                  <p:nvPr/>
                </p:nvSpPr>
                <p:spPr bwMode="auto">
                  <a:xfrm>
                    <a:off x="4013" y="2015"/>
                    <a:ext cx="398" cy="492"/>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057" name="Oval 273"/>
                  <p:cNvSpPr>
                    <a:spLocks noChangeArrowheads="1"/>
                  </p:cNvSpPr>
                  <p:nvPr/>
                </p:nvSpPr>
                <p:spPr bwMode="auto">
                  <a:xfrm>
                    <a:off x="4021" y="2019"/>
                    <a:ext cx="362" cy="448"/>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058" name="Oval 274"/>
                  <p:cNvSpPr>
                    <a:spLocks noChangeArrowheads="1"/>
                  </p:cNvSpPr>
                  <p:nvPr/>
                </p:nvSpPr>
                <p:spPr bwMode="auto">
                  <a:xfrm>
                    <a:off x="4029" y="2026"/>
                    <a:ext cx="322" cy="399"/>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059" name="Oval 275"/>
                  <p:cNvSpPr>
                    <a:spLocks noChangeArrowheads="1"/>
                  </p:cNvSpPr>
                  <p:nvPr/>
                </p:nvSpPr>
                <p:spPr bwMode="auto">
                  <a:xfrm>
                    <a:off x="4038" y="2035"/>
                    <a:ext cx="281" cy="348"/>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060" name="Oval 276"/>
                  <p:cNvSpPr>
                    <a:spLocks noChangeArrowheads="1"/>
                  </p:cNvSpPr>
                  <p:nvPr/>
                </p:nvSpPr>
                <p:spPr bwMode="auto">
                  <a:xfrm>
                    <a:off x="4049" y="2042"/>
                    <a:ext cx="240" cy="298"/>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061" name="Oval 277"/>
                  <p:cNvSpPr>
                    <a:spLocks noChangeArrowheads="1"/>
                  </p:cNvSpPr>
                  <p:nvPr/>
                </p:nvSpPr>
                <p:spPr bwMode="auto">
                  <a:xfrm>
                    <a:off x="4057" y="2052"/>
                    <a:ext cx="199" cy="247"/>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062" name="Oval 278"/>
                  <p:cNvSpPr>
                    <a:spLocks noChangeArrowheads="1"/>
                  </p:cNvSpPr>
                  <p:nvPr/>
                </p:nvSpPr>
                <p:spPr bwMode="auto">
                  <a:xfrm>
                    <a:off x="4066" y="2062"/>
                    <a:ext cx="159" cy="198"/>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063" name="Oval 279"/>
                  <p:cNvSpPr>
                    <a:spLocks noChangeArrowheads="1"/>
                  </p:cNvSpPr>
                  <p:nvPr/>
                </p:nvSpPr>
                <p:spPr bwMode="auto">
                  <a:xfrm>
                    <a:off x="4076" y="2070"/>
                    <a:ext cx="118" cy="147"/>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064" name="Oval 280"/>
                  <p:cNvSpPr>
                    <a:spLocks noChangeArrowheads="1"/>
                  </p:cNvSpPr>
                  <p:nvPr/>
                </p:nvSpPr>
                <p:spPr bwMode="auto">
                  <a:xfrm>
                    <a:off x="4083" y="2072"/>
                    <a:ext cx="95" cy="119"/>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065" name="Oval 281"/>
                  <p:cNvSpPr>
                    <a:spLocks noChangeArrowheads="1"/>
                  </p:cNvSpPr>
                  <p:nvPr/>
                </p:nvSpPr>
                <p:spPr bwMode="auto">
                  <a:xfrm>
                    <a:off x="4088" y="2079"/>
                    <a:ext cx="69" cy="87"/>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066" name="Oval 282"/>
                  <p:cNvSpPr>
                    <a:spLocks noChangeArrowheads="1"/>
                  </p:cNvSpPr>
                  <p:nvPr/>
                </p:nvSpPr>
                <p:spPr bwMode="auto">
                  <a:xfrm>
                    <a:off x="4092" y="2084"/>
                    <a:ext cx="49" cy="62"/>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067" name="Rectangle 283"/>
                <p:cNvSpPr>
                  <a:spLocks noChangeArrowheads="1"/>
                </p:cNvSpPr>
                <p:nvPr/>
              </p:nvSpPr>
              <p:spPr bwMode="auto">
                <a:xfrm>
                  <a:off x="3408" y="1584"/>
                  <a:ext cx="1163" cy="406"/>
                </a:xfrm>
                <a:prstGeom prst="rect">
                  <a:avLst/>
                </a:prstGeom>
                <a:noFill/>
                <a:ln w="12700">
                  <a:noFill/>
                  <a:miter lim="800000"/>
                  <a:headEnd/>
                  <a:tailEnd/>
                </a:ln>
                <a:effectLst/>
              </p:spPr>
              <p:txBody>
                <a:bodyPr wrap="square" lIns="90488" tIns="44450" rIns="90488" bIns="44450">
                  <a:spAutoFit/>
                </a:bodyPr>
                <a:lstStyle/>
                <a:p>
                  <a:pPr algn="ctr" eaLnBrk="0" hangingPunct="0">
                    <a:spcBef>
                      <a:spcPts val="0"/>
                    </a:spcBef>
                  </a:pPr>
                  <a:r>
                    <a:rPr lang="en-US" b="1" dirty="0" smtClean="0">
                      <a:solidFill>
                        <a:schemeClr val="bg2"/>
                      </a:solidFill>
                    </a:rPr>
                    <a:t>Nonprofit</a:t>
                  </a:r>
                  <a:endParaRPr lang="en-US" b="1" dirty="0">
                    <a:solidFill>
                      <a:schemeClr val="bg2"/>
                    </a:solidFill>
                  </a:endParaRPr>
                </a:p>
                <a:p>
                  <a:pPr algn="ctr" eaLnBrk="0" hangingPunct="0">
                    <a:spcBef>
                      <a:spcPts val="0"/>
                    </a:spcBef>
                  </a:pPr>
                  <a:r>
                    <a:rPr lang="en-US" b="1" dirty="0">
                      <a:solidFill>
                        <a:schemeClr val="bg2"/>
                      </a:solidFill>
                    </a:rPr>
                    <a:t>Organizations</a:t>
                  </a:r>
                </a:p>
              </p:txBody>
            </p:sp>
          </p:grpSp>
          <p:grpSp>
            <p:nvGrpSpPr>
              <p:cNvPr id="502840" name="Group 284"/>
              <p:cNvGrpSpPr>
                <a:grpSpLocks/>
              </p:cNvGrpSpPr>
              <p:nvPr/>
            </p:nvGrpSpPr>
            <p:grpSpPr bwMode="auto">
              <a:xfrm>
                <a:off x="384" y="768"/>
                <a:ext cx="5181" cy="2927"/>
                <a:chOff x="384" y="768"/>
                <a:chExt cx="5181" cy="2927"/>
              </a:xfrm>
            </p:grpSpPr>
            <p:grpSp>
              <p:nvGrpSpPr>
                <p:cNvPr id="502841" name="Group 285"/>
                <p:cNvGrpSpPr>
                  <a:grpSpLocks/>
                </p:cNvGrpSpPr>
                <p:nvPr/>
              </p:nvGrpSpPr>
              <p:grpSpPr bwMode="auto">
                <a:xfrm>
                  <a:off x="1584" y="768"/>
                  <a:ext cx="1283" cy="1095"/>
                  <a:chOff x="1584" y="768"/>
                  <a:chExt cx="1283" cy="1095"/>
                </a:xfrm>
              </p:grpSpPr>
              <p:grpSp>
                <p:nvGrpSpPr>
                  <p:cNvPr id="502854" name="Group 286"/>
                  <p:cNvGrpSpPr>
                    <a:grpSpLocks/>
                  </p:cNvGrpSpPr>
                  <p:nvPr/>
                </p:nvGrpSpPr>
                <p:grpSpPr bwMode="auto">
                  <a:xfrm>
                    <a:off x="1968" y="768"/>
                    <a:ext cx="354" cy="492"/>
                    <a:chOff x="4013" y="2015"/>
                    <a:chExt cx="398" cy="492"/>
                  </a:xfrm>
                </p:grpSpPr>
                <p:sp>
                  <p:nvSpPr>
                    <p:cNvPr id="503071" name="Oval 287"/>
                    <p:cNvSpPr>
                      <a:spLocks noChangeArrowheads="1"/>
                    </p:cNvSpPr>
                    <p:nvPr/>
                  </p:nvSpPr>
                  <p:spPr bwMode="auto">
                    <a:xfrm>
                      <a:off x="4013" y="2015"/>
                      <a:ext cx="398" cy="492"/>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072" name="Oval 288"/>
                    <p:cNvSpPr>
                      <a:spLocks noChangeArrowheads="1"/>
                    </p:cNvSpPr>
                    <p:nvPr/>
                  </p:nvSpPr>
                  <p:spPr bwMode="auto">
                    <a:xfrm>
                      <a:off x="4021" y="2019"/>
                      <a:ext cx="362" cy="448"/>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073" name="Oval 289"/>
                    <p:cNvSpPr>
                      <a:spLocks noChangeArrowheads="1"/>
                    </p:cNvSpPr>
                    <p:nvPr/>
                  </p:nvSpPr>
                  <p:spPr bwMode="auto">
                    <a:xfrm>
                      <a:off x="4029" y="2026"/>
                      <a:ext cx="322" cy="399"/>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074" name="Oval 290"/>
                    <p:cNvSpPr>
                      <a:spLocks noChangeArrowheads="1"/>
                    </p:cNvSpPr>
                    <p:nvPr/>
                  </p:nvSpPr>
                  <p:spPr bwMode="auto">
                    <a:xfrm>
                      <a:off x="4038" y="2035"/>
                      <a:ext cx="281" cy="348"/>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075" name="Oval 291"/>
                    <p:cNvSpPr>
                      <a:spLocks noChangeArrowheads="1"/>
                    </p:cNvSpPr>
                    <p:nvPr/>
                  </p:nvSpPr>
                  <p:spPr bwMode="auto">
                    <a:xfrm>
                      <a:off x="4049" y="2042"/>
                      <a:ext cx="240" cy="298"/>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076" name="Oval 292"/>
                    <p:cNvSpPr>
                      <a:spLocks noChangeArrowheads="1"/>
                    </p:cNvSpPr>
                    <p:nvPr/>
                  </p:nvSpPr>
                  <p:spPr bwMode="auto">
                    <a:xfrm>
                      <a:off x="4057" y="2052"/>
                      <a:ext cx="199" cy="247"/>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077" name="Oval 293"/>
                    <p:cNvSpPr>
                      <a:spLocks noChangeArrowheads="1"/>
                    </p:cNvSpPr>
                    <p:nvPr/>
                  </p:nvSpPr>
                  <p:spPr bwMode="auto">
                    <a:xfrm>
                      <a:off x="4066" y="2062"/>
                      <a:ext cx="159" cy="198"/>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078" name="Oval 294"/>
                    <p:cNvSpPr>
                      <a:spLocks noChangeArrowheads="1"/>
                    </p:cNvSpPr>
                    <p:nvPr/>
                  </p:nvSpPr>
                  <p:spPr bwMode="auto">
                    <a:xfrm>
                      <a:off x="4076" y="2070"/>
                      <a:ext cx="118" cy="147"/>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079" name="Oval 295"/>
                    <p:cNvSpPr>
                      <a:spLocks noChangeArrowheads="1"/>
                    </p:cNvSpPr>
                    <p:nvPr/>
                  </p:nvSpPr>
                  <p:spPr bwMode="auto">
                    <a:xfrm>
                      <a:off x="4083" y="2072"/>
                      <a:ext cx="95" cy="119"/>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080" name="Oval 296"/>
                    <p:cNvSpPr>
                      <a:spLocks noChangeArrowheads="1"/>
                    </p:cNvSpPr>
                    <p:nvPr/>
                  </p:nvSpPr>
                  <p:spPr bwMode="auto">
                    <a:xfrm>
                      <a:off x="4088" y="2079"/>
                      <a:ext cx="69" cy="87"/>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081" name="Oval 297"/>
                    <p:cNvSpPr>
                      <a:spLocks noChangeArrowheads="1"/>
                    </p:cNvSpPr>
                    <p:nvPr/>
                  </p:nvSpPr>
                  <p:spPr bwMode="auto">
                    <a:xfrm>
                      <a:off x="4092" y="2084"/>
                      <a:ext cx="49" cy="62"/>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082" name="Rectangle 298"/>
                  <p:cNvSpPr>
                    <a:spLocks noChangeArrowheads="1"/>
                  </p:cNvSpPr>
                  <p:nvPr/>
                </p:nvSpPr>
                <p:spPr bwMode="auto">
                  <a:xfrm>
                    <a:off x="1584" y="1200"/>
                    <a:ext cx="1283" cy="663"/>
                  </a:xfrm>
                  <a:prstGeom prst="rect">
                    <a:avLst/>
                  </a:prstGeom>
                  <a:noFill/>
                  <a:ln w="12700">
                    <a:noFill/>
                    <a:miter lim="800000"/>
                    <a:headEnd/>
                    <a:tailEnd/>
                  </a:ln>
                  <a:effectLst/>
                </p:spPr>
                <p:txBody>
                  <a:bodyPr wrap="square" lIns="90488" tIns="44450" rIns="90488" bIns="44450">
                    <a:spAutoFit/>
                  </a:bodyPr>
                  <a:lstStyle/>
                  <a:p>
                    <a:pPr algn="ctr" eaLnBrk="0" hangingPunct="0">
                      <a:spcBef>
                        <a:spcPct val="50000"/>
                      </a:spcBef>
                    </a:pPr>
                    <a:r>
                      <a:rPr lang="en-US" b="1" dirty="0" smtClean="0">
                        <a:solidFill>
                          <a:schemeClr val="bg2"/>
                        </a:solidFill>
                      </a:rPr>
                      <a:t>Neighborhood</a:t>
                    </a:r>
                    <a:r>
                      <a:rPr lang="en-US" b="1" dirty="0">
                        <a:solidFill>
                          <a:prstClr val="black"/>
                        </a:solidFill>
                      </a:rPr>
                      <a:t> </a:t>
                    </a:r>
                    <a:r>
                      <a:rPr lang="en-US" b="1" dirty="0" smtClean="0">
                        <a:solidFill>
                          <a:schemeClr val="bg2"/>
                        </a:solidFill>
                      </a:rPr>
                      <a:t>Organizations</a:t>
                    </a:r>
                    <a:endParaRPr lang="en-US" b="1" dirty="0">
                      <a:solidFill>
                        <a:schemeClr val="bg2"/>
                      </a:solidFill>
                    </a:endParaRPr>
                  </a:p>
                  <a:p>
                    <a:pPr eaLnBrk="0" hangingPunct="0">
                      <a:spcBef>
                        <a:spcPct val="50000"/>
                      </a:spcBef>
                    </a:pPr>
                    <a:endParaRPr lang="en-US" b="1" dirty="0">
                      <a:solidFill>
                        <a:prstClr val="black"/>
                      </a:solidFill>
                    </a:endParaRPr>
                  </a:p>
                </p:txBody>
              </p:sp>
            </p:grpSp>
            <p:grpSp>
              <p:nvGrpSpPr>
                <p:cNvPr id="502855" name="Group 299"/>
                <p:cNvGrpSpPr>
                  <a:grpSpLocks/>
                </p:cNvGrpSpPr>
                <p:nvPr/>
              </p:nvGrpSpPr>
              <p:grpSpPr bwMode="auto">
                <a:xfrm>
                  <a:off x="3696" y="2016"/>
                  <a:ext cx="1053" cy="666"/>
                  <a:chOff x="3840" y="2592"/>
                  <a:chExt cx="1053" cy="666"/>
                </a:xfrm>
              </p:grpSpPr>
              <p:grpSp>
                <p:nvGrpSpPr>
                  <p:cNvPr id="502868" name="Group 300"/>
                  <p:cNvGrpSpPr>
                    <a:grpSpLocks/>
                  </p:cNvGrpSpPr>
                  <p:nvPr/>
                </p:nvGrpSpPr>
                <p:grpSpPr bwMode="auto">
                  <a:xfrm>
                    <a:off x="4224" y="2592"/>
                    <a:ext cx="354" cy="492"/>
                    <a:chOff x="4013" y="2015"/>
                    <a:chExt cx="398" cy="492"/>
                  </a:xfrm>
                </p:grpSpPr>
                <p:sp>
                  <p:nvSpPr>
                    <p:cNvPr id="503085" name="Oval 301"/>
                    <p:cNvSpPr>
                      <a:spLocks noChangeArrowheads="1"/>
                    </p:cNvSpPr>
                    <p:nvPr/>
                  </p:nvSpPr>
                  <p:spPr bwMode="auto">
                    <a:xfrm>
                      <a:off x="4013" y="2015"/>
                      <a:ext cx="398" cy="492"/>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086" name="Oval 302"/>
                    <p:cNvSpPr>
                      <a:spLocks noChangeArrowheads="1"/>
                    </p:cNvSpPr>
                    <p:nvPr/>
                  </p:nvSpPr>
                  <p:spPr bwMode="auto">
                    <a:xfrm>
                      <a:off x="4021" y="2019"/>
                      <a:ext cx="362" cy="448"/>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087" name="Oval 303"/>
                    <p:cNvSpPr>
                      <a:spLocks noChangeArrowheads="1"/>
                    </p:cNvSpPr>
                    <p:nvPr/>
                  </p:nvSpPr>
                  <p:spPr bwMode="auto">
                    <a:xfrm>
                      <a:off x="4029" y="2026"/>
                      <a:ext cx="322" cy="399"/>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088" name="Oval 304"/>
                    <p:cNvSpPr>
                      <a:spLocks noChangeArrowheads="1"/>
                    </p:cNvSpPr>
                    <p:nvPr/>
                  </p:nvSpPr>
                  <p:spPr bwMode="auto">
                    <a:xfrm>
                      <a:off x="4038" y="2035"/>
                      <a:ext cx="281" cy="348"/>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089" name="Oval 305"/>
                    <p:cNvSpPr>
                      <a:spLocks noChangeArrowheads="1"/>
                    </p:cNvSpPr>
                    <p:nvPr/>
                  </p:nvSpPr>
                  <p:spPr bwMode="auto">
                    <a:xfrm>
                      <a:off x="4049" y="2042"/>
                      <a:ext cx="240" cy="298"/>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090" name="Oval 306"/>
                    <p:cNvSpPr>
                      <a:spLocks noChangeArrowheads="1"/>
                    </p:cNvSpPr>
                    <p:nvPr/>
                  </p:nvSpPr>
                  <p:spPr bwMode="auto">
                    <a:xfrm>
                      <a:off x="4057" y="2052"/>
                      <a:ext cx="199" cy="247"/>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091" name="Oval 307"/>
                    <p:cNvSpPr>
                      <a:spLocks noChangeArrowheads="1"/>
                    </p:cNvSpPr>
                    <p:nvPr/>
                  </p:nvSpPr>
                  <p:spPr bwMode="auto">
                    <a:xfrm>
                      <a:off x="4066" y="2062"/>
                      <a:ext cx="159" cy="198"/>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092" name="Oval 308"/>
                    <p:cNvSpPr>
                      <a:spLocks noChangeArrowheads="1"/>
                    </p:cNvSpPr>
                    <p:nvPr/>
                  </p:nvSpPr>
                  <p:spPr bwMode="auto">
                    <a:xfrm>
                      <a:off x="4076" y="2070"/>
                      <a:ext cx="118" cy="147"/>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093" name="Oval 309"/>
                    <p:cNvSpPr>
                      <a:spLocks noChangeArrowheads="1"/>
                    </p:cNvSpPr>
                    <p:nvPr/>
                  </p:nvSpPr>
                  <p:spPr bwMode="auto">
                    <a:xfrm>
                      <a:off x="4083" y="2072"/>
                      <a:ext cx="95" cy="119"/>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094" name="Oval 310"/>
                    <p:cNvSpPr>
                      <a:spLocks noChangeArrowheads="1"/>
                    </p:cNvSpPr>
                    <p:nvPr/>
                  </p:nvSpPr>
                  <p:spPr bwMode="auto">
                    <a:xfrm>
                      <a:off x="4088" y="2079"/>
                      <a:ext cx="69" cy="87"/>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095" name="Oval 311"/>
                    <p:cNvSpPr>
                      <a:spLocks noChangeArrowheads="1"/>
                    </p:cNvSpPr>
                    <p:nvPr/>
                  </p:nvSpPr>
                  <p:spPr bwMode="auto">
                    <a:xfrm>
                      <a:off x="4092" y="2084"/>
                      <a:ext cx="49" cy="62"/>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096" name="Rectangle 312"/>
                  <p:cNvSpPr>
                    <a:spLocks noChangeArrowheads="1"/>
                  </p:cNvSpPr>
                  <p:nvPr/>
                </p:nvSpPr>
                <p:spPr bwMode="auto">
                  <a:xfrm>
                    <a:off x="3840" y="3024"/>
                    <a:ext cx="1053" cy="234"/>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dirty="0">
                        <a:solidFill>
                          <a:schemeClr val="bg2"/>
                        </a:solidFill>
                      </a:rPr>
                      <a:t>Laboratories</a:t>
                    </a:r>
                  </a:p>
                </p:txBody>
              </p:sp>
            </p:grpSp>
            <p:grpSp>
              <p:nvGrpSpPr>
                <p:cNvPr id="502869" name="Group 313"/>
                <p:cNvGrpSpPr>
                  <a:grpSpLocks/>
                </p:cNvGrpSpPr>
                <p:nvPr/>
              </p:nvGrpSpPr>
              <p:grpSpPr bwMode="auto">
                <a:xfrm>
                  <a:off x="4512" y="1776"/>
                  <a:ext cx="1053" cy="575"/>
                  <a:chOff x="4608" y="1195"/>
                  <a:chExt cx="1053" cy="575"/>
                </a:xfrm>
              </p:grpSpPr>
              <p:grpSp>
                <p:nvGrpSpPr>
                  <p:cNvPr id="502882" name="Group 314"/>
                  <p:cNvGrpSpPr>
                    <a:grpSpLocks/>
                  </p:cNvGrpSpPr>
                  <p:nvPr/>
                </p:nvGrpSpPr>
                <p:grpSpPr bwMode="auto">
                  <a:xfrm>
                    <a:off x="4979" y="1195"/>
                    <a:ext cx="290" cy="403"/>
                    <a:chOff x="5669" y="1191"/>
                    <a:chExt cx="326" cy="403"/>
                  </a:xfrm>
                </p:grpSpPr>
                <p:sp>
                  <p:nvSpPr>
                    <p:cNvPr id="503099" name="Oval 315"/>
                    <p:cNvSpPr>
                      <a:spLocks noChangeArrowheads="1"/>
                    </p:cNvSpPr>
                    <p:nvPr/>
                  </p:nvSpPr>
                  <p:spPr bwMode="auto">
                    <a:xfrm>
                      <a:off x="5669" y="1191"/>
                      <a:ext cx="326" cy="403"/>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100" name="Oval 316"/>
                    <p:cNvSpPr>
                      <a:spLocks noChangeArrowheads="1"/>
                    </p:cNvSpPr>
                    <p:nvPr/>
                  </p:nvSpPr>
                  <p:spPr bwMode="auto">
                    <a:xfrm>
                      <a:off x="5675" y="1194"/>
                      <a:ext cx="296" cy="366"/>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101" name="Oval 317"/>
                    <p:cNvSpPr>
                      <a:spLocks noChangeArrowheads="1"/>
                    </p:cNvSpPr>
                    <p:nvPr/>
                  </p:nvSpPr>
                  <p:spPr bwMode="auto">
                    <a:xfrm>
                      <a:off x="5682" y="1200"/>
                      <a:ext cx="263" cy="325"/>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102" name="Oval 318"/>
                    <p:cNvSpPr>
                      <a:spLocks noChangeArrowheads="1"/>
                    </p:cNvSpPr>
                    <p:nvPr/>
                  </p:nvSpPr>
                  <p:spPr bwMode="auto">
                    <a:xfrm>
                      <a:off x="5689" y="1207"/>
                      <a:ext cx="230" cy="284"/>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103" name="Oval 319"/>
                    <p:cNvSpPr>
                      <a:spLocks noChangeArrowheads="1"/>
                    </p:cNvSpPr>
                    <p:nvPr/>
                  </p:nvSpPr>
                  <p:spPr bwMode="auto">
                    <a:xfrm>
                      <a:off x="5698" y="1213"/>
                      <a:ext cx="196" cy="243"/>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104" name="Oval 320"/>
                    <p:cNvSpPr>
                      <a:spLocks noChangeArrowheads="1"/>
                    </p:cNvSpPr>
                    <p:nvPr/>
                  </p:nvSpPr>
                  <p:spPr bwMode="auto">
                    <a:xfrm>
                      <a:off x="5705" y="1221"/>
                      <a:ext cx="162" cy="201"/>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105" name="Oval 321"/>
                    <p:cNvSpPr>
                      <a:spLocks noChangeArrowheads="1"/>
                    </p:cNvSpPr>
                    <p:nvPr/>
                  </p:nvSpPr>
                  <p:spPr bwMode="auto">
                    <a:xfrm>
                      <a:off x="5712" y="1229"/>
                      <a:ext cx="130" cy="161"/>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106" name="Oval 322"/>
                    <p:cNvSpPr>
                      <a:spLocks noChangeArrowheads="1"/>
                    </p:cNvSpPr>
                    <p:nvPr/>
                  </p:nvSpPr>
                  <p:spPr bwMode="auto">
                    <a:xfrm>
                      <a:off x="5720" y="1235"/>
                      <a:ext cx="96" cy="119"/>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107" name="Oval 323"/>
                    <p:cNvSpPr>
                      <a:spLocks noChangeArrowheads="1"/>
                    </p:cNvSpPr>
                    <p:nvPr/>
                  </p:nvSpPr>
                  <p:spPr bwMode="auto">
                    <a:xfrm>
                      <a:off x="5726" y="1237"/>
                      <a:ext cx="77" cy="96"/>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108" name="Oval 324"/>
                    <p:cNvSpPr>
                      <a:spLocks noChangeArrowheads="1"/>
                    </p:cNvSpPr>
                    <p:nvPr/>
                  </p:nvSpPr>
                  <p:spPr bwMode="auto">
                    <a:xfrm>
                      <a:off x="5730" y="1243"/>
                      <a:ext cx="56" cy="71"/>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109" name="Oval 325"/>
                    <p:cNvSpPr>
                      <a:spLocks noChangeArrowheads="1"/>
                    </p:cNvSpPr>
                    <p:nvPr/>
                  </p:nvSpPr>
                  <p:spPr bwMode="auto">
                    <a:xfrm>
                      <a:off x="5734" y="1248"/>
                      <a:ext cx="38" cy="48"/>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110" name="Rectangle 326"/>
                  <p:cNvSpPr>
                    <a:spLocks noChangeArrowheads="1"/>
                  </p:cNvSpPr>
                  <p:nvPr/>
                </p:nvSpPr>
                <p:spPr bwMode="auto">
                  <a:xfrm>
                    <a:off x="4608" y="1536"/>
                    <a:ext cx="1053" cy="234"/>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dirty="0">
                        <a:solidFill>
                          <a:schemeClr val="bg2"/>
                        </a:solidFill>
                      </a:rPr>
                      <a:t>Home Health</a:t>
                    </a:r>
                  </a:p>
                </p:txBody>
              </p:sp>
            </p:grpSp>
            <p:grpSp>
              <p:nvGrpSpPr>
                <p:cNvPr id="502883" name="Group 327"/>
                <p:cNvGrpSpPr>
                  <a:grpSpLocks/>
                </p:cNvGrpSpPr>
                <p:nvPr/>
              </p:nvGrpSpPr>
              <p:grpSpPr bwMode="auto">
                <a:xfrm>
                  <a:off x="912" y="3115"/>
                  <a:ext cx="624" cy="575"/>
                  <a:chOff x="912" y="3115"/>
                  <a:chExt cx="624" cy="575"/>
                </a:xfrm>
              </p:grpSpPr>
              <p:grpSp>
                <p:nvGrpSpPr>
                  <p:cNvPr id="502912" name="Group 328"/>
                  <p:cNvGrpSpPr>
                    <a:grpSpLocks/>
                  </p:cNvGrpSpPr>
                  <p:nvPr/>
                </p:nvGrpSpPr>
                <p:grpSpPr bwMode="auto">
                  <a:xfrm>
                    <a:off x="1091" y="3115"/>
                    <a:ext cx="290" cy="403"/>
                    <a:chOff x="5669" y="1191"/>
                    <a:chExt cx="326" cy="403"/>
                  </a:xfrm>
                </p:grpSpPr>
                <p:sp>
                  <p:nvSpPr>
                    <p:cNvPr id="503113" name="Oval 329"/>
                    <p:cNvSpPr>
                      <a:spLocks noChangeArrowheads="1"/>
                    </p:cNvSpPr>
                    <p:nvPr/>
                  </p:nvSpPr>
                  <p:spPr bwMode="auto">
                    <a:xfrm>
                      <a:off x="5669" y="1191"/>
                      <a:ext cx="326" cy="403"/>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114" name="Oval 330"/>
                    <p:cNvSpPr>
                      <a:spLocks noChangeArrowheads="1"/>
                    </p:cNvSpPr>
                    <p:nvPr/>
                  </p:nvSpPr>
                  <p:spPr bwMode="auto">
                    <a:xfrm>
                      <a:off x="5675" y="1194"/>
                      <a:ext cx="296" cy="366"/>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115" name="Oval 331"/>
                    <p:cNvSpPr>
                      <a:spLocks noChangeArrowheads="1"/>
                    </p:cNvSpPr>
                    <p:nvPr/>
                  </p:nvSpPr>
                  <p:spPr bwMode="auto">
                    <a:xfrm>
                      <a:off x="5682" y="1200"/>
                      <a:ext cx="263" cy="325"/>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116" name="Oval 332"/>
                    <p:cNvSpPr>
                      <a:spLocks noChangeArrowheads="1"/>
                    </p:cNvSpPr>
                    <p:nvPr/>
                  </p:nvSpPr>
                  <p:spPr bwMode="auto">
                    <a:xfrm>
                      <a:off x="5689" y="1207"/>
                      <a:ext cx="230" cy="284"/>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117" name="Oval 333"/>
                    <p:cNvSpPr>
                      <a:spLocks noChangeArrowheads="1"/>
                    </p:cNvSpPr>
                    <p:nvPr/>
                  </p:nvSpPr>
                  <p:spPr bwMode="auto">
                    <a:xfrm>
                      <a:off x="5698" y="1213"/>
                      <a:ext cx="196" cy="243"/>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118" name="Oval 334"/>
                    <p:cNvSpPr>
                      <a:spLocks noChangeArrowheads="1"/>
                    </p:cNvSpPr>
                    <p:nvPr/>
                  </p:nvSpPr>
                  <p:spPr bwMode="auto">
                    <a:xfrm>
                      <a:off x="5705" y="1221"/>
                      <a:ext cx="162" cy="201"/>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119" name="Oval 335"/>
                    <p:cNvSpPr>
                      <a:spLocks noChangeArrowheads="1"/>
                    </p:cNvSpPr>
                    <p:nvPr/>
                  </p:nvSpPr>
                  <p:spPr bwMode="auto">
                    <a:xfrm>
                      <a:off x="5712" y="1229"/>
                      <a:ext cx="130" cy="161"/>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120" name="Oval 336"/>
                    <p:cNvSpPr>
                      <a:spLocks noChangeArrowheads="1"/>
                    </p:cNvSpPr>
                    <p:nvPr/>
                  </p:nvSpPr>
                  <p:spPr bwMode="auto">
                    <a:xfrm>
                      <a:off x="5720" y="1235"/>
                      <a:ext cx="96" cy="119"/>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121" name="Oval 337"/>
                    <p:cNvSpPr>
                      <a:spLocks noChangeArrowheads="1"/>
                    </p:cNvSpPr>
                    <p:nvPr/>
                  </p:nvSpPr>
                  <p:spPr bwMode="auto">
                    <a:xfrm>
                      <a:off x="5726" y="1237"/>
                      <a:ext cx="77" cy="96"/>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122" name="Oval 338"/>
                    <p:cNvSpPr>
                      <a:spLocks noChangeArrowheads="1"/>
                    </p:cNvSpPr>
                    <p:nvPr/>
                  </p:nvSpPr>
                  <p:spPr bwMode="auto">
                    <a:xfrm>
                      <a:off x="5730" y="1243"/>
                      <a:ext cx="56" cy="71"/>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123" name="Oval 339"/>
                    <p:cNvSpPr>
                      <a:spLocks noChangeArrowheads="1"/>
                    </p:cNvSpPr>
                    <p:nvPr/>
                  </p:nvSpPr>
                  <p:spPr bwMode="auto">
                    <a:xfrm>
                      <a:off x="5734" y="1248"/>
                      <a:ext cx="38" cy="48"/>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124" name="Rectangle 340"/>
                  <p:cNvSpPr>
                    <a:spLocks noChangeArrowheads="1"/>
                  </p:cNvSpPr>
                  <p:nvPr/>
                </p:nvSpPr>
                <p:spPr bwMode="auto">
                  <a:xfrm>
                    <a:off x="912" y="3456"/>
                    <a:ext cx="624" cy="23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CHCs</a:t>
                    </a:r>
                  </a:p>
                </p:txBody>
              </p:sp>
            </p:grpSp>
            <p:grpSp>
              <p:nvGrpSpPr>
                <p:cNvPr id="502913" name="Group 341"/>
                <p:cNvGrpSpPr>
                  <a:grpSpLocks/>
                </p:cNvGrpSpPr>
                <p:nvPr/>
              </p:nvGrpSpPr>
              <p:grpSpPr bwMode="auto">
                <a:xfrm>
                  <a:off x="384" y="1824"/>
                  <a:ext cx="844" cy="575"/>
                  <a:chOff x="384" y="1824"/>
                  <a:chExt cx="844" cy="575"/>
                </a:xfrm>
              </p:grpSpPr>
              <p:grpSp>
                <p:nvGrpSpPr>
                  <p:cNvPr id="502914" name="Group 342"/>
                  <p:cNvGrpSpPr>
                    <a:grpSpLocks/>
                  </p:cNvGrpSpPr>
                  <p:nvPr/>
                </p:nvGrpSpPr>
                <p:grpSpPr bwMode="auto">
                  <a:xfrm>
                    <a:off x="563" y="1824"/>
                    <a:ext cx="290" cy="403"/>
                    <a:chOff x="5669" y="1191"/>
                    <a:chExt cx="326" cy="403"/>
                  </a:xfrm>
                </p:grpSpPr>
                <p:sp>
                  <p:nvSpPr>
                    <p:cNvPr id="503127" name="Oval 343"/>
                    <p:cNvSpPr>
                      <a:spLocks noChangeArrowheads="1"/>
                    </p:cNvSpPr>
                    <p:nvPr/>
                  </p:nvSpPr>
                  <p:spPr bwMode="auto">
                    <a:xfrm>
                      <a:off x="5669" y="1191"/>
                      <a:ext cx="326" cy="403"/>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128" name="Oval 344"/>
                    <p:cNvSpPr>
                      <a:spLocks noChangeArrowheads="1"/>
                    </p:cNvSpPr>
                    <p:nvPr/>
                  </p:nvSpPr>
                  <p:spPr bwMode="auto">
                    <a:xfrm>
                      <a:off x="5675" y="1194"/>
                      <a:ext cx="296" cy="366"/>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129" name="Oval 345"/>
                    <p:cNvSpPr>
                      <a:spLocks noChangeArrowheads="1"/>
                    </p:cNvSpPr>
                    <p:nvPr/>
                  </p:nvSpPr>
                  <p:spPr bwMode="auto">
                    <a:xfrm>
                      <a:off x="5682" y="1200"/>
                      <a:ext cx="263" cy="325"/>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130" name="Oval 346"/>
                    <p:cNvSpPr>
                      <a:spLocks noChangeArrowheads="1"/>
                    </p:cNvSpPr>
                    <p:nvPr/>
                  </p:nvSpPr>
                  <p:spPr bwMode="auto">
                    <a:xfrm>
                      <a:off x="5689" y="1207"/>
                      <a:ext cx="230" cy="284"/>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131" name="Oval 347"/>
                    <p:cNvSpPr>
                      <a:spLocks noChangeArrowheads="1"/>
                    </p:cNvSpPr>
                    <p:nvPr/>
                  </p:nvSpPr>
                  <p:spPr bwMode="auto">
                    <a:xfrm>
                      <a:off x="5698" y="1213"/>
                      <a:ext cx="196" cy="243"/>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132" name="Oval 348"/>
                    <p:cNvSpPr>
                      <a:spLocks noChangeArrowheads="1"/>
                    </p:cNvSpPr>
                    <p:nvPr/>
                  </p:nvSpPr>
                  <p:spPr bwMode="auto">
                    <a:xfrm>
                      <a:off x="5705" y="1221"/>
                      <a:ext cx="162" cy="201"/>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133" name="Oval 349"/>
                    <p:cNvSpPr>
                      <a:spLocks noChangeArrowheads="1"/>
                    </p:cNvSpPr>
                    <p:nvPr/>
                  </p:nvSpPr>
                  <p:spPr bwMode="auto">
                    <a:xfrm>
                      <a:off x="5712" y="1229"/>
                      <a:ext cx="130" cy="161"/>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134" name="Oval 350"/>
                    <p:cNvSpPr>
                      <a:spLocks noChangeArrowheads="1"/>
                    </p:cNvSpPr>
                    <p:nvPr/>
                  </p:nvSpPr>
                  <p:spPr bwMode="auto">
                    <a:xfrm>
                      <a:off x="5720" y="1235"/>
                      <a:ext cx="96" cy="119"/>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135" name="Oval 351"/>
                    <p:cNvSpPr>
                      <a:spLocks noChangeArrowheads="1"/>
                    </p:cNvSpPr>
                    <p:nvPr/>
                  </p:nvSpPr>
                  <p:spPr bwMode="auto">
                    <a:xfrm>
                      <a:off x="5726" y="1237"/>
                      <a:ext cx="77" cy="96"/>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136" name="Oval 352"/>
                    <p:cNvSpPr>
                      <a:spLocks noChangeArrowheads="1"/>
                    </p:cNvSpPr>
                    <p:nvPr/>
                  </p:nvSpPr>
                  <p:spPr bwMode="auto">
                    <a:xfrm>
                      <a:off x="5730" y="1243"/>
                      <a:ext cx="56" cy="71"/>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137" name="Oval 353"/>
                    <p:cNvSpPr>
                      <a:spLocks noChangeArrowheads="1"/>
                    </p:cNvSpPr>
                    <p:nvPr/>
                  </p:nvSpPr>
                  <p:spPr bwMode="auto">
                    <a:xfrm>
                      <a:off x="5734" y="1248"/>
                      <a:ext cx="38" cy="48"/>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138" name="Rectangle 354"/>
                  <p:cNvSpPr>
                    <a:spLocks noChangeArrowheads="1"/>
                  </p:cNvSpPr>
                  <p:nvPr/>
                </p:nvSpPr>
                <p:spPr bwMode="auto">
                  <a:xfrm>
                    <a:off x="384" y="2165"/>
                    <a:ext cx="844" cy="234"/>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schemeClr val="bg2"/>
                        </a:solidFill>
                      </a:rPr>
                      <a:t>Hospitals</a:t>
                    </a:r>
                  </a:p>
                </p:txBody>
              </p:sp>
            </p:grpSp>
            <p:grpSp>
              <p:nvGrpSpPr>
                <p:cNvPr id="502927" name="Group 355"/>
                <p:cNvGrpSpPr>
                  <a:grpSpLocks/>
                </p:cNvGrpSpPr>
                <p:nvPr/>
              </p:nvGrpSpPr>
              <p:grpSpPr bwMode="auto">
                <a:xfrm>
                  <a:off x="2496" y="3120"/>
                  <a:ext cx="1053" cy="575"/>
                  <a:chOff x="4608" y="1195"/>
                  <a:chExt cx="1053" cy="575"/>
                </a:xfrm>
              </p:grpSpPr>
              <p:grpSp>
                <p:nvGrpSpPr>
                  <p:cNvPr id="502928" name="Group 356"/>
                  <p:cNvGrpSpPr>
                    <a:grpSpLocks/>
                  </p:cNvGrpSpPr>
                  <p:nvPr/>
                </p:nvGrpSpPr>
                <p:grpSpPr bwMode="auto">
                  <a:xfrm>
                    <a:off x="4979" y="1195"/>
                    <a:ext cx="290" cy="403"/>
                    <a:chOff x="5669" y="1191"/>
                    <a:chExt cx="326" cy="403"/>
                  </a:xfrm>
                </p:grpSpPr>
                <p:sp>
                  <p:nvSpPr>
                    <p:cNvPr id="503141" name="Oval 357"/>
                    <p:cNvSpPr>
                      <a:spLocks noChangeArrowheads="1"/>
                    </p:cNvSpPr>
                    <p:nvPr/>
                  </p:nvSpPr>
                  <p:spPr bwMode="auto">
                    <a:xfrm>
                      <a:off x="5669" y="1191"/>
                      <a:ext cx="326" cy="403"/>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142" name="Oval 358"/>
                    <p:cNvSpPr>
                      <a:spLocks noChangeArrowheads="1"/>
                    </p:cNvSpPr>
                    <p:nvPr/>
                  </p:nvSpPr>
                  <p:spPr bwMode="auto">
                    <a:xfrm>
                      <a:off x="5675" y="1194"/>
                      <a:ext cx="296" cy="366"/>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143" name="Oval 359"/>
                    <p:cNvSpPr>
                      <a:spLocks noChangeArrowheads="1"/>
                    </p:cNvSpPr>
                    <p:nvPr/>
                  </p:nvSpPr>
                  <p:spPr bwMode="auto">
                    <a:xfrm>
                      <a:off x="5682" y="1200"/>
                      <a:ext cx="263" cy="325"/>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144" name="Oval 360"/>
                    <p:cNvSpPr>
                      <a:spLocks noChangeArrowheads="1"/>
                    </p:cNvSpPr>
                    <p:nvPr/>
                  </p:nvSpPr>
                  <p:spPr bwMode="auto">
                    <a:xfrm>
                      <a:off x="5689" y="1207"/>
                      <a:ext cx="230" cy="284"/>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145" name="Oval 361"/>
                    <p:cNvSpPr>
                      <a:spLocks noChangeArrowheads="1"/>
                    </p:cNvSpPr>
                    <p:nvPr/>
                  </p:nvSpPr>
                  <p:spPr bwMode="auto">
                    <a:xfrm>
                      <a:off x="5698" y="1213"/>
                      <a:ext cx="196" cy="243"/>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146" name="Oval 362"/>
                    <p:cNvSpPr>
                      <a:spLocks noChangeArrowheads="1"/>
                    </p:cNvSpPr>
                    <p:nvPr/>
                  </p:nvSpPr>
                  <p:spPr bwMode="auto">
                    <a:xfrm>
                      <a:off x="5705" y="1221"/>
                      <a:ext cx="162" cy="201"/>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147" name="Oval 363"/>
                    <p:cNvSpPr>
                      <a:spLocks noChangeArrowheads="1"/>
                    </p:cNvSpPr>
                    <p:nvPr/>
                  </p:nvSpPr>
                  <p:spPr bwMode="auto">
                    <a:xfrm>
                      <a:off x="5712" y="1229"/>
                      <a:ext cx="130" cy="161"/>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148" name="Oval 364"/>
                    <p:cNvSpPr>
                      <a:spLocks noChangeArrowheads="1"/>
                    </p:cNvSpPr>
                    <p:nvPr/>
                  </p:nvSpPr>
                  <p:spPr bwMode="auto">
                    <a:xfrm>
                      <a:off x="5720" y="1235"/>
                      <a:ext cx="96" cy="119"/>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149" name="Oval 365"/>
                    <p:cNvSpPr>
                      <a:spLocks noChangeArrowheads="1"/>
                    </p:cNvSpPr>
                    <p:nvPr/>
                  </p:nvSpPr>
                  <p:spPr bwMode="auto">
                    <a:xfrm>
                      <a:off x="5726" y="1237"/>
                      <a:ext cx="77" cy="96"/>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150" name="Oval 366"/>
                    <p:cNvSpPr>
                      <a:spLocks noChangeArrowheads="1"/>
                    </p:cNvSpPr>
                    <p:nvPr/>
                  </p:nvSpPr>
                  <p:spPr bwMode="auto">
                    <a:xfrm>
                      <a:off x="5730" y="1243"/>
                      <a:ext cx="56" cy="71"/>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151" name="Oval 367"/>
                    <p:cNvSpPr>
                      <a:spLocks noChangeArrowheads="1"/>
                    </p:cNvSpPr>
                    <p:nvPr/>
                  </p:nvSpPr>
                  <p:spPr bwMode="auto">
                    <a:xfrm>
                      <a:off x="5734" y="1248"/>
                      <a:ext cx="38" cy="48"/>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152" name="Rectangle 368"/>
                  <p:cNvSpPr>
                    <a:spLocks noChangeArrowheads="1"/>
                  </p:cNvSpPr>
                  <p:nvPr/>
                </p:nvSpPr>
                <p:spPr bwMode="auto">
                  <a:xfrm>
                    <a:off x="4608" y="1536"/>
                    <a:ext cx="1053" cy="234"/>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b="1" dirty="0">
                        <a:solidFill>
                          <a:schemeClr val="bg2"/>
                        </a:solidFill>
                      </a:rPr>
                      <a:t>Tribal Health</a:t>
                    </a:r>
                  </a:p>
                </p:txBody>
              </p:sp>
            </p:grpSp>
            <p:grpSp>
              <p:nvGrpSpPr>
                <p:cNvPr id="502941" name="Group 369"/>
                <p:cNvGrpSpPr>
                  <a:grpSpLocks/>
                </p:cNvGrpSpPr>
                <p:nvPr/>
              </p:nvGrpSpPr>
              <p:grpSpPr bwMode="auto">
                <a:xfrm>
                  <a:off x="1632" y="2064"/>
                  <a:ext cx="1053" cy="747"/>
                  <a:chOff x="4608" y="1195"/>
                  <a:chExt cx="1053" cy="747"/>
                </a:xfrm>
              </p:grpSpPr>
              <p:grpSp>
                <p:nvGrpSpPr>
                  <p:cNvPr id="502942" name="Group 370"/>
                  <p:cNvGrpSpPr>
                    <a:grpSpLocks/>
                  </p:cNvGrpSpPr>
                  <p:nvPr/>
                </p:nvGrpSpPr>
                <p:grpSpPr bwMode="auto">
                  <a:xfrm>
                    <a:off x="4979" y="1195"/>
                    <a:ext cx="290" cy="403"/>
                    <a:chOff x="5669" y="1191"/>
                    <a:chExt cx="326" cy="403"/>
                  </a:xfrm>
                </p:grpSpPr>
                <p:sp>
                  <p:nvSpPr>
                    <p:cNvPr id="503155" name="Oval 371"/>
                    <p:cNvSpPr>
                      <a:spLocks noChangeArrowheads="1"/>
                    </p:cNvSpPr>
                    <p:nvPr/>
                  </p:nvSpPr>
                  <p:spPr bwMode="auto">
                    <a:xfrm>
                      <a:off x="5669" y="1191"/>
                      <a:ext cx="326" cy="403"/>
                    </a:xfrm>
                    <a:prstGeom prst="ellipse">
                      <a:avLst/>
                    </a:prstGeom>
                    <a:solidFill>
                      <a:srgbClr val="200020"/>
                    </a:solidFill>
                    <a:ln w="12700">
                      <a:noFill/>
                      <a:round/>
                      <a:headEnd/>
                      <a:tailEnd/>
                    </a:ln>
                    <a:effectLst/>
                  </p:spPr>
                  <p:txBody>
                    <a:bodyPr wrap="none" anchor="ctr"/>
                    <a:lstStyle/>
                    <a:p>
                      <a:endParaRPr lang="en-US" b="1">
                        <a:solidFill>
                          <a:prstClr val="black"/>
                        </a:solidFill>
                      </a:endParaRPr>
                    </a:p>
                  </p:txBody>
                </p:sp>
                <p:sp>
                  <p:nvSpPr>
                    <p:cNvPr id="503156" name="Oval 372"/>
                    <p:cNvSpPr>
                      <a:spLocks noChangeArrowheads="1"/>
                    </p:cNvSpPr>
                    <p:nvPr/>
                  </p:nvSpPr>
                  <p:spPr bwMode="auto">
                    <a:xfrm>
                      <a:off x="5675" y="1194"/>
                      <a:ext cx="296" cy="366"/>
                    </a:xfrm>
                    <a:prstGeom prst="ellipse">
                      <a:avLst/>
                    </a:prstGeom>
                    <a:solidFill>
                      <a:srgbClr val="400040"/>
                    </a:solidFill>
                    <a:ln w="12700">
                      <a:noFill/>
                      <a:round/>
                      <a:headEnd/>
                      <a:tailEnd/>
                    </a:ln>
                    <a:effectLst/>
                  </p:spPr>
                  <p:txBody>
                    <a:bodyPr wrap="none" anchor="ctr"/>
                    <a:lstStyle/>
                    <a:p>
                      <a:endParaRPr lang="en-US" b="1">
                        <a:solidFill>
                          <a:prstClr val="black"/>
                        </a:solidFill>
                      </a:endParaRPr>
                    </a:p>
                  </p:txBody>
                </p:sp>
                <p:sp>
                  <p:nvSpPr>
                    <p:cNvPr id="503157" name="Oval 373"/>
                    <p:cNvSpPr>
                      <a:spLocks noChangeArrowheads="1"/>
                    </p:cNvSpPr>
                    <p:nvPr/>
                  </p:nvSpPr>
                  <p:spPr bwMode="auto">
                    <a:xfrm>
                      <a:off x="5682" y="1200"/>
                      <a:ext cx="263" cy="325"/>
                    </a:xfrm>
                    <a:prstGeom prst="ellipse">
                      <a:avLst/>
                    </a:prstGeom>
                    <a:solidFill>
                      <a:srgbClr val="600060"/>
                    </a:solidFill>
                    <a:ln w="12700">
                      <a:noFill/>
                      <a:round/>
                      <a:headEnd/>
                      <a:tailEnd/>
                    </a:ln>
                    <a:effectLst/>
                  </p:spPr>
                  <p:txBody>
                    <a:bodyPr wrap="none" anchor="ctr"/>
                    <a:lstStyle/>
                    <a:p>
                      <a:endParaRPr lang="en-US" b="1">
                        <a:solidFill>
                          <a:prstClr val="black"/>
                        </a:solidFill>
                      </a:endParaRPr>
                    </a:p>
                  </p:txBody>
                </p:sp>
                <p:sp>
                  <p:nvSpPr>
                    <p:cNvPr id="503158" name="Oval 374"/>
                    <p:cNvSpPr>
                      <a:spLocks noChangeArrowheads="1"/>
                    </p:cNvSpPr>
                    <p:nvPr/>
                  </p:nvSpPr>
                  <p:spPr bwMode="auto">
                    <a:xfrm>
                      <a:off x="5689" y="1207"/>
                      <a:ext cx="230" cy="284"/>
                    </a:xfrm>
                    <a:prstGeom prst="ellipse">
                      <a:avLst/>
                    </a:prstGeom>
                    <a:solidFill>
                      <a:srgbClr val="800080"/>
                    </a:solidFill>
                    <a:ln w="12700">
                      <a:noFill/>
                      <a:round/>
                      <a:headEnd/>
                      <a:tailEnd/>
                    </a:ln>
                    <a:effectLst/>
                  </p:spPr>
                  <p:txBody>
                    <a:bodyPr wrap="none" anchor="ctr"/>
                    <a:lstStyle/>
                    <a:p>
                      <a:endParaRPr lang="en-US" b="1">
                        <a:solidFill>
                          <a:prstClr val="black"/>
                        </a:solidFill>
                      </a:endParaRPr>
                    </a:p>
                  </p:txBody>
                </p:sp>
                <p:sp>
                  <p:nvSpPr>
                    <p:cNvPr id="503159" name="Oval 375"/>
                    <p:cNvSpPr>
                      <a:spLocks noChangeArrowheads="1"/>
                    </p:cNvSpPr>
                    <p:nvPr/>
                  </p:nvSpPr>
                  <p:spPr bwMode="auto">
                    <a:xfrm>
                      <a:off x="5698" y="1213"/>
                      <a:ext cx="196" cy="243"/>
                    </a:xfrm>
                    <a:prstGeom prst="ellipse">
                      <a:avLst/>
                    </a:prstGeom>
                    <a:solidFill>
                      <a:srgbClr val="A000A0"/>
                    </a:solidFill>
                    <a:ln w="12700">
                      <a:noFill/>
                      <a:round/>
                      <a:headEnd/>
                      <a:tailEnd/>
                    </a:ln>
                    <a:effectLst/>
                  </p:spPr>
                  <p:txBody>
                    <a:bodyPr wrap="none" anchor="ctr"/>
                    <a:lstStyle/>
                    <a:p>
                      <a:endParaRPr lang="en-US" b="1">
                        <a:solidFill>
                          <a:prstClr val="black"/>
                        </a:solidFill>
                      </a:endParaRPr>
                    </a:p>
                  </p:txBody>
                </p:sp>
                <p:sp>
                  <p:nvSpPr>
                    <p:cNvPr id="503160" name="Oval 376"/>
                    <p:cNvSpPr>
                      <a:spLocks noChangeArrowheads="1"/>
                    </p:cNvSpPr>
                    <p:nvPr/>
                  </p:nvSpPr>
                  <p:spPr bwMode="auto">
                    <a:xfrm>
                      <a:off x="5705" y="1221"/>
                      <a:ext cx="162" cy="201"/>
                    </a:xfrm>
                    <a:prstGeom prst="ellipse">
                      <a:avLst/>
                    </a:prstGeom>
                    <a:solidFill>
                      <a:srgbClr val="C000C0"/>
                    </a:solidFill>
                    <a:ln w="12700">
                      <a:noFill/>
                      <a:round/>
                      <a:headEnd/>
                      <a:tailEnd/>
                    </a:ln>
                    <a:effectLst/>
                  </p:spPr>
                  <p:txBody>
                    <a:bodyPr wrap="none" anchor="ctr"/>
                    <a:lstStyle/>
                    <a:p>
                      <a:endParaRPr lang="en-US" b="1">
                        <a:solidFill>
                          <a:prstClr val="black"/>
                        </a:solidFill>
                      </a:endParaRPr>
                    </a:p>
                  </p:txBody>
                </p:sp>
                <p:sp>
                  <p:nvSpPr>
                    <p:cNvPr id="503161" name="Oval 377"/>
                    <p:cNvSpPr>
                      <a:spLocks noChangeArrowheads="1"/>
                    </p:cNvSpPr>
                    <p:nvPr/>
                  </p:nvSpPr>
                  <p:spPr bwMode="auto">
                    <a:xfrm>
                      <a:off x="5712" y="1229"/>
                      <a:ext cx="130" cy="161"/>
                    </a:xfrm>
                    <a:prstGeom prst="ellipse">
                      <a:avLst/>
                    </a:prstGeom>
                    <a:solidFill>
                      <a:srgbClr val="E000E0"/>
                    </a:solidFill>
                    <a:ln w="12700">
                      <a:noFill/>
                      <a:round/>
                      <a:headEnd/>
                      <a:tailEnd/>
                    </a:ln>
                    <a:effectLst/>
                  </p:spPr>
                  <p:txBody>
                    <a:bodyPr wrap="none" anchor="ctr"/>
                    <a:lstStyle/>
                    <a:p>
                      <a:endParaRPr lang="en-US" b="1">
                        <a:solidFill>
                          <a:prstClr val="black"/>
                        </a:solidFill>
                      </a:endParaRPr>
                    </a:p>
                  </p:txBody>
                </p:sp>
                <p:sp>
                  <p:nvSpPr>
                    <p:cNvPr id="503162" name="Oval 378"/>
                    <p:cNvSpPr>
                      <a:spLocks noChangeArrowheads="1"/>
                    </p:cNvSpPr>
                    <p:nvPr/>
                  </p:nvSpPr>
                  <p:spPr bwMode="auto">
                    <a:xfrm>
                      <a:off x="5720" y="1235"/>
                      <a:ext cx="96" cy="119"/>
                    </a:xfrm>
                    <a:prstGeom prst="ellipse">
                      <a:avLst/>
                    </a:prstGeom>
                    <a:solidFill>
                      <a:srgbClr val="FF00FF"/>
                    </a:solidFill>
                    <a:ln w="12700">
                      <a:noFill/>
                      <a:round/>
                      <a:headEnd/>
                      <a:tailEnd/>
                    </a:ln>
                    <a:effectLst/>
                  </p:spPr>
                  <p:txBody>
                    <a:bodyPr wrap="none" anchor="ctr"/>
                    <a:lstStyle/>
                    <a:p>
                      <a:endParaRPr lang="en-US" b="1">
                        <a:solidFill>
                          <a:prstClr val="black"/>
                        </a:solidFill>
                      </a:endParaRPr>
                    </a:p>
                  </p:txBody>
                </p:sp>
                <p:sp>
                  <p:nvSpPr>
                    <p:cNvPr id="503163" name="Oval 379"/>
                    <p:cNvSpPr>
                      <a:spLocks noChangeArrowheads="1"/>
                    </p:cNvSpPr>
                    <p:nvPr/>
                  </p:nvSpPr>
                  <p:spPr bwMode="auto">
                    <a:xfrm>
                      <a:off x="5726" y="1237"/>
                      <a:ext cx="77" cy="96"/>
                    </a:xfrm>
                    <a:prstGeom prst="ellipse">
                      <a:avLst/>
                    </a:prstGeom>
                    <a:solidFill>
                      <a:srgbClr val="FF40FF"/>
                    </a:solidFill>
                    <a:ln w="12700">
                      <a:noFill/>
                      <a:round/>
                      <a:headEnd/>
                      <a:tailEnd/>
                    </a:ln>
                    <a:effectLst/>
                  </p:spPr>
                  <p:txBody>
                    <a:bodyPr wrap="none" anchor="ctr"/>
                    <a:lstStyle/>
                    <a:p>
                      <a:endParaRPr lang="en-US" b="1">
                        <a:solidFill>
                          <a:prstClr val="black"/>
                        </a:solidFill>
                      </a:endParaRPr>
                    </a:p>
                  </p:txBody>
                </p:sp>
                <p:sp>
                  <p:nvSpPr>
                    <p:cNvPr id="503164" name="Oval 380"/>
                    <p:cNvSpPr>
                      <a:spLocks noChangeArrowheads="1"/>
                    </p:cNvSpPr>
                    <p:nvPr/>
                  </p:nvSpPr>
                  <p:spPr bwMode="auto">
                    <a:xfrm>
                      <a:off x="5730" y="1243"/>
                      <a:ext cx="56" cy="71"/>
                    </a:xfrm>
                    <a:prstGeom prst="ellipse">
                      <a:avLst/>
                    </a:prstGeom>
                    <a:solidFill>
                      <a:srgbClr val="FF80FF"/>
                    </a:solidFill>
                    <a:ln w="12700">
                      <a:noFill/>
                      <a:round/>
                      <a:headEnd/>
                      <a:tailEnd/>
                    </a:ln>
                    <a:effectLst/>
                  </p:spPr>
                  <p:txBody>
                    <a:bodyPr wrap="none" anchor="ctr"/>
                    <a:lstStyle/>
                    <a:p>
                      <a:endParaRPr lang="en-US" b="1">
                        <a:solidFill>
                          <a:prstClr val="black"/>
                        </a:solidFill>
                      </a:endParaRPr>
                    </a:p>
                  </p:txBody>
                </p:sp>
                <p:sp>
                  <p:nvSpPr>
                    <p:cNvPr id="503165" name="Oval 381"/>
                    <p:cNvSpPr>
                      <a:spLocks noChangeArrowheads="1"/>
                    </p:cNvSpPr>
                    <p:nvPr/>
                  </p:nvSpPr>
                  <p:spPr bwMode="auto">
                    <a:xfrm>
                      <a:off x="5734" y="1248"/>
                      <a:ext cx="38" cy="48"/>
                    </a:xfrm>
                    <a:prstGeom prst="ellipse">
                      <a:avLst/>
                    </a:prstGeom>
                    <a:solidFill>
                      <a:srgbClr val="FFC0FF"/>
                    </a:solidFill>
                    <a:ln w="12700">
                      <a:noFill/>
                      <a:round/>
                      <a:headEnd/>
                      <a:tailEnd/>
                    </a:ln>
                    <a:effectLst/>
                  </p:spPr>
                  <p:txBody>
                    <a:bodyPr wrap="none" anchor="ctr"/>
                    <a:lstStyle/>
                    <a:p>
                      <a:endParaRPr lang="en-US" b="1">
                        <a:solidFill>
                          <a:prstClr val="black"/>
                        </a:solidFill>
                      </a:endParaRPr>
                    </a:p>
                  </p:txBody>
                </p:sp>
              </p:grpSp>
              <p:sp>
                <p:nvSpPr>
                  <p:cNvPr id="503166" name="Rectangle 382"/>
                  <p:cNvSpPr>
                    <a:spLocks noChangeArrowheads="1"/>
                  </p:cNvSpPr>
                  <p:nvPr/>
                </p:nvSpPr>
                <p:spPr bwMode="auto">
                  <a:xfrm>
                    <a:off x="4608" y="1536"/>
                    <a:ext cx="1053" cy="406"/>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dirty="0">
                        <a:solidFill>
                          <a:schemeClr val="bg2"/>
                        </a:solidFill>
                      </a:rPr>
                      <a:t>Drug Treatment</a:t>
                    </a:r>
                  </a:p>
                </p:txBody>
              </p:sp>
            </p:grpSp>
          </p:grpSp>
        </p:grpSp>
        <p:grpSp>
          <p:nvGrpSpPr>
            <p:cNvPr id="502955" name="Group 383"/>
            <p:cNvGrpSpPr>
              <a:grpSpLocks/>
            </p:cNvGrpSpPr>
            <p:nvPr/>
          </p:nvGrpSpPr>
          <p:grpSpPr bwMode="auto">
            <a:xfrm>
              <a:off x="2352" y="1776"/>
              <a:ext cx="1053" cy="1121"/>
              <a:chOff x="2496" y="1440"/>
              <a:chExt cx="1053" cy="1121"/>
            </a:xfrm>
          </p:grpSpPr>
          <p:grpSp>
            <p:nvGrpSpPr>
              <p:cNvPr id="502956" name="Group 384"/>
              <p:cNvGrpSpPr>
                <a:grpSpLocks/>
              </p:cNvGrpSpPr>
              <p:nvPr/>
            </p:nvGrpSpPr>
            <p:grpSpPr bwMode="auto">
              <a:xfrm>
                <a:off x="2784" y="1440"/>
                <a:ext cx="437" cy="606"/>
                <a:chOff x="2735" y="1899"/>
                <a:chExt cx="492" cy="606"/>
              </a:xfrm>
            </p:grpSpPr>
            <p:sp>
              <p:nvSpPr>
                <p:cNvPr id="503169" name="Oval 385"/>
                <p:cNvSpPr>
                  <a:spLocks noChangeArrowheads="1"/>
                </p:cNvSpPr>
                <p:nvPr/>
              </p:nvSpPr>
              <p:spPr bwMode="auto">
                <a:xfrm>
                  <a:off x="2735" y="1899"/>
                  <a:ext cx="492" cy="606"/>
                </a:xfrm>
                <a:prstGeom prst="ellipse">
                  <a:avLst/>
                </a:prstGeom>
                <a:solidFill>
                  <a:srgbClr val="201000"/>
                </a:solidFill>
                <a:ln w="12700">
                  <a:noFill/>
                  <a:round/>
                  <a:headEnd/>
                  <a:tailEnd/>
                </a:ln>
                <a:effectLst/>
              </p:spPr>
              <p:txBody>
                <a:bodyPr wrap="none" anchor="ctr"/>
                <a:lstStyle/>
                <a:p>
                  <a:endParaRPr lang="en-US" b="1">
                    <a:solidFill>
                      <a:prstClr val="black"/>
                    </a:solidFill>
                  </a:endParaRPr>
                </a:p>
              </p:txBody>
            </p:sp>
            <p:sp>
              <p:nvSpPr>
                <p:cNvPr id="503170" name="Oval 386"/>
                <p:cNvSpPr>
                  <a:spLocks noChangeArrowheads="1"/>
                </p:cNvSpPr>
                <p:nvPr/>
              </p:nvSpPr>
              <p:spPr bwMode="auto">
                <a:xfrm>
                  <a:off x="2743" y="1900"/>
                  <a:ext cx="449" cy="554"/>
                </a:xfrm>
                <a:prstGeom prst="ellipse">
                  <a:avLst/>
                </a:prstGeom>
                <a:solidFill>
                  <a:srgbClr val="402000"/>
                </a:solidFill>
                <a:ln w="12700">
                  <a:noFill/>
                  <a:round/>
                  <a:headEnd/>
                  <a:tailEnd/>
                </a:ln>
                <a:effectLst/>
              </p:spPr>
              <p:txBody>
                <a:bodyPr wrap="none" anchor="ctr"/>
                <a:lstStyle/>
                <a:p>
                  <a:endParaRPr lang="en-US" b="1">
                    <a:solidFill>
                      <a:prstClr val="black"/>
                    </a:solidFill>
                  </a:endParaRPr>
                </a:p>
              </p:txBody>
            </p:sp>
            <p:sp>
              <p:nvSpPr>
                <p:cNvPr id="503171" name="Oval 387"/>
                <p:cNvSpPr>
                  <a:spLocks noChangeArrowheads="1"/>
                </p:cNvSpPr>
                <p:nvPr/>
              </p:nvSpPr>
              <p:spPr bwMode="auto">
                <a:xfrm>
                  <a:off x="2753" y="1911"/>
                  <a:ext cx="400" cy="491"/>
                </a:xfrm>
                <a:prstGeom prst="ellipse">
                  <a:avLst/>
                </a:prstGeom>
                <a:solidFill>
                  <a:srgbClr val="603000"/>
                </a:solidFill>
                <a:ln w="12700">
                  <a:noFill/>
                  <a:round/>
                  <a:headEnd/>
                  <a:tailEnd/>
                </a:ln>
                <a:effectLst/>
              </p:spPr>
              <p:txBody>
                <a:bodyPr wrap="none" anchor="ctr"/>
                <a:lstStyle/>
                <a:p>
                  <a:endParaRPr lang="en-US" b="1">
                    <a:solidFill>
                      <a:prstClr val="black"/>
                    </a:solidFill>
                  </a:endParaRPr>
                </a:p>
              </p:txBody>
            </p:sp>
            <p:sp>
              <p:nvSpPr>
                <p:cNvPr id="503172" name="Oval 388"/>
                <p:cNvSpPr>
                  <a:spLocks noChangeArrowheads="1"/>
                </p:cNvSpPr>
                <p:nvPr/>
              </p:nvSpPr>
              <p:spPr bwMode="auto">
                <a:xfrm>
                  <a:off x="2763" y="1920"/>
                  <a:ext cx="352" cy="430"/>
                </a:xfrm>
                <a:prstGeom prst="ellipse">
                  <a:avLst/>
                </a:prstGeom>
                <a:solidFill>
                  <a:srgbClr val="804000"/>
                </a:solidFill>
                <a:ln w="12700">
                  <a:noFill/>
                  <a:round/>
                  <a:headEnd/>
                  <a:tailEnd/>
                </a:ln>
                <a:effectLst/>
              </p:spPr>
              <p:txBody>
                <a:bodyPr wrap="none" anchor="ctr"/>
                <a:lstStyle/>
                <a:p>
                  <a:endParaRPr lang="en-US" b="1">
                    <a:solidFill>
                      <a:prstClr val="black"/>
                    </a:solidFill>
                  </a:endParaRPr>
                </a:p>
              </p:txBody>
            </p:sp>
            <p:sp>
              <p:nvSpPr>
                <p:cNvPr id="503173" name="Oval 389"/>
                <p:cNvSpPr>
                  <a:spLocks noChangeArrowheads="1"/>
                </p:cNvSpPr>
                <p:nvPr/>
              </p:nvSpPr>
              <p:spPr bwMode="auto">
                <a:xfrm>
                  <a:off x="2777" y="1930"/>
                  <a:ext cx="299" cy="368"/>
                </a:xfrm>
                <a:prstGeom prst="ellipse">
                  <a:avLst/>
                </a:prstGeom>
                <a:solidFill>
                  <a:srgbClr val="A05000"/>
                </a:solidFill>
                <a:ln w="12700">
                  <a:noFill/>
                  <a:round/>
                  <a:headEnd/>
                  <a:tailEnd/>
                </a:ln>
                <a:effectLst/>
              </p:spPr>
              <p:txBody>
                <a:bodyPr wrap="none" anchor="ctr"/>
                <a:lstStyle/>
                <a:p>
                  <a:endParaRPr lang="en-US" b="1">
                    <a:solidFill>
                      <a:prstClr val="black"/>
                    </a:solidFill>
                  </a:endParaRPr>
                </a:p>
              </p:txBody>
            </p:sp>
            <p:sp>
              <p:nvSpPr>
                <p:cNvPr id="503174" name="Oval 390"/>
                <p:cNvSpPr>
                  <a:spLocks noChangeArrowheads="1"/>
                </p:cNvSpPr>
                <p:nvPr/>
              </p:nvSpPr>
              <p:spPr bwMode="auto">
                <a:xfrm>
                  <a:off x="2788" y="1941"/>
                  <a:ext cx="249" cy="307"/>
                </a:xfrm>
                <a:prstGeom prst="ellipse">
                  <a:avLst/>
                </a:prstGeom>
                <a:solidFill>
                  <a:srgbClr val="C06000"/>
                </a:solidFill>
                <a:ln w="12700">
                  <a:noFill/>
                  <a:round/>
                  <a:headEnd/>
                  <a:tailEnd/>
                </a:ln>
                <a:effectLst/>
              </p:spPr>
              <p:txBody>
                <a:bodyPr wrap="none" anchor="ctr"/>
                <a:lstStyle/>
                <a:p>
                  <a:endParaRPr lang="en-US" b="1">
                    <a:solidFill>
                      <a:prstClr val="black"/>
                    </a:solidFill>
                  </a:endParaRPr>
                </a:p>
              </p:txBody>
            </p:sp>
            <p:sp>
              <p:nvSpPr>
                <p:cNvPr id="503175" name="Oval 391"/>
                <p:cNvSpPr>
                  <a:spLocks noChangeArrowheads="1"/>
                </p:cNvSpPr>
                <p:nvPr/>
              </p:nvSpPr>
              <p:spPr bwMode="auto">
                <a:xfrm>
                  <a:off x="2798" y="1953"/>
                  <a:ext cx="200" cy="246"/>
                </a:xfrm>
                <a:prstGeom prst="ellipse">
                  <a:avLst/>
                </a:prstGeom>
                <a:solidFill>
                  <a:srgbClr val="E07000"/>
                </a:solidFill>
                <a:ln w="12700">
                  <a:noFill/>
                  <a:round/>
                  <a:headEnd/>
                  <a:tailEnd/>
                </a:ln>
                <a:effectLst/>
              </p:spPr>
              <p:txBody>
                <a:bodyPr wrap="none" anchor="ctr"/>
                <a:lstStyle/>
                <a:p>
                  <a:endParaRPr lang="en-US" b="1">
                    <a:solidFill>
                      <a:prstClr val="black"/>
                    </a:solidFill>
                  </a:endParaRPr>
                </a:p>
              </p:txBody>
            </p:sp>
            <p:sp>
              <p:nvSpPr>
                <p:cNvPr id="503176" name="Oval 392"/>
                <p:cNvSpPr>
                  <a:spLocks noChangeArrowheads="1"/>
                </p:cNvSpPr>
                <p:nvPr/>
              </p:nvSpPr>
              <p:spPr bwMode="auto">
                <a:xfrm>
                  <a:off x="2810" y="1963"/>
                  <a:ext cx="149" cy="181"/>
                </a:xfrm>
                <a:prstGeom prst="ellipse">
                  <a:avLst/>
                </a:prstGeom>
                <a:solidFill>
                  <a:srgbClr val="FF8000"/>
                </a:solidFill>
                <a:ln w="12700">
                  <a:noFill/>
                  <a:round/>
                  <a:headEnd/>
                  <a:tailEnd/>
                </a:ln>
                <a:effectLst/>
              </p:spPr>
              <p:txBody>
                <a:bodyPr wrap="none" anchor="ctr"/>
                <a:lstStyle/>
                <a:p>
                  <a:endParaRPr lang="en-US" b="1">
                    <a:solidFill>
                      <a:prstClr val="black"/>
                    </a:solidFill>
                  </a:endParaRPr>
                </a:p>
              </p:txBody>
            </p:sp>
            <p:sp>
              <p:nvSpPr>
                <p:cNvPr id="503177" name="Oval 393"/>
                <p:cNvSpPr>
                  <a:spLocks noChangeArrowheads="1"/>
                </p:cNvSpPr>
                <p:nvPr/>
              </p:nvSpPr>
              <p:spPr bwMode="auto">
                <a:xfrm>
                  <a:off x="2819" y="1965"/>
                  <a:ext cx="120" cy="149"/>
                </a:xfrm>
                <a:prstGeom prst="ellipse">
                  <a:avLst/>
                </a:prstGeom>
                <a:solidFill>
                  <a:srgbClr val="FFA040"/>
                </a:solidFill>
                <a:ln w="12700">
                  <a:noFill/>
                  <a:round/>
                  <a:headEnd/>
                  <a:tailEnd/>
                </a:ln>
                <a:effectLst/>
              </p:spPr>
              <p:txBody>
                <a:bodyPr wrap="none" anchor="ctr"/>
                <a:lstStyle/>
                <a:p>
                  <a:endParaRPr lang="en-US" b="1">
                    <a:solidFill>
                      <a:prstClr val="black"/>
                    </a:solidFill>
                  </a:endParaRPr>
                </a:p>
              </p:txBody>
            </p:sp>
            <p:sp>
              <p:nvSpPr>
                <p:cNvPr id="503178" name="Oval 394"/>
                <p:cNvSpPr>
                  <a:spLocks noChangeArrowheads="1"/>
                </p:cNvSpPr>
                <p:nvPr/>
              </p:nvSpPr>
              <p:spPr bwMode="auto">
                <a:xfrm>
                  <a:off x="2825" y="1974"/>
                  <a:ext cx="89" cy="110"/>
                </a:xfrm>
                <a:prstGeom prst="ellipse">
                  <a:avLst/>
                </a:prstGeom>
                <a:solidFill>
                  <a:srgbClr val="FFC080"/>
                </a:solidFill>
                <a:ln w="12700">
                  <a:noFill/>
                  <a:round/>
                  <a:headEnd/>
                  <a:tailEnd/>
                </a:ln>
                <a:effectLst/>
              </p:spPr>
              <p:txBody>
                <a:bodyPr wrap="none" anchor="ctr"/>
                <a:lstStyle/>
                <a:p>
                  <a:endParaRPr lang="en-US" b="1">
                    <a:solidFill>
                      <a:prstClr val="black"/>
                    </a:solidFill>
                  </a:endParaRPr>
                </a:p>
              </p:txBody>
            </p:sp>
            <p:sp>
              <p:nvSpPr>
                <p:cNvPr id="503179" name="Oval 395"/>
                <p:cNvSpPr>
                  <a:spLocks noChangeArrowheads="1"/>
                </p:cNvSpPr>
                <p:nvPr/>
              </p:nvSpPr>
              <p:spPr bwMode="auto">
                <a:xfrm>
                  <a:off x="2832" y="1981"/>
                  <a:ext cx="60" cy="78"/>
                </a:xfrm>
                <a:prstGeom prst="ellipse">
                  <a:avLst/>
                </a:prstGeom>
                <a:solidFill>
                  <a:srgbClr val="FFE0C0"/>
                </a:solidFill>
                <a:ln w="12700">
                  <a:noFill/>
                  <a:round/>
                  <a:headEnd/>
                  <a:tailEnd/>
                </a:ln>
                <a:effectLst/>
              </p:spPr>
              <p:txBody>
                <a:bodyPr wrap="none" anchor="ctr"/>
                <a:lstStyle/>
                <a:p>
                  <a:endParaRPr lang="en-US" b="1">
                    <a:solidFill>
                      <a:prstClr val="black"/>
                    </a:solidFill>
                  </a:endParaRPr>
                </a:p>
              </p:txBody>
            </p:sp>
          </p:grpSp>
          <p:sp>
            <p:nvSpPr>
              <p:cNvPr id="503180" name="Rectangle 396"/>
              <p:cNvSpPr>
                <a:spLocks noChangeArrowheads="1"/>
              </p:cNvSpPr>
              <p:nvPr/>
            </p:nvSpPr>
            <p:spPr bwMode="auto">
              <a:xfrm>
                <a:off x="2496" y="1984"/>
                <a:ext cx="1053" cy="577"/>
              </a:xfrm>
              <a:prstGeom prst="rect">
                <a:avLst/>
              </a:prstGeom>
              <a:noFill/>
              <a:ln w="12700">
                <a:noFill/>
                <a:miter lim="800000"/>
                <a:headEnd/>
                <a:tailEnd/>
              </a:ln>
              <a:effectLst/>
            </p:spPr>
            <p:txBody>
              <a:bodyPr lIns="90488" tIns="44450" rIns="90488" bIns="44450">
                <a:spAutoFit/>
              </a:bodyPr>
              <a:lstStyle/>
              <a:p>
                <a:pPr algn="ctr" eaLnBrk="0" hangingPunct="0"/>
                <a:r>
                  <a:rPr lang="en-US" b="1" dirty="0">
                    <a:solidFill>
                      <a:schemeClr val="bg2"/>
                    </a:solidFill>
                  </a:rPr>
                  <a:t>Public Health Agency</a:t>
                </a:r>
              </a:p>
            </p:txBody>
          </p:sp>
        </p:grpSp>
      </p:grpSp>
    </p:spTree>
    <p:extLst>
      <p:ext uri="{BB962C8B-B14F-4D97-AF65-F5344CB8AC3E}">
        <p14:creationId xmlns:p14="http://schemas.microsoft.com/office/powerpoint/2010/main" val="2545225822"/>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457200" y="6068060"/>
            <a:ext cx="8229600" cy="447040"/>
          </a:xfrm>
        </p:spPr>
        <p:txBody>
          <a:bodyPr/>
          <a:lstStyle/>
          <a:p>
            <a:pPr marL="0" indent="0">
              <a:spcBef>
                <a:spcPts val="100"/>
              </a:spcBef>
            </a:pPr>
            <a:r>
              <a:rPr lang="en-US" dirty="0" smtClean="0">
                <a:latin typeface="Calibri" pitchFamily="34" charset="0"/>
              </a:rPr>
              <a:t>Source: </a:t>
            </a:r>
            <a:r>
              <a:rPr lang="en-US" baseline="30000" dirty="0" smtClean="0">
                <a:latin typeface="Calibri" pitchFamily="34" charset="0"/>
              </a:rPr>
              <a:t>*</a:t>
            </a:r>
            <a:r>
              <a:rPr lang="en-US" dirty="0" smtClean="0">
                <a:latin typeface="Calibri" pitchFamily="34" charset="0"/>
              </a:rPr>
              <a:t>WHO</a:t>
            </a:r>
            <a:r>
              <a:rPr lang="en-US" dirty="0">
                <a:latin typeface="Calibri" pitchFamily="34" charset="0"/>
              </a:rPr>
              <a:t>,</a:t>
            </a:r>
            <a:r>
              <a:rPr lang="en-US" dirty="0" smtClean="0">
                <a:latin typeface="Calibri" pitchFamily="34" charset="0"/>
              </a:rPr>
              <a:t> 1998; </a:t>
            </a:r>
            <a:r>
              <a:rPr lang="en-US" baseline="30000" dirty="0" smtClean="0">
                <a:latin typeface="Calibri" pitchFamily="34" charset="0"/>
              </a:rPr>
              <a:t>**</a:t>
            </a:r>
            <a:r>
              <a:rPr lang="en-US" dirty="0" smtClean="0">
                <a:latin typeface="Calibri" pitchFamily="34" charset="0"/>
              </a:rPr>
              <a:t>IOM, 1988</a:t>
            </a:r>
            <a:endParaRPr lang="en-US" dirty="0">
              <a:latin typeface="Calibri" pitchFamily="34" charset="0"/>
            </a:endParaRPr>
          </a:p>
        </p:txBody>
      </p:sp>
      <p:sp>
        <p:nvSpPr>
          <p:cNvPr id="1069059" name="Rectangle 3"/>
          <p:cNvSpPr>
            <a:spLocks noGrp="1" noChangeArrowheads="1"/>
          </p:cNvSpPr>
          <p:nvPr>
            <p:ph idx="1"/>
          </p:nvPr>
        </p:nvSpPr>
        <p:spPr>
          <a:noFill/>
          <a:ln/>
        </p:spPr>
        <p:txBody>
          <a:bodyPr>
            <a:normAutofit/>
          </a:bodyPr>
          <a:lstStyle/>
          <a:p>
            <a:pPr marL="0" indent="0">
              <a:lnSpc>
                <a:spcPct val="80000"/>
              </a:lnSpc>
              <a:buClr>
                <a:schemeClr val="tx1"/>
              </a:buClr>
              <a:buNone/>
            </a:pPr>
            <a:r>
              <a:rPr lang="en-US" sz="2400" dirty="0" smtClean="0"/>
              <a:t>				</a:t>
            </a:r>
            <a:endParaRPr lang="en-US" sz="1600" dirty="0" smtClean="0"/>
          </a:p>
          <a:p>
            <a:pPr>
              <a:lnSpc>
                <a:spcPct val="80000"/>
              </a:lnSpc>
              <a:buClr>
                <a:schemeClr val="tx1"/>
              </a:buClr>
            </a:pPr>
            <a:endParaRPr lang="en-US" sz="2400" dirty="0" smtClean="0"/>
          </a:p>
          <a:p>
            <a:pPr>
              <a:lnSpc>
                <a:spcPct val="80000"/>
              </a:lnSpc>
              <a:buClr>
                <a:schemeClr val="tx1"/>
              </a:buClr>
            </a:pPr>
            <a:endParaRPr lang="en-US" sz="2400" dirty="0" smtClean="0"/>
          </a:p>
          <a:p>
            <a:pPr>
              <a:lnSpc>
                <a:spcPct val="80000"/>
              </a:lnSpc>
              <a:buClr>
                <a:schemeClr val="tx1"/>
              </a:buClr>
            </a:pPr>
            <a:endParaRPr lang="en-US" dirty="0"/>
          </a:p>
          <a:p>
            <a:pPr marL="0" indent="0">
              <a:lnSpc>
                <a:spcPct val="80000"/>
              </a:lnSpc>
              <a:buClr>
                <a:schemeClr val="tx1"/>
              </a:buClr>
              <a:buNone/>
            </a:pPr>
            <a:r>
              <a:rPr lang="en-US" dirty="0" smtClean="0">
                <a:latin typeface="Calibri" pitchFamily="34" charset="0"/>
              </a:rPr>
              <a:t>and</a:t>
            </a:r>
            <a:r>
              <a:rPr lang="en-US" dirty="0">
                <a:latin typeface="Calibri" pitchFamily="34" charset="0"/>
              </a:rPr>
              <a:t>…</a:t>
            </a:r>
          </a:p>
          <a:p>
            <a:pPr>
              <a:lnSpc>
                <a:spcPct val="80000"/>
              </a:lnSpc>
              <a:buClr>
                <a:schemeClr val="tx1"/>
              </a:buClr>
            </a:pPr>
            <a:endParaRPr lang="en-US" sz="2400" dirty="0"/>
          </a:p>
        </p:txBody>
      </p:sp>
      <p:sp>
        <p:nvSpPr>
          <p:cNvPr id="9" name="Content Placeholder 8"/>
          <p:cNvSpPr>
            <a:spLocks noGrp="1"/>
          </p:cNvSpPr>
          <p:nvPr>
            <p:ph idx="12"/>
          </p:nvPr>
        </p:nvSpPr>
        <p:spPr>
          <a:xfrm>
            <a:off x="4277360" y="1005840"/>
            <a:ext cx="4409440" cy="4791224"/>
          </a:xfrm>
        </p:spPr>
        <p:txBody>
          <a:bodyPr/>
          <a:lstStyle/>
          <a:p>
            <a:pPr marL="0" indent="0">
              <a:buNone/>
            </a:pPr>
            <a:r>
              <a:rPr lang="en-US" dirty="0">
                <a:latin typeface="Calibri" pitchFamily="34" charset="0"/>
              </a:rPr>
              <a:t>…a dynamic state of complete </a:t>
            </a:r>
            <a:r>
              <a:rPr lang="en-US" dirty="0">
                <a:solidFill>
                  <a:schemeClr val="bg1"/>
                </a:solidFill>
                <a:latin typeface="Calibri" pitchFamily="34" charset="0"/>
              </a:rPr>
              <a:t>physical, mental, spiritual, and social well-being </a:t>
            </a:r>
            <a:r>
              <a:rPr lang="en-US" dirty="0">
                <a:latin typeface="Calibri" pitchFamily="34" charset="0"/>
              </a:rPr>
              <a:t>and not merely the absence of disease or i</a:t>
            </a:r>
            <a:r>
              <a:rPr lang="en-US" dirty="0" smtClean="0">
                <a:latin typeface="Calibri" pitchFamily="34" charset="0"/>
              </a:rPr>
              <a:t>nfirmity.</a:t>
            </a:r>
            <a:r>
              <a:rPr lang="en-US" baseline="30000" dirty="0">
                <a:latin typeface="Calibri" pitchFamily="34" charset="0"/>
              </a:rPr>
              <a:t>*</a:t>
            </a:r>
            <a:endParaRPr lang="en-US" sz="1600" baseline="30000" dirty="0" smtClean="0">
              <a:latin typeface="Calibri" pitchFamily="34" charset="0"/>
            </a:endParaRPr>
          </a:p>
          <a:p>
            <a:pPr marL="0" indent="0">
              <a:buNone/>
            </a:pPr>
            <a:endParaRPr lang="en-US" sz="1600" dirty="0" smtClean="0"/>
          </a:p>
          <a:p>
            <a:pPr marL="0" indent="0">
              <a:lnSpc>
                <a:spcPct val="80000"/>
              </a:lnSpc>
              <a:buClr>
                <a:schemeClr val="tx1"/>
              </a:buClr>
              <a:buNone/>
            </a:pPr>
            <a:r>
              <a:rPr lang="en-US" dirty="0">
                <a:latin typeface="Calibri" pitchFamily="34" charset="0"/>
              </a:rPr>
              <a:t>Public health is “What we as a society do </a:t>
            </a:r>
            <a:r>
              <a:rPr lang="en-US" dirty="0">
                <a:solidFill>
                  <a:schemeClr val="bg1"/>
                </a:solidFill>
                <a:latin typeface="Calibri" pitchFamily="34" charset="0"/>
              </a:rPr>
              <a:t>collectively to assure the conditions </a:t>
            </a:r>
            <a:r>
              <a:rPr lang="en-US" dirty="0">
                <a:latin typeface="Calibri" pitchFamily="34" charset="0"/>
              </a:rPr>
              <a:t>in which people can be healthy</a:t>
            </a:r>
            <a:r>
              <a:rPr lang="en-US" dirty="0" smtClean="0">
                <a:latin typeface="Calibri" pitchFamily="34" charset="0"/>
              </a:rPr>
              <a:t>.”</a:t>
            </a:r>
            <a:r>
              <a:rPr lang="en-US" baseline="30000" dirty="0" smtClean="0">
                <a:latin typeface="Calibri" pitchFamily="34" charset="0"/>
              </a:rPr>
              <a:t>**</a:t>
            </a:r>
            <a:endParaRPr lang="en-US" baseline="30000" dirty="0">
              <a:latin typeface="Calibri" pitchFamily="34" charset="0"/>
            </a:endParaRPr>
          </a:p>
        </p:txBody>
      </p:sp>
      <p:sp>
        <p:nvSpPr>
          <p:cNvPr id="1069058" name="Rectangle 2"/>
          <p:cNvSpPr>
            <a:spLocks noGrp="1" noChangeArrowheads="1"/>
          </p:cNvSpPr>
          <p:nvPr>
            <p:ph type="title"/>
          </p:nvPr>
        </p:nvSpPr>
        <p:spPr>
          <a:xfrm>
            <a:off x="457200" y="274638"/>
            <a:ext cx="8229600" cy="842962"/>
          </a:xfrm>
          <a:prstGeom prst="rect">
            <a:avLst/>
          </a:prstGeom>
          <a:noFill/>
          <a:ln/>
        </p:spPr>
        <p:txBody>
          <a:bodyPr/>
          <a:lstStyle/>
          <a:p>
            <a:pPr algn="l"/>
            <a:r>
              <a:rPr lang="en-US" sz="3200" dirty="0">
                <a:latin typeface="Calibri" pitchFamily="34" charset="0"/>
              </a:rPr>
              <a:t>Health is…  </a:t>
            </a:r>
          </a:p>
        </p:txBody>
      </p:sp>
      <p:pic>
        <p:nvPicPr>
          <p:cNvPr id="1069064" name="Picture 8" descr="Photo of woman doing stretching exercise"/>
          <p:cNvPicPr>
            <a:picLocks noChangeAspect="1" noChangeArrowheads="1"/>
          </p:cNvPicPr>
          <p:nvPr/>
        </p:nvPicPr>
        <p:blipFill>
          <a:blip r:embed="rId3" cstate="print"/>
          <a:srcRect/>
          <a:stretch>
            <a:fillRect/>
          </a:stretch>
        </p:blipFill>
        <p:spPr bwMode="auto">
          <a:xfrm>
            <a:off x="762634" y="1239202"/>
            <a:ext cx="2376488" cy="1584325"/>
          </a:xfrm>
          <a:prstGeom prst="rect">
            <a:avLst/>
          </a:prstGeom>
          <a:noFill/>
        </p:spPr>
      </p:pic>
      <p:pic>
        <p:nvPicPr>
          <p:cNvPr id="1069065" name="Picture 9" descr="Photo of rural community"/>
          <p:cNvPicPr>
            <a:picLocks noChangeAspect="1" noChangeArrowheads="1"/>
          </p:cNvPicPr>
          <p:nvPr/>
        </p:nvPicPr>
        <p:blipFill>
          <a:blip r:embed="rId4" cstate="print"/>
          <a:srcRect/>
          <a:stretch>
            <a:fillRect/>
          </a:stretch>
        </p:blipFill>
        <p:spPr bwMode="auto">
          <a:xfrm>
            <a:off x="1190387" y="3408564"/>
            <a:ext cx="1520983" cy="2328468"/>
          </a:xfrm>
          <a:prstGeom prst="rect">
            <a:avLst/>
          </a:prstGeom>
          <a:noFill/>
        </p:spPr>
      </p:pic>
    </p:spTree>
    <p:extLst>
      <p:ext uri="{BB962C8B-B14F-4D97-AF65-F5344CB8AC3E}">
        <p14:creationId xmlns:p14="http://schemas.microsoft.com/office/powerpoint/2010/main" val="219161729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457200" y="147638"/>
            <a:ext cx="8229600" cy="1143000"/>
          </a:xfrm>
        </p:spPr>
        <p:txBody>
          <a:bodyPr/>
          <a:lstStyle/>
          <a:p>
            <a:r>
              <a:rPr lang="en-US" sz="3200" dirty="0">
                <a:latin typeface="Calibri" pitchFamily="34" charset="0"/>
                <a:cs typeface="Arial" pitchFamily="34" charset="0"/>
              </a:rPr>
              <a:t>A system of partnerships that includes, </a:t>
            </a:r>
            <a:r>
              <a:rPr lang="en-US" sz="3200" dirty="0" smtClean="0">
                <a:latin typeface="Calibri" pitchFamily="34" charset="0"/>
                <a:cs typeface="Arial" pitchFamily="34" charset="0"/>
              </a:rPr>
              <a:t/>
            </a:r>
            <a:br>
              <a:rPr lang="en-US" sz="3200" dirty="0" smtClean="0">
                <a:latin typeface="Calibri" pitchFamily="34" charset="0"/>
                <a:cs typeface="Arial" pitchFamily="34" charset="0"/>
              </a:rPr>
            </a:br>
            <a:r>
              <a:rPr lang="en-US" sz="3200" dirty="0" smtClean="0">
                <a:latin typeface="Calibri" pitchFamily="34" charset="0"/>
                <a:cs typeface="Arial" pitchFamily="34" charset="0"/>
              </a:rPr>
              <a:t>but </a:t>
            </a:r>
            <a:r>
              <a:rPr lang="en-US" sz="3200" dirty="0">
                <a:latin typeface="Calibri" pitchFamily="34" charset="0"/>
                <a:cs typeface="Arial" pitchFamily="34" charset="0"/>
              </a:rPr>
              <a:t>is not limited to . </a:t>
            </a:r>
            <a:r>
              <a:rPr lang="en-US" sz="3200" dirty="0">
                <a:latin typeface="Calibri" pitchFamily="34" charset="0"/>
              </a:rPr>
              <a:t>. .</a:t>
            </a:r>
          </a:p>
        </p:txBody>
      </p:sp>
      <p:sp>
        <p:nvSpPr>
          <p:cNvPr id="637955" name="Rectangle 3"/>
          <p:cNvSpPr>
            <a:spLocks noChangeArrowheads="1"/>
          </p:cNvSpPr>
          <p:nvPr/>
        </p:nvSpPr>
        <p:spPr bwMode="auto">
          <a:xfrm>
            <a:off x="3352800" y="3048000"/>
            <a:ext cx="2971800" cy="1219200"/>
          </a:xfrm>
          <a:prstGeom prst="rect">
            <a:avLst/>
          </a:prstGeom>
          <a:solidFill>
            <a:schemeClr val="bg1">
              <a:lumMod val="40000"/>
              <a:lumOff val="60000"/>
            </a:schemeClr>
          </a:solidFill>
          <a:ln w="9525">
            <a:solidFill>
              <a:schemeClr val="tx1"/>
            </a:solidFill>
            <a:miter lim="800000"/>
            <a:headEnd/>
            <a:tailEnd/>
          </a:ln>
          <a:effectLst/>
        </p:spPr>
        <p:txBody>
          <a:bodyPr wrap="none" anchor="ctr"/>
          <a:lstStyle/>
          <a:p>
            <a:pPr algn="ctr"/>
            <a:r>
              <a:rPr lang="en-US" sz="1800" b="1" dirty="0">
                <a:solidFill>
                  <a:schemeClr val="tx1"/>
                </a:solidFill>
              </a:rPr>
              <a:t>Federal DHHS</a:t>
            </a:r>
          </a:p>
          <a:p>
            <a:pPr algn="ctr"/>
            <a:r>
              <a:rPr lang="en-US" sz="1800" b="1" dirty="0">
                <a:solidFill>
                  <a:schemeClr val="tx1"/>
                </a:solidFill>
              </a:rPr>
              <a:t>State Health </a:t>
            </a:r>
            <a:r>
              <a:rPr lang="en-US" sz="1800" b="1" dirty="0" smtClean="0">
                <a:solidFill>
                  <a:schemeClr val="tx1"/>
                </a:solidFill>
              </a:rPr>
              <a:t>Departments</a:t>
            </a:r>
            <a:endParaRPr lang="en-US" sz="1800" b="1" dirty="0">
              <a:solidFill>
                <a:schemeClr val="tx1"/>
              </a:solidFill>
            </a:endParaRPr>
          </a:p>
          <a:p>
            <a:pPr algn="ctr"/>
            <a:r>
              <a:rPr lang="en-US" sz="1800" b="1" dirty="0">
                <a:solidFill>
                  <a:schemeClr val="tx1"/>
                </a:solidFill>
              </a:rPr>
              <a:t>Local Health Departments</a:t>
            </a:r>
          </a:p>
          <a:p>
            <a:pPr algn="ctr"/>
            <a:r>
              <a:rPr lang="en-US" sz="1800" b="1" dirty="0">
                <a:solidFill>
                  <a:schemeClr val="tx1"/>
                </a:solidFill>
              </a:rPr>
              <a:t>Tribal Health</a:t>
            </a:r>
          </a:p>
        </p:txBody>
      </p:sp>
      <p:sp>
        <p:nvSpPr>
          <p:cNvPr id="637956" name="AutoShape 4"/>
          <p:cNvSpPr>
            <a:spLocks noChangeArrowheads="1"/>
          </p:cNvSpPr>
          <p:nvPr/>
        </p:nvSpPr>
        <p:spPr bwMode="auto">
          <a:xfrm>
            <a:off x="609600" y="3581400"/>
            <a:ext cx="18288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Justice </a:t>
            </a:r>
            <a:r>
              <a:rPr lang="en-US" b="1" dirty="0" smtClean="0">
                <a:solidFill>
                  <a:srgbClr val="FFFFFF"/>
                </a:solidFill>
              </a:rPr>
              <a:t>and Law</a:t>
            </a:r>
            <a:endParaRPr lang="en-US" b="1" dirty="0">
              <a:solidFill>
                <a:srgbClr val="FFFFFF"/>
              </a:solidFill>
            </a:endParaRPr>
          </a:p>
          <a:p>
            <a:r>
              <a:rPr lang="en-US" b="1" dirty="0">
                <a:solidFill>
                  <a:srgbClr val="FFFFFF"/>
                </a:solidFill>
              </a:rPr>
              <a:t>Enforcement</a:t>
            </a:r>
          </a:p>
        </p:txBody>
      </p:sp>
      <p:sp>
        <p:nvSpPr>
          <p:cNvPr id="637957" name="AutoShape 5"/>
          <p:cNvSpPr>
            <a:spLocks noChangeArrowheads="1"/>
          </p:cNvSpPr>
          <p:nvPr/>
        </p:nvSpPr>
        <p:spPr bwMode="auto">
          <a:xfrm>
            <a:off x="4572000" y="5257800"/>
            <a:ext cx="13716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Community </a:t>
            </a:r>
          </a:p>
          <a:p>
            <a:r>
              <a:rPr lang="en-US" b="1" dirty="0">
                <a:solidFill>
                  <a:srgbClr val="FFFFFF"/>
                </a:solidFill>
              </a:rPr>
              <a:t>Services</a:t>
            </a:r>
          </a:p>
        </p:txBody>
      </p:sp>
      <p:sp>
        <p:nvSpPr>
          <p:cNvPr id="637958" name="AutoShape 6"/>
          <p:cNvSpPr>
            <a:spLocks noChangeArrowheads="1"/>
          </p:cNvSpPr>
          <p:nvPr/>
        </p:nvSpPr>
        <p:spPr bwMode="auto">
          <a:xfrm>
            <a:off x="6985000" y="4114800"/>
            <a:ext cx="1689100" cy="6858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smtClean="0">
                <a:solidFill>
                  <a:srgbClr val="FFFFFF"/>
                </a:solidFill>
              </a:rPr>
              <a:t>Environmental</a:t>
            </a:r>
          </a:p>
          <a:p>
            <a:r>
              <a:rPr lang="en-US" b="1" dirty="0" smtClean="0">
                <a:solidFill>
                  <a:srgbClr val="FFFFFF"/>
                </a:solidFill>
              </a:rPr>
              <a:t> Health </a:t>
            </a:r>
            <a:endParaRPr lang="en-US" b="1" dirty="0">
              <a:solidFill>
                <a:srgbClr val="FFFFFF"/>
              </a:solidFill>
            </a:endParaRPr>
          </a:p>
        </p:txBody>
      </p:sp>
      <p:sp>
        <p:nvSpPr>
          <p:cNvPr id="637959" name="AutoShape 7"/>
          <p:cNvSpPr>
            <a:spLocks noChangeArrowheads="1"/>
          </p:cNvSpPr>
          <p:nvPr/>
        </p:nvSpPr>
        <p:spPr bwMode="auto">
          <a:xfrm>
            <a:off x="7239000" y="29718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Healthcare</a:t>
            </a:r>
          </a:p>
          <a:p>
            <a:r>
              <a:rPr lang="en-US" b="1" dirty="0">
                <a:solidFill>
                  <a:srgbClr val="FFFFFF"/>
                </a:solidFill>
              </a:rPr>
              <a:t>Providers </a:t>
            </a:r>
          </a:p>
        </p:txBody>
      </p:sp>
      <p:sp>
        <p:nvSpPr>
          <p:cNvPr id="637960" name="AutoShape 8"/>
          <p:cNvSpPr>
            <a:spLocks noChangeArrowheads="1"/>
          </p:cNvSpPr>
          <p:nvPr/>
        </p:nvSpPr>
        <p:spPr bwMode="auto">
          <a:xfrm>
            <a:off x="762000" y="2438400"/>
            <a:ext cx="1524000" cy="8382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Philanthropy</a:t>
            </a:r>
          </a:p>
        </p:txBody>
      </p:sp>
      <p:sp>
        <p:nvSpPr>
          <p:cNvPr id="637961" name="AutoShape 9"/>
          <p:cNvSpPr>
            <a:spLocks noChangeArrowheads="1"/>
          </p:cNvSpPr>
          <p:nvPr/>
        </p:nvSpPr>
        <p:spPr bwMode="auto">
          <a:xfrm>
            <a:off x="3581400" y="1447800"/>
            <a:ext cx="1308100" cy="6858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Churches</a:t>
            </a:r>
          </a:p>
        </p:txBody>
      </p:sp>
      <p:sp>
        <p:nvSpPr>
          <p:cNvPr id="637962" name="AutoShape 10"/>
          <p:cNvSpPr>
            <a:spLocks noChangeArrowheads="1"/>
          </p:cNvSpPr>
          <p:nvPr/>
        </p:nvSpPr>
        <p:spPr bwMode="auto">
          <a:xfrm>
            <a:off x="2743200" y="5181600"/>
            <a:ext cx="160528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Transportation</a:t>
            </a:r>
          </a:p>
        </p:txBody>
      </p:sp>
      <p:sp>
        <p:nvSpPr>
          <p:cNvPr id="637963" name="AutoShape 11"/>
          <p:cNvSpPr>
            <a:spLocks noChangeArrowheads="1"/>
          </p:cNvSpPr>
          <p:nvPr/>
        </p:nvSpPr>
        <p:spPr bwMode="auto">
          <a:xfrm>
            <a:off x="6858000" y="1828800"/>
            <a:ext cx="130175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smtClean="0">
                <a:solidFill>
                  <a:srgbClr val="FFFFFF"/>
                </a:solidFill>
              </a:rPr>
              <a:t>Businesses</a:t>
            </a:r>
            <a:endParaRPr lang="en-US" b="1" dirty="0">
              <a:solidFill>
                <a:srgbClr val="FFFFFF"/>
              </a:solidFill>
            </a:endParaRPr>
          </a:p>
        </p:txBody>
      </p:sp>
      <p:sp>
        <p:nvSpPr>
          <p:cNvPr id="637964" name="AutoShape 12"/>
          <p:cNvSpPr>
            <a:spLocks noChangeArrowheads="1"/>
          </p:cNvSpPr>
          <p:nvPr/>
        </p:nvSpPr>
        <p:spPr bwMode="auto">
          <a:xfrm>
            <a:off x="1981200" y="1524000"/>
            <a:ext cx="914400" cy="6858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Media</a:t>
            </a:r>
          </a:p>
        </p:txBody>
      </p:sp>
      <p:sp>
        <p:nvSpPr>
          <p:cNvPr id="637965" name="AutoShape 13"/>
          <p:cNvSpPr>
            <a:spLocks noChangeArrowheads="1"/>
          </p:cNvSpPr>
          <p:nvPr/>
        </p:nvSpPr>
        <p:spPr bwMode="auto">
          <a:xfrm>
            <a:off x="5181600" y="1447800"/>
            <a:ext cx="1066800" cy="6858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Schools</a:t>
            </a:r>
          </a:p>
        </p:txBody>
      </p:sp>
      <p:sp>
        <p:nvSpPr>
          <p:cNvPr id="637966" name="AutoShape 14"/>
          <p:cNvSpPr>
            <a:spLocks noChangeArrowheads="1"/>
          </p:cNvSpPr>
          <p:nvPr/>
        </p:nvSpPr>
        <p:spPr bwMode="auto">
          <a:xfrm>
            <a:off x="6324600" y="5029200"/>
            <a:ext cx="9906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Mental</a:t>
            </a:r>
          </a:p>
          <a:p>
            <a:r>
              <a:rPr lang="en-US" b="1" dirty="0">
                <a:solidFill>
                  <a:srgbClr val="FFFFFF"/>
                </a:solidFill>
              </a:rPr>
              <a:t>Health</a:t>
            </a:r>
          </a:p>
        </p:txBody>
      </p:sp>
      <p:sp>
        <p:nvSpPr>
          <p:cNvPr id="637967" name="AutoShape 15"/>
          <p:cNvSpPr>
            <a:spLocks noChangeArrowheads="1"/>
          </p:cNvSpPr>
          <p:nvPr/>
        </p:nvSpPr>
        <p:spPr bwMode="auto">
          <a:xfrm>
            <a:off x="1295400" y="48006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en-US" b="1" dirty="0">
                <a:solidFill>
                  <a:srgbClr val="FFFFFF"/>
                </a:solidFill>
              </a:rPr>
              <a:t>Community</a:t>
            </a:r>
          </a:p>
          <a:p>
            <a:r>
              <a:rPr lang="en-US" b="1" dirty="0">
                <a:solidFill>
                  <a:srgbClr val="FFFFFF"/>
                </a:solidFill>
              </a:rPr>
              <a:t>Coalitions</a:t>
            </a:r>
          </a:p>
        </p:txBody>
      </p:sp>
    </p:spTree>
    <p:extLst>
      <p:ext uri="{BB962C8B-B14F-4D97-AF65-F5344CB8AC3E}">
        <p14:creationId xmlns:p14="http://schemas.microsoft.com/office/powerpoint/2010/main" val="1815027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6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3796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3796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3795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3795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3796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3795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3796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63796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63795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63796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37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457200" y="147638"/>
            <a:ext cx="8229600" cy="1143000"/>
          </a:xfrm>
        </p:spPr>
        <p:txBody>
          <a:bodyPr/>
          <a:lstStyle/>
          <a:p>
            <a:r>
              <a:rPr lang="en-US" sz="3200" dirty="0">
                <a:latin typeface="Calibri" pitchFamily="34" charset="0"/>
                <a:cs typeface="Arial" pitchFamily="34" charset="0"/>
              </a:rPr>
              <a:t>Our goal is an integrated system of</a:t>
            </a:r>
            <a:r>
              <a:rPr lang="en-US" sz="3200" i="1" dirty="0">
                <a:latin typeface="Calibri" pitchFamily="34" charset="0"/>
                <a:cs typeface="Arial" pitchFamily="34" charset="0"/>
              </a:rPr>
              <a:t> </a:t>
            </a:r>
            <a:r>
              <a:rPr lang="en-US" sz="3200" dirty="0">
                <a:latin typeface="Calibri" pitchFamily="34" charset="0"/>
                <a:cs typeface="Arial" pitchFamily="34" charset="0"/>
              </a:rPr>
              <a:t>partnerships </a:t>
            </a:r>
          </a:p>
        </p:txBody>
      </p:sp>
      <p:grpSp>
        <p:nvGrpSpPr>
          <p:cNvPr id="2" name="Group 3"/>
          <p:cNvGrpSpPr>
            <a:grpSpLocks/>
          </p:cNvGrpSpPr>
          <p:nvPr/>
        </p:nvGrpSpPr>
        <p:grpSpPr bwMode="auto">
          <a:xfrm>
            <a:off x="685800" y="1606550"/>
            <a:ext cx="7696200" cy="4578350"/>
            <a:chOff x="432" y="908"/>
            <a:chExt cx="4848" cy="2884"/>
          </a:xfrm>
        </p:grpSpPr>
        <p:sp>
          <p:nvSpPr>
            <p:cNvPr id="638980" name="Rectangle 4"/>
            <p:cNvSpPr>
              <a:spLocks noChangeArrowheads="1"/>
            </p:cNvSpPr>
            <p:nvPr/>
          </p:nvSpPr>
          <p:spPr bwMode="auto">
            <a:xfrm>
              <a:off x="1872" y="1920"/>
              <a:ext cx="1872" cy="768"/>
            </a:xfrm>
            <a:prstGeom prst="rect">
              <a:avLst/>
            </a:prstGeom>
            <a:solidFill>
              <a:schemeClr val="bg1">
                <a:lumMod val="40000"/>
                <a:lumOff val="60000"/>
              </a:schemeClr>
            </a:solidFill>
            <a:ln w="9525">
              <a:solidFill>
                <a:schemeClr val="tx1"/>
              </a:solidFill>
              <a:miter lim="800000"/>
              <a:headEnd/>
              <a:tailEnd/>
            </a:ln>
            <a:effectLst/>
          </p:spPr>
          <p:txBody>
            <a:bodyPr wrap="none" anchor="ctr"/>
            <a:lstStyle/>
            <a:p>
              <a:pPr algn="ctr"/>
              <a:r>
                <a:rPr lang="en-US" sz="1800" b="1" dirty="0">
                  <a:solidFill>
                    <a:schemeClr val="tx1"/>
                  </a:solidFill>
                  <a:latin typeface="Arial" panose="020B0604020202020204" pitchFamily="34" charset="0"/>
                  <a:cs typeface="Arial" panose="020B0604020202020204" pitchFamily="34" charset="0"/>
                </a:rPr>
                <a:t>Federal DHHS</a:t>
              </a:r>
            </a:p>
            <a:p>
              <a:pPr algn="ctr"/>
              <a:r>
                <a:rPr lang="en-US" sz="1800" b="1" dirty="0">
                  <a:solidFill>
                    <a:schemeClr val="tx1"/>
                  </a:solidFill>
                  <a:latin typeface="Arial" panose="020B0604020202020204" pitchFamily="34" charset="0"/>
                  <a:cs typeface="Arial" panose="020B0604020202020204" pitchFamily="34" charset="0"/>
                </a:rPr>
                <a:t>State Health </a:t>
              </a:r>
              <a:r>
                <a:rPr lang="en-US" sz="1800" b="1" dirty="0" smtClean="0">
                  <a:solidFill>
                    <a:schemeClr val="tx1"/>
                  </a:solidFill>
                  <a:latin typeface="Arial" panose="020B0604020202020204" pitchFamily="34" charset="0"/>
                  <a:cs typeface="Arial" panose="020B0604020202020204" pitchFamily="34" charset="0"/>
                </a:rPr>
                <a:t>Departments</a:t>
              </a:r>
              <a:endParaRPr lang="en-US" sz="1800" b="1" dirty="0">
                <a:solidFill>
                  <a:schemeClr val="tx1"/>
                </a:solidFill>
                <a:latin typeface="Arial" panose="020B0604020202020204" pitchFamily="34" charset="0"/>
                <a:cs typeface="Arial" panose="020B0604020202020204" pitchFamily="34" charset="0"/>
              </a:endParaRPr>
            </a:p>
            <a:p>
              <a:pPr algn="ctr"/>
              <a:r>
                <a:rPr lang="en-US" sz="1800" b="1" dirty="0">
                  <a:solidFill>
                    <a:schemeClr val="tx1"/>
                  </a:solidFill>
                  <a:latin typeface="Arial" panose="020B0604020202020204" pitchFamily="34" charset="0"/>
                  <a:cs typeface="Arial" panose="020B0604020202020204" pitchFamily="34" charset="0"/>
                </a:rPr>
                <a:t>Local Health Departments</a:t>
              </a:r>
            </a:p>
            <a:p>
              <a:pPr algn="ctr"/>
              <a:r>
                <a:rPr lang="en-US" sz="1800" b="1" dirty="0">
                  <a:solidFill>
                    <a:schemeClr val="tx1"/>
                  </a:solidFill>
                  <a:latin typeface="Arial" panose="020B0604020202020204" pitchFamily="34" charset="0"/>
                  <a:cs typeface="Arial" panose="020B0604020202020204" pitchFamily="34" charset="0"/>
                </a:rPr>
                <a:t>Tribal Health</a:t>
              </a:r>
            </a:p>
          </p:txBody>
        </p:sp>
        <p:sp>
          <p:nvSpPr>
            <p:cNvPr id="638981" name="AutoShape 5"/>
            <p:cNvSpPr>
              <a:spLocks noChangeArrowheads="1"/>
            </p:cNvSpPr>
            <p:nvPr/>
          </p:nvSpPr>
          <p:spPr bwMode="auto">
            <a:xfrm>
              <a:off x="432" y="2256"/>
              <a:ext cx="1104" cy="55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Justice </a:t>
              </a:r>
              <a:r>
                <a:rPr lang="en-US" sz="1800" b="1" dirty="0">
                  <a:solidFill>
                    <a:schemeClr val="bg2"/>
                  </a:solidFill>
                  <a:latin typeface="Calibri" pitchFamily="34" charset="0"/>
                </a:rPr>
                <a:t>&amp; Law</a:t>
              </a:r>
            </a:p>
            <a:p>
              <a:pPr algn="ctr"/>
              <a:r>
                <a:rPr lang="en-US" sz="1800" b="1" dirty="0">
                  <a:solidFill>
                    <a:schemeClr val="bg2"/>
                  </a:solidFill>
                  <a:latin typeface="Calibri" pitchFamily="34" charset="0"/>
                </a:rPr>
                <a:t>Enforcement</a:t>
              </a:r>
            </a:p>
          </p:txBody>
        </p:sp>
        <p:sp>
          <p:nvSpPr>
            <p:cNvPr id="638982" name="AutoShape 6"/>
            <p:cNvSpPr>
              <a:spLocks noChangeArrowheads="1"/>
            </p:cNvSpPr>
            <p:nvPr/>
          </p:nvSpPr>
          <p:spPr bwMode="auto">
            <a:xfrm>
              <a:off x="2880" y="3312"/>
              <a:ext cx="864" cy="48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Community </a:t>
              </a:r>
            </a:p>
            <a:p>
              <a:pPr algn="ctr"/>
              <a:r>
                <a:rPr lang="en-US" sz="1800" b="1" dirty="0">
                  <a:solidFill>
                    <a:srgbClr val="FFFFFF"/>
                  </a:solidFill>
                  <a:latin typeface="Calibri" pitchFamily="34" charset="0"/>
                </a:rPr>
                <a:t>Services</a:t>
              </a:r>
            </a:p>
          </p:txBody>
        </p:sp>
        <p:sp>
          <p:nvSpPr>
            <p:cNvPr id="638983" name="AutoShape 7"/>
            <p:cNvSpPr>
              <a:spLocks noChangeArrowheads="1"/>
            </p:cNvSpPr>
            <p:nvPr/>
          </p:nvSpPr>
          <p:spPr bwMode="auto">
            <a:xfrm>
              <a:off x="4296" y="2592"/>
              <a:ext cx="984"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smtClean="0">
                  <a:solidFill>
                    <a:srgbClr val="FFFFFF"/>
                  </a:solidFill>
                  <a:latin typeface="Calibri" pitchFamily="34" charset="0"/>
                </a:rPr>
                <a:t>Environmental</a:t>
              </a:r>
              <a:endParaRPr lang="en-US" sz="1800" b="1" dirty="0">
                <a:solidFill>
                  <a:srgbClr val="FFFFFF"/>
                </a:solidFill>
                <a:latin typeface="Calibri" pitchFamily="34" charset="0"/>
              </a:endParaRPr>
            </a:p>
            <a:p>
              <a:pPr algn="ctr"/>
              <a:r>
                <a:rPr lang="en-US" sz="1800" b="1" dirty="0">
                  <a:solidFill>
                    <a:srgbClr val="FFFFFF"/>
                  </a:solidFill>
                  <a:latin typeface="Calibri" pitchFamily="34" charset="0"/>
                </a:rPr>
                <a:t>Health </a:t>
              </a:r>
            </a:p>
          </p:txBody>
        </p:sp>
        <p:sp>
          <p:nvSpPr>
            <p:cNvPr id="638984" name="AutoShape 8"/>
            <p:cNvSpPr>
              <a:spLocks noChangeArrowheads="1"/>
            </p:cNvSpPr>
            <p:nvPr/>
          </p:nvSpPr>
          <p:spPr bwMode="auto">
            <a:xfrm>
              <a:off x="4368" y="1872"/>
              <a:ext cx="816" cy="48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Healthcare</a:t>
              </a:r>
            </a:p>
            <a:p>
              <a:pPr algn="ctr"/>
              <a:r>
                <a:rPr lang="en-US" sz="1800" b="1" dirty="0">
                  <a:solidFill>
                    <a:srgbClr val="FFFFFF"/>
                  </a:solidFill>
                  <a:latin typeface="Calibri" pitchFamily="34" charset="0"/>
                </a:rPr>
                <a:t>Providers </a:t>
              </a:r>
            </a:p>
          </p:txBody>
        </p:sp>
        <p:sp>
          <p:nvSpPr>
            <p:cNvPr id="638985" name="AutoShape 9"/>
            <p:cNvSpPr>
              <a:spLocks noChangeArrowheads="1"/>
            </p:cNvSpPr>
            <p:nvPr/>
          </p:nvSpPr>
          <p:spPr bwMode="auto">
            <a:xfrm>
              <a:off x="432" y="1488"/>
              <a:ext cx="960" cy="528"/>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Philanthropy</a:t>
              </a:r>
            </a:p>
          </p:txBody>
        </p:sp>
        <p:sp>
          <p:nvSpPr>
            <p:cNvPr id="638986" name="AutoShape 10"/>
            <p:cNvSpPr>
              <a:spLocks noChangeArrowheads="1"/>
            </p:cNvSpPr>
            <p:nvPr/>
          </p:nvSpPr>
          <p:spPr bwMode="auto">
            <a:xfrm>
              <a:off x="2256" y="912"/>
              <a:ext cx="720" cy="43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Churches</a:t>
              </a:r>
            </a:p>
          </p:txBody>
        </p:sp>
        <p:sp>
          <p:nvSpPr>
            <p:cNvPr id="638987" name="AutoShape 11"/>
            <p:cNvSpPr>
              <a:spLocks noChangeArrowheads="1"/>
            </p:cNvSpPr>
            <p:nvPr/>
          </p:nvSpPr>
          <p:spPr bwMode="auto">
            <a:xfrm>
              <a:off x="1728" y="3264"/>
              <a:ext cx="1020" cy="48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Transportation</a:t>
              </a:r>
            </a:p>
          </p:txBody>
        </p:sp>
        <p:sp>
          <p:nvSpPr>
            <p:cNvPr id="638988" name="AutoShape 12"/>
            <p:cNvSpPr>
              <a:spLocks noChangeArrowheads="1"/>
            </p:cNvSpPr>
            <p:nvPr/>
          </p:nvSpPr>
          <p:spPr bwMode="auto">
            <a:xfrm>
              <a:off x="4320" y="1152"/>
              <a:ext cx="912" cy="43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smtClean="0">
                  <a:solidFill>
                    <a:srgbClr val="FFFFFF"/>
                  </a:solidFill>
                  <a:latin typeface="Calibri" pitchFamily="34" charset="0"/>
                </a:rPr>
                <a:t>Businesses</a:t>
              </a:r>
              <a:endParaRPr lang="en-US" sz="1800" b="1" dirty="0">
                <a:solidFill>
                  <a:srgbClr val="FFFFFF"/>
                </a:solidFill>
                <a:latin typeface="Calibri" pitchFamily="34" charset="0"/>
              </a:endParaRPr>
            </a:p>
          </p:txBody>
        </p:sp>
        <p:sp>
          <p:nvSpPr>
            <p:cNvPr id="638989" name="AutoShape 13"/>
            <p:cNvSpPr>
              <a:spLocks noChangeArrowheads="1"/>
            </p:cNvSpPr>
            <p:nvPr/>
          </p:nvSpPr>
          <p:spPr bwMode="auto">
            <a:xfrm>
              <a:off x="1248" y="960"/>
              <a:ext cx="576" cy="43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Media</a:t>
              </a:r>
            </a:p>
          </p:txBody>
        </p:sp>
        <p:sp>
          <p:nvSpPr>
            <p:cNvPr id="638990" name="AutoShape 14"/>
            <p:cNvSpPr>
              <a:spLocks noChangeArrowheads="1"/>
            </p:cNvSpPr>
            <p:nvPr/>
          </p:nvSpPr>
          <p:spPr bwMode="auto">
            <a:xfrm>
              <a:off x="3264" y="912"/>
              <a:ext cx="672" cy="43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Schools</a:t>
              </a:r>
            </a:p>
          </p:txBody>
        </p:sp>
        <p:sp>
          <p:nvSpPr>
            <p:cNvPr id="638991" name="AutoShape 15"/>
            <p:cNvSpPr>
              <a:spLocks noChangeArrowheads="1"/>
            </p:cNvSpPr>
            <p:nvPr/>
          </p:nvSpPr>
          <p:spPr bwMode="auto">
            <a:xfrm>
              <a:off x="3984" y="3168"/>
              <a:ext cx="624" cy="48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Mental</a:t>
              </a:r>
            </a:p>
            <a:p>
              <a:pPr algn="ctr"/>
              <a:r>
                <a:rPr lang="en-US" sz="1800" b="1" dirty="0">
                  <a:solidFill>
                    <a:srgbClr val="FFFFFF"/>
                  </a:solidFill>
                  <a:latin typeface="Calibri" pitchFamily="34" charset="0"/>
                </a:rPr>
                <a:t>Health</a:t>
              </a:r>
            </a:p>
          </p:txBody>
        </p:sp>
        <p:sp>
          <p:nvSpPr>
            <p:cNvPr id="638992" name="AutoShape 16"/>
            <p:cNvSpPr>
              <a:spLocks noChangeArrowheads="1"/>
            </p:cNvSpPr>
            <p:nvPr/>
          </p:nvSpPr>
          <p:spPr bwMode="auto">
            <a:xfrm>
              <a:off x="816" y="3024"/>
              <a:ext cx="816" cy="48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800" b="1" dirty="0">
                  <a:solidFill>
                    <a:srgbClr val="FFFFFF"/>
                  </a:solidFill>
                  <a:latin typeface="Calibri" pitchFamily="34" charset="0"/>
                </a:rPr>
                <a:t>Community</a:t>
              </a:r>
            </a:p>
            <a:p>
              <a:pPr algn="ctr"/>
              <a:r>
                <a:rPr lang="en-US" sz="1800" b="1" dirty="0">
                  <a:solidFill>
                    <a:srgbClr val="FFFFFF"/>
                  </a:solidFill>
                  <a:latin typeface="Calibri" pitchFamily="34" charset="0"/>
                </a:rPr>
                <a:t>Coalitions</a:t>
              </a:r>
            </a:p>
          </p:txBody>
        </p:sp>
        <p:sp>
          <p:nvSpPr>
            <p:cNvPr id="638993" name="Line 17"/>
            <p:cNvSpPr>
              <a:spLocks noChangeShapeType="1"/>
            </p:cNvSpPr>
            <p:nvPr/>
          </p:nvSpPr>
          <p:spPr bwMode="auto">
            <a:xfrm flipH="1">
              <a:off x="2208" y="2736"/>
              <a:ext cx="192" cy="528"/>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4" name="Line 18"/>
            <p:cNvSpPr>
              <a:spLocks noChangeShapeType="1"/>
            </p:cNvSpPr>
            <p:nvPr/>
          </p:nvSpPr>
          <p:spPr bwMode="auto">
            <a:xfrm>
              <a:off x="3120" y="2736"/>
              <a:ext cx="240" cy="57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5" name="Line 19"/>
            <p:cNvSpPr>
              <a:spLocks noChangeShapeType="1"/>
            </p:cNvSpPr>
            <p:nvPr/>
          </p:nvSpPr>
          <p:spPr bwMode="auto">
            <a:xfrm>
              <a:off x="3744" y="2736"/>
              <a:ext cx="576" cy="432"/>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6" name="Line 20"/>
            <p:cNvSpPr>
              <a:spLocks noChangeShapeType="1"/>
            </p:cNvSpPr>
            <p:nvPr/>
          </p:nvSpPr>
          <p:spPr bwMode="auto">
            <a:xfrm flipH="1">
              <a:off x="1296" y="2688"/>
              <a:ext cx="576" cy="33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7" name="Line 21"/>
            <p:cNvSpPr>
              <a:spLocks noChangeShapeType="1"/>
            </p:cNvSpPr>
            <p:nvPr/>
          </p:nvSpPr>
          <p:spPr bwMode="auto">
            <a:xfrm flipV="1">
              <a:off x="3744" y="2208"/>
              <a:ext cx="624" cy="9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8" name="Line 22"/>
            <p:cNvSpPr>
              <a:spLocks noChangeShapeType="1"/>
            </p:cNvSpPr>
            <p:nvPr/>
          </p:nvSpPr>
          <p:spPr bwMode="auto">
            <a:xfrm flipH="1" flipV="1">
              <a:off x="1392" y="1776"/>
              <a:ext cx="480" cy="192"/>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8999" name="Line 23"/>
            <p:cNvSpPr>
              <a:spLocks noChangeShapeType="1"/>
            </p:cNvSpPr>
            <p:nvPr/>
          </p:nvSpPr>
          <p:spPr bwMode="auto">
            <a:xfrm flipH="1" flipV="1">
              <a:off x="1824" y="1392"/>
              <a:ext cx="528" cy="528"/>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9000" name="Line 24"/>
            <p:cNvSpPr>
              <a:spLocks noChangeShapeType="1"/>
            </p:cNvSpPr>
            <p:nvPr/>
          </p:nvSpPr>
          <p:spPr bwMode="auto">
            <a:xfrm>
              <a:off x="2640" y="1344"/>
              <a:ext cx="0" cy="57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9001" name="Line 25"/>
            <p:cNvSpPr>
              <a:spLocks noChangeShapeType="1"/>
            </p:cNvSpPr>
            <p:nvPr/>
          </p:nvSpPr>
          <p:spPr bwMode="auto">
            <a:xfrm flipH="1">
              <a:off x="3312" y="1344"/>
              <a:ext cx="240" cy="57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sp>
          <p:nvSpPr>
            <p:cNvPr id="639002" name="Line 26"/>
            <p:cNvSpPr>
              <a:spLocks noChangeShapeType="1"/>
            </p:cNvSpPr>
            <p:nvPr/>
          </p:nvSpPr>
          <p:spPr bwMode="auto">
            <a:xfrm flipV="1">
              <a:off x="3744" y="1584"/>
              <a:ext cx="576" cy="336"/>
            </a:xfrm>
            <a:prstGeom prst="line">
              <a:avLst/>
            </a:prstGeom>
            <a:noFill/>
            <a:ln w="9525">
              <a:solidFill>
                <a:schemeClr val="tx1"/>
              </a:solidFill>
              <a:round/>
              <a:headEnd type="triangle" w="med" len="med"/>
              <a:tailEnd type="triangle" w="med" len="med"/>
            </a:ln>
            <a:effectLst/>
          </p:spPr>
          <p:txBody>
            <a:bodyPr/>
            <a:lstStyle/>
            <a:p>
              <a:endParaRPr lang="en-US">
                <a:solidFill>
                  <a:prstClr val="black"/>
                </a:solidFill>
              </a:endParaRPr>
            </a:p>
          </p:txBody>
        </p:sp>
        <p:cxnSp>
          <p:nvCxnSpPr>
            <p:cNvPr id="639003" name="AutoShape 27"/>
            <p:cNvCxnSpPr>
              <a:cxnSpLocks noChangeShapeType="1"/>
              <a:stCxn id="638986" idx="0"/>
              <a:endCxn id="638990" idx="0"/>
            </p:cNvCxnSpPr>
            <p:nvPr/>
          </p:nvCxnSpPr>
          <p:spPr bwMode="auto">
            <a:xfrm rot="5400000" flipH="1" flipV="1">
              <a:off x="3108" y="420"/>
              <a:ext cx="8" cy="984"/>
            </a:xfrm>
            <a:prstGeom prst="curvedConnector3">
              <a:avLst>
                <a:gd name="adj1" fmla="val 1800000"/>
              </a:avLst>
            </a:prstGeom>
            <a:noFill/>
            <a:ln w="9525">
              <a:solidFill>
                <a:schemeClr val="tx1"/>
              </a:solidFill>
              <a:round/>
              <a:headEnd type="triangle" w="med" len="med"/>
              <a:tailEnd type="triangle" w="med" len="med"/>
            </a:ln>
            <a:effectLst/>
          </p:spPr>
        </p:cxnSp>
        <p:cxnSp>
          <p:nvCxnSpPr>
            <p:cNvPr id="639004" name="AutoShape 28"/>
            <p:cNvCxnSpPr>
              <a:cxnSpLocks noChangeShapeType="1"/>
              <a:stCxn id="638990" idx="0"/>
              <a:endCxn id="638988" idx="0"/>
            </p:cNvCxnSpPr>
            <p:nvPr/>
          </p:nvCxnSpPr>
          <p:spPr bwMode="auto">
            <a:xfrm rot="16200000" flipH="1">
              <a:off x="4068" y="444"/>
              <a:ext cx="240" cy="1176"/>
            </a:xfrm>
            <a:prstGeom prst="curvedConnector3">
              <a:avLst>
                <a:gd name="adj1" fmla="val -60000"/>
              </a:avLst>
            </a:prstGeom>
            <a:noFill/>
            <a:ln w="9525">
              <a:solidFill>
                <a:schemeClr val="tx1"/>
              </a:solidFill>
              <a:round/>
              <a:headEnd type="triangle" w="med" len="med"/>
              <a:tailEnd type="triangle" w="med" len="med"/>
            </a:ln>
            <a:effectLst/>
          </p:spPr>
        </p:cxnSp>
        <p:cxnSp>
          <p:nvCxnSpPr>
            <p:cNvPr id="639005" name="AutoShape 29"/>
            <p:cNvCxnSpPr>
              <a:cxnSpLocks noChangeShapeType="1"/>
              <a:stCxn id="638988" idx="3"/>
              <a:endCxn id="638984" idx="3"/>
            </p:cNvCxnSpPr>
            <p:nvPr/>
          </p:nvCxnSpPr>
          <p:spPr bwMode="auto">
            <a:xfrm flipH="1">
              <a:off x="5184" y="1368"/>
              <a:ext cx="48" cy="744"/>
            </a:xfrm>
            <a:prstGeom prst="curvedConnector3">
              <a:avLst>
                <a:gd name="adj1" fmla="val -300000"/>
              </a:avLst>
            </a:prstGeom>
            <a:noFill/>
            <a:ln w="9525">
              <a:solidFill>
                <a:schemeClr val="tx1"/>
              </a:solidFill>
              <a:round/>
              <a:headEnd type="triangle" w="med" len="med"/>
              <a:tailEnd type="triangle" w="med" len="med"/>
            </a:ln>
            <a:effectLst/>
          </p:spPr>
        </p:cxnSp>
        <p:cxnSp>
          <p:nvCxnSpPr>
            <p:cNvPr id="639006" name="AutoShape 30"/>
            <p:cNvCxnSpPr>
              <a:cxnSpLocks noChangeShapeType="1"/>
              <a:stCxn id="638984" idx="3"/>
              <a:endCxn id="638983" idx="3"/>
            </p:cNvCxnSpPr>
            <p:nvPr/>
          </p:nvCxnSpPr>
          <p:spPr bwMode="auto">
            <a:xfrm>
              <a:off x="5184" y="2112"/>
              <a:ext cx="96" cy="672"/>
            </a:xfrm>
            <a:prstGeom prst="curvedConnector3">
              <a:avLst>
                <a:gd name="adj1" fmla="val 250000"/>
              </a:avLst>
            </a:prstGeom>
            <a:noFill/>
            <a:ln w="9525">
              <a:solidFill>
                <a:schemeClr val="tx1"/>
              </a:solidFill>
              <a:round/>
              <a:headEnd type="triangle" w="med" len="med"/>
              <a:tailEnd type="triangle" w="med" len="med"/>
            </a:ln>
            <a:effectLst/>
          </p:spPr>
        </p:cxnSp>
        <p:cxnSp>
          <p:nvCxnSpPr>
            <p:cNvPr id="639007" name="AutoShape 31"/>
            <p:cNvCxnSpPr>
              <a:cxnSpLocks noChangeShapeType="1"/>
              <a:stCxn id="638983" idx="3"/>
              <a:endCxn id="638991" idx="3"/>
            </p:cNvCxnSpPr>
            <p:nvPr/>
          </p:nvCxnSpPr>
          <p:spPr bwMode="auto">
            <a:xfrm flipH="1">
              <a:off x="4608" y="2784"/>
              <a:ext cx="672" cy="624"/>
            </a:xfrm>
            <a:prstGeom prst="curvedConnector3">
              <a:avLst>
                <a:gd name="adj1" fmla="val -21429"/>
              </a:avLst>
            </a:prstGeom>
            <a:noFill/>
            <a:ln w="9525">
              <a:solidFill>
                <a:schemeClr val="tx1"/>
              </a:solidFill>
              <a:round/>
              <a:headEnd type="triangle" w="med" len="med"/>
              <a:tailEnd type="triangle" w="med" len="med"/>
            </a:ln>
            <a:effectLst/>
          </p:spPr>
        </p:cxnSp>
        <p:cxnSp>
          <p:nvCxnSpPr>
            <p:cNvPr id="639008" name="AutoShape 32"/>
            <p:cNvCxnSpPr>
              <a:cxnSpLocks noChangeShapeType="1"/>
              <a:stCxn id="638991" idx="2"/>
              <a:endCxn id="638982" idx="2"/>
            </p:cNvCxnSpPr>
            <p:nvPr/>
          </p:nvCxnSpPr>
          <p:spPr bwMode="auto">
            <a:xfrm rot="5400000">
              <a:off x="3732" y="3228"/>
              <a:ext cx="144" cy="984"/>
            </a:xfrm>
            <a:prstGeom prst="curvedConnector3">
              <a:avLst>
                <a:gd name="adj1" fmla="val 200000"/>
              </a:avLst>
            </a:prstGeom>
            <a:noFill/>
            <a:ln w="9525">
              <a:solidFill>
                <a:schemeClr val="tx1"/>
              </a:solidFill>
              <a:round/>
              <a:headEnd type="triangle" w="med" len="med"/>
              <a:tailEnd type="triangle" w="med" len="med"/>
            </a:ln>
            <a:effectLst/>
          </p:spPr>
        </p:cxnSp>
        <p:cxnSp>
          <p:nvCxnSpPr>
            <p:cNvPr id="639009" name="AutoShape 33"/>
            <p:cNvCxnSpPr>
              <a:cxnSpLocks noChangeShapeType="1"/>
              <a:stCxn id="638982" idx="2"/>
              <a:endCxn id="638987" idx="2"/>
            </p:cNvCxnSpPr>
            <p:nvPr/>
          </p:nvCxnSpPr>
          <p:spPr bwMode="auto">
            <a:xfrm rot="5400000" flipH="1">
              <a:off x="2751" y="3231"/>
              <a:ext cx="48" cy="1074"/>
            </a:xfrm>
            <a:prstGeom prst="curvedConnector3">
              <a:avLst>
                <a:gd name="adj1" fmla="val -300000"/>
              </a:avLst>
            </a:prstGeom>
            <a:noFill/>
            <a:ln w="9525">
              <a:solidFill>
                <a:schemeClr val="tx1"/>
              </a:solidFill>
              <a:round/>
              <a:headEnd type="triangle" w="med" len="med"/>
              <a:tailEnd type="triangle" w="med" len="med"/>
            </a:ln>
            <a:effectLst/>
          </p:spPr>
        </p:cxnSp>
        <p:cxnSp>
          <p:nvCxnSpPr>
            <p:cNvPr id="639010" name="AutoShape 34"/>
            <p:cNvCxnSpPr>
              <a:cxnSpLocks noChangeShapeType="1"/>
              <a:stCxn id="638987" idx="2"/>
              <a:endCxn id="638992" idx="2"/>
            </p:cNvCxnSpPr>
            <p:nvPr/>
          </p:nvCxnSpPr>
          <p:spPr bwMode="auto">
            <a:xfrm rot="5400000" flipH="1">
              <a:off x="1611" y="3117"/>
              <a:ext cx="240" cy="1014"/>
            </a:xfrm>
            <a:prstGeom prst="curvedConnector3">
              <a:avLst>
                <a:gd name="adj1" fmla="val -60000"/>
              </a:avLst>
            </a:prstGeom>
            <a:noFill/>
            <a:ln w="9525">
              <a:solidFill>
                <a:schemeClr val="tx1"/>
              </a:solidFill>
              <a:round/>
              <a:headEnd type="triangle" w="med" len="med"/>
              <a:tailEnd type="triangle" w="med" len="med"/>
            </a:ln>
            <a:effectLst/>
          </p:spPr>
        </p:cxnSp>
        <p:cxnSp>
          <p:nvCxnSpPr>
            <p:cNvPr id="639011" name="AutoShape 35"/>
            <p:cNvCxnSpPr>
              <a:cxnSpLocks noChangeShapeType="1"/>
              <a:stCxn id="638981" idx="1"/>
              <a:endCxn id="638992" idx="1"/>
            </p:cNvCxnSpPr>
            <p:nvPr/>
          </p:nvCxnSpPr>
          <p:spPr bwMode="auto">
            <a:xfrm rot="10800000" flipH="1" flipV="1">
              <a:off x="432" y="2532"/>
              <a:ext cx="384" cy="732"/>
            </a:xfrm>
            <a:prstGeom prst="curvedConnector3">
              <a:avLst>
                <a:gd name="adj1" fmla="val -37500"/>
              </a:avLst>
            </a:prstGeom>
            <a:noFill/>
            <a:ln w="9525">
              <a:solidFill>
                <a:schemeClr val="tx1"/>
              </a:solidFill>
              <a:round/>
              <a:headEnd type="triangle" w="med" len="med"/>
              <a:tailEnd type="triangle" w="med" len="med"/>
            </a:ln>
            <a:effectLst/>
          </p:spPr>
        </p:cxnSp>
        <p:cxnSp>
          <p:nvCxnSpPr>
            <p:cNvPr id="639012" name="AutoShape 36"/>
            <p:cNvCxnSpPr>
              <a:cxnSpLocks noChangeShapeType="1"/>
              <a:stCxn id="638981" idx="3"/>
              <a:endCxn id="638980" idx="1"/>
            </p:cNvCxnSpPr>
            <p:nvPr/>
          </p:nvCxnSpPr>
          <p:spPr bwMode="auto">
            <a:xfrm flipV="1">
              <a:off x="1536" y="2304"/>
              <a:ext cx="336" cy="228"/>
            </a:xfrm>
            <a:prstGeom prst="straightConnector1">
              <a:avLst/>
            </a:prstGeom>
            <a:noFill/>
            <a:ln w="9525">
              <a:solidFill>
                <a:schemeClr val="tx1"/>
              </a:solidFill>
              <a:round/>
              <a:headEnd type="triangle" w="med" len="med"/>
              <a:tailEnd type="triangle" w="med" len="med"/>
            </a:ln>
            <a:effectLst/>
          </p:spPr>
        </p:cxnSp>
        <p:cxnSp>
          <p:nvCxnSpPr>
            <p:cNvPr id="639013" name="AutoShape 37"/>
            <p:cNvCxnSpPr>
              <a:cxnSpLocks noChangeShapeType="1"/>
              <a:stCxn id="638985" idx="1"/>
              <a:endCxn id="638981" idx="1"/>
            </p:cNvCxnSpPr>
            <p:nvPr/>
          </p:nvCxnSpPr>
          <p:spPr bwMode="auto">
            <a:xfrm rot="10800000" flipV="1">
              <a:off x="432" y="1752"/>
              <a:ext cx="8" cy="780"/>
            </a:xfrm>
            <a:prstGeom prst="curvedConnector3">
              <a:avLst>
                <a:gd name="adj1" fmla="val 1800000"/>
              </a:avLst>
            </a:prstGeom>
            <a:noFill/>
            <a:ln w="9525">
              <a:solidFill>
                <a:schemeClr val="tx1"/>
              </a:solidFill>
              <a:round/>
              <a:headEnd type="triangle" w="med" len="med"/>
              <a:tailEnd type="triangle" w="med" len="med"/>
            </a:ln>
            <a:effectLst/>
          </p:spPr>
        </p:cxnSp>
        <p:cxnSp>
          <p:nvCxnSpPr>
            <p:cNvPr id="639014" name="AutoShape 38"/>
            <p:cNvCxnSpPr>
              <a:cxnSpLocks noChangeShapeType="1"/>
              <a:stCxn id="638989" idx="1"/>
              <a:endCxn id="638985" idx="1"/>
            </p:cNvCxnSpPr>
            <p:nvPr/>
          </p:nvCxnSpPr>
          <p:spPr bwMode="auto">
            <a:xfrm rot="10800000" flipV="1">
              <a:off x="432" y="1176"/>
              <a:ext cx="816" cy="576"/>
            </a:xfrm>
            <a:prstGeom prst="curvedConnector3">
              <a:avLst>
                <a:gd name="adj1" fmla="val 117648"/>
              </a:avLst>
            </a:prstGeom>
            <a:noFill/>
            <a:ln w="9525">
              <a:solidFill>
                <a:schemeClr val="tx1"/>
              </a:solidFill>
              <a:round/>
              <a:headEnd type="triangle" w="med" len="med"/>
              <a:tailEnd type="triangle" w="med" len="med"/>
            </a:ln>
            <a:effectLst/>
          </p:spPr>
        </p:cxnSp>
        <p:cxnSp>
          <p:nvCxnSpPr>
            <p:cNvPr id="639015" name="AutoShape 39"/>
            <p:cNvCxnSpPr>
              <a:cxnSpLocks noChangeShapeType="1"/>
              <a:stCxn id="638986" idx="0"/>
              <a:endCxn id="638989" idx="0"/>
            </p:cNvCxnSpPr>
            <p:nvPr/>
          </p:nvCxnSpPr>
          <p:spPr bwMode="auto">
            <a:xfrm rot="16200000" flipH="1" flipV="1">
              <a:off x="2052" y="396"/>
              <a:ext cx="48" cy="1080"/>
            </a:xfrm>
            <a:prstGeom prst="curvedConnector3">
              <a:avLst>
                <a:gd name="adj1" fmla="val -300000"/>
              </a:avLst>
            </a:prstGeom>
            <a:noFill/>
            <a:ln w="9525">
              <a:solidFill>
                <a:schemeClr val="tx1"/>
              </a:solidFill>
              <a:round/>
              <a:headEnd type="triangle" w="med" len="med"/>
              <a:tailEnd type="triangle" w="med" len="med"/>
            </a:ln>
            <a:effectLst/>
          </p:spPr>
        </p:cxnSp>
      </p:grpSp>
    </p:spTree>
    <p:extLst>
      <p:ext uri="{BB962C8B-B14F-4D97-AF65-F5344CB8AC3E}">
        <p14:creationId xmlns:p14="http://schemas.microsoft.com/office/powerpoint/2010/main" val="4220511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25700"/>
            <a:ext cx="6400800" cy="1295400"/>
          </a:xfrm>
        </p:spPr>
        <p:txBody>
          <a:bodyPr/>
          <a:lstStyle/>
          <a:p>
            <a:r>
              <a:rPr lang="en-US" sz="3200" dirty="0">
                <a:solidFill>
                  <a:schemeClr val="bg1"/>
                </a:solidFill>
                <a:latin typeface="Calibri" pitchFamily="34" charset="0"/>
              </a:rPr>
              <a:t>Questions?</a:t>
            </a:r>
            <a:endParaRPr lang="en-US" sz="3200" dirty="0">
              <a:solidFill>
                <a:schemeClr val="bg1"/>
              </a:solidFill>
            </a:endParaRPr>
          </a:p>
        </p:txBody>
      </p:sp>
      <p:sp>
        <p:nvSpPr>
          <p:cNvPr id="6" name="Text Placeholder 5"/>
          <p:cNvSpPr>
            <a:spLocks noGrp="1"/>
          </p:cNvSpPr>
          <p:nvPr>
            <p:ph type="body" sz="quarter" idx="11"/>
          </p:nvPr>
        </p:nvSpPr>
        <p:spPr/>
        <p:txBody>
          <a:bodyPr/>
          <a:lstStyle/>
          <a:p>
            <a:r>
              <a:rPr lang="en-US" dirty="0" smtClean="0"/>
              <a:t>Centers for Disease Control and Prevention</a:t>
            </a:r>
            <a:endParaRPr lang="en-US" dirty="0"/>
          </a:p>
        </p:txBody>
      </p:sp>
      <p:sp>
        <p:nvSpPr>
          <p:cNvPr id="7" name="Text Placeholder 6"/>
          <p:cNvSpPr>
            <a:spLocks noGrp="1"/>
          </p:cNvSpPr>
          <p:nvPr>
            <p:ph type="body" sz="quarter" idx="12"/>
          </p:nvPr>
        </p:nvSpPr>
        <p:spPr/>
        <p:txBody>
          <a:bodyPr/>
          <a:lstStyle/>
          <a:p>
            <a:r>
              <a:rPr lang="en-US" dirty="0" smtClean="0"/>
              <a:t>Office for State, Tribal, Local and Territorial Support</a:t>
            </a:r>
            <a:endParaRPr lang="en-US" dirty="0"/>
          </a:p>
        </p:txBody>
      </p:sp>
      <p:pic>
        <p:nvPicPr>
          <p:cNvPr id="8" name="Picture 7" descr="Logos of the United States Department of Health and Human Services and Centers for Disease Control and Prevention&#10;"/>
          <p:cNvPicPr>
            <a:picLocks noChangeAspect="1"/>
          </p:cNvPicPr>
          <p:nvPr/>
        </p:nvPicPr>
        <p:blipFill>
          <a:blip r:embed="rId3" cstate="print"/>
          <a:stretch>
            <a:fillRect/>
          </a:stretch>
        </p:blipFill>
        <p:spPr>
          <a:xfrm>
            <a:off x="152400" y="6515100"/>
            <a:ext cx="190500" cy="190500"/>
          </a:xfrm>
          <a:prstGeom prst="rect">
            <a:avLst/>
          </a:prstGeom>
        </p:spPr>
      </p:pic>
    </p:spTree>
    <p:extLst>
      <p:ext uri="{BB962C8B-B14F-4D97-AF65-F5344CB8AC3E}">
        <p14:creationId xmlns:p14="http://schemas.microsoft.com/office/powerpoint/2010/main" val="27358071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Text Box 2"/>
          <p:cNvSpPr txBox="1">
            <a:spLocks noChangeArrowheads="1"/>
          </p:cNvSpPr>
          <p:nvPr/>
        </p:nvSpPr>
        <p:spPr bwMode="auto">
          <a:xfrm>
            <a:off x="548640" y="1346200"/>
            <a:ext cx="813816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sz="3200" b="1" dirty="0">
                <a:solidFill>
                  <a:schemeClr val="bg1"/>
                </a:solidFill>
                <a:latin typeface="Calibri" pitchFamily="34" charset="0"/>
              </a:rPr>
              <a:t>Vision:</a:t>
            </a:r>
          </a:p>
          <a:p>
            <a:r>
              <a:rPr kumimoji="0" lang="en-US" sz="2400" b="1" dirty="0">
                <a:solidFill>
                  <a:schemeClr val="bg2"/>
                </a:solidFill>
                <a:latin typeface="Calibri" pitchFamily="34" charset="0"/>
              </a:rPr>
              <a:t>Healthy People in Healthy Communities</a:t>
            </a:r>
          </a:p>
        </p:txBody>
      </p:sp>
      <p:sp>
        <p:nvSpPr>
          <p:cNvPr id="692227" name="Text Box 3"/>
          <p:cNvSpPr txBox="1">
            <a:spLocks noChangeArrowheads="1"/>
          </p:cNvSpPr>
          <p:nvPr/>
        </p:nvSpPr>
        <p:spPr bwMode="auto">
          <a:xfrm>
            <a:off x="614680" y="2557214"/>
            <a:ext cx="8006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sz="3200" b="1" dirty="0">
                <a:solidFill>
                  <a:schemeClr val="bg1"/>
                </a:solidFill>
                <a:latin typeface="Calibri" pitchFamily="34" charset="0"/>
              </a:rPr>
              <a:t>Mission</a:t>
            </a:r>
            <a:r>
              <a:rPr lang="en-US" sz="3200" b="1" dirty="0">
                <a:solidFill>
                  <a:schemeClr val="bg1"/>
                </a:solidFill>
                <a:latin typeface="Calibri" pitchFamily="34" charset="0"/>
              </a:rPr>
              <a:t>:</a:t>
            </a:r>
          </a:p>
          <a:p>
            <a:pPr marL="342900" indent="-342900">
              <a:buClr>
                <a:schemeClr val="bg1"/>
              </a:buClr>
              <a:buSzPct val="70000"/>
              <a:buFont typeface="Wingdings" pitchFamily="2" charset="2"/>
              <a:buChar char="q"/>
            </a:pPr>
            <a:r>
              <a:rPr kumimoji="0" lang="en-US" sz="2400" b="1" dirty="0">
                <a:solidFill>
                  <a:schemeClr val="bg2"/>
                </a:solidFill>
                <a:latin typeface="Calibri" pitchFamily="34" charset="0"/>
              </a:rPr>
              <a:t>Promote Physical and Mental Health </a:t>
            </a:r>
          </a:p>
          <a:p>
            <a:pPr marL="342900" indent="-342900">
              <a:buClr>
                <a:schemeClr val="bg1"/>
              </a:buClr>
              <a:buSzPct val="70000"/>
              <a:buFont typeface="Wingdings" pitchFamily="2" charset="2"/>
              <a:buChar char="q"/>
            </a:pPr>
            <a:r>
              <a:rPr kumimoji="0" lang="en-US" sz="2400" b="1" dirty="0" smtClean="0">
                <a:solidFill>
                  <a:schemeClr val="bg2"/>
                </a:solidFill>
                <a:latin typeface="Calibri" pitchFamily="34" charset="0"/>
              </a:rPr>
              <a:t>Prevent </a:t>
            </a:r>
            <a:r>
              <a:rPr kumimoji="0" lang="en-US" sz="2400" b="1" dirty="0">
                <a:solidFill>
                  <a:schemeClr val="bg2"/>
                </a:solidFill>
                <a:latin typeface="Calibri" pitchFamily="34" charset="0"/>
              </a:rPr>
              <a:t>Disease, Injury, and Disability </a:t>
            </a:r>
          </a:p>
        </p:txBody>
      </p:sp>
      <p:graphicFrame>
        <p:nvGraphicFramePr>
          <p:cNvPr id="692228" name="Object 4" descr="Pubic Health in America banner"/>
          <p:cNvGraphicFramePr>
            <a:graphicFrameLocks noChangeAspect="1"/>
          </p:cNvGraphicFramePr>
          <p:nvPr>
            <p:extLst>
              <p:ext uri="{D42A27DB-BD31-4B8C-83A1-F6EECF244321}">
                <p14:modId xmlns:p14="http://schemas.microsoft.com/office/powerpoint/2010/main" val="1532291244"/>
              </p:ext>
            </p:extLst>
          </p:nvPr>
        </p:nvGraphicFramePr>
        <p:xfrm>
          <a:off x="1569720" y="5083671"/>
          <a:ext cx="6096000" cy="1154113"/>
        </p:xfrm>
        <a:graphic>
          <a:graphicData uri="http://schemas.openxmlformats.org/presentationml/2006/ole">
            <mc:AlternateContent xmlns:mc="http://schemas.openxmlformats.org/markup-compatibility/2006">
              <mc:Choice xmlns:v="urn:schemas-microsoft-com:vml" Requires="v">
                <p:oleObj spid="_x0000_s1175" name="Document" r:id="rId4" imgW="6360840" imgH="1248480" progId="Word.Document.8">
                  <p:embed/>
                </p:oleObj>
              </mc:Choice>
              <mc:Fallback>
                <p:oleObj name="Document" r:id="rId4" imgW="6360840" imgH="12484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9720" y="5083671"/>
                        <a:ext cx="60960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7216900"/>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4274" name="Object 2" descr="Public Health in America banner&#10;"/>
          <p:cNvGraphicFramePr>
            <a:graphicFrameLocks noChangeAspect="1"/>
          </p:cNvGraphicFramePr>
          <p:nvPr>
            <p:extLst>
              <p:ext uri="{D42A27DB-BD31-4B8C-83A1-F6EECF244321}">
                <p14:modId xmlns:p14="http://schemas.microsoft.com/office/powerpoint/2010/main" val="227601309"/>
              </p:ext>
            </p:extLst>
          </p:nvPr>
        </p:nvGraphicFramePr>
        <p:xfrm>
          <a:off x="1534160" y="4865687"/>
          <a:ext cx="6096000" cy="1154113"/>
        </p:xfrm>
        <a:graphic>
          <a:graphicData uri="http://schemas.openxmlformats.org/presentationml/2006/ole">
            <mc:AlternateContent xmlns:mc="http://schemas.openxmlformats.org/markup-compatibility/2006">
              <mc:Choice xmlns:v="urn:schemas-microsoft-com:vml" Requires="v">
                <p:oleObj spid="_x0000_s2198" name="Document" r:id="rId4" imgW="6360840" imgH="1248480" progId="Word.Document.8">
                  <p:embed/>
                </p:oleObj>
              </mc:Choice>
              <mc:Fallback>
                <p:oleObj name="Document" r:id="rId4" imgW="6360840" imgH="12484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160" y="4865687"/>
                        <a:ext cx="60960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4275" name="Rectangle 3"/>
          <p:cNvSpPr>
            <a:spLocks noChangeArrowheads="1"/>
          </p:cNvSpPr>
          <p:nvPr/>
        </p:nvSpPr>
        <p:spPr bwMode="auto">
          <a:xfrm>
            <a:off x="685800" y="1143000"/>
            <a:ext cx="7950200"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Clr>
                <a:schemeClr val="bg1"/>
              </a:buClr>
            </a:pPr>
            <a:endParaRPr kumimoji="0" lang="en-US" sz="700" dirty="0"/>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Prevents epidemics and the spread of disease</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Protects against environmental hazards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Prevents injuries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Promotes and encourages healthy behaviors</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Responds to disasters and assists communities in recovery </a:t>
            </a:r>
          </a:p>
          <a:p>
            <a:pPr marL="342900" indent="-342900" algn="l">
              <a:spcBef>
                <a:spcPct val="20000"/>
              </a:spcBef>
              <a:buClr>
                <a:schemeClr val="bg1"/>
              </a:buClr>
              <a:buSzPct val="70000"/>
              <a:buFont typeface="Wingdings" pitchFamily="2" charset="2"/>
              <a:buChar char="q"/>
            </a:pPr>
            <a:r>
              <a:rPr kumimoji="0" lang="en-US" sz="2400" b="1" dirty="0">
                <a:solidFill>
                  <a:schemeClr val="bg2"/>
                </a:solidFill>
                <a:latin typeface="Calibri" pitchFamily="34" charset="0"/>
              </a:rPr>
              <a:t>Assures the quality and accessibility of health services</a:t>
            </a:r>
          </a:p>
          <a:p>
            <a:pPr marL="342900" indent="-342900" algn="l">
              <a:spcBef>
                <a:spcPct val="20000"/>
              </a:spcBef>
              <a:buClr>
                <a:schemeClr val="tx1"/>
              </a:buClr>
              <a:buFont typeface="Wingdings" pitchFamily="2" charset="2"/>
              <a:buNone/>
            </a:pPr>
            <a:endParaRPr kumimoji="0" lang="en-US" b="0" dirty="0"/>
          </a:p>
        </p:txBody>
      </p:sp>
      <p:sp>
        <p:nvSpPr>
          <p:cNvPr id="5" name="Title 4"/>
          <p:cNvSpPr>
            <a:spLocks noGrp="1"/>
          </p:cNvSpPr>
          <p:nvPr>
            <p:ph type="title"/>
          </p:nvPr>
        </p:nvSpPr>
        <p:spPr>
          <a:xfrm>
            <a:off x="457200" y="274638"/>
            <a:ext cx="8229600" cy="792162"/>
          </a:xfrm>
        </p:spPr>
        <p:txBody>
          <a:bodyPr/>
          <a:lstStyle/>
          <a:p>
            <a:r>
              <a:rPr lang="en-US" sz="3200" dirty="0" smtClean="0">
                <a:latin typeface="Calibri" pitchFamily="34" charset="0"/>
              </a:rPr>
              <a:t>Public Health</a:t>
            </a:r>
            <a:endParaRPr lang="en-US" sz="3200" dirty="0">
              <a:latin typeface="Calibri" pitchFamily="34" charset="0"/>
            </a:endParaRPr>
          </a:p>
        </p:txBody>
      </p:sp>
    </p:spTree>
    <p:extLst>
      <p:ext uri="{BB962C8B-B14F-4D97-AF65-F5344CB8AC3E}">
        <p14:creationId xmlns:p14="http://schemas.microsoft.com/office/powerpoint/2010/main" val="115385486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2322"/>
          </a:xfrm>
        </p:spPr>
        <p:txBody>
          <a:bodyPr/>
          <a:lstStyle/>
          <a:p>
            <a:r>
              <a:rPr lang="en-US" sz="3200" dirty="0" smtClean="0">
                <a:latin typeface="Calibri" pitchFamily="34" charset="0"/>
              </a:rPr>
              <a:t>Recent Health Threats/Events in US</a:t>
            </a:r>
            <a:endParaRPr lang="en-US" sz="3200" dirty="0">
              <a:latin typeface="Calibri" pitchFamily="34" charset="0"/>
            </a:endParaRPr>
          </a:p>
        </p:txBody>
      </p:sp>
      <p:sp>
        <p:nvSpPr>
          <p:cNvPr id="3" name="Content Placeholder 2"/>
          <p:cNvSpPr>
            <a:spLocks noGrp="1"/>
          </p:cNvSpPr>
          <p:nvPr>
            <p:ph idx="1"/>
          </p:nvPr>
        </p:nvSpPr>
        <p:spPr>
          <a:xfrm>
            <a:off x="457200" y="1087120"/>
            <a:ext cx="8229600" cy="5212080"/>
          </a:xfrm>
        </p:spPr>
        <p:txBody>
          <a:bodyPr>
            <a:normAutofit fontScale="92500" lnSpcReduction="20000"/>
          </a:bodyPr>
          <a:lstStyle/>
          <a:p>
            <a:pPr marL="1254125" lvl="3" indent="-457200"/>
            <a:endParaRPr lang="en-US" sz="1000" b="1" dirty="0" smtClean="0"/>
          </a:p>
          <a:p>
            <a:pPr marL="796925" lvl="2" indent="-457200">
              <a:buSzPct val="70000"/>
              <a:buFont typeface="Wingdings" pitchFamily="2" charset="2"/>
              <a:buChar char="q"/>
            </a:pPr>
            <a:r>
              <a:rPr lang="en-US" sz="2600" b="1" dirty="0" smtClean="0">
                <a:latin typeface="Calibri" pitchFamily="34" charset="0"/>
              </a:rPr>
              <a:t>Hurricane </a:t>
            </a:r>
            <a:r>
              <a:rPr lang="en-US" sz="2600" b="1" dirty="0">
                <a:latin typeface="Calibri" pitchFamily="34" charset="0"/>
              </a:rPr>
              <a:t>Sandy in </a:t>
            </a:r>
            <a:r>
              <a:rPr lang="en-US" sz="2600" b="1" dirty="0" smtClean="0">
                <a:latin typeface="Calibri" pitchFamily="34" charset="0"/>
              </a:rPr>
              <a:t>2012 </a:t>
            </a:r>
          </a:p>
          <a:p>
            <a:pPr marL="339725" lvl="2" indent="0">
              <a:buSzPct val="70000"/>
              <a:buNone/>
            </a:pPr>
            <a:r>
              <a:rPr lang="en-US" sz="2600" b="1" dirty="0">
                <a:latin typeface="Calibri" pitchFamily="34" charset="0"/>
              </a:rPr>
              <a:t> </a:t>
            </a:r>
            <a:r>
              <a:rPr lang="en-US" sz="2600" b="1" dirty="0" smtClean="0">
                <a:latin typeface="Calibri" pitchFamily="34" charset="0"/>
              </a:rPr>
              <a:t>      (NJ and NY) </a:t>
            </a:r>
          </a:p>
          <a:p>
            <a:pPr marL="339725" lvl="2" indent="0">
              <a:buSzPct val="70000"/>
              <a:buNone/>
            </a:pPr>
            <a:endParaRPr lang="en-US" sz="900" b="1" dirty="0" smtClean="0">
              <a:latin typeface="Calibri" pitchFamily="34" charset="0"/>
            </a:endParaRPr>
          </a:p>
          <a:p>
            <a:pPr marL="796925" lvl="2" indent="-457200">
              <a:buSzPct val="70000"/>
              <a:buFont typeface="Wingdings" pitchFamily="2" charset="2"/>
              <a:buChar char="q"/>
            </a:pPr>
            <a:r>
              <a:rPr lang="en-US" sz="2600" b="1" dirty="0">
                <a:latin typeface="Calibri" pitchFamily="34" charset="0"/>
              </a:rPr>
              <a:t>Salmonella in peanut butter </a:t>
            </a:r>
            <a:endParaRPr lang="en-US" sz="2600" b="1" dirty="0" smtClean="0">
              <a:latin typeface="Calibri" pitchFamily="34" charset="0"/>
            </a:endParaRPr>
          </a:p>
          <a:p>
            <a:pPr marL="339725" lvl="2" indent="0">
              <a:buSzPct val="70000"/>
              <a:buNone/>
            </a:pPr>
            <a:r>
              <a:rPr lang="en-US" sz="2600" b="1" dirty="0" smtClean="0">
                <a:latin typeface="Calibri" pitchFamily="34" charset="0"/>
              </a:rPr>
              <a:t>       in </a:t>
            </a:r>
            <a:r>
              <a:rPr lang="en-US" sz="2600" b="1" dirty="0">
                <a:latin typeface="Calibri" pitchFamily="34" charset="0"/>
              </a:rPr>
              <a:t>2011 </a:t>
            </a:r>
            <a:endParaRPr lang="en-US" sz="2600" b="1" dirty="0" smtClean="0">
              <a:latin typeface="Calibri" pitchFamily="34" charset="0"/>
            </a:endParaRPr>
          </a:p>
          <a:p>
            <a:pPr marL="339725" lvl="2" indent="0">
              <a:buSzPct val="70000"/>
              <a:buNone/>
            </a:pPr>
            <a:endParaRPr lang="en-US" sz="900" b="1" dirty="0" smtClean="0">
              <a:latin typeface="Calibri" pitchFamily="34" charset="0"/>
            </a:endParaRPr>
          </a:p>
          <a:p>
            <a:pPr marL="796925" lvl="2" indent="-457200">
              <a:buSzPct val="70000"/>
              <a:buFont typeface="Wingdings" pitchFamily="2" charset="2"/>
              <a:buChar char="q"/>
            </a:pPr>
            <a:r>
              <a:rPr lang="en-US" sz="2600" b="1" dirty="0">
                <a:latin typeface="Calibri" pitchFamily="34" charset="0"/>
              </a:rPr>
              <a:t>H1N1 epidemic in </a:t>
            </a:r>
            <a:r>
              <a:rPr lang="en-US" sz="2600" b="1" dirty="0" smtClean="0">
                <a:latin typeface="Calibri" pitchFamily="34" charset="0"/>
              </a:rPr>
              <a:t>2009</a:t>
            </a:r>
          </a:p>
          <a:p>
            <a:pPr marL="339725" lvl="2" indent="0">
              <a:buSzPct val="70000"/>
              <a:buNone/>
            </a:pPr>
            <a:endParaRPr lang="en-US" sz="900" b="1" dirty="0">
              <a:latin typeface="Calibri" pitchFamily="34" charset="0"/>
            </a:endParaRPr>
          </a:p>
          <a:p>
            <a:pPr marL="796925" lvl="2" indent="-457200">
              <a:buSzPct val="70000"/>
              <a:buFont typeface="Wingdings" pitchFamily="2" charset="2"/>
              <a:buChar char="q"/>
            </a:pPr>
            <a:r>
              <a:rPr lang="en-US" sz="2600" b="1" dirty="0" smtClean="0">
                <a:latin typeface="Calibri" pitchFamily="34" charset="0"/>
              </a:rPr>
              <a:t>Hurricane Katrina in 2005  </a:t>
            </a:r>
          </a:p>
          <a:p>
            <a:pPr marL="339725" lvl="2" indent="0">
              <a:buSzPct val="70000"/>
              <a:buNone/>
            </a:pPr>
            <a:r>
              <a:rPr lang="en-US" sz="2600" b="1" dirty="0" smtClean="0">
                <a:latin typeface="Calibri" pitchFamily="34" charset="0"/>
              </a:rPr>
              <a:t>       (New Orleans,  LA &amp; Mississippi)</a:t>
            </a:r>
          </a:p>
          <a:p>
            <a:pPr marL="339725" lvl="2" indent="0">
              <a:buSzPct val="70000"/>
              <a:buNone/>
            </a:pPr>
            <a:endParaRPr lang="en-US" sz="900" b="1" dirty="0" smtClean="0">
              <a:latin typeface="Calibri" pitchFamily="34" charset="0"/>
            </a:endParaRPr>
          </a:p>
          <a:p>
            <a:pPr marL="796925" lvl="2" indent="-457200">
              <a:buSzPct val="70000"/>
              <a:buFont typeface="Wingdings" pitchFamily="2" charset="2"/>
              <a:buChar char="q"/>
            </a:pPr>
            <a:r>
              <a:rPr lang="en-US" sz="2600" b="1" dirty="0">
                <a:latin typeface="Calibri" pitchFamily="34" charset="0"/>
              </a:rPr>
              <a:t>9/11 attacks on the US in </a:t>
            </a:r>
            <a:r>
              <a:rPr lang="en-US" sz="2600" b="1" dirty="0" smtClean="0">
                <a:latin typeface="Calibri" pitchFamily="34" charset="0"/>
              </a:rPr>
              <a:t>2001 (New York City) </a:t>
            </a:r>
            <a:endParaRPr lang="en-US" sz="2600" b="1" dirty="0">
              <a:latin typeface="Calibri" pitchFamily="34" charset="0"/>
            </a:endParaRPr>
          </a:p>
          <a:p>
            <a:pPr marL="339725" lvl="2" indent="0">
              <a:buNone/>
            </a:pPr>
            <a:endParaRPr lang="en-US" sz="2600" b="1" dirty="0" smtClean="0">
              <a:latin typeface="Calibri" pitchFamily="34" charset="0"/>
            </a:endParaRPr>
          </a:p>
          <a:p>
            <a:pPr marL="339725" lvl="2" indent="0">
              <a:buNone/>
            </a:pPr>
            <a:r>
              <a:rPr lang="en-US" sz="2600" b="1" dirty="0" smtClean="0">
                <a:latin typeface="Calibri" pitchFamily="34" charset="0"/>
              </a:rPr>
              <a:t>These </a:t>
            </a:r>
            <a:r>
              <a:rPr lang="en-US" sz="2600" b="1" dirty="0">
                <a:latin typeface="Calibri" pitchFamily="34" charset="0"/>
              </a:rPr>
              <a:t>events required responses from more than one geographical area and more than one agency, increasing collaboration and </a:t>
            </a:r>
            <a:r>
              <a:rPr lang="en-US" sz="2600" b="1" dirty="0" smtClean="0">
                <a:latin typeface="Calibri" pitchFamily="34" charset="0"/>
              </a:rPr>
              <a:t>cooperation.</a:t>
            </a:r>
            <a:endParaRPr lang="en-US" sz="2600" b="1" dirty="0">
              <a:latin typeface="Calibri" pitchFamily="34" charset="0"/>
            </a:endParaRPr>
          </a:p>
          <a:p>
            <a:pPr marL="1254125" lvl="3" indent="-457200"/>
            <a:endParaRPr lang="en-US" sz="2400" b="1" dirty="0" smtClean="0"/>
          </a:p>
        </p:txBody>
      </p:sp>
      <p:pic>
        <p:nvPicPr>
          <p:cNvPr id="8" name="Picture 7" descr="United States ma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459" y="1391919"/>
            <a:ext cx="3395459" cy="2194561"/>
          </a:xfrm>
          <a:prstGeom prst="rect">
            <a:avLst/>
          </a:prstGeom>
        </p:spPr>
      </p:pic>
    </p:spTree>
    <p:extLst>
      <p:ext uri="{BB962C8B-B14F-4D97-AF65-F5344CB8AC3E}">
        <p14:creationId xmlns:p14="http://schemas.microsoft.com/office/powerpoint/2010/main" val="8361383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6160"/>
            <a:ext cx="6136640" cy="5323840"/>
          </a:xfrm>
        </p:spPr>
        <p:txBody>
          <a:bodyPr>
            <a:noAutofit/>
          </a:bodyPr>
          <a:lstStyle/>
          <a:p>
            <a:pPr>
              <a:lnSpc>
                <a:spcPct val="120000"/>
              </a:lnSpc>
              <a:spcBef>
                <a:spcPts val="0"/>
              </a:spcBef>
            </a:pPr>
            <a:r>
              <a:rPr lang="en-US" sz="2300" dirty="0">
                <a:latin typeface="Calibri" pitchFamily="34" charset="0"/>
              </a:rPr>
              <a:t>S</a:t>
            </a:r>
            <a:r>
              <a:rPr lang="en-US" sz="2300" b="1" dirty="0" smtClean="0">
                <a:latin typeface="Calibri" pitchFamily="34" charset="0"/>
              </a:rPr>
              <a:t>econd-strongest hurricane ever recorded in the US</a:t>
            </a:r>
          </a:p>
          <a:p>
            <a:pPr>
              <a:lnSpc>
                <a:spcPct val="120000"/>
              </a:lnSpc>
              <a:spcBef>
                <a:spcPts val="0"/>
              </a:spcBef>
            </a:pPr>
            <a:r>
              <a:rPr lang="en-US" sz="2300" b="1" dirty="0" smtClean="0">
                <a:latin typeface="Calibri" pitchFamily="34" charset="0"/>
              </a:rPr>
              <a:t>Devastated Louisiana </a:t>
            </a:r>
            <a:r>
              <a:rPr lang="en-US" sz="2300" b="1" dirty="0">
                <a:latin typeface="Calibri" pitchFamily="34" charset="0"/>
              </a:rPr>
              <a:t>and </a:t>
            </a:r>
            <a:r>
              <a:rPr lang="en-US" sz="2300" b="1" dirty="0" smtClean="0">
                <a:latin typeface="Calibri" pitchFamily="34" charset="0"/>
              </a:rPr>
              <a:t>Mississippi</a:t>
            </a:r>
          </a:p>
          <a:p>
            <a:pPr marL="0" indent="0">
              <a:lnSpc>
                <a:spcPct val="120000"/>
              </a:lnSpc>
              <a:spcBef>
                <a:spcPts val="0"/>
              </a:spcBef>
              <a:buNone/>
            </a:pPr>
            <a:r>
              <a:rPr lang="en-US" sz="2300" dirty="0">
                <a:latin typeface="Calibri" pitchFamily="34" charset="0"/>
              </a:rPr>
              <a:t> </a:t>
            </a:r>
            <a:r>
              <a:rPr lang="en-US" sz="2300" dirty="0" smtClean="0">
                <a:latin typeface="Calibri" pitchFamily="34" charset="0"/>
              </a:rPr>
              <a:t>    (Gulf Coast)</a:t>
            </a:r>
            <a:endParaRPr lang="en-US" sz="2300" b="1" dirty="0">
              <a:latin typeface="Calibri" pitchFamily="34" charset="0"/>
            </a:endParaRPr>
          </a:p>
          <a:p>
            <a:pPr>
              <a:lnSpc>
                <a:spcPct val="120000"/>
              </a:lnSpc>
              <a:spcBef>
                <a:spcPts val="0"/>
              </a:spcBef>
            </a:pPr>
            <a:r>
              <a:rPr lang="en-US" sz="2300" dirty="0">
                <a:latin typeface="Calibri" pitchFamily="34" charset="0"/>
              </a:rPr>
              <a:t>S</a:t>
            </a:r>
            <a:r>
              <a:rPr lang="en-US" sz="2300" b="1" dirty="0" smtClean="0">
                <a:latin typeface="Calibri" pitchFamily="34" charset="0"/>
              </a:rPr>
              <a:t>torm surge of </a:t>
            </a:r>
            <a:r>
              <a:rPr lang="en-US" sz="2300" b="1" dirty="0">
                <a:latin typeface="Calibri" pitchFamily="34" charset="0"/>
              </a:rPr>
              <a:t>20 </a:t>
            </a:r>
            <a:r>
              <a:rPr lang="en-US" sz="2300" b="1" dirty="0" smtClean="0">
                <a:latin typeface="Calibri" pitchFamily="34" charset="0"/>
              </a:rPr>
              <a:t>feet</a:t>
            </a:r>
          </a:p>
          <a:p>
            <a:pPr>
              <a:lnSpc>
                <a:spcPct val="120000"/>
              </a:lnSpc>
              <a:spcBef>
                <a:spcPts val="0"/>
              </a:spcBef>
            </a:pPr>
            <a:r>
              <a:rPr lang="en-US" sz="2300" b="1" dirty="0" smtClean="0">
                <a:latin typeface="Calibri" pitchFamily="34" charset="0"/>
              </a:rPr>
              <a:t>Greatest number of deaths were in New Orleans; 80% of the city was flooded</a:t>
            </a:r>
          </a:p>
          <a:p>
            <a:pPr>
              <a:lnSpc>
                <a:spcPct val="120000"/>
              </a:lnSpc>
              <a:spcBef>
                <a:spcPts val="0"/>
              </a:spcBef>
            </a:pPr>
            <a:r>
              <a:rPr lang="en-US" sz="2300" dirty="0" smtClean="0">
                <a:latin typeface="Calibri" pitchFamily="34" charset="0"/>
              </a:rPr>
              <a:t>About </a:t>
            </a:r>
            <a:r>
              <a:rPr lang="en-US" sz="2300" b="1" dirty="0" smtClean="0">
                <a:latin typeface="Calibri" pitchFamily="34" charset="0"/>
              </a:rPr>
              <a:t>$75 </a:t>
            </a:r>
            <a:r>
              <a:rPr lang="en-US" sz="2300" b="1" dirty="0">
                <a:latin typeface="Calibri" pitchFamily="34" charset="0"/>
              </a:rPr>
              <a:t>billion in </a:t>
            </a:r>
            <a:r>
              <a:rPr lang="en-US" sz="2300" b="1" dirty="0" smtClean="0">
                <a:latin typeface="Calibri" pitchFamily="34" charset="0"/>
              </a:rPr>
              <a:t>physical damages</a:t>
            </a:r>
          </a:p>
          <a:p>
            <a:pPr>
              <a:lnSpc>
                <a:spcPct val="120000"/>
              </a:lnSpc>
              <a:spcBef>
                <a:spcPts val="0"/>
              </a:spcBef>
            </a:pPr>
            <a:r>
              <a:rPr lang="en-US" sz="2300" dirty="0">
                <a:latin typeface="Calibri" pitchFamily="34" charset="0"/>
              </a:rPr>
              <a:t>E</a:t>
            </a:r>
            <a:r>
              <a:rPr lang="en-US" sz="2300" b="1" dirty="0" smtClean="0">
                <a:latin typeface="Calibri" pitchFamily="34" charset="0"/>
              </a:rPr>
              <a:t>conomic </a:t>
            </a:r>
            <a:r>
              <a:rPr lang="en-US" sz="2300" b="1" dirty="0">
                <a:latin typeface="Calibri" pitchFamily="34" charset="0"/>
              </a:rPr>
              <a:t>impact in Louisiana and Mississippi </a:t>
            </a:r>
            <a:r>
              <a:rPr lang="en-US" sz="2300" b="1" dirty="0" smtClean="0">
                <a:latin typeface="Calibri" pitchFamily="34" charset="0"/>
              </a:rPr>
              <a:t>&gt;$</a:t>
            </a:r>
            <a:r>
              <a:rPr lang="en-US" sz="2300" b="1" dirty="0">
                <a:latin typeface="Calibri" pitchFamily="34" charset="0"/>
              </a:rPr>
              <a:t>110 </a:t>
            </a:r>
            <a:r>
              <a:rPr lang="en-US" sz="2300" b="1" dirty="0" smtClean="0">
                <a:latin typeface="Calibri" pitchFamily="34" charset="0"/>
              </a:rPr>
              <a:t>billion</a:t>
            </a:r>
          </a:p>
          <a:p>
            <a:pPr>
              <a:lnSpc>
                <a:spcPct val="120000"/>
              </a:lnSpc>
              <a:spcBef>
                <a:spcPts val="0"/>
              </a:spcBef>
            </a:pPr>
            <a:r>
              <a:rPr lang="en-US" sz="2300" dirty="0">
                <a:latin typeface="Calibri" pitchFamily="34" charset="0"/>
              </a:rPr>
              <a:t>C</a:t>
            </a:r>
            <a:r>
              <a:rPr lang="en-US" sz="2300" b="1" dirty="0" smtClean="0">
                <a:latin typeface="Calibri" pitchFamily="34" charset="0"/>
              </a:rPr>
              <a:t>ostliest </a:t>
            </a:r>
            <a:r>
              <a:rPr lang="en-US" sz="2300" b="1" dirty="0">
                <a:latin typeface="Calibri" pitchFamily="34" charset="0"/>
              </a:rPr>
              <a:t>hurricane </a:t>
            </a:r>
            <a:r>
              <a:rPr lang="en-US" sz="2300" b="1" dirty="0" smtClean="0">
                <a:latin typeface="Calibri" pitchFamily="34" charset="0"/>
              </a:rPr>
              <a:t>in </a:t>
            </a:r>
            <a:r>
              <a:rPr lang="en-US" sz="2300" dirty="0" smtClean="0">
                <a:latin typeface="Calibri" pitchFamily="34" charset="0"/>
              </a:rPr>
              <a:t>U</a:t>
            </a:r>
            <a:r>
              <a:rPr lang="en-US" sz="2300" b="1" dirty="0" smtClean="0">
                <a:latin typeface="Calibri" pitchFamily="34" charset="0"/>
              </a:rPr>
              <a:t>S history</a:t>
            </a:r>
          </a:p>
          <a:p>
            <a:pPr>
              <a:lnSpc>
                <a:spcPct val="120000"/>
              </a:lnSpc>
              <a:spcBef>
                <a:spcPts val="0"/>
              </a:spcBef>
            </a:pPr>
            <a:r>
              <a:rPr lang="en-US" sz="2300" dirty="0">
                <a:latin typeface="Calibri" pitchFamily="34" charset="0"/>
              </a:rPr>
              <a:t>A</a:t>
            </a:r>
            <a:r>
              <a:rPr lang="en-US" sz="2300" b="1" dirty="0" smtClean="0">
                <a:latin typeface="Calibri" pitchFamily="34" charset="0"/>
              </a:rPr>
              <a:t>ffected </a:t>
            </a:r>
            <a:r>
              <a:rPr lang="en-US" sz="2300" b="1" dirty="0">
                <a:latin typeface="Calibri" pitchFamily="34" charset="0"/>
              </a:rPr>
              <a:t>about 90,000 square </a:t>
            </a:r>
            <a:r>
              <a:rPr lang="en-US" sz="2300" b="1" dirty="0" smtClean="0">
                <a:latin typeface="Calibri" pitchFamily="34" charset="0"/>
              </a:rPr>
              <a:t>miles</a:t>
            </a:r>
            <a:endParaRPr lang="en-US" sz="2300" b="1" dirty="0">
              <a:latin typeface="Calibri" pitchFamily="34" charset="0"/>
            </a:endParaRPr>
          </a:p>
        </p:txBody>
      </p:sp>
      <p:sp>
        <p:nvSpPr>
          <p:cNvPr id="4" name="Title 3"/>
          <p:cNvSpPr>
            <a:spLocks noGrp="1"/>
          </p:cNvSpPr>
          <p:nvPr>
            <p:ph type="title"/>
          </p:nvPr>
        </p:nvSpPr>
        <p:spPr>
          <a:xfrm>
            <a:off x="457200" y="172720"/>
            <a:ext cx="8229600" cy="731520"/>
          </a:xfrm>
        </p:spPr>
        <p:txBody>
          <a:bodyPr/>
          <a:lstStyle/>
          <a:p>
            <a:pPr algn="l"/>
            <a:r>
              <a:rPr lang="en-US" sz="3200" dirty="0" smtClean="0">
                <a:latin typeface="Calibri" pitchFamily="34" charset="0"/>
              </a:rPr>
              <a:t>Hurricane Katrina, 2005</a:t>
            </a:r>
            <a:endParaRPr lang="en-US" sz="3200" dirty="0">
              <a:latin typeface="Calibri" pitchFamily="34" charset="0"/>
            </a:endParaRPr>
          </a:p>
        </p:txBody>
      </p:sp>
      <p:pic>
        <p:nvPicPr>
          <p:cNvPr id="5" name="Picture 4" descr="NASA satellite photo of Hurricane Katrina in the Gulf of Mexic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902" y="1549401"/>
            <a:ext cx="2593698" cy="2903310"/>
          </a:xfrm>
          <a:prstGeom prst="rect">
            <a:avLst/>
          </a:prstGeom>
        </p:spPr>
      </p:pic>
      <p:sp>
        <p:nvSpPr>
          <p:cNvPr id="2" name="Rectangle 1"/>
          <p:cNvSpPr/>
          <p:nvPr/>
        </p:nvSpPr>
        <p:spPr>
          <a:xfrm>
            <a:off x="7748266" y="4396706"/>
            <a:ext cx="1193801" cy="281937"/>
          </a:xfrm>
          <a:prstGeom prst="rect">
            <a:avLst/>
          </a:prstGeom>
        </p:spPr>
        <p:txBody>
          <a:bodyPr wrap="square">
            <a:spAutoFit/>
          </a:bodyPr>
          <a:lstStyle/>
          <a:p>
            <a:pPr>
              <a:lnSpc>
                <a:spcPct val="120000"/>
              </a:lnSpc>
              <a:spcBef>
                <a:spcPts val="0"/>
              </a:spcBef>
            </a:pPr>
            <a:r>
              <a:rPr lang="en-US" sz="1100" b="1" dirty="0" smtClean="0">
                <a:solidFill>
                  <a:schemeClr val="bg2"/>
                </a:solidFill>
                <a:latin typeface="Calibri" pitchFamily="34" charset="0"/>
              </a:rPr>
              <a:t>NASA Photo</a:t>
            </a:r>
            <a:endParaRPr lang="en-US" sz="1100" b="1" dirty="0">
              <a:solidFill>
                <a:schemeClr val="bg2"/>
              </a:solidFill>
              <a:latin typeface="Calibri" pitchFamily="34" charset="0"/>
            </a:endParaRPr>
          </a:p>
        </p:txBody>
      </p:sp>
    </p:spTree>
    <p:extLst>
      <p:ext uri="{BB962C8B-B14F-4D97-AF65-F5344CB8AC3E}">
        <p14:creationId xmlns:p14="http://schemas.microsoft.com/office/powerpoint/2010/main" val="2153128768"/>
      </p:ext>
    </p:extLst>
  </p:cSld>
  <p:clrMapOvr>
    <a:masterClrMapping/>
  </p:clrMapOvr>
  <p:transition>
    <p:fade/>
  </p:transition>
  <p:timing>
    <p:tnLst>
      <p:par>
        <p:cTn id="1" dur="indefinite" restart="never" nodeType="tmRoot"/>
      </p:par>
    </p:tnLst>
  </p:timing>
</p:sld>
</file>

<file path=ppt/theme/_rels/themeOverride1.xml.rels><?xml version="1.0" encoding="UTF-8" standalone="yes"?>
<Relationships xmlns="http://schemas.openxmlformats.org/package/2006/relationships"><Relationship Id="rId1" Type="http://schemas.openxmlformats.org/officeDocument/2006/relationships/image" Target="../media/image23.jpeg"/></Relationships>
</file>

<file path=ppt/theme/theme1.xml><?xml version="1.0" encoding="utf-8"?>
<a:theme xmlns:a="http://schemas.openxmlformats.org/drawingml/2006/main" name="BOB Business Case - Working Draft">
  <a:themeElements>
    <a:clrScheme name="">
      <a:dk1>
        <a:srgbClr val="000000"/>
      </a:dk1>
      <a:lt1>
        <a:srgbClr val="FFFFFF"/>
      </a:lt1>
      <a:dk2>
        <a:srgbClr val="99CC33"/>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Presentation Template_SMALL_White_0427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lnDef>
  </a:objectDefaults>
  <a:extraClrSchemeLst>
    <a:extraClrScheme>
      <a:clrScheme name="U.S. Consulting On-screen Presentation Template_SMALL_White_0427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Presentation Template_SMALL_White_0427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4.xml><?xml version="1.0" encoding="utf-8"?>
<a:theme xmlns:a="http://schemas.openxmlformats.org/drawingml/2006/main" name="1_BOB Business Case - Working Draft">
  <a:themeElements>
    <a:clrScheme name="">
      <a:dk1>
        <a:srgbClr val="000000"/>
      </a:dk1>
      <a:lt1>
        <a:srgbClr val="FFFFFF"/>
      </a:lt1>
      <a:dk2>
        <a:srgbClr val="99CC33"/>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Presentation Template_SMALL_White_0427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lnDef>
  </a:objectDefaults>
  <a:extraClrSchemeLst>
    <a:extraClrScheme>
      <a:clrScheme name="U.S. Consulting On-screen Presentation Template_SMALL_White_0427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Presentation Template_SMALL_White_0427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OB Business Case - Working Draft">
  <a:themeElements>
    <a:clrScheme name="">
      <a:dk1>
        <a:srgbClr val="000000"/>
      </a:dk1>
      <a:lt1>
        <a:srgbClr val="FFFFFF"/>
      </a:lt1>
      <a:dk2>
        <a:srgbClr val="99CC33"/>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Presentation Template_SMALL_White_0427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5425" marR="0" indent="-225425" algn="l" defTabSz="914400" rtl="0" eaLnBrk="1" fontAlgn="base" latinLnBrk="0" hangingPunct="1">
          <a:lnSpc>
            <a:spcPct val="96000"/>
          </a:lnSpc>
          <a:spcBef>
            <a:spcPct val="40000"/>
          </a:spcBef>
          <a:spcAft>
            <a:spcPct val="0"/>
          </a:spcAft>
          <a:buClr>
            <a:schemeClr val="tx1"/>
          </a:buClr>
          <a:buSzPct val="80000"/>
          <a:buFontTx/>
          <a:buChar char="•"/>
          <a:tabLst/>
          <a:defRPr kumimoji="0" lang="en-US" sz="1400" b="1" i="0" u="sng" strike="noStrike" cap="none" normalizeH="0" baseline="0">
            <a:ln>
              <a:noFill/>
            </a:ln>
            <a:solidFill>
              <a:schemeClr val="tx1"/>
            </a:solidFill>
            <a:effectLst>
              <a:outerShdw blurRad="38100" dist="38100" dir="2700000" algn="tl">
                <a:srgbClr val="000000">
                  <a:alpha val="43137"/>
                </a:srgbClr>
              </a:outerShdw>
            </a:effectLst>
            <a:latin typeface="Arial Narrow" charset="0"/>
          </a:defRPr>
        </a:defPPr>
      </a:lstStyle>
    </a:lnDef>
  </a:objectDefaults>
  <a:extraClrSchemeLst>
    <a:extraClrScheme>
      <a:clrScheme name="U.S. Consulting On-screen Presentation Template_SMALL_White_0427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Presentation Template_SMALL_White_0427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Presentation Template_SMALL_White_0427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DC_OD_PPT_dark(">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eme1">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8.xml><?xml version="1.0" encoding="utf-8"?>
<a:theme xmlns:a="http://schemas.openxmlformats.org/drawingml/2006/main" name="2_Theme1">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BOB Business Case - Working Draft</Template>
  <TotalTime>16191</TotalTime>
  <Words>5175</Words>
  <Application>Microsoft Office PowerPoint</Application>
  <PresentationFormat>Letter Paper (8.5x11 in)</PresentationFormat>
  <Paragraphs>704</Paragraphs>
  <Slides>52</Slides>
  <Notes>52</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52</vt:i4>
      </vt:variant>
    </vt:vector>
  </HeadingPairs>
  <TitlesOfParts>
    <vt:vector size="61" baseType="lpstr">
      <vt:lpstr>BOB Business Case - Working Draft</vt:lpstr>
      <vt:lpstr>Custom Design</vt:lpstr>
      <vt:lpstr>1_Theme1</vt:lpstr>
      <vt:lpstr>1_BOB Business Case - Working Draft</vt:lpstr>
      <vt:lpstr>2_BOB Business Case - Working Draft</vt:lpstr>
      <vt:lpstr>CDC_OD_PPT_dark(</vt:lpstr>
      <vt:lpstr>Theme1</vt:lpstr>
      <vt:lpstr>2_Theme1</vt:lpstr>
      <vt:lpstr>Document</vt:lpstr>
      <vt:lpstr>United States Public Health 101   [Individuals and organizations may customize and use the following slides for their own informational and educational purposes] </vt:lpstr>
      <vt:lpstr>Key Questions We’ll Discuss</vt:lpstr>
      <vt:lpstr>Learning Objectives</vt:lpstr>
      <vt:lpstr>Public Health: An Overview</vt:lpstr>
      <vt:lpstr>Health is…  </vt:lpstr>
      <vt:lpstr>PowerPoint Presentation</vt:lpstr>
      <vt:lpstr>Public Health</vt:lpstr>
      <vt:lpstr>Recent Health Threats/Events in US</vt:lpstr>
      <vt:lpstr>Hurricane Katrina, 2005</vt:lpstr>
      <vt:lpstr>9/11 Attack, 2001</vt:lpstr>
      <vt:lpstr> Top 10 Causes of Death in the US </vt:lpstr>
      <vt:lpstr>What does                              What does  medicine do?                         public health do?</vt:lpstr>
      <vt:lpstr>Average Life Expectancy</vt:lpstr>
      <vt:lpstr>Ten Great US Public Health Achievements  (1900–1999)</vt:lpstr>
      <vt:lpstr>How Has Public Health Extended Life Expectancy?</vt:lpstr>
      <vt:lpstr>Essential Public Health Services</vt:lpstr>
      <vt:lpstr>PowerPoint Presentation</vt:lpstr>
      <vt:lpstr>Public Health Core Functions  and 10 Essential Services</vt:lpstr>
      <vt:lpstr>The Essential Public Health Services</vt:lpstr>
      <vt:lpstr>Structure of Public Health in the United States</vt:lpstr>
      <vt:lpstr> Framework for Improving  the Performance of Public Health</vt:lpstr>
      <vt:lpstr>Governmental Public Health</vt:lpstr>
      <vt:lpstr>Federal Public Health Roles and Responsibilities</vt:lpstr>
      <vt:lpstr>Federal Public Health Responsibilities</vt:lpstr>
      <vt:lpstr>Other Roles of Federal Public Health</vt:lpstr>
      <vt:lpstr>State Health Departments Roles and Responsibilities</vt:lpstr>
      <vt:lpstr>State Roles</vt:lpstr>
      <vt:lpstr>   State Health Agency Funding by Source (n=48)      </vt:lpstr>
      <vt:lpstr>Local Health Departments Roles and Responsibilities</vt:lpstr>
      <vt:lpstr>State and Local Health Department  Governance Classification System</vt:lpstr>
      <vt:lpstr>  National Profile of Local Health Departments</vt:lpstr>
      <vt:lpstr>  National Profile of Local Health Departments</vt:lpstr>
      <vt:lpstr>  National Profile of Local Health Departments</vt:lpstr>
      <vt:lpstr>Local Boards of Health Roles and Responsibilities </vt:lpstr>
      <vt:lpstr>A Local Board of Health</vt:lpstr>
      <vt:lpstr>Top 10 Responsibilities Boards  Have Authority To Perform</vt:lpstr>
      <vt:lpstr>Top Fiscal Responsibilities</vt:lpstr>
      <vt:lpstr>Public Health in the US Insular Areas (Territories and Freely Associated States)</vt:lpstr>
      <vt:lpstr>What are the US Insular Areas?</vt:lpstr>
      <vt:lpstr>Public Health Challenges in the US Insular Areas</vt:lpstr>
      <vt:lpstr>How can federal public health address the unique challenges of the Insular Areas?</vt:lpstr>
      <vt:lpstr>How can federal public health address the unique challenges of the Insular Areas? (continued)</vt:lpstr>
      <vt:lpstr>Public Health in American Indian and Alaska Native Tribes</vt:lpstr>
      <vt:lpstr>Tribal Public Health</vt:lpstr>
      <vt:lpstr>Nongovernmental Organizations Roles and Responsibilities</vt:lpstr>
      <vt:lpstr>PowerPoint Presentation</vt:lpstr>
      <vt:lpstr>PowerPoint Presentation</vt:lpstr>
      <vt:lpstr>A Well-Functioning  Public Health System Has</vt:lpstr>
      <vt:lpstr>Public Health System</vt:lpstr>
      <vt:lpstr>A system of partnerships that includes,  but is not limited to . . .</vt:lpstr>
      <vt:lpstr>Our goal is an integrated system of partnerships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Public Health 101</dc:title>
  <dc:subject>United States Public Health 101</dc:subject>
  <dc:creator>CDC</dc:creator>
  <cp:keywords>United States Public Health 101</cp:keywords>
  <cp:lastModifiedBy>CDC User</cp:lastModifiedBy>
  <cp:revision>1658</cp:revision>
  <cp:lastPrinted>2013-08-09T21:06:42Z</cp:lastPrinted>
  <dcterms:created xsi:type="dcterms:W3CDTF">2009-06-01T15:39:25Z</dcterms:created>
  <dcterms:modified xsi:type="dcterms:W3CDTF">2014-07-17T12:53:56Z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