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8.xml" ContentType="application/vnd.openxmlformats-officedocument.presentationml.notesSlide+xml"/>
  <Override PartName="/ppt/charts/chart2.xml" ContentType="application/vnd.openxmlformats-officedocument.drawingml.chart+xml"/>
  <Override PartName="/ppt/notesSlides/notesSlide9.xml" ContentType="application/vnd.openxmlformats-officedocument.presentationml.notesSlide+xml"/>
  <Override PartName="/ppt/charts/chart3.xml" ContentType="application/vnd.openxmlformats-officedocument.drawingml.chart+xml"/>
  <Override PartName="/ppt/theme/themeOverride2.xml" ContentType="application/vnd.openxmlformats-officedocument.themeOverride+xml"/>
  <Override PartName="/ppt/notesSlides/notesSlide10.xml" ContentType="application/vnd.openxmlformats-officedocument.presentationml.notesSlide+xml"/>
  <Override PartName="/ppt/charts/chart4.xml" ContentType="application/vnd.openxmlformats-officedocument.drawingml.chart+xml"/>
  <Override PartName="/ppt/drawings/drawing1.xml" ContentType="application/vnd.openxmlformats-officedocument.drawingml.chartshapes+xml"/>
  <Override PartName="/ppt/notesSlides/notesSlide11.xml" ContentType="application/vnd.openxmlformats-officedocument.presentationml.notesSlide+xml"/>
  <Override PartName="/ppt/charts/chart5.xml" ContentType="application/vnd.openxmlformats-officedocument.drawingml.chart+xml"/>
  <Override PartName="/ppt/drawings/drawing2.xml" ContentType="application/vnd.openxmlformats-officedocument.drawingml.chartshapes+xml"/>
  <Override PartName="/ppt/notesSlides/notesSlide12.xml" ContentType="application/vnd.openxmlformats-officedocument.presentationml.notesSlide+xml"/>
  <Override PartName="/ppt/charts/chart6.xml" ContentType="application/vnd.openxmlformats-officedocument.drawingml.chart+xml"/>
  <Override PartName="/ppt/notesSlides/notesSlide13.xml" ContentType="application/vnd.openxmlformats-officedocument.presentationml.notesSlide+xml"/>
  <Override PartName="/ppt/charts/chart7.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3" r:id="rId2"/>
    <p:sldMasterId id="2147483686" r:id="rId3"/>
  </p:sldMasterIdLst>
  <p:notesMasterIdLst>
    <p:notesMasterId r:id="rId22"/>
  </p:notesMasterIdLst>
  <p:handoutMasterIdLst>
    <p:handoutMasterId r:id="rId23"/>
  </p:handoutMasterIdLst>
  <p:sldIdLst>
    <p:sldId id="284" r:id="rId4"/>
    <p:sldId id="283" r:id="rId5"/>
    <p:sldId id="282" r:id="rId6"/>
    <p:sldId id="288" r:id="rId7"/>
    <p:sldId id="286" r:id="rId8"/>
    <p:sldId id="287" r:id="rId9"/>
    <p:sldId id="262" r:id="rId10"/>
    <p:sldId id="272" r:id="rId11"/>
    <p:sldId id="280" r:id="rId12"/>
    <p:sldId id="281" r:id="rId13"/>
    <p:sldId id="266" r:id="rId14"/>
    <p:sldId id="267" r:id="rId15"/>
    <p:sldId id="271" r:id="rId16"/>
    <p:sldId id="278" r:id="rId17"/>
    <p:sldId id="276" r:id="rId18"/>
    <p:sldId id="273" r:id="rId19"/>
    <p:sldId id="274" r:id="rId20"/>
    <p:sldId id="285" r:id="rId21"/>
  </p:sldIdLst>
  <p:sldSz cx="9144000" cy="6858000" type="screen4x3"/>
  <p:notesSz cx="6980238"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xh9" initials="KH" lastIdx="7" clrIdx="0"/>
  <p:cmAuthor id="1" name="CDC User" initials="CU" lastIdx="3" clrIdx="1"/>
  <p:cmAuthor id="2" name="CDC User" initials="Scd3" lastIdx="8"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541900"/>
    <a:srgbClr val="D6D100"/>
    <a:srgbClr val="B02200"/>
    <a:srgbClr val="9A9600"/>
    <a:srgbClr val="FF6600"/>
    <a:srgbClr val="007D57"/>
    <a:srgbClr val="FFFF66"/>
    <a:srgbClr val="9A3B2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23" autoAdjust="0"/>
    <p:restoredTop sz="84902" autoAdjust="0"/>
  </p:normalViewPr>
  <p:slideViewPr>
    <p:cSldViewPr>
      <p:cViewPr>
        <p:scale>
          <a:sx n="100" d="100"/>
          <a:sy n="100" d="100"/>
        </p:scale>
        <p:origin x="-132" y="1608"/>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732" y="-114"/>
      </p:cViewPr>
      <p:guideLst>
        <p:guide orient="horz" pos="2880"/>
        <p:guide pos="219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160923691877964"/>
          <c:y val="0.1146871114794861"/>
          <c:w val="0.88001468853090603"/>
          <c:h val="0.73328153059814893"/>
        </c:manualLayout>
      </c:layout>
      <c:lineChart>
        <c:grouping val="standard"/>
        <c:varyColors val="0"/>
        <c:ser>
          <c:idx val="15"/>
          <c:order val="0"/>
          <c:tx>
            <c:strRef>
              <c:f>Sheet1!$A$10:$B$10</c:f>
              <c:strCache>
                <c:ptCount val="1"/>
                <c:pt idx="0">
                  <c:v>Current*</c:v>
                </c:pt>
              </c:strCache>
            </c:strRef>
          </c:tx>
          <c:spPr>
            <a:ln w="38100">
              <a:solidFill>
                <a:srgbClr val="541900"/>
              </a:solidFill>
            </a:ln>
          </c:spPr>
          <c:marker>
            <c:symbol val="none"/>
          </c:marker>
          <c:cat>
            <c:numRef>
              <c:f>Sheet1!$C$1:$AG$1</c:f>
              <c:numCache>
                <c:formatCode>General</c:formatCode>
                <c:ptCount val="31"/>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numCache>
            </c:numRef>
          </c:cat>
          <c:val>
            <c:numRef>
              <c:f>Sheet1!$C$10:$AG$10</c:f>
              <c:numCache>
                <c:formatCode>General</c:formatCode>
                <c:ptCount val="31"/>
                <c:pt idx="21">
                  <c:v>7.3</c:v>
                </c:pt>
                <c:pt idx="22">
                  <c:v>7.2</c:v>
                </c:pt>
                <c:pt idx="23">
                  <c:v>6.9</c:v>
                </c:pt>
                <c:pt idx="24">
                  <c:v>7.1</c:v>
                </c:pt>
                <c:pt idx="25">
                  <c:v>7.7</c:v>
                </c:pt>
                <c:pt idx="26">
                  <c:v>7.8</c:v>
                </c:pt>
                <c:pt idx="27">
                  <c:v>7.7</c:v>
                </c:pt>
                <c:pt idx="28">
                  <c:v>7.8</c:v>
                </c:pt>
                <c:pt idx="29">
                  <c:v>8.1999999999999993</c:v>
                </c:pt>
                <c:pt idx="30">
                  <c:v>8.4</c:v>
                </c:pt>
              </c:numCache>
            </c:numRef>
          </c:val>
          <c:smooth val="0"/>
        </c:ser>
        <c:ser>
          <c:idx val="0"/>
          <c:order val="1"/>
          <c:tx>
            <c:strRef>
              <c:f>Sheet1!$A$2</c:f>
              <c:strCache>
                <c:ptCount val="1"/>
                <c:pt idx="0">
                  <c:v>12-month*</c:v>
                </c:pt>
              </c:strCache>
            </c:strRef>
          </c:tx>
          <c:spPr>
            <a:ln w="38100">
              <a:solidFill>
                <a:srgbClr val="541900"/>
              </a:solidFill>
            </a:ln>
          </c:spPr>
          <c:marker>
            <c:symbol val="none"/>
          </c:marker>
          <c:cat>
            <c:numRef>
              <c:f>Sheet1!$C$1:$AG$1</c:f>
              <c:numCache>
                <c:formatCode>General</c:formatCode>
                <c:ptCount val="31"/>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numCache>
            </c:numRef>
          </c:cat>
          <c:val>
            <c:numRef>
              <c:f>Sheet1!$C$2:$AF$2</c:f>
              <c:numCache>
                <c:formatCode>General</c:formatCode>
                <c:ptCount val="30"/>
                <c:pt idx="0">
                  <c:v>3.1</c:v>
                </c:pt>
                <c:pt idx="1">
                  <c:v>3.2</c:v>
                </c:pt>
                <c:pt idx="2">
                  <c:v>3.5</c:v>
                </c:pt>
                <c:pt idx="3">
                  <c:v>3.8</c:v>
                </c:pt>
                <c:pt idx="4">
                  <c:v>3.6</c:v>
                </c:pt>
                <c:pt idx="5">
                  <c:v>3.7</c:v>
                </c:pt>
                <c:pt idx="6">
                  <c:v>4.0999999999999996</c:v>
                </c:pt>
                <c:pt idx="7">
                  <c:v>4</c:v>
                </c:pt>
                <c:pt idx="8">
                  <c:v>4.0999999999999996</c:v>
                </c:pt>
                <c:pt idx="9">
                  <c:v>4.8</c:v>
                </c:pt>
                <c:pt idx="10">
                  <c:v>4.2</c:v>
                </c:pt>
                <c:pt idx="11">
                  <c:v>4.7</c:v>
                </c:pt>
                <c:pt idx="12">
                  <c:v>4.9000000000000004</c:v>
                </c:pt>
                <c:pt idx="13">
                  <c:v>5.0999999999999996</c:v>
                </c:pt>
                <c:pt idx="14">
                  <c:v>5.6</c:v>
                </c:pt>
                <c:pt idx="15">
                  <c:v>5.7</c:v>
                </c:pt>
                <c:pt idx="16">
                  <c:v>5.5</c:v>
                </c:pt>
              </c:numCache>
            </c:numRef>
          </c:val>
          <c:smooth val="0"/>
        </c:ser>
        <c:dLbls>
          <c:showLegendKey val="0"/>
          <c:showVal val="0"/>
          <c:showCatName val="0"/>
          <c:showSerName val="0"/>
          <c:showPercent val="0"/>
          <c:showBubbleSize val="0"/>
        </c:dLbls>
        <c:marker val="1"/>
        <c:smooth val="0"/>
        <c:axId val="124688640"/>
        <c:axId val="124690816"/>
      </c:lineChart>
      <c:catAx>
        <c:axId val="124688640"/>
        <c:scaling>
          <c:orientation val="minMax"/>
        </c:scaling>
        <c:delete val="0"/>
        <c:axPos val="b"/>
        <c:title>
          <c:tx>
            <c:rich>
              <a:bodyPr/>
              <a:lstStyle/>
              <a:p>
                <a:pPr>
                  <a:defRPr sz="1500">
                    <a:solidFill>
                      <a:srgbClr val="0039A6"/>
                    </a:solidFill>
                  </a:defRPr>
                </a:pPr>
                <a:r>
                  <a:rPr lang="en-US" sz="1500" dirty="0" smtClean="0">
                    <a:solidFill>
                      <a:srgbClr val="0039A6"/>
                    </a:solidFill>
                  </a:rPr>
                  <a:t>Year</a:t>
                </a:r>
                <a:endParaRPr lang="en-US" sz="1500" dirty="0">
                  <a:solidFill>
                    <a:srgbClr val="0039A6"/>
                  </a:solidFill>
                </a:endParaRPr>
              </a:p>
            </c:rich>
          </c:tx>
          <c:layout/>
          <c:overlay val="0"/>
        </c:title>
        <c:numFmt formatCode="General" sourceLinked="1"/>
        <c:majorTickMark val="out"/>
        <c:minorTickMark val="none"/>
        <c:tickLblPos val="nextTo"/>
        <c:spPr>
          <a:ln w="3793">
            <a:solidFill>
              <a:srgbClr val="0039A6"/>
            </a:solidFill>
            <a:prstDash val="solid"/>
          </a:ln>
        </c:spPr>
        <c:txPr>
          <a:bodyPr rot="0" vert="horz"/>
          <a:lstStyle/>
          <a:p>
            <a:pPr>
              <a:defRPr sz="1400">
                <a:solidFill>
                  <a:srgbClr val="0039A6"/>
                </a:solidFill>
              </a:defRPr>
            </a:pPr>
            <a:endParaRPr lang="en-US"/>
          </a:p>
        </c:txPr>
        <c:crossAx val="124690816"/>
        <c:crosses val="autoZero"/>
        <c:auto val="1"/>
        <c:lblAlgn val="ctr"/>
        <c:lblOffset val="100"/>
        <c:tickLblSkip val="2"/>
        <c:tickMarkSkip val="1"/>
        <c:noMultiLvlLbl val="0"/>
      </c:catAx>
      <c:valAx>
        <c:axId val="124690816"/>
        <c:scaling>
          <c:orientation val="minMax"/>
          <c:min val="0"/>
        </c:scaling>
        <c:delete val="0"/>
        <c:axPos val="l"/>
        <c:title>
          <c:tx>
            <c:rich>
              <a:bodyPr rot="-5400000" vert="horz"/>
              <a:lstStyle/>
              <a:p>
                <a:pPr>
                  <a:defRPr sz="1800">
                    <a:solidFill>
                      <a:srgbClr val="0039A6"/>
                    </a:solidFill>
                  </a:defRPr>
                </a:pPr>
                <a:r>
                  <a:rPr lang="en-US" sz="1500" b="1" dirty="0" smtClean="0">
                    <a:solidFill>
                      <a:srgbClr val="0039A6"/>
                    </a:solidFill>
                  </a:rPr>
                  <a:t>Percent</a:t>
                </a:r>
                <a:r>
                  <a:rPr lang="en-US" sz="1800" b="1" baseline="0" dirty="0" smtClean="0">
                    <a:solidFill>
                      <a:srgbClr val="0039A6"/>
                    </a:solidFill>
                  </a:rPr>
                  <a:t> </a:t>
                </a:r>
                <a:endParaRPr lang="en-US" sz="1800" b="1" dirty="0">
                  <a:solidFill>
                    <a:srgbClr val="0039A6"/>
                  </a:solidFill>
                </a:endParaRPr>
              </a:p>
            </c:rich>
          </c:tx>
          <c:layout>
            <c:manualLayout>
              <c:xMode val="edge"/>
              <c:yMode val="edge"/>
              <c:x val="2.4505405860964627E-2"/>
              <c:y val="0.35381314177833034"/>
            </c:manualLayout>
          </c:layout>
          <c:overlay val="0"/>
        </c:title>
        <c:numFmt formatCode="General" sourceLinked="1"/>
        <c:majorTickMark val="out"/>
        <c:minorTickMark val="none"/>
        <c:tickLblPos val="nextTo"/>
        <c:spPr>
          <a:ln w="3793">
            <a:solidFill>
              <a:srgbClr val="0039A6"/>
            </a:solidFill>
            <a:prstDash val="solid"/>
          </a:ln>
        </c:spPr>
        <c:txPr>
          <a:bodyPr rot="0" vert="horz"/>
          <a:lstStyle/>
          <a:p>
            <a:pPr>
              <a:defRPr sz="1400">
                <a:solidFill>
                  <a:srgbClr val="0039A6"/>
                </a:solidFill>
              </a:defRPr>
            </a:pPr>
            <a:endParaRPr lang="en-US"/>
          </a:p>
        </c:txPr>
        <c:crossAx val="124688640"/>
        <c:crosses val="autoZero"/>
        <c:crossBetween val="between"/>
        <c:majorUnit val="2"/>
        <c:minorUnit val="0.1"/>
      </c:valAx>
      <c:spPr>
        <a:noFill/>
        <a:ln w="30342">
          <a:noFill/>
        </a:ln>
      </c:spPr>
    </c:plotArea>
    <c:plotVisOnly val="1"/>
    <c:dispBlanksAs val="gap"/>
    <c:showDLblsOverMax val="0"/>
  </c:chart>
  <c:spPr>
    <a:noFill/>
    <a:ln>
      <a:noFill/>
    </a:ln>
  </c:spPr>
  <c:txPr>
    <a:bodyPr/>
    <a:lstStyle/>
    <a:p>
      <a:pPr>
        <a:defRPr sz="1200" b="1" i="0" u="none" strike="noStrike" baseline="0">
          <a:solidFill>
            <a:schemeClr val="tx1"/>
          </a:solidFill>
          <a:latin typeface="Calibri" pitchFamily="34" charset="0"/>
          <a:ea typeface="Times New Roman"/>
          <a:cs typeface="Calibri" pitchFamily="34" charset="0"/>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183663328491706"/>
          <c:y val="8.1199395530104204E-2"/>
          <c:w val="0.79632673343016591"/>
          <c:h val="0.83210868527797666"/>
        </c:manualLayout>
      </c:layout>
      <c:barChart>
        <c:barDir val="col"/>
        <c:grouping val="clustered"/>
        <c:varyColors val="0"/>
        <c:ser>
          <c:idx val="0"/>
          <c:order val="0"/>
          <c:tx>
            <c:strRef>
              <c:f>Sheet1!$A$2</c:f>
              <c:strCache>
                <c:ptCount val="1"/>
                <c:pt idx="0">
                  <c:v>Number</c:v>
                </c:pt>
              </c:strCache>
            </c:strRef>
          </c:tx>
          <c:spPr>
            <a:solidFill>
              <a:schemeClr val="accent2"/>
            </a:solidFill>
          </c:spPr>
          <c:invertIfNegative val="0"/>
          <c:cat>
            <c:strRef>
              <c:f>Sheet1!$B$1:$K$1</c:f>
              <c:strCache>
                <c:ptCount val="10"/>
                <c:pt idx="0">
                  <c:v>2001</c:v>
                </c:pt>
                <c:pt idx="1">
                  <c:v>2002</c:v>
                </c:pt>
                <c:pt idx="2">
                  <c:v>2003</c:v>
                </c:pt>
                <c:pt idx="3">
                  <c:v>2004</c:v>
                </c:pt>
                <c:pt idx="4">
                  <c:v>2005</c:v>
                </c:pt>
                <c:pt idx="5">
                  <c:v>2006</c:v>
                </c:pt>
                <c:pt idx="6">
                  <c:v>2007</c:v>
                </c:pt>
                <c:pt idx="7">
                  <c:v>2008</c:v>
                </c:pt>
                <c:pt idx="8">
                  <c:v>2009</c:v>
                </c:pt>
                <c:pt idx="9">
                  <c:v>2010</c:v>
                </c:pt>
              </c:strCache>
            </c:strRef>
          </c:cat>
          <c:val>
            <c:numRef>
              <c:f>Sheet1!$B$2:$K$2</c:f>
              <c:numCache>
                <c:formatCode>General</c:formatCode>
                <c:ptCount val="10"/>
                <c:pt idx="0">
                  <c:v>20.280602999999999</c:v>
                </c:pt>
                <c:pt idx="1">
                  <c:v>20.025715999999999</c:v>
                </c:pt>
                <c:pt idx="2">
                  <c:v>19.836001</c:v>
                </c:pt>
                <c:pt idx="3">
                  <c:v>20.544836</c:v>
                </c:pt>
                <c:pt idx="4">
                  <c:v>22.227378000000002</c:v>
                </c:pt>
                <c:pt idx="5">
                  <c:v>22.875985</c:v>
                </c:pt>
                <c:pt idx="6">
                  <c:v>22.879141000000001</c:v>
                </c:pt>
                <c:pt idx="7">
                  <c:v>23.333167</c:v>
                </c:pt>
                <c:pt idx="8">
                  <c:v>24.566689</c:v>
                </c:pt>
                <c:pt idx="9" formatCode="#,##0.00000">
                  <c:v>25.710279</c:v>
                </c:pt>
              </c:numCache>
            </c:numRef>
          </c:val>
        </c:ser>
        <c:dLbls>
          <c:showLegendKey val="0"/>
          <c:showVal val="0"/>
          <c:showCatName val="0"/>
          <c:showSerName val="0"/>
          <c:showPercent val="0"/>
          <c:showBubbleSize val="0"/>
        </c:dLbls>
        <c:gapWidth val="150"/>
        <c:axId val="124392576"/>
        <c:axId val="124394112"/>
      </c:barChart>
      <c:lineChart>
        <c:grouping val="standard"/>
        <c:varyColors val="0"/>
        <c:ser>
          <c:idx val="1"/>
          <c:order val="1"/>
          <c:tx>
            <c:strRef>
              <c:f>Sheet1!$A$3</c:f>
              <c:strCache>
                <c:ptCount val="1"/>
                <c:pt idx="0">
                  <c:v>ARR</c:v>
                </c:pt>
              </c:strCache>
            </c:strRef>
          </c:tx>
          <c:spPr>
            <a:ln w="38100">
              <a:solidFill>
                <a:schemeClr val="tx2">
                  <a:lumMod val="75000"/>
                </a:schemeClr>
              </a:solidFill>
            </a:ln>
          </c:spPr>
          <c:marker>
            <c:symbol val="none"/>
          </c:marker>
          <c:cat>
            <c:strRef>
              <c:f>Sheet1!$B$1:$K$1</c:f>
              <c:strCache>
                <c:ptCount val="10"/>
                <c:pt idx="0">
                  <c:v>2001</c:v>
                </c:pt>
                <c:pt idx="1">
                  <c:v>2002</c:v>
                </c:pt>
                <c:pt idx="2">
                  <c:v>2003</c:v>
                </c:pt>
                <c:pt idx="3">
                  <c:v>2004</c:v>
                </c:pt>
                <c:pt idx="4">
                  <c:v>2005</c:v>
                </c:pt>
                <c:pt idx="5">
                  <c:v>2006</c:v>
                </c:pt>
                <c:pt idx="6">
                  <c:v>2007</c:v>
                </c:pt>
                <c:pt idx="7">
                  <c:v>2008</c:v>
                </c:pt>
                <c:pt idx="8">
                  <c:v>2009</c:v>
                </c:pt>
                <c:pt idx="9">
                  <c:v>2010</c:v>
                </c:pt>
              </c:strCache>
            </c:strRef>
          </c:cat>
          <c:val>
            <c:numRef>
              <c:f>Sheet1!$B$3:$K$3</c:f>
              <c:numCache>
                <c:formatCode>General</c:formatCode>
                <c:ptCount val="10"/>
                <c:pt idx="0">
                  <c:v>7.3</c:v>
                </c:pt>
                <c:pt idx="1">
                  <c:v>7.2</c:v>
                </c:pt>
                <c:pt idx="2">
                  <c:v>6.9</c:v>
                </c:pt>
                <c:pt idx="3">
                  <c:v>7.1</c:v>
                </c:pt>
                <c:pt idx="4">
                  <c:v>7.7</c:v>
                </c:pt>
                <c:pt idx="5">
                  <c:v>7.8</c:v>
                </c:pt>
                <c:pt idx="6">
                  <c:v>7.7</c:v>
                </c:pt>
                <c:pt idx="7">
                  <c:v>7.8</c:v>
                </c:pt>
                <c:pt idx="8">
                  <c:v>8.1999999999999993</c:v>
                </c:pt>
                <c:pt idx="9">
                  <c:v>8.4</c:v>
                </c:pt>
              </c:numCache>
            </c:numRef>
          </c:val>
          <c:smooth val="0"/>
        </c:ser>
        <c:dLbls>
          <c:showLegendKey val="0"/>
          <c:showVal val="0"/>
          <c:showCatName val="0"/>
          <c:showSerName val="0"/>
          <c:showPercent val="0"/>
          <c:showBubbleSize val="0"/>
        </c:dLbls>
        <c:marker val="1"/>
        <c:smooth val="0"/>
        <c:axId val="124402304"/>
        <c:axId val="124400384"/>
      </c:lineChart>
      <c:catAx>
        <c:axId val="124392576"/>
        <c:scaling>
          <c:orientation val="minMax"/>
        </c:scaling>
        <c:delete val="0"/>
        <c:axPos val="b"/>
        <c:majorTickMark val="out"/>
        <c:minorTickMark val="none"/>
        <c:tickLblPos val="nextTo"/>
        <c:spPr>
          <a:ln>
            <a:solidFill>
              <a:schemeClr val="tx1"/>
            </a:solidFill>
          </a:ln>
        </c:spPr>
        <c:crossAx val="124394112"/>
        <c:crosses val="autoZero"/>
        <c:auto val="1"/>
        <c:lblAlgn val="ctr"/>
        <c:lblOffset val="100"/>
        <c:noMultiLvlLbl val="0"/>
      </c:catAx>
      <c:valAx>
        <c:axId val="124394112"/>
        <c:scaling>
          <c:orientation val="minMax"/>
          <c:max val="26"/>
          <c:min val="0"/>
        </c:scaling>
        <c:delete val="0"/>
        <c:axPos val="l"/>
        <c:title>
          <c:tx>
            <c:rich>
              <a:bodyPr rot="-5400000" vert="horz"/>
              <a:lstStyle/>
              <a:p>
                <a:pPr>
                  <a:defRPr/>
                </a:pPr>
                <a:r>
                  <a:rPr lang="en-US" dirty="0"/>
                  <a:t>Total number </a:t>
                </a:r>
                <a:r>
                  <a:rPr lang="en-US" dirty="0" smtClean="0"/>
                  <a:t>of persons in millions</a:t>
                </a:r>
                <a:endParaRPr lang="en-US" dirty="0"/>
              </a:p>
            </c:rich>
          </c:tx>
          <c:layout/>
          <c:overlay val="0"/>
        </c:title>
        <c:numFmt formatCode="General" sourceLinked="0"/>
        <c:majorTickMark val="out"/>
        <c:minorTickMark val="none"/>
        <c:tickLblPos val="nextTo"/>
        <c:spPr>
          <a:ln>
            <a:solidFill>
              <a:schemeClr val="tx1"/>
            </a:solidFill>
          </a:ln>
        </c:spPr>
        <c:crossAx val="124392576"/>
        <c:crosses val="autoZero"/>
        <c:crossBetween val="between"/>
        <c:majorUnit val="2"/>
      </c:valAx>
      <c:valAx>
        <c:axId val="124400384"/>
        <c:scaling>
          <c:orientation val="minMax"/>
          <c:max val="10"/>
          <c:min val="0"/>
        </c:scaling>
        <c:delete val="0"/>
        <c:axPos val="r"/>
        <c:title>
          <c:tx>
            <c:rich>
              <a:bodyPr rot="5400000" vert="horz"/>
              <a:lstStyle/>
              <a:p>
                <a:pPr>
                  <a:defRPr/>
                </a:pPr>
                <a:r>
                  <a:rPr lang="en-US"/>
                  <a:t>Percent</a:t>
                </a:r>
              </a:p>
            </c:rich>
          </c:tx>
          <c:layout>
            <c:manualLayout>
              <c:xMode val="edge"/>
              <c:yMode val="edge"/>
              <c:x val="0.93962783171521047"/>
              <c:y val="0.36712620668179191"/>
            </c:manualLayout>
          </c:layout>
          <c:overlay val="0"/>
        </c:title>
        <c:numFmt formatCode="General" sourceLinked="1"/>
        <c:majorTickMark val="out"/>
        <c:minorTickMark val="none"/>
        <c:tickLblPos val="nextTo"/>
        <c:spPr>
          <a:ln>
            <a:solidFill>
              <a:schemeClr val="tx1"/>
            </a:solidFill>
          </a:ln>
        </c:spPr>
        <c:crossAx val="124402304"/>
        <c:crosses val="max"/>
        <c:crossBetween val="between"/>
        <c:majorUnit val="1"/>
      </c:valAx>
      <c:catAx>
        <c:axId val="124402304"/>
        <c:scaling>
          <c:orientation val="minMax"/>
        </c:scaling>
        <c:delete val="1"/>
        <c:axPos val="b"/>
        <c:majorTickMark val="out"/>
        <c:minorTickMark val="none"/>
        <c:tickLblPos val="none"/>
        <c:crossAx val="124400384"/>
        <c:crosses val="autoZero"/>
        <c:auto val="1"/>
        <c:lblAlgn val="ctr"/>
        <c:lblOffset val="100"/>
        <c:noMultiLvlLbl val="0"/>
      </c:catAx>
    </c:plotArea>
    <c:plotVisOnly val="1"/>
    <c:dispBlanksAs val="gap"/>
    <c:showDLblsOverMax val="0"/>
  </c:chart>
  <c:txPr>
    <a:bodyPr/>
    <a:lstStyle/>
    <a:p>
      <a:pPr algn="ctr" rtl="0">
        <a:defRPr lang="en-US" sz="1500" b="1" i="0" u="none" strike="noStrike" kern="1200" baseline="0">
          <a:solidFill>
            <a:srgbClr val="0039A6"/>
          </a:solidFill>
          <a:latin typeface="Calibri" pitchFamily="34" charset="0"/>
          <a:ea typeface="Times New Roman"/>
          <a:cs typeface="Calibri" pitchFamily="34" charset="0"/>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0454563245384074"/>
          <c:y val="4.6255506607928945E-2"/>
          <c:w val="0.83611542108858983"/>
          <c:h val="0.75797559517667523"/>
        </c:manualLayout>
      </c:layout>
      <c:lineChart>
        <c:grouping val="standard"/>
        <c:varyColors val="0"/>
        <c:ser>
          <c:idx val="6"/>
          <c:order val="0"/>
          <c:tx>
            <c:strRef>
              <c:f>Sheet1!$B$1</c:f>
              <c:strCache>
                <c:ptCount val="1"/>
                <c:pt idx="0">
                  <c:v>White</c:v>
                </c:pt>
              </c:strCache>
            </c:strRef>
          </c:tx>
          <c:spPr>
            <a:ln cap="flat">
              <a:solidFill>
                <a:srgbClr val="007D57"/>
              </a:solidFill>
              <a:prstDash val="solid"/>
            </a:ln>
          </c:spPr>
          <c:marker>
            <c:symbol val="circle"/>
            <c:size val="10"/>
            <c:spPr>
              <a:noFill/>
              <a:ln>
                <a:solidFill>
                  <a:srgbClr val="007D57"/>
                </a:solidFill>
              </a:ln>
            </c:spPr>
          </c:marker>
          <c:dPt>
            <c:idx val="5"/>
            <c:bubble3D val="0"/>
            <c:spPr>
              <a:ln cap="flat">
                <a:solidFill>
                  <a:srgbClr val="007D57"/>
                </a:solidFill>
                <a:prstDash val="solid"/>
              </a:ln>
            </c:spPr>
          </c:dPt>
          <c:cat>
            <c:numRef>
              <c:f>Sheet1!$A$2:$A$11</c:f>
              <c:numCache>
                <c:formatCode>General</c:formatCode>
                <c:ptCount val="10"/>
                <c:pt idx="0">
                  <c:v>2001</c:v>
                </c:pt>
                <c:pt idx="1">
                  <c:v>2002</c:v>
                </c:pt>
                <c:pt idx="2">
                  <c:v>2003</c:v>
                </c:pt>
                <c:pt idx="3">
                  <c:v>2004</c:v>
                </c:pt>
                <c:pt idx="4">
                  <c:v>2005</c:v>
                </c:pt>
                <c:pt idx="5">
                  <c:v>2006</c:v>
                </c:pt>
                <c:pt idx="6">
                  <c:v>2007</c:v>
                </c:pt>
                <c:pt idx="7">
                  <c:v>2008</c:v>
                </c:pt>
                <c:pt idx="8">
                  <c:v>2009</c:v>
                </c:pt>
                <c:pt idx="9">
                  <c:v>2010</c:v>
                </c:pt>
              </c:numCache>
            </c:numRef>
          </c:cat>
          <c:val>
            <c:numRef>
              <c:f>Sheet1!$B$2:$B$11</c:f>
              <c:numCache>
                <c:formatCode>General</c:formatCode>
                <c:ptCount val="10"/>
                <c:pt idx="0">
                  <c:v>7.2</c:v>
                </c:pt>
                <c:pt idx="1">
                  <c:v>6.9</c:v>
                </c:pt>
                <c:pt idx="2">
                  <c:v>6.6</c:v>
                </c:pt>
                <c:pt idx="3">
                  <c:v>6.9</c:v>
                </c:pt>
                <c:pt idx="4">
                  <c:v>7.4</c:v>
                </c:pt>
                <c:pt idx="5">
                  <c:v>7.6</c:v>
                </c:pt>
                <c:pt idx="6">
                  <c:v>7.4</c:v>
                </c:pt>
                <c:pt idx="7">
                  <c:v>7.4</c:v>
                </c:pt>
                <c:pt idx="8">
                  <c:v>7.8</c:v>
                </c:pt>
                <c:pt idx="9">
                  <c:v>7.8</c:v>
                </c:pt>
              </c:numCache>
            </c:numRef>
          </c:val>
          <c:smooth val="0"/>
        </c:ser>
        <c:ser>
          <c:idx val="0"/>
          <c:order val="1"/>
          <c:tx>
            <c:strRef>
              <c:f>Sheet1!$C$1</c:f>
              <c:strCache>
                <c:ptCount val="1"/>
                <c:pt idx="0">
                  <c:v>Black</c:v>
                </c:pt>
              </c:strCache>
            </c:strRef>
          </c:tx>
          <c:spPr>
            <a:ln>
              <a:solidFill>
                <a:srgbClr val="541900"/>
              </a:solidFill>
            </a:ln>
          </c:spPr>
          <c:marker>
            <c:symbol val="diamond"/>
            <c:size val="9"/>
            <c:spPr>
              <a:solidFill>
                <a:srgbClr val="541900"/>
              </a:solidFill>
              <a:ln>
                <a:solidFill>
                  <a:srgbClr val="541900"/>
                </a:solidFill>
              </a:ln>
            </c:spPr>
          </c:marker>
          <c:cat>
            <c:numRef>
              <c:f>Sheet1!$A$2:$A$11</c:f>
              <c:numCache>
                <c:formatCode>General</c:formatCode>
                <c:ptCount val="10"/>
                <c:pt idx="0">
                  <c:v>2001</c:v>
                </c:pt>
                <c:pt idx="1">
                  <c:v>2002</c:v>
                </c:pt>
                <c:pt idx="2">
                  <c:v>2003</c:v>
                </c:pt>
                <c:pt idx="3">
                  <c:v>2004</c:v>
                </c:pt>
                <c:pt idx="4">
                  <c:v>2005</c:v>
                </c:pt>
                <c:pt idx="5">
                  <c:v>2006</c:v>
                </c:pt>
                <c:pt idx="6">
                  <c:v>2007</c:v>
                </c:pt>
                <c:pt idx="7">
                  <c:v>2008</c:v>
                </c:pt>
                <c:pt idx="8">
                  <c:v>2009</c:v>
                </c:pt>
                <c:pt idx="9">
                  <c:v>2010</c:v>
                </c:pt>
              </c:numCache>
            </c:numRef>
          </c:cat>
          <c:val>
            <c:numRef>
              <c:f>Sheet1!$C$2:$C$11</c:f>
              <c:numCache>
                <c:formatCode>General</c:formatCode>
                <c:ptCount val="10"/>
                <c:pt idx="0">
                  <c:v>8.4</c:v>
                </c:pt>
                <c:pt idx="1">
                  <c:v>9.1999999999999993</c:v>
                </c:pt>
                <c:pt idx="2">
                  <c:v>8.8000000000000007</c:v>
                </c:pt>
                <c:pt idx="3">
                  <c:v>8.9</c:v>
                </c:pt>
                <c:pt idx="4">
                  <c:v>9.5</c:v>
                </c:pt>
                <c:pt idx="5">
                  <c:v>9</c:v>
                </c:pt>
                <c:pt idx="6">
                  <c:v>9.8000000000000007</c:v>
                </c:pt>
                <c:pt idx="7">
                  <c:v>10</c:v>
                </c:pt>
                <c:pt idx="8">
                  <c:v>10.8</c:v>
                </c:pt>
                <c:pt idx="9">
                  <c:v>11.9</c:v>
                </c:pt>
              </c:numCache>
            </c:numRef>
          </c:val>
          <c:smooth val="0"/>
        </c:ser>
        <c:ser>
          <c:idx val="1"/>
          <c:order val="2"/>
          <c:tx>
            <c:strRef>
              <c:f>Sheet1!$D$1</c:f>
              <c:strCache>
                <c:ptCount val="1"/>
                <c:pt idx="0">
                  <c:v>Hispanic</c:v>
                </c:pt>
              </c:strCache>
            </c:strRef>
          </c:tx>
          <c:spPr>
            <a:ln>
              <a:solidFill>
                <a:srgbClr val="3077FF">
                  <a:lumMod val="75000"/>
                </a:srgbClr>
              </a:solidFill>
            </a:ln>
          </c:spPr>
          <c:marker>
            <c:symbol val="star"/>
            <c:size val="11"/>
            <c:spPr>
              <a:noFill/>
              <a:ln>
                <a:solidFill>
                  <a:srgbClr val="3077FF">
                    <a:lumMod val="75000"/>
                  </a:srgbClr>
                </a:solidFill>
              </a:ln>
            </c:spPr>
          </c:marker>
          <c:cat>
            <c:numRef>
              <c:f>Sheet1!$A$2:$A$11</c:f>
              <c:numCache>
                <c:formatCode>General</c:formatCode>
                <c:ptCount val="10"/>
                <c:pt idx="0">
                  <c:v>2001</c:v>
                </c:pt>
                <c:pt idx="1">
                  <c:v>2002</c:v>
                </c:pt>
                <c:pt idx="2">
                  <c:v>2003</c:v>
                </c:pt>
                <c:pt idx="3">
                  <c:v>2004</c:v>
                </c:pt>
                <c:pt idx="4">
                  <c:v>2005</c:v>
                </c:pt>
                <c:pt idx="5">
                  <c:v>2006</c:v>
                </c:pt>
                <c:pt idx="6">
                  <c:v>2007</c:v>
                </c:pt>
                <c:pt idx="7">
                  <c:v>2008</c:v>
                </c:pt>
                <c:pt idx="8">
                  <c:v>2009</c:v>
                </c:pt>
                <c:pt idx="9">
                  <c:v>2010</c:v>
                </c:pt>
              </c:numCache>
            </c:numRef>
          </c:cat>
          <c:val>
            <c:numRef>
              <c:f>Sheet1!$D$2:$D$11</c:f>
              <c:numCache>
                <c:formatCode>General</c:formatCode>
                <c:ptCount val="10"/>
                <c:pt idx="0">
                  <c:v>5.8</c:v>
                </c:pt>
                <c:pt idx="1">
                  <c:v>4.7</c:v>
                </c:pt>
                <c:pt idx="2">
                  <c:v>5.4</c:v>
                </c:pt>
                <c:pt idx="3">
                  <c:v>5.2</c:v>
                </c:pt>
                <c:pt idx="4">
                  <c:v>6.2</c:v>
                </c:pt>
                <c:pt idx="5">
                  <c:v>6.2</c:v>
                </c:pt>
                <c:pt idx="6">
                  <c:v>6.9</c:v>
                </c:pt>
                <c:pt idx="7">
                  <c:v>5.9</c:v>
                </c:pt>
                <c:pt idx="8">
                  <c:v>6.4</c:v>
                </c:pt>
                <c:pt idx="9">
                  <c:v>7.2</c:v>
                </c:pt>
              </c:numCache>
            </c:numRef>
          </c:val>
          <c:smooth val="0"/>
        </c:ser>
        <c:dLbls>
          <c:showLegendKey val="0"/>
          <c:showVal val="0"/>
          <c:showCatName val="0"/>
          <c:showSerName val="0"/>
          <c:showPercent val="0"/>
          <c:showBubbleSize val="0"/>
        </c:dLbls>
        <c:marker val="1"/>
        <c:smooth val="0"/>
        <c:axId val="124530688"/>
        <c:axId val="124532992"/>
      </c:lineChart>
      <c:catAx>
        <c:axId val="124530688"/>
        <c:scaling>
          <c:orientation val="minMax"/>
        </c:scaling>
        <c:delete val="0"/>
        <c:axPos val="b"/>
        <c:title>
          <c:tx>
            <c:rich>
              <a:bodyPr/>
              <a:lstStyle/>
              <a:p>
                <a:pPr>
                  <a:defRPr/>
                </a:pPr>
                <a:r>
                  <a:rPr lang="en-US"/>
                  <a:t>Year</a:t>
                </a:r>
              </a:p>
            </c:rich>
          </c:tx>
          <c:layout>
            <c:manualLayout>
              <c:xMode val="edge"/>
              <c:yMode val="edge"/>
              <c:x val="0.47328157786759423"/>
              <c:y val="0.92977882441244897"/>
            </c:manualLayout>
          </c:layout>
          <c:overlay val="0"/>
        </c:title>
        <c:numFmt formatCode="General" sourceLinked="1"/>
        <c:majorTickMark val="out"/>
        <c:minorTickMark val="none"/>
        <c:tickLblPos val="nextTo"/>
        <c:spPr>
          <a:ln>
            <a:solidFill>
              <a:srgbClr val="0039A6"/>
            </a:solidFill>
          </a:ln>
        </c:spPr>
        <c:txPr>
          <a:bodyPr rot="0" vert="horz"/>
          <a:lstStyle/>
          <a:p>
            <a:pPr>
              <a:defRPr/>
            </a:pPr>
            <a:endParaRPr lang="en-US"/>
          </a:p>
        </c:txPr>
        <c:crossAx val="124532992"/>
        <c:crosses val="autoZero"/>
        <c:auto val="1"/>
        <c:lblAlgn val="ctr"/>
        <c:lblOffset val="100"/>
        <c:tickLblSkip val="1"/>
        <c:tickMarkSkip val="1"/>
        <c:noMultiLvlLbl val="0"/>
      </c:catAx>
      <c:valAx>
        <c:axId val="124532992"/>
        <c:scaling>
          <c:orientation val="minMax"/>
          <c:max val="14"/>
        </c:scaling>
        <c:delete val="0"/>
        <c:axPos val="l"/>
        <c:title>
          <c:tx>
            <c:rich>
              <a:bodyPr/>
              <a:lstStyle/>
              <a:p>
                <a:pPr algn="ctr" rtl="0">
                  <a:defRPr/>
                </a:pPr>
                <a:r>
                  <a:rPr lang="en-US"/>
                  <a:t>Percent                      </a:t>
                </a:r>
              </a:p>
            </c:rich>
          </c:tx>
          <c:layout>
            <c:manualLayout>
              <c:xMode val="edge"/>
              <c:yMode val="edge"/>
              <c:x val="1.506016317054938E-2"/>
              <c:y val="0.35262031999418342"/>
            </c:manualLayout>
          </c:layout>
          <c:overlay val="0"/>
        </c:title>
        <c:numFmt formatCode="General" sourceLinked="1"/>
        <c:majorTickMark val="out"/>
        <c:minorTickMark val="none"/>
        <c:tickLblPos val="nextTo"/>
        <c:spPr>
          <a:noFill/>
          <a:ln>
            <a:solidFill>
              <a:srgbClr val="0039A6"/>
            </a:solidFill>
            <a:round/>
          </a:ln>
        </c:spPr>
        <c:txPr>
          <a:bodyPr rot="0" vert="horz"/>
          <a:lstStyle/>
          <a:p>
            <a:pPr>
              <a:defRPr/>
            </a:pPr>
            <a:endParaRPr lang="en-US"/>
          </a:p>
        </c:txPr>
        <c:crossAx val="124530688"/>
        <c:crosses val="autoZero"/>
        <c:crossBetween val="midCat"/>
        <c:minorUnit val="0.4"/>
      </c:valAx>
    </c:plotArea>
    <c:legend>
      <c:legendPos val="r"/>
      <c:layout>
        <c:manualLayout>
          <c:xMode val="edge"/>
          <c:yMode val="edge"/>
          <c:x val="0.48188331288259856"/>
          <c:y val="1.7059187321266125E-2"/>
          <c:w val="0.43741071428572054"/>
          <c:h val="0.14655432323465842"/>
        </c:manualLayout>
      </c:layout>
      <c:overlay val="0"/>
    </c:legend>
    <c:plotVisOnly val="1"/>
    <c:dispBlanksAs val="gap"/>
    <c:showDLblsOverMax val="0"/>
  </c:chart>
  <c:txPr>
    <a:bodyPr/>
    <a:lstStyle/>
    <a:p>
      <a:pPr algn="ctr">
        <a:defRPr lang="en-US" sz="1600" b="1" i="0" u="none" strike="noStrike" kern="1200" baseline="0">
          <a:solidFill>
            <a:srgbClr val="0039A6"/>
          </a:solidFill>
          <a:latin typeface="Calibri" panose="020F0502020204030204" pitchFamily="34" charset="0"/>
          <a:ea typeface="Arial"/>
          <a:cs typeface="Arial"/>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7083512288236691E-2"/>
          <c:y val="8.1339208434287325E-2"/>
          <c:w val="0.90638916726318308"/>
          <c:h val="0.56201502653431701"/>
        </c:manualLayout>
      </c:layout>
      <c:barChart>
        <c:barDir val="col"/>
        <c:grouping val="clustered"/>
        <c:varyColors val="0"/>
        <c:ser>
          <c:idx val="0"/>
          <c:order val="0"/>
          <c:tx>
            <c:strRef>
              <c:f>Sheet1!$B$1</c:f>
              <c:strCache>
                <c:ptCount val="1"/>
                <c:pt idx="0">
                  <c:v>Series 1</c:v>
                </c:pt>
              </c:strCache>
            </c:strRef>
          </c:tx>
          <c:spPr>
            <a:solidFill>
              <a:srgbClr val="008265"/>
            </a:solidFill>
          </c:spPr>
          <c:invertIfNegative val="0"/>
          <c:dPt>
            <c:idx val="0"/>
            <c:invertIfNegative val="0"/>
            <c:bubble3D val="0"/>
            <c:spPr>
              <a:solidFill>
                <a:srgbClr val="FFFF66"/>
              </a:solidFill>
              <a:ln>
                <a:solidFill>
                  <a:schemeClr val="tx1"/>
                </a:solidFill>
              </a:ln>
              <a:effectLst>
                <a:outerShdw blurRad="152400" dist="317500" dir="5400000" sx="90000" sy="-19000" rotWithShape="0">
                  <a:srgbClr val="008265">
                    <a:alpha val="15000"/>
                  </a:srgbClr>
                </a:outerShdw>
              </a:effectLst>
            </c:spPr>
          </c:dPt>
          <c:dPt>
            <c:idx val="3"/>
            <c:invertIfNegative val="0"/>
            <c:bubble3D val="0"/>
          </c:dPt>
          <c:dPt>
            <c:idx val="4"/>
            <c:invertIfNegative val="0"/>
            <c:bubble3D val="0"/>
            <c:spPr>
              <a:solidFill>
                <a:srgbClr val="FFFF66"/>
              </a:solidFill>
              <a:ln>
                <a:solidFill>
                  <a:schemeClr val="tx1"/>
                </a:solidFill>
              </a:ln>
            </c:spPr>
          </c:dPt>
          <c:dPt>
            <c:idx val="7"/>
            <c:invertIfNegative val="0"/>
            <c:bubble3D val="0"/>
            <c:spPr>
              <a:solidFill>
                <a:srgbClr val="FFFF66"/>
              </a:solidFill>
              <a:ln>
                <a:solidFill>
                  <a:schemeClr val="tx1"/>
                </a:solidFill>
              </a:ln>
            </c:spPr>
          </c:dPt>
          <c:dPt>
            <c:idx val="21"/>
            <c:invertIfNegative val="0"/>
            <c:bubble3D val="0"/>
            <c:spPr>
              <a:solidFill>
                <a:srgbClr val="FFFF66"/>
              </a:solidFill>
              <a:ln>
                <a:solidFill>
                  <a:schemeClr val="tx1"/>
                </a:solidFill>
              </a:ln>
            </c:spPr>
          </c:dPt>
          <c:dPt>
            <c:idx val="22"/>
            <c:invertIfNegative val="0"/>
            <c:bubble3D val="0"/>
            <c:spPr>
              <a:solidFill>
                <a:srgbClr val="FFFF66"/>
              </a:solidFill>
              <a:ln>
                <a:solidFill>
                  <a:schemeClr val="tx1"/>
                </a:solidFill>
              </a:ln>
            </c:spPr>
          </c:dPt>
          <c:errBars>
            <c:errBarType val="both"/>
            <c:errValType val="cust"/>
            <c:noEndCap val="0"/>
            <c:plus>
              <c:numRef>
                <c:f>Sheet1!$F$2:$F$29</c:f>
                <c:numCache>
                  <c:formatCode>General</c:formatCode>
                  <c:ptCount val="28"/>
                  <c:pt idx="0">
                    <c:v>0.39200000000000002</c:v>
                  </c:pt>
                  <c:pt idx="1">
                    <c:v>0.19600000000000001</c:v>
                  </c:pt>
                  <c:pt idx="3">
                    <c:v>0.19600000000000001</c:v>
                  </c:pt>
                  <c:pt idx="4">
                    <c:v>0.39200000000000002</c:v>
                  </c:pt>
                  <c:pt idx="6">
                    <c:v>0.19600000000000001</c:v>
                  </c:pt>
                  <c:pt idx="7">
                    <c:v>0.58799999999999997</c:v>
                  </c:pt>
                  <c:pt idx="8">
                    <c:v>2.7439999999999998</c:v>
                  </c:pt>
                  <c:pt idx="9">
                    <c:v>0.78400000000000003</c:v>
                  </c:pt>
                  <c:pt idx="10">
                    <c:v>1.96</c:v>
                  </c:pt>
                  <c:pt idx="12">
                    <c:v>0.39200000000000002</c:v>
                  </c:pt>
                  <c:pt idx="16">
                    <c:v>0.58799999999999997</c:v>
                  </c:pt>
                  <c:pt idx="17">
                    <c:v>0.39200000000000002</c:v>
                  </c:pt>
                  <c:pt idx="18">
                    <c:v>0.39200000000000002</c:v>
                  </c:pt>
                  <c:pt idx="19">
                    <c:v>0.39200000000000002</c:v>
                  </c:pt>
                  <c:pt idx="21">
                    <c:v>0.58799999999999997</c:v>
                  </c:pt>
                  <c:pt idx="22">
                    <c:v>0.39200000000000002</c:v>
                  </c:pt>
                  <c:pt idx="23">
                    <c:v>0.39200000000000002</c:v>
                  </c:pt>
                  <c:pt idx="24">
                    <c:v>0.39200000000000002</c:v>
                  </c:pt>
                  <c:pt idx="26">
                    <c:v>0.19600000000000001</c:v>
                  </c:pt>
                  <c:pt idx="27">
                    <c:v>0.58799999999999997</c:v>
                  </c:pt>
                </c:numCache>
              </c:numRef>
            </c:plus>
            <c:minus>
              <c:numRef>
                <c:f>Sheet1!$F$2:$F$29</c:f>
                <c:numCache>
                  <c:formatCode>General</c:formatCode>
                  <c:ptCount val="28"/>
                  <c:pt idx="0">
                    <c:v>0.39200000000000002</c:v>
                  </c:pt>
                  <c:pt idx="1">
                    <c:v>0.19600000000000001</c:v>
                  </c:pt>
                  <c:pt idx="3">
                    <c:v>0.19600000000000001</c:v>
                  </c:pt>
                  <c:pt idx="4">
                    <c:v>0.39200000000000002</c:v>
                  </c:pt>
                  <c:pt idx="6">
                    <c:v>0.19600000000000001</c:v>
                  </c:pt>
                  <c:pt idx="7">
                    <c:v>0.58799999999999997</c:v>
                  </c:pt>
                  <c:pt idx="8">
                    <c:v>2.7439999999999998</c:v>
                  </c:pt>
                  <c:pt idx="9">
                    <c:v>0.78400000000000003</c:v>
                  </c:pt>
                  <c:pt idx="10">
                    <c:v>1.96</c:v>
                  </c:pt>
                  <c:pt idx="12">
                    <c:v>0.39200000000000002</c:v>
                  </c:pt>
                  <c:pt idx="16">
                    <c:v>0.58799999999999997</c:v>
                  </c:pt>
                  <c:pt idx="17">
                    <c:v>0.39200000000000002</c:v>
                  </c:pt>
                  <c:pt idx="18">
                    <c:v>0.39200000000000002</c:v>
                  </c:pt>
                  <c:pt idx="19">
                    <c:v>0.39200000000000002</c:v>
                  </c:pt>
                  <c:pt idx="21">
                    <c:v>0.58799999999999997</c:v>
                  </c:pt>
                  <c:pt idx="22">
                    <c:v>0.39200000000000002</c:v>
                  </c:pt>
                  <c:pt idx="23">
                    <c:v>0.39200000000000002</c:v>
                  </c:pt>
                  <c:pt idx="24">
                    <c:v>0.39200000000000002</c:v>
                  </c:pt>
                  <c:pt idx="26">
                    <c:v>0.19600000000000001</c:v>
                  </c:pt>
                  <c:pt idx="27">
                    <c:v>0.58799999999999997</c:v>
                  </c:pt>
                </c:numCache>
              </c:numRef>
            </c:minus>
          </c:errBars>
          <c:cat>
            <c:strRef>
              <c:f>Sheet1!$A$2:$A$29</c:f>
              <c:strCache>
                <c:ptCount val="28"/>
                <c:pt idx="0">
                  <c:v>Children</c:v>
                </c:pt>
                <c:pt idx="1">
                  <c:v>Adults</c:v>
                </c:pt>
                <c:pt idx="3">
                  <c:v>Male</c:v>
                </c:pt>
                <c:pt idx="4">
                  <c:v>Female </c:v>
                </c:pt>
                <c:pt idx="6">
                  <c:v>White</c:v>
                </c:pt>
                <c:pt idx="7">
                  <c:v>Black</c:v>
                </c:pt>
                <c:pt idx="8">
                  <c:v>AI/AN</c:v>
                </c:pt>
                <c:pt idx="9">
                  <c:v>Asian</c:v>
                </c:pt>
                <c:pt idx="10">
                  <c:v>Multiple race</c:v>
                </c:pt>
                <c:pt idx="12">
                  <c:v>Total Hispanic</c:v>
                </c:pt>
                <c:pt idx="13">
                  <c:v>Puerto Rican</c:v>
                </c:pt>
                <c:pt idx="14">
                  <c:v>Mexican</c:v>
                </c:pt>
                <c:pt idx="16">
                  <c:v>&lt;100% poverty</c:v>
                </c:pt>
                <c:pt idx="17">
                  <c:v>100-&lt;250% poverty</c:v>
                </c:pt>
                <c:pt idx="18">
                  <c:v>250-&lt;450% poverty</c:v>
                </c:pt>
                <c:pt idx="19">
                  <c:v>≥ 450% poverty</c:v>
                </c:pt>
                <c:pt idx="21">
                  <c:v>Northeast</c:v>
                </c:pt>
                <c:pt idx="22">
                  <c:v>Midwest</c:v>
                </c:pt>
                <c:pt idx="23">
                  <c:v>South</c:v>
                </c:pt>
                <c:pt idx="24">
                  <c:v>West</c:v>
                </c:pt>
                <c:pt idx="26">
                  <c:v>Metropolitan</c:v>
                </c:pt>
                <c:pt idx="27">
                  <c:v>Nonmetropolitan</c:v>
                </c:pt>
              </c:strCache>
            </c:strRef>
          </c:cat>
          <c:val>
            <c:numRef>
              <c:f>Sheet1!$B$2:$B$29</c:f>
              <c:numCache>
                <c:formatCode>0.0</c:formatCode>
                <c:ptCount val="28"/>
                <c:pt idx="0" formatCode="General">
                  <c:v>9.5</c:v>
                </c:pt>
                <c:pt idx="1">
                  <c:v>7.7</c:v>
                </c:pt>
                <c:pt idx="3">
                  <c:v>7</c:v>
                </c:pt>
                <c:pt idx="4">
                  <c:v>9.1999999999999993</c:v>
                </c:pt>
                <c:pt idx="6">
                  <c:v>7.7</c:v>
                </c:pt>
                <c:pt idx="7">
                  <c:v>11.2</c:v>
                </c:pt>
                <c:pt idx="8">
                  <c:v>9.4</c:v>
                </c:pt>
                <c:pt idx="9">
                  <c:v>5.2</c:v>
                </c:pt>
                <c:pt idx="10">
                  <c:v>14.1</c:v>
                </c:pt>
                <c:pt idx="12">
                  <c:v>6.5</c:v>
                </c:pt>
                <c:pt idx="16">
                  <c:v>11.2</c:v>
                </c:pt>
                <c:pt idx="17">
                  <c:v>8.5</c:v>
                </c:pt>
                <c:pt idx="18">
                  <c:v>7.7</c:v>
                </c:pt>
                <c:pt idx="19">
                  <c:v>6.7</c:v>
                </c:pt>
                <c:pt idx="21" formatCode="General">
                  <c:v>8.8000000000000007</c:v>
                </c:pt>
                <c:pt idx="22">
                  <c:v>8.6999999999999993</c:v>
                </c:pt>
                <c:pt idx="23" formatCode="General">
                  <c:v>7.6</c:v>
                </c:pt>
                <c:pt idx="24" formatCode="General">
                  <c:v>8</c:v>
                </c:pt>
                <c:pt idx="25" formatCode="General">
                  <c:v>0</c:v>
                </c:pt>
                <c:pt idx="26" formatCode="General">
                  <c:v>8.1</c:v>
                </c:pt>
                <c:pt idx="27" formatCode="General">
                  <c:v>8.6</c:v>
                </c:pt>
              </c:numCache>
            </c:numRef>
          </c:val>
        </c:ser>
        <c:ser>
          <c:idx val="1"/>
          <c:order val="1"/>
          <c:tx>
            <c:strRef>
              <c:f>Sheet1!$C$1</c:f>
              <c:strCache>
                <c:ptCount val="1"/>
                <c:pt idx="0">
                  <c:v>Series 2</c:v>
                </c:pt>
              </c:strCache>
            </c:strRef>
          </c:tx>
          <c:spPr>
            <a:solidFill>
              <a:srgbClr val="008265"/>
            </a:solidFill>
          </c:spPr>
          <c:invertIfNegative val="0"/>
          <c:dPt>
            <c:idx val="13"/>
            <c:invertIfNegative val="0"/>
            <c:bubble3D val="0"/>
            <c:spPr>
              <a:solidFill>
                <a:srgbClr val="FFFF66"/>
              </a:solidFill>
              <a:ln>
                <a:solidFill>
                  <a:schemeClr val="tx1"/>
                </a:solidFill>
              </a:ln>
            </c:spPr>
          </c:dPt>
          <c:errBars>
            <c:errBarType val="both"/>
            <c:errValType val="cust"/>
            <c:noEndCap val="0"/>
            <c:plus>
              <c:numRef>
                <c:f>Sheet1!$H$2:$H$29</c:f>
                <c:numCache>
                  <c:formatCode>General</c:formatCode>
                  <c:ptCount val="28"/>
                  <c:pt idx="13">
                    <c:v>1.96</c:v>
                  </c:pt>
                  <c:pt idx="14">
                    <c:v>0.58799999999999997</c:v>
                  </c:pt>
                </c:numCache>
              </c:numRef>
            </c:plus>
            <c:minus>
              <c:numRef>
                <c:f>Sheet1!$H$2:$H$29</c:f>
                <c:numCache>
                  <c:formatCode>General</c:formatCode>
                  <c:ptCount val="28"/>
                  <c:pt idx="13">
                    <c:v>1.96</c:v>
                  </c:pt>
                  <c:pt idx="14">
                    <c:v>0.58799999999999997</c:v>
                  </c:pt>
                </c:numCache>
              </c:numRef>
            </c:minus>
          </c:errBars>
          <c:cat>
            <c:strRef>
              <c:f>Sheet1!$A$2:$A$29</c:f>
              <c:strCache>
                <c:ptCount val="28"/>
                <c:pt idx="0">
                  <c:v>Children</c:v>
                </c:pt>
                <c:pt idx="1">
                  <c:v>Adults</c:v>
                </c:pt>
                <c:pt idx="3">
                  <c:v>Male</c:v>
                </c:pt>
                <c:pt idx="4">
                  <c:v>Female </c:v>
                </c:pt>
                <c:pt idx="6">
                  <c:v>White</c:v>
                </c:pt>
                <c:pt idx="7">
                  <c:v>Black</c:v>
                </c:pt>
                <c:pt idx="8">
                  <c:v>AI/AN</c:v>
                </c:pt>
                <c:pt idx="9">
                  <c:v>Asian</c:v>
                </c:pt>
                <c:pt idx="10">
                  <c:v>Multiple race</c:v>
                </c:pt>
                <c:pt idx="12">
                  <c:v>Total Hispanic</c:v>
                </c:pt>
                <c:pt idx="13">
                  <c:v>Puerto Rican</c:v>
                </c:pt>
                <c:pt idx="14">
                  <c:v>Mexican</c:v>
                </c:pt>
                <c:pt idx="16">
                  <c:v>&lt;100% poverty</c:v>
                </c:pt>
                <c:pt idx="17">
                  <c:v>100-&lt;250% poverty</c:v>
                </c:pt>
                <c:pt idx="18">
                  <c:v>250-&lt;450% poverty</c:v>
                </c:pt>
                <c:pt idx="19">
                  <c:v>≥ 450% poverty</c:v>
                </c:pt>
                <c:pt idx="21">
                  <c:v>Northeast</c:v>
                </c:pt>
                <c:pt idx="22">
                  <c:v>Midwest</c:v>
                </c:pt>
                <c:pt idx="23">
                  <c:v>South</c:v>
                </c:pt>
                <c:pt idx="24">
                  <c:v>West</c:v>
                </c:pt>
                <c:pt idx="26">
                  <c:v>Metropolitan</c:v>
                </c:pt>
                <c:pt idx="27">
                  <c:v>Nonmetropolitan</c:v>
                </c:pt>
              </c:strCache>
            </c:strRef>
          </c:cat>
          <c:val>
            <c:numRef>
              <c:f>Sheet1!$C$2:$C$29</c:f>
              <c:numCache>
                <c:formatCode>General</c:formatCode>
                <c:ptCount val="28"/>
                <c:pt idx="13" formatCode="0.0">
                  <c:v>16.100000000000001</c:v>
                </c:pt>
                <c:pt idx="14" formatCode="0.0">
                  <c:v>5.4</c:v>
                </c:pt>
              </c:numCache>
            </c:numRef>
          </c:val>
        </c:ser>
        <c:dLbls>
          <c:showLegendKey val="0"/>
          <c:showVal val="0"/>
          <c:showCatName val="0"/>
          <c:showSerName val="0"/>
          <c:showPercent val="0"/>
          <c:showBubbleSize val="0"/>
        </c:dLbls>
        <c:gapWidth val="19"/>
        <c:overlap val="85"/>
        <c:axId val="148211200"/>
        <c:axId val="148212736"/>
      </c:barChart>
      <c:catAx>
        <c:axId val="148211200"/>
        <c:scaling>
          <c:orientation val="minMax"/>
        </c:scaling>
        <c:delete val="0"/>
        <c:axPos val="b"/>
        <c:majorTickMark val="out"/>
        <c:minorTickMark val="none"/>
        <c:tickLblPos val="nextTo"/>
        <c:spPr>
          <a:ln>
            <a:solidFill>
              <a:schemeClr val="tx1"/>
            </a:solidFill>
          </a:ln>
        </c:spPr>
        <c:txPr>
          <a:bodyPr rot="-5400000" vert="horz"/>
          <a:lstStyle/>
          <a:p>
            <a:pPr>
              <a:defRPr sz="1200" b="1">
                <a:latin typeface="Calibri" panose="020F0502020204030204" pitchFamily="34" charset="0"/>
              </a:defRPr>
            </a:pPr>
            <a:endParaRPr lang="en-US"/>
          </a:p>
        </c:txPr>
        <c:crossAx val="148212736"/>
        <c:crosses val="autoZero"/>
        <c:auto val="1"/>
        <c:lblAlgn val="ctr"/>
        <c:lblOffset val="100"/>
        <c:noMultiLvlLbl val="0"/>
      </c:catAx>
      <c:valAx>
        <c:axId val="148212736"/>
        <c:scaling>
          <c:orientation val="minMax"/>
          <c:max val="20"/>
        </c:scaling>
        <c:delete val="0"/>
        <c:axPos val="l"/>
        <c:title>
          <c:tx>
            <c:rich>
              <a:bodyPr rot="-5400000" vert="horz"/>
              <a:lstStyle/>
              <a:p>
                <a:pPr>
                  <a:defRPr sz="1500">
                    <a:latin typeface="Calibri" panose="020F0502020204030204" pitchFamily="34" charset="0"/>
                  </a:defRPr>
                </a:pPr>
                <a:r>
                  <a:rPr lang="en-US" sz="1500" dirty="0" smtClean="0">
                    <a:latin typeface="Calibri" panose="020F0502020204030204" pitchFamily="34" charset="0"/>
                  </a:rPr>
                  <a:t>Percent</a:t>
                </a:r>
                <a:endParaRPr lang="en-US" sz="1500" dirty="0">
                  <a:latin typeface="Calibri" panose="020F0502020204030204" pitchFamily="34" charset="0"/>
                </a:endParaRPr>
              </a:p>
            </c:rich>
          </c:tx>
          <c:layout>
            <c:manualLayout>
              <c:xMode val="edge"/>
              <c:yMode val="edge"/>
              <c:x val="5.5783822476735872E-3"/>
              <c:y val="0.240179253806478"/>
            </c:manualLayout>
          </c:layout>
          <c:overlay val="0"/>
        </c:title>
        <c:numFmt formatCode="General" sourceLinked="1"/>
        <c:majorTickMark val="out"/>
        <c:minorTickMark val="none"/>
        <c:tickLblPos val="nextTo"/>
        <c:spPr>
          <a:ln>
            <a:solidFill>
              <a:schemeClr val="tx1"/>
            </a:solidFill>
          </a:ln>
        </c:spPr>
        <c:txPr>
          <a:bodyPr/>
          <a:lstStyle/>
          <a:p>
            <a:pPr>
              <a:defRPr sz="1200" b="1">
                <a:solidFill>
                  <a:schemeClr val="tx1"/>
                </a:solidFill>
                <a:latin typeface="Calibri" panose="020F0502020204030204" pitchFamily="34" charset="0"/>
              </a:defRPr>
            </a:pPr>
            <a:endParaRPr lang="en-US"/>
          </a:p>
        </c:txPr>
        <c:crossAx val="148211200"/>
        <c:crosses val="autoZero"/>
        <c:crossBetween val="between"/>
      </c:valAx>
    </c:plotArea>
    <c:plotVisOnly val="1"/>
    <c:dispBlanksAs val="gap"/>
    <c:showDLblsOverMax val="0"/>
  </c:chart>
  <c:txPr>
    <a:bodyPr/>
    <a:lstStyle/>
    <a:p>
      <a:pPr>
        <a:defRPr sz="1800"/>
      </a:pPr>
      <a:endParaRPr lang="en-US"/>
    </a:p>
  </c:txPr>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0"/>
    <c:plotArea>
      <c:layout>
        <c:manualLayout>
          <c:layoutTarget val="inner"/>
          <c:xMode val="edge"/>
          <c:yMode val="edge"/>
          <c:x val="0.10804267522115291"/>
          <c:y val="7.1207983912584427E-2"/>
          <c:w val="0.80859300573539405"/>
          <c:h val="0.69145311381531849"/>
        </c:manualLayout>
      </c:layout>
      <c:barChart>
        <c:barDir val="col"/>
        <c:grouping val="clustered"/>
        <c:varyColors val="0"/>
        <c:ser>
          <c:idx val="0"/>
          <c:order val="0"/>
          <c:tx>
            <c:strRef>
              <c:f>Sheet1!$B$1</c:f>
              <c:strCache>
                <c:ptCount val="1"/>
                <c:pt idx="0">
                  <c:v>Male</c:v>
                </c:pt>
              </c:strCache>
            </c:strRef>
          </c:tx>
          <c:spPr>
            <a:solidFill>
              <a:schemeClr val="accent2"/>
            </a:solidFill>
            <a:ln>
              <a:noFill/>
            </a:ln>
          </c:spPr>
          <c:invertIfNegative val="0"/>
          <c:errBars>
            <c:errBarType val="both"/>
            <c:errValType val="cust"/>
            <c:noEndCap val="0"/>
            <c:plus>
              <c:numRef>
                <c:f>Sheet1!$F$2:$F$10</c:f>
                <c:numCache>
                  <c:formatCode>General</c:formatCode>
                  <c:ptCount val="9"/>
                  <c:pt idx="0">
                    <c:v>0.8192799999999999</c:v>
                  </c:pt>
                  <c:pt idx="1">
                    <c:v>0.71148</c:v>
                  </c:pt>
                  <c:pt idx="2">
                    <c:v>1.1230799999999999</c:v>
                  </c:pt>
                  <c:pt idx="3">
                    <c:v>0.8133999999999999</c:v>
                  </c:pt>
                  <c:pt idx="4">
                    <c:v>0.58016000000000001</c:v>
                  </c:pt>
                  <c:pt idx="5">
                    <c:v>0.54880000000000007</c:v>
                  </c:pt>
                  <c:pt idx="6">
                    <c:v>0.51744000000000001</c:v>
                  </c:pt>
                  <c:pt idx="7">
                    <c:v>0.59192</c:v>
                  </c:pt>
                  <c:pt idx="8">
                    <c:v>0.58799999999999997</c:v>
                  </c:pt>
                </c:numCache>
              </c:numRef>
            </c:plus>
            <c:minus>
              <c:numRef>
                <c:f>Sheet1!$F$2:$F$10</c:f>
                <c:numCache>
                  <c:formatCode>General</c:formatCode>
                  <c:ptCount val="9"/>
                  <c:pt idx="0">
                    <c:v>0.8192799999999999</c:v>
                  </c:pt>
                  <c:pt idx="1">
                    <c:v>0.71148</c:v>
                  </c:pt>
                  <c:pt idx="2">
                    <c:v>1.1230799999999999</c:v>
                  </c:pt>
                  <c:pt idx="3">
                    <c:v>0.8133999999999999</c:v>
                  </c:pt>
                  <c:pt idx="4">
                    <c:v>0.58016000000000001</c:v>
                  </c:pt>
                  <c:pt idx="5">
                    <c:v>0.54880000000000007</c:v>
                  </c:pt>
                  <c:pt idx="6">
                    <c:v>0.51744000000000001</c:v>
                  </c:pt>
                  <c:pt idx="7">
                    <c:v>0.59192</c:v>
                  </c:pt>
                  <c:pt idx="8">
                    <c:v>0.58799999999999997</c:v>
                  </c:pt>
                </c:numCache>
              </c:numRef>
            </c:minus>
          </c:errBars>
          <c:cat>
            <c:strRef>
              <c:f>Sheet1!$A$2:$A$10</c:f>
              <c:strCache>
                <c:ptCount val="9"/>
                <c:pt idx="0">
                  <c:v> 0-4 </c:v>
                </c:pt>
                <c:pt idx="1">
                  <c:v>5-14</c:v>
                </c:pt>
                <c:pt idx="2">
                  <c:v>15-17</c:v>
                </c:pt>
                <c:pt idx="3">
                  <c:v>18-24 </c:v>
                </c:pt>
                <c:pt idx="4">
                  <c:v>25-34 </c:v>
                </c:pt>
                <c:pt idx="5">
                  <c:v>35-44 </c:v>
                </c:pt>
                <c:pt idx="6">
                  <c:v>45-54 </c:v>
                </c:pt>
                <c:pt idx="7">
                  <c:v>55-64 </c:v>
                </c:pt>
                <c:pt idx="8">
                  <c:v>65+ </c:v>
                </c:pt>
              </c:strCache>
            </c:strRef>
          </c:cat>
          <c:val>
            <c:numRef>
              <c:f>Sheet1!$B$2:$B$10</c:f>
              <c:numCache>
                <c:formatCode>General</c:formatCode>
                <c:ptCount val="9"/>
                <c:pt idx="0">
                  <c:v>7.7</c:v>
                </c:pt>
                <c:pt idx="1">
                  <c:v>12.4</c:v>
                </c:pt>
                <c:pt idx="2">
                  <c:v>10.8</c:v>
                </c:pt>
                <c:pt idx="3">
                  <c:v>7.2</c:v>
                </c:pt>
                <c:pt idx="4">
                  <c:v>5.3</c:v>
                </c:pt>
                <c:pt idx="5">
                  <c:v>4.9000000000000004</c:v>
                </c:pt>
                <c:pt idx="6">
                  <c:v>5.2</c:v>
                </c:pt>
                <c:pt idx="7">
                  <c:v>5.4</c:v>
                </c:pt>
                <c:pt idx="8">
                  <c:v>6.1</c:v>
                </c:pt>
              </c:numCache>
            </c:numRef>
          </c:val>
        </c:ser>
        <c:ser>
          <c:idx val="1"/>
          <c:order val="1"/>
          <c:tx>
            <c:strRef>
              <c:f>Sheet1!$C$1</c:f>
              <c:strCache>
                <c:ptCount val="1"/>
                <c:pt idx="0">
                  <c:v>Female</c:v>
                </c:pt>
              </c:strCache>
            </c:strRef>
          </c:tx>
          <c:spPr>
            <a:solidFill>
              <a:srgbClr val="FFFF66"/>
            </a:solidFill>
            <a:ln>
              <a:solidFill>
                <a:schemeClr val="tx1"/>
              </a:solidFill>
            </a:ln>
          </c:spPr>
          <c:invertIfNegative val="0"/>
          <c:errBars>
            <c:errBarType val="both"/>
            <c:errValType val="cust"/>
            <c:noEndCap val="0"/>
            <c:plus>
              <c:numRef>
                <c:f>Sheet1!$G$2:$G$10</c:f>
                <c:numCache>
                  <c:formatCode>General</c:formatCode>
                  <c:ptCount val="9"/>
                  <c:pt idx="0">
                    <c:v>0.63504000000000005</c:v>
                  </c:pt>
                  <c:pt idx="1">
                    <c:v>0.61936000000000002</c:v>
                  </c:pt>
                  <c:pt idx="2">
                    <c:v>1.2152000000000001</c:v>
                  </c:pt>
                  <c:pt idx="3">
                    <c:v>0.92511999999999994</c:v>
                  </c:pt>
                  <c:pt idx="4">
                    <c:v>0.63112000000000001</c:v>
                  </c:pt>
                  <c:pt idx="5">
                    <c:v>0.61739999999999995</c:v>
                  </c:pt>
                  <c:pt idx="6">
                    <c:v>0.62916000000000005</c:v>
                  </c:pt>
                  <c:pt idx="7">
                    <c:v>0.72323999999999999</c:v>
                  </c:pt>
                  <c:pt idx="8">
                    <c:v>0.54488000000000003</c:v>
                  </c:pt>
                </c:numCache>
              </c:numRef>
            </c:plus>
            <c:minus>
              <c:numRef>
                <c:f>Sheet1!$G$2:$G$10</c:f>
                <c:numCache>
                  <c:formatCode>General</c:formatCode>
                  <c:ptCount val="9"/>
                  <c:pt idx="0">
                    <c:v>0.63504000000000005</c:v>
                  </c:pt>
                  <c:pt idx="1">
                    <c:v>0.61936000000000002</c:v>
                  </c:pt>
                  <c:pt idx="2">
                    <c:v>1.2152000000000001</c:v>
                  </c:pt>
                  <c:pt idx="3">
                    <c:v>0.92511999999999994</c:v>
                  </c:pt>
                  <c:pt idx="4">
                    <c:v>0.63112000000000001</c:v>
                  </c:pt>
                  <c:pt idx="5">
                    <c:v>0.61739999999999995</c:v>
                  </c:pt>
                  <c:pt idx="6">
                    <c:v>0.62916000000000005</c:v>
                  </c:pt>
                  <c:pt idx="7">
                    <c:v>0.72323999999999999</c:v>
                  </c:pt>
                  <c:pt idx="8">
                    <c:v>0.54488000000000003</c:v>
                  </c:pt>
                </c:numCache>
              </c:numRef>
            </c:minus>
          </c:errBars>
          <c:cat>
            <c:strRef>
              <c:f>Sheet1!$A$2:$A$10</c:f>
              <c:strCache>
                <c:ptCount val="9"/>
                <c:pt idx="0">
                  <c:v> 0-4 </c:v>
                </c:pt>
                <c:pt idx="1">
                  <c:v>5-14</c:v>
                </c:pt>
                <c:pt idx="2">
                  <c:v>15-17</c:v>
                </c:pt>
                <c:pt idx="3">
                  <c:v>18-24 </c:v>
                </c:pt>
                <c:pt idx="4">
                  <c:v>25-34 </c:v>
                </c:pt>
                <c:pt idx="5">
                  <c:v>35-44 </c:v>
                </c:pt>
                <c:pt idx="6">
                  <c:v>45-54 </c:v>
                </c:pt>
                <c:pt idx="7">
                  <c:v>55-64 </c:v>
                </c:pt>
                <c:pt idx="8">
                  <c:v>65+ </c:v>
                </c:pt>
              </c:strCache>
            </c:strRef>
          </c:cat>
          <c:val>
            <c:numRef>
              <c:f>Sheet1!$C$2:$C$10</c:f>
              <c:numCache>
                <c:formatCode>General</c:formatCode>
                <c:ptCount val="9"/>
                <c:pt idx="0">
                  <c:v>4.7</c:v>
                </c:pt>
                <c:pt idx="1">
                  <c:v>8.8000000000000007</c:v>
                </c:pt>
                <c:pt idx="2">
                  <c:v>10.4</c:v>
                </c:pt>
                <c:pt idx="3">
                  <c:v>10.199999999999999</c:v>
                </c:pt>
                <c:pt idx="4">
                  <c:v>8.6999999999999993</c:v>
                </c:pt>
                <c:pt idx="5">
                  <c:v>9.1999999999999993</c:v>
                </c:pt>
                <c:pt idx="6">
                  <c:v>9.3000000000000007</c:v>
                </c:pt>
                <c:pt idx="7">
                  <c:v>10.8</c:v>
                </c:pt>
                <c:pt idx="8">
                  <c:v>8.6</c:v>
                </c:pt>
              </c:numCache>
            </c:numRef>
          </c:val>
        </c:ser>
        <c:dLbls>
          <c:showLegendKey val="0"/>
          <c:showVal val="0"/>
          <c:showCatName val="0"/>
          <c:showSerName val="0"/>
          <c:showPercent val="0"/>
          <c:showBubbleSize val="0"/>
        </c:dLbls>
        <c:gapWidth val="150"/>
        <c:axId val="159818112"/>
        <c:axId val="159820032"/>
      </c:barChart>
      <c:catAx>
        <c:axId val="159818112"/>
        <c:scaling>
          <c:orientation val="minMax"/>
        </c:scaling>
        <c:delete val="0"/>
        <c:axPos val="b"/>
        <c:title>
          <c:tx>
            <c:rich>
              <a:bodyPr/>
              <a:lstStyle/>
              <a:p>
                <a:pPr>
                  <a:defRPr sz="1500">
                    <a:latin typeface="Calibri" panose="020F0502020204030204" pitchFamily="34" charset="0"/>
                  </a:defRPr>
                </a:pPr>
                <a:r>
                  <a:rPr lang="en-US" sz="1500" dirty="0" smtClean="0">
                    <a:latin typeface="Calibri" panose="020F0502020204030204" pitchFamily="34" charset="0"/>
                  </a:rPr>
                  <a:t>Age group</a:t>
                </a:r>
                <a:endParaRPr lang="en-US" sz="1500" dirty="0">
                  <a:latin typeface="Calibri" panose="020F0502020204030204" pitchFamily="34" charset="0"/>
                </a:endParaRPr>
              </a:p>
            </c:rich>
          </c:tx>
          <c:layout>
            <c:manualLayout>
              <c:xMode val="edge"/>
              <c:yMode val="edge"/>
              <c:x val="0.46370491882959075"/>
              <c:y val="0.86977260796945843"/>
            </c:manualLayout>
          </c:layout>
          <c:overlay val="0"/>
        </c:title>
        <c:majorTickMark val="out"/>
        <c:minorTickMark val="none"/>
        <c:tickLblPos val="nextTo"/>
        <c:spPr>
          <a:ln w="6350">
            <a:solidFill>
              <a:schemeClr val="tx1"/>
            </a:solidFill>
          </a:ln>
        </c:spPr>
        <c:txPr>
          <a:bodyPr rot="0" vert="horz"/>
          <a:lstStyle/>
          <a:p>
            <a:pPr>
              <a:defRPr sz="1500" b="1">
                <a:latin typeface="Calibri" panose="020F0502020204030204" pitchFamily="34" charset="0"/>
              </a:defRPr>
            </a:pPr>
            <a:endParaRPr lang="en-US"/>
          </a:p>
        </c:txPr>
        <c:crossAx val="159820032"/>
        <c:crosses val="autoZero"/>
        <c:auto val="1"/>
        <c:lblAlgn val="ctr"/>
        <c:lblOffset val="100"/>
        <c:noMultiLvlLbl val="0"/>
      </c:catAx>
      <c:valAx>
        <c:axId val="159820032"/>
        <c:scaling>
          <c:orientation val="minMax"/>
        </c:scaling>
        <c:delete val="0"/>
        <c:axPos val="l"/>
        <c:title>
          <c:tx>
            <c:rich>
              <a:bodyPr rot="-5400000" vert="horz"/>
              <a:lstStyle/>
              <a:p>
                <a:pPr>
                  <a:defRPr sz="1500">
                    <a:latin typeface="Calibri" panose="020F0502020204030204" pitchFamily="34" charset="0"/>
                  </a:defRPr>
                </a:pPr>
                <a:r>
                  <a:rPr lang="en-US" sz="1500" dirty="0" smtClean="0">
                    <a:latin typeface="Calibri" panose="020F0502020204030204" pitchFamily="34" charset="0"/>
                  </a:rPr>
                  <a:t>Percent</a:t>
                </a:r>
                <a:endParaRPr lang="en-US" sz="1500" dirty="0">
                  <a:latin typeface="Calibri" panose="020F0502020204030204" pitchFamily="34" charset="0"/>
                </a:endParaRPr>
              </a:p>
            </c:rich>
          </c:tx>
          <c:layout>
            <c:manualLayout>
              <c:xMode val="edge"/>
              <c:yMode val="edge"/>
              <c:x val="3.3950617283950615E-2"/>
              <c:y val="0.36793533762825104"/>
            </c:manualLayout>
          </c:layout>
          <c:overlay val="0"/>
        </c:title>
        <c:numFmt formatCode="General" sourceLinked="1"/>
        <c:majorTickMark val="out"/>
        <c:minorTickMark val="none"/>
        <c:tickLblPos val="nextTo"/>
        <c:spPr>
          <a:ln>
            <a:solidFill>
              <a:schemeClr val="tx1"/>
            </a:solidFill>
          </a:ln>
        </c:spPr>
        <c:txPr>
          <a:bodyPr/>
          <a:lstStyle/>
          <a:p>
            <a:pPr>
              <a:defRPr sz="1500" b="1">
                <a:latin typeface="Calibri" panose="020F0502020204030204" pitchFamily="34" charset="0"/>
              </a:defRPr>
            </a:pPr>
            <a:endParaRPr lang="en-US"/>
          </a:p>
        </c:txPr>
        <c:crossAx val="159818112"/>
        <c:crosses val="autoZero"/>
        <c:crossBetween val="between"/>
      </c:valAx>
    </c:plotArea>
    <c:legend>
      <c:legendPos val="r"/>
      <c:layout>
        <c:manualLayout>
          <c:xMode val="edge"/>
          <c:yMode val="edge"/>
          <c:x val="0.85937724798289106"/>
          <c:y val="3.6624910522548321E-2"/>
          <c:w val="0.11092155147273258"/>
          <c:h val="0.15354330708661418"/>
        </c:manualLayout>
      </c:layout>
      <c:overlay val="0"/>
      <c:spPr>
        <a:ln>
          <a:noFill/>
        </a:ln>
      </c:spPr>
      <c:txPr>
        <a:bodyPr/>
        <a:lstStyle/>
        <a:p>
          <a:pPr>
            <a:defRPr sz="1600" b="1">
              <a:latin typeface="Calibri" panose="020F0502020204030204" pitchFamily="34" charset="0"/>
            </a:defRPr>
          </a:pPr>
          <a:endParaRPr lang="en-US"/>
        </a:p>
      </c:txPr>
    </c:legend>
    <c:plotVisOnly val="1"/>
    <c:dispBlanksAs val="gap"/>
    <c:showDLblsOverMax val="0"/>
  </c:chart>
  <c:txPr>
    <a:bodyPr/>
    <a:lstStyle/>
    <a:p>
      <a:pPr>
        <a:defRPr sz="1800"/>
      </a:pPr>
      <a:endParaRPr lang="en-US"/>
    </a:p>
  </c:txPr>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704968347225472"/>
          <c:y val="6.9084256417100406E-2"/>
          <c:w val="0.86792966312932363"/>
          <c:h val="0.66085969126740518"/>
        </c:manualLayout>
      </c:layout>
      <c:lineChart>
        <c:grouping val="standard"/>
        <c:varyColors val="0"/>
        <c:ser>
          <c:idx val="0"/>
          <c:order val="0"/>
          <c:tx>
            <c:strRef>
              <c:f>Sheet1!$A$3:$B$3</c:f>
              <c:strCache>
                <c:ptCount val="1"/>
                <c:pt idx="0">
                  <c:v>Children 0-17 years</c:v>
                </c:pt>
              </c:strCache>
            </c:strRef>
          </c:tx>
          <c:spPr>
            <a:ln w="25400">
              <a:solidFill>
                <a:schemeClr val="accent3"/>
              </a:solidFill>
            </a:ln>
          </c:spPr>
          <c:marker>
            <c:symbol val="none"/>
          </c:marker>
          <c:cat>
            <c:numRef>
              <c:f>Sheet1!$C$1:$L$1</c:f>
              <c:numCache>
                <c:formatCode>General</c:formatCode>
                <c:ptCount val="10"/>
                <c:pt idx="0">
                  <c:v>2001</c:v>
                </c:pt>
                <c:pt idx="1">
                  <c:v>2002</c:v>
                </c:pt>
                <c:pt idx="2">
                  <c:v>2003</c:v>
                </c:pt>
                <c:pt idx="3">
                  <c:v>2004</c:v>
                </c:pt>
                <c:pt idx="4">
                  <c:v>2005</c:v>
                </c:pt>
                <c:pt idx="5">
                  <c:v>2006</c:v>
                </c:pt>
                <c:pt idx="6">
                  <c:v>2007</c:v>
                </c:pt>
                <c:pt idx="7">
                  <c:v>2008</c:v>
                </c:pt>
                <c:pt idx="8">
                  <c:v>2009</c:v>
                </c:pt>
                <c:pt idx="9">
                  <c:v>2010</c:v>
                </c:pt>
              </c:numCache>
            </c:numRef>
          </c:cat>
          <c:val>
            <c:numRef>
              <c:f>Sheet1!$C$3:$L$3</c:f>
              <c:numCache>
                <c:formatCode>General</c:formatCode>
                <c:ptCount val="10"/>
                <c:pt idx="0">
                  <c:v>61.7</c:v>
                </c:pt>
                <c:pt idx="1">
                  <c:v>64.900000000000006</c:v>
                </c:pt>
                <c:pt idx="2">
                  <c:v>62.7</c:v>
                </c:pt>
                <c:pt idx="3">
                  <c:v>61.2</c:v>
                </c:pt>
                <c:pt idx="4">
                  <c:v>56.7</c:v>
                </c:pt>
                <c:pt idx="5">
                  <c:v>56.1</c:v>
                </c:pt>
                <c:pt idx="6">
                  <c:v>54.8</c:v>
                </c:pt>
                <c:pt idx="7">
                  <c:v>57.2</c:v>
                </c:pt>
                <c:pt idx="8">
                  <c:v>53.9</c:v>
                </c:pt>
                <c:pt idx="9">
                  <c:v>58.3</c:v>
                </c:pt>
              </c:numCache>
            </c:numRef>
          </c:val>
          <c:smooth val="0"/>
        </c:ser>
        <c:ser>
          <c:idx val="1"/>
          <c:order val="1"/>
          <c:tx>
            <c:strRef>
              <c:f>Sheet1!$A$4:$B$4</c:f>
              <c:strCache>
                <c:ptCount val="1"/>
                <c:pt idx="0">
                  <c:v>Adults 18 years and above</c:v>
                </c:pt>
              </c:strCache>
            </c:strRef>
          </c:tx>
          <c:spPr>
            <a:ln w="25400">
              <a:solidFill>
                <a:schemeClr val="accent2"/>
              </a:solidFill>
              <a:prstDash val="solid"/>
            </a:ln>
          </c:spPr>
          <c:marker>
            <c:symbol val="none"/>
          </c:marker>
          <c:cat>
            <c:numRef>
              <c:f>Sheet1!$C$1:$L$1</c:f>
              <c:numCache>
                <c:formatCode>General</c:formatCode>
                <c:ptCount val="10"/>
                <c:pt idx="0">
                  <c:v>2001</c:v>
                </c:pt>
                <c:pt idx="1">
                  <c:v>2002</c:v>
                </c:pt>
                <c:pt idx="2">
                  <c:v>2003</c:v>
                </c:pt>
                <c:pt idx="3">
                  <c:v>2004</c:v>
                </c:pt>
                <c:pt idx="4">
                  <c:v>2005</c:v>
                </c:pt>
                <c:pt idx="5">
                  <c:v>2006</c:v>
                </c:pt>
                <c:pt idx="6">
                  <c:v>2007</c:v>
                </c:pt>
                <c:pt idx="7">
                  <c:v>2008</c:v>
                </c:pt>
                <c:pt idx="8">
                  <c:v>2009</c:v>
                </c:pt>
                <c:pt idx="9">
                  <c:v>2010</c:v>
                </c:pt>
              </c:numCache>
            </c:numRef>
          </c:cat>
          <c:val>
            <c:numRef>
              <c:f>Sheet1!$C$4:$L$4</c:f>
              <c:numCache>
                <c:formatCode>General</c:formatCode>
                <c:ptCount val="10"/>
                <c:pt idx="0">
                  <c:v>53.8</c:v>
                </c:pt>
                <c:pt idx="1">
                  <c:v>53</c:v>
                </c:pt>
                <c:pt idx="2">
                  <c:v>49.8</c:v>
                </c:pt>
                <c:pt idx="3">
                  <c:v>51.3</c:v>
                </c:pt>
                <c:pt idx="4">
                  <c:v>51.8</c:v>
                </c:pt>
                <c:pt idx="5">
                  <c:v>50.3</c:v>
                </c:pt>
                <c:pt idx="6">
                  <c:v>50.4</c:v>
                </c:pt>
                <c:pt idx="7">
                  <c:v>50.7</c:v>
                </c:pt>
                <c:pt idx="8">
                  <c:v>47.7</c:v>
                </c:pt>
                <c:pt idx="9">
                  <c:v>49.1</c:v>
                </c:pt>
              </c:numCache>
            </c:numRef>
          </c:val>
          <c:smooth val="0"/>
        </c:ser>
        <c:dLbls>
          <c:showLegendKey val="0"/>
          <c:showVal val="0"/>
          <c:showCatName val="0"/>
          <c:showSerName val="0"/>
          <c:showPercent val="0"/>
          <c:showBubbleSize val="0"/>
        </c:dLbls>
        <c:marker val="1"/>
        <c:smooth val="0"/>
        <c:axId val="161995392"/>
        <c:axId val="161997568"/>
      </c:lineChart>
      <c:catAx>
        <c:axId val="161995392"/>
        <c:scaling>
          <c:orientation val="minMax"/>
        </c:scaling>
        <c:delete val="0"/>
        <c:axPos val="b"/>
        <c:title>
          <c:tx>
            <c:rich>
              <a:bodyPr/>
              <a:lstStyle/>
              <a:p>
                <a:pPr>
                  <a:defRPr sz="1600"/>
                </a:pPr>
                <a:r>
                  <a:rPr lang="en-US" sz="1600" b="1" dirty="0" smtClean="0">
                    <a:latin typeface="Calibri" panose="020F0502020204030204" pitchFamily="34" charset="0"/>
                  </a:rPr>
                  <a:t>Year</a:t>
                </a:r>
                <a:endParaRPr lang="en-US" sz="1600" b="1" dirty="0">
                  <a:latin typeface="Calibri" panose="020F0502020204030204" pitchFamily="34" charset="0"/>
                </a:endParaRPr>
              </a:p>
            </c:rich>
          </c:tx>
          <c:layout>
            <c:manualLayout>
              <c:xMode val="edge"/>
              <c:yMode val="edge"/>
              <c:x val="0.51966320798685206"/>
              <c:y val="0.83136104808932787"/>
            </c:manualLayout>
          </c:layout>
          <c:overlay val="0"/>
        </c:title>
        <c:numFmt formatCode="@" sourceLinked="0"/>
        <c:majorTickMark val="out"/>
        <c:minorTickMark val="out"/>
        <c:tickLblPos val="nextTo"/>
        <c:spPr>
          <a:ln>
            <a:solidFill>
              <a:schemeClr val="tx1"/>
            </a:solidFill>
          </a:ln>
        </c:spPr>
        <c:txPr>
          <a:bodyPr rot="0" vert="horz"/>
          <a:lstStyle/>
          <a:p>
            <a:pPr>
              <a:defRPr sz="1600" b="1">
                <a:latin typeface="Calibri" panose="020F0502020204030204" pitchFamily="34" charset="0"/>
              </a:defRPr>
            </a:pPr>
            <a:endParaRPr lang="en-US"/>
          </a:p>
        </c:txPr>
        <c:crossAx val="161997568"/>
        <c:crosses val="autoZero"/>
        <c:auto val="0"/>
        <c:lblAlgn val="ctr"/>
        <c:lblOffset val="100"/>
        <c:tickLblSkip val="1"/>
        <c:tickMarkSkip val="1"/>
        <c:noMultiLvlLbl val="0"/>
      </c:catAx>
      <c:valAx>
        <c:axId val="161997568"/>
        <c:scaling>
          <c:orientation val="minMax"/>
          <c:max val="80"/>
          <c:min val="0"/>
        </c:scaling>
        <c:delete val="0"/>
        <c:axPos val="l"/>
        <c:title>
          <c:tx>
            <c:rich>
              <a:bodyPr/>
              <a:lstStyle/>
              <a:p>
                <a:pPr>
                  <a:defRPr sz="1600">
                    <a:latin typeface="Calibri" panose="020F0502020204030204" pitchFamily="34" charset="0"/>
                  </a:defRPr>
                </a:pPr>
                <a:r>
                  <a:rPr lang="en-US" sz="1600" dirty="0" smtClean="0">
                    <a:latin typeface="Calibri" panose="020F0502020204030204" pitchFamily="34" charset="0"/>
                  </a:rPr>
                  <a:t>Percent </a:t>
                </a:r>
                <a:endParaRPr lang="en-US" sz="1600" dirty="0">
                  <a:latin typeface="Calibri" panose="020F0502020204030204" pitchFamily="34" charset="0"/>
                </a:endParaRPr>
              </a:p>
            </c:rich>
          </c:tx>
          <c:layout>
            <c:manualLayout>
              <c:xMode val="edge"/>
              <c:yMode val="edge"/>
              <c:x val="2.2928348909657319E-2"/>
              <c:y val="0.32604653231905334"/>
            </c:manualLayout>
          </c:layout>
          <c:overlay val="0"/>
        </c:title>
        <c:numFmt formatCode="0" sourceLinked="0"/>
        <c:majorTickMark val="out"/>
        <c:minorTickMark val="none"/>
        <c:tickLblPos val="nextTo"/>
        <c:spPr>
          <a:ln w="9525">
            <a:solidFill>
              <a:schemeClr val="tx1"/>
            </a:solidFill>
          </a:ln>
        </c:spPr>
        <c:txPr>
          <a:bodyPr rot="0" vert="horz"/>
          <a:lstStyle/>
          <a:p>
            <a:pPr>
              <a:defRPr sz="1600" b="1">
                <a:latin typeface="Calibri" panose="020F0502020204030204" pitchFamily="34" charset="0"/>
              </a:defRPr>
            </a:pPr>
            <a:endParaRPr lang="en-US"/>
          </a:p>
        </c:txPr>
        <c:crossAx val="161995392"/>
        <c:crosses val="autoZero"/>
        <c:crossBetween val="between"/>
        <c:majorUnit val="20"/>
        <c:minorUnit val="0.1"/>
      </c:valAx>
      <c:spPr>
        <a:noFill/>
        <a:ln w="25400">
          <a:noFill/>
        </a:ln>
      </c:spPr>
    </c:plotArea>
    <c:plotVisOnly val="1"/>
    <c:dispBlanksAs val="gap"/>
    <c:showDLblsOverMax val="0"/>
  </c:chart>
  <c:txPr>
    <a:bodyPr/>
    <a:lstStyle/>
    <a:p>
      <a:pPr>
        <a:defRPr sz="1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2234981044036171E-2"/>
          <c:y val="0.11089658542828207"/>
          <c:w val="0.8907897103139889"/>
          <c:h val="0.49738251878932588"/>
        </c:manualLayout>
      </c:layout>
      <c:barChart>
        <c:barDir val="col"/>
        <c:grouping val="clustered"/>
        <c:varyColors val="0"/>
        <c:ser>
          <c:idx val="0"/>
          <c:order val="0"/>
          <c:tx>
            <c:strRef>
              <c:f>Sheet1!$B$1</c:f>
              <c:strCache>
                <c:ptCount val="1"/>
                <c:pt idx="0">
                  <c:v>Series 1</c:v>
                </c:pt>
              </c:strCache>
            </c:strRef>
          </c:tx>
          <c:spPr>
            <a:solidFill>
              <a:srgbClr val="005984"/>
            </a:solidFill>
          </c:spPr>
          <c:invertIfNegative val="0"/>
          <c:dPt>
            <c:idx val="0"/>
            <c:invertIfNegative val="0"/>
            <c:bubble3D val="0"/>
            <c:spPr>
              <a:solidFill>
                <a:srgbClr val="FFFF66"/>
              </a:solidFill>
              <a:ln>
                <a:solidFill>
                  <a:schemeClr val="accent1"/>
                </a:solidFill>
              </a:ln>
            </c:spPr>
          </c:dPt>
          <c:dPt>
            <c:idx val="3"/>
            <c:invertIfNegative val="0"/>
            <c:bubble3D val="0"/>
          </c:dPt>
          <c:dPt>
            <c:idx val="4"/>
            <c:invertIfNegative val="0"/>
            <c:bubble3D val="0"/>
            <c:spPr>
              <a:solidFill>
                <a:srgbClr val="FFFF66"/>
              </a:solidFill>
              <a:ln>
                <a:solidFill>
                  <a:schemeClr val="accent1"/>
                </a:solidFill>
              </a:ln>
            </c:spPr>
          </c:dPt>
          <c:dPt>
            <c:idx val="13"/>
            <c:invertIfNegative val="0"/>
            <c:bubble3D val="0"/>
            <c:spPr>
              <a:solidFill>
                <a:srgbClr val="FFFF66"/>
              </a:solidFill>
              <a:ln>
                <a:solidFill>
                  <a:schemeClr val="tx1"/>
                </a:solidFill>
              </a:ln>
            </c:spPr>
          </c:dPt>
          <c:dPt>
            <c:idx val="20"/>
            <c:invertIfNegative val="0"/>
            <c:bubble3D val="0"/>
            <c:spPr>
              <a:solidFill>
                <a:srgbClr val="FFFF66"/>
              </a:solidFill>
              <a:ln>
                <a:solidFill>
                  <a:schemeClr val="tx1"/>
                </a:solidFill>
              </a:ln>
            </c:spPr>
          </c:dPt>
          <c:dPt>
            <c:idx val="21"/>
            <c:invertIfNegative val="0"/>
            <c:bubble3D val="0"/>
            <c:spPr>
              <a:solidFill>
                <a:srgbClr val="FFFF66"/>
              </a:solidFill>
              <a:ln>
                <a:solidFill>
                  <a:schemeClr val="tx1"/>
                </a:solidFill>
              </a:ln>
            </c:spPr>
          </c:dPt>
          <c:errBars>
            <c:errBarType val="both"/>
            <c:errValType val="cust"/>
            <c:noEndCap val="0"/>
            <c:plus>
              <c:numRef>
                <c:f>Sheet1!$F$2:$F$23</c:f>
                <c:numCache>
                  <c:formatCode>General</c:formatCode>
                  <c:ptCount val="22"/>
                  <c:pt idx="0">
                    <c:v>2.1560000000000001</c:v>
                  </c:pt>
                  <c:pt idx="1">
                    <c:v>1.764</c:v>
                  </c:pt>
                  <c:pt idx="3">
                    <c:v>2.1560000000000001</c:v>
                  </c:pt>
                  <c:pt idx="4">
                    <c:v>1.764</c:v>
                  </c:pt>
                  <c:pt idx="6">
                    <c:v>1.5680000000000001</c:v>
                  </c:pt>
                  <c:pt idx="7">
                    <c:v>2.548</c:v>
                  </c:pt>
                  <c:pt idx="9">
                    <c:v>3.3319999999999999</c:v>
                  </c:pt>
                  <c:pt idx="13">
                    <c:v>2.7439999999999998</c:v>
                  </c:pt>
                  <c:pt idx="14">
                    <c:v>2.548</c:v>
                  </c:pt>
                  <c:pt idx="15">
                    <c:v>2.94</c:v>
                  </c:pt>
                  <c:pt idx="16">
                    <c:v>2.94</c:v>
                  </c:pt>
                  <c:pt idx="17">
                    <c:v>0</c:v>
                  </c:pt>
                  <c:pt idx="18">
                    <c:v>3.3319999999999999</c:v>
                  </c:pt>
                  <c:pt idx="19">
                    <c:v>2.94</c:v>
                  </c:pt>
                  <c:pt idx="20">
                    <c:v>2.3519999999999999</c:v>
                  </c:pt>
                  <c:pt idx="21">
                    <c:v>3.1360000000000001</c:v>
                  </c:pt>
                </c:numCache>
              </c:numRef>
            </c:plus>
            <c:minus>
              <c:numRef>
                <c:f>Sheet1!$F$2:$F$23</c:f>
                <c:numCache>
                  <c:formatCode>General</c:formatCode>
                  <c:ptCount val="22"/>
                  <c:pt idx="0">
                    <c:v>2.1560000000000001</c:v>
                  </c:pt>
                  <c:pt idx="1">
                    <c:v>1.764</c:v>
                  </c:pt>
                  <c:pt idx="3">
                    <c:v>2.1560000000000001</c:v>
                  </c:pt>
                  <c:pt idx="4">
                    <c:v>1.764</c:v>
                  </c:pt>
                  <c:pt idx="6">
                    <c:v>1.5680000000000001</c:v>
                  </c:pt>
                  <c:pt idx="7">
                    <c:v>2.548</c:v>
                  </c:pt>
                  <c:pt idx="9">
                    <c:v>3.3319999999999999</c:v>
                  </c:pt>
                  <c:pt idx="13">
                    <c:v>2.7439999999999998</c:v>
                  </c:pt>
                  <c:pt idx="14">
                    <c:v>2.548</c:v>
                  </c:pt>
                  <c:pt idx="15">
                    <c:v>2.94</c:v>
                  </c:pt>
                  <c:pt idx="16">
                    <c:v>2.94</c:v>
                  </c:pt>
                  <c:pt idx="17">
                    <c:v>0</c:v>
                  </c:pt>
                  <c:pt idx="18">
                    <c:v>3.3319999999999999</c:v>
                  </c:pt>
                  <c:pt idx="19">
                    <c:v>2.94</c:v>
                  </c:pt>
                  <c:pt idx="20">
                    <c:v>2.3519999999999999</c:v>
                  </c:pt>
                  <c:pt idx="21">
                    <c:v>3.1360000000000001</c:v>
                  </c:pt>
                </c:numCache>
              </c:numRef>
            </c:minus>
          </c:errBars>
          <c:cat>
            <c:strRef>
              <c:f>Sheet1!$A$2:$A$23</c:f>
              <c:strCache>
                <c:ptCount val="22"/>
                <c:pt idx="0">
                  <c:v>Children</c:v>
                </c:pt>
                <c:pt idx="1">
                  <c:v>Adults</c:v>
                </c:pt>
                <c:pt idx="3">
                  <c:v>Male</c:v>
                </c:pt>
                <c:pt idx="4">
                  <c:v>Female </c:v>
                </c:pt>
                <c:pt idx="6">
                  <c:v>White</c:v>
                </c:pt>
                <c:pt idx="7">
                  <c:v>Black</c:v>
                </c:pt>
                <c:pt idx="9">
                  <c:v>Hispanic</c:v>
                </c:pt>
                <c:pt idx="10">
                  <c:v>Puerto Rican</c:v>
                </c:pt>
                <c:pt idx="11">
                  <c:v>Mexican</c:v>
                </c:pt>
                <c:pt idx="13">
                  <c:v>&lt;100% poverty</c:v>
                </c:pt>
                <c:pt idx="14">
                  <c:v>100-&lt;250% poverty</c:v>
                </c:pt>
                <c:pt idx="15">
                  <c:v>250-&lt;450% poverty</c:v>
                </c:pt>
                <c:pt idx="16">
                  <c:v>≥450% poverty</c:v>
                </c:pt>
                <c:pt idx="18">
                  <c:v>Northeast</c:v>
                </c:pt>
                <c:pt idx="19">
                  <c:v>Midwest</c:v>
                </c:pt>
                <c:pt idx="20">
                  <c:v>South</c:v>
                </c:pt>
                <c:pt idx="21">
                  <c:v>West</c:v>
                </c:pt>
              </c:strCache>
            </c:strRef>
          </c:cat>
          <c:val>
            <c:numRef>
              <c:f>Sheet1!$B$2:$B$23</c:f>
              <c:numCache>
                <c:formatCode>0.0</c:formatCode>
                <c:ptCount val="22"/>
                <c:pt idx="0" formatCode="General">
                  <c:v>56.5</c:v>
                </c:pt>
                <c:pt idx="1">
                  <c:v>49.1</c:v>
                </c:pt>
                <c:pt idx="3">
                  <c:v>49.2</c:v>
                </c:pt>
                <c:pt idx="4">
                  <c:v>52.7</c:v>
                </c:pt>
                <c:pt idx="6">
                  <c:v>51</c:v>
                </c:pt>
                <c:pt idx="7">
                  <c:v>49.2</c:v>
                </c:pt>
                <c:pt idx="9">
                  <c:v>52.2</c:v>
                </c:pt>
                <c:pt idx="13">
                  <c:v>55.1</c:v>
                </c:pt>
                <c:pt idx="14">
                  <c:v>51.4</c:v>
                </c:pt>
                <c:pt idx="15">
                  <c:v>47.9</c:v>
                </c:pt>
                <c:pt idx="16">
                  <c:v>51.3</c:v>
                </c:pt>
                <c:pt idx="18" formatCode="General">
                  <c:v>47.3</c:v>
                </c:pt>
                <c:pt idx="19">
                  <c:v>50.2</c:v>
                </c:pt>
                <c:pt idx="20" formatCode="General">
                  <c:v>52.2</c:v>
                </c:pt>
                <c:pt idx="21" formatCode="General">
                  <c:v>54.1</c:v>
                </c:pt>
              </c:numCache>
            </c:numRef>
          </c:val>
        </c:ser>
        <c:ser>
          <c:idx val="1"/>
          <c:order val="1"/>
          <c:tx>
            <c:strRef>
              <c:f>Sheet1!$C$1</c:f>
              <c:strCache>
                <c:ptCount val="1"/>
                <c:pt idx="0">
                  <c:v>Series 2</c:v>
                </c:pt>
              </c:strCache>
            </c:strRef>
          </c:tx>
          <c:spPr>
            <a:solidFill>
              <a:schemeClr val="tx2">
                <a:lumMod val="40000"/>
                <a:lumOff val="60000"/>
              </a:schemeClr>
            </a:solidFill>
          </c:spPr>
          <c:invertIfNegative val="0"/>
          <c:dPt>
            <c:idx val="10"/>
            <c:invertIfNegative val="0"/>
            <c:bubble3D val="0"/>
            <c:spPr>
              <a:solidFill>
                <a:srgbClr val="005984"/>
              </a:solidFill>
            </c:spPr>
          </c:dPt>
          <c:dPt>
            <c:idx val="11"/>
            <c:invertIfNegative val="0"/>
            <c:bubble3D val="0"/>
            <c:spPr>
              <a:solidFill>
                <a:srgbClr val="005984"/>
              </a:solidFill>
            </c:spPr>
          </c:dPt>
          <c:errBars>
            <c:errBarType val="both"/>
            <c:errValType val="cust"/>
            <c:noEndCap val="0"/>
            <c:plus>
              <c:numRef>
                <c:f>Sheet1!$H$2:$H$23</c:f>
                <c:numCache>
                  <c:formatCode>General</c:formatCode>
                  <c:ptCount val="22"/>
                  <c:pt idx="10">
                    <c:v>7.84</c:v>
                  </c:pt>
                  <c:pt idx="11">
                    <c:v>4.3120000000000003</c:v>
                  </c:pt>
                </c:numCache>
              </c:numRef>
            </c:plus>
            <c:minus>
              <c:numRef>
                <c:f>Sheet1!$H$2:$H$23</c:f>
                <c:numCache>
                  <c:formatCode>General</c:formatCode>
                  <c:ptCount val="22"/>
                  <c:pt idx="10">
                    <c:v>7.84</c:v>
                  </c:pt>
                  <c:pt idx="11">
                    <c:v>4.3120000000000003</c:v>
                  </c:pt>
                </c:numCache>
              </c:numRef>
            </c:minus>
          </c:errBars>
          <c:cat>
            <c:strRef>
              <c:f>Sheet1!$A$2:$A$23</c:f>
              <c:strCache>
                <c:ptCount val="22"/>
                <c:pt idx="0">
                  <c:v>Children</c:v>
                </c:pt>
                <c:pt idx="1">
                  <c:v>Adults</c:v>
                </c:pt>
                <c:pt idx="3">
                  <c:v>Male</c:v>
                </c:pt>
                <c:pt idx="4">
                  <c:v>Female </c:v>
                </c:pt>
                <c:pt idx="6">
                  <c:v>White</c:v>
                </c:pt>
                <c:pt idx="7">
                  <c:v>Black</c:v>
                </c:pt>
                <c:pt idx="9">
                  <c:v>Hispanic</c:v>
                </c:pt>
                <c:pt idx="10">
                  <c:v>Puerto Rican</c:v>
                </c:pt>
                <c:pt idx="11">
                  <c:v>Mexican</c:v>
                </c:pt>
                <c:pt idx="13">
                  <c:v>&lt;100% poverty</c:v>
                </c:pt>
                <c:pt idx="14">
                  <c:v>100-&lt;250% poverty</c:v>
                </c:pt>
                <c:pt idx="15">
                  <c:v>250-&lt;450% poverty</c:v>
                </c:pt>
                <c:pt idx="16">
                  <c:v>≥450% poverty</c:v>
                </c:pt>
                <c:pt idx="18">
                  <c:v>Northeast</c:v>
                </c:pt>
                <c:pt idx="19">
                  <c:v>Midwest</c:v>
                </c:pt>
                <c:pt idx="20">
                  <c:v>South</c:v>
                </c:pt>
                <c:pt idx="21">
                  <c:v>West</c:v>
                </c:pt>
              </c:strCache>
            </c:strRef>
          </c:cat>
          <c:val>
            <c:numRef>
              <c:f>Sheet1!$C$2:$C$23</c:f>
              <c:numCache>
                <c:formatCode>General</c:formatCode>
                <c:ptCount val="22"/>
                <c:pt idx="10">
                  <c:v>54.1</c:v>
                </c:pt>
                <c:pt idx="11">
                  <c:v>51</c:v>
                </c:pt>
              </c:numCache>
            </c:numRef>
          </c:val>
        </c:ser>
        <c:dLbls>
          <c:showLegendKey val="0"/>
          <c:showVal val="0"/>
          <c:showCatName val="0"/>
          <c:showSerName val="0"/>
          <c:showPercent val="0"/>
          <c:showBubbleSize val="0"/>
        </c:dLbls>
        <c:gapWidth val="37"/>
        <c:overlap val="100"/>
        <c:axId val="162642944"/>
        <c:axId val="162005760"/>
      </c:barChart>
      <c:catAx>
        <c:axId val="162642944"/>
        <c:scaling>
          <c:orientation val="minMax"/>
        </c:scaling>
        <c:delete val="0"/>
        <c:axPos val="b"/>
        <c:majorTickMark val="out"/>
        <c:minorTickMark val="none"/>
        <c:tickLblPos val="nextTo"/>
        <c:spPr>
          <a:ln>
            <a:solidFill>
              <a:schemeClr val="tx1"/>
            </a:solidFill>
          </a:ln>
        </c:spPr>
        <c:txPr>
          <a:bodyPr rot="-5400000" vert="horz"/>
          <a:lstStyle/>
          <a:p>
            <a:pPr>
              <a:defRPr sz="1300" b="1">
                <a:latin typeface="Calibri" panose="020F0502020204030204" pitchFamily="34" charset="0"/>
              </a:defRPr>
            </a:pPr>
            <a:endParaRPr lang="en-US"/>
          </a:p>
        </c:txPr>
        <c:crossAx val="162005760"/>
        <c:crosses val="autoZero"/>
        <c:auto val="1"/>
        <c:lblAlgn val="ctr"/>
        <c:lblOffset val="100"/>
        <c:noMultiLvlLbl val="0"/>
      </c:catAx>
      <c:valAx>
        <c:axId val="162005760"/>
        <c:scaling>
          <c:orientation val="minMax"/>
          <c:min val="0"/>
        </c:scaling>
        <c:delete val="0"/>
        <c:axPos val="l"/>
        <c:title>
          <c:tx>
            <c:rich>
              <a:bodyPr rot="-5400000" vert="horz"/>
              <a:lstStyle/>
              <a:p>
                <a:pPr>
                  <a:defRPr sz="1500">
                    <a:solidFill>
                      <a:schemeClr val="tx1"/>
                    </a:solidFill>
                  </a:defRPr>
                </a:pPr>
                <a:r>
                  <a:rPr lang="en-US" sz="1500" dirty="0" smtClean="0">
                    <a:solidFill>
                      <a:schemeClr val="tx1"/>
                    </a:solidFill>
                    <a:latin typeface="Calibri" panose="020F0502020204030204" pitchFamily="34" charset="0"/>
                  </a:rPr>
                  <a:t>Percent</a:t>
                </a:r>
                <a:r>
                  <a:rPr lang="en-US" sz="1500" baseline="0" dirty="0" smtClean="0">
                    <a:solidFill>
                      <a:schemeClr val="tx1"/>
                    </a:solidFill>
                    <a:latin typeface="Calibri" panose="020F0502020204030204" pitchFamily="34" charset="0"/>
                  </a:rPr>
                  <a:t> </a:t>
                </a:r>
                <a:endParaRPr lang="en-US" sz="1500" dirty="0">
                  <a:solidFill>
                    <a:schemeClr val="tx1"/>
                  </a:solidFill>
                  <a:latin typeface="Calibri" panose="020F0502020204030204" pitchFamily="34" charset="0"/>
                </a:endParaRPr>
              </a:p>
            </c:rich>
          </c:tx>
          <c:layout>
            <c:manualLayout>
              <c:xMode val="edge"/>
              <c:yMode val="edge"/>
              <c:x val="9.9458053854379318E-3"/>
              <c:y val="0.31843105933893984"/>
            </c:manualLayout>
          </c:layout>
          <c:overlay val="0"/>
        </c:title>
        <c:numFmt formatCode="General" sourceLinked="1"/>
        <c:majorTickMark val="out"/>
        <c:minorTickMark val="none"/>
        <c:tickLblPos val="nextTo"/>
        <c:spPr>
          <a:ln>
            <a:solidFill>
              <a:schemeClr val="tx1"/>
            </a:solidFill>
          </a:ln>
        </c:spPr>
        <c:txPr>
          <a:bodyPr/>
          <a:lstStyle/>
          <a:p>
            <a:pPr>
              <a:defRPr b="1">
                <a:latin typeface="Calibri" panose="020F0502020204030204" pitchFamily="34" charset="0"/>
              </a:defRPr>
            </a:pPr>
            <a:endParaRPr lang="en-US"/>
          </a:p>
        </c:txPr>
        <c:crossAx val="162642944"/>
        <c:crosses val="autoZero"/>
        <c:crossBetween val="between"/>
      </c:valAx>
    </c:plotArea>
    <c:plotVisOnly val="1"/>
    <c:dispBlanksAs val="gap"/>
    <c:showDLblsOverMax val="0"/>
  </c:chart>
  <c:txPr>
    <a:bodyPr/>
    <a:lstStyle/>
    <a:p>
      <a:pPr>
        <a:defRPr sz="1200"/>
      </a:pPr>
      <a:endParaRPr lang="en-US"/>
    </a:p>
  </c:txPr>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cdr:x>
      <cdr:y>0.90411</cdr:y>
    </cdr:from>
    <cdr:to>
      <cdr:x>1</cdr:x>
      <cdr:y>1</cdr:y>
    </cdr:to>
    <cdr:sp macro="" textlink="">
      <cdr:nvSpPr>
        <cdr:cNvPr id="2" name="TextBox 1"/>
        <cdr:cNvSpPr txBox="1"/>
      </cdr:nvSpPr>
      <cdr:spPr>
        <a:xfrm xmlns:a="http://schemas.openxmlformats.org/drawingml/2006/main">
          <a:off x="-76200" y="5334000"/>
          <a:ext cx="8382000" cy="533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userShapes>
</file>

<file path=ppt/drawings/drawing2.xml><?xml version="1.0" encoding="utf-8"?>
<c:userShapes xmlns:c="http://schemas.openxmlformats.org/drawingml/2006/chart">
  <cdr:relSizeAnchor xmlns:cdr="http://schemas.openxmlformats.org/drawingml/2006/chartDrawing">
    <cdr:from>
      <cdr:x>0.37963</cdr:x>
      <cdr:y>0.03636</cdr:y>
    </cdr:from>
    <cdr:to>
      <cdr:x>0.37963</cdr:x>
      <cdr:y>0.76389</cdr:y>
    </cdr:to>
    <cdr:cxnSp macro="">
      <cdr:nvCxnSpPr>
        <cdr:cNvPr id="3" name="Straight Connector 2"/>
        <cdr:cNvCxnSpPr/>
      </cdr:nvCxnSpPr>
      <cdr:spPr>
        <a:xfrm xmlns:a="http://schemas.openxmlformats.org/drawingml/2006/main">
          <a:off x="3124200" y="152400"/>
          <a:ext cx="0" cy="3049078"/>
        </a:xfrm>
        <a:prstGeom xmlns:a="http://schemas.openxmlformats.org/drawingml/2006/main" prst="line">
          <a:avLst/>
        </a:prstGeom>
        <a:ln xmlns:a="http://schemas.openxmlformats.org/drawingml/2006/main" w="12700">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0.16667</cdr:x>
      <cdr:y>0.03636</cdr:y>
    </cdr:from>
    <cdr:to>
      <cdr:x>0.2963</cdr:x>
      <cdr:y>0.13309</cdr:y>
    </cdr:to>
    <cdr:sp macro="" textlink="">
      <cdr:nvSpPr>
        <cdr:cNvPr id="4" name="TextBox 3"/>
        <cdr:cNvSpPr txBox="1"/>
      </cdr:nvSpPr>
      <cdr:spPr>
        <a:xfrm xmlns:a="http://schemas.openxmlformats.org/drawingml/2006/main">
          <a:off x="1371600" y="152400"/>
          <a:ext cx="1066800" cy="40539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800" b="1" dirty="0" smtClean="0">
              <a:solidFill>
                <a:schemeClr val="tx1"/>
              </a:solidFill>
              <a:latin typeface="Calibri" panose="020F0502020204030204" pitchFamily="34" charset="0"/>
            </a:rPr>
            <a:t>Children</a:t>
          </a:r>
          <a:endParaRPr lang="en-US" sz="1800" b="1" dirty="0">
            <a:solidFill>
              <a:schemeClr val="tx1"/>
            </a:solidFill>
            <a:latin typeface="Calibri" panose="020F0502020204030204" pitchFamily="34" charset="0"/>
          </a:endParaRPr>
        </a:p>
      </cdr:txBody>
    </cdr:sp>
  </cdr:relSizeAnchor>
  <cdr:relSizeAnchor xmlns:cdr="http://schemas.openxmlformats.org/drawingml/2006/chartDrawing">
    <cdr:from>
      <cdr:x>0.4537</cdr:x>
      <cdr:y>0.03636</cdr:y>
    </cdr:from>
    <cdr:to>
      <cdr:x>0.60185</cdr:x>
      <cdr:y>0.12726</cdr:y>
    </cdr:to>
    <cdr:sp macro="" textlink="">
      <cdr:nvSpPr>
        <cdr:cNvPr id="5" name="TextBox 4"/>
        <cdr:cNvSpPr txBox="1"/>
      </cdr:nvSpPr>
      <cdr:spPr>
        <a:xfrm xmlns:a="http://schemas.openxmlformats.org/drawingml/2006/main">
          <a:off x="3733800" y="152400"/>
          <a:ext cx="1219215" cy="38096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800" b="1" dirty="0" smtClean="0">
              <a:solidFill>
                <a:schemeClr val="tx1"/>
              </a:solidFill>
              <a:latin typeface="Calibri" panose="020F0502020204030204" pitchFamily="34" charset="0"/>
            </a:rPr>
            <a:t>Adults</a:t>
          </a:r>
          <a:endParaRPr lang="en-US" sz="1800" b="1" dirty="0">
            <a:solidFill>
              <a:schemeClr val="tx1"/>
            </a:solidFill>
            <a:latin typeface="Calibri" panose="020F0502020204030204" pitchFamily="34" charset="0"/>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4188" cy="457200"/>
          </a:xfrm>
          <a:prstGeom prst="rect">
            <a:avLst/>
          </a:prstGeom>
        </p:spPr>
        <p:txBody>
          <a:bodyPr vert="horz" lIns="91437" tIns="45719" rIns="91437" bIns="45719" rtlCol="0"/>
          <a:lstStyle>
            <a:lvl1pPr algn="l">
              <a:defRPr sz="1200"/>
            </a:lvl1pPr>
          </a:lstStyle>
          <a:p>
            <a:endParaRPr lang="en-US"/>
          </a:p>
        </p:txBody>
      </p:sp>
      <p:sp>
        <p:nvSpPr>
          <p:cNvPr id="3" name="Date Placeholder 2"/>
          <p:cNvSpPr>
            <a:spLocks noGrp="1"/>
          </p:cNvSpPr>
          <p:nvPr>
            <p:ph type="dt" sz="quarter" idx="1"/>
          </p:nvPr>
        </p:nvSpPr>
        <p:spPr>
          <a:xfrm>
            <a:off x="3954465" y="0"/>
            <a:ext cx="3024187" cy="457200"/>
          </a:xfrm>
          <a:prstGeom prst="rect">
            <a:avLst/>
          </a:prstGeom>
        </p:spPr>
        <p:txBody>
          <a:bodyPr vert="horz" lIns="91437" tIns="45719" rIns="91437" bIns="45719" rtlCol="0"/>
          <a:lstStyle>
            <a:lvl1pPr algn="r">
              <a:defRPr sz="1200"/>
            </a:lvl1pPr>
          </a:lstStyle>
          <a:p>
            <a:fld id="{9C63074F-5455-4E27-BB11-5E359454F8E2}" type="datetimeFigureOut">
              <a:rPr lang="en-US" smtClean="0"/>
              <a:t>7/21/2014</a:t>
            </a:fld>
            <a:endParaRPr lang="en-US"/>
          </a:p>
        </p:txBody>
      </p:sp>
      <p:sp>
        <p:nvSpPr>
          <p:cNvPr id="4" name="Footer Placeholder 3"/>
          <p:cNvSpPr>
            <a:spLocks noGrp="1"/>
          </p:cNvSpPr>
          <p:nvPr>
            <p:ph type="ftr" sz="quarter" idx="2"/>
          </p:nvPr>
        </p:nvSpPr>
        <p:spPr>
          <a:xfrm>
            <a:off x="0" y="8685213"/>
            <a:ext cx="3024188" cy="457200"/>
          </a:xfrm>
          <a:prstGeom prst="rect">
            <a:avLst/>
          </a:prstGeom>
        </p:spPr>
        <p:txBody>
          <a:bodyPr vert="horz" lIns="91437" tIns="45719" rIns="91437" bIns="45719" rtlCol="0" anchor="b"/>
          <a:lstStyle>
            <a:lvl1pPr algn="l">
              <a:defRPr sz="1200"/>
            </a:lvl1pPr>
          </a:lstStyle>
          <a:p>
            <a:endParaRPr lang="en-US"/>
          </a:p>
        </p:txBody>
      </p:sp>
      <p:sp>
        <p:nvSpPr>
          <p:cNvPr id="5" name="Slide Number Placeholder 4"/>
          <p:cNvSpPr>
            <a:spLocks noGrp="1"/>
          </p:cNvSpPr>
          <p:nvPr>
            <p:ph type="sldNum" sz="quarter" idx="3"/>
          </p:nvPr>
        </p:nvSpPr>
        <p:spPr>
          <a:xfrm>
            <a:off x="3954465" y="8685213"/>
            <a:ext cx="3024187" cy="457200"/>
          </a:xfrm>
          <a:prstGeom prst="rect">
            <a:avLst/>
          </a:prstGeom>
        </p:spPr>
        <p:txBody>
          <a:bodyPr vert="horz" lIns="91437" tIns="45719" rIns="91437" bIns="45719" rtlCol="0" anchor="b"/>
          <a:lstStyle>
            <a:lvl1pPr algn="r">
              <a:defRPr sz="1200"/>
            </a:lvl1pPr>
          </a:lstStyle>
          <a:p>
            <a:fld id="{59D56B18-B0EC-4BF8-8CC1-73F1C796C0B4}" type="slidenum">
              <a:rPr lang="en-US" smtClean="0"/>
              <a:t>‹#›</a:t>
            </a:fld>
            <a:endParaRPr lang="en-US"/>
          </a:p>
        </p:txBody>
      </p:sp>
    </p:spTree>
    <p:extLst>
      <p:ext uri="{BB962C8B-B14F-4D97-AF65-F5344CB8AC3E}">
        <p14:creationId xmlns:p14="http://schemas.microsoft.com/office/powerpoint/2010/main" val="8975177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24770" cy="457200"/>
          </a:xfrm>
          <a:prstGeom prst="rect">
            <a:avLst/>
          </a:prstGeom>
        </p:spPr>
        <p:txBody>
          <a:bodyPr vert="horz" lIns="91409" tIns="45703" rIns="91409" bIns="45703" rtlCol="0"/>
          <a:lstStyle>
            <a:lvl1pPr algn="l">
              <a:defRPr sz="1200"/>
            </a:lvl1pPr>
          </a:lstStyle>
          <a:p>
            <a:endParaRPr lang="en-US"/>
          </a:p>
        </p:txBody>
      </p:sp>
      <p:sp>
        <p:nvSpPr>
          <p:cNvPr id="3" name="Date Placeholder 2"/>
          <p:cNvSpPr>
            <a:spLocks noGrp="1"/>
          </p:cNvSpPr>
          <p:nvPr>
            <p:ph type="dt" idx="1"/>
          </p:nvPr>
        </p:nvSpPr>
        <p:spPr>
          <a:xfrm>
            <a:off x="3953854" y="0"/>
            <a:ext cx="3024770" cy="457200"/>
          </a:xfrm>
          <a:prstGeom prst="rect">
            <a:avLst/>
          </a:prstGeom>
        </p:spPr>
        <p:txBody>
          <a:bodyPr vert="horz" lIns="91409" tIns="45703" rIns="91409" bIns="45703" rtlCol="0"/>
          <a:lstStyle>
            <a:lvl1pPr algn="r">
              <a:defRPr sz="1200"/>
            </a:lvl1pPr>
          </a:lstStyle>
          <a:p>
            <a:fld id="{C6EC2477-4C48-42AB-81CC-5FB722CF9194}" type="datetimeFigureOut">
              <a:rPr lang="en-US" smtClean="0"/>
              <a:pPr/>
              <a:t>7/21/2014</a:t>
            </a:fld>
            <a:endParaRPr lang="en-US"/>
          </a:p>
        </p:txBody>
      </p:sp>
      <p:sp>
        <p:nvSpPr>
          <p:cNvPr id="4" name="Slide Image Placeholder 3"/>
          <p:cNvSpPr>
            <a:spLocks noGrp="1" noRot="1" noChangeAspect="1"/>
          </p:cNvSpPr>
          <p:nvPr>
            <p:ph type="sldImg" idx="2"/>
          </p:nvPr>
        </p:nvSpPr>
        <p:spPr>
          <a:xfrm>
            <a:off x="1204913" y="685800"/>
            <a:ext cx="4572000" cy="3429000"/>
          </a:xfrm>
          <a:prstGeom prst="rect">
            <a:avLst/>
          </a:prstGeom>
          <a:noFill/>
          <a:ln w="12700">
            <a:solidFill>
              <a:prstClr val="black"/>
            </a:solidFill>
          </a:ln>
        </p:spPr>
        <p:txBody>
          <a:bodyPr vert="horz" lIns="91409" tIns="45703" rIns="91409" bIns="45703" rtlCol="0" anchor="ctr"/>
          <a:lstStyle/>
          <a:p>
            <a:endParaRPr lang="en-US"/>
          </a:p>
        </p:txBody>
      </p:sp>
      <p:sp>
        <p:nvSpPr>
          <p:cNvPr id="5" name="Notes Placeholder 4"/>
          <p:cNvSpPr>
            <a:spLocks noGrp="1"/>
          </p:cNvSpPr>
          <p:nvPr>
            <p:ph type="body" sz="quarter" idx="3"/>
          </p:nvPr>
        </p:nvSpPr>
        <p:spPr>
          <a:xfrm>
            <a:off x="698025" y="4343400"/>
            <a:ext cx="5584190" cy="4114800"/>
          </a:xfrm>
          <a:prstGeom prst="rect">
            <a:avLst/>
          </a:prstGeom>
        </p:spPr>
        <p:txBody>
          <a:bodyPr vert="horz" lIns="91409" tIns="45703" rIns="91409" bIns="4570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685213"/>
            <a:ext cx="3024770" cy="457200"/>
          </a:xfrm>
          <a:prstGeom prst="rect">
            <a:avLst/>
          </a:prstGeom>
        </p:spPr>
        <p:txBody>
          <a:bodyPr vert="horz" lIns="91409" tIns="45703" rIns="91409" bIns="45703" rtlCol="0" anchor="b"/>
          <a:lstStyle>
            <a:lvl1pPr algn="l">
              <a:defRPr sz="1200"/>
            </a:lvl1pPr>
          </a:lstStyle>
          <a:p>
            <a:endParaRPr lang="en-US"/>
          </a:p>
        </p:txBody>
      </p:sp>
      <p:sp>
        <p:nvSpPr>
          <p:cNvPr id="7" name="Slide Number Placeholder 6"/>
          <p:cNvSpPr>
            <a:spLocks noGrp="1"/>
          </p:cNvSpPr>
          <p:nvPr>
            <p:ph type="sldNum" sz="quarter" idx="5"/>
          </p:nvPr>
        </p:nvSpPr>
        <p:spPr>
          <a:xfrm>
            <a:off x="3953854" y="8685213"/>
            <a:ext cx="3024770" cy="457200"/>
          </a:xfrm>
          <a:prstGeom prst="rect">
            <a:avLst/>
          </a:prstGeom>
        </p:spPr>
        <p:txBody>
          <a:bodyPr vert="horz" lIns="91409" tIns="45703" rIns="91409" bIns="45703" rtlCol="0" anchor="b"/>
          <a:lstStyle>
            <a:lvl1pPr algn="r">
              <a:defRPr sz="1200"/>
            </a:lvl1pPr>
          </a:lstStyle>
          <a:p>
            <a:fld id="{06B58504-2C71-493B-8EAB-3C99C006E3C2}" type="slidenum">
              <a:rPr lang="en-US" smtClean="0"/>
              <a:pPr/>
              <a:t>‹#›</a:t>
            </a:fld>
            <a:endParaRPr lang="en-US"/>
          </a:p>
        </p:txBody>
      </p:sp>
    </p:spTree>
    <p:extLst>
      <p:ext uri="{BB962C8B-B14F-4D97-AF65-F5344CB8AC3E}">
        <p14:creationId xmlns:p14="http://schemas.microsoft.com/office/powerpoint/2010/main" val="3965312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04111">
              <a:defRPr/>
            </a:pPr>
            <a:r>
              <a:rPr lang="en-US" baseline="0" dirty="0" smtClean="0">
                <a:solidFill>
                  <a:srgbClr val="000000"/>
                </a:solidFill>
              </a:rPr>
              <a:t>Some people are more likely to have asthma than others.</a:t>
            </a:r>
          </a:p>
          <a:p>
            <a:pPr defTabSz="904111">
              <a:defRPr/>
            </a:pPr>
            <a:endParaRPr lang="en-US" baseline="0" dirty="0" smtClean="0">
              <a:solidFill>
                <a:srgbClr val="000000"/>
              </a:solidFill>
            </a:endParaRPr>
          </a:p>
          <a:p>
            <a:pPr defTabSz="904111">
              <a:defRPr/>
            </a:pPr>
            <a:r>
              <a:rPr lang="en-US" baseline="0" dirty="0" smtClean="0">
                <a:solidFill>
                  <a:srgbClr val="000000"/>
                </a:solidFill>
              </a:rPr>
              <a:t>Current asthma occur more in children (9.5%) than in adults (7.7%) and females (9.2%) than males (7.0%). (yellow bars)</a:t>
            </a:r>
          </a:p>
          <a:p>
            <a:pPr defTabSz="904111">
              <a:defRPr/>
            </a:pPr>
            <a:endParaRPr lang="en-US" dirty="0">
              <a:solidFill>
                <a:srgbClr val="000000"/>
              </a:solidFill>
            </a:endParaRPr>
          </a:p>
          <a:p>
            <a:pPr defTabSz="904111">
              <a:defRPr/>
            </a:pPr>
            <a:r>
              <a:rPr lang="en-US" baseline="0" dirty="0" smtClean="0">
                <a:solidFill>
                  <a:srgbClr val="000000"/>
                </a:solidFill>
              </a:rPr>
              <a:t>Regarding race and ethnicity, asthma prevalence was higher among black persons (11.2%) and was lower among Asian (5.2%) and Hispanic persons (6.5%) compared with white persons (7.7%). Among Hispanics, Puerto Ricans (16.1%) were more likely to have asthma compared with Mexican persons (5.4%).</a:t>
            </a:r>
          </a:p>
          <a:p>
            <a:pPr defTabSz="904111">
              <a:defRPr/>
            </a:pPr>
            <a:endParaRPr lang="en-US" baseline="0" dirty="0" smtClean="0">
              <a:solidFill>
                <a:srgbClr val="000000"/>
              </a:solidFill>
            </a:endParaRPr>
          </a:p>
          <a:p>
            <a:pPr defTabSz="904111">
              <a:defRPr/>
            </a:pPr>
            <a:r>
              <a:rPr lang="en-US" dirty="0" smtClean="0">
                <a:solidFill>
                  <a:srgbClr val="000000"/>
                </a:solidFill>
              </a:rPr>
              <a:t>Current asthma </a:t>
            </a:r>
            <a:r>
              <a:rPr lang="en-US" dirty="0">
                <a:solidFill>
                  <a:srgbClr val="000000"/>
                </a:solidFill>
              </a:rPr>
              <a:t>prevalence increased with decreasing annual household </a:t>
            </a:r>
            <a:r>
              <a:rPr lang="en-US" dirty="0" smtClean="0">
                <a:solidFill>
                  <a:srgbClr val="000000"/>
                </a:solidFill>
              </a:rPr>
              <a:t>income. </a:t>
            </a:r>
          </a:p>
          <a:p>
            <a:pPr defTabSz="904111">
              <a:defRPr/>
            </a:pPr>
            <a:endParaRPr lang="en-US" dirty="0" smtClean="0">
              <a:solidFill>
                <a:srgbClr val="000000"/>
              </a:solidFill>
            </a:endParaRPr>
          </a:p>
          <a:p>
            <a:pPr>
              <a:defRPr/>
            </a:pPr>
            <a:r>
              <a:rPr lang="en-US" dirty="0" smtClean="0">
                <a:solidFill>
                  <a:srgbClr val="000000"/>
                </a:solidFill>
              </a:rPr>
              <a:t>As </a:t>
            </a:r>
            <a:r>
              <a:rPr lang="en-US" dirty="0">
                <a:solidFill>
                  <a:srgbClr val="000000"/>
                </a:solidFill>
              </a:rPr>
              <a:t>far </a:t>
            </a:r>
            <a:r>
              <a:rPr lang="en-US" dirty="0" smtClean="0">
                <a:solidFill>
                  <a:srgbClr val="000000"/>
                </a:solidFill>
              </a:rPr>
              <a:t>as geograph</a:t>
            </a:r>
            <a:r>
              <a:rPr lang="en-US" baseline="0" dirty="0" smtClean="0">
                <a:solidFill>
                  <a:srgbClr val="000000"/>
                </a:solidFill>
              </a:rPr>
              <a:t>ic region, </a:t>
            </a:r>
            <a:r>
              <a:rPr lang="en-US" dirty="0" smtClean="0">
                <a:solidFill>
                  <a:srgbClr val="000000"/>
                </a:solidFill>
              </a:rPr>
              <a:t>current asthma </a:t>
            </a:r>
            <a:r>
              <a:rPr lang="en-US" dirty="0">
                <a:solidFill>
                  <a:srgbClr val="000000"/>
                </a:solidFill>
              </a:rPr>
              <a:t>prevalence </a:t>
            </a:r>
            <a:r>
              <a:rPr lang="en-US" dirty="0" smtClean="0">
                <a:solidFill>
                  <a:srgbClr val="000000"/>
                </a:solidFill>
              </a:rPr>
              <a:t> was higher in</a:t>
            </a:r>
            <a:r>
              <a:rPr lang="en-US" baseline="0" dirty="0" smtClean="0">
                <a:solidFill>
                  <a:srgbClr val="000000"/>
                </a:solidFill>
              </a:rPr>
              <a:t> the Northeast (8.8%) than in the South (7.6%) or in the West (8.0%), and was higher in the Midwest (8.7%) than in the South (7.6%). Prevalence rate did not differ between metropolitan and nonmetropolitan areas.</a:t>
            </a:r>
          </a:p>
        </p:txBody>
      </p:sp>
      <p:sp>
        <p:nvSpPr>
          <p:cNvPr id="4" name="Slide Number Placeholder 3"/>
          <p:cNvSpPr>
            <a:spLocks noGrp="1"/>
          </p:cNvSpPr>
          <p:nvPr>
            <p:ph type="sldNum" sz="quarter" idx="10"/>
          </p:nvPr>
        </p:nvSpPr>
        <p:spPr/>
        <p:txBody>
          <a:bodyPr/>
          <a:lstStyle/>
          <a:p>
            <a:fld id="{06B58504-2C71-493B-8EAB-3C99C006E3C2}"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Arial" pitchFamily="34" charset="0"/>
              </a:rPr>
              <a:t>Among children, current asthma prevalence was higher among m</a:t>
            </a:r>
            <a:r>
              <a:rPr lang="en-US" dirty="0" smtClean="0"/>
              <a:t>ale children aged 0 to 4 years (7.7%) and aged 5 to 14 years (12.4%) compared with female</a:t>
            </a:r>
            <a:r>
              <a:rPr lang="en-US" baseline="0" dirty="0" smtClean="0"/>
              <a:t> children in the same age group (4.7% and 8.8%, respectively). </a:t>
            </a:r>
            <a:r>
              <a:rPr lang="en-US" dirty="0" smtClean="0">
                <a:latin typeface="Arial" pitchFamily="34" charset="0"/>
              </a:rPr>
              <a:t>Asthma prevalence was similar for male and female children aged 15-17 years.</a:t>
            </a:r>
          </a:p>
        </p:txBody>
      </p:sp>
      <p:sp>
        <p:nvSpPr>
          <p:cNvPr id="4" name="Slide Number Placeholder 3"/>
          <p:cNvSpPr>
            <a:spLocks noGrp="1"/>
          </p:cNvSpPr>
          <p:nvPr>
            <p:ph type="sldNum" sz="quarter" idx="10"/>
          </p:nvPr>
        </p:nvSpPr>
        <p:spPr/>
        <p:txBody>
          <a:bodyPr/>
          <a:lstStyle/>
          <a:p>
            <a:fld id="{06B58504-2C71-493B-8EAB-3C99C006E3C2}" type="slidenum">
              <a:rPr lang="en-US" smtClean="0"/>
              <a:pPr/>
              <a:t>11</a:t>
            </a:fld>
            <a:endParaRPr lang="en-US"/>
          </a:p>
        </p:txBody>
      </p:sp>
    </p:spTree>
    <p:extLst>
      <p:ext uri="{BB962C8B-B14F-4D97-AF65-F5344CB8AC3E}">
        <p14:creationId xmlns:p14="http://schemas.microsoft.com/office/powerpoint/2010/main" val="2002679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055"/>
          <p:cNvSpPr>
            <a:spLocks noGrp="1" noChangeArrowheads="1"/>
          </p:cNvSpPr>
          <p:nvPr>
            <p:ph type="sldNum" sz="quarter" idx="5"/>
          </p:nvPr>
        </p:nvSpPr>
        <p:spPr>
          <a:noFill/>
        </p:spPr>
        <p:txBody>
          <a:bodyPr/>
          <a:lstStyle/>
          <a:p>
            <a:fld id="{B4891D53-08A4-4482-9DE7-74C8C1CA014B}" type="slidenum">
              <a:rPr lang="en-US" smtClean="0"/>
              <a:pPr/>
              <a:t>12</a:t>
            </a:fld>
            <a:endParaRPr lang="en-US" dirty="0" smtClean="0"/>
          </a:p>
        </p:txBody>
      </p:sp>
      <p:sp>
        <p:nvSpPr>
          <p:cNvPr id="12291" name="Rectangle 2"/>
          <p:cNvSpPr>
            <a:spLocks noGrp="1" noRot="1" noChangeAspect="1" noChangeArrowheads="1" noTextEdit="1"/>
          </p:cNvSpPr>
          <p:nvPr>
            <p:ph type="sldImg"/>
          </p:nvPr>
        </p:nvSpPr>
        <p:spPr>
          <a:xfrm>
            <a:off x="1198563" y="671513"/>
            <a:ext cx="4546600" cy="3409950"/>
          </a:xfrm>
          <a:ln/>
        </p:spPr>
      </p:sp>
      <p:sp>
        <p:nvSpPr>
          <p:cNvPr id="12292" name="Rectangle 3"/>
          <p:cNvSpPr>
            <a:spLocks noGrp="1" noChangeArrowheads="1"/>
          </p:cNvSpPr>
          <p:nvPr>
            <p:ph type="body" idx="1"/>
          </p:nvPr>
        </p:nvSpPr>
        <p:spPr>
          <a:xfrm>
            <a:off x="904851" y="4317484"/>
            <a:ext cx="5130151" cy="4117610"/>
          </a:xfrm>
          <a:noFill/>
          <a:ln/>
        </p:spPr>
        <p:txBody>
          <a:bodyPr lIns="91042" tIns="45519" rIns="91042" bIns="45519"/>
          <a:lstStyle/>
          <a:p>
            <a:pPr defTabSz="904135">
              <a:defRPr/>
            </a:pPr>
            <a:r>
              <a:rPr lang="en-US" baseline="0" dirty="0" smtClean="0">
                <a:latin typeface="Arial" charset="0"/>
              </a:rPr>
              <a:t>Both children and adults, showed a decrease in a</a:t>
            </a:r>
            <a:r>
              <a:rPr lang="en-US" dirty="0" smtClean="0">
                <a:latin typeface="Arial" charset="0"/>
              </a:rPr>
              <a:t>sthma attacks.</a:t>
            </a:r>
          </a:p>
          <a:p>
            <a:pPr defTabSz="904135">
              <a:defRPr/>
            </a:pPr>
            <a:endParaRPr lang="en-US" dirty="0" smtClean="0">
              <a:latin typeface="Arial" charset="0"/>
            </a:endParaRPr>
          </a:p>
          <a:p>
            <a:pPr algn="l" eaLnBrk="1" hangingPunct="1"/>
            <a:r>
              <a:rPr lang="en-US" dirty="0" smtClean="0">
                <a:latin typeface="Arial" charset="0"/>
              </a:rPr>
              <a:t>In 2001, 61.7% of children and 53.8% of</a:t>
            </a:r>
            <a:r>
              <a:rPr lang="en-US" baseline="0" dirty="0" smtClean="0">
                <a:latin typeface="Arial" charset="0"/>
              </a:rPr>
              <a:t> adults with asthma had at least one asthma attack in the previous 12 months compared with 58.3% and 49.1% in 2010, respectively. </a:t>
            </a:r>
            <a:endParaRPr lang="en-US" dirty="0" smtClean="0">
              <a:latin typeface="Arial" charset="0"/>
            </a:endParaRPr>
          </a:p>
          <a:p>
            <a:pPr defTabSz="904135">
              <a:defRPr/>
            </a:pP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solidFill>
                  <a:srgbClr val="000000"/>
                </a:solidFill>
              </a:rPr>
              <a:t>Children with asthma were more likely to have had at least one asthma attack during the previous 12 months (56.5%) than adults (49.1%). </a:t>
            </a:r>
          </a:p>
          <a:p>
            <a:endParaRPr lang="en-US" baseline="0" dirty="0" smtClean="0">
              <a:solidFill>
                <a:srgbClr val="000000"/>
              </a:solidFill>
            </a:endParaRPr>
          </a:p>
          <a:p>
            <a:r>
              <a:rPr lang="en-US" baseline="0" dirty="0" smtClean="0">
                <a:solidFill>
                  <a:srgbClr val="000000"/>
                </a:solidFill>
              </a:rPr>
              <a:t>Asthma attacks occurred more often in females (52.7%) than males (49.2%) and, among those with a family income less than 100% of the federal poverty threshold (55.1%) than persons with income between 250% and less than 450% of the poverty threshold (47.9%), and among those living in South and West, than those living in Northeast. </a:t>
            </a:r>
          </a:p>
          <a:p>
            <a:endParaRPr lang="en-US" baseline="0" dirty="0" smtClean="0">
              <a:solidFill>
                <a:srgbClr val="000000"/>
              </a:solidFill>
            </a:endParaRPr>
          </a:p>
          <a:p>
            <a:r>
              <a:rPr lang="en-US" baseline="0" dirty="0" smtClean="0">
                <a:solidFill>
                  <a:srgbClr val="000000"/>
                </a:solidFill>
              </a:rPr>
              <a:t>Asthma attack prevalence did not differ by race or ethnicity.</a:t>
            </a:r>
          </a:p>
          <a:p>
            <a:endParaRPr lang="en-US" baseline="0" dirty="0" smtClean="0">
              <a:solidFill>
                <a:srgbClr val="000000"/>
              </a:solidFill>
            </a:endParaRPr>
          </a:p>
        </p:txBody>
      </p:sp>
      <p:sp>
        <p:nvSpPr>
          <p:cNvPr id="4" name="Slide Number Placeholder 3"/>
          <p:cNvSpPr>
            <a:spLocks noGrp="1"/>
          </p:cNvSpPr>
          <p:nvPr>
            <p:ph type="sldNum" sz="quarter" idx="10"/>
          </p:nvPr>
        </p:nvSpPr>
        <p:spPr/>
        <p:txBody>
          <a:bodyPr/>
          <a:lstStyle/>
          <a:p>
            <a:fld id="{06B58504-2C71-493B-8EAB-3C99C006E3C2}"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3983B3-98C6-4A09-A3D0-AA5B31C486B3}" type="slidenum">
              <a:rPr lang="en-US"/>
              <a:pPr/>
              <a:t>14</a:t>
            </a:fld>
            <a:endParaRPr lang="en-US"/>
          </a:p>
        </p:txBody>
      </p:sp>
      <p:sp>
        <p:nvSpPr>
          <p:cNvPr id="306178" name="Rectangle 2"/>
          <p:cNvSpPr>
            <a:spLocks noGrp="1" noRot="1" noChangeAspect="1" noChangeArrowheads="1" noTextEdit="1"/>
          </p:cNvSpPr>
          <p:nvPr>
            <p:ph type="sldImg"/>
          </p:nvPr>
        </p:nvSpPr>
        <p:spPr>
          <a:ln/>
        </p:spPr>
      </p:sp>
      <p:sp>
        <p:nvSpPr>
          <p:cNvPr id="306179" name="Rectangle 3"/>
          <p:cNvSpPr>
            <a:spLocks noGrp="1" noChangeArrowheads="1"/>
          </p:cNvSpPr>
          <p:nvPr>
            <p:ph type="body" idx="1"/>
          </p:nvPr>
        </p:nvSpPr>
        <p:spPr/>
        <p:txBody>
          <a:bodyPr/>
          <a:lstStyle/>
          <a:p>
            <a:pPr defTabSz="904031">
              <a:defRPr/>
            </a:pPr>
            <a:r>
              <a:rPr lang="en-US" dirty="0" smtClean="0"/>
              <a:t>Current</a:t>
            </a:r>
            <a:r>
              <a:rPr lang="en-US" baseline="0" dirty="0" smtClean="0"/>
              <a:t> asthma prevalence </a:t>
            </a:r>
            <a:r>
              <a:rPr lang="en-US" dirty="0" smtClean="0"/>
              <a:t>ranges from about 11.1% in Vermont to about 6.0% in Tennessee.</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055"/>
          <p:cNvSpPr>
            <a:spLocks noGrp="1" noChangeArrowheads="1"/>
          </p:cNvSpPr>
          <p:nvPr>
            <p:ph type="sldNum" sz="quarter" idx="5"/>
          </p:nvPr>
        </p:nvSpPr>
        <p:spPr>
          <a:noFill/>
        </p:spPr>
        <p:txBody>
          <a:bodyPr/>
          <a:lstStyle/>
          <a:p>
            <a:fld id="{823725F2-147B-4394-9B75-B4CACEE7EAAF}" type="slidenum">
              <a:rPr lang="en-US" smtClean="0">
                <a:solidFill>
                  <a:prstClr val="black"/>
                </a:solidFill>
              </a:rPr>
              <a:pPr/>
              <a:t>15</a:t>
            </a:fld>
            <a:endParaRPr lang="en-US" smtClean="0">
              <a:solidFill>
                <a:prstClr val="black"/>
              </a:solidFill>
            </a:endParaRPr>
          </a:p>
        </p:txBody>
      </p:sp>
      <p:sp>
        <p:nvSpPr>
          <p:cNvPr id="17411" name="Rectangle 2"/>
          <p:cNvSpPr>
            <a:spLocks noGrp="1" noRot="1" noChangeAspect="1" noChangeArrowheads="1" noTextEdit="1"/>
          </p:cNvSpPr>
          <p:nvPr>
            <p:ph type="sldImg"/>
          </p:nvPr>
        </p:nvSpPr>
        <p:spPr>
          <a:xfrm>
            <a:off x="1198563" y="671513"/>
            <a:ext cx="4548187" cy="3409950"/>
          </a:xfrm>
          <a:ln/>
        </p:spPr>
      </p:sp>
      <p:sp>
        <p:nvSpPr>
          <p:cNvPr id="17412" name="Rectangle 3"/>
          <p:cNvSpPr>
            <a:spLocks noGrp="1" noChangeArrowheads="1"/>
          </p:cNvSpPr>
          <p:nvPr>
            <p:ph type="body" idx="1"/>
          </p:nvPr>
        </p:nvSpPr>
        <p:spPr>
          <a:xfrm>
            <a:off x="904846" y="4317483"/>
            <a:ext cx="5130152" cy="4117610"/>
          </a:xfrm>
          <a:noFill/>
          <a:ln/>
        </p:spPr>
        <p:txBody>
          <a:bodyPr lIns="90044" tIns="45021" rIns="90044" bIns="45021"/>
          <a:lstStyle/>
          <a:p>
            <a:endParaRPr lang="en-US" dirty="0"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055"/>
          <p:cNvSpPr>
            <a:spLocks noGrp="1" noChangeArrowheads="1"/>
          </p:cNvSpPr>
          <p:nvPr>
            <p:ph type="sldNum" sz="quarter" idx="5"/>
          </p:nvPr>
        </p:nvSpPr>
        <p:spPr>
          <a:noFill/>
        </p:spPr>
        <p:txBody>
          <a:bodyPr/>
          <a:lstStyle/>
          <a:p>
            <a:fld id="{823725F2-147B-4394-9B75-B4CACEE7EAAF}" type="slidenum">
              <a:rPr lang="en-US" smtClean="0">
                <a:solidFill>
                  <a:prstClr val="black"/>
                </a:solidFill>
              </a:rPr>
              <a:pPr/>
              <a:t>16</a:t>
            </a:fld>
            <a:endParaRPr lang="en-US" smtClean="0">
              <a:solidFill>
                <a:prstClr val="black"/>
              </a:solidFill>
            </a:endParaRPr>
          </a:p>
        </p:txBody>
      </p:sp>
      <p:sp>
        <p:nvSpPr>
          <p:cNvPr id="17411" name="Rectangle 2"/>
          <p:cNvSpPr>
            <a:spLocks noGrp="1" noRot="1" noChangeAspect="1" noChangeArrowheads="1" noTextEdit="1"/>
          </p:cNvSpPr>
          <p:nvPr>
            <p:ph type="sldImg"/>
          </p:nvPr>
        </p:nvSpPr>
        <p:spPr>
          <a:xfrm>
            <a:off x="1198563" y="671513"/>
            <a:ext cx="4548187" cy="3409950"/>
          </a:xfrm>
          <a:ln/>
        </p:spPr>
      </p:sp>
      <p:sp>
        <p:nvSpPr>
          <p:cNvPr id="17412" name="Rectangle 3"/>
          <p:cNvSpPr>
            <a:spLocks noGrp="1" noChangeArrowheads="1"/>
          </p:cNvSpPr>
          <p:nvPr>
            <p:ph type="body" idx="1"/>
          </p:nvPr>
        </p:nvSpPr>
        <p:spPr>
          <a:xfrm>
            <a:off x="904846" y="4317483"/>
            <a:ext cx="5130152" cy="4117610"/>
          </a:xfrm>
          <a:noFill/>
          <a:ln/>
        </p:spPr>
        <p:txBody>
          <a:bodyPr lIns="90044" tIns="45021" rIns="90044" bIns="45021"/>
          <a:lstStyle/>
          <a:p>
            <a:endParaRPr lang="en-US" dirty="0">
              <a:solidFill>
                <a:srgbClr val="0039A6"/>
              </a:solidFill>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055"/>
          <p:cNvSpPr>
            <a:spLocks noGrp="1" noChangeArrowheads="1"/>
          </p:cNvSpPr>
          <p:nvPr>
            <p:ph type="sldNum" sz="quarter" idx="5"/>
          </p:nvPr>
        </p:nvSpPr>
        <p:spPr>
          <a:noFill/>
        </p:spPr>
        <p:txBody>
          <a:bodyPr/>
          <a:lstStyle/>
          <a:p>
            <a:fld id="{823725F2-147B-4394-9B75-B4CACEE7EAAF}" type="slidenum">
              <a:rPr lang="en-US" smtClean="0">
                <a:solidFill>
                  <a:prstClr val="black"/>
                </a:solidFill>
              </a:rPr>
              <a:pPr/>
              <a:t>17</a:t>
            </a:fld>
            <a:endParaRPr lang="en-US" smtClean="0">
              <a:solidFill>
                <a:prstClr val="black"/>
              </a:solidFill>
            </a:endParaRPr>
          </a:p>
        </p:txBody>
      </p:sp>
      <p:sp>
        <p:nvSpPr>
          <p:cNvPr id="17411" name="Rectangle 2"/>
          <p:cNvSpPr>
            <a:spLocks noGrp="1" noRot="1" noChangeAspect="1" noChangeArrowheads="1" noTextEdit="1"/>
          </p:cNvSpPr>
          <p:nvPr>
            <p:ph type="sldImg"/>
          </p:nvPr>
        </p:nvSpPr>
        <p:spPr>
          <a:xfrm>
            <a:off x="1198563" y="671513"/>
            <a:ext cx="4548187" cy="3409950"/>
          </a:xfrm>
          <a:ln/>
        </p:spPr>
      </p:sp>
      <p:sp>
        <p:nvSpPr>
          <p:cNvPr id="17412" name="Rectangle 3"/>
          <p:cNvSpPr>
            <a:spLocks noGrp="1" noChangeArrowheads="1"/>
          </p:cNvSpPr>
          <p:nvPr>
            <p:ph type="body" idx="1"/>
          </p:nvPr>
        </p:nvSpPr>
        <p:spPr>
          <a:xfrm>
            <a:off x="904846" y="4317483"/>
            <a:ext cx="5130152" cy="4117610"/>
          </a:xfrm>
          <a:noFill/>
          <a:ln/>
        </p:spPr>
        <p:txBody>
          <a:bodyPr lIns="90044" tIns="45021" rIns="90044" bIns="45021"/>
          <a:lstStyle/>
          <a:p>
            <a:endParaRPr lang="en-US" dirty="0">
              <a:solidFill>
                <a:srgbClr val="0039A6"/>
              </a:solidFill>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B58504-2C71-493B-8EAB-3C99C006E3C2}" type="slidenum">
              <a:rPr lang="en-US" smtClean="0"/>
              <a:pPr/>
              <a:t>18</a:t>
            </a:fld>
            <a:endParaRPr lang="en-US"/>
          </a:p>
        </p:txBody>
      </p:sp>
    </p:spTree>
    <p:extLst>
      <p:ext uri="{BB962C8B-B14F-4D97-AF65-F5344CB8AC3E}">
        <p14:creationId xmlns:p14="http://schemas.microsoft.com/office/powerpoint/2010/main" val="2989348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22D2F6D6-4CEA-4C91-AE54-3001F404745F}" type="slidenum">
              <a:rPr lang="en-US" smtClean="0"/>
              <a:t>2</a:t>
            </a:fld>
            <a:endParaRPr lang="en-US"/>
          </a:p>
        </p:txBody>
      </p:sp>
    </p:spTree>
    <p:extLst>
      <p:ext uri="{BB962C8B-B14F-4D97-AF65-F5344CB8AC3E}">
        <p14:creationId xmlns:p14="http://schemas.microsoft.com/office/powerpoint/2010/main" val="2631130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Asthma is a chronic disease of the lungs. </a:t>
            </a:r>
          </a:p>
          <a:p>
            <a:endParaRPr lang="en-US" dirty="0" smtClean="0"/>
          </a:p>
          <a:p>
            <a:r>
              <a:rPr lang="en-US" dirty="0" smtClean="0"/>
              <a:t>It affects adults and children of all ages and is characterized by repeated episodes of wheezing, breathlessness, chest tightness, and nighttime or early morning coughing. </a:t>
            </a:r>
          </a:p>
          <a:p>
            <a:endParaRPr lang="en-US" dirty="0" smtClean="0"/>
          </a:p>
        </p:txBody>
      </p:sp>
      <p:sp>
        <p:nvSpPr>
          <p:cNvPr id="4" name="Slide Number Placeholder 3"/>
          <p:cNvSpPr>
            <a:spLocks noGrp="1"/>
          </p:cNvSpPr>
          <p:nvPr>
            <p:ph type="sldNum" sz="quarter" idx="10"/>
          </p:nvPr>
        </p:nvSpPr>
        <p:spPr/>
        <p:txBody>
          <a:bodyPr/>
          <a:lstStyle/>
          <a:p>
            <a:fld id="{06B58504-2C71-493B-8EAB-3C99C006E3C2}" type="slidenum">
              <a:rPr lang="en-US" smtClean="0"/>
              <a:pPr/>
              <a:t>3</a:t>
            </a:fld>
            <a:endParaRPr lang="en-US"/>
          </a:p>
        </p:txBody>
      </p:sp>
    </p:spTree>
    <p:extLst>
      <p:ext uri="{BB962C8B-B14F-4D97-AF65-F5344CB8AC3E}">
        <p14:creationId xmlns:p14="http://schemas.microsoft.com/office/powerpoint/2010/main" val="4052723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most cases, we don’t know the exact causes of asthma and we don’t know how to cure it.</a:t>
            </a:r>
          </a:p>
          <a:p>
            <a:endParaRPr lang="en-US" dirty="0" smtClean="0"/>
          </a:p>
          <a:p>
            <a:r>
              <a:rPr lang="en-US" dirty="0" smtClean="0"/>
              <a:t>However, most people with asthma can control their symptoms by avoiding things that trigger an asthma attack and by receiving appropriate medical care. </a:t>
            </a:r>
          </a:p>
          <a:p>
            <a:endParaRPr lang="en-US" dirty="0" smtClean="0"/>
          </a:p>
          <a:p>
            <a:r>
              <a:rPr lang="en-US" dirty="0" smtClean="0"/>
              <a:t>Without proper management, asthma can result in frequent emergency department (ED) visits, hospitalizations, and premature deaths. </a:t>
            </a:r>
            <a:endParaRPr lang="en-US" dirty="0"/>
          </a:p>
        </p:txBody>
      </p:sp>
      <p:sp>
        <p:nvSpPr>
          <p:cNvPr id="4" name="Slide Number Placeholder 3"/>
          <p:cNvSpPr>
            <a:spLocks noGrp="1"/>
          </p:cNvSpPr>
          <p:nvPr>
            <p:ph type="sldNum" sz="quarter" idx="10"/>
          </p:nvPr>
        </p:nvSpPr>
        <p:spPr/>
        <p:txBody>
          <a:bodyPr/>
          <a:lstStyle/>
          <a:p>
            <a:fld id="{06B58504-2C71-493B-8EAB-3C99C006E3C2}" type="slidenum">
              <a:rPr lang="en-US" smtClean="0"/>
              <a:pPr/>
              <a:t>4</a:t>
            </a:fld>
            <a:endParaRPr lang="en-US"/>
          </a:p>
        </p:txBody>
      </p:sp>
    </p:spTree>
    <p:extLst>
      <p:ext uri="{BB962C8B-B14F-4D97-AF65-F5344CB8AC3E}">
        <p14:creationId xmlns:p14="http://schemas.microsoft.com/office/powerpoint/2010/main" val="3682051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Asthma affects 25.7 million people (2010)</a:t>
            </a:r>
            <a:r>
              <a:rPr lang="en-US" baseline="0" dirty="0" smtClean="0"/>
              <a:t> </a:t>
            </a:r>
            <a:r>
              <a:rPr lang="en-US" dirty="0" smtClean="0"/>
              <a:t>, including 7.0 million children under age 18 (2010); therefore, it is a significant health and economic burden to patients, their families, and society.  </a:t>
            </a:r>
          </a:p>
          <a:p>
            <a:endParaRPr lang="en-US" dirty="0" smtClean="0"/>
          </a:p>
          <a:p>
            <a:r>
              <a:rPr lang="en-US" dirty="0" smtClean="0"/>
              <a:t>In 2010, almost 1.8 million people visited an ED for asthma-related care and 439,000 people were hospitalized because of asthma.</a:t>
            </a:r>
          </a:p>
          <a:p>
            <a:endParaRPr lang="en-US" dirty="0"/>
          </a:p>
        </p:txBody>
      </p:sp>
      <p:sp>
        <p:nvSpPr>
          <p:cNvPr id="4" name="Slide Number Placeholder 3"/>
          <p:cNvSpPr>
            <a:spLocks noGrp="1"/>
          </p:cNvSpPr>
          <p:nvPr>
            <p:ph type="sldNum" sz="quarter" idx="10"/>
          </p:nvPr>
        </p:nvSpPr>
        <p:spPr/>
        <p:txBody>
          <a:bodyPr/>
          <a:lstStyle/>
          <a:p>
            <a:fld id="{06B58504-2C71-493B-8EAB-3C99C006E3C2}" type="slidenum">
              <a:rPr lang="en-US" smtClean="0"/>
              <a:pPr/>
              <a:t>5</a:t>
            </a:fld>
            <a:endParaRPr lang="en-US"/>
          </a:p>
        </p:txBody>
      </p:sp>
    </p:spTree>
    <p:extLst>
      <p:ext uri="{BB962C8B-B14F-4D97-AF65-F5344CB8AC3E}">
        <p14:creationId xmlns:p14="http://schemas.microsoft.com/office/powerpoint/2010/main" val="4052723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describe the burden of asthma in the United States, we present two types of prevalence estimates.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rPr>
              <a:t>Asthma “period prevalence” was the original measure  (1980-1996)  of U.S. asthma prevalence and estimated the percentage of the population that had asthma in the previous 12 months. </a:t>
            </a:r>
            <a:endParaRPr lang="en-US" sz="1200" dirty="0" smtClean="0">
              <a:latin typeface="+mn-lt"/>
              <a:ea typeface="Calibri"/>
              <a:cs typeface="Times New Roman"/>
            </a:endParaRPr>
          </a:p>
          <a:p>
            <a:endParaRPr lang="en-US" sz="1200" b="0" dirty="0" smtClean="0">
              <a:solidFill>
                <a:schemeClr val="tx1"/>
              </a:solidFill>
            </a:endParaRPr>
          </a:p>
          <a:p>
            <a:r>
              <a:rPr lang="en-US" sz="1200" b="0" dirty="0" smtClean="0">
                <a:solidFill>
                  <a:schemeClr val="tx1"/>
                </a:solidFill>
              </a:rPr>
              <a:t>Beginning in 2001, current asthma prevalence was measured by the question, ‘‘Do you still have asthma?’’ for those with an asthma diagnosis and was introduced to identify all persons with asthma.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6B58504-2C71-493B-8EAB-3C99C006E3C2}" type="slidenum">
              <a:rPr lang="en-US" smtClean="0"/>
              <a:pPr/>
              <a:t>6</a:t>
            </a:fld>
            <a:endParaRPr lang="en-US"/>
          </a:p>
        </p:txBody>
      </p:sp>
    </p:spTree>
    <p:extLst>
      <p:ext uri="{BB962C8B-B14F-4D97-AF65-F5344CB8AC3E}">
        <p14:creationId xmlns:p14="http://schemas.microsoft.com/office/powerpoint/2010/main" val="4052723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055"/>
          <p:cNvSpPr>
            <a:spLocks noGrp="1" noChangeArrowheads="1"/>
          </p:cNvSpPr>
          <p:nvPr>
            <p:ph type="sldNum" sz="quarter" idx="5"/>
          </p:nvPr>
        </p:nvSpPr>
        <p:spPr>
          <a:noFill/>
        </p:spPr>
        <p:txBody>
          <a:bodyPr/>
          <a:lstStyle/>
          <a:p>
            <a:fld id="{B4891D53-08A4-4482-9DE7-74C8C1CA014B}" type="slidenum">
              <a:rPr lang="en-US" smtClean="0"/>
              <a:pPr/>
              <a:t>7</a:t>
            </a:fld>
            <a:endParaRPr lang="en-US" dirty="0" smtClean="0"/>
          </a:p>
        </p:txBody>
      </p:sp>
      <p:sp>
        <p:nvSpPr>
          <p:cNvPr id="12291" name="Rectangle 2"/>
          <p:cNvSpPr>
            <a:spLocks noGrp="1" noRot="1" noChangeAspect="1" noChangeArrowheads="1" noTextEdit="1"/>
          </p:cNvSpPr>
          <p:nvPr>
            <p:ph type="sldImg"/>
          </p:nvPr>
        </p:nvSpPr>
        <p:spPr>
          <a:xfrm>
            <a:off x="1198563" y="671513"/>
            <a:ext cx="4546600" cy="3409950"/>
          </a:xfrm>
          <a:ln/>
        </p:spPr>
      </p:sp>
      <p:sp>
        <p:nvSpPr>
          <p:cNvPr id="12292" name="Rectangle 3"/>
          <p:cNvSpPr>
            <a:spLocks noGrp="1" noChangeArrowheads="1"/>
          </p:cNvSpPr>
          <p:nvPr>
            <p:ph type="body" idx="1"/>
          </p:nvPr>
        </p:nvSpPr>
        <p:spPr>
          <a:xfrm>
            <a:off x="904851" y="4317484"/>
            <a:ext cx="5130151" cy="4117610"/>
          </a:xfrm>
          <a:noFill/>
          <a:ln/>
        </p:spPr>
        <p:txBody>
          <a:bodyPr lIns="91042" tIns="45519" rIns="91042" bIns="45519"/>
          <a:lstStyle/>
          <a:p>
            <a:pPr algn="l" eaLnBrk="1" hangingPunct="1"/>
            <a:r>
              <a:rPr lang="en-US" dirty="0" smtClean="0">
                <a:latin typeface="Arial" charset="0"/>
              </a:rPr>
              <a:t>Asthma prevalence increased from 3.1% in 1980 </a:t>
            </a:r>
            <a:r>
              <a:rPr lang="en-US" baseline="0" dirty="0" smtClean="0">
                <a:latin typeface="Arial" charset="0"/>
              </a:rPr>
              <a:t>to 5.5% in 1996 and 7.3% in 2001 to </a:t>
            </a:r>
            <a:r>
              <a:rPr lang="en-US" dirty="0" smtClean="0">
                <a:latin typeface="Arial" charset="0"/>
              </a:rPr>
              <a:t>8.4% in 2010.</a:t>
            </a:r>
            <a:r>
              <a:rPr lang="en-US" baseline="0" dirty="0" smtClean="0">
                <a:latin typeface="Arial" charset="0"/>
              </a:rPr>
              <a:t> </a:t>
            </a:r>
          </a:p>
          <a:p>
            <a:pPr algn="l" eaLnBrk="1" hangingPunct="1"/>
            <a:endParaRPr lang="en-US" baseline="0" dirty="0"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04135">
              <a:defRPr/>
            </a:pPr>
            <a:r>
              <a:rPr lang="en-US" dirty="0"/>
              <a:t>One in 12 people (about 26 million, or 8% of the population) had asthma in 2010, compared with 1 in 14 (about 20 million, or 7%) in 2001.</a:t>
            </a:r>
            <a:endParaRPr lang="en-US" baseline="0" dirty="0" smtClean="0">
              <a:latin typeface="Arial" charset="0"/>
            </a:endParaRPr>
          </a:p>
        </p:txBody>
      </p:sp>
      <p:sp>
        <p:nvSpPr>
          <p:cNvPr id="4" name="Slide Number Placeholder 3"/>
          <p:cNvSpPr>
            <a:spLocks noGrp="1"/>
          </p:cNvSpPr>
          <p:nvPr>
            <p:ph type="sldNum" sz="quarter" idx="10"/>
          </p:nvPr>
        </p:nvSpPr>
        <p:spPr/>
        <p:txBody>
          <a:bodyPr/>
          <a:lstStyle/>
          <a:p>
            <a:fld id="{06B58504-2C71-493B-8EAB-3C99C006E3C2}"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376">
              <a:defRPr/>
            </a:pPr>
            <a:r>
              <a:rPr lang="en-US" dirty="0" smtClean="0">
                <a:latin typeface="Arial" charset="0"/>
              </a:rPr>
              <a:t>Blacks are more</a:t>
            </a:r>
            <a:r>
              <a:rPr lang="en-US" baseline="0" dirty="0" smtClean="0">
                <a:latin typeface="Arial" charset="0"/>
              </a:rPr>
              <a:t> likely to have asthma </a:t>
            </a:r>
            <a:r>
              <a:rPr lang="en-US" dirty="0" smtClean="0">
                <a:latin typeface="Arial" charset="0"/>
              </a:rPr>
              <a:t>than both Whites and Hispanics.</a:t>
            </a:r>
          </a:p>
        </p:txBody>
      </p:sp>
      <p:sp>
        <p:nvSpPr>
          <p:cNvPr id="4" name="Slide Number Placeholder 3"/>
          <p:cNvSpPr>
            <a:spLocks noGrp="1"/>
          </p:cNvSpPr>
          <p:nvPr>
            <p:ph type="sldNum" sz="quarter" idx="10"/>
          </p:nvPr>
        </p:nvSpPr>
        <p:spPr/>
        <p:txBody>
          <a:bodyPr/>
          <a:lstStyle/>
          <a:p>
            <a:fld id="{06B58504-2C71-493B-8EAB-3C99C006E3C2}" type="slidenum">
              <a:rPr lang="en-US" smtClean="0"/>
              <a:pPr/>
              <a:t>9</a:t>
            </a:fld>
            <a:endParaRPr lang="en-US"/>
          </a:p>
        </p:txBody>
      </p:sp>
    </p:spTree>
    <p:extLst>
      <p:ext uri="{BB962C8B-B14F-4D97-AF65-F5344CB8AC3E}">
        <p14:creationId xmlns:p14="http://schemas.microsoft.com/office/powerpoint/2010/main" val="18962216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itle 1"/>
          <p:cNvSpPr>
            <a:spLocks noGrp="1"/>
          </p:cNvSpPr>
          <p:nvPr>
            <p:ph type="title"/>
          </p:nvPr>
        </p:nvSpPr>
        <p:spPr>
          <a:xfrm>
            <a:off x="457200" y="1981200"/>
            <a:ext cx="8229600" cy="1676400"/>
          </a:xfrm>
          <a:prstGeom prst="rect">
            <a:avLst/>
          </a:prstGeom>
        </p:spPr>
        <p:txBody>
          <a:bodyPr/>
          <a:lstStyle>
            <a:lvl1pPr>
              <a:lnSpc>
                <a:spcPts val="3000"/>
              </a:lnSpc>
              <a:defRPr sz="2800" b="1" baseline="0">
                <a:solidFill>
                  <a:schemeClr val="bg1"/>
                </a:solidFill>
                <a:effectLst/>
                <a:latin typeface="Calibri" pitchFamily="34" charset="0"/>
              </a:defRPr>
            </a:lvl1pPr>
          </a:lstStyle>
          <a:p>
            <a:r>
              <a:rPr lang="en-US" smtClean="0"/>
              <a:t>Click to edit Master title style</a:t>
            </a:r>
            <a:endParaRPr lang="en-US" dirty="0"/>
          </a:p>
        </p:txBody>
      </p:sp>
      <p:sp>
        <p:nvSpPr>
          <p:cNvPr id="5" name="Subtitle 2"/>
          <p:cNvSpPr>
            <a:spLocks noGrp="1"/>
          </p:cNvSpPr>
          <p:nvPr>
            <p:ph type="subTitle" idx="1"/>
          </p:nvPr>
        </p:nvSpPr>
        <p:spPr>
          <a:xfrm>
            <a:off x="1371600" y="3886200"/>
            <a:ext cx="6400800" cy="457200"/>
          </a:xfrm>
          <a:prstGeom prst="rect">
            <a:avLst/>
          </a:prstGeom>
        </p:spPr>
        <p:txBody>
          <a:bodyPr/>
          <a:lstStyle>
            <a:lvl1pPr marL="0" indent="0" algn="ctr">
              <a:buNone/>
              <a:defRPr sz="2000" b="1" baseline="0">
                <a:solidFill>
                  <a:schemeClr val="bg2"/>
                </a:solidFill>
                <a:effectLst/>
                <a:latin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9" name="Text Placeholder 8"/>
          <p:cNvSpPr>
            <a:spLocks noGrp="1"/>
          </p:cNvSpPr>
          <p:nvPr>
            <p:ph type="body" sz="quarter" idx="10"/>
          </p:nvPr>
        </p:nvSpPr>
        <p:spPr>
          <a:xfrm>
            <a:off x="1371600" y="4267200"/>
            <a:ext cx="6400800" cy="1295400"/>
          </a:xfrm>
          <a:prstGeom prst="rect">
            <a:avLst/>
          </a:prstGeom>
        </p:spPr>
        <p:txBody>
          <a:bodyPr/>
          <a:lstStyle>
            <a:lvl1pPr algn="ctr">
              <a:lnSpc>
                <a:spcPts val="2000"/>
              </a:lnSpc>
              <a:buNone/>
              <a:defRPr sz="1800" baseline="0">
                <a:solidFill>
                  <a:schemeClr val="tx2"/>
                </a:solidFill>
                <a:latin typeface="Calibri" pitchFamily="34" charset="0"/>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smtClean="0"/>
              <a:t>Click to edit Master text styles</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2057400"/>
            <a:ext cx="6400800" cy="2057400"/>
          </a:xfrm>
          <a:prstGeom prst="rect">
            <a:avLst/>
          </a:prstGeom>
        </p:spPr>
        <p:txBody>
          <a:bodyPr/>
          <a:lstStyle>
            <a:lvl1pPr marL="0" indent="0" algn="ctr">
              <a:buNone/>
              <a:defRPr sz="2800" b="1" baseline="0">
                <a:solidFill>
                  <a:schemeClr val="bg2"/>
                </a:solidFill>
                <a:effectLst/>
                <a:latin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itle 1"/>
          <p:cNvSpPr>
            <a:spLocks noGrp="1"/>
          </p:cNvSpPr>
          <p:nvPr>
            <p:ph type="title"/>
          </p:nvPr>
        </p:nvSpPr>
        <p:spPr>
          <a:xfrm>
            <a:off x="457200" y="1981200"/>
            <a:ext cx="8229600" cy="1676400"/>
          </a:xfrm>
          <a:prstGeom prst="rect">
            <a:avLst/>
          </a:prstGeom>
        </p:spPr>
        <p:txBody>
          <a:bodyPr/>
          <a:lstStyle>
            <a:lvl1pPr>
              <a:lnSpc>
                <a:spcPts val="3000"/>
              </a:lnSpc>
              <a:defRPr sz="2800" b="1" baseline="0">
                <a:effectLst/>
                <a:latin typeface="Calibri" pitchFamily="34" charset="0"/>
              </a:defRPr>
            </a:lvl1pPr>
          </a:lstStyle>
          <a:p>
            <a:endParaRPr lang="en-US" dirty="0"/>
          </a:p>
        </p:txBody>
      </p:sp>
      <p:sp>
        <p:nvSpPr>
          <p:cNvPr id="5" name="Subtitle 2"/>
          <p:cNvSpPr>
            <a:spLocks noGrp="1"/>
          </p:cNvSpPr>
          <p:nvPr>
            <p:ph type="subTitle" idx="1"/>
          </p:nvPr>
        </p:nvSpPr>
        <p:spPr>
          <a:xfrm>
            <a:off x="1371600" y="3886200"/>
            <a:ext cx="6400800" cy="457200"/>
          </a:xfrm>
          <a:prstGeom prst="rect">
            <a:avLst/>
          </a:prstGeom>
        </p:spPr>
        <p:txBody>
          <a:bodyPr/>
          <a:lstStyle>
            <a:lvl1pPr marL="0" indent="0" algn="ctr">
              <a:buNone/>
              <a:defRPr sz="2000" b="1" baseline="0">
                <a:solidFill>
                  <a:schemeClr val="bg2"/>
                </a:solidFill>
                <a:effectLst/>
                <a:latin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smtClean="0"/>
          </a:p>
        </p:txBody>
      </p:sp>
      <p:sp>
        <p:nvSpPr>
          <p:cNvPr id="9" name="Text Placeholder 8"/>
          <p:cNvSpPr>
            <a:spLocks noGrp="1"/>
          </p:cNvSpPr>
          <p:nvPr>
            <p:ph type="body" sz="quarter" idx="10"/>
          </p:nvPr>
        </p:nvSpPr>
        <p:spPr>
          <a:xfrm>
            <a:off x="1371600" y="4267200"/>
            <a:ext cx="6400800" cy="1295400"/>
          </a:xfrm>
          <a:prstGeom prst="rect">
            <a:avLst/>
          </a:prstGeom>
        </p:spPr>
        <p:txBody>
          <a:bodyPr/>
          <a:lstStyle>
            <a:lvl1pPr algn="ctr">
              <a:lnSpc>
                <a:spcPts val="2000"/>
              </a:lnSpc>
              <a:buNone/>
              <a:defRPr sz="1800" baseline="0">
                <a:solidFill>
                  <a:schemeClr val="tx1"/>
                </a:solidFill>
                <a:latin typeface="Calibri" pitchFamily="34" charset="0"/>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endParaRPr lang="en-US" dirty="0"/>
          </a:p>
        </p:txBody>
      </p:sp>
    </p:spTree>
    <p:extLst>
      <p:ext uri="{BB962C8B-B14F-4D97-AF65-F5344CB8AC3E}">
        <p14:creationId xmlns:p14="http://schemas.microsoft.com/office/powerpoint/2010/main" val="20272443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asic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nchorCtr="0"/>
          <a:lstStyle>
            <a:lvl1pPr>
              <a:lnSpc>
                <a:spcPts val="3000"/>
              </a:lnSpc>
              <a:defRPr sz="2800" b="1" baseline="0">
                <a:effectLst/>
                <a:latin typeface="Calibri" pitchFamily="34" charset="0"/>
              </a:defRPr>
            </a:lvl1pPr>
          </a:lstStyle>
          <a:p>
            <a:endParaRPr lang="en-US" dirty="0"/>
          </a:p>
        </p:txBody>
      </p:sp>
      <p:sp>
        <p:nvSpPr>
          <p:cNvPr id="3" name="Content Placeholder 2"/>
          <p:cNvSpPr>
            <a:spLocks noGrp="1"/>
          </p:cNvSpPr>
          <p:nvPr>
            <p:ph idx="1"/>
          </p:nvPr>
        </p:nvSpPr>
        <p:spPr>
          <a:xfrm>
            <a:off x="457200" y="1600201"/>
            <a:ext cx="8229600" cy="4191000"/>
          </a:xfrm>
          <a:prstGeom prst="rect">
            <a:avLst/>
          </a:prstGeom>
        </p:spPr>
        <p:txBody>
          <a:bodyPr/>
          <a:lstStyle>
            <a:lvl1pPr marL="342900" indent="-342900">
              <a:buClr>
                <a:schemeClr val="accent1"/>
              </a:buClr>
              <a:buSzPct val="70000"/>
              <a:buFont typeface="Wingdings" pitchFamily="2" charset="2"/>
              <a:buChar char="§"/>
              <a:defRPr sz="2400" b="1" baseline="0">
                <a:solidFill>
                  <a:schemeClr val="bg2"/>
                </a:solidFill>
                <a:latin typeface="Calibri" pitchFamily="34" charset="0"/>
              </a:defRPr>
            </a:lvl1pPr>
            <a:lvl2pPr marL="742950" indent="-285750">
              <a:buClr>
                <a:schemeClr val="tx1"/>
              </a:buClr>
              <a:buSzPct val="100000"/>
              <a:buFont typeface="Arial" pitchFamily="34" charset="0"/>
              <a:buChar char="•"/>
              <a:defRPr sz="2000">
                <a:solidFill>
                  <a:schemeClr val="bg2"/>
                </a:solidFill>
              </a:defRPr>
            </a:lvl2pPr>
            <a:lvl3pPr marL="1143000" indent="-228600">
              <a:buClr>
                <a:schemeClr val="tx1"/>
              </a:buClr>
              <a:buSzPct val="100000"/>
              <a:buFont typeface="Courier New" pitchFamily="49" charset="0"/>
              <a:buChar char="o"/>
              <a:defRPr sz="1800">
                <a:solidFill>
                  <a:schemeClr val="bg2"/>
                </a:solidFill>
              </a:defRPr>
            </a:lvl3pPr>
            <a:lvl4pPr>
              <a:buClr>
                <a:schemeClr val="tx1"/>
              </a:buClr>
              <a:buSzPct val="70000"/>
              <a:buFont typeface="Courier New" pitchFamily="49" charset="0"/>
              <a:buChar char="o"/>
              <a:defRPr sz="1800" baseline="0">
                <a:solidFill>
                  <a:schemeClr val="bg2"/>
                </a:solidFill>
              </a:defRPr>
            </a:lvl4pPr>
            <a:lvl5pPr>
              <a:buClr>
                <a:schemeClr val="tx1"/>
              </a:buClr>
              <a:buSzPct val="70000"/>
              <a:buFont typeface="Arial" pitchFamily="34" charset="0"/>
              <a:buChar char="•"/>
              <a:defRPr sz="1800">
                <a:solidFill>
                  <a:schemeClr val="bg2"/>
                </a:solidFill>
              </a:defRPr>
            </a:lvl5pPr>
          </a:lstStyle>
          <a:p>
            <a:pPr lvl="0"/>
            <a:endParaRPr lang="en-US" dirty="0" smtClean="0"/>
          </a:p>
          <a:p>
            <a:pPr lvl="1"/>
            <a:endParaRPr lang="en-US" dirty="0" smtClean="0"/>
          </a:p>
          <a:p>
            <a:pPr lvl="2"/>
            <a:endParaRPr lang="en-US" dirty="0"/>
          </a:p>
        </p:txBody>
      </p:sp>
      <p:sp>
        <p:nvSpPr>
          <p:cNvPr id="6" name="Text Placeholder 5"/>
          <p:cNvSpPr>
            <a:spLocks noGrp="1"/>
          </p:cNvSpPr>
          <p:nvPr userDrawn="1">
            <p:ph type="body" sz="quarter" idx="11" hasCustomPrompt="1"/>
          </p:nvPr>
        </p:nvSpPr>
        <p:spPr>
          <a:xfrm>
            <a:off x="457200" y="6019800"/>
            <a:ext cx="8229600" cy="381000"/>
          </a:xfrm>
          <a:prstGeom prst="rect">
            <a:avLst/>
          </a:prstGeom>
        </p:spPr>
        <p:txBody>
          <a:bodyPr anchor="b"/>
          <a:lstStyle>
            <a:lvl1pPr>
              <a:buNone/>
              <a:defRPr sz="1100">
                <a:solidFill>
                  <a:schemeClr val="tx1"/>
                </a:solidFill>
                <a:latin typeface="Calibri" pitchFamily="34" charset="0"/>
              </a:defRPr>
            </a:lvl1pPr>
          </a:lstStyle>
          <a:p>
            <a:r>
              <a:rPr lang="en-US" dirty="0" smtClean="0"/>
              <a:t>* Citations, references, and credits</a:t>
            </a:r>
            <a:endParaRPr lang="en-US" dirty="0"/>
          </a:p>
        </p:txBody>
      </p:sp>
    </p:spTree>
    <p:extLst>
      <p:ext uri="{BB962C8B-B14F-4D97-AF65-F5344CB8AC3E}">
        <p14:creationId xmlns:p14="http://schemas.microsoft.com/office/powerpoint/2010/main" val="155052843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ata Slide (For content heavy tables and chart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nchorCtr="0"/>
          <a:lstStyle>
            <a:lvl1pPr>
              <a:lnSpc>
                <a:spcPts val="3000"/>
              </a:lnSpc>
              <a:defRPr sz="2800" b="1" baseline="0">
                <a:effectLst/>
                <a:latin typeface="Calibri" pitchFamily="34" charset="0"/>
              </a:defRPr>
            </a:lvl1pPr>
          </a:lstStyle>
          <a:p>
            <a:endParaRPr lang="en-US" dirty="0"/>
          </a:p>
        </p:txBody>
      </p:sp>
      <p:sp>
        <p:nvSpPr>
          <p:cNvPr id="3" name="Content Placeholder 2"/>
          <p:cNvSpPr>
            <a:spLocks noGrp="1"/>
          </p:cNvSpPr>
          <p:nvPr>
            <p:ph idx="1"/>
          </p:nvPr>
        </p:nvSpPr>
        <p:spPr>
          <a:xfrm>
            <a:off x="457200" y="1600201"/>
            <a:ext cx="8229600" cy="4191000"/>
          </a:xfrm>
          <a:prstGeom prst="rect">
            <a:avLst/>
          </a:prstGeom>
        </p:spPr>
        <p:txBody>
          <a:bodyPr/>
          <a:lstStyle>
            <a:lvl1pPr marL="342900" indent="-342900">
              <a:buClr>
                <a:schemeClr val="tx1"/>
              </a:buClr>
              <a:buSzPct val="70000"/>
              <a:buFont typeface="Arial" pitchFamily="34" charset="0"/>
              <a:buChar char="•"/>
              <a:defRPr sz="2400" b="1" baseline="0">
                <a:solidFill>
                  <a:schemeClr val="bg2"/>
                </a:solidFill>
                <a:latin typeface="Calibri" pitchFamily="34" charset="0"/>
              </a:defRPr>
            </a:lvl1pPr>
            <a:lvl2pPr>
              <a:buClr>
                <a:schemeClr val="tx1"/>
              </a:buClr>
              <a:buSzPct val="100000"/>
              <a:buFont typeface="Wingdings" pitchFamily="2" charset="2"/>
              <a:buChar char="§"/>
              <a:defRPr sz="2000">
                <a:solidFill>
                  <a:schemeClr val="bg2"/>
                </a:solidFill>
              </a:defRPr>
            </a:lvl2pPr>
            <a:lvl3pPr>
              <a:buClr>
                <a:schemeClr val="tx1"/>
              </a:buClr>
              <a:buSzPct val="100000"/>
              <a:buFont typeface="Arial" pitchFamily="34" charset="0"/>
              <a:buChar char="•"/>
              <a:defRPr sz="1800">
                <a:solidFill>
                  <a:schemeClr val="bg2"/>
                </a:solidFill>
              </a:defRPr>
            </a:lvl3pPr>
            <a:lvl4pPr>
              <a:buClr>
                <a:schemeClr val="tx1"/>
              </a:buClr>
              <a:buSzPct val="70000"/>
              <a:buFont typeface="Courier New" pitchFamily="49" charset="0"/>
              <a:buChar char="o"/>
              <a:defRPr sz="1800" baseline="0">
                <a:solidFill>
                  <a:schemeClr val="bg2"/>
                </a:solidFill>
              </a:defRPr>
            </a:lvl4pPr>
            <a:lvl5pPr>
              <a:buClr>
                <a:schemeClr val="tx1"/>
              </a:buClr>
              <a:buSzPct val="70000"/>
              <a:buFont typeface="Arial" pitchFamily="34" charset="0"/>
              <a:buChar char="•"/>
              <a:defRPr sz="1800">
                <a:solidFill>
                  <a:schemeClr val="bg2"/>
                </a:solidFill>
              </a:defRPr>
            </a:lvl5pPr>
          </a:lstStyle>
          <a:p>
            <a:pPr lvl="0"/>
            <a:endParaRPr lang="en-US" dirty="0"/>
          </a:p>
        </p:txBody>
      </p:sp>
      <p:sp>
        <p:nvSpPr>
          <p:cNvPr id="7" name="Text Placeholder 5"/>
          <p:cNvSpPr>
            <a:spLocks noGrp="1"/>
          </p:cNvSpPr>
          <p:nvPr>
            <p:ph type="body" sz="quarter" idx="11" hasCustomPrompt="1"/>
          </p:nvPr>
        </p:nvSpPr>
        <p:spPr>
          <a:xfrm>
            <a:off x="457200" y="6019800"/>
            <a:ext cx="8229600" cy="381000"/>
          </a:xfrm>
          <a:prstGeom prst="rect">
            <a:avLst/>
          </a:prstGeom>
        </p:spPr>
        <p:txBody>
          <a:bodyPr anchor="b"/>
          <a:lstStyle>
            <a:lvl1pPr>
              <a:buNone/>
              <a:defRPr sz="1100">
                <a:solidFill>
                  <a:schemeClr val="tx1"/>
                </a:solidFill>
                <a:latin typeface="Calibri" pitchFamily="34" charset="0"/>
              </a:defRPr>
            </a:lvl1pPr>
          </a:lstStyle>
          <a:p>
            <a:r>
              <a:rPr lang="en-US" dirty="0" smtClean="0"/>
              <a:t>* Citations, references, and credits</a:t>
            </a:r>
            <a:endParaRPr lang="en-US" dirty="0"/>
          </a:p>
        </p:txBody>
      </p:sp>
    </p:spTree>
    <p:extLst>
      <p:ext uri="{BB962C8B-B14F-4D97-AF65-F5344CB8AC3E}">
        <p14:creationId xmlns:p14="http://schemas.microsoft.com/office/powerpoint/2010/main" val="385121160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Bad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3886200"/>
            <a:ext cx="6400800" cy="457200"/>
          </a:xfrm>
          <a:prstGeom prst="rect">
            <a:avLst/>
          </a:prstGeom>
        </p:spPr>
        <p:txBody>
          <a:bodyPr/>
          <a:lstStyle>
            <a:lvl1pPr marL="0" indent="0" algn="ctr">
              <a:buNone/>
              <a:defRPr sz="2000" b="1" baseline="0">
                <a:solidFill>
                  <a:schemeClr val="bg2"/>
                </a:solidFill>
                <a:effectLst/>
                <a:latin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smtClean="0"/>
          </a:p>
        </p:txBody>
      </p:sp>
      <p:sp>
        <p:nvSpPr>
          <p:cNvPr id="9" name="Text Placeholder 8"/>
          <p:cNvSpPr>
            <a:spLocks noGrp="1"/>
          </p:cNvSpPr>
          <p:nvPr>
            <p:ph type="body" sz="quarter" idx="10"/>
          </p:nvPr>
        </p:nvSpPr>
        <p:spPr>
          <a:xfrm>
            <a:off x="1371600" y="4267200"/>
            <a:ext cx="6400800" cy="1295400"/>
          </a:xfrm>
          <a:prstGeom prst="rect">
            <a:avLst/>
          </a:prstGeom>
        </p:spPr>
        <p:txBody>
          <a:bodyPr/>
          <a:lstStyle>
            <a:lvl1pPr algn="ctr">
              <a:lnSpc>
                <a:spcPts val="2000"/>
              </a:lnSpc>
              <a:buNone/>
              <a:defRPr sz="1800" baseline="0">
                <a:solidFill>
                  <a:schemeClr val="tx1"/>
                </a:solidFill>
                <a:latin typeface="Calibri" pitchFamily="34" charset="0"/>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endParaRPr lang="en-US" dirty="0"/>
          </a:p>
        </p:txBody>
      </p:sp>
      <p:sp>
        <p:nvSpPr>
          <p:cNvPr id="11" name="Title 1"/>
          <p:cNvSpPr>
            <a:spLocks noGrp="1"/>
          </p:cNvSpPr>
          <p:nvPr>
            <p:ph type="title"/>
          </p:nvPr>
        </p:nvSpPr>
        <p:spPr>
          <a:xfrm>
            <a:off x="457200" y="1981200"/>
            <a:ext cx="8229600" cy="1676400"/>
          </a:xfrm>
          <a:prstGeom prst="rect">
            <a:avLst/>
          </a:prstGeom>
        </p:spPr>
        <p:txBody>
          <a:bodyPr/>
          <a:lstStyle>
            <a:lvl1pPr>
              <a:lnSpc>
                <a:spcPts val="3000"/>
              </a:lnSpc>
              <a:defRPr sz="2800" b="1" baseline="0">
                <a:effectLst/>
                <a:latin typeface="Calibri" pitchFamily="34" charset="0"/>
              </a:defRPr>
            </a:lvl1pPr>
          </a:lstStyle>
          <a:p>
            <a:endParaRPr lang="en-US" dirty="0"/>
          </a:p>
        </p:txBody>
      </p:sp>
    </p:spTree>
    <p:extLst>
      <p:ext uri="{BB962C8B-B14F-4D97-AF65-F5344CB8AC3E}">
        <p14:creationId xmlns:p14="http://schemas.microsoft.com/office/powerpoint/2010/main" val="401059539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Content Badg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nchorCtr="0"/>
          <a:lstStyle>
            <a:lvl1pPr>
              <a:lnSpc>
                <a:spcPts val="3000"/>
              </a:lnSpc>
              <a:defRPr sz="2800" b="1" baseline="0">
                <a:effectLst/>
                <a:latin typeface="Calibri" pitchFamily="34" charset="0"/>
              </a:defRPr>
            </a:lvl1pPr>
          </a:lstStyle>
          <a:p>
            <a:endParaRPr lang="en-US" dirty="0"/>
          </a:p>
        </p:txBody>
      </p:sp>
      <p:sp>
        <p:nvSpPr>
          <p:cNvPr id="3" name="Content Placeholder 2"/>
          <p:cNvSpPr>
            <a:spLocks noGrp="1"/>
          </p:cNvSpPr>
          <p:nvPr>
            <p:ph idx="1"/>
          </p:nvPr>
        </p:nvSpPr>
        <p:spPr>
          <a:xfrm>
            <a:off x="457200" y="1600201"/>
            <a:ext cx="8229600" cy="4191000"/>
          </a:xfrm>
          <a:prstGeom prst="rect">
            <a:avLst/>
          </a:prstGeom>
        </p:spPr>
        <p:txBody>
          <a:bodyPr/>
          <a:lstStyle>
            <a:lvl1pPr marL="342900" indent="-342900">
              <a:buClr>
                <a:schemeClr val="tx1"/>
              </a:buClr>
              <a:buSzPct val="70000"/>
              <a:buFont typeface="Arial" pitchFamily="34" charset="0"/>
              <a:buChar char="•"/>
              <a:defRPr sz="2400" b="1" baseline="0">
                <a:solidFill>
                  <a:schemeClr val="bg2"/>
                </a:solidFill>
                <a:latin typeface="Calibri" pitchFamily="34" charset="0"/>
              </a:defRPr>
            </a:lvl1pPr>
            <a:lvl2pPr>
              <a:buClr>
                <a:schemeClr val="tx1"/>
              </a:buClr>
              <a:buSzPct val="100000"/>
              <a:buFont typeface="Wingdings" pitchFamily="2" charset="2"/>
              <a:buChar char="§"/>
              <a:defRPr sz="2000">
                <a:solidFill>
                  <a:schemeClr val="bg2"/>
                </a:solidFill>
              </a:defRPr>
            </a:lvl2pPr>
            <a:lvl3pPr>
              <a:buClr>
                <a:schemeClr val="tx1"/>
              </a:buClr>
              <a:buSzPct val="100000"/>
              <a:buFont typeface="Arial" pitchFamily="34" charset="0"/>
              <a:buChar char="•"/>
              <a:defRPr sz="1800">
                <a:solidFill>
                  <a:schemeClr val="bg2"/>
                </a:solidFill>
              </a:defRPr>
            </a:lvl3pPr>
            <a:lvl4pPr>
              <a:buClr>
                <a:schemeClr val="tx1"/>
              </a:buClr>
              <a:buSzPct val="70000"/>
              <a:buFont typeface="Courier New" pitchFamily="49" charset="0"/>
              <a:buChar char="o"/>
              <a:defRPr sz="1800" baseline="0">
                <a:solidFill>
                  <a:schemeClr val="bg2"/>
                </a:solidFill>
              </a:defRPr>
            </a:lvl4pPr>
            <a:lvl5pPr>
              <a:buClr>
                <a:schemeClr val="tx1"/>
              </a:buClr>
              <a:buSzPct val="70000"/>
              <a:buFont typeface="Arial" pitchFamily="34" charset="0"/>
              <a:buChar char="•"/>
              <a:defRPr sz="1800">
                <a:solidFill>
                  <a:schemeClr val="bg2"/>
                </a:solidFill>
              </a:defRPr>
            </a:lvl5pPr>
          </a:lstStyle>
          <a:p>
            <a:pPr lvl="0"/>
            <a:endParaRPr lang="en-US" dirty="0"/>
          </a:p>
        </p:txBody>
      </p:sp>
      <p:sp>
        <p:nvSpPr>
          <p:cNvPr id="5" name="Text Placeholder 5"/>
          <p:cNvSpPr>
            <a:spLocks noGrp="1"/>
          </p:cNvSpPr>
          <p:nvPr>
            <p:ph type="body" sz="quarter" idx="11" hasCustomPrompt="1"/>
          </p:nvPr>
        </p:nvSpPr>
        <p:spPr>
          <a:xfrm>
            <a:off x="2133600" y="6019800"/>
            <a:ext cx="6553200" cy="381000"/>
          </a:xfrm>
          <a:prstGeom prst="rect">
            <a:avLst/>
          </a:prstGeom>
        </p:spPr>
        <p:txBody>
          <a:bodyPr anchor="b"/>
          <a:lstStyle>
            <a:lvl1pPr>
              <a:buNone/>
              <a:defRPr sz="1100">
                <a:solidFill>
                  <a:schemeClr val="tx1"/>
                </a:solidFill>
                <a:latin typeface="Calibri" pitchFamily="34" charset="0"/>
              </a:defRPr>
            </a:lvl1pPr>
          </a:lstStyle>
          <a:p>
            <a:r>
              <a:rPr lang="en-US" dirty="0" smtClean="0"/>
              <a:t>* Citations, references, and credits</a:t>
            </a:r>
            <a:endParaRPr lang="en-US" dirty="0"/>
          </a:p>
        </p:txBody>
      </p:sp>
    </p:spTree>
    <p:extLst>
      <p:ext uri="{BB962C8B-B14F-4D97-AF65-F5344CB8AC3E}">
        <p14:creationId xmlns:p14="http://schemas.microsoft.com/office/powerpoint/2010/main" val="241723743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3" y="1271016"/>
            <a:ext cx="7772400" cy="1362075"/>
          </a:xfrm>
          <a:prstGeom prst="rect">
            <a:avLst/>
          </a:prstGeom>
        </p:spPr>
        <p:txBody>
          <a:bodyPr anchor="t"/>
          <a:lstStyle>
            <a:lvl1pPr algn="ctr">
              <a:lnSpc>
                <a:spcPts val="3800"/>
              </a:lnSpc>
              <a:defRPr sz="3600" b="1" cap="all" baseline="0">
                <a:effectLst/>
                <a:latin typeface="Calibri" pitchFamily="34" charset="0"/>
              </a:defRPr>
            </a:lvl1pPr>
          </a:lstStyle>
          <a:p>
            <a:endParaRPr lang="en-US" dirty="0"/>
          </a:p>
        </p:txBody>
      </p:sp>
      <p:sp>
        <p:nvSpPr>
          <p:cNvPr id="3" name="Text Placeholder 2"/>
          <p:cNvSpPr>
            <a:spLocks noGrp="1"/>
          </p:cNvSpPr>
          <p:nvPr>
            <p:ph type="body" idx="1"/>
          </p:nvPr>
        </p:nvSpPr>
        <p:spPr>
          <a:xfrm>
            <a:off x="684213" y="2743200"/>
            <a:ext cx="7772400" cy="1500187"/>
          </a:xfrm>
          <a:prstGeom prst="rect">
            <a:avLst/>
          </a:prstGeom>
        </p:spPr>
        <p:txBody>
          <a:bodyPr anchor="t" anchorCtr="0"/>
          <a:lstStyle>
            <a:lvl1pPr marL="0" indent="0" algn="ctr">
              <a:lnSpc>
                <a:spcPts val="2200"/>
              </a:lnSpc>
              <a:buNone/>
              <a:defRPr sz="2000" baseline="0">
                <a:solidFill>
                  <a:schemeClr val="bg2"/>
                </a:solidFill>
                <a:latin typeface="Calibri"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smtClean="0"/>
          </a:p>
        </p:txBody>
      </p:sp>
    </p:spTree>
    <p:extLst>
      <p:ext uri="{BB962C8B-B14F-4D97-AF65-F5344CB8AC3E}">
        <p14:creationId xmlns:p14="http://schemas.microsoft.com/office/powerpoint/2010/main" val="114097248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baseline="0">
                <a:effectLst/>
                <a:latin typeface="Calibri" pitchFamily="34" charset="0"/>
              </a:defRPr>
            </a:lvl1pPr>
          </a:lstStyle>
          <a:p>
            <a:endParaRPr lang="en-US" dirty="0"/>
          </a:p>
        </p:txBody>
      </p:sp>
      <p:sp>
        <p:nvSpPr>
          <p:cNvPr id="3" name="Content Placeholder 2"/>
          <p:cNvSpPr>
            <a:spLocks noGrp="1"/>
          </p:cNvSpPr>
          <p:nvPr>
            <p:ph idx="1"/>
          </p:nvPr>
        </p:nvSpPr>
        <p:spPr>
          <a:xfrm>
            <a:off x="3575050" y="273051"/>
            <a:ext cx="5111750" cy="5518150"/>
          </a:xfrm>
          <a:prstGeom prst="rect">
            <a:avLst/>
          </a:prstGeom>
        </p:spPr>
        <p:txBody>
          <a:bodyPr anchor="ctr" anchorCtr="0"/>
          <a:lstStyle>
            <a:lvl1pPr marL="342900" indent="-342900">
              <a:buClr>
                <a:schemeClr val="tx1"/>
              </a:buClr>
              <a:buSzPct val="70000"/>
              <a:buFont typeface="Wingdings" pitchFamily="2" charset="2"/>
              <a:buChar char="§"/>
              <a:defRPr sz="2400" b="1">
                <a:solidFill>
                  <a:schemeClr val="bg2"/>
                </a:solidFill>
                <a:latin typeface="Calibri" pitchFamily="34" charset="0"/>
              </a:defRPr>
            </a:lvl1pPr>
            <a:lvl2pPr marL="742950" indent="-285750">
              <a:buClr>
                <a:schemeClr val="tx1"/>
              </a:buClr>
              <a:buSzPct val="100000"/>
              <a:buFont typeface="Arial" pitchFamily="34" charset="0"/>
              <a:buChar char="•"/>
              <a:defRPr sz="2000">
                <a:solidFill>
                  <a:schemeClr val="bg2"/>
                </a:solidFill>
              </a:defRPr>
            </a:lvl2pPr>
            <a:lvl3pPr marL="1143000" indent="-228600">
              <a:buClr>
                <a:schemeClr val="tx1"/>
              </a:buClr>
              <a:buSzPct val="100000"/>
              <a:buFont typeface="Courier New" pitchFamily="49" charset="0"/>
              <a:buChar char="o"/>
              <a:defRPr sz="1800">
                <a:solidFill>
                  <a:schemeClr val="bg2"/>
                </a:solidFill>
              </a:defRPr>
            </a:lvl3pPr>
            <a:lvl4pPr>
              <a:buClr>
                <a:schemeClr val="tx1"/>
              </a:buClr>
              <a:buSzPct val="70000"/>
              <a:buFont typeface="Courier New" pitchFamily="49" charset="0"/>
              <a:buChar char="o"/>
              <a:defRPr sz="1800">
                <a:solidFill>
                  <a:schemeClr val="bg2"/>
                </a:solidFill>
              </a:defRPr>
            </a:lvl4pPr>
            <a:lvl5pPr>
              <a:buClr>
                <a:schemeClr val="tx1"/>
              </a:buClr>
              <a:buSzPct val="70000"/>
              <a:buFont typeface="Arial" pitchFamily="34" charset="0"/>
              <a:buChar char="•"/>
              <a:defRPr sz="1800">
                <a:solidFill>
                  <a:schemeClr val="bg2"/>
                </a:solidFill>
              </a:defRPr>
            </a:lvl5pPr>
            <a:lvl6pPr>
              <a:defRPr sz="2000"/>
            </a:lvl6pPr>
            <a:lvl7pPr>
              <a:defRPr sz="2000"/>
            </a:lvl7pPr>
            <a:lvl8pPr>
              <a:defRPr sz="2000"/>
            </a:lvl8pPr>
            <a:lvl9pPr>
              <a:defRPr sz="2000"/>
            </a:lvl9pPr>
          </a:lstStyle>
          <a:p>
            <a:pPr lvl="0"/>
            <a:endParaRPr lang="en-US" dirty="0" smtClean="0"/>
          </a:p>
          <a:p>
            <a:pPr lvl="1"/>
            <a:endParaRPr lang="en-US" dirty="0" smtClean="0"/>
          </a:p>
          <a:p>
            <a:pPr lvl="2"/>
            <a:endParaRPr lang="en-US" dirty="0"/>
          </a:p>
        </p:txBody>
      </p:sp>
      <p:sp>
        <p:nvSpPr>
          <p:cNvPr id="4" name="Text Placeholder 3"/>
          <p:cNvSpPr>
            <a:spLocks noGrp="1"/>
          </p:cNvSpPr>
          <p:nvPr>
            <p:ph type="body" sz="half" idx="2"/>
          </p:nvPr>
        </p:nvSpPr>
        <p:spPr>
          <a:xfrm>
            <a:off x="457200" y="1435101"/>
            <a:ext cx="3008313" cy="4356099"/>
          </a:xfrm>
          <a:prstGeom prst="rect">
            <a:avLst/>
          </a:prstGeom>
        </p:spPr>
        <p:txBody>
          <a:bodyPr/>
          <a:lstStyle>
            <a:lvl1pPr marL="0" indent="0">
              <a:buNone/>
              <a:defRPr sz="1400" baseline="0">
                <a:solidFill>
                  <a:schemeClr val="bg2"/>
                </a:solidFill>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6" name="Text Placeholder 5"/>
          <p:cNvSpPr>
            <a:spLocks noGrp="1"/>
          </p:cNvSpPr>
          <p:nvPr>
            <p:ph type="body" sz="quarter" idx="11" hasCustomPrompt="1"/>
          </p:nvPr>
        </p:nvSpPr>
        <p:spPr>
          <a:xfrm>
            <a:off x="457200" y="6019800"/>
            <a:ext cx="8229600" cy="381000"/>
          </a:xfrm>
          <a:prstGeom prst="rect">
            <a:avLst/>
          </a:prstGeom>
        </p:spPr>
        <p:txBody>
          <a:bodyPr anchor="b"/>
          <a:lstStyle>
            <a:lvl1pPr>
              <a:buNone/>
              <a:defRPr sz="1100">
                <a:solidFill>
                  <a:schemeClr val="tx1"/>
                </a:solidFill>
                <a:latin typeface="Calibri" pitchFamily="34" charset="0"/>
              </a:defRPr>
            </a:lvl1pPr>
          </a:lstStyle>
          <a:p>
            <a:r>
              <a:rPr lang="en-US" dirty="0" smtClean="0"/>
              <a:t>* Citations, references, and credits</a:t>
            </a:r>
            <a:endParaRPr lang="en-US" dirty="0"/>
          </a:p>
        </p:txBody>
      </p:sp>
    </p:spTree>
    <p:extLst>
      <p:ext uri="{BB962C8B-B14F-4D97-AF65-F5344CB8AC3E}">
        <p14:creationId xmlns:p14="http://schemas.microsoft.com/office/powerpoint/2010/main" val="202894049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baseline="0">
                <a:effectLst/>
                <a:latin typeface="Calibri" pitchFamily="34" charset="0"/>
              </a:defRPr>
            </a:lvl1pPr>
          </a:lstStyle>
          <a:p>
            <a:endParaRPr lang="en-US" dirty="0"/>
          </a:p>
        </p:txBody>
      </p:sp>
      <p:sp>
        <p:nvSpPr>
          <p:cNvPr id="3" name="Picture Placeholder 2"/>
          <p:cNvSpPr>
            <a:spLocks noGrp="1"/>
          </p:cNvSpPr>
          <p:nvPr>
            <p:ph type="pic" idx="1"/>
          </p:nvPr>
        </p:nvSpPr>
        <p:spPr>
          <a:xfrm>
            <a:off x="1792288" y="612775"/>
            <a:ext cx="5486400" cy="4114800"/>
          </a:xfrm>
          <a:prstGeom prst="rect">
            <a:avLst/>
          </a:prstGeom>
          <a:ln w="25400">
            <a:solidFill>
              <a:schemeClr val="bg1"/>
            </a:solidFill>
          </a:ln>
          <a:effectLst>
            <a:outerShdw blurRad="44450" dist="27940" dir="5400000" algn="ctr">
              <a:srgbClr val="000000">
                <a:alpha val="32000"/>
              </a:srgbClr>
            </a:outerShdw>
          </a:effectLst>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baseline="0">
                <a:solidFill>
                  <a:schemeClr val="bg2"/>
                </a:solidFill>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Tree>
    <p:extLst>
      <p:ext uri="{BB962C8B-B14F-4D97-AF65-F5344CB8AC3E}">
        <p14:creationId xmlns:p14="http://schemas.microsoft.com/office/powerpoint/2010/main" val="368837780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1981200"/>
            <a:ext cx="6400800" cy="2057400"/>
          </a:xfrm>
          <a:prstGeom prst="rect">
            <a:avLst/>
          </a:prstGeom>
        </p:spPr>
        <p:txBody>
          <a:bodyPr/>
          <a:lstStyle>
            <a:lvl1pPr marL="0" indent="0" algn="ctr">
              <a:buNone/>
              <a:defRPr sz="2800" b="1" baseline="0">
                <a:solidFill>
                  <a:schemeClr val="bg2"/>
                </a:solidFill>
                <a:effectLst/>
                <a:latin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smtClean="0"/>
          </a:p>
        </p:txBody>
      </p:sp>
    </p:spTree>
    <p:extLst>
      <p:ext uri="{BB962C8B-B14F-4D97-AF65-F5344CB8AC3E}">
        <p14:creationId xmlns:p14="http://schemas.microsoft.com/office/powerpoint/2010/main" val="193401560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ata Slide (for content heavy tables and chart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nchorCtr="0"/>
          <a:lstStyle>
            <a:lvl1pPr>
              <a:lnSpc>
                <a:spcPts val="3000"/>
              </a:lnSpc>
              <a:defRPr sz="2800" b="1" baseline="0">
                <a:solidFill>
                  <a:schemeClr val="bg1"/>
                </a:solidFill>
                <a:effectLst/>
                <a:latin typeface="Calibri"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00201"/>
            <a:ext cx="8229600" cy="4191000"/>
          </a:xfrm>
          <a:prstGeom prst="rect">
            <a:avLst/>
          </a:prstGeom>
        </p:spPr>
        <p:txBody>
          <a:bodyPr/>
          <a:lstStyle>
            <a:lvl1pPr marL="342900" indent="-342900">
              <a:buClr>
                <a:schemeClr val="bg1"/>
              </a:buClr>
              <a:buSzPct val="70000"/>
              <a:buFont typeface="Arial" pitchFamily="34" charset="0"/>
              <a:buChar char="•"/>
              <a:defRPr sz="2400" b="1" baseline="0">
                <a:solidFill>
                  <a:schemeClr val="bg2"/>
                </a:solidFill>
                <a:latin typeface="Calibri" pitchFamily="34" charset="0"/>
              </a:defRPr>
            </a:lvl1pPr>
            <a:lvl2pPr>
              <a:buClr>
                <a:schemeClr val="bg1"/>
              </a:buClr>
              <a:buSzPct val="100000"/>
              <a:buFont typeface="Wingdings" pitchFamily="2" charset="2"/>
              <a:buChar char="§"/>
              <a:defRPr sz="2000">
                <a:solidFill>
                  <a:schemeClr val="bg2"/>
                </a:solidFill>
              </a:defRPr>
            </a:lvl2pPr>
            <a:lvl3pPr>
              <a:buClr>
                <a:schemeClr val="bg1"/>
              </a:buClr>
              <a:buSzPct val="100000"/>
              <a:buFont typeface="Arial" pitchFamily="34" charset="0"/>
              <a:buChar char="•"/>
              <a:defRPr sz="1800">
                <a:solidFill>
                  <a:schemeClr val="bg2"/>
                </a:solidFill>
              </a:defRPr>
            </a:lvl3pPr>
            <a:lvl4pPr>
              <a:buClr>
                <a:schemeClr val="bg1"/>
              </a:buClr>
              <a:buSzPct val="70000"/>
              <a:buFont typeface="Courier New" pitchFamily="49" charset="0"/>
              <a:buChar char="o"/>
              <a:defRPr sz="1800" baseline="0">
                <a:solidFill>
                  <a:schemeClr val="bg2"/>
                </a:solidFill>
              </a:defRPr>
            </a:lvl4pPr>
            <a:lvl5pPr>
              <a:buClr>
                <a:schemeClr val="bg1"/>
              </a:buClr>
              <a:buSzPct val="70000"/>
              <a:buFont typeface="Arial" pitchFamily="34" charset="0"/>
              <a:buChar char="•"/>
              <a:defRPr sz="1800">
                <a:solidFill>
                  <a:schemeClr val="bg2"/>
                </a:solidFill>
              </a:defRPr>
            </a:lvl5pPr>
          </a:lstStyle>
          <a:p>
            <a:pPr lvl="0"/>
            <a:r>
              <a:rPr lang="en-US" smtClean="0"/>
              <a:t>Click to edit Master text styles</a:t>
            </a:r>
          </a:p>
        </p:txBody>
      </p:sp>
      <p:sp>
        <p:nvSpPr>
          <p:cNvPr id="7" name="Text Placeholder 8"/>
          <p:cNvSpPr>
            <a:spLocks noGrp="1"/>
          </p:cNvSpPr>
          <p:nvPr>
            <p:ph type="body" sz="quarter" idx="10" hasCustomPrompt="1"/>
          </p:nvPr>
        </p:nvSpPr>
        <p:spPr>
          <a:xfrm>
            <a:off x="457200" y="5791200"/>
            <a:ext cx="8229600" cy="609600"/>
          </a:xfrm>
          <a:prstGeom prst="rect">
            <a:avLst/>
          </a:prstGeom>
        </p:spPr>
        <p:txBody>
          <a:bodyPr anchor="b" anchorCtr="0"/>
          <a:lstStyle>
            <a:lvl1pPr algn="l">
              <a:lnSpc>
                <a:spcPts val="1100"/>
              </a:lnSpc>
              <a:buNone/>
              <a:defRPr sz="1100" baseline="0">
                <a:solidFill>
                  <a:schemeClr val="tx2"/>
                </a:solidFill>
                <a:latin typeface="Calibri" pitchFamily="34" charset="0"/>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dirty="0" smtClean="0"/>
              <a:t>*Citations and references</a:t>
            </a:r>
            <a:endParaRPr lang="en-US" dirty="0"/>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smtClean="0"/>
              <a:t>Click to edit Master title style</a:t>
            </a:r>
            <a:endParaRPr lang="en-US"/>
          </a:p>
        </p:txBody>
      </p:sp>
      <p:sp>
        <p:nvSpPr>
          <p:cNvPr id="3" name="Chart Placeholder 2"/>
          <p:cNvSpPr>
            <a:spLocks noGrp="1"/>
          </p:cNvSpPr>
          <p:nvPr>
            <p:ph type="chart" idx="1"/>
          </p:nvPr>
        </p:nvSpPr>
        <p:spPr>
          <a:xfrm>
            <a:off x="685800" y="1981200"/>
            <a:ext cx="7772400" cy="4114800"/>
          </a:xfrm>
          <a:prstGeom prst="rect">
            <a:avLst/>
          </a:prstGeom>
        </p:spPr>
        <p:txBody>
          <a:bodyPr/>
          <a:lstStyle/>
          <a:p>
            <a:pPr lvl="0"/>
            <a:r>
              <a:rPr lang="en-US" noProof="0" smtClean="0"/>
              <a:t>Click icon to add chart</a:t>
            </a:r>
          </a:p>
        </p:txBody>
      </p:sp>
      <p:sp>
        <p:nvSpPr>
          <p:cNvPr id="4" name="Rectangle 4"/>
          <p:cNvSpPr>
            <a:spLocks noGrp="1" noChangeArrowheads="1"/>
          </p:cNvSpPr>
          <p:nvPr>
            <p:ph type="dt" sz="half" idx="10"/>
          </p:nvPr>
        </p:nvSpPr>
        <p:spPr>
          <a:xfrm>
            <a:off x="457200" y="6356350"/>
            <a:ext cx="2133600" cy="365125"/>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356350"/>
            <a:ext cx="2895600" cy="365125"/>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356350"/>
            <a:ext cx="2133600" cy="365125"/>
          </a:xfrm>
          <a:prstGeom prst="rect">
            <a:avLst/>
          </a:prstGeom>
          <a:ln/>
        </p:spPr>
        <p:txBody>
          <a:bodyPr/>
          <a:lstStyle>
            <a:lvl1pPr>
              <a:defRPr/>
            </a:lvl1pPr>
          </a:lstStyle>
          <a:p>
            <a:pPr>
              <a:defRPr/>
            </a:pPr>
            <a:fld id="{1A4EBD27-DC53-4898-B72E-5655E4B22A68}" type="slidenum">
              <a:rPr lang="en-US" smtClean="0"/>
              <a:pPr>
                <a:defRPr/>
              </a:pPr>
              <a:t>‹#›</a:t>
            </a:fld>
            <a:endParaRPr lang="en-US"/>
          </a:p>
        </p:txBody>
      </p:sp>
    </p:spTree>
    <p:extLst>
      <p:ext uri="{BB962C8B-B14F-4D97-AF65-F5344CB8AC3E}">
        <p14:creationId xmlns:p14="http://schemas.microsoft.com/office/powerpoint/2010/main" val="34121998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69D6636-01E5-4D0C-BC43-B2AB71FC708D}" type="datetimeFigureOut">
              <a:rPr lang="en-US" smtClean="0"/>
              <a:pPr/>
              <a:t>7/21/2014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66BCA30-218A-455F-A9CC-44767D268CF0}" type="slidenum">
              <a:rPr lang="en-US" smtClean="0"/>
              <a:pPr/>
              <a:t>‹#›</a:t>
            </a:fld>
            <a:endParaRPr lang="en-US"/>
          </a:p>
        </p:txBody>
      </p:sp>
    </p:spTree>
    <p:extLst>
      <p:ext uri="{BB962C8B-B14F-4D97-AF65-F5344CB8AC3E}">
        <p14:creationId xmlns:p14="http://schemas.microsoft.com/office/powerpoint/2010/main" val="16256898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BB244C64-9786-4E11-9E7F-8CC6FCB1FE35}" type="datetimeFigureOut">
              <a:rPr lang="en-US" smtClean="0"/>
              <a:t>7/21/2014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09D1E880-F3D0-4C9F-8793-3341EED04C45}" type="slidenum">
              <a:rPr lang="en-US" smtClean="0"/>
              <a:t>‹#›</a:t>
            </a:fld>
            <a:endParaRPr lang="en-US"/>
          </a:p>
        </p:txBody>
      </p:sp>
    </p:spTree>
    <p:extLst>
      <p:ext uri="{BB962C8B-B14F-4D97-AF65-F5344CB8AC3E}">
        <p14:creationId xmlns:p14="http://schemas.microsoft.com/office/powerpoint/2010/main" val="3780891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1371600" y="3886200"/>
            <a:ext cx="6400800" cy="457200"/>
          </a:xfrm>
          <a:prstGeom prst="rect">
            <a:avLst/>
          </a:prstGeom>
        </p:spPr>
        <p:txBody>
          <a:bodyPr/>
          <a:lstStyle>
            <a:lvl1pPr marL="0" indent="0" algn="ctr">
              <a:buNone/>
              <a:defRPr sz="20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Presenters Name – Myriad Pro, Bold, 20pt</a:t>
            </a:r>
          </a:p>
        </p:txBody>
      </p:sp>
      <p:sp>
        <p:nvSpPr>
          <p:cNvPr id="9" name="Text Placeholder 8"/>
          <p:cNvSpPr>
            <a:spLocks noGrp="1"/>
          </p:cNvSpPr>
          <p:nvPr>
            <p:ph type="body" sz="quarter" idx="10" hasCustomPrompt="1"/>
          </p:nvPr>
        </p:nvSpPr>
        <p:spPr>
          <a:xfrm>
            <a:off x="1371600" y="4267200"/>
            <a:ext cx="6400800" cy="1295400"/>
          </a:xfrm>
          <a:prstGeom prst="rect">
            <a:avLst/>
          </a:prstGeom>
        </p:spPr>
        <p:txBody>
          <a:bodyPr/>
          <a:lstStyle>
            <a:lvl1pPr algn="ctr">
              <a:lnSpc>
                <a:spcPts val="2000"/>
              </a:lnSpc>
              <a:buNone/>
              <a:defRPr sz="18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sz="1800" dirty="0" smtClean="0"/>
              <a:t>Title of Presenter –Myriad Pro, 18pt</a:t>
            </a:r>
          </a:p>
          <a:p>
            <a:pPr lvl="0"/>
            <a:endParaRPr lang="en-US" sz="1800" dirty="0" smtClean="0"/>
          </a:p>
          <a:p>
            <a:pPr lvl="0"/>
            <a:r>
              <a:rPr lang="en-US" sz="1800" dirty="0" smtClean="0"/>
              <a:t>Title of Event</a:t>
            </a:r>
          </a:p>
          <a:p>
            <a:pPr lvl="0"/>
            <a:r>
              <a:rPr lang="en-US" sz="1800" dirty="0" smtClean="0"/>
              <a:t>Date of Event</a:t>
            </a:r>
            <a:endParaRPr lang="en-US" dirty="0"/>
          </a:p>
        </p:txBody>
      </p:sp>
      <p:sp>
        <p:nvSpPr>
          <p:cNvPr id="11" name="Title 1"/>
          <p:cNvSpPr>
            <a:spLocks noGrp="1"/>
          </p:cNvSpPr>
          <p:nvPr>
            <p:ph type="title" hasCustomPrompt="1"/>
          </p:nvPr>
        </p:nvSpPr>
        <p:spPr>
          <a:xfrm>
            <a:off x="457200" y="1981200"/>
            <a:ext cx="8229600" cy="1676400"/>
          </a:xfrm>
          <a:prstGeom prst="rect">
            <a:avLst/>
          </a:prstGeom>
        </p:spPr>
        <p:txBody>
          <a:bodyPr/>
          <a:lstStyle>
            <a:lvl1pPr>
              <a:lnSpc>
                <a:spcPts val="3000"/>
              </a:lnSpc>
              <a:defRPr sz="2800" b="1" baseline="0">
                <a:solidFill>
                  <a:schemeClr val="tx1"/>
                </a:solidFill>
                <a:effectLst/>
              </a:defRPr>
            </a:lvl1pPr>
          </a:lstStyle>
          <a:p>
            <a:r>
              <a:rPr lang="en-US" dirty="0" smtClean="0"/>
              <a:t>Title of Presentation – Myriad Pro</a:t>
            </a:r>
            <a:br>
              <a:rPr lang="en-US" dirty="0" smtClean="0"/>
            </a:br>
            <a:r>
              <a:rPr lang="en-US" dirty="0" smtClean="0"/>
              <a:t> Bold, Shadow 28pt</a:t>
            </a:r>
            <a:endParaRPr lang="en-US" dirty="0"/>
          </a:p>
        </p:txBody>
      </p:sp>
      <p:sp>
        <p:nvSpPr>
          <p:cNvPr id="6" name="Text Placeholder 5"/>
          <p:cNvSpPr>
            <a:spLocks noGrp="1"/>
          </p:cNvSpPr>
          <p:nvPr>
            <p:ph type="body" sz="quarter" idx="11" hasCustomPrompt="1"/>
          </p:nvPr>
        </p:nvSpPr>
        <p:spPr>
          <a:xfrm>
            <a:off x="2286000" y="6272784"/>
            <a:ext cx="5105400" cy="182880"/>
          </a:xfrm>
          <a:prstGeom prst="rect">
            <a:avLst/>
          </a:prstGeom>
        </p:spPr>
        <p:txBody>
          <a:bodyPr/>
          <a:lstStyle>
            <a:lvl1pPr>
              <a:buNone/>
              <a:defRPr sz="1000" baseline="0">
                <a:solidFill>
                  <a:schemeClr val="bg2"/>
                </a:solidFill>
              </a:defRPr>
            </a:lvl1pPr>
          </a:lstStyle>
          <a:p>
            <a:r>
              <a:rPr lang="en-US" dirty="0" smtClean="0"/>
              <a:t>Place Descriptor Here</a:t>
            </a:r>
            <a:endParaRPr lang="en-US" dirty="0"/>
          </a:p>
        </p:txBody>
      </p:sp>
      <p:sp>
        <p:nvSpPr>
          <p:cNvPr id="7" name="Text Placeholder 6"/>
          <p:cNvSpPr>
            <a:spLocks noGrp="1"/>
          </p:cNvSpPr>
          <p:nvPr>
            <p:ph type="body" sz="quarter" idx="12" hasCustomPrompt="1"/>
          </p:nvPr>
        </p:nvSpPr>
        <p:spPr>
          <a:xfrm>
            <a:off x="2286000" y="6464808"/>
            <a:ext cx="5105400" cy="228600"/>
          </a:xfrm>
          <a:prstGeom prst="rect">
            <a:avLst/>
          </a:prstGeom>
        </p:spPr>
        <p:txBody>
          <a:bodyPr/>
          <a:lstStyle>
            <a:lvl1pPr>
              <a:buNone/>
              <a:defRPr sz="1000" baseline="0">
                <a:solidFill>
                  <a:schemeClr val="bg2"/>
                </a:solidFill>
              </a:defRPr>
            </a:lvl1pPr>
          </a:lstStyle>
          <a:p>
            <a:r>
              <a:rPr lang="en-US" dirty="0" smtClean="0"/>
              <a:t>Place Descriptor Here</a:t>
            </a:r>
            <a:endParaRPr lang="en-US" dirty="0"/>
          </a:p>
        </p:txBody>
      </p:sp>
    </p:spTree>
    <p:extLst>
      <p:ext uri="{BB962C8B-B14F-4D97-AF65-F5344CB8AC3E}">
        <p14:creationId xmlns:p14="http://schemas.microsoft.com/office/powerpoint/2010/main" val="355478205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asic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143000"/>
          </a:xfrm>
          <a:prstGeom prst="rect">
            <a:avLst/>
          </a:prstGeom>
        </p:spPr>
        <p:txBody>
          <a:bodyPr anchor="b" anchorCtr="0"/>
          <a:lstStyle>
            <a:lvl1pPr>
              <a:lnSpc>
                <a:spcPts val="3000"/>
              </a:lnSpc>
              <a:defRPr sz="2800" b="1" baseline="0">
                <a:solidFill>
                  <a:schemeClr val="tx1"/>
                </a:solidFill>
                <a:effectLst/>
              </a:defRPr>
            </a:lvl1pPr>
          </a:lstStyle>
          <a:p>
            <a:r>
              <a:rPr lang="en-US" dirty="0" smtClean="0"/>
              <a:t>Headline – Myriad Pro, Bold, Shadow, 28pt</a:t>
            </a:r>
            <a:endParaRPr lang="en-US" dirty="0"/>
          </a:p>
        </p:txBody>
      </p:sp>
      <p:sp>
        <p:nvSpPr>
          <p:cNvPr id="3" name="Content Placeholder 2"/>
          <p:cNvSpPr>
            <a:spLocks noGrp="1"/>
          </p:cNvSpPr>
          <p:nvPr>
            <p:ph idx="1" hasCustomPrompt="1"/>
          </p:nvPr>
        </p:nvSpPr>
        <p:spPr>
          <a:xfrm>
            <a:off x="457200" y="1600201"/>
            <a:ext cx="8229600" cy="4191000"/>
          </a:xfrm>
          <a:prstGeom prst="rect">
            <a:avLst/>
          </a:prstGeom>
        </p:spPr>
        <p:txBody>
          <a:bodyPr/>
          <a:lstStyle>
            <a:lvl1pPr>
              <a:buClr>
                <a:schemeClr val="tx1"/>
              </a:buClr>
              <a:buSzPct val="70000"/>
              <a:buFont typeface="Wingdings" pitchFamily="2" charset="2"/>
              <a:buChar char="q"/>
              <a:defRPr sz="2400" b="1" baseline="0">
                <a:solidFill>
                  <a:schemeClr val="bg2"/>
                </a:solidFill>
              </a:defRPr>
            </a:lvl1pPr>
            <a:lvl2pPr>
              <a:buClr>
                <a:schemeClr val="tx1"/>
              </a:buClr>
              <a:buSzPct val="100000"/>
              <a:buFont typeface="Wingdings" pitchFamily="2" charset="2"/>
              <a:buChar char="§"/>
              <a:defRPr sz="2000">
                <a:solidFill>
                  <a:schemeClr val="bg2"/>
                </a:solidFill>
              </a:defRPr>
            </a:lvl2pPr>
            <a:lvl3pPr>
              <a:buClr>
                <a:schemeClr val="tx1"/>
              </a:buClr>
              <a:buSzPct val="100000"/>
              <a:buFont typeface="Arial" pitchFamily="34" charset="0"/>
              <a:buChar char="•"/>
              <a:defRPr sz="1800">
                <a:solidFill>
                  <a:schemeClr val="bg2"/>
                </a:solidFill>
              </a:defRPr>
            </a:lvl3pPr>
            <a:lvl4pPr>
              <a:buClr>
                <a:schemeClr val="tx1"/>
              </a:buClr>
              <a:buSzPct val="70000"/>
              <a:buFont typeface="Courier New" pitchFamily="49" charset="0"/>
              <a:buChar char="o"/>
              <a:defRPr sz="1800" baseline="0">
                <a:solidFill>
                  <a:schemeClr val="bg2"/>
                </a:solidFill>
              </a:defRPr>
            </a:lvl4pPr>
            <a:lvl5pPr>
              <a:buClr>
                <a:schemeClr val="tx1"/>
              </a:buClr>
              <a:buSzPct val="70000"/>
              <a:buFont typeface="Arial" pitchFamily="34" charset="0"/>
              <a:buChar char="•"/>
              <a:defRPr sz="1800">
                <a:solidFill>
                  <a:schemeClr val="bg2"/>
                </a:solidFill>
              </a:defRPr>
            </a:lvl5pPr>
          </a:lstStyle>
          <a:p>
            <a:pPr lvl="0"/>
            <a:r>
              <a:rPr lang="en-US" dirty="0" smtClean="0"/>
              <a:t>First level – Myriad Pro, Bold, 24pt</a:t>
            </a:r>
          </a:p>
          <a:p>
            <a:pPr lvl="1"/>
            <a:r>
              <a:rPr lang="en-US" dirty="0" smtClean="0"/>
              <a:t>Second level – Myriad Pro, 20pt</a:t>
            </a:r>
          </a:p>
          <a:p>
            <a:pPr lvl="2"/>
            <a:r>
              <a:rPr lang="en-US" dirty="0" smtClean="0"/>
              <a:t>Third level – Myriad Pro, 18pt	</a:t>
            </a:r>
          </a:p>
          <a:p>
            <a:pPr lvl="3"/>
            <a:r>
              <a:rPr lang="en-US" dirty="0" smtClean="0"/>
              <a:t>Fourth level – Myriad Pro, 18pt</a:t>
            </a:r>
          </a:p>
          <a:p>
            <a:pPr lvl="4"/>
            <a:r>
              <a:rPr lang="en-US" dirty="0" smtClean="0"/>
              <a:t>Fifth level – Myriad Pro, 18pt</a:t>
            </a:r>
            <a:endParaRPr lang="en-US" dirty="0"/>
          </a:p>
        </p:txBody>
      </p:sp>
      <p:sp>
        <p:nvSpPr>
          <p:cNvPr id="7" name="Text Placeholder 8"/>
          <p:cNvSpPr>
            <a:spLocks noGrp="1"/>
          </p:cNvSpPr>
          <p:nvPr>
            <p:ph type="body" sz="quarter" idx="10" hasCustomPrompt="1"/>
          </p:nvPr>
        </p:nvSpPr>
        <p:spPr>
          <a:xfrm>
            <a:off x="457200" y="5791200"/>
            <a:ext cx="8229600" cy="609600"/>
          </a:xfrm>
          <a:prstGeom prst="rect">
            <a:avLst/>
          </a:prstGeom>
        </p:spPr>
        <p:txBody>
          <a:bodyPr anchor="b" anchorCtr="0"/>
          <a:lstStyle>
            <a:lvl1pPr algn="l">
              <a:lnSpc>
                <a:spcPts val="1100"/>
              </a:lnSpc>
              <a:buNone/>
              <a:defRPr sz="11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dirty="0" smtClean="0"/>
              <a:t>*Citations and references – Myriad Pro, 11pt</a:t>
            </a:r>
            <a:endParaRPr lang="en-US" dirty="0"/>
          </a:p>
        </p:txBody>
      </p:sp>
    </p:spTree>
    <p:extLst>
      <p:ext uri="{BB962C8B-B14F-4D97-AF65-F5344CB8AC3E}">
        <p14:creationId xmlns:p14="http://schemas.microsoft.com/office/powerpoint/2010/main" val="184896810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ata Slide (for content heavy tables and chart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143000"/>
          </a:xfrm>
          <a:prstGeom prst="rect">
            <a:avLst/>
          </a:prstGeom>
        </p:spPr>
        <p:txBody>
          <a:bodyPr anchor="b" anchorCtr="0"/>
          <a:lstStyle>
            <a:lvl1pPr>
              <a:lnSpc>
                <a:spcPts val="3000"/>
              </a:lnSpc>
              <a:defRPr sz="2800" b="1" baseline="0">
                <a:solidFill>
                  <a:schemeClr val="tx1"/>
                </a:solidFill>
                <a:effectLst/>
              </a:defRPr>
            </a:lvl1pPr>
          </a:lstStyle>
          <a:p>
            <a:r>
              <a:rPr lang="en-US" dirty="0" smtClean="0"/>
              <a:t>Headline – Myriad Pro, Bold, Shadow, 28pt</a:t>
            </a:r>
            <a:endParaRPr lang="en-US" dirty="0"/>
          </a:p>
        </p:txBody>
      </p:sp>
      <p:sp>
        <p:nvSpPr>
          <p:cNvPr id="3" name="Content Placeholder 2"/>
          <p:cNvSpPr>
            <a:spLocks noGrp="1"/>
          </p:cNvSpPr>
          <p:nvPr>
            <p:ph idx="1" hasCustomPrompt="1"/>
          </p:nvPr>
        </p:nvSpPr>
        <p:spPr>
          <a:xfrm>
            <a:off x="457200" y="1600201"/>
            <a:ext cx="8229600" cy="4191000"/>
          </a:xfrm>
          <a:prstGeom prst="rect">
            <a:avLst/>
          </a:prstGeom>
        </p:spPr>
        <p:txBody>
          <a:bodyPr/>
          <a:lstStyle>
            <a:lvl1pPr>
              <a:buClr>
                <a:schemeClr val="tx1"/>
              </a:buClr>
              <a:buSzPct val="70000"/>
              <a:buFont typeface="Wingdings" pitchFamily="2" charset="2"/>
              <a:buChar char="q"/>
              <a:defRPr sz="2400" b="1" baseline="0">
                <a:solidFill>
                  <a:schemeClr val="bg2"/>
                </a:solidFill>
              </a:defRPr>
            </a:lvl1pPr>
            <a:lvl2pPr>
              <a:buClr>
                <a:schemeClr val="tx1"/>
              </a:buClr>
              <a:buSzPct val="100000"/>
              <a:buFont typeface="Wingdings" pitchFamily="2" charset="2"/>
              <a:buChar char="§"/>
              <a:defRPr sz="2000">
                <a:solidFill>
                  <a:schemeClr val="bg2"/>
                </a:solidFill>
              </a:defRPr>
            </a:lvl2pPr>
            <a:lvl3pPr>
              <a:buClr>
                <a:schemeClr val="tx1"/>
              </a:buClr>
              <a:buSzPct val="100000"/>
              <a:buFont typeface="Arial" pitchFamily="34" charset="0"/>
              <a:buChar char="•"/>
              <a:defRPr sz="1800">
                <a:solidFill>
                  <a:schemeClr val="bg2"/>
                </a:solidFill>
              </a:defRPr>
            </a:lvl3pPr>
            <a:lvl4pPr>
              <a:buClr>
                <a:schemeClr val="tx1"/>
              </a:buClr>
              <a:buSzPct val="70000"/>
              <a:buFont typeface="Courier New" pitchFamily="49" charset="0"/>
              <a:buChar char="o"/>
              <a:defRPr sz="1800" baseline="0">
                <a:solidFill>
                  <a:schemeClr val="bg2"/>
                </a:solidFill>
              </a:defRPr>
            </a:lvl4pPr>
            <a:lvl5pPr>
              <a:buClr>
                <a:schemeClr val="tx1"/>
              </a:buClr>
              <a:buSzPct val="70000"/>
              <a:buFont typeface="Arial" pitchFamily="34" charset="0"/>
              <a:buChar char="•"/>
              <a:defRPr sz="1800">
                <a:solidFill>
                  <a:schemeClr val="bg2"/>
                </a:solidFill>
              </a:defRPr>
            </a:lvl5pPr>
          </a:lstStyle>
          <a:p>
            <a:pPr lvl="0"/>
            <a:r>
              <a:rPr lang="en-US" dirty="0" smtClean="0"/>
              <a:t>First level – Myriad Pro, Bold, 24pt</a:t>
            </a:r>
          </a:p>
          <a:p>
            <a:pPr lvl="1"/>
            <a:r>
              <a:rPr lang="en-US" dirty="0" smtClean="0"/>
              <a:t>Second level – Myriad Pro, 20pt</a:t>
            </a:r>
          </a:p>
          <a:p>
            <a:pPr lvl="2"/>
            <a:r>
              <a:rPr lang="en-US" dirty="0" smtClean="0"/>
              <a:t>Third level – Myriad Pro, 18pt	</a:t>
            </a:r>
          </a:p>
          <a:p>
            <a:pPr lvl="3"/>
            <a:r>
              <a:rPr lang="en-US" dirty="0" smtClean="0"/>
              <a:t>Fourth level – Myriad Pro, 18pt</a:t>
            </a:r>
          </a:p>
          <a:p>
            <a:pPr lvl="4"/>
            <a:r>
              <a:rPr lang="en-US" dirty="0" smtClean="0"/>
              <a:t>Fifth level – Myriad Pro, 18pt</a:t>
            </a:r>
            <a:endParaRPr lang="en-US" dirty="0"/>
          </a:p>
        </p:txBody>
      </p:sp>
      <p:sp>
        <p:nvSpPr>
          <p:cNvPr id="7" name="Text Placeholder 8"/>
          <p:cNvSpPr>
            <a:spLocks noGrp="1"/>
          </p:cNvSpPr>
          <p:nvPr>
            <p:ph type="body" sz="quarter" idx="10" hasCustomPrompt="1"/>
          </p:nvPr>
        </p:nvSpPr>
        <p:spPr>
          <a:xfrm>
            <a:off x="457200" y="5791200"/>
            <a:ext cx="8229600" cy="609600"/>
          </a:xfrm>
          <a:prstGeom prst="rect">
            <a:avLst/>
          </a:prstGeom>
        </p:spPr>
        <p:txBody>
          <a:bodyPr anchor="b" anchorCtr="0"/>
          <a:lstStyle>
            <a:lvl1pPr algn="l">
              <a:lnSpc>
                <a:spcPts val="1100"/>
              </a:lnSpc>
              <a:buNone/>
              <a:defRPr sz="11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dirty="0" smtClean="0"/>
              <a:t>*Citations and references – Myriad Pro, 11pt</a:t>
            </a:r>
            <a:endParaRPr lang="en-US" dirty="0"/>
          </a:p>
        </p:txBody>
      </p:sp>
    </p:spTree>
    <p:extLst>
      <p:ext uri="{BB962C8B-B14F-4D97-AF65-F5344CB8AC3E}">
        <p14:creationId xmlns:p14="http://schemas.microsoft.com/office/powerpoint/2010/main" val="99940678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Slide Badg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1371600" y="3886200"/>
            <a:ext cx="6400800" cy="457200"/>
          </a:xfrm>
          <a:prstGeom prst="rect">
            <a:avLst/>
          </a:prstGeom>
        </p:spPr>
        <p:txBody>
          <a:bodyPr/>
          <a:lstStyle>
            <a:lvl1pPr marL="0" indent="0" algn="ctr">
              <a:buNone/>
              <a:defRPr sz="20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Presenters Name – Myriad Pro, Bold, 20pt</a:t>
            </a:r>
          </a:p>
        </p:txBody>
      </p:sp>
      <p:sp>
        <p:nvSpPr>
          <p:cNvPr id="9" name="Text Placeholder 8"/>
          <p:cNvSpPr>
            <a:spLocks noGrp="1"/>
          </p:cNvSpPr>
          <p:nvPr>
            <p:ph type="body" sz="quarter" idx="10" hasCustomPrompt="1"/>
          </p:nvPr>
        </p:nvSpPr>
        <p:spPr>
          <a:xfrm>
            <a:off x="1371600" y="4267200"/>
            <a:ext cx="6400800" cy="1295400"/>
          </a:xfrm>
          <a:prstGeom prst="rect">
            <a:avLst/>
          </a:prstGeom>
        </p:spPr>
        <p:txBody>
          <a:bodyPr/>
          <a:lstStyle>
            <a:lvl1pPr algn="ctr">
              <a:lnSpc>
                <a:spcPts val="2000"/>
              </a:lnSpc>
              <a:buNone/>
              <a:defRPr sz="18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sz="1800" dirty="0" smtClean="0"/>
              <a:t>Title of Presenter –Myriad Pro, 18pt</a:t>
            </a:r>
          </a:p>
          <a:p>
            <a:pPr lvl="0"/>
            <a:endParaRPr lang="en-US" sz="1800" dirty="0" smtClean="0"/>
          </a:p>
          <a:p>
            <a:pPr lvl="0"/>
            <a:r>
              <a:rPr lang="en-US" sz="1800" dirty="0" smtClean="0"/>
              <a:t>Title of Event</a:t>
            </a:r>
          </a:p>
          <a:p>
            <a:pPr lvl="0"/>
            <a:r>
              <a:rPr lang="en-US" sz="1800" dirty="0" smtClean="0"/>
              <a:t>Date of Event</a:t>
            </a:r>
            <a:endParaRPr lang="en-US" dirty="0"/>
          </a:p>
        </p:txBody>
      </p:sp>
      <p:sp>
        <p:nvSpPr>
          <p:cNvPr id="11" name="Title 1"/>
          <p:cNvSpPr>
            <a:spLocks noGrp="1"/>
          </p:cNvSpPr>
          <p:nvPr>
            <p:ph type="title" hasCustomPrompt="1"/>
          </p:nvPr>
        </p:nvSpPr>
        <p:spPr>
          <a:xfrm>
            <a:off x="457200" y="1981200"/>
            <a:ext cx="8229600" cy="1676400"/>
          </a:xfrm>
          <a:prstGeom prst="rect">
            <a:avLst/>
          </a:prstGeom>
        </p:spPr>
        <p:txBody>
          <a:bodyPr/>
          <a:lstStyle>
            <a:lvl1pPr>
              <a:lnSpc>
                <a:spcPts val="3000"/>
              </a:lnSpc>
              <a:defRPr sz="2800" b="1" baseline="0">
                <a:solidFill>
                  <a:schemeClr val="tx1"/>
                </a:solidFill>
                <a:effectLst/>
              </a:defRPr>
            </a:lvl1pPr>
          </a:lstStyle>
          <a:p>
            <a:r>
              <a:rPr lang="en-US" dirty="0" smtClean="0"/>
              <a:t>Title of Presentation – Myriad Pro</a:t>
            </a:r>
            <a:br>
              <a:rPr lang="en-US" dirty="0" smtClean="0"/>
            </a:br>
            <a:r>
              <a:rPr lang="en-US" dirty="0" smtClean="0"/>
              <a:t> Bold, Shadow 28pt</a:t>
            </a:r>
            <a:endParaRPr lang="en-US" dirty="0"/>
          </a:p>
        </p:txBody>
      </p:sp>
    </p:spTree>
    <p:extLst>
      <p:ext uri="{BB962C8B-B14F-4D97-AF65-F5344CB8AC3E}">
        <p14:creationId xmlns:p14="http://schemas.microsoft.com/office/powerpoint/2010/main" val="194154827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asic Content Badg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143000"/>
          </a:xfrm>
          <a:prstGeom prst="rect">
            <a:avLst/>
          </a:prstGeom>
        </p:spPr>
        <p:txBody>
          <a:bodyPr anchor="b" anchorCtr="0"/>
          <a:lstStyle>
            <a:lvl1pPr>
              <a:lnSpc>
                <a:spcPts val="3000"/>
              </a:lnSpc>
              <a:defRPr sz="2800" b="1" baseline="0">
                <a:solidFill>
                  <a:schemeClr val="tx1"/>
                </a:solidFill>
                <a:effectLst/>
              </a:defRPr>
            </a:lvl1pPr>
          </a:lstStyle>
          <a:p>
            <a:r>
              <a:rPr lang="en-US" dirty="0" smtClean="0"/>
              <a:t>Headline – Myriad Pro, Bold, Shadow, 28pt</a:t>
            </a:r>
            <a:endParaRPr lang="en-US" dirty="0"/>
          </a:p>
        </p:txBody>
      </p:sp>
      <p:sp>
        <p:nvSpPr>
          <p:cNvPr id="3" name="Content Placeholder 2"/>
          <p:cNvSpPr>
            <a:spLocks noGrp="1"/>
          </p:cNvSpPr>
          <p:nvPr>
            <p:ph idx="1" hasCustomPrompt="1"/>
          </p:nvPr>
        </p:nvSpPr>
        <p:spPr>
          <a:xfrm>
            <a:off x="457200" y="1600201"/>
            <a:ext cx="8229600" cy="4191000"/>
          </a:xfrm>
          <a:prstGeom prst="rect">
            <a:avLst/>
          </a:prstGeom>
        </p:spPr>
        <p:txBody>
          <a:bodyPr/>
          <a:lstStyle>
            <a:lvl1pPr>
              <a:buClr>
                <a:schemeClr val="tx1"/>
              </a:buClr>
              <a:buSzPct val="70000"/>
              <a:buFont typeface="Wingdings" pitchFamily="2" charset="2"/>
              <a:buChar char="q"/>
              <a:defRPr sz="2400" b="1" baseline="0">
                <a:solidFill>
                  <a:schemeClr val="bg2"/>
                </a:solidFill>
              </a:defRPr>
            </a:lvl1pPr>
            <a:lvl2pPr>
              <a:buClr>
                <a:schemeClr val="tx1"/>
              </a:buClr>
              <a:buSzPct val="100000"/>
              <a:buFont typeface="Wingdings" pitchFamily="2" charset="2"/>
              <a:buChar char="§"/>
              <a:defRPr sz="2000">
                <a:solidFill>
                  <a:schemeClr val="bg2"/>
                </a:solidFill>
              </a:defRPr>
            </a:lvl2pPr>
            <a:lvl3pPr>
              <a:buClr>
                <a:schemeClr val="tx1"/>
              </a:buClr>
              <a:buSzPct val="100000"/>
              <a:buFont typeface="Arial" pitchFamily="34" charset="0"/>
              <a:buChar char="•"/>
              <a:defRPr sz="1800">
                <a:solidFill>
                  <a:schemeClr val="bg2"/>
                </a:solidFill>
              </a:defRPr>
            </a:lvl3pPr>
            <a:lvl4pPr>
              <a:buClr>
                <a:schemeClr val="tx1"/>
              </a:buClr>
              <a:buSzPct val="70000"/>
              <a:buFont typeface="Courier New" pitchFamily="49" charset="0"/>
              <a:buChar char="o"/>
              <a:defRPr sz="1800" baseline="0">
                <a:solidFill>
                  <a:schemeClr val="bg2"/>
                </a:solidFill>
              </a:defRPr>
            </a:lvl4pPr>
            <a:lvl5pPr>
              <a:buClr>
                <a:schemeClr val="tx1"/>
              </a:buClr>
              <a:buSzPct val="70000"/>
              <a:buFont typeface="Arial" pitchFamily="34" charset="0"/>
              <a:buChar char="•"/>
              <a:defRPr sz="1800">
                <a:solidFill>
                  <a:schemeClr val="bg2"/>
                </a:solidFill>
              </a:defRPr>
            </a:lvl5pPr>
          </a:lstStyle>
          <a:p>
            <a:pPr lvl="0"/>
            <a:r>
              <a:rPr lang="en-US" dirty="0" smtClean="0"/>
              <a:t>First level – Myriad Pro, Bold, 24pt</a:t>
            </a:r>
          </a:p>
          <a:p>
            <a:pPr lvl="1"/>
            <a:r>
              <a:rPr lang="en-US" dirty="0" smtClean="0"/>
              <a:t>Second level – Myriad Pro, 20pt</a:t>
            </a:r>
          </a:p>
          <a:p>
            <a:pPr lvl="2"/>
            <a:r>
              <a:rPr lang="en-US" dirty="0" smtClean="0"/>
              <a:t>Third level – Myriad Pro, 18pt	</a:t>
            </a:r>
          </a:p>
          <a:p>
            <a:pPr lvl="3"/>
            <a:r>
              <a:rPr lang="en-US" dirty="0" smtClean="0"/>
              <a:t>Fourth level – Myriad Pro, 18pt</a:t>
            </a:r>
          </a:p>
          <a:p>
            <a:pPr lvl="4"/>
            <a:r>
              <a:rPr lang="en-US" dirty="0" smtClean="0"/>
              <a:t>Fifth level – Myriad Pro, 18pt</a:t>
            </a:r>
            <a:endParaRPr lang="en-US" dirty="0"/>
          </a:p>
        </p:txBody>
      </p:sp>
      <p:sp>
        <p:nvSpPr>
          <p:cNvPr id="7" name="Text Placeholder 8"/>
          <p:cNvSpPr>
            <a:spLocks noGrp="1"/>
          </p:cNvSpPr>
          <p:nvPr>
            <p:ph type="body" sz="quarter" idx="10" hasCustomPrompt="1"/>
          </p:nvPr>
        </p:nvSpPr>
        <p:spPr>
          <a:xfrm>
            <a:off x="457200" y="5791200"/>
            <a:ext cx="6705600" cy="609600"/>
          </a:xfrm>
          <a:prstGeom prst="rect">
            <a:avLst/>
          </a:prstGeom>
        </p:spPr>
        <p:txBody>
          <a:bodyPr anchor="b" anchorCtr="0"/>
          <a:lstStyle>
            <a:lvl1pPr algn="l">
              <a:lnSpc>
                <a:spcPts val="1100"/>
              </a:lnSpc>
              <a:buNone/>
              <a:defRPr sz="11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dirty="0" smtClean="0"/>
              <a:t>*Citations and references – Myriad Pro, 11pt</a:t>
            </a:r>
            <a:endParaRPr lang="en-US" dirty="0"/>
          </a:p>
        </p:txBody>
      </p:sp>
    </p:spTree>
    <p:extLst>
      <p:ext uri="{BB962C8B-B14F-4D97-AF65-F5344CB8AC3E}">
        <p14:creationId xmlns:p14="http://schemas.microsoft.com/office/powerpoint/2010/main" val="18707275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a:prstGeom prst="rect">
            <a:avLst/>
          </a:prstGeom>
        </p:spPr>
        <p:txBody>
          <a:bodyPr anchor="t"/>
          <a:lstStyle>
            <a:lvl1pPr algn="l">
              <a:lnSpc>
                <a:spcPts val="3800"/>
              </a:lnSpc>
              <a:defRPr sz="3600" b="1" cap="all" baseline="0">
                <a:solidFill>
                  <a:schemeClr val="tx1"/>
                </a:solidFill>
                <a:effectLst/>
              </a:defRPr>
            </a:lvl1pPr>
          </a:lstStyle>
          <a:p>
            <a:r>
              <a:rPr lang="en-US" dirty="0" smtClean="0"/>
              <a:t>Section Header</a:t>
            </a:r>
            <a:br>
              <a:rPr lang="en-US" dirty="0" smtClean="0"/>
            </a:br>
            <a:r>
              <a:rPr lang="en-US" dirty="0" smtClean="0"/>
              <a:t>Myriad Pro, bold, shadow, 36pt </a:t>
            </a:r>
            <a:endParaRPr lang="en-US" dirty="0"/>
          </a:p>
        </p:txBody>
      </p:sp>
      <p:sp>
        <p:nvSpPr>
          <p:cNvPr id="3" name="Text Placeholder 2"/>
          <p:cNvSpPr>
            <a:spLocks noGrp="1"/>
          </p:cNvSpPr>
          <p:nvPr>
            <p:ph type="body" idx="1" hasCustomPrompt="1"/>
          </p:nvPr>
        </p:nvSpPr>
        <p:spPr>
          <a:xfrm>
            <a:off x="722313" y="2906713"/>
            <a:ext cx="7772400" cy="1500187"/>
          </a:xfrm>
          <a:prstGeom prst="rect">
            <a:avLst/>
          </a:prstGeom>
        </p:spPr>
        <p:txBody>
          <a:bodyPr anchor="b"/>
          <a:lstStyle>
            <a:lvl1pPr marL="0" indent="0">
              <a:lnSpc>
                <a:spcPts val="2200"/>
              </a:lnSpc>
              <a:buNone/>
              <a:defRPr sz="2000" baseline="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Subhead – Myriad Pro, 20pt</a:t>
            </a:r>
          </a:p>
        </p:txBody>
      </p:sp>
    </p:spTree>
    <p:extLst>
      <p:ext uri="{BB962C8B-B14F-4D97-AF65-F5344CB8AC3E}">
        <p14:creationId xmlns:p14="http://schemas.microsoft.com/office/powerpoint/2010/main" val="398191256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3050"/>
            <a:ext cx="3008313" cy="1162050"/>
          </a:xfrm>
          <a:prstGeom prst="rect">
            <a:avLst/>
          </a:prstGeom>
        </p:spPr>
        <p:txBody>
          <a:bodyPr anchor="b"/>
          <a:lstStyle>
            <a:lvl1pPr algn="l">
              <a:defRPr sz="2000" b="1" baseline="0">
                <a:solidFill>
                  <a:schemeClr val="tx1"/>
                </a:solidFill>
                <a:effectLst/>
              </a:defRPr>
            </a:lvl1pPr>
          </a:lstStyle>
          <a:p>
            <a:r>
              <a:rPr lang="en-US" dirty="0" smtClean="0"/>
              <a:t>Header – Myriad Pro, bold, shadow, 20pt</a:t>
            </a:r>
            <a:endParaRPr lang="en-US" dirty="0"/>
          </a:p>
        </p:txBody>
      </p:sp>
      <p:sp>
        <p:nvSpPr>
          <p:cNvPr id="3" name="Content Placeholder 2"/>
          <p:cNvSpPr>
            <a:spLocks noGrp="1"/>
          </p:cNvSpPr>
          <p:nvPr>
            <p:ph idx="1" hasCustomPrompt="1"/>
          </p:nvPr>
        </p:nvSpPr>
        <p:spPr>
          <a:xfrm>
            <a:off x="3575050" y="273051"/>
            <a:ext cx="5111750" cy="5518150"/>
          </a:xfrm>
          <a:prstGeom prst="rect">
            <a:avLst/>
          </a:prstGeom>
        </p:spPr>
        <p:txBody>
          <a:bodyPr anchor="ctr" anchorCtr="0"/>
          <a:lstStyle>
            <a:lvl1pPr>
              <a:buClr>
                <a:schemeClr val="tx1"/>
              </a:buClr>
              <a:buSzPct val="70000"/>
              <a:buFont typeface="Wingdings" pitchFamily="2" charset="2"/>
              <a:buChar char="q"/>
              <a:defRPr sz="2400" b="1">
                <a:solidFill>
                  <a:schemeClr val="bg2"/>
                </a:solidFill>
              </a:defRPr>
            </a:lvl1pPr>
            <a:lvl2pPr>
              <a:buClr>
                <a:schemeClr val="tx1"/>
              </a:buClr>
              <a:buSzPct val="100000"/>
              <a:buFont typeface="Wingdings" pitchFamily="2" charset="2"/>
              <a:buChar char="§"/>
              <a:defRPr sz="2000">
                <a:solidFill>
                  <a:schemeClr val="bg2"/>
                </a:solidFill>
              </a:defRPr>
            </a:lvl2pPr>
            <a:lvl3pPr>
              <a:buClr>
                <a:schemeClr val="tx1"/>
              </a:buClr>
              <a:buSzPct val="100000"/>
              <a:buFont typeface="Arial" pitchFamily="34" charset="0"/>
              <a:buChar char="•"/>
              <a:defRPr sz="1800">
                <a:solidFill>
                  <a:schemeClr val="bg2"/>
                </a:solidFill>
              </a:defRPr>
            </a:lvl3pPr>
            <a:lvl4pPr>
              <a:buClr>
                <a:schemeClr val="tx1"/>
              </a:buClr>
              <a:buSzPct val="70000"/>
              <a:buFont typeface="Courier New" pitchFamily="49" charset="0"/>
              <a:buChar char="o"/>
              <a:defRPr sz="1800">
                <a:solidFill>
                  <a:schemeClr val="bg2"/>
                </a:solidFill>
              </a:defRPr>
            </a:lvl4pPr>
            <a:lvl5pPr>
              <a:buClr>
                <a:schemeClr val="tx1"/>
              </a:buClr>
              <a:buSzPct val="70000"/>
              <a:buFont typeface="Arial" pitchFamily="34" charset="0"/>
              <a:buChar char="•"/>
              <a:defRPr sz="1800">
                <a:solidFill>
                  <a:schemeClr val="bg2"/>
                </a:solidFill>
              </a:defRPr>
            </a:lvl5pPr>
            <a:lvl6pPr>
              <a:defRPr sz="2000"/>
            </a:lvl6pPr>
            <a:lvl7pPr>
              <a:defRPr sz="2000"/>
            </a:lvl7pPr>
            <a:lvl8pPr>
              <a:defRPr sz="2000"/>
            </a:lvl8pPr>
            <a:lvl9pPr>
              <a:defRPr sz="2000"/>
            </a:lvl9pPr>
          </a:lstStyle>
          <a:p>
            <a:pPr lvl="0"/>
            <a:r>
              <a:rPr lang="en-US" dirty="0" smtClean="0"/>
              <a:t>First level – Myriad Pro, bold, 24pt</a:t>
            </a:r>
          </a:p>
          <a:p>
            <a:pPr lvl="1"/>
            <a:r>
              <a:rPr lang="en-US" dirty="0" smtClean="0"/>
              <a:t>Second level – Myriad Pro, 20pt</a:t>
            </a:r>
          </a:p>
          <a:p>
            <a:pPr lvl="2"/>
            <a:r>
              <a:rPr lang="en-US" dirty="0" smtClean="0"/>
              <a:t>Third level – Myriad Pro, 18pt	</a:t>
            </a:r>
          </a:p>
          <a:p>
            <a:pPr lvl="3"/>
            <a:r>
              <a:rPr lang="en-US" dirty="0" smtClean="0"/>
              <a:t>Fourth level – Myriad Pro, 18pt</a:t>
            </a:r>
          </a:p>
          <a:p>
            <a:pPr lvl="4"/>
            <a:r>
              <a:rPr lang="en-US" dirty="0" smtClean="0"/>
              <a:t>Fifth level – Myriad Pro, 18pt</a:t>
            </a:r>
            <a:endParaRPr lang="en-US" dirty="0"/>
          </a:p>
        </p:txBody>
      </p:sp>
      <p:sp>
        <p:nvSpPr>
          <p:cNvPr id="4" name="Text Placeholder 3"/>
          <p:cNvSpPr>
            <a:spLocks noGrp="1"/>
          </p:cNvSpPr>
          <p:nvPr>
            <p:ph type="body" sz="half" idx="2" hasCustomPrompt="1"/>
          </p:nvPr>
        </p:nvSpPr>
        <p:spPr>
          <a:xfrm>
            <a:off x="457200" y="1435101"/>
            <a:ext cx="3008313" cy="4356099"/>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Paragraph of type</a:t>
            </a:r>
          </a:p>
          <a:p>
            <a:pPr lvl="0"/>
            <a:r>
              <a:rPr lang="en-US" dirty="0" smtClean="0"/>
              <a:t>Myriad Pro, 14pt</a:t>
            </a:r>
          </a:p>
        </p:txBody>
      </p:sp>
      <p:sp>
        <p:nvSpPr>
          <p:cNvPr id="7" name="Text Placeholder 8"/>
          <p:cNvSpPr>
            <a:spLocks noGrp="1"/>
          </p:cNvSpPr>
          <p:nvPr>
            <p:ph type="body" sz="quarter" idx="10" hasCustomPrompt="1"/>
          </p:nvPr>
        </p:nvSpPr>
        <p:spPr>
          <a:xfrm>
            <a:off x="457200" y="5791200"/>
            <a:ext cx="8229600" cy="609600"/>
          </a:xfrm>
          <a:prstGeom prst="rect">
            <a:avLst/>
          </a:prstGeom>
        </p:spPr>
        <p:txBody>
          <a:bodyPr anchor="b" anchorCtr="0"/>
          <a:lstStyle>
            <a:lvl1pPr algn="l">
              <a:lnSpc>
                <a:spcPts val="1100"/>
              </a:lnSpc>
              <a:buNone/>
              <a:defRPr sz="11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dirty="0" smtClean="0"/>
              <a:t>*Citations and references – Myriad Pro, 11pt</a:t>
            </a:r>
            <a:endParaRPr lang="en-US" dirty="0"/>
          </a:p>
        </p:txBody>
      </p:sp>
    </p:spTree>
    <p:extLst>
      <p:ext uri="{BB962C8B-B14F-4D97-AF65-F5344CB8AC3E}">
        <p14:creationId xmlns:p14="http://schemas.microsoft.com/office/powerpoint/2010/main" val="372595960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Bad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3886200"/>
            <a:ext cx="6400800" cy="457200"/>
          </a:xfrm>
          <a:prstGeom prst="rect">
            <a:avLst/>
          </a:prstGeom>
        </p:spPr>
        <p:txBody>
          <a:bodyPr/>
          <a:lstStyle>
            <a:lvl1pPr marL="0" indent="0" algn="ctr">
              <a:buNone/>
              <a:defRPr sz="2000" b="1" baseline="0">
                <a:solidFill>
                  <a:schemeClr val="bg2"/>
                </a:solidFill>
                <a:effectLst/>
                <a:latin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9" name="Text Placeholder 8"/>
          <p:cNvSpPr>
            <a:spLocks noGrp="1"/>
          </p:cNvSpPr>
          <p:nvPr>
            <p:ph type="body" sz="quarter" idx="10"/>
          </p:nvPr>
        </p:nvSpPr>
        <p:spPr>
          <a:xfrm>
            <a:off x="1371600" y="4267200"/>
            <a:ext cx="6400800" cy="1295400"/>
          </a:xfrm>
          <a:prstGeom prst="rect">
            <a:avLst/>
          </a:prstGeom>
        </p:spPr>
        <p:txBody>
          <a:bodyPr/>
          <a:lstStyle>
            <a:lvl1pPr algn="ctr">
              <a:lnSpc>
                <a:spcPts val="2000"/>
              </a:lnSpc>
              <a:buNone/>
              <a:defRPr sz="1800" baseline="0">
                <a:solidFill>
                  <a:schemeClr val="tx2"/>
                </a:solidFill>
                <a:latin typeface="Calibri" pitchFamily="34" charset="0"/>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smtClean="0"/>
              <a:t>Click to edit Master text styles</a:t>
            </a:r>
          </a:p>
        </p:txBody>
      </p:sp>
      <p:sp>
        <p:nvSpPr>
          <p:cNvPr id="11" name="Title 1"/>
          <p:cNvSpPr>
            <a:spLocks noGrp="1"/>
          </p:cNvSpPr>
          <p:nvPr>
            <p:ph type="title"/>
          </p:nvPr>
        </p:nvSpPr>
        <p:spPr>
          <a:xfrm>
            <a:off x="457200" y="1981200"/>
            <a:ext cx="8229600" cy="1676400"/>
          </a:xfrm>
          <a:prstGeom prst="rect">
            <a:avLst/>
          </a:prstGeom>
        </p:spPr>
        <p:txBody>
          <a:bodyPr/>
          <a:lstStyle>
            <a:lvl1pPr>
              <a:lnSpc>
                <a:spcPts val="3000"/>
              </a:lnSpc>
              <a:defRPr sz="2800" b="1" baseline="0">
                <a:solidFill>
                  <a:schemeClr val="bg1"/>
                </a:solidFill>
                <a:effectLst/>
                <a:latin typeface="Calibri" pitchFamily="34" charset="0"/>
              </a:defRPr>
            </a:lvl1pPr>
          </a:lstStyle>
          <a:p>
            <a:r>
              <a:rPr lang="en-US" smtClean="0"/>
              <a:t>Click to edit Master title style</a:t>
            </a:r>
            <a:endParaRPr lang="en-US" dirty="0"/>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92288" y="4800600"/>
            <a:ext cx="5486400" cy="566738"/>
          </a:xfrm>
          <a:prstGeom prst="rect">
            <a:avLst/>
          </a:prstGeom>
        </p:spPr>
        <p:txBody>
          <a:bodyPr anchor="b"/>
          <a:lstStyle>
            <a:lvl1pPr algn="l">
              <a:defRPr sz="2000" b="1" baseline="0">
                <a:solidFill>
                  <a:schemeClr val="tx1"/>
                </a:solidFill>
                <a:effectLst/>
              </a:defRPr>
            </a:lvl1pPr>
          </a:lstStyle>
          <a:p>
            <a:r>
              <a:rPr lang="en-US" dirty="0" smtClean="0"/>
              <a:t>Photo Title – Myriad Pro, Bold, Shadow, 20pt</a:t>
            </a:r>
            <a:endParaRPr lang="en-US" dirty="0"/>
          </a:p>
        </p:txBody>
      </p:sp>
      <p:sp>
        <p:nvSpPr>
          <p:cNvPr id="3" name="Picture Placeholder 2"/>
          <p:cNvSpPr>
            <a:spLocks noGrp="1"/>
          </p:cNvSpPr>
          <p:nvPr>
            <p:ph type="pic" idx="1"/>
          </p:nvPr>
        </p:nvSpPr>
        <p:spPr>
          <a:xfrm>
            <a:off x="1792288" y="612775"/>
            <a:ext cx="5486400" cy="4114800"/>
          </a:xfrm>
          <a:prstGeom prst="rect">
            <a:avLst/>
          </a:prstGeom>
          <a:ln w="25400">
            <a:solidFill>
              <a:schemeClr val="bg2"/>
            </a:solidFill>
          </a:ln>
          <a:effectLst>
            <a:outerShdw blurRad="44450" dist="27940" dir="5400000" algn="ctr">
              <a:srgbClr val="000000">
                <a:alpha val="32000"/>
              </a:srgbClr>
            </a:outerShdw>
          </a:effectLst>
        </p:spPr>
        <p:txBody>
          <a:bodyPr/>
          <a:lstStyle>
            <a:lvl1pPr marL="0" indent="0">
              <a:buNone/>
              <a:defRPr sz="3200">
                <a:solidFill>
                  <a:schemeClr val="tx1"/>
                </a:solidFill>
                <a:effectLs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hasCustomPrompt="1"/>
          </p:nvPr>
        </p:nvSpPr>
        <p:spPr>
          <a:xfrm>
            <a:off x="1792288" y="5367338"/>
            <a:ext cx="5486400" cy="804862"/>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Caption or credits for photo – Myriad Pro, 14pt</a:t>
            </a:r>
          </a:p>
        </p:txBody>
      </p:sp>
    </p:spTree>
    <p:extLst>
      <p:ext uri="{BB962C8B-B14F-4D97-AF65-F5344CB8AC3E}">
        <p14:creationId xmlns:p14="http://schemas.microsoft.com/office/powerpoint/2010/main" val="86506138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losing">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371600" y="1981200"/>
            <a:ext cx="6400800" cy="2057400"/>
          </a:xfrm>
          <a:prstGeom prst="rect">
            <a:avLst/>
          </a:prstGeom>
        </p:spPr>
        <p:txBody>
          <a:bodyPr/>
          <a:lstStyle>
            <a:lvl1pPr marL="0" indent="0" algn="ctr">
              <a:buNone/>
              <a:defRPr sz="28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Closing– Myriad Pro, Bold, 28pt</a:t>
            </a:r>
          </a:p>
        </p:txBody>
      </p:sp>
      <p:sp>
        <p:nvSpPr>
          <p:cNvPr id="11" name="Rectangle 10"/>
          <p:cNvSpPr/>
          <p:nvPr/>
        </p:nvSpPr>
        <p:spPr>
          <a:xfrm>
            <a:off x="1371600" y="4706034"/>
            <a:ext cx="5943600" cy="646331"/>
          </a:xfrm>
          <a:prstGeom prst="rect">
            <a:avLst/>
          </a:prstGeom>
        </p:spPr>
        <p:txBody>
          <a:bodyPr wrap="square">
            <a:spAutoFit/>
          </a:bodyPr>
          <a:lstStyle/>
          <a:p>
            <a:pPr fontAlgn="base">
              <a:spcBef>
                <a:spcPct val="0"/>
              </a:spcBef>
              <a:spcAft>
                <a:spcPct val="0"/>
              </a:spcAft>
            </a:pPr>
            <a:r>
              <a:rPr lang="en-US" sz="1200" b="1" dirty="0" smtClean="0">
                <a:solidFill>
                  <a:srgbClr val="FFFFFF"/>
                </a:solidFill>
              </a:rPr>
              <a:t>1600 Clifton Road NE, Atlanta, GA 30333</a:t>
            </a:r>
          </a:p>
          <a:p>
            <a:pPr fontAlgn="base">
              <a:spcBef>
                <a:spcPct val="0"/>
              </a:spcBef>
              <a:spcAft>
                <a:spcPct val="0"/>
              </a:spcAft>
            </a:pPr>
            <a:r>
              <a:rPr lang="en-US" sz="1200" b="1" dirty="0" smtClean="0">
                <a:solidFill>
                  <a:srgbClr val="FFFFFF"/>
                </a:solidFill>
              </a:rPr>
              <a:t>Telephone, 1-800-CDC-INFO (232-4636)/TTY: 1-888-232-6348</a:t>
            </a:r>
          </a:p>
          <a:p>
            <a:pPr fontAlgn="base">
              <a:spcBef>
                <a:spcPct val="0"/>
              </a:spcBef>
              <a:spcAft>
                <a:spcPct val="0"/>
              </a:spcAft>
            </a:pPr>
            <a:r>
              <a:rPr lang="en-US" sz="1200" b="1" dirty="0" smtClean="0">
                <a:solidFill>
                  <a:srgbClr val="FFFFFF"/>
                </a:solidFill>
              </a:rPr>
              <a:t>E-mail: cdcinfo@cdc.gov 	Web: www.cdc.gov</a:t>
            </a:r>
          </a:p>
        </p:txBody>
      </p:sp>
      <p:sp>
        <p:nvSpPr>
          <p:cNvPr id="10" name="Text Placeholder 5"/>
          <p:cNvSpPr>
            <a:spLocks noGrp="1"/>
          </p:cNvSpPr>
          <p:nvPr>
            <p:ph type="body" sz="quarter" idx="11" hasCustomPrompt="1"/>
          </p:nvPr>
        </p:nvSpPr>
        <p:spPr>
          <a:xfrm>
            <a:off x="2286000" y="6272784"/>
            <a:ext cx="5105400" cy="182880"/>
          </a:xfrm>
          <a:prstGeom prst="rect">
            <a:avLst/>
          </a:prstGeom>
        </p:spPr>
        <p:txBody>
          <a:bodyPr/>
          <a:lstStyle>
            <a:lvl1pPr>
              <a:buNone/>
              <a:defRPr sz="1000" baseline="0">
                <a:solidFill>
                  <a:schemeClr val="bg2"/>
                </a:solidFill>
              </a:defRPr>
            </a:lvl1pPr>
          </a:lstStyle>
          <a:p>
            <a:r>
              <a:rPr lang="en-US" dirty="0" smtClean="0"/>
              <a:t>Place Descriptor Here</a:t>
            </a:r>
            <a:endParaRPr lang="en-US" dirty="0"/>
          </a:p>
        </p:txBody>
      </p:sp>
      <p:sp>
        <p:nvSpPr>
          <p:cNvPr id="12" name="Text Placeholder 6"/>
          <p:cNvSpPr>
            <a:spLocks noGrp="1"/>
          </p:cNvSpPr>
          <p:nvPr>
            <p:ph type="body" sz="quarter" idx="12" hasCustomPrompt="1"/>
          </p:nvPr>
        </p:nvSpPr>
        <p:spPr>
          <a:xfrm>
            <a:off x="2286000" y="6464808"/>
            <a:ext cx="5105400" cy="228600"/>
          </a:xfrm>
          <a:prstGeom prst="rect">
            <a:avLst/>
          </a:prstGeom>
        </p:spPr>
        <p:txBody>
          <a:bodyPr/>
          <a:lstStyle>
            <a:lvl1pPr>
              <a:buNone/>
              <a:defRPr sz="1000" baseline="0">
                <a:solidFill>
                  <a:schemeClr val="bg2"/>
                </a:solidFill>
              </a:defRPr>
            </a:lvl1pPr>
          </a:lstStyle>
          <a:p>
            <a:r>
              <a:rPr lang="en-US" dirty="0" smtClean="0"/>
              <a:t>Place Descriptor Here</a:t>
            </a:r>
            <a:endParaRPr lang="en-US" dirty="0"/>
          </a:p>
        </p:txBody>
      </p:sp>
      <p:sp>
        <p:nvSpPr>
          <p:cNvPr id="8" name="Rectangle 7"/>
          <p:cNvSpPr/>
          <p:nvPr/>
        </p:nvSpPr>
        <p:spPr>
          <a:xfrm>
            <a:off x="1371600" y="4432012"/>
            <a:ext cx="6400800" cy="292388"/>
          </a:xfrm>
          <a:prstGeom prst="rect">
            <a:avLst/>
          </a:prstGeom>
        </p:spPr>
        <p:txBody>
          <a:bodyPr wrap="square">
            <a:spAutoFit/>
          </a:bodyPr>
          <a:lstStyle/>
          <a:p>
            <a:pPr fontAlgn="base">
              <a:spcBef>
                <a:spcPct val="0"/>
              </a:spcBef>
              <a:spcAft>
                <a:spcPct val="0"/>
              </a:spcAft>
            </a:pPr>
            <a:r>
              <a:rPr lang="en-US" sz="1300" dirty="0" smtClean="0">
                <a:solidFill>
                  <a:srgbClr val="FFFFFF"/>
                </a:solidFill>
              </a:rPr>
              <a:t>For more information please contact Centers for Disease Control and Prevention</a:t>
            </a:r>
          </a:p>
        </p:txBody>
      </p:sp>
      <p:sp>
        <p:nvSpPr>
          <p:cNvPr id="13" name="Rectangle 12"/>
          <p:cNvSpPr/>
          <p:nvPr/>
        </p:nvSpPr>
        <p:spPr>
          <a:xfrm>
            <a:off x="1371600" y="4706034"/>
            <a:ext cx="5943600" cy="646331"/>
          </a:xfrm>
          <a:prstGeom prst="rect">
            <a:avLst/>
          </a:prstGeom>
        </p:spPr>
        <p:txBody>
          <a:bodyPr wrap="square">
            <a:spAutoFit/>
          </a:bodyPr>
          <a:lstStyle/>
          <a:p>
            <a:pPr fontAlgn="base">
              <a:spcBef>
                <a:spcPct val="0"/>
              </a:spcBef>
              <a:spcAft>
                <a:spcPct val="0"/>
              </a:spcAft>
            </a:pPr>
            <a:r>
              <a:rPr lang="en-US" sz="1200" b="1" dirty="0" smtClean="0">
                <a:solidFill>
                  <a:srgbClr val="FFFFFF"/>
                </a:solidFill>
              </a:rPr>
              <a:t>1600 Clifton Road NE, Atlanta, GA 30333</a:t>
            </a:r>
          </a:p>
          <a:p>
            <a:pPr fontAlgn="base">
              <a:spcBef>
                <a:spcPct val="0"/>
              </a:spcBef>
              <a:spcAft>
                <a:spcPct val="0"/>
              </a:spcAft>
            </a:pPr>
            <a:r>
              <a:rPr lang="en-US" sz="1200" b="1" dirty="0" smtClean="0">
                <a:solidFill>
                  <a:srgbClr val="FFFFFF"/>
                </a:solidFill>
              </a:rPr>
              <a:t>Telephone, 1-800-CDC-INFO (232-4636)/TTY: 1-888-232-6348</a:t>
            </a:r>
          </a:p>
          <a:p>
            <a:pPr fontAlgn="base">
              <a:spcBef>
                <a:spcPct val="0"/>
              </a:spcBef>
              <a:spcAft>
                <a:spcPct val="0"/>
              </a:spcAft>
            </a:pPr>
            <a:r>
              <a:rPr lang="en-US" sz="1200" b="1" dirty="0" smtClean="0">
                <a:solidFill>
                  <a:srgbClr val="FFFFFF"/>
                </a:solidFill>
              </a:rPr>
              <a:t>E-mail: cdcinfo@cdc.gov 	Web: www.cdc.gov</a:t>
            </a:r>
          </a:p>
        </p:txBody>
      </p:sp>
      <p:sp>
        <p:nvSpPr>
          <p:cNvPr id="14" name="Rectangle 13"/>
          <p:cNvSpPr/>
          <p:nvPr/>
        </p:nvSpPr>
        <p:spPr>
          <a:xfrm>
            <a:off x="1371600" y="5421868"/>
            <a:ext cx="5943600" cy="369332"/>
          </a:xfrm>
          <a:prstGeom prst="rect">
            <a:avLst/>
          </a:prstGeom>
        </p:spPr>
        <p:txBody>
          <a:bodyPr wrap="square">
            <a:spAutoFit/>
          </a:bodyPr>
          <a:lstStyle/>
          <a:p>
            <a:pPr fontAlgn="base">
              <a:spcBef>
                <a:spcPct val="0"/>
              </a:spcBef>
              <a:spcAft>
                <a:spcPct val="0"/>
              </a:spcAft>
            </a:pPr>
            <a:r>
              <a:rPr lang="en-US" sz="900" dirty="0" smtClean="0">
                <a:solidFill>
                  <a:srgbClr val="FFFFFF"/>
                </a:solidFill>
              </a:rPr>
              <a:t>The findings and conclusions in this report are those of the authors and do not necessarily represent the official position of the Centers for Disease Control and Prevention.</a:t>
            </a:r>
          </a:p>
        </p:txBody>
      </p:sp>
    </p:spTree>
    <p:extLst>
      <p:ext uri="{BB962C8B-B14F-4D97-AF65-F5344CB8AC3E}">
        <p14:creationId xmlns:p14="http://schemas.microsoft.com/office/powerpoint/2010/main" val="307429662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asic Content Bad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nchorCtr="0"/>
          <a:lstStyle>
            <a:lvl1pPr>
              <a:lnSpc>
                <a:spcPts val="3000"/>
              </a:lnSpc>
              <a:defRPr sz="2800" b="1" baseline="0">
                <a:solidFill>
                  <a:schemeClr val="bg1"/>
                </a:solidFill>
                <a:effectLst/>
                <a:latin typeface="Calibri"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00201"/>
            <a:ext cx="8229600" cy="4191000"/>
          </a:xfrm>
          <a:prstGeom prst="rect">
            <a:avLst/>
          </a:prstGeom>
        </p:spPr>
        <p:txBody>
          <a:bodyPr/>
          <a:lstStyle>
            <a:lvl1pPr marL="342900" indent="-342900">
              <a:buClr>
                <a:schemeClr val="bg1"/>
              </a:buClr>
              <a:buSzPct val="70000"/>
              <a:buFont typeface="Wingdings" pitchFamily="2" charset="2"/>
              <a:buChar char="§"/>
              <a:defRPr sz="2400" b="1" baseline="0">
                <a:solidFill>
                  <a:schemeClr val="bg2"/>
                </a:solidFill>
                <a:latin typeface="Calibri" pitchFamily="34" charset="0"/>
              </a:defRPr>
            </a:lvl1pPr>
            <a:lvl2pPr marL="742950" indent="-285750">
              <a:buClr>
                <a:schemeClr val="bg1"/>
              </a:buClr>
              <a:buSzPct val="100000"/>
              <a:buFont typeface="Arial" pitchFamily="34" charset="0"/>
              <a:buChar char="•"/>
              <a:defRPr sz="2000">
                <a:solidFill>
                  <a:schemeClr val="bg2"/>
                </a:solidFill>
              </a:defRPr>
            </a:lvl2pPr>
            <a:lvl3pPr marL="1143000" indent="-228600">
              <a:buClr>
                <a:schemeClr val="bg1"/>
              </a:buClr>
              <a:buSzPct val="100000"/>
              <a:buFont typeface="Courier New" pitchFamily="49" charset="0"/>
              <a:buChar char="o"/>
              <a:defRPr sz="1800">
                <a:solidFill>
                  <a:schemeClr val="bg2"/>
                </a:solidFill>
              </a:defRPr>
            </a:lvl3pPr>
            <a:lvl4pPr>
              <a:buClr>
                <a:schemeClr val="bg1"/>
              </a:buClr>
              <a:buSzPct val="70000"/>
              <a:buFont typeface="Courier New" pitchFamily="49" charset="0"/>
              <a:buChar char="o"/>
              <a:defRPr sz="1800" baseline="0">
                <a:solidFill>
                  <a:schemeClr val="bg2"/>
                </a:solidFill>
              </a:defRPr>
            </a:lvl4pPr>
            <a:lvl5pPr>
              <a:buClr>
                <a:schemeClr val="bg1"/>
              </a:buClr>
              <a:buSzPct val="70000"/>
              <a:buFont typeface="Arial" pitchFamily="34" charset="0"/>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8"/>
          <p:cNvSpPr>
            <a:spLocks noGrp="1"/>
          </p:cNvSpPr>
          <p:nvPr>
            <p:ph type="body" sz="quarter" idx="10" hasCustomPrompt="1"/>
          </p:nvPr>
        </p:nvSpPr>
        <p:spPr>
          <a:xfrm>
            <a:off x="1905000" y="5791200"/>
            <a:ext cx="6781800" cy="609600"/>
          </a:xfrm>
          <a:prstGeom prst="rect">
            <a:avLst/>
          </a:prstGeom>
        </p:spPr>
        <p:txBody>
          <a:bodyPr anchor="b" anchorCtr="0"/>
          <a:lstStyle>
            <a:lvl1pPr algn="l">
              <a:lnSpc>
                <a:spcPts val="1100"/>
              </a:lnSpc>
              <a:buNone/>
              <a:defRPr sz="1100" baseline="0">
                <a:solidFill>
                  <a:schemeClr val="tx2"/>
                </a:solidFill>
                <a:latin typeface="Calibri" pitchFamily="34" charset="0"/>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dirty="0" smtClean="0"/>
              <a:t>*Citations and references</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1273175"/>
            <a:ext cx="7772400" cy="1362075"/>
          </a:xfrm>
          <a:prstGeom prst="rect">
            <a:avLst/>
          </a:prstGeom>
        </p:spPr>
        <p:txBody>
          <a:bodyPr anchor="t"/>
          <a:lstStyle>
            <a:lvl1pPr algn="ctr">
              <a:lnSpc>
                <a:spcPts val="3800"/>
              </a:lnSpc>
              <a:defRPr sz="3600" b="1" cap="all" baseline="0">
                <a:solidFill>
                  <a:schemeClr val="bg1"/>
                </a:solidFill>
                <a:effectLst/>
                <a:latin typeface="Calibri" pitchFamily="34" charset="0"/>
              </a:defRPr>
            </a:lvl1pPr>
          </a:lstStyle>
          <a:p>
            <a:r>
              <a:rPr lang="en-US" dirty="0" smtClean="0"/>
              <a:t>Section Header</a:t>
            </a:r>
            <a:br>
              <a:rPr lang="en-US" dirty="0" smtClean="0"/>
            </a:br>
            <a:endParaRPr lang="en-US" dirty="0"/>
          </a:p>
        </p:txBody>
      </p:sp>
      <p:sp>
        <p:nvSpPr>
          <p:cNvPr id="3" name="Text Placeholder 2"/>
          <p:cNvSpPr>
            <a:spLocks noGrp="1"/>
          </p:cNvSpPr>
          <p:nvPr>
            <p:ph type="body" idx="1" hasCustomPrompt="1"/>
          </p:nvPr>
        </p:nvSpPr>
        <p:spPr>
          <a:xfrm>
            <a:off x="722313" y="2743200"/>
            <a:ext cx="7772400" cy="568325"/>
          </a:xfrm>
          <a:prstGeom prst="rect">
            <a:avLst/>
          </a:prstGeom>
        </p:spPr>
        <p:txBody>
          <a:bodyPr anchor="b"/>
          <a:lstStyle>
            <a:lvl1pPr marL="0" indent="0" algn="ctr">
              <a:lnSpc>
                <a:spcPts val="2200"/>
              </a:lnSpc>
              <a:buNone/>
              <a:defRPr sz="2000" baseline="0">
                <a:solidFill>
                  <a:schemeClr val="bg2"/>
                </a:solidFill>
                <a:latin typeface="Calibri"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Subhead</a:t>
            </a: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3050"/>
            <a:ext cx="3008313" cy="1162050"/>
          </a:xfrm>
          <a:prstGeom prst="rect">
            <a:avLst/>
          </a:prstGeom>
        </p:spPr>
        <p:txBody>
          <a:bodyPr anchor="b"/>
          <a:lstStyle>
            <a:lvl1pPr algn="l">
              <a:defRPr sz="2000" b="1" baseline="0">
                <a:solidFill>
                  <a:schemeClr val="bg1"/>
                </a:solidFill>
                <a:effectLst/>
                <a:latin typeface="Calibri" pitchFamily="34" charset="0"/>
              </a:defRPr>
            </a:lvl1pPr>
          </a:lstStyle>
          <a:p>
            <a:r>
              <a:rPr lang="en-US" dirty="0" smtClean="0"/>
              <a:t>Header</a:t>
            </a:r>
            <a:endParaRPr lang="en-US" dirty="0"/>
          </a:p>
        </p:txBody>
      </p:sp>
      <p:sp>
        <p:nvSpPr>
          <p:cNvPr id="3" name="Content Placeholder 2"/>
          <p:cNvSpPr>
            <a:spLocks noGrp="1"/>
          </p:cNvSpPr>
          <p:nvPr>
            <p:ph idx="1"/>
          </p:nvPr>
        </p:nvSpPr>
        <p:spPr>
          <a:xfrm>
            <a:off x="3575050" y="273051"/>
            <a:ext cx="5111750" cy="5518150"/>
          </a:xfrm>
          <a:prstGeom prst="rect">
            <a:avLst/>
          </a:prstGeom>
        </p:spPr>
        <p:txBody>
          <a:bodyPr anchor="ctr" anchorCtr="0"/>
          <a:lstStyle>
            <a:lvl1pPr marL="342900" indent="-342900">
              <a:buClr>
                <a:schemeClr val="bg1"/>
              </a:buClr>
              <a:buSzPct val="70000"/>
              <a:buFont typeface="Wingdings" pitchFamily="2" charset="2"/>
              <a:buChar char="§"/>
              <a:defRPr sz="2400" b="1">
                <a:solidFill>
                  <a:schemeClr val="bg2"/>
                </a:solidFill>
                <a:latin typeface="Calibri" pitchFamily="34" charset="0"/>
              </a:defRPr>
            </a:lvl1pPr>
            <a:lvl2pPr>
              <a:buClr>
                <a:schemeClr val="bg1"/>
              </a:buClr>
              <a:buSzPct val="100000"/>
              <a:buFont typeface="Wingdings" pitchFamily="2" charset="2"/>
              <a:buChar char="§"/>
              <a:defRPr sz="2000">
                <a:solidFill>
                  <a:schemeClr val="bg2"/>
                </a:solidFill>
              </a:defRPr>
            </a:lvl2pPr>
            <a:lvl3pPr>
              <a:buClr>
                <a:schemeClr val="bg1"/>
              </a:buClr>
              <a:buSzPct val="100000"/>
              <a:buFont typeface="Arial" pitchFamily="34" charset="0"/>
              <a:buChar char="•"/>
              <a:defRPr sz="1800">
                <a:solidFill>
                  <a:schemeClr val="bg2"/>
                </a:solidFill>
              </a:defRPr>
            </a:lvl3pPr>
            <a:lvl4pPr>
              <a:buClr>
                <a:schemeClr val="bg1"/>
              </a:buClr>
              <a:buSzPct val="70000"/>
              <a:buFont typeface="Courier New" pitchFamily="49" charset="0"/>
              <a:buChar char="o"/>
              <a:defRPr sz="1800">
                <a:solidFill>
                  <a:schemeClr val="bg2"/>
                </a:solidFill>
              </a:defRPr>
            </a:lvl4pPr>
            <a:lvl5pPr>
              <a:buClr>
                <a:schemeClr val="bg1"/>
              </a:buClr>
              <a:buSzPct val="70000"/>
              <a:buFont typeface="Arial" pitchFamily="34" charset="0"/>
              <a:buChar char="•"/>
              <a:defRPr sz="1800">
                <a:solidFill>
                  <a:schemeClr val="bg2"/>
                </a:solidFill>
              </a:defRPr>
            </a:lvl5pPr>
            <a:lvl6pPr>
              <a:defRPr sz="2000"/>
            </a:lvl6pPr>
            <a:lvl7pPr>
              <a:defRPr sz="2000"/>
            </a:lvl7pPr>
            <a:lvl8pPr>
              <a:defRPr sz="2000"/>
            </a:lvl8pPr>
            <a:lvl9pPr>
              <a:defRPr sz="2000"/>
            </a:lvl9pPr>
          </a:lstStyle>
          <a:p>
            <a:pPr lvl="0"/>
            <a:r>
              <a:rPr lang="en-US" smtClean="0"/>
              <a:t>Click to edit Master text styles</a:t>
            </a:r>
          </a:p>
        </p:txBody>
      </p:sp>
      <p:sp>
        <p:nvSpPr>
          <p:cNvPr id="4" name="Text Placeholder 3"/>
          <p:cNvSpPr>
            <a:spLocks noGrp="1"/>
          </p:cNvSpPr>
          <p:nvPr>
            <p:ph type="body" sz="half" idx="2" hasCustomPrompt="1"/>
          </p:nvPr>
        </p:nvSpPr>
        <p:spPr>
          <a:xfrm>
            <a:off x="457200" y="1435101"/>
            <a:ext cx="3008313" cy="4356099"/>
          </a:xfrm>
          <a:prstGeom prst="rect">
            <a:avLst/>
          </a:prstGeom>
        </p:spPr>
        <p:txBody>
          <a:bodyPr/>
          <a:lstStyle>
            <a:lvl1pPr marL="0" indent="0">
              <a:buNone/>
              <a:defRPr sz="1400" baseline="0">
                <a:solidFill>
                  <a:schemeClr val="bg2"/>
                </a:solidFill>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Paragraph of type</a:t>
            </a:r>
          </a:p>
        </p:txBody>
      </p:sp>
      <p:sp>
        <p:nvSpPr>
          <p:cNvPr id="7" name="Text Placeholder 8"/>
          <p:cNvSpPr>
            <a:spLocks noGrp="1"/>
          </p:cNvSpPr>
          <p:nvPr>
            <p:ph type="body" sz="quarter" idx="10" hasCustomPrompt="1"/>
          </p:nvPr>
        </p:nvSpPr>
        <p:spPr>
          <a:xfrm>
            <a:off x="457200" y="5791200"/>
            <a:ext cx="8229600" cy="609600"/>
          </a:xfrm>
          <a:prstGeom prst="rect">
            <a:avLst/>
          </a:prstGeom>
        </p:spPr>
        <p:txBody>
          <a:bodyPr anchor="b" anchorCtr="0"/>
          <a:lstStyle>
            <a:lvl1pPr algn="l">
              <a:lnSpc>
                <a:spcPts val="1100"/>
              </a:lnSpc>
              <a:buNone/>
              <a:defRPr sz="1100" baseline="0">
                <a:solidFill>
                  <a:schemeClr val="tx2"/>
                </a:solidFill>
                <a:latin typeface="Calibri" pitchFamily="34" charset="0"/>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dirty="0" smtClean="0"/>
              <a:t>*Citations and references</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92288" y="4800600"/>
            <a:ext cx="5486400" cy="566738"/>
          </a:xfrm>
          <a:prstGeom prst="rect">
            <a:avLst/>
          </a:prstGeom>
        </p:spPr>
        <p:txBody>
          <a:bodyPr anchor="b"/>
          <a:lstStyle>
            <a:lvl1pPr algn="l">
              <a:defRPr sz="2000" b="1" baseline="0">
                <a:solidFill>
                  <a:schemeClr val="bg1"/>
                </a:solidFill>
                <a:effectLst/>
                <a:latin typeface="Calibri" pitchFamily="34" charset="0"/>
              </a:defRPr>
            </a:lvl1pPr>
          </a:lstStyle>
          <a:p>
            <a:r>
              <a:rPr lang="en-US" dirty="0" smtClean="0"/>
              <a:t>Photo Title</a:t>
            </a:r>
            <a:endParaRPr lang="en-US" dirty="0"/>
          </a:p>
        </p:txBody>
      </p:sp>
      <p:sp>
        <p:nvSpPr>
          <p:cNvPr id="3" name="Picture Placeholder 2"/>
          <p:cNvSpPr>
            <a:spLocks noGrp="1"/>
          </p:cNvSpPr>
          <p:nvPr>
            <p:ph type="pic" idx="1"/>
          </p:nvPr>
        </p:nvSpPr>
        <p:spPr>
          <a:xfrm>
            <a:off x="1792288" y="612775"/>
            <a:ext cx="5486400" cy="4114800"/>
          </a:xfrm>
          <a:prstGeom prst="rect">
            <a:avLst/>
          </a:prstGeom>
          <a:ln w="25400">
            <a:solidFill>
              <a:schemeClr val="bg2"/>
            </a:solidFill>
          </a:ln>
          <a:effectLst>
            <a:outerShdw blurRad="44450" dist="27940" dir="5400000" algn="ctr">
              <a:srgbClr val="000000">
                <a:alpha val="32000"/>
              </a:srgbClr>
            </a:outerShdw>
          </a:effectLst>
        </p:spPr>
        <p:txBody>
          <a:bodyPr/>
          <a:lstStyle>
            <a:lvl1pPr marL="0" indent="0">
              <a:buNone/>
              <a:defRPr sz="3200">
                <a:solidFill>
                  <a:schemeClr val="bg1"/>
                </a:solidFill>
                <a:effectLst/>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hasCustomPrompt="1"/>
          </p:nvPr>
        </p:nvSpPr>
        <p:spPr>
          <a:xfrm>
            <a:off x="1792288" y="5367338"/>
            <a:ext cx="5486400" cy="804862"/>
          </a:xfrm>
          <a:prstGeom prst="rect">
            <a:avLst/>
          </a:prstGeom>
        </p:spPr>
        <p:txBody>
          <a:bodyPr/>
          <a:lstStyle>
            <a:lvl1pPr marL="0" indent="0">
              <a:buNone/>
              <a:defRPr sz="1400" baseline="0">
                <a:solidFill>
                  <a:schemeClr val="bg2"/>
                </a:solidFill>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Caption or credits for photo</a:t>
            </a: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los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981200"/>
            <a:ext cx="6400800" cy="2057400"/>
          </a:xfrm>
          <a:prstGeom prst="rect">
            <a:avLst/>
          </a:prstGeom>
        </p:spPr>
        <p:txBody>
          <a:bodyPr/>
          <a:lstStyle>
            <a:lvl1pPr marL="0" indent="0" algn="ctr">
              <a:buNone/>
              <a:defRPr sz="2800" b="1" baseline="0">
                <a:solidFill>
                  <a:schemeClr val="bg2"/>
                </a:solidFill>
                <a:effectLst/>
                <a:latin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Content with Ca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273050"/>
            <a:ext cx="3008313" cy="1162050"/>
          </a:xfrm>
          <a:prstGeom prst="rect">
            <a:avLst/>
          </a:prstGeom>
        </p:spPr>
        <p:txBody>
          <a:bodyPr anchor="b"/>
          <a:lstStyle>
            <a:lvl1pPr algn="l">
              <a:defRPr sz="2000" b="1" baseline="0">
                <a:solidFill>
                  <a:schemeClr val="bg1"/>
                </a:solidFill>
                <a:effectLst/>
                <a:latin typeface="Calibri" pitchFamily="34" charset="0"/>
              </a:defRPr>
            </a:lvl1pPr>
          </a:lstStyle>
          <a:p>
            <a:r>
              <a:rPr lang="en-US" dirty="0" smtClean="0"/>
              <a:t>Header</a:t>
            </a:r>
            <a:endParaRPr lang="en-US" dirty="0"/>
          </a:p>
        </p:txBody>
      </p:sp>
      <p:sp>
        <p:nvSpPr>
          <p:cNvPr id="8" name="Content Placeholder 2"/>
          <p:cNvSpPr>
            <a:spLocks noGrp="1"/>
          </p:cNvSpPr>
          <p:nvPr>
            <p:ph idx="1"/>
          </p:nvPr>
        </p:nvSpPr>
        <p:spPr>
          <a:xfrm>
            <a:off x="3575050" y="273051"/>
            <a:ext cx="5111750" cy="5518150"/>
          </a:xfrm>
          <a:prstGeom prst="rect">
            <a:avLst/>
          </a:prstGeom>
        </p:spPr>
        <p:txBody>
          <a:bodyPr anchor="ctr" anchorCtr="0"/>
          <a:lstStyle>
            <a:lvl1pPr marL="342900" indent="-342900">
              <a:buClr>
                <a:schemeClr val="bg1"/>
              </a:buClr>
              <a:buSzPct val="70000"/>
              <a:buFont typeface="Arial" pitchFamily="34" charset="0"/>
              <a:buChar char="•"/>
              <a:defRPr sz="2400" b="1">
                <a:solidFill>
                  <a:schemeClr val="bg2"/>
                </a:solidFill>
                <a:latin typeface="Calibri" pitchFamily="34" charset="0"/>
              </a:defRPr>
            </a:lvl1pPr>
            <a:lvl2pPr>
              <a:buClr>
                <a:schemeClr val="bg1"/>
              </a:buClr>
              <a:buSzPct val="100000"/>
              <a:buFont typeface="Wingdings" pitchFamily="2" charset="2"/>
              <a:buChar char="§"/>
              <a:defRPr sz="2000">
                <a:solidFill>
                  <a:schemeClr val="bg2"/>
                </a:solidFill>
              </a:defRPr>
            </a:lvl2pPr>
            <a:lvl3pPr>
              <a:buClr>
                <a:schemeClr val="bg1"/>
              </a:buClr>
              <a:buSzPct val="100000"/>
              <a:buFont typeface="Arial" pitchFamily="34" charset="0"/>
              <a:buChar char="•"/>
              <a:defRPr sz="1800">
                <a:solidFill>
                  <a:schemeClr val="bg2"/>
                </a:solidFill>
              </a:defRPr>
            </a:lvl3pPr>
            <a:lvl4pPr>
              <a:buClr>
                <a:schemeClr val="bg1"/>
              </a:buClr>
              <a:buSzPct val="70000"/>
              <a:buFont typeface="Courier New" pitchFamily="49" charset="0"/>
              <a:buChar char="o"/>
              <a:defRPr sz="1800">
                <a:solidFill>
                  <a:schemeClr val="bg2"/>
                </a:solidFill>
              </a:defRPr>
            </a:lvl4pPr>
            <a:lvl5pPr>
              <a:buClr>
                <a:schemeClr val="bg1"/>
              </a:buClr>
              <a:buSzPct val="70000"/>
              <a:buFont typeface="Arial" pitchFamily="34" charset="0"/>
              <a:buChar char="•"/>
              <a:defRPr sz="1800">
                <a:solidFill>
                  <a:schemeClr val="bg2"/>
                </a:solidFill>
              </a:defRPr>
            </a:lvl5pPr>
            <a:lvl6pPr>
              <a:defRPr sz="2000"/>
            </a:lvl6pPr>
            <a:lvl7pPr>
              <a:defRPr sz="2000"/>
            </a:lvl7pPr>
            <a:lvl8pPr>
              <a:defRPr sz="2000"/>
            </a:lvl8pPr>
            <a:lvl9pPr>
              <a:defRPr sz="2000"/>
            </a:lvl9pPr>
          </a:lstStyle>
          <a:p>
            <a:pPr lvl="0"/>
            <a:r>
              <a:rPr lang="en-US" smtClean="0"/>
              <a:t>Click to edit Master text styles</a:t>
            </a:r>
          </a:p>
        </p:txBody>
      </p:sp>
      <p:sp>
        <p:nvSpPr>
          <p:cNvPr id="9" name="Text Placeholder 3"/>
          <p:cNvSpPr>
            <a:spLocks noGrp="1"/>
          </p:cNvSpPr>
          <p:nvPr>
            <p:ph type="body" sz="half" idx="2" hasCustomPrompt="1"/>
          </p:nvPr>
        </p:nvSpPr>
        <p:spPr>
          <a:xfrm>
            <a:off x="457200" y="1435101"/>
            <a:ext cx="3008313" cy="4356099"/>
          </a:xfrm>
          <a:prstGeom prst="rect">
            <a:avLst/>
          </a:prstGeom>
        </p:spPr>
        <p:txBody>
          <a:bodyPr/>
          <a:lstStyle>
            <a:lvl1pPr marL="0" indent="0">
              <a:buNone/>
              <a:defRPr sz="1400" baseline="0">
                <a:solidFill>
                  <a:schemeClr val="bg2"/>
                </a:solidFill>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Paragraph of type</a:t>
            </a:r>
          </a:p>
        </p:txBody>
      </p:sp>
      <p:sp>
        <p:nvSpPr>
          <p:cNvPr id="10" name="Text Placeholder 8"/>
          <p:cNvSpPr>
            <a:spLocks noGrp="1"/>
          </p:cNvSpPr>
          <p:nvPr>
            <p:ph type="body" sz="quarter" idx="10" hasCustomPrompt="1"/>
          </p:nvPr>
        </p:nvSpPr>
        <p:spPr>
          <a:xfrm>
            <a:off x="457200" y="5791200"/>
            <a:ext cx="8229600" cy="609600"/>
          </a:xfrm>
          <a:prstGeom prst="rect">
            <a:avLst/>
          </a:prstGeom>
        </p:spPr>
        <p:txBody>
          <a:bodyPr anchor="b" anchorCtr="0"/>
          <a:lstStyle>
            <a:lvl1pPr algn="l">
              <a:lnSpc>
                <a:spcPts val="1100"/>
              </a:lnSpc>
              <a:buNone/>
              <a:defRPr sz="1100" baseline="0">
                <a:solidFill>
                  <a:schemeClr val="tx2"/>
                </a:solidFill>
                <a:latin typeface="Calibri" pitchFamily="34" charset="0"/>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dirty="0" smtClean="0"/>
              <a:t>*Citations and references</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image" Target="../media/image1.png"/><Relationship Id="rId5" Type="http://schemas.openxmlformats.org/officeDocument/2006/relationships/slideLayout" Target="../slideLayouts/slideLayout27.xml"/><Relationship Id="rId10" Type="http://schemas.openxmlformats.org/officeDocument/2006/relationships/theme" Target="../theme/theme3.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cstate="print">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transition>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40745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964160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Lst>
  <p:transition>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hyperlink" Target="http://www.cdc.gov/brfss/"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www.cdc.gov/nchs/data/series/sr_03/sr03_035.pdf"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hyperlink" Target="http://www.cdc.gov/nchs/data/series/sr_03/sr03_035.pdf"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130.png"/><Relationship Id="rId4" Type="http://schemas.openxmlformats.org/officeDocument/2006/relationships/hyperlink" Target="http://www.cdc.gov/asthma/brfss/2010/current/tableC1.htm"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2900" y="2590800"/>
            <a:ext cx="8496300" cy="914400"/>
          </a:xfrm>
        </p:spPr>
        <p:txBody>
          <a:bodyPr/>
          <a:lstStyle/>
          <a:p>
            <a:r>
              <a:rPr lang="en-US" sz="3600" dirty="0" smtClean="0">
                <a:latin typeface="Calibri" pitchFamily="34" charset="0"/>
              </a:rPr>
              <a:t>Asthma Prevalence in the United States</a:t>
            </a:r>
            <a:endParaRPr lang="en-US" sz="3600" dirty="0">
              <a:latin typeface="Calibri" pitchFamily="34" charset="0"/>
            </a:endParaRPr>
          </a:p>
        </p:txBody>
      </p:sp>
      <p:pic>
        <p:nvPicPr>
          <p:cNvPr id="7" name="Picture 6" descr="Logos of the United States Department of Health and Human Services and Centers for Disease Control and Prevention"/>
          <p:cNvPicPr>
            <a:picLocks noChangeAspect="1"/>
          </p:cNvPicPr>
          <p:nvPr/>
        </p:nvPicPr>
        <p:blipFill>
          <a:blip r:embed="rId3" cstate="print"/>
          <a:stretch>
            <a:fillRect/>
          </a:stretch>
        </p:blipFill>
        <p:spPr>
          <a:xfrm>
            <a:off x="152400" y="6515100"/>
            <a:ext cx="190500" cy="190500"/>
          </a:xfrm>
          <a:prstGeom prst="rect">
            <a:avLst/>
          </a:prstGeom>
        </p:spPr>
      </p:pic>
      <p:sp>
        <p:nvSpPr>
          <p:cNvPr id="8" name="Text Placeholder 5"/>
          <p:cNvSpPr txBox="1">
            <a:spLocks/>
          </p:cNvSpPr>
          <p:nvPr/>
        </p:nvSpPr>
        <p:spPr>
          <a:xfrm>
            <a:off x="2143125" y="6270192"/>
            <a:ext cx="5124450" cy="244907"/>
          </a:xfrm>
          <a:prstGeom prst="rect">
            <a:avLst/>
          </a:prstGeom>
        </p:spPr>
        <p:txBody>
          <a:bodyPr/>
          <a:lstStyle>
            <a:lvl1pPr marL="342900" indent="-342900" algn="l" defTabSz="914400" rtl="0" eaLnBrk="1" latinLnBrk="0" hangingPunct="1">
              <a:spcBef>
                <a:spcPct val="20000"/>
              </a:spcBef>
              <a:buFont typeface="Arial" pitchFamily="34" charset="0"/>
              <a:buNone/>
              <a:defRPr sz="1000" kern="1200" baseline="0">
                <a:solidFill>
                  <a:schemeClr val="bg1"/>
                </a:solidFill>
                <a:latin typeface="Calibri"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National Center for </a:t>
            </a:r>
            <a:r>
              <a:rPr lang="en-US" dirty="0" smtClean="0"/>
              <a:t>Environmental Health</a:t>
            </a:r>
            <a:endParaRPr lang="en-US" dirty="0"/>
          </a:p>
        </p:txBody>
      </p:sp>
      <p:sp>
        <p:nvSpPr>
          <p:cNvPr id="11" name="Text Placeholder 6"/>
          <p:cNvSpPr txBox="1">
            <a:spLocks/>
          </p:cNvSpPr>
          <p:nvPr/>
        </p:nvSpPr>
        <p:spPr>
          <a:xfrm>
            <a:off x="2143124" y="6451727"/>
            <a:ext cx="3419475" cy="228600"/>
          </a:xfrm>
          <a:prstGeom prst="rect">
            <a:avLst/>
          </a:prstGeom>
        </p:spPr>
        <p:txBody>
          <a:bodyPr/>
          <a:lstStyle>
            <a:lvl1pPr marL="342900" indent="-342900" algn="l" defTabSz="914400" rtl="0" eaLnBrk="1" latinLnBrk="0" hangingPunct="1">
              <a:spcBef>
                <a:spcPct val="20000"/>
              </a:spcBef>
              <a:buFont typeface="Arial" pitchFamily="34" charset="0"/>
              <a:buNone/>
              <a:defRPr sz="1000" kern="1200" baseline="0">
                <a:solidFill>
                  <a:schemeClr val="bg1"/>
                </a:solidFill>
                <a:latin typeface="Calibri"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defRPr/>
            </a:pPr>
            <a:r>
              <a:rPr lang="en-US" dirty="0">
                <a:solidFill>
                  <a:srgbClr val="FFFFFF"/>
                </a:solidFill>
              </a:rPr>
              <a:t>Division of Environmental Hazards and Health Effects</a:t>
            </a:r>
            <a:endParaRPr lang="en-US" sz="800" dirty="0">
              <a:solidFill>
                <a:srgbClr val="FFFFFF"/>
              </a:solidFill>
            </a:endParaRPr>
          </a:p>
        </p:txBody>
      </p:sp>
      <p:sp>
        <p:nvSpPr>
          <p:cNvPr id="2" name="TextBox 1"/>
          <p:cNvSpPr txBox="1"/>
          <p:nvPr/>
        </p:nvSpPr>
        <p:spPr>
          <a:xfrm>
            <a:off x="7391400" y="5590401"/>
            <a:ext cx="926857" cy="276999"/>
          </a:xfrm>
          <a:prstGeom prst="rect">
            <a:avLst/>
          </a:prstGeom>
          <a:noFill/>
        </p:spPr>
        <p:txBody>
          <a:bodyPr wrap="none" rtlCol="0">
            <a:spAutoFit/>
          </a:bodyPr>
          <a:lstStyle/>
          <a:p>
            <a:r>
              <a:rPr lang="en-US" sz="1200" b="1" dirty="0" smtClean="0"/>
              <a:t>June 2014</a:t>
            </a:r>
            <a:endParaRPr lang="en-US" sz="1200" b="1" dirty="0"/>
          </a:p>
        </p:txBody>
      </p:sp>
    </p:spTree>
    <p:extLst>
      <p:ext uri="{BB962C8B-B14F-4D97-AF65-F5344CB8AC3E}">
        <p14:creationId xmlns:p14="http://schemas.microsoft.com/office/powerpoint/2010/main" val="206016644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37591674"/>
              </p:ext>
            </p:extLst>
          </p:nvPr>
        </p:nvGraphicFramePr>
        <p:xfrm>
          <a:off x="419100" y="1143000"/>
          <a:ext cx="8382000" cy="4628346"/>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838200" y="432137"/>
            <a:ext cx="7620000" cy="1015663"/>
          </a:xfrm>
          <a:prstGeom prst="rect">
            <a:avLst/>
          </a:prstGeom>
          <a:noFill/>
        </p:spPr>
        <p:txBody>
          <a:bodyPr wrap="square" rtlCol="0">
            <a:spAutoFit/>
          </a:bodyPr>
          <a:lstStyle/>
          <a:p>
            <a:pPr algn="ctr"/>
            <a:r>
              <a:rPr lang="en-US" sz="2000" b="1" dirty="0" smtClean="0">
                <a:latin typeface="Calibri" panose="020F0502020204030204" pitchFamily="34" charset="0"/>
              </a:rPr>
              <a:t>Current Asthma Prevalence </a:t>
            </a:r>
            <a:r>
              <a:rPr lang="en-US" sz="2000" b="1" dirty="0">
                <a:latin typeface="Calibri" panose="020F0502020204030204" pitchFamily="34" charset="0"/>
              </a:rPr>
              <a:t>by </a:t>
            </a:r>
            <a:r>
              <a:rPr lang="en-US" sz="2000" b="1" dirty="0" smtClean="0">
                <a:latin typeface="Calibri" panose="020F0502020204030204" pitchFamily="34" charset="0"/>
              </a:rPr>
              <a:t>Age Group</a:t>
            </a:r>
            <a:r>
              <a:rPr lang="en-US" sz="2000" b="1" dirty="0">
                <a:latin typeface="Calibri" panose="020F0502020204030204" pitchFamily="34" charset="0"/>
              </a:rPr>
              <a:t>, </a:t>
            </a:r>
            <a:r>
              <a:rPr lang="en-US" sz="2000" b="1" dirty="0" smtClean="0">
                <a:latin typeface="Calibri" panose="020F0502020204030204" pitchFamily="34" charset="0"/>
              </a:rPr>
              <a:t>Sex</a:t>
            </a:r>
            <a:r>
              <a:rPr lang="en-US" sz="2000" b="1" dirty="0">
                <a:latin typeface="Calibri" panose="020F0502020204030204" pitchFamily="34" charset="0"/>
              </a:rPr>
              <a:t>, </a:t>
            </a:r>
            <a:r>
              <a:rPr lang="en-US" sz="2000" b="1" dirty="0" smtClean="0">
                <a:latin typeface="Calibri" panose="020F0502020204030204" pitchFamily="34" charset="0"/>
              </a:rPr>
              <a:t>Race and Ethnicity</a:t>
            </a:r>
            <a:r>
              <a:rPr lang="en-US" sz="2000" b="1" dirty="0">
                <a:latin typeface="Calibri" panose="020F0502020204030204" pitchFamily="34" charset="0"/>
              </a:rPr>
              <a:t>, </a:t>
            </a:r>
            <a:r>
              <a:rPr lang="en-US" sz="2000" b="1" dirty="0" smtClean="0">
                <a:latin typeface="Calibri" panose="020F0502020204030204" pitchFamily="34" charset="0"/>
              </a:rPr>
              <a:t>Poverty Status</a:t>
            </a:r>
            <a:r>
              <a:rPr lang="en-US" sz="2000" b="1" dirty="0">
                <a:latin typeface="Calibri" panose="020F0502020204030204" pitchFamily="34" charset="0"/>
              </a:rPr>
              <a:t>, G</a:t>
            </a:r>
            <a:r>
              <a:rPr lang="en-US" sz="2000" b="1" dirty="0" smtClean="0">
                <a:latin typeface="Calibri" panose="020F0502020204030204" pitchFamily="34" charset="0"/>
              </a:rPr>
              <a:t>eographic Region</a:t>
            </a:r>
            <a:r>
              <a:rPr lang="en-US" sz="2000" b="1" dirty="0">
                <a:latin typeface="Calibri" panose="020F0502020204030204" pitchFamily="34" charset="0"/>
              </a:rPr>
              <a:t>, and </a:t>
            </a:r>
            <a:r>
              <a:rPr lang="en-US" sz="2000" b="1" dirty="0" err="1">
                <a:latin typeface="Calibri" panose="020F0502020204030204" pitchFamily="34" charset="0"/>
              </a:rPr>
              <a:t>U</a:t>
            </a:r>
            <a:r>
              <a:rPr lang="en-US" sz="2000" b="1" dirty="0" err="1" smtClean="0">
                <a:latin typeface="Calibri" panose="020F0502020204030204" pitchFamily="34" charset="0"/>
              </a:rPr>
              <a:t>rbanicity</a:t>
            </a:r>
            <a:r>
              <a:rPr lang="en-US" sz="2000" b="1" dirty="0">
                <a:latin typeface="Calibri" panose="020F0502020204030204" pitchFamily="34" charset="0"/>
              </a:rPr>
              <a:t>: United States, </a:t>
            </a:r>
            <a:r>
              <a:rPr lang="en-US" sz="2000" b="1" dirty="0" smtClean="0">
                <a:latin typeface="Calibri" panose="020F0502020204030204" pitchFamily="34" charset="0"/>
              </a:rPr>
              <a:t>Average Annual 2008-2010 </a:t>
            </a:r>
            <a:endParaRPr lang="en-US" sz="2000" b="1" dirty="0">
              <a:latin typeface="Calibri" panose="020F0502020204030204" pitchFamily="34" charset="0"/>
            </a:endParaRPr>
          </a:p>
        </p:txBody>
      </p:sp>
      <p:sp>
        <p:nvSpPr>
          <p:cNvPr id="3" name="Rectangle 2"/>
          <p:cNvSpPr/>
          <p:nvPr/>
        </p:nvSpPr>
        <p:spPr>
          <a:xfrm>
            <a:off x="2133600" y="5492117"/>
            <a:ext cx="4591050" cy="246219"/>
          </a:xfrm>
          <a:prstGeom prst="rect">
            <a:avLst/>
          </a:prstGeom>
          <a:solidFill>
            <a:schemeClr val="tx1"/>
          </a:solidFill>
        </p:spPr>
        <p:txBody>
          <a:bodyPr wrap="square">
            <a:spAutoFit/>
          </a:bodyPr>
          <a:lstStyle/>
          <a:p>
            <a:pPr algn="ctr"/>
            <a:r>
              <a:rPr lang="en-US" sz="1000" b="1" dirty="0" smtClean="0">
                <a:solidFill>
                  <a:schemeClr val="bg1"/>
                </a:solidFill>
                <a:latin typeface="Calibri" panose="020F0502020204030204" pitchFamily="34" charset="0"/>
              </a:rPr>
              <a:t>Children, females, Blacks, and Puerto Ricans are more likely to have asthma.  </a:t>
            </a:r>
            <a:endParaRPr lang="en-US" sz="1000" b="1" dirty="0">
              <a:solidFill>
                <a:schemeClr val="bg1"/>
              </a:solidFill>
              <a:latin typeface="Calibri" panose="020F0502020204030204" pitchFamily="34" charset="0"/>
            </a:endParaRPr>
          </a:p>
        </p:txBody>
      </p:sp>
      <p:sp>
        <p:nvSpPr>
          <p:cNvPr id="5" name="Rectangle 4"/>
          <p:cNvSpPr/>
          <p:nvPr/>
        </p:nvSpPr>
        <p:spPr>
          <a:xfrm>
            <a:off x="2133600" y="5738336"/>
            <a:ext cx="4591050" cy="246222"/>
          </a:xfrm>
          <a:prstGeom prst="rect">
            <a:avLst/>
          </a:prstGeom>
          <a:solidFill>
            <a:schemeClr val="tx1"/>
          </a:solidFill>
        </p:spPr>
        <p:txBody>
          <a:bodyPr wrap="square">
            <a:spAutoFit/>
          </a:bodyPr>
          <a:lstStyle/>
          <a:p>
            <a:pPr algn="ctr"/>
            <a:r>
              <a:rPr lang="en-US" sz="1000" b="1" dirty="0" smtClean="0">
                <a:solidFill>
                  <a:schemeClr val="bg1"/>
                </a:solidFill>
                <a:latin typeface="Calibri" panose="020F0502020204030204" pitchFamily="34" charset="0"/>
              </a:rPr>
              <a:t>People with lower </a:t>
            </a:r>
            <a:r>
              <a:rPr lang="en-US" sz="1000" b="1" dirty="0">
                <a:solidFill>
                  <a:schemeClr val="bg1"/>
                </a:solidFill>
                <a:latin typeface="Calibri" panose="020F0502020204030204" pitchFamily="34" charset="0"/>
              </a:rPr>
              <a:t>annual household </a:t>
            </a:r>
            <a:r>
              <a:rPr lang="en-US" sz="1000" b="1" dirty="0" smtClean="0">
                <a:solidFill>
                  <a:schemeClr val="bg1"/>
                </a:solidFill>
                <a:latin typeface="Calibri" panose="020F0502020204030204" pitchFamily="34" charset="0"/>
              </a:rPr>
              <a:t>income were more likely to have asthma. </a:t>
            </a:r>
            <a:endParaRPr lang="en-US" sz="1000" b="1" dirty="0">
              <a:solidFill>
                <a:schemeClr val="bg1"/>
              </a:solidFill>
              <a:latin typeface="Calibri" panose="020F0502020204030204" pitchFamily="34" charset="0"/>
            </a:endParaRPr>
          </a:p>
        </p:txBody>
      </p:sp>
      <p:sp>
        <p:nvSpPr>
          <p:cNvPr id="6" name="Rectangle 5"/>
          <p:cNvSpPr/>
          <p:nvPr/>
        </p:nvSpPr>
        <p:spPr>
          <a:xfrm>
            <a:off x="2133600" y="5984558"/>
            <a:ext cx="4591050" cy="246221"/>
          </a:xfrm>
          <a:prstGeom prst="rect">
            <a:avLst/>
          </a:prstGeom>
          <a:solidFill>
            <a:schemeClr val="tx1"/>
          </a:solidFill>
        </p:spPr>
        <p:txBody>
          <a:bodyPr wrap="square">
            <a:spAutoFit/>
          </a:bodyPr>
          <a:lstStyle/>
          <a:p>
            <a:pPr algn="ctr"/>
            <a:r>
              <a:rPr lang="en-US" sz="1000" b="1" dirty="0">
                <a:solidFill>
                  <a:schemeClr val="bg1"/>
                </a:solidFill>
                <a:latin typeface="Calibri" panose="020F0502020204030204" pitchFamily="34" charset="0"/>
              </a:rPr>
              <a:t>R</a:t>
            </a:r>
            <a:r>
              <a:rPr lang="en-US" sz="1000" b="1" dirty="0" smtClean="0">
                <a:solidFill>
                  <a:schemeClr val="bg1"/>
                </a:solidFill>
                <a:latin typeface="Calibri" panose="020F0502020204030204" pitchFamily="34" charset="0"/>
              </a:rPr>
              <a:t>esidents of the </a:t>
            </a:r>
            <a:r>
              <a:rPr lang="en-US" sz="1000" b="1" dirty="0">
                <a:solidFill>
                  <a:schemeClr val="bg1"/>
                </a:solidFill>
                <a:latin typeface="Calibri" panose="020F0502020204030204" pitchFamily="34" charset="0"/>
              </a:rPr>
              <a:t>Northeast </a:t>
            </a:r>
            <a:r>
              <a:rPr lang="en-US" sz="1000" b="1" dirty="0" smtClean="0">
                <a:solidFill>
                  <a:schemeClr val="bg1"/>
                </a:solidFill>
                <a:latin typeface="Calibri" panose="020F0502020204030204" pitchFamily="34" charset="0"/>
              </a:rPr>
              <a:t> and Midwest were more likely to have asthma.</a:t>
            </a:r>
          </a:p>
        </p:txBody>
      </p:sp>
      <p:sp>
        <p:nvSpPr>
          <p:cNvPr id="7" name="Rectangle 6"/>
          <p:cNvSpPr/>
          <p:nvPr/>
        </p:nvSpPr>
        <p:spPr>
          <a:xfrm>
            <a:off x="2133600" y="6230779"/>
            <a:ext cx="4591050" cy="246221"/>
          </a:xfrm>
          <a:prstGeom prst="rect">
            <a:avLst/>
          </a:prstGeom>
          <a:solidFill>
            <a:schemeClr val="tx1"/>
          </a:solidFill>
        </p:spPr>
        <p:txBody>
          <a:bodyPr wrap="square">
            <a:spAutoFit/>
          </a:bodyPr>
          <a:lstStyle/>
          <a:p>
            <a:pPr algn="ctr"/>
            <a:r>
              <a:rPr lang="en-US" sz="1000" b="1" dirty="0" smtClean="0">
                <a:solidFill>
                  <a:schemeClr val="bg1"/>
                </a:solidFill>
                <a:latin typeface="Calibri" panose="020F0502020204030204" pitchFamily="34" charset="0"/>
              </a:rPr>
              <a:t>Living in or not in a city did not affect the chances of having asthma.</a:t>
            </a:r>
          </a:p>
        </p:txBody>
      </p:sp>
    </p:spTree>
    <p:extLst>
      <p:ext uri="{BB962C8B-B14F-4D97-AF65-F5344CB8AC3E}">
        <p14:creationId xmlns:p14="http://schemas.microsoft.com/office/powerpoint/2010/main" val="59084977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graphicEl>
                                              <a:chart seriesIdx="-3" categoryIdx="-3" bldStep="gridLegend"/>
                                            </p:graphicEl>
                                          </p:spTgt>
                                        </p:tgtEl>
                                        <p:attrNameLst>
                                          <p:attrName>style.visibility</p:attrName>
                                        </p:attrNameLst>
                                      </p:cBhvr>
                                      <p:to>
                                        <p:strVal val="visible"/>
                                      </p:to>
                                    </p:set>
                                    <p:animEffect transition="in" filter="wipe(left)">
                                      <p:cBhvr>
                                        <p:cTn id="7" dur="2000"/>
                                        <p:tgtEl>
                                          <p:spTgt spid="4">
                                            <p:graphicEl>
                                              <a:chart seriesIdx="-3" categoryIdx="-3" bldStep="gridLegend"/>
                                            </p:graphicEl>
                                          </p:spTgt>
                                        </p:tgtEl>
                                      </p:cBhvr>
                                    </p:animEffect>
                                  </p:childTnLst>
                                </p:cTn>
                              </p:par>
                            </p:childTnLst>
                          </p:cTn>
                        </p:par>
                        <p:par>
                          <p:cTn id="8" fill="hold">
                            <p:stCondLst>
                              <p:cond delay="2000"/>
                            </p:stCondLst>
                            <p:childTnLst>
                              <p:par>
                                <p:cTn id="9" presetID="45" presetClass="entr" presetSubtype="0" fill="hold" grpId="0" nodeType="afterEffect">
                                  <p:stCondLst>
                                    <p:cond delay="0"/>
                                  </p:stCondLst>
                                  <p:childTnLst>
                                    <p:set>
                                      <p:cBhvr>
                                        <p:cTn id="10" dur="1" fill="hold">
                                          <p:stCondLst>
                                            <p:cond delay="0"/>
                                          </p:stCondLst>
                                        </p:cTn>
                                        <p:tgtEl>
                                          <p:spTgt spid="4">
                                            <p:graphicEl>
                                              <a:chart seriesIdx="-4" categoryIdx="0" bldStep="category"/>
                                            </p:graphicEl>
                                          </p:spTgt>
                                        </p:tgtEl>
                                        <p:attrNameLst>
                                          <p:attrName>style.visibility</p:attrName>
                                        </p:attrNameLst>
                                      </p:cBhvr>
                                      <p:to>
                                        <p:strVal val="visible"/>
                                      </p:to>
                                    </p:set>
                                    <p:animEffect transition="in" filter="fade">
                                      <p:cBhvr>
                                        <p:cTn id="11" dur="3750"/>
                                        <p:tgtEl>
                                          <p:spTgt spid="4">
                                            <p:graphicEl>
                                              <a:chart seriesIdx="-4" categoryIdx="0" bldStep="category"/>
                                            </p:graphicEl>
                                          </p:spTgt>
                                        </p:tgtEl>
                                      </p:cBhvr>
                                    </p:animEffect>
                                    <p:anim calcmode="lin" valueType="num">
                                      <p:cBhvr>
                                        <p:cTn id="12" dur="3750" fill="hold"/>
                                        <p:tgtEl>
                                          <p:spTgt spid="4">
                                            <p:graphicEl>
                                              <a:chart seriesIdx="-4" categoryIdx="0" bldStep="category"/>
                                            </p:graphicEl>
                                          </p:spTgt>
                                        </p:tgtEl>
                                        <p:attrNameLst>
                                          <p:attrName>ppt_w</p:attrName>
                                        </p:attrNameLst>
                                      </p:cBhvr>
                                      <p:tavLst>
                                        <p:tav tm="0" fmla="#ppt_w*sin(2.5*pi*$)">
                                          <p:val>
                                            <p:fltVal val="0"/>
                                          </p:val>
                                        </p:tav>
                                        <p:tav tm="100000">
                                          <p:val>
                                            <p:fltVal val="1"/>
                                          </p:val>
                                        </p:tav>
                                      </p:tavLst>
                                    </p:anim>
                                    <p:anim calcmode="lin" valueType="num">
                                      <p:cBhvr>
                                        <p:cTn id="13" dur="3750" fill="hold"/>
                                        <p:tgtEl>
                                          <p:spTgt spid="4">
                                            <p:graphicEl>
                                              <a:chart seriesIdx="-4" categoryIdx="0" bldStep="category"/>
                                            </p:graphicEl>
                                          </p:spTgt>
                                        </p:tgtEl>
                                        <p:attrNameLst>
                                          <p:attrName>ppt_h</p:attrName>
                                        </p:attrNameLst>
                                      </p:cBhvr>
                                      <p:tavLst>
                                        <p:tav tm="0">
                                          <p:val>
                                            <p:strVal val="#ppt_h"/>
                                          </p:val>
                                        </p:tav>
                                        <p:tav tm="100000">
                                          <p:val>
                                            <p:strVal val="#ppt_h"/>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4">
                                            <p:graphicEl>
                                              <a:chart seriesIdx="-4" categoryIdx="1" bldStep="category"/>
                                            </p:graphicEl>
                                          </p:spTgt>
                                        </p:tgtEl>
                                        <p:attrNameLst>
                                          <p:attrName>style.visibility</p:attrName>
                                        </p:attrNameLst>
                                      </p:cBhvr>
                                      <p:to>
                                        <p:strVal val="visible"/>
                                      </p:to>
                                    </p:set>
                                    <p:animEffect transition="in" filter="wipe(left)">
                                      <p:cBhvr>
                                        <p:cTn id="16" dur="2000"/>
                                        <p:tgtEl>
                                          <p:spTgt spid="4">
                                            <p:graphicEl>
                                              <a:chart seriesIdx="-4" categoryIdx="1" bldStep="category"/>
                                            </p:graphic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
                                            <p:graphicEl>
                                              <a:chart seriesIdx="-4" categoryIdx="2" bldStep="category"/>
                                            </p:graphicEl>
                                          </p:spTgt>
                                        </p:tgtEl>
                                        <p:attrNameLst>
                                          <p:attrName>style.visibility</p:attrName>
                                        </p:attrNameLst>
                                      </p:cBhvr>
                                      <p:to>
                                        <p:strVal val="visible"/>
                                      </p:to>
                                    </p:set>
                                    <p:animEffect transition="in" filter="wipe(left)">
                                      <p:cBhvr>
                                        <p:cTn id="19" dur="2000"/>
                                        <p:tgtEl>
                                          <p:spTgt spid="4">
                                            <p:graphicEl>
                                              <a:chart seriesIdx="-4" categoryIdx="2" bldStep="category"/>
                                            </p:graphic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
                                            <p:graphicEl>
                                              <a:chart seriesIdx="-4" categoryIdx="3" bldStep="category"/>
                                            </p:graphicEl>
                                          </p:spTgt>
                                        </p:tgtEl>
                                        <p:attrNameLst>
                                          <p:attrName>style.visibility</p:attrName>
                                        </p:attrNameLst>
                                      </p:cBhvr>
                                      <p:to>
                                        <p:strVal val="visible"/>
                                      </p:to>
                                    </p:set>
                                    <p:animEffect transition="in" filter="wipe(left)">
                                      <p:cBhvr>
                                        <p:cTn id="22" dur="2000"/>
                                        <p:tgtEl>
                                          <p:spTgt spid="4">
                                            <p:graphicEl>
                                              <a:chart seriesIdx="-4" categoryIdx="3" bldStep="category"/>
                                            </p:graphicEl>
                                          </p:spTgt>
                                        </p:tgtEl>
                                      </p:cBhvr>
                                    </p:animEffect>
                                  </p:childTnLst>
                                </p:cTn>
                              </p:par>
                              <p:par>
                                <p:cTn id="23" presetID="45" presetClass="entr" presetSubtype="0" fill="hold" grpId="0" nodeType="withEffect">
                                  <p:stCondLst>
                                    <p:cond delay="0"/>
                                  </p:stCondLst>
                                  <p:childTnLst>
                                    <p:set>
                                      <p:cBhvr>
                                        <p:cTn id="24" dur="1" fill="hold">
                                          <p:stCondLst>
                                            <p:cond delay="0"/>
                                          </p:stCondLst>
                                        </p:cTn>
                                        <p:tgtEl>
                                          <p:spTgt spid="4">
                                            <p:graphicEl>
                                              <a:chart seriesIdx="-4" categoryIdx="4" bldStep="category"/>
                                            </p:graphicEl>
                                          </p:spTgt>
                                        </p:tgtEl>
                                        <p:attrNameLst>
                                          <p:attrName>style.visibility</p:attrName>
                                        </p:attrNameLst>
                                      </p:cBhvr>
                                      <p:to>
                                        <p:strVal val="visible"/>
                                      </p:to>
                                    </p:set>
                                    <p:animEffect transition="in" filter="fade">
                                      <p:cBhvr>
                                        <p:cTn id="25" dur="3750"/>
                                        <p:tgtEl>
                                          <p:spTgt spid="4">
                                            <p:graphicEl>
                                              <a:chart seriesIdx="-4" categoryIdx="4" bldStep="category"/>
                                            </p:graphicEl>
                                          </p:spTgt>
                                        </p:tgtEl>
                                      </p:cBhvr>
                                    </p:animEffect>
                                    <p:anim calcmode="lin" valueType="num">
                                      <p:cBhvr>
                                        <p:cTn id="26" dur="3750" fill="hold"/>
                                        <p:tgtEl>
                                          <p:spTgt spid="4">
                                            <p:graphicEl>
                                              <a:chart seriesIdx="-4" categoryIdx="4" bldStep="category"/>
                                            </p:graphicEl>
                                          </p:spTgt>
                                        </p:tgtEl>
                                        <p:attrNameLst>
                                          <p:attrName>ppt_w</p:attrName>
                                        </p:attrNameLst>
                                      </p:cBhvr>
                                      <p:tavLst>
                                        <p:tav tm="0" fmla="#ppt_w*sin(2.5*pi*$)">
                                          <p:val>
                                            <p:fltVal val="0"/>
                                          </p:val>
                                        </p:tav>
                                        <p:tav tm="100000">
                                          <p:val>
                                            <p:fltVal val="1"/>
                                          </p:val>
                                        </p:tav>
                                      </p:tavLst>
                                    </p:anim>
                                    <p:anim calcmode="lin" valueType="num">
                                      <p:cBhvr>
                                        <p:cTn id="27" dur="3750" fill="hold"/>
                                        <p:tgtEl>
                                          <p:spTgt spid="4">
                                            <p:graphicEl>
                                              <a:chart seriesIdx="-4" categoryIdx="4" bldStep="category"/>
                                            </p:graphicEl>
                                          </p:spTgt>
                                        </p:tgtEl>
                                        <p:attrNameLst>
                                          <p:attrName>ppt_h</p:attrName>
                                        </p:attrNameLst>
                                      </p:cBhvr>
                                      <p:tavLst>
                                        <p:tav tm="0">
                                          <p:val>
                                            <p:strVal val="#ppt_h"/>
                                          </p:val>
                                        </p:tav>
                                        <p:tav tm="100000">
                                          <p:val>
                                            <p:strVal val="#ppt_h"/>
                                          </p:val>
                                        </p:tav>
                                      </p:tavLst>
                                    </p:anim>
                                  </p:childTnLst>
                                </p:cTn>
                              </p:par>
                              <p:par>
                                <p:cTn id="28" presetID="22" presetClass="entr" presetSubtype="8" fill="hold" grpId="0" nodeType="withEffect">
                                  <p:stCondLst>
                                    <p:cond delay="0"/>
                                  </p:stCondLst>
                                  <p:childTnLst>
                                    <p:set>
                                      <p:cBhvr>
                                        <p:cTn id="29" dur="1" fill="hold">
                                          <p:stCondLst>
                                            <p:cond delay="0"/>
                                          </p:stCondLst>
                                        </p:cTn>
                                        <p:tgtEl>
                                          <p:spTgt spid="4">
                                            <p:graphicEl>
                                              <a:chart seriesIdx="-4" categoryIdx="5" bldStep="category"/>
                                            </p:graphicEl>
                                          </p:spTgt>
                                        </p:tgtEl>
                                        <p:attrNameLst>
                                          <p:attrName>style.visibility</p:attrName>
                                        </p:attrNameLst>
                                      </p:cBhvr>
                                      <p:to>
                                        <p:strVal val="visible"/>
                                      </p:to>
                                    </p:set>
                                    <p:animEffect transition="in" filter="wipe(left)">
                                      <p:cBhvr>
                                        <p:cTn id="30" dur="2000"/>
                                        <p:tgtEl>
                                          <p:spTgt spid="4">
                                            <p:graphicEl>
                                              <a:chart seriesIdx="-4" categoryIdx="5" bldStep="category"/>
                                            </p:graphic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
                                            <p:graphicEl>
                                              <a:chart seriesIdx="-4" categoryIdx="6" bldStep="category"/>
                                            </p:graphicEl>
                                          </p:spTgt>
                                        </p:tgtEl>
                                        <p:attrNameLst>
                                          <p:attrName>style.visibility</p:attrName>
                                        </p:attrNameLst>
                                      </p:cBhvr>
                                      <p:to>
                                        <p:strVal val="visible"/>
                                      </p:to>
                                    </p:set>
                                    <p:animEffect transition="in" filter="wipe(left)">
                                      <p:cBhvr>
                                        <p:cTn id="33" dur="2000"/>
                                        <p:tgtEl>
                                          <p:spTgt spid="4">
                                            <p:graphicEl>
                                              <a:chart seriesIdx="-4" categoryIdx="6" bldStep="category"/>
                                            </p:graphicEl>
                                          </p:spTgt>
                                        </p:tgtEl>
                                      </p:cBhvr>
                                    </p:animEffect>
                                  </p:childTnLst>
                                </p:cTn>
                              </p:par>
                              <p:par>
                                <p:cTn id="34" presetID="45" presetClass="entr" presetSubtype="0" fill="hold" grpId="0" nodeType="withEffect">
                                  <p:stCondLst>
                                    <p:cond delay="0"/>
                                  </p:stCondLst>
                                  <p:childTnLst>
                                    <p:set>
                                      <p:cBhvr>
                                        <p:cTn id="35" dur="1" fill="hold">
                                          <p:stCondLst>
                                            <p:cond delay="0"/>
                                          </p:stCondLst>
                                        </p:cTn>
                                        <p:tgtEl>
                                          <p:spTgt spid="4">
                                            <p:graphicEl>
                                              <a:chart seriesIdx="-4" categoryIdx="7" bldStep="category"/>
                                            </p:graphicEl>
                                          </p:spTgt>
                                        </p:tgtEl>
                                        <p:attrNameLst>
                                          <p:attrName>style.visibility</p:attrName>
                                        </p:attrNameLst>
                                      </p:cBhvr>
                                      <p:to>
                                        <p:strVal val="visible"/>
                                      </p:to>
                                    </p:set>
                                    <p:animEffect transition="in" filter="fade">
                                      <p:cBhvr>
                                        <p:cTn id="36" dur="3750"/>
                                        <p:tgtEl>
                                          <p:spTgt spid="4">
                                            <p:graphicEl>
                                              <a:chart seriesIdx="-4" categoryIdx="7" bldStep="category"/>
                                            </p:graphicEl>
                                          </p:spTgt>
                                        </p:tgtEl>
                                      </p:cBhvr>
                                    </p:animEffect>
                                    <p:anim calcmode="lin" valueType="num">
                                      <p:cBhvr>
                                        <p:cTn id="37" dur="3750" fill="hold"/>
                                        <p:tgtEl>
                                          <p:spTgt spid="4">
                                            <p:graphicEl>
                                              <a:chart seriesIdx="-4" categoryIdx="7" bldStep="category"/>
                                            </p:graphicEl>
                                          </p:spTgt>
                                        </p:tgtEl>
                                        <p:attrNameLst>
                                          <p:attrName>ppt_w</p:attrName>
                                        </p:attrNameLst>
                                      </p:cBhvr>
                                      <p:tavLst>
                                        <p:tav tm="0" fmla="#ppt_w*sin(2.5*pi*$)">
                                          <p:val>
                                            <p:fltVal val="0"/>
                                          </p:val>
                                        </p:tav>
                                        <p:tav tm="100000">
                                          <p:val>
                                            <p:fltVal val="1"/>
                                          </p:val>
                                        </p:tav>
                                      </p:tavLst>
                                    </p:anim>
                                    <p:anim calcmode="lin" valueType="num">
                                      <p:cBhvr>
                                        <p:cTn id="38" dur="3750" fill="hold"/>
                                        <p:tgtEl>
                                          <p:spTgt spid="4">
                                            <p:graphicEl>
                                              <a:chart seriesIdx="-4" categoryIdx="7" bldStep="category"/>
                                            </p:graphicEl>
                                          </p:spTgt>
                                        </p:tgtEl>
                                        <p:attrNameLst>
                                          <p:attrName>ppt_h</p:attrName>
                                        </p:attrNameLst>
                                      </p:cBhvr>
                                      <p:tavLst>
                                        <p:tav tm="0">
                                          <p:val>
                                            <p:strVal val="#ppt_h"/>
                                          </p:val>
                                        </p:tav>
                                        <p:tav tm="100000">
                                          <p:val>
                                            <p:strVal val="#ppt_h"/>
                                          </p:val>
                                        </p:tav>
                                      </p:tavLst>
                                    </p:anim>
                                  </p:childTnLst>
                                </p:cTn>
                              </p:par>
                              <p:par>
                                <p:cTn id="39" presetID="22" presetClass="entr" presetSubtype="8" fill="hold" grpId="0" nodeType="withEffect">
                                  <p:stCondLst>
                                    <p:cond delay="0"/>
                                  </p:stCondLst>
                                  <p:childTnLst>
                                    <p:set>
                                      <p:cBhvr>
                                        <p:cTn id="40" dur="1" fill="hold">
                                          <p:stCondLst>
                                            <p:cond delay="0"/>
                                          </p:stCondLst>
                                        </p:cTn>
                                        <p:tgtEl>
                                          <p:spTgt spid="4">
                                            <p:graphicEl>
                                              <a:chart seriesIdx="-4" categoryIdx="8" bldStep="category"/>
                                            </p:graphicEl>
                                          </p:spTgt>
                                        </p:tgtEl>
                                        <p:attrNameLst>
                                          <p:attrName>style.visibility</p:attrName>
                                        </p:attrNameLst>
                                      </p:cBhvr>
                                      <p:to>
                                        <p:strVal val="visible"/>
                                      </p:to>
                                    </p:set>
                                    <p:animEffect transition="in" filter="wipe(left)">
                                      <p:cBhvr>
                                        <p:cTn id="41" dur="2000"/>
                                        <p:tgtEl>
                                          <p:spTgt spid="4">
                                            <p:graphicEl>
                                              <a:chart seriesIdx="-4" categoryIdx="8" bldStep="category"/>
                                            </p:graphicEl>
                                          </p:spTgt>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4">
                                            <p:graphicEl>
                                              <a:chart seriesIdx="-4" categoryIdx="9" bldStep="category"/>
                                            </p:graphicEl>
                                          </p:spTgt>
                                        </p:tgtEl>
                                        <p:attrNameLst>
                                          <p:attrName>style.visibility</p:attrName>
                                        </p:attrNameLst>
                                      </p:cBhvr>
                                      <p:to>
                                        <p:strVal val="visible"/>
                                      </p:to>
                                    </p:set>
                                    <p:animEffect transition="in" filter="wipe(left)">
                                      <p:cBhvr>
                                        <p:cTn id="44" dur="2000"/>
                                        <p:tgtEl>
                                          <p:spTgt spid="4">
                                            <p:graphicEl>
                                              <a:chart seriesIdx="-4" categoryIdx="9" bldStep="category"/>
                                            </p:graphicEl>
                                          </p:spTgt>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4">
                                            <p:graphicEl>
                                              <a:chart seriesIdx="-4" categoryIdx="10" bldStep="category"/>
                                            </p:graphicEl>
                                          </p:spTgt>
                                        </p:tgtEl>
                                        <p:attrNameLst>
                                          <p:attrName>style.visibility</p:attrName>
                                        </p:attrNameLst>
                                      </p:cBhvr>
                                      <p:to>
                                        <p:strVal val="visible"/>
                                      </p:to>
                                    </p:set>
                                    <p:animEffect transition="in" filter="wipe(left)">
                                      <p:cBhvr>
                                        <p:cTn id="47" dur="2000"/>
                                        <p:tgtEl>
                                          <p:spTgt spid="4">
                                            <p:graphicEl>
                                              <a:chart seriesIdx="-4" categoryIdx="10" bldStep="category"/>
                                            </p:graphicEl>
                                          </p:spTgt>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4">
                                            <p:graphicEl>
                                              <a:chart seriesIdx="-4" categoryIdx="11" bldStep="category"/>
                                            </p:graphicEl>
                                          </p:spTgt>
                                        </p:tgtEl>
                                        <p:attrNameLst>
                                          <p:attrName>style.visibility</p:attrName>
                                        </p:attrNameLst>
                                      </p:cBhvr>
                                      <p:to>
                                        <p:strVal val="visible"/>
                                      </p:to>
                                    </p:set>
                                    <p:animEffect transition="in" filter="wipe(left)">
                                      <p:cBhvr>
                                        <p:cTn id="50" dur="2000"/>
                                        <p:tgtEl>
                                          <p:spTgt spid="4">
                                            <p:graphicEl>
                                              <a:chart seriesIdx="-4" categoryIdx="11" bldStep="category"/>
                                            </p:graphicEl>
                                          </p:spTgt>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4">
                                            <p:graphicEl>
                                              <a:chart seriesIdx="-4" categoryIdx="12" bldStep="category"/>
                                            </p:graphicEl>
                                          </p:spTgt>
                                        </p:tgtEl>
                                        <p:attrNameLst>
                                          <p:attrName>style.visibility</p:attrName>
                                        </p:attrNameLst>
                                      </p:cBhvr>
                                      <p:to>
                                        <p:strVal val="visible"/>
                                      </p:to>
                                    </p:set>
                                    <p:animEffect transition="in" filter="wipe(left)">
                                      <p:cBhvr>
                                        <p:cTn id="53" dur="2000"/>
                                        <p:tgtEl>
                                          <p:spTgt spid="4">
                                            <p:graphicEl>
                                              <a:chart seriesIdx="-4" categoryIdx="12" bldStep="category"/>
                                            </p:graphicEl>
                                          </p:spTgt>
                                        </p:tgtEl>
                                      </p:cBhvr>
                                    </p:animEffect>
                                  </p:childTnLst>
                                </p:cTn>
                              </p:par>
                              <p:par>
                                <p:cTn id="54" presetID="45" presetClass="entr" presetSubtype="0" fill="hold" grpId="0" nodeType="withEffect">
                                  <p:stCondLst>
                                    <p:cond delay="0"/>
                                  </p:stCondLst>
                                  <p:childTnLst>
                                    <p:set>
                                      <p:cBhvr>
                                        <p:cTn id="55" dur="1" fill="hold">
                                          <p:stCondLst>
                                            <p:cond delay="0"/>
                                          </p:stCondLst>
                                        </p:cTn>
                                        <p:tgtEl>
                                          <p:spTgt spid="4">
                                            <p:graphicEl>
                                              <a:chart seriesIdx="-4" categoryIdx="13" bldStep="category"/>
                                            </p:graphicEl>
                                          </p:spTgt>
                                        </p:tgtEl>
                                        <p:attrNameLst>
                                          <p:attrName>style.visibility</p:attrName>
                                        </p:attrNameLst>
                                      </p:cBhvr>
                                      <p:to>
                                        <p:strVal val="visible"/>
                                      </p:to>
                                    </p:set>
                                    <p:animEffect transition="in" filter="fade">
                                      <p:cBhvr>
                                        <p:cTn id="56" dur="3750"/>
                                        <p:tgtEl>
                                          <p:spTgt spid="4">
                                            <p:graphicEl>
                                              <a:chart seriesIdx="-4" categoryIdx="13" bldStep="category"/>
                                            </p:graphicEl>
                                          </p:spTgt>
                                        </p:tgtEl>
                                      </p:cBhvr>
                                    </p:animEffect>
                                    <p:anim calcmode="lin" valueType="num">
                                      <p:cBhvr>
                                        <p:cTn id="57" dur="3750" fill="hold"/>
                                        <p:tgtEl>
                                          <p:spTgt spid="4">
                                            <p:graphicEl>
                                              <a:chart seriesIdx="-4" categoryIdx="13" bldStep="category"/>
                                            </p:graphicEl>
                                          </p:spTgt>
                                        </p:tgtEl>
                                        <p:attrNameLst>
                                          <p:attrName>ppt_w</p:attrName>
                                        </p:attrNameLst>
                                      </p:cBhvr>
                                      <p:tavLst>
                                        <p:tav tm="0" fmla="#ppt_w*sin(2.5*pi*$)">
                                          <p:val>
                                            <p:fltVal val="0"/>
                                          </p:val>
                                        </p:tav>
                                        <p:tav tm="100000">
                                          <p:val>
                                            <p:fltVal val="1"/>
                                          </p:val>
                                        </p:tav>
                                      </p:tavLst>
                                    </p:anim>
                                    <p:anim calcmode="lin" valueType="num">
                                      <p:cBhvr>
                                        <p:cTn id="58" dur="3750" fill="hold"/>
                                        <p:tgtEl>
                                          <p:spTgt spid="4">
                                            <p:graphicEl>
                                              <a:chart seriesIdx="-4" categoryIdx="13" bldStep="category"/>
                                            </p:graphicEl>
                                          </p:spTgt>
                                        </p:tgtEl>
                                        <p:attrNameLst>
                                          <p:attrName>ppt_h</p:attrName>
                                        </p:attrNameLst>
                                      </p:cBhvr>
                                      <p:tavLst>
                                        <p:tav tm="0">
                                          <p:val>
                                            <p:strVal val="#ppt_h"/>
                                          </p:val>
                                        </p:tav>
                                        <p:tav tm="100000">
                                          <p:val>
                                            <p:strVal val="#ppt_h"/>
                                          </p:val>
                                        </p:tav>
                                      </p:tavLst>
                                    </p:anim>
                                  </p:childTnLst>
                                </p:cTn>
                              </p:par>
                              <p:par>
                                <p:cTn id="59" presetID="22" presetClass="entr" presetSubtype="8" fill="hold" grpId="0" nodeType="withEffect">
                                  <p:stCondLst>
                                    <p:cond delay="0"/>
                                  </p:stCondLst>
                                  <p:childTnLst>
                                    <p:set>
                                      <p:cBhvr>
                                        <p:cTn id="60" dur="1" fill="hold">
                                          <p:stCondLst>
                                            <p:cond delay="0"/>
                                          </p:stCondLst>
                                        </p:cTn>
                                        <p:tgtEl>
                                          <p:spTgt spid="4">
                                            <p:graphicEl>
                                              <a:chart seriesIdx="-4" categoryIdx="14" bldStep="category"/>
                                            </p:graphicEl>
                                          </p:spTgt>
                                        </p:tgtEl>
                                        <p:attrNameLst>
                                          <p:attrName>style.visibility</p:attrName>
                                        </p:attrNameLst>
                                      </p:cBhvr>
                                      <p:to>
                                        <p:strVal val="visible"/>
                                      </p:to>
                                    </p:set>
                                    <p:animEffect transition="in" filter="wipe(left)">
                                      <p:cBhvr>
                                        <p:cTn id="61" dur="2000"/>
                                        <p:tgtEl>
                                          <p:spTgt spid="4">
                                            <p:graphicEl>
                                              <a:chart seriesIdx="-4" categoryIdx="14" bldStep="category"/>
                                            </p:graphicEl>
                                          </p:spTgt>
                                        </p:tgtEl>
                                      </p:cBhvr>
                                    </p:animEffect>
                                  </p:childTnLst>
                                </p:cTn>
                              </p:par>
                              <p:par>
                                <p:cTn id="62" presetID="45" presetClass="entr" presetSubtype="0" fill="hold" grpId="0" nodeType="withEffect">
                                  <p:stCondLst>
                                    <p:cond delay="0"/>
                                  </p:stCondLst>
                                  <p:childTnLst>
                                    <p:set>
                                      <p:cBhvr>
                                        <p:cTn id="63" dur="1" fill="hold">
                                          <p:stCondLst>
                                            <p:cond delay="0"/>
                                          </p:stCondLst>
                                        </p:cTn>
                                        <p:tgtEl>
                                          <p:spTgt spid="4">
                                            <p:graphicEl>
                                              <a:chart seriesIdx="-4" categoryIdx="15" bldStep="category"/>
                                            </p:graphicEl>
                                          </p:spTgt>
                                        </p:tgtEl>
                                        <p:attrNameLst>
                                          <p:attrName>style.visibility</p:attrName>
                                        </p:attrNameLst>
                                      </p:cBhvr>
                                      <p:to>
                                        <p:strVal val="visible"/>
                                      </p:to>
                                    </p:set>
                                    <p:animEffect transition="in" filter="fade">
                                      <p:cBhvr>
                                        <p:cTn id="64" dur="2000"/>
                                        <p:tgtEl>
                                          <p:spTgt spid="4">
                                            <p:graphicEl>
                                              <a:chart seriesIdx="-4" categoryIdx="15" bldStep="category"/>
                                            </p:graphicEl>
                                          </p:spTgt>
                                        </p:tgtEl>
                                      </p:cBhvr>
                                    </p:animEffect>
                                    <p:anim calcmode="lin" valueType="num">
                                      <p:cBhvr>
                                        <p:cTn id="65" dur="2000" fill="hold"/>
                                        <p:tgtEl>
                                          <p:spTgt spid="4">
                                            <p:graphicEl>
                                              <a:chart seriesIdx="-4" categoryIdx="15" bldStep="category"/>
                                            </p:graphicEl>
                                          </p:spTgt>
                                        </p:tgtEl>
                                        <p:attrNameLst>
                                          <p:attrName>ppt_w</p:attrName>
                                        </p:attrNameLst>
                                      </p:cBhvr>
                                      <p:tavLst>
                                        <p:tav tm="0" fmla="#ppt_w*sin(2.5*pi*$)">
                                          <p:val>
                                            <p:fltVal val="0"/>
                                          </p:val>
                                        </p:tav>
                                        <p:tav tm="100000">
                                          <p:val>
                                            <p:fltVal val="1"/>
                                          </p:val>
                                        </p:tav>
                                      </p:tavLst>
                                    </p:anim>
                                    <p:anim calcmode="lin" valueType="num">
                                      <p:cBhvr>
                                        <p:cTn id="66" dur="2000" fill="hold"/>
                                        <p:tgtEl>
                                          <p:spTgt spid="4">
                                            <p:graphicEl>
                                              <a:chart seriesIdx="-4" categoryIdx="15" bldStep="category"/>
                                            </p:graphicEl>
                                          </p:spTgt>
                                        </p:tgtEl>
                                        <p:attrNameLst>
                                          <p:attrName>ppt_h</p:attrName>
                                        </p:attrNameLst>
                                      </p:cBhvr>
                                      <p:tavLst>
                                        <p:tav tm="0">
                                          <p:val>
                                            <p:strVal val="#ppt_h"/>
                                          </p:val>
                                        </p:tav>
                                        <p:tav tm="100000">
                                          <p:val>
                                            <p:strVal val="#ppt_h"/>
                                          </p:val>
                                        </p:tav>
                                      </p:tavLst>
                                    </p:anim>
                                  </p:childTnLst>
                                </p:cTn>
                              </p:par>
                              <p:par>
                                <p:cTn id="67" presetID="22" presetClass="entr" presetSubtype="8" fill="hold" grpId="0" nodeType="withEffect">
                                  <p:stCondLst>
                                    <p:cond delay="0"/>
                                  </p:stCondLst>
                                  <p:childTnLst>
                                    <p:set>
                                      <p:cBhvr>
                                        <p:cTn id="68" dur="1" fill="hold">
                                          <p:stCondLst>
                                            <p:cond delay="0"/>
                                          </p:stCondLst>
                                        </p:cTn>
                                        <p:tgtEl>
                                          <p:spTgt spid="4">
                                            <p:graphicEl>
                                              <a:chart seriesIdx="-4" categoryIdx="16" bldStep="category"/>
                                            </p:graphicEl>
                                          </p:spTgt>
                                        </p:tgtEl>
                                        <p:attrNameLst>
                                          <p:attrName>style.visibility</p:attrName>
                                        </p:attrNameLst>
                                      </p:cBhvr>
                                      <p:to>
                                        <p:strVal val="visible"/>
                                      </p:to>
                                    </p:set>
                                    <p:animEffect transition="in" filter="wipe(left)">
                                      <p:cBhvr>
                                        <p:cTn id="69" dur="2000"/>
                                        <p:tgtEl>
                                          <p:spTgt spid="4">
                                            <p:graphicEl>
                                              <a:chart seriesIdx="-4" categoryIdx="16" bldStep="category"/>
                                            </p:graphicEl>
                                          </p:spTgt>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4">
                                            <p:graphicEl>
                                              <a:chart seriesIdx="-4" categoryIdx="17" bldStep="category"/>
                                            </p:graphicEl>
                                          </p:spTgt>
                                        </p:tgtEl>
                                        <p:attrNameLst>
                                          <p:attrName>style.visibility</p:attrName>
                                        </p:attrNameLst>
                                      </p:cBhvr>
                                      <p:to>
                                        <p:strVal val="visible"/>
                                      </p:to>
                                    </p:set>
                                    <p:animEffect transition="in" filter="wipe(left)">
                                      <p:cBhvr>
                                        <p:cTn id="72" dur="2000"/>
                                        <p:tgtEl>
                                          <p:spTgt spid="4">
                                            <p:graphicEl>
                                              <a:chart seriesIdx="-4" categoryIdx="17" bldStep="category"/>
                                            </p:graphicEl>
                                          </p:spTgt>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4">
                                            <p:graphicEl>
                                              <a:chart seriesIdx="-4" categoryIdx="18" bldStep="category"/>
                                            </p:graphicEl>
                                          </p:spTgt>
                                        </p:tgtEl>
                                        <p:attrNameLst>
                                          <p:attrName>style.visibility</p:attrName>
                                        </p:attrNameLst>
                                      </p:cBhvr>
                                      <p:to>
                                        <p:strVal val="visible"/>
                                      </p:to>
                                    </p:set>
                                    <p:animEffect transition="in" filter="wipe(left)">
                                      <p:cBhvr>
                                        <p:cTn id="75" dur="2000"/>
                                        <p:tgtEl>
                                          <p:spTgt spid="4">
                                            <p:graphicEl>
                                              <a:chart seriesIdx="-4" categoryIdx="18" bldStep="category"/>
                                            </p:graphicEl>
                                          </p:spTgt>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4">
                                            <p:graphicEl>
                                              <a:chart seriesIdx="-4" categoryIdx="19" bldStep="category"/>
                                            </p:graphicEl>
                                          </p:spTgt>
                                        </p:tgtEl>
                                        <p:attrNameLst>
                                          <p:attrName>style.visibility</p:attrName>
                                        </p:attrNameLst>
                                      </p:cBhvr>
                                      <p:to>
                                        <p:strVal val="visible"/>
                                      </p:to>
                                    </p:set>
                                    <p:animEffect transition="in" filter="wipe(left)">
                                      <p:cBhvr>
                                        <p:cTn id="78" dur="2000"/>
                                        <p:tgtEl>
                                          <p:spTgt spid="4">
                                            <p:graphicEl>
                                              <a:chart seriesIdx="-4" categoryIdx="19" bldStep="category"/>
                                            </p:graphicEl>
                                          </p:spTgt>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4">
                                            <p:graphicEl>
                                              <a:chart seriesIdx="-4" categoryIdx="20" bldStep="category"/>
                                            </p:graphicEl>
                                          </p:spTgt>
                                        </p:tgtEl>
                                        <p:attrNameLst>
                                          <p:attrName>style.visibility</p:attrName>
                                        </p:attrNameLst>
                                      </p:cBhvr>
                                      <p:to>
                                        <p:strVal val="visible"/>
                                      </p:to>
                                    </p:set>
                                    <p:animEffect transition="in" filter="wipe(left)">
                                      <p:cBhvr>
                                        <p:cTn id="81" dur="2000"/>
                                        <p:tgtEl>
                                          <p:spTgt spid="4">
                                            <p:graphicEl>
                                              <a:chart seriesIdx="-4" categoryIdx="20" bldStep="category"/>
                                            </p:graphicEl>
                                          </p:spTgt>
                                        </p:tgtEl>
                                      </p:cBhvr>
                                    </p:animEffect>
                                  </p:childTnLst>
                                </p:cTn>
                              </p:par>
                              <p:par>
                                <p:cTn id="82" presetID="45" presetClass="entr" presetSubtype="0" fill="hold" grpId="0" nodeType="withEffect">
                                  <p:stCondLst>
                                    <p:cond delay="0"/>
                                  </p:stCondLst>
                                  <p:childTnLst>
                                    <p:set>
                                      <p:cBhvr>
                                        <p:cTn id="83" dur="1" fill="hold">
                                          <p:stCondLst>
                                            <p:cond delay="0"/>
                                          </p:stCondLst>
                                        </p:cTn>
                                        <p:tgtEl>
                                          <p:spTgt spid="4">
                                            <p:graphicEl>
                                              <a:chart seriesIdx="-4" categoryIdx="21" bldStep="category"/>
                                            </p:graphicEl>
                                          </p:spTgt>
                                        </p:tgtEl>
                                        <p:attrNameLst>
                                          <p:attrName>style.visibility</p:attrName>
                                        </p:attrNameLst>
                                      </p:cBhvr>
                                      <p:to>
                                        <p:strVal val="visible"/>
                                      </p:to>
                                    </p:set>
                                    <p:animEffect transition="in" filter="fade">
                                      <p:cBhvr>
                                        <p:cTn id="84" dur="3750"/>
                                        <p:tgtEl>
                                          <p:spTgt spid="4">
                                            <p:graphicEl>
                                              <a:chart seriesIdx="-4" categoryIdx="21" bldStep="category"/>
                                            </p:graphicEl>
                                          </p:spTgt>
                                        </p:tgtEl>
                                      </p:cBhvr>
                                    </p:animEffect>
                                    <p:anim calcmode="lin" valueType="num">
                                      <p:cBhvr>
                                        <p:cTn id="85" dur="3750" fill="hold"/>
                                        <p:tgtEl>
                                          <p:spTgt spid="4">
                                            <p:graphicEl>
                                              <a:chart seriesIdx="-4" categoryIdx="21" bldStep="category"/>
                                            </p:graphicEl>
                                          </p:spTgt>
                                        </p:tgtEl>
                                        <p:attrNameLst>
                                          <p:attrName>ppt_w</p:attrName>
                                        </p:attrNameLst>
                                      </p:cBhvr>
                                      <p:tavLst>
                                        <p:tav tm="0" fmla="#ppt_w*sin(2.5*pi*$)">
                                          <p:val>
                                            <p:fltVal val="0"/>
                                          </p:val>
                                        </p:tav>
                                        <p:tav tm="100000">
                                          <p:val>
                                            <p:fltVal val="1"/>
                                          </p:val>
                                        </p:tav>
                                      </p:tavLst>
                                    </p:anim>
                                    <p:anim calcmode="lin" valueType="num">
                                      <p:cBhvr>
                                        <p:cTn id="86" dur="3750" fill="hold"/>
                                        <p:tgtEl>
                                          <p:spTgt spid="4">
                                            <p:graphicEl>
                                              <a:chart seriesIdx="-4" categoryIdx="21" bldStep="category"/>
                                            </p:graphicEl>
                                          </p:spTgt>
                                        </p:tgtEl>
                                        <p:attrNameLst>
                                          <p:attrName>ppt_h</p:attrName>
                                        </p:attrNameLst>
                                      </p:cBhvr>
                                      <p:tavLst>
                                        <p:tav tm="0">
                                          <p:val>
                                            <p:strVal val="#ppt_h"/>
                                          </p:val>
                                        </p:tav>
                                        <p:tav tm="100000">
                                          <p:val>
                                            <p:strVal val="#ppt_h"/>
                                          </p:val>
                                        </p:tav>
                                      </p:tavLst>
                                    </p:anim>
                                  </p:childTnLst>
                                </p:cTn>
                              </p:par>
                              <p:par>
                                <p:cTn id="87" presetID="45" presetClass="entr" presetSubtype="0" fill="hold" grpId="0" nodeType="withEffect">
                                  <p:stCondLst>
                                    <p:cond delay="0"/>
                                  </p:stCondLst>
                                  <p:childTnLst>
                                    <p:set>
                                      <p:cBhvr>
                                        <p:cTn id="88" dur="1" fill="hold">
                                          <p:stCondLst>
                                            <p:cond delay="0"/>
                                          </p:stCondLst>
                                        </p:cTn>
                                        <p:tgtEl>
                                          <p:spTgt spid="4">
                                            <p:graphicEl>
                                              <a:chart seriesIdx="-4" categoryIdx="22" bldStep="category"/>
                                            </p:graphicEl>
                                          </p:spTgt>
                                        </p:tgtEl>
                                        <p:attrNameLst>
                                          <p:attrName>style.visibility</p:attrName>
                                        </p:attrNameLst>
                                      </p:cBhvr>
                                      <p:to>
                                        <p:strVal val="visible"/>
                                      </p:to>
                                    </p:set>
                                    <p:animEffect transition="in" filter="fade">
                                      <p:cBhvr>
                                        <p:cTn id="89" dur="3750"/>
                                        <p:tgtEl>
                                          <p:spTgt spid="4">
                                            <p:graphicEl>
                                              <a:chart seriesIdx="-4" categoryIdx="22" bldStep="category"/>
                                            </p:graphicEl>
                                          </p:spTgt>
                                        </p:tgtEl>
                                      </p:cBhvr>
                                    </p:animEffect>
                                    <p:anim calcmode="lin" valueType="num">
                                      <p:cBhvr>
                                        <p:cTn id="90" dur="3750" fill="hold"/>
                                        <p:tgtEl>
                                          <p:spTgt spid="4">
                                            <p:graphicEl>
                                              <a:chart seriesIdx="-4" categoryIdx="22" bldStep="category"/>
                                            </p:graphicEl>
                                          </p:spTgt>
                                        </p:tgtEl>
                                        <p:attrNameLst>
                                          <p:attrName>ppt_w</p:attrName>
                                        </p:attrNameLst>
                                      </p:cBhvr>
                                      <p:tavLst>
                                        <p:tav tm="0" fmla="#ppt_w*sin(2.5*pi*$)">
                                          <p:val>
                                            <p:fltVal val="0"/>
                                          </p:val>
                                        </p:tav>
                                        <p:tav tm="100000">
                                          <p:val>
                                            <p:fltVal val="1"/>
                                          </p:val>
                                        </p:tav>
                                      </p:tavLst>
                                    </p:anim>
                                    <p:anim calcmode="lin" valueType="num">
                                      <p:cBhvr>
                                        <p:cTn id="91" dur="3750" fill="hold"/>
                                        <p:tgtEl>
                                          <p:spTgt spid="4">
                                            <p:graphicEl>
                                              <a:chart seriesIdx="-4" categoryIdx="22" bldStep="category"/>
                                            </p:graphicEl>
                                          </p:spTgt>
                                        </p:tgtEl>
                                        <p:attrNameLst>
                                          <p:attrName>ppt_h</p:attrName>
                                        </p:attrNameLst>
                                      </p:cBhvr>
                                      <p:tavLst>
                                        <p:tav tm="0">
                                          <p:val>
                                            <p:strVal val="#ppt_h"/>
                                          </p:val>
                                        </p:tav>
                                        <p:tav tm="100000">
                                          <p:val>
                                            <p:strVal val="#ppt_h"/>
                                          </p:val>
                                        </p:tav>
                                      </p:tavLst>
                                    </p:anim>
                                  </p:childTnLst>
                                </p:cTn>
                              </p:par>
                              <p:par>
                                <p:cTn id="92" presetID="22" presetClass="entr" presetSubtype="8" fill="hold" grpId="0" nodeType="withEffect">
                                  <p:stCondLst>
                                    <p:cond delay="0"/>
                                  </p:stCondLst>
                                  <p:childTnLst>
                                    <p:set>
                                      <p:cBhvr>
                                        <p:cTn id="93" dur="1" fill="hold">
                                          <p:stCondLst>
                                            <p:cond delay="0"/>
                                          </p:stCondLst>
                                        </p:cTn>
                                        <p:tgtEl>
                                          <p:spTgt spid="4">
                                            <p:graphicEl>
                                              <a:chart seriesIdx="-4" categoryIdx="23" bldStep="category"/>
                                            </p:graphicEl>
                                          </p:spTgt>
                                        </p:tgtEl>
                                        <p:attrNameLst>
                                          <p:attrName>style.visibility</p:attrName>
                                        </p:attrNameLst>
                                      </p:cBhvr>
                                      <p:to>
                                        <p:strVal val="visible"/>
                                      </p:to>
                                    </p:set>
                                    <p:animEffect transition="in" filter="wipe(left)">
                                      <p:cBhvr>
                                        <p:cTn id="94" dur="2000"/>
                                        <p:tgtEl>
                                          <p:spTgt spid="4">
                                            <p:graphicEl>
                                              <a:chart seriesIdx="-4" categoryIdx="23" bldStep="category"/>
                                            </p:graphicEl>
                                          </p:spTgt>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4">
                                            <p:graphicEl>
                                              <a:chart seriesIdx="-4" categoryIdx="24" bldStep="category"/>
                                            </p:graphicEl>
                                          </p:spTgt>
                                        </p:tgtEl>
                                        <p:attrNameLst>
                                          <p:attrName>style.visibility</p:attrName>
                                        </p:attrNameLst>
                                      </p:cBhvr>
                                      <p:to>
                                        <p:strVal val="visible"/>
                                      </p:to>
                                    </p:set>
                                    <p:animEffect transition="in" filter="wipe(left)">
                                      <p:cBhvr>
                                        <p:cTn id="97" dur="2000"/>
                                        <p:tgtEl>
                                          <p:spTgt spid="4">
                                            <p:graphicEl>
                                              <a:chart seriesIdx="-4" categoryIdx="24" bldStep="category"/>
                                            </p:graphicEl>
                                          </p:spTgt>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4">
                                            <p:graphicEl>
                                              <a:chart seriesIdx="-4" categoryIdx="25" bldStep="category"/>
                                            </p:graphicEl>
                                          </p:spTgt>
                                        </p:tgtEl>
                                        <p:attrNameLst>
                                          <p:attrName>style.visibility</p:attrName>
                                        </p:attrNameLst>
                                      </p:cBhvr>
                                      <p:to>
                                        <p:strVal val="visible"/>
                                      </p:to>
                                    </p:set>
                                    <p:animEffect transition="in" filter="wipe(left)">
                                      <p:cBhvr>
                                        <p:cTn id="100" dur="2000"/>
                                        <p:tgtEl>
                                          <p:spTgt spid="4">
                                            <p:graphicEl>
                                              <a:chart seriesIdx="-4" categoryIdx="25" bldStep="category"/>
                                            </p:graphicEl>
                                          </p:spTgt>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4">
                                            <p:graphicEl>
                                              <a:chart seriesIdx="-4" categoryIdx="26" bldStep="category"/>
                                            </p:graphicEl>
                                          </p:spTgt>
                                        </p:tgtEl>
                                        <p:attrNameLst>
                                          <p:attrName>style.visibility</p:attrName>
                                        </p:attrNameLst>
                                      </p:cBhvr>
                                      <p:to>
                                        <p:strVal val="visible"/>
                                      </p:to>
                                    </p:set>
                                    <p:animEffect transition="in" filter="wipe(left)">
                                      <p:cBhvr>
                                        <p:cTn id="103" dur="2000"/>
                                        <p:tgtEl>
                                          <p:spTgt spid="4">
                                            <p:graphicEl>
                                              <a:chart seriesIdx="-4" categoryIdx="26" bldStep="category"/>
                                            </p:graphicEl>
                                          </p:spTgt>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4">
                                            <p:graphicEl>
                                              <a:chart seriesIdx="-4" categoryIdx="27" bldStep="category"/>
                                            </p:graphicEl>
                                          </p:spTgt>
                                        </p:tgtEl>
                                        <p:attrNameLst>
                                          <p:attrName>style.visibility</p:attrName>
                                        </p:attrNameLst>
                                      </p:cBhvr>
                                      <p:to>
                                        <p:strVal val="visible"/>
                                      </p:to>
                                    </p:set>
                                    <p:animEffect transition="in" filter="wipe(left)">
                                      <p:cBhvr>
                                        <p:cTn id="106" dur="2000"/>
                                        <p:tgtEl>
                                          <p:spTgt spid="4">
                                            <p:graphicEl>
                                              <a:chart seriesIdx="-4" categoryIdx="27" bldStep="category"/>
                                            </p:graphicEl>
                                          </p:spTgt>
                                        </p:tgtEl>
                                      </p:cBhvr>
                                    </p:animEffect>
                                  </p:childTnLst>
                                </p:cTn>
                              </p:par>
                            </p:childTnLst>
                          </p:cTn>
                        </p:par>
                        <p:par>
                          <p:cTn id="107" fill="hold">
                            <p:stCondLst>
                              <p:cond delay="5750"/>
                            </p:stCondLst>
                            <p:childTnLst>
                              <p:par>
                                <p:cTn id="108" presetID="22" presetClass="entr" presetSubtype="8" fill="hold" grpId="0" nodeType="afterEffect">
                                  <p:stCondLst>
                                    <p:cond delay="0"/>
                                  </p:stCondLst>
                                  <p:childTnLst>
                                    <p:set>
                                      <p:cBhvr>
                                        <p:cTn id="109" dur="1" fill="hold">
                                          <p:stCondLst>
                                            <p:cond delay="0"/>
                                          </p:stCondLst>
                                        </p:cTn>
                                        <p:tgtEl>
                                          <p:spTgt spid="3"/>
                                        </p:tgtEl>
                                        <p:attrNameLst>
                                          <p:attrName>style.visibility</p:attrName>
                                        </p:attrNameLst>
                                      </p:cBhvr>
                                      <p:to>
                                        <p:strVal val="visible"/>
                                      </p:to>
                                    </p:set>
                                    <p:animEffect transition="in" filter="wipe(left)">
                                      <p:cBhvr>
                                        <p:cTn id="110" dur="2000"/>
                                        <p:tgtEl>
                                          <p:spTgt spid="3"/>
                                        </p:tgtEl>
                                      </p:cBhvr>
                                    </p:animEffect>
                                  </p:childTnLst>
                                </p:cTn>
                              </p:par>
                            </p:childTnLst>
                          </p:cTn>
                        </p:par>
                        <p:par>
                          <p:cTn id="111" fill="hold">
                            <p:stCondLst>
                              <p:cond delay="7750"/>
                            </p:stCondLst>
                            <p:childTnLst>
                              <p:par>
                                <p:cTn id="112" presetID="22" presetClass="entr" presetSubtype="8" fill="hold" grpId="0" nodeType="afterEffect">
                                  <p:stCondLst>
                                    <p:cond delay="0"/>
                                  </p:stCondLst>
                                  <p:childTnLst>
                                    <p:set>
                                      <p:cBhvr>
                                        <p:cTn id="113" dur="1" fill="hold">
                                          <p:stCondLst>
                                            <p:cond delay="0"/>
                                          </p:stCondLst>
                                        </p:cTn>
                                        <p:tgtEl>
                                          <p:spTgt spid="5"/>
                                        </p:tgtEl>
                                        <p:attrNameLst>
                                          <p:attrName>style.visibility</p:attrName>
                                        </p:attrNameLst>
                                      </p:cBhvr>
                                      <p:to>
                                        <p:strVal val="visible"/>
                                      </p:to>
                                    </p:set>
                                    <p:animEffect transition="in" filter="wipe(left)">
                                      <p:cBhvr>
                                        <p:cTn id="114" dur="2000"/>
                                        <p:tgtEl>
                                          <p:spTgt spid="5"/>
                                        </p:tgtEl>
                                      </p:cBhvr>
                                    </p:animEffect>
                                  </p:childTnLst>
                                </p:cTn>
                              </p:par>
                            </p:childTnLst>
                          </p:cTn>
                        </p:par>
                        <p:par>
                          <p:cTn id="115" fill="hold">
                            <p:stCondLst>
                              <p:cond delay="9750"/>
                            </p:stCondLst>
                            <p:childTnLst>
                              <p:par>
                                <p:cTn id="116" presetID="22" presetClass="entr" presetSubtype="8" fill="hold" grpId="0" nodeType="afterEffect">
                                  <p:stCondLst>
                                    <p:cond delay="0"/>
                                  </p:stCondLst>
                                  <p:childTnLst>
                                    <p:set>
                                      <p:cBhvr>
                                        <p:cTn id="117" dur="1" fill="hold">
                                          <p:stCondLst>
                                            <p:cond delay="0"/>
                                          </p:stCondLst>
                                        </p:cTn>
                                        <p:tgtEl>
                                          <p:spTgt spid="6"/>
                                        </p:tgtEl>
                                        <p:attrNameLst>
                                          <p:attrName>style.visibility</p:attrName>
                                        </p:attrNameLst>
                                      </p:cBhvr>
                                      <p:to>
                                        <p:strVal val="visible"/>
                                      </p:to>
                                    </p:set>
                                    <p:animEffect transition="in" filter="wipe(left)">
                                      <p:cBhvr>
                                        <p:cTn id="118" dur="2000"/>
                                        <p:tgtEl>
                                          <p:spTgt spid="6"/>
                                        </p:tgtEl>
                                      </p:cBhvr>
                                    </p:animEffect>
                                  </p:childTnLst>
                                </p:cTn>
                              </p:par>
                            </p:childTnLst>
                          </p:cTn>
                        </p:par>
                        <p:par>
                          <p:cTn id="119" fill="hold">
                            <p:stCondLst>
                              <p:cond delay="11750"/>
                            </p:stCondLst>
                            <p:childTnLst>
                              <p:par>
                                <p:cTn id="120" presetID="22" presetClass="entr" presetSubtype="8" fill="hold" grpId="0" nodeType="afterEffect">
                                  <p:stCondLst>
                                    <p:cond delay="0"/>
                                  </p:stCondLst>
                                  <p:childTnLst>
                                    <p:set>
                                      <p:cBhvr>
                                        <p:cTn id="121" dur="1" fill="hold">
                                          <p:stCondLst>
                                            <p:cond delay="0"/>
                                          </p:stCondLst>
                                        </p:cTn>
                                        <p:tgtEl>
                                          <p:spTgt spid="7"/>
                                        </p:tgtEl>
                                        <p:attrNameLst>
                                          <p:attrName>style.visibility</p:attrName>
                                        </p:attrNameLst>
                                      </p:cBhvr>
                                      <p:to>
                                        <p:strVal val="visible"/>
                                      </p:to>
                                    </p:set>
                                    <p:animEffect transition="in" filter="wipe(left)">
                                      <p:cBhvr>
                                        <p:cTn id="12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Chart bld="category"/>
        </p:bldSub>
      </p:bldGraphic>
      <p:bldP spid="3" grpId="0" animBg="1"/>
      <p:bldP spid="5"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1143000"/>
          </a:xfrm>
        </p:spPr>
        <p:txBody>
          <a:bodyPr/>
          <a:lstStyle/>
          <a:p>
            <a:r>
              <a:rPr lang="en-US" sz="2500" dirty="0"/>
              <a:t>Child and Adult </a:t>
            </a:r>
            <a:r>
              <a:rPr lang="en-US" sz="2500" dirty="0" smtClean="0"/>
              <a:t>Current Asthma </a:t>
            </a:r>
            <a:r>
              <a:rPr lang="en-US" sz="2500" dirty="0"/>
              <a:t>Prevalence by Age and </a:t>
            </a:r>
            <a:r>
              <a:rPr lang="en-US" sz="2500" dirty="0" smtClean="0"/>
              <a:t>Sex: </a:t>
            </a:r>
            <a:r>
              <a:rPr lang="en-US" sz="2500" dirty="0"/>
              <a:t/>
            </a:r>
            <a:br>
              <a:rPr lang="en-US" sz="2500" dirty="0"/>
            </a:br>
            <a:r>
              <a:rPr lang="en-US" sz="2500" dirty="0"/>
              <a:t>United States, </a:t>
            </a:r>
            <a:r>
              <a:rPr lang="en-US" sz="2500" dirty="0" smtClean="0"/>
              <a:t>2006-2010</a:t>
            </a:r>
            <a:endParaRPr lang="en-US" sz="2500" dirty="0"/>
          </a:p>
        </p:txBody>
      </p:sp>
      <p:graphicFrame>
        <p:nvGraphicFramePr>
          <p:cNvPr id="9" name="Content Placeholder 4"/>
          <p:cNvGraphicFramePr>
            <a:graphicFrameLocks noGrp="1"/>
          </p:cNvGraphicFramePr>
          <p:nvPr>
            <p:ph idx="1"/>
            <p:extLst>
              <p:ext uri="{D42A27DB-BD31-4B8C-83A1-F6EECF244321}">
                <p14:modId xmlns:p14="http://schemas.microsoft.com/office/powerpoint/2010/main" val="2716926747"/>
              </p:ext>
            </p:extLst>
          </p:nvPr>
        </p:nvGraphicFramePr>
        <p:xfrm>
          <a:off x="457200" y="1600200"/>
          <a:ext cx="8229600" cy="419100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a:xfrm>
            <a:off x="2362200" y="5877480"/>
            <a:ext cx="4572000" cy="507831"/>
          </a:xfrm>
          <a:prstGeom prst="rect">
            <a:avLst/>
          </a:prstGeom>
          <a:solidFill>
            <a:schemeClr val="tx1"/>
          </a:solidFill>
        </p:spPr>
        <p:txBody>
          <a:bodyPr wrap="square">
            <a:spAutoFit/>
          </a:bodyPr>
          <a:lstStyle/>
          <a:p>
            <a:pPr algn="ctr"/>
            <a:r>
              <a:rPr lang="en-US" sz="900" dirty="0">
                <a:solidFill>
                  <a:schemeClr val="bg1"/>
                </a:solidFill>
                <a:latin typeface="Calibri" panose="020F0502020204030204" pitchFamily="34" charset="0"/>
              </a:rPr>
              <a:t>Among </a:t>
            </a:r>
            <a:r>
              <a:rPr lang="en-US" sz="900" dirty="0" smtClean="0">
                <a:solidFill>
                  <a:schemeClr val="bg1"/>
                </a:solidFill>
                <a:latin typeface="Calibri" panose="020F0502020204030204" pitchFamily="34" charset="0"/>
              </a:rPr>
              <a:t>children aged 0-14, boys were more likely than girls to have asthma. </a:t>
            </a:r>
          </a:p>
          <a:p>
            <a:pPr algn="ctr"/>
            <a:r>
              <a:rPr lang="en-US" sz="900" dirty="0" smtClean="0">
                <a:solidFill>
                  <a:schemeClr val="bg1"/>
                </a:solidFill>
                <a:latin typeface="Calibri" panose="020F0502020204030204" pitchFamily="34" charset="0"/>
              </a:rPr>
              <a:t>Boys and girls aged </a:t>
            </a:r>
            <a:r>
              <a:rPr lang="en-US" sz="900" dirty="0">
                <a:solidFill>
                  <a:schemeClr val="bg1"/>
                </a:solidFill>
                <a:latin typeface="Calibri" panose="020F0502020204030204" pitchFamily="34" charset="0"/>
              </a:rPr>
              <a:t>15-17 </a:t>
            </a:r>
            <a:r>
              <a:rPr lang="en-US" sz="900" dirty="0" smtClean="0">
                <a:solidFill>
                  <a:schemeClr val="bg1"/>
                </a:solidFill>
                <a:latin typeface="Calibri" panose="020F0502020204030204" pitchFamily="34" charset="0"/>
              </a:rPr>
              <a:t>years had asthma at the same rate.</a:t>
            </a:r>
            <a:r>
              <a:rPr lang="en-US" sz="900" dirty="0" smtClean="0">
                <a:latin typeface="Arial" pitchFamily="34" charset="0"/>
              </a:rPr>
              <a:t>.</a:t>
            </a:r>
            <a:endParaRPr lang="en-US" sz="900" dirty="0" smtClean="0">
              <a:solidFill>
                <a:schemeClr val="bg1"/>
              </a:solidFill>
              <a:latin typeface="Calibri" panose="020F0502020204030204" pitchFamily="34" charset="0"/>
            </a:endParaRPr>
          </a:p>
          <a:p>
            <a:pPr algn="ctr"/>
            <a:r>
              <a:rPr lang="en-US" sz="900" dirty="0" smtClean="0">
                <a:solidFill>
                  <a:schemeClr val="bg1"/>
                </a:solidFill>
                <a:latin typeface="Calibri" panose="020F0502020204030204" pitchFamily="34" charset="0"/>
              </a:rPr>
              <a:t>Among adults women were more likely than men to have asthma. </a:t>
            </a:r>
            <a:endParaRPr lang="en-US" sz="900" dirty="0">
              <a:solidFill>
                <a:schemeClr val="bg1"/>
              </a:solidFill>
              <a:latin typeface="Calibri" panose="020F0502020204030204" pitchFamily="34" charset="0"/>
            </a:endParaRPr>
          </a:p>
        </p:txBody>
      </p:sp>
    </p:spTree>
    <p:extLst>
      <p:ext uri="{BB962C8B-B14F-4D97-AF65-F5344CB8AC3E}">
        <p14:creationId xmlns:p14="http://schemas.microsoft.com/office/powerpoint/2010/main" val="73965965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1500"/>
                                        <p:tgtEl>
                                          <p:spTgt spid="9">
                                            <p:graphicEl>
                                              <a:chart seriesIdx="-3" categoryIdx="-3" bldStep="gridLegend"/>
                                            </p:graphicEl>
                                          </p:spTgt>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1" dur="2000"/>
                                        <p:tgtEl>
                                          <p:spTgt spid="9">
                                            <p:graphicEl>
                                              <a:chart seriesIdx="0" categoryIdx="-4" bldStep="series"/>
                                            </p:graphicEl>
                                          </p:spTgt>
                                        </p:tgtEl>
                                      </p:cBhvr>
                                    </p:animEffect>
                                  </p:childTnLst>
                                </p:cTn>
                              </p:par>
                            </p:childTnLst>
                          </p:cTn>
                        </p:par>
                        <p:par>
                          <p:cTn id="12" fill="hold">
                            <p:stCondLst>
                              <p:cond delay="3500"/>
                            </p:stCondLst>
                            <p:childTnLst>
                              <p:par>
                                <p:cTn id="13" presetID="22" presetClass="entr" presetSubtype="8" fill="hold" grpId="0" nodeType="afterEffect">
                                  <p:stCondLst>
                                    <p:cond delay="0"/>
                                  </p:stCondLst>
                                  <p:childTnLst>
                                    <p:set>
                                      <p:cBhvr>
                                        <p:cTn id="14"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5" dur="2000"/>
                                        <p:tgtEl>
                                          <p:spTgt spid="9">
                                            <p:graphicEl>
                                              <a:chart seriesIdx="1" categoryIdx="-4" bldStep="series"/>
                                            </p:graphicEl>
                                          </p:spTgt>
                                        </p:tgtEl>
                                      </p:cBhvr>
                                    </p:animEffect>
                                  </p:childTnLst>
                                </p:cTn>
                              </p:par>
                            </p:childTnLst>
                          </p:cTn>
                        </p:par>
                        <p:par>
                          <p:cTn id="16" fill="hold">
                            <p:stCondLst>
                              <p:cond delay="5500"/>
                            </p:stCondLst>
                            <p:childTnLst>
                              <p:par>
                                <p:cTn id="17" presetID="6" presetClass="emph" presetSubtype="0" fill="hold" grpId="0" nodeType="afterEffect">
                                  <p:stCondLst>
                                    <p:cond delay="0"/>
                                  </p:stCondLst>
                                  <p:childTnLst>
                                    <p:animScale>
                                      <p:cBhvr>
                                        <p:cTn id="18" dur="2000" fill="hold"/>
                                        <p:tgtEl>
                                          <p:spTgt spid="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Chart bld="series"/>
        </p:bldSub>
      </p:bldGraphic>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027"/>
          <p:cNvGraphicFramePr>
            <a:graphicFrameLocks noGrp="1" noChangeAspect="1"/>
          </p:cNvGraphicFramePr>
          <p:nvPr>
            <p:ph type="chart" idx="1"/>
            <p:extLst>
              <p:ext uri="{D42A27DB-BD31-4B8C-83A1-F6EECF244321}">
                <p14:modId xmlns:p14="http://schemas.microsoft.com/office/powerpoint/2010/main" val="1065708365"/>
              </p:ext>
            </p:extLst>
          </p:nvPr>
        </p:nvGraphicFramePr>
        <p:xfrm>
          <a:off x="381001" y="1447800"/>
          <a:ext cx="8153400" cy="44958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4385129" y="2236112"/>
            <a:ext cx="2320471" cy="307777"/>
          </a:xfrm>
          <a:prstGeom prst="rect">
            <a:avLst/>
          </a:prstGeom>
          <a:noFill/>
        </p:spPr>
        <p:txBody>
          <a:bodyPr wrap="square" rtlCol="0">
            <a:spAutoFit/>
          </a:bodyPr>
          <a:lstStyle/>
          <a:p>
            <a:r>
              <a:rPr lang="en-US" sz="1400" b="1" dirty="0" smtClean="0">
                <a:solidFill>
                  <a:schemeClr val="accent3"/>
                </a:solidFill>
                <a:latin typeface="Calibri" panose="020F0502020204030204" pitchFamily="34" charset="0"/>
              </a:rPr>
              <a:t>Children aged 0-17 years</a:t>
            </a:r>
            <a:endParaRPr lang="en-US" sz="1400" b="1" dirty="0">
              <a:solidFill>
                <a:schemeClr val="accent3"/>
              </a:solidFill>
              <a:latin typeface="Calibri" panose="020F0502020204030204" pitchFamily="34" charset="0"/>
            </a:endParaRPr>
          </a:p>
        </p:txBody>
      </p:sp>
      <p:sp>
        <p:nvSpPr>
          <p:cNvPr id="6" name="TextBox 5"/>
          <p:cNvSpPr txBox="1"/>
          <p:nvPr/>
        </p:nvSpPr>
        <p:spPr>
          <a:xfrm>
            <a:off x="4038600" y="3011453"/>
            <a:ext cx="3352800" cy="307777"/>
          </a:xfrm>
          <a:prstGeom prst="rect">
            <a:avLst/>
          </a:prstGeom>
          <a:noFill/>
        </p:spPr>
        <p:txBody>
          <a:bodyPr wrap="square" rtlCol="0">
            <a:spAutoFit/>
          </a:bodyPr>
          <a:lstStyle/>
          <a:p>
            <a:r>
              <a:rPr lang="en-US" sz="1400" b="1" dirty="0" smtClean="0">
                <a:solidFill>
                  <a:schemeClr val="accent2"/>
                </a:solidFill>
                <a:latin typeface="Calibri" panose="020F0502020204030204" pitchFamily="34" charset="0"/>
              </a:rPr>
              <a:t>Adults aged 18 and over</a:t>
            </a:r>
            <a:endParaRPr lang="en-US" sz="1400" b="1" dirty="0">
              <a:solidFill>
                <a:schemeClr val="accent2"/>
              </a:solidFill>
              <a:latin typeface="Calibri" panose="020F0502020204030204" pitchFamily="34" charset="0"/>
            </a:endParaRPr>
          </a:p>
        </p:txBody>
      </p:sp>
      <p:sp>
        <p:nvSpPr>
          <p:cNvPr id="2" name="TextBox 1"/>
          <p:cNvSpPr txBox="1"/>
          <p:nvPr/>
        </p:nvSpPr>
        <p:spPr>
          <a:xfrm>
            <a:off x="685800" y="457200"/>
            <a:ext cx="8001000" cy="861774"/>
          </a:xfrm>
          <a:prstGeom prst="rect">
            <a:avLst/>
          </a:prstGeom>
          <a:noFill/>
        </p:spPr>
        <p:txBody>
          <a:bodyPr wrap="square" rtlCol="0">
            <a:spAutoFit/>
          </a:bodyPr>
          <a:lstStyle/>
          <a:p>
            <a:pPr algn="ctr"/>
            <a:r>
              <a:rPr lang="en-US" sz="2500" b="1" dirty="0" smtClean="0">
                <a:latin typeface="Calibri" panose="020F0502020204030204" pitchFamily="34" charset="0"/>
              </a:rPr>
              <a:t>Asthma Attack Prevalence among Children and Adults with Current Asthma: United States, 2001-2010</a:t>
            </a:r>
            <a:endParaRPr lang="en-US" sz="2500" b="1" dirty="0">
              <a:latin typeface="Calibri" panose="020F0502020204030204" pitchFamily="34" charset="0"/>
            </a:endParaRPr>
          </a:p>
        </p:txBody>
      </p:sp>
      <p:sp>
        <p:nvSpPr>
          <p:cNvPr id="8" name="Rectangle 7"/>
          <p:cNvSpPr/>
          <p:nvPr/>
        </p:nvSpPr>
        <p:spPr>
          <a:xfrm>
            <a:off x="1676400" y="5786735"/>
            <a:ext cx="5867400" cy="746358"/>
          </a:xfrm>
          <a:prstGeom prst="rect">
            <a:avLst/>
          </a:prstGeom>
          <a:solidFill>
            <a:schemeClr val="tx1"/>
          </a:solidFill>
        </p:spPr>
        <p:txBody>
          <a:bodyPr wrap="square">
            <a:spAutoFit/>
          </a:bodyPr>
          <a:lstStyle/>
          <a:p>
            <a:pPr algn="ctr"/>
            <a:r>
              <a:rPr lang="en-US" sz="850" dirty="0" smtClean="0">
                <a:solidFill>
                  <a:schemeClr val="bg1"/>
                </a:solidFill>
                <a:latin typeface="Calibri" panose="020F0502020204030204" pitchFamily="34" charset="0"/>
              </a:rPr>
              <a:t>From 2001 to 2010 both </a:t>
            </a:r>
            <a:r>
              <a:rPr lang="en-US" sz="850" dirty="0">
                <a:solidFill>
                  <a:schemeClr val="bg1"/>
                </a:solidFill>
                <a:latin typeface="Calibri" panose="020F0502020204030204" pitchFamily="34" charset="0"/>
              </a:rPr>
              <a:t>children and </a:t>
            </a:r>
            <a:r>
              <a:rPr lang="en-US" sz="850" dirty="0" smtClean="0">
                <a:solidFill>
                  <a:schemeClr val="bg1"/>
                </a:solidFill>
                <a:latin typeface="Calibri" panose="020F0502020204030204" pitchFamily="34" charset="0"/>
              </a:rPr>
              <a:t>adults  had fewer asthma </a:t>
            </a:r>
            <a:r>
              <a:rPr lang="en-US" sz="850" dirty="0">
                <a:solidFill>
                  <a:schemeClr val="bg1"/>
                </a:solidFill>
                <a:latin typeface="Calibri" panose="020F0502020204030204" pitchFamily="34" charset="0"/>
              </a:rPr>
              <a:t>attacks.</a:t>
            </a:r>
          </a:p>
          <a:p>
            <a:pPr algn="ctr"/>
            <a:r>
              <a:rPr lang="en-US" sz="850" dirty="0" smtClean="0">
                <a:solidFill>
                  <a:schemeClr val="bg1"/>
                </a:solidFill>
                <a:latin typeface="Calibri" panose="020F0502020204030204" pitchFamily="34" charset="0"/>
              </a:rPr>
              <a:t>For children, asthma attacks </a:t>
            </a:r>
            <a:r>
              <a:rPr lang="en-US" sz="850" dirty="0">
                <a:solidFill>
                  <a:schemeClr val="bg1"/>
                </a:solidFill>
                <a:latin typeface="Calibri" panose="020F0502020204030204" pitchFamily="34" charset="0"/>
              </a:rPr>
              <a:t>declined </a:t>
            </a:r>
            <a:r>
              <a:rPr lang="en-US" sz="850" dirty="0" smtClean="0">
                <a:solidFill>
                  <a:schemeClr val="bg1"/>
                </a:solidFill>
                <a:latin typeface="Calibri" panose="020F0502020204030204" pitchFamily="34" charset="0"/>
              </a:rPr>
              <a:t>from at </a:t>
            </a:r>
            <a:r>
              <a:rPr lang="en-US" sz="850" dirty="0">
                <a:solidFill>
                  <a:schemeClr val="bg1"/>
                </a:solidFill>
                <a:latin typeface="Calibri" panose="020F0502020204030204" pitchFamily="34" charset="0"/>
              </a:rPr>
              <a:t>least one asthma attack in the previous 12 months </a:t>
            </a:r>
            <a:r>
              <a:rPr lang="en-US" sz="850" dirty="0" smtClean="0">
                <a:solidFill>
                  <a:schemeClr val="bg1"/>
                </a:solidFill>
                <a:latin typeface="Calibri" panose="020F0502020204030204" pitchFamily="34" charset="0"/>
              </a:rPr>
              <a:t>for 61.7</a:t>
            </a:r>
            <a:r>
              <a:rPr lang="en-US" sz="850" dirty="0">
                <a:solidFill>
                  <a:schemeClr val="bg1"/>
                </a:solidFill>
                <a:latin typeface="Calibri" panose="020F0502020204030204" pitchFamily="34" charset="0"/>
              </a:rPr>
              <a:t>% of children </a:t>
            </a:r>
            <a:r>
              <a:rPr lang="en-US" sz="850" dirty="0" smtClean="0">
                <a:solidFill>
                  <a:schemeClr val="bg1"/>
                </a:solidFill>
                <a:latin typeface="Calibri" panose="020F0502020204030204" pitchFamily="34" charset="0"/>
              </a:rPr>
              <a:t>with </a:t>
            </a:r>
            <a:r>
              <a:rPr lang="en-US" sz="850" dirty="0">
                <a:solidFill>
                  <a:schemeClr val="bg1"/>
                </a:solidFill>
                <a:latin typeface="Calibri" panose="020F0502020204030204" pitchFamily="34" charset="0"/>
              </a:rPr>
              <a:t>asthma </a:t>
            </a:r>
            <a:r>
              <a:rPr lang="en-US" sz="850" dirty="0" smtClean="0">
                <a:solidFill>
                  <a:schemeClr val="bg1"/>
                </a:solidFill>
                <a:latin typeface="Calibri" panose="020F0502020204030204" pitchFamily="34" charset="0"/>
              </a:rPr>
              <a:t>in 2001 to </a:t>
            </a:r>
            <a:r>
              <a:rPr lang="en-US" sz="850" dirty="0">
                <a:solidFill>
                  <a:schemeClr val="bg1"/>
                </a:solidFill>
                <a:latin typeface="Calibri" panose="020F0502020204030204" pitchFamily="34" charset="0"/>
              </a:rPr>
              <a:t>58.3% </a:t>
            </a:r>
            <a:r>
              <a:rPr lang="en-US" sz="850" dirty="0" smtClean="0">
                <a:solidFill>
                  <a:schemeClr val="bg1"/>
                </a:solidFill>
                <a:latin typeface="Calibri" panose="020F0502020204030204" pitchFamily="34" charset="0"/>
              </a:rPr>
              <a:t>in 2010.</a:t>
            </a:r>
          </a:p>
          <a:p>
            <a:pPr algn="ctr"/>
            <a:r>
              <a:rPr lang="en-US" sz="850" dirty="0" smtClean="0">
                <a:solidFill>
                  <a:schemeClr val="bg1"/>
                </a:solidFill>
                <a:latin typeface="Calibri" panose="020F0502020204030204" pitchFamily="34" charset="0"/>
              </a:rPr>
              <a:t>For adults, asthma attacks declined from </a:t>
            </a:r>
            <a:r>
              <a:rPr lang="en-US" sz="850" dirty="0">
                <a:solidFill>
                  <a:schemeClr val="bg1"/>
                </a:solidFill>
                <a:latin typeface="Calibri" panose="020F0502020204030204" pitchFamily="34" charset="0"/>
              </a:rPr>
              <a:t> at least one asthma attack in the previous 12 </a:t>
            </a:r>
            <a:r>
              <a:rPr lang="en-US" sz="850" dirty="0" smtClean="0">
                <a:solidFill>
                  <a:schemeClr val="bg1"/>
                </a:solidFill>
                <a:latin typeface="Calibri" panose="020F0502020204030204" pitchFamily="34" charset="0"/>
              </a:rPr>
              <a:t>months for 53.8</a:t>
            </a:r>
            <a:r>
              <a:rPr lang="en-US" sz="850" dirty="0">
                <a:solidFill>
                  <a:schemeClr val="bg1"/>
                </a:solidFill>
                <a:latin typeface="Calibri" panose="020F0502020204030204" pitchFamily="34" charset="0"/>
              </a:rPr>
              <a:t>% of adults with </a:t>
            </a:r>
            <a:r>
              <a:rPr lang="en-US" sz="850" dirty="0" smtClean="0">
                <a:solidFill>
                  <a:schemeClr val="bg1"/>
                </a:solidFill>
                <a:latin typeface="Calibri" panose="020F0502020204030204" pitchFamily="34" charset="0"/>
              </a:rPr>
              <a:t>asthma in 2001</a:t>
            </a:r>
            <a:r>
              <a:rPr lang="en-US" sz="850" dirty="0">
                <a:solidFill>
                  <a:schemeClr val="bg1"/>
                </a:solidFill>
                <a:latin typeface="Calibri" panose="020F0502020204030204" pitchFamily="34" charset="0"/>
              </a:rPr>
              <a:t>, </a:t>
            </a:r>
            <a:r>
              <a:rPr lang="en-US" sz="850" dirty="0" smtClean="0">
                <a:solidFill>
                  <a:schemeClr val="bg1"/>
                </a:solidFill>
                <a:latin typeface="Calibri" panose="020F0502020204030204" pitchFamily="34" charset="0"/>
              </a:rPr>
              <a:t>to 49.1</a:t>
            </a:r>
            <a:r>
              <a:rPr lang="en-US" sz="850" dirty="0">
                <a:solidFill>
                  <a:schemeClr val="bg1"/>
                </a:solidFill>
                <a:latin typeface="Calibri" panose="020F0502020204030204" pitchFamily="34" charset="0"/>
              </a:rPr>
              <a:t>% in </a:t>
            </a:r>
            <a:r>
              <a:rPr lang="en-US" sz="850" dirty="0" smtClean="0">
                <a:solidFill>
                  <a:schemeClr val="bg1"/>
                </a:solidFill>
                <a:latin typeface="Calibri" panose="020F0502020204030204" pitchFamily="34" charset="0"/>
              </a:rPr>
              <a:t>2010.  </a:t>
            </a:r>
            <a:endParaRPr lang="en-US" sz="850" dirty="0">
              <a:solidFill>
                <a:schemeClr val="bg1"/>
              </a:solidFill>
              <a:latin typeface="Calibri" panose="020F0502020204030204" pitchFamily="34" charset="0"/>
            </a:endParaRPr>
          </a:p>
        </p:txBody>
      </p:sp>
    </p:spTree>
    <p:extLst>
      <p:ext uri="{BB962C8B-B14F-4D97-AF65-F5344CB8AC3E}">
        <p14:creationId xmlns:p14="http://schemas.microsoft.com/office/powerpoint/2010/main" val="217438112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
                                            <p:graphicEl>
                                              <a:chart seriesIdx="-3" categoryIdx="-3" bldStep="gridLegend"/>
                                            </p:graphicEl>
                                          </p:spTgt>
                                        </p:tgtEl>
                                        <p:attrNameLst>
                                          <p:attrName>style.visibility</p:attrName>
                                        </p:attrNameLst>
                                      </p:cBhvr>
                                      <p:to>
                                        <p:strVal val="visible"/>
                                      </p:to>
                                    </p:set>
                                    <p:animEffect transition="in" filter="wipe(left)">
                                      <p:cBhvr>
                                        <p:cTn id="7" dur="1000"/>
                                        <p:tgtEl>
                                          <p:spTgt spid="13">
                                            <p:graphicEl>
                                              <a:chart seriesIdx="-3" categoryIdx="-3" bldStep="gridLegend"/>
                                            </p:graphic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3">
                                            <p:graphicEl>
                                              <a:chart seriesIdx="0" categoryIdx="-4" bldStep="series"/>
                                            </p:graphicEl>
                                          </p:spTgt>
                                        </p:tgtEl>
                                        <p:attrNameLst>
                                          <p:attrName>style.visibility</p:attrName>
                                        </p:attrNameLst>
                                      </p:cBhvr>
                                      <p:to>
                                        <p:strVal val="visible"/>
                                      </p:to>
                                    </p:set>
                                    <p:animEffect transition="in" filter="wipe(left)">
                                      <p:cBhvr>
                                        <p:cTn id="11" dur="2000"/>
                                        <p:tgtEl>
                                          <p:spTgt spid="13">
                                            <p:graphicEl>
                                              <a:chart seriesIdx="0" categoryIdx="-4" bldStep="series"/>
                                            </p:graphicEl>
                                          </p:spTgt>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2000"/>
                                        <p:tgtEl>
                                          <p:spTgt spid="5"/>
                                        </p:tgtEl>
                                      </p:cBhvr>
                                    </p:animEffect>
                                    <p:anim calcmode="lin" valueType="num">
                                      <p:cBhvr>
                                        <p:cTn id="15" dur="2000" fill="hold"/>
                                        <p:tgtEl>
                                          <p:spTgt spid="5"/>
                                        </p:tgtEl>
                                        <p:attrNameLst>
                                          <p:attrName>ppt_x</p:attrName>
                                        </p:attrNameLst>
                                      </p:cBhvr>
                                      <p:tavLst>
                                        <p:tav tm="0">
                                          <p:val>
                                            <p:strVal val="#ppt_x"/>
                                          </p:val>
                                        </p:tav>
                                        <p:tav tm="100000">
                                          <p:val>
                                            <p:strVal val="#ppt_x"/>
                                          </p:val>
                                        </p:tav>
                                      </p:tavLst>
                                    </p:anim>
                                    <p:anim calcmode="lin" valueType="num">
                                      <p:cBhvr>
                                        <p:cTn id="16" dur="2000" fill="hold"/>
                                        <p:tgtEl>
                                          <p:spTgt spid="5"/>
                                        </p:tgtEl>
                                        <p:attrNameLst>
                                          <p:attrName>ppt_y</p:attrName>
                                        </p:attrNameLst>
                                      </p:cBhvr>
                                      <p:tavLst>
                                        <p:tav tm="0">
                                          <p:val>
                                            <p:strVal val="#ppt_y+.1"/>
                                          </p:val>
                                        </p:tav>
                                        <p:tav tm="100000">
                                          <p:val>
                                            <p:strVal val="#ppt_y"/>
                                          </p:val>
                                        </p:tav>
                                      </p:tavLst>
                                    </p:anim>
                                  </p:childTnLst>
                                </p:cTn>
                              </p:par>
                            </p:childTnLst>
                          </p:cTn>
                        </p:par>
                        <p:par>
                          <p:cTn id="17" fill="hold">
                            <p:stCondLst>
                              <p:cond delay="3000"/>
                            </p:stCondLst>
                            <p:childTnLst>
                              <p:par>
                                <p:cTn id="18" presetID="22" presetClass="entr" presetSubtype="8" fill="hold" grpId="0" nodeType="afterEffect">
                                  <p:stCondLst>
                                    <p:cond delay="0"/>
                                  </p:stCondLst>
                                  <p:childTnLst>
                                    <p:set>
                                      <p:cBhvr>
                                        <p:cTn id="19" dur="1" fill="hold">
                                          <p:stCondLst>
                                            <p:cond delay="0"/>
                                          </p:stCondLst>
                                        </p:cTn>
                                        <p:tgtEl>
                                          <p:spTgt spid="13">
                                            <p:graphicEl>
                                              <a:chart seriesIdx="1" categoryIdx="-4" bldStep="series"/>
                                            </p:graphicEl>
                                          </p:spTgt>
                                        </p:tgtEl>
                                        <p:attrNameLst>
                                          <p:attrName>style.visibility</p:attrName>
                                        </p:attrNameLst>
                                      </p:cBhvr>
                                      <p:to>
                                        <p:strVal val="visible"/>
                                      </p:to>
                                    </p:set>
                                    <p:animEffect transition="in" filter="wipe(left)">
                                      <p:cBhvr>
                                        <p:cTn id="20" dur="2000"/>
                                        <p:tgtEl>
                                          <p:spTgt spid="13">
                                            <p:graphicEl>
                                              <a:chart seriesIdx="1" categoryIdx="-4" bldStep="series"/>
                                            </p:graphicEl>
                                          </p:spTgt>
                                        </p:tgtEl>
                                      </p:cBhvr>
                                    </p:animEffect>
                                  </p:childTnLst>
                                </p:cTn>
                              </p:par>
                              <p:par>
                                <p:cTn id="21" presetID="42"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2000"/>
                                        <p:tgtEl>
                                          <p:spTgt spid="6"/>
                                        </p:tgtEl>
                                      </p:cBhvr>
                                    </p:animEffect>
                                    <p:anim calcmode="lin" valueType="num">
                                      <p:cBhvr>
                                        <p:cTn id="24" dur="2000" fill="hold"/>
                                        <p:tgtEl>
                                          <p:spTgt spid="6"/>
                                        </p:tgtEl>
                                        <p:attrNameLst>
                                          <p:attrName>ppt_x</p:attrName>
                                        </p:attrNameLst>
                                      </p:cBhvr>
                                      <p:tavLst>
                                        <p:tav tm="0">
                                          <p:val>
                                            <p:strVal val="#ppt_x"/>
                                          </p:val>
                                        </p:tav>
                                        <p:tav tm="100000">
                                          <p:val>
                                            <p:strVal val="#ppt_x"/>
                                          </p:val>
                                        </p:tav>
                                      </p:tavLst>
                                    </p:anim>
                                    <p:anim calcmode="lin" valueType="num">
                                      <p:cBhvr>
                                        <p:cTn id="25" dur="2000" fill="hold"/>
                                        <p:tgtEl>
                                          <p:spTgt spid="6"/>
                                        </p:tgtEl>
                                        <p:attrNameLst>
                                          <p:attrName>ppt_y</p:attrName>
                                        </p:attrNameLst>
                                      </p:cBhvr>
                                      <p:tavLst>
                                        <p:tav tm="0">
                                          <p:val>
                                            <p:strVal val="#ppt_y+.1"/>
                                          </p:val>
                                        </p:tav>
                                        <p:tav tm="100000">
                                          <p:val>
                                            <p:strVal val="#ppt_y"/>
                                          </p:val>
                                        </p:tav>
                                      </p:tavLst>
                                    </p:anim>
                                  </p:childTnLst>
                                </p:cTn>
                              </p:par>
                            </p:childTnLst>
                          </p:cTn>
                        </p:par>
                        <p:par>
                          <p:cTn id="26" fill="hold">
                            <p:stCondLst>
                              <p:cond delay="5000"/>
                            </p:stCondLst>
                            <p:childTnLst>
                              <p:par>
                                <p:cTn id="27" presetID="6" presetClass="emph" presetSubtype="0" fill="hold" grpId="0" nodeType="afterEffect">
                                  <p:stCondLst>
                                    <p:cond delay="0"/>
                                  </p:stCondLst>
                                  <p:childTnLst>
                                    <p:animScale>
                                      <p:cBhvr>
                                        <p:cTn id="28" dur="2000" fill="hold"/>
                                        <p:tgtEl>
                                          <p:spTgt spid="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Sub>
          <a:bldChart bld="series"/>
        </p:bldSub>
      </p:bldGraphic>
      <p:bldP spid="5" grpId="0"/>
      <p:bldP spid="6" grpId="0"/>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10338887"/>
              </p:ext>
            </p:extLst>
          </p:nvPr>
        </p:nvGraphicFramePr>
        <p:xfrm>
          <a:off x="457200" y="838200"/>
          <a:ext cx="8229600" cy="5516563"/>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685800" y="304800"/>
            <a:ext cx="7924800" cy="1015663"/>
          </a:xfrm>
          <a:prstGeom prst="rect">
            <a:avLst/>
          </a:prstGeom>
          <a:noFill/>
        </p:spPr>
        <p:txBody>
          <a:bodyPr wrap="square" rtlCol="0">
            <a:spAutoFit/>
          </a:bodyPr>
          <a:lstStyle/>
          <a:p>
            <a:pPr algn="ctr"/>
            <a:r>
              <a:rPr lang="en-US" sz="2000" b="1" dirty="0" smtClean="0">
                <a:latin typeface="Calibri" panose="020F0502020204030204" pitchFamily="34" charset="0"/>
              </a:rPr>
              <a:t>Asthma Attack Prevalence among Persons </a:t>
            </a:r>
            <a:r>
              <a:rPr lang="en-US" sz="2000" b="1" dirty="0">
                <a:latin typeface="Calibri" panose="020F0502020204030204" pitchFamily="34" charset="0"/>
              </a:rPr>
              <a:t>with </a:t>
            </a:r>
            <a:r>
              <a:rPr lang="en-US" sz="2000" b="1" dirty="0" smtClean="0">
                <a:latin typeface="Calibri" panose="020F0502020204030204" pitchFamily="34" charset="0"/>
              </a:rPr>
              <a:t>Current Asthma by Age </a:t>
            </a:r>
            <a:r>
              <a:rPr lang="en-US" sz="2000" b="1" dirty="0">
                <a:latin typeface="Calibri" panose="020F0502020204030204" pitchFamily="34" charset="0"/>
              </a:rPr>
              <a:t>G</a:t>
            </a:r>
            <a:r>
              <a:rPr lang="en-US" sz="2000" b="1" dirty="0" smtClean="0">
                <a:latin typeface="Calibri" panose="020F0502020204030204" pitchFamily="34" charset="0"/>
              </a:rPr>
              <a:t>roup</a:t>
            </a:r>
            <a:r>
              <a:rPr lang="en-US" sz="2000" b="1" dirty="0">
                <a:latin typeface="Calibri" panose="020F0502020204030204" pitchFamily="34" charset="0"/>
              </a:rPr>
              <a:t>, </a:t>
            </a:r>
            <a:r>
              <a:rPr lang="en-US" sz="2000" b="1" dirty="0" smtClean="0">
                <a:latin typeface="Calibri" panose="020F0502020204030204" pitchFamily="34" charset="0"/>
              </a:rPr>
              <a:t>Sex</a:t>
            </a:r>
            <a:r>
              <a:rPr lang="en-US" sz="2000" b="1" dirty="0">
                <a:latin typeface="Calibri" panose="020F0502020204030204" pitchFamily="34" charset="0"/>
              </a:rPr>
              <a:t>, </a:t>
            </a:r>
            <a:r>
              <a:rPr lang="en-US" sz="2000" b="1" dirty="0" smtClean="0">
                <a:latin typeface="Calibri" panose="020F0502020204030204" pitchFamily="34" charset="0"/>
              </a:rPr>
              <a:t>Race and Ethnicity</a:t>
            </a:r>
            <a:r>
              <a:rPr lang="en-US" sz="2000" b="1" dirty="0">
                <a:latin typeface="Calibri" panose="020F0502020204030204" pitchFamily="34" charset="0"/>
              </a:rPr>
              <a:t>, </a:t>
            </a:r>
            <a:r>
              <a:rPr lang="en-US" sz="2000" b="1" dirty="0" smtClean="0">
                <a:latin typeface="Calibri" panose="020F0502020204030204" pitchFamily="34" charset="0"/>
              </a:rPr>
              <a:t>Poverty Status</a:t>
            </a:r>
            <a:r>
              <a:rPr lang="en-US" sz="2000" b="1" dirty="0">
                <a:latin typeface="Calibri" panose="020F0502020204030204" pitchFamily="34" charset="0"/>
              </a:rPr>
              <a:t>, and </a:t>
            </a:r>
            <a:r>
              <a:rPr lang="en-US" sz="2000" b="1" dirty="0" smtClean="0">
                <a:latin typeface="Calibri" panose="020F0502020204030204" pitchFamily="34" charset="0"/>
              </a:rPr>
              <a:t>Geographic </a:t>
            </a:r>
            <a:r>
              <a:rPr lang="en-US" sz="2000" b="1" dirty="0">
                <a:latin typeface="Calibri" panose="020F0502020204030204" pitchFamily="34" charset="0"/>
              </a:rPr>
              <a:t>R</a:t>
            </a:r>
            <a:r>
              <a:rPr lang="en-US" sz="2000" b="1" dirty="0" smtClean="0">
                <a:latin typeface="Calibri" panose="020F0502020204030204" pitchFamily="34" charset="0"/>
              </a:rPr>
              <a:t>egion</a:t>
            </a:r>
            <a:r>
              <a:rPr lang="en-US" sz="2000" b="1" dirty="0">
                <a:latin typeface="Calibri" panose="020F0502020204030204" pitchFamily="34" charset="0"/>
              </a:rPr>
              <a:t>: Unites States, </a:t>
            </a:r>
            <a:r>
              <a:rPr lang="en-US" sz="2000" b="1" dirty="0" smtClean="0">
                <a:latin typeface="Calibri" panose="020F0502020204030204" pitchFamily="34" charset="0"/>
              </a:rPr>
              <a:t>Average Annual </a:t>
            </a:r>
            <a:r>
              <a:rPr lang="en-US" sz="2000" b="1" dirty="0">
                <a:latin typeface="Calibri" panose="020F0502020204030204" pitchFamily="34" charset="0"/>
              </a:rPr>
              <a:t>2008-2010 </a:t>
            </a:r>
          </a:p>
        </p:txBody>
      </p:sp>
      <p:sp>
        <p:nvSpPr>
          <p:cNvPr id="5" name="Rectangle 4"/>
          <p:cNvSpPr/>
          <p:nvPr/>
        </p:nvSpPr>
        <p:spPr>
          <a:xfrm>
            <a:off x="1152526" y="5879068"/>
            <a:ext cx="7153274" cy="507831"/>
          </a:xfrm>
          <a:prstGeom prst="rect">
            <a:avLst/>
          </a:prstGeom>
          <a:solidFill>
            <a:schemeClr val="tx1"/>
          </a:solidFill>
        </p:spPr>
        <p:txBody>
          <a:bodyPr wrap="square">
            <a:spAutoFit/>
          </a:bodyPr>
          <a:lstStyle/>
          <a:p>
            <a:pPr algn="ctr"/>
            <a:r>
              <a:rPr lang="en-US" sz="900" dirty="0" smtClean="0">
                <a:solidFill>
                  <a:schemeClr val="bg1"/>
                </a:solidFill>
                <a:latin typeface="Calibri" panose="020F0502020204030204" pitchFamily="34" charset="0"/>
              </a:rPr>
              <a:t>From 2008 to 2010 asthma attacks occurred more  often in children and women, among families whose income  was below 100% of the federal poverty threshold, and in the South and West.  </a:t>
            </a:r>
            <a:endParaRPr lang="en-US" sz="900" dirty="0">
              <a:solidFill>
                <a:schemeClr val="bg1"/>
              </a:solidFill>
              <a:latin typeface="Calibri" panose="020F0502020204030204" pitchFamily="34" charset="0"/>
            </a:endParaRPr>
          </a:p>
          <a:p>
            <a:pPr algn="ctr"/>
            <a:r>
              <a:rPr lang="en-US" sz="900" dirty="0" smtClean="0">
                <a:solidFill>
                  <a:schemeClr val="bg1"/>
                </a:solidFill>
                <a:latin typeface="Calibri" panose="020F0502020204030204" pitchFamily="34" charset="0"/>
              </a:rPr>
              <a:t>Race </a:t>
            </a:r>
            <a:r>
              <a:rPr lang="en-US" sz="900" dirty="0">
                <a:solidFill>
                  <a:schemeClr val="bg1"/>
                </a:solidFill>
                <a:latin typeface="Calibri" panose="020F0502020204030204" pitchFamily="34" charset="0"/>
              </a:rPr>
              <a:t>or </a:t>
            </a:r>
            <a:r>
              <a:rPr lang="en-US" sz="900" dirty="0" smtClean="0">
                <a:solidFill>
                  <a:schemeClr val="bg1"/>
                </a:solidFill>
                <a:latin typeface="Calibri" panose="020F0502020204030204" pitchFamily="34" charset="0"/>
              </a:rPr>
              <a:t>ethnicity did not significantly affect asthma attack prevalence. </a:t>
            </a:r>
          </a:p>
        </p:txBody>
      </p:sp>
    </p:spTree>
    <p:extLst>
      <p:ext uri="{BB962C8B-B14F-4D97-AF65-F5344CB8AC3E}">
        <p14:creationId xmlns:p14="http://schemas.microsoft.com/office/powerpoint/2010/main" val="252730222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graphicEl>
                                              <a:chart seriesIdx="-3" categoryIdx="-3" bldStep="gridLegend"/>
                                            </p:graphicEl>
                                          </p:spTgt>
                                        </p:tgtEl>
                                        <p:attrNameLst>
                                          <p:attrName>style.visibility</p:attrName>
                                        </p:attrNameLst>
                                      </p:cBhvr>
                                      <p:to>
                                        <p:strVal val="visible"/>
                                      </p:to>
                                    </p:set>
                                    <p:animEffect transition="in" filter="wipe(left)">
                                      <p:cBhvr>
                                        <p:cTn id="7" dur="2000"/>
                                        <p:tgtEl>
                                          <p:spTgt spid="4">
                                            <p:graphicEl>
                                              <a:chart seriesIdx="-3" categoryIdx="-3" bldStep="gridLegend"/>
                                            </p:graphicEl>
                                          </p:spTgt>
                                        </p:tgtEl>
                                      </p:cBhvr>
                                    </p:animEffect>
                                  </p:childTnLst>
                                </p:cTn>
                              </p:par>
                            </p:childTnLst>
                          </p:cTn>
                        </p:par>
                        <p:par>
                          <p:cTn id="8" fill="hold">
                            <p:stCondLst>
                              <p:cond delay="2000"/>
                            </p:stCondLst>
                            <p:childTnLst>
                              <p:par>
                                <p:cTn id="9" presetID="45" presetClass="entr" presetSubtype="0" fill="hold" grpId="0" nodeType="afterEffect">
                                  <p:stCondLst>
                                    <p:cond delay="0"/>
                                  </p:stCondLst>
                                  <p:childTnLst>
                                    <p:set>
                                      <p:cBhvr>
                                        <p:cTn id="10" dur="1" fill="hold">
                                          <p:stCondLst>
                                            <p:cond delay="0"/>
                                          </p:stCondLst>
                                        </p:cTn>
                                        <p:tgtEl>
                                          <p:spTgt spid="4">
                                            <p:graphicEl>
                                              <a:chart seriesIdx="-4" categoryIdx="0" bldStep="category"/>
                                            </p:graphicEl>
                                          </p:spTgt>
                                        </p:tgtEl>
                                        <p:attrNameLst>
                                          <p:attrName>style.visibility</p:attrName>
                                        </p:attrNameLst>
                                      </p:cBhvr>
                                      <p:to>
                                        <p:strVal val="visible"/>
                                      </p:to>
                                    </p:set>
                                    <p:animEffect transition="in" filter="fade">
                                      <p:cBhvr>
                                        <p:cTn id="11" dur="3000"/>
                                        <p:tgtEl>
                                          <p:spTgt spid="4">
                                            <p:graphicEl>
                                              <a:chart seriesIdx="-4" categoryIdx="0" bldStep="category"/>
                                            </p:graphicEl>
                                          </p:spTgt>
                                        </p:tgtEl>
                                      </p:cBhvr>
                                    </p:animEffect>
                                    <p:anim calcmode="lin" valueType="num">
                                      <p:cBhvr>
                                        <p:cTn id="12" dur="3000" fill="hold"/>
                                        <p:tgtEl>
                                          <p:spTgt spid="4">
                                            <p:graphicEl>
                                              <a:chart seriesIdx="-4" categoryIdx="0" bldStep="category"/>
                                            </p:graphicEl>
                                          </p:spTgt>
                                        </p:tgtEl>
                                        <p:attrNameLst>
                                          <p:attrName>ppt_w</p:attrName>
                                        </p:attrNameLst>
                                      </p:cBhvr>
                                      <p:tavLst>
                                        <p:tav tm="0" fmla="#ppt_w*sin(2.5*pi*$)">
                                          <p:val>
                                            <p:fltVal val="0"/>
                                          </p:val>
                                        </p:tav>
                                        <p:tav tm="100000">
                                          <p:val>
                                            <p:fltVal val="1"/>
                                          </p:val>
                                        </p:tav>
                                      </p:tavLst>
                                    </p:anim>
                                    <p:anim calcmode="lin" valueType="num">
                                      <p:cBhvr>
                                        <p:cTn id="13" dur="3000" fill="hold"/>
                                        <p:tgtEl>
                                          <p:spTgt spid="4">
                                            <p:graphicEl>
                                              <a:chart seriesIdx="-4" categoryIdx="0" bldStep="category"/>
                                            </p:graphicEl>
                                          </p:spTgt>
                                        </p:tgtEl>
                                        <p:attrNameLst>
                                          <p:attrName>ppt_h</p:attrName>
                                        </p:attrNameLst>
                                      </p:cBhvr>
                                      <p:tavLst>
                                        <p:tav tm="0">
                                          <p:val>
                                            <p:strVal val="#ppt_h"/>
                                          </p:val>
                                        </p:tav>
                                        <p:tav tm="100000">
                                          <p:val>
                                            <p:strVal val="#ppt_h"/>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4">
                                            <p:graphicEl>
                                              <a:chart seriesIdx="-4" categoryIdx="1" bldStep="category"/>
                                            </p:graphicEl>
                                          </p:spTgt>
                                        </p:tgtEl>
                                        <p:attrNameLst>
                                          <p:attrName>style.visibility</p:attrName>
                                        </p:attrNameLst>
                                      </p:cBhvr>
                                      <p:to>
                                        <p:strVal val="visible"/>
                                      </p:to>
                                    </p:set>
                                    <p:animEffect transition="in" filter="wipe(left)">
                                      <p:cBhvr>
                                        <p:cTn id="16" dur="2000"/>
                                        <p:tgtEl>
                                          <p:spTgt spid="4">
                                            <p:graphicEl>
                                              <a:chart seriesIdx="-4" categoryIdx="1" bldStep="category"/>
                                            </p:graphic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
                                            <p:graphicEl>
                                              <a:chart seriesIdx="-4" categoryIdx="2" bldStep="category"/>
                                            </p:graphicEl>
                                          </p:spTgt>
                                        </p:tgtEl>
                                        <p:attrNameLst>
                                          <p:attrName>style.visibility</p:attrName>
                                        </p:attrNameLst>
                                      </p:cBhvr>
                                      <p:to>
                                        <p:strVal val="visible"/>
                                      </p:to>
                                    </p:set>
                                    <p:animEffect transition="in" filter="wipe(left)">
                                      <p:cBhvr>
                                        <p:cTn id="19" dur="2000"/>
                                        <p:tgtEl>
                                          <p:spTgt spid="4">
                                            <p:graphicEl>
                                              <a:chart seriesIdx="-4" categoryIdx="2" bldStep="category"/>
                                            </p:graphic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
                                            <p:graphicEl>
                                              <a:chart seriesIdx="-4" categoryIdx="3" bldStep="category"/>
                                            </p:graphicEl>
                                          </p:spTgt>
                                        </p:tgtEl>
                                        <p:attrNameLst>
                                          <p:attrName>style.visibility</p:attrName>
                                        </p:attrNameLst>
                                      </p:cBhvr>
                                      <p:to>
                                        <p:strVal val="visible"/>
                                      </p:to>
                                    </p:set>
                                    <p:animEffect transition="in" filter="wipe(left)">
                                      <p:cBhvr>
                                        <p:cTn id="22" dur="2000"/>
                                        <p:tgtEl>
                                          <p:spTgt spid="4">
                                            <p:graphicEl>
                                              <a:chart seriesIdx="-4" categoryIdx="3" bldStep="category"/>
                                            </p:graphicEl>
                                          </p:spTgt>
                                        </p:tgtEl>
                                      </p:cBhvr>
                                    </p:animEffect>
                                  </p:childTnLst>
                                </p:cTn>
                              </p:par>
                              <p:par>
                                <p:cTn id="23" presetID="45" presetClass="entr" presetSubtype="0" fill="hold" grpId="0" nodeType="withEffect">
                                  <p:stCondLst>
                                    <p:cond delay="0"/>
                                  </p:stCondLst>
                                  <p:childTnLst>
                                    <p:set>
                                      <p:cBhvr>
                                        <p:cTn id="24" dur="1" fill="hold">
                                          <p:stCondLst>
                                            <p:cond delay="0"/>
                                          </p:stCondLst>
                                        </p:cTn>
                                        <p:tgtEl>
                                          <p:spTgt spid="4">
                                            <p:graphicEl>
                                              <a:chart seriesIdx="-4" categoryIdx="4" bldStep="category"/>
                                            </p:graphicEl>
                                          </p:spTgt>
                                        </p:tgtEl>
                                        <p:attrNameLst>
                                          <p:attrName>style.visibility</p:attrName>
                                        </p:attrNameLst>
                                      </p:cBhvr>
                                      <p:to>
                                        <p:strVal val="visible"/>
                                      </p:to>
                                    </p:set>
                                    <p:animEffect transition="in" filter="fade">
                                      <p:cBhvr>
                                        <p:cTn id="25" dur="3000"/>
                                        <p:tgtEl>
                                          <p:spTgt spid="4">
                                            <p:graphicEl>
                                              <a:chart seriesIdx="-4" categoryIdx="4" bldStep="category"/>
                                            </p:graphicEl>
                                          </p:spTgt>
                                        </p:tgtEl>
                                      </p:cBhvr>
                                    </p:animEffect>
                                    <p:anim calcmode="lin" valueType="num">
                                      <p:cBhvr>
                                        <p:cTn id="26" dur="3000" fill="hold"/>
                                        <p:tgtEl>
                                          <p:spTgt spid="4">
                                            <p:graphicEl>
                                              <a:chart seriesIdx="-4" categoryIdx="4" bldStep="category"/>
                                            </p:graphicEl>
                                          </p:spTgt>
                                        </p:tgtEl>
                                        <p:attrNameLst>
                                          <p:attrName>ppt_w</p:attrName>
                                        </p:attrNameLst>
                                      </p:cBhvr>
                                      <p:tavLst>
                                        <p:tav tm="0" fmla="#ppt_w*sin(2.5*pi*$)">
                                          <p:val>
                                            <p:fltVal val="0"/>
                                          </p:val>
                                        </p:tav>
                                        <p:tav tm="100000">
                                          <p:val>
                                            <p:fltVal val="1"/>
                                          </p:val>
                                        </p:tav>
                                      </p:tavLst>
                                    </p:anim>
                                    <p:anim calcmode="lin" valueType="num">
                                      <p:cBhvr>
                                        <p:cTn id="27" dur="3000" fill="hold"/>
                                        <p:tgtEl>
                                          <p:spTgt spid="4">
                                            <p:graphicEl>
                                              <a:chart seriesIdx="-4" categoryIdx="4" bldStep="category"/>
                                            </p:graphicEl>
                                          </p:spTgt>
                                        </p:tgtEl>
                                        <p:attrNameLst>
                                          <p:attrName>ppt_h</p:attrName>
                                        </p:attrNameLst>
                                      </p:cBhvr>
                                      <p:tavLst>
                                        <p:tav tm="0">
                                          <p:val>
                                            <p:strVal val="#ppt_h"/>
                                          </p:val>
                                        </p:tav>
                                        <p:tav tm="100000">
                                          <p:val>
                                            <p:strVal val="#ppt_h"/>
                                          </p:val>
                                        </p:tav>
                                      </p:tavLst>
                                    </p:anim>
                                  </p:childTnLst>
                                </p:cTn>
                              </p:par>
                              <p:par>
                                <p:cTn id="28" presetID="22" presetClass="entr" presetSubtype="8" fill="hold" grpId="0" nodeType="withEffect">
                                  <p:stCondLst>
                                    <p:cond delay="0"/>
                                  </p:stCondLst>
                                  <p:childTnLst>
                                    <p:set>
                                      <p:cBhvr>
                                        <p:cTn id="29" dur="1" fill="hold">
                                          <p:stCondLst>
                                            <p:cond delay="0"/>
                                          </p:stCondLst>
                                        </p:cTn>
                                        <p:tgtEl>
                                          <p:spTgt spid="4">
                                            <p:graphicEl>
                                              <a:chart seriesIdx="-4" categoryIdx="5" bldStep="category"/>
                                            </p:graphicEl>
                                          </p:spTgt>
                                        </p:tgtEl>
                                        <p:attrNameLst>
                                          <p:attrName>style.visibility</p:attrName>
                                        </p:attrNameLst>
                                      </p:cBhvr>
                                      <p:to>
                                        <p:strVal val="visible"/>
                                      </p:to>
                                    </p:set>
                                    <p:animEffect transition="in" filter="wipe(left)">
                                      <p:cBhvr>
                                        <p:cTn id="30" dur="2000"/>
                                        <p:tgtEl>
                                          <p:spTgt spid="4">
                                            <p:graphicEl>
                                              <a:chart seriesIdx="-4" categoryIdx="5" bldStep="category"/>
                                            </p:graphic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
                                            <p:graphicEl>
                                              <a:chart seriesIdx="-4" categoryIdx="6" bldStep="category"/>
                                            </p:graphicEl>
                                          </p:spTgt>
                                        </p:tgtEl>
                                        <p:attrNameLst>
                                          <p:attrName>style.visibility</p:attrName>
                                        </p:attrNameLst>
                                      </p:cBhvr>
                                      <p:to>
                                        <p:strVal val="visible"/>
                                      </p:to>
                                    </p:set>
                                    <p:animEffect transition="in" filter="wipe(left)">
                                      <p:cBhvr>
                                        <p:cTn id="33" dur="2000"/>
                                        <p:tgtEl>
                                          <p:spTgt spid="4">
                                            <p:graphicEl>
                                              <a:chart seriesIdx="-4" categoryIdx="6" bldStep="category"/>
                                            </p:graphic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4">
                                            <p:graphicEl>
                                              <a:chart seriesIdx="-4" categoryIdx="7" bldStep="category"/>
                                            </p:graphicEl>
                                          </p:spTgt>
                                        </p:tgtEl>
                                        <p:attrNameLst>
                                          <p:attrName>style.visibility</p:attrName>
                                        </p:attrNameLst>
                                      </p:cBhvr>
                                      <p:to>
                                        <p:strVal val="visible"/>
                                      </p:to>
                                    </p:set>
                                    <p:animEffect transition="in" filter="wipe(left)">
                                      <p:cBhvr>
                                        <p:cTn id="36" dur="2000"/>
                                        <p:tgtEl>
                                          <p:spTgt spid="4">
                                            <p:graphicEl>
                                              <a:chart seriesIdx="-4" categoryIdx="7" bldStep="category"/>
                                            </p:graphic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4">
                                            <p:graphicEl>
                                              <a:chart seriesIdx="-4" categoryIdx="8" bldStep="category"/>
                                            </p:graphicEl>
                                          </p:spTgt>
                                        </p:tgtEl>
                                        <p:attrNameLst>
                                          <p:attrName>style.visibility</p:attrName>
                                        </p:attrNameLst>
                                      </p:cBhvr>
                                      <p:to>
                                        <p:strVal val="visible"/>
                                      </p:to>
                                    </p:set>
                                    <p:animEffect transition="in" filter="wipe(left)">
                                      <p:cBhvr>
                                        <p:cTn id="39" dur="2000"/>
                                        <p:tgtEl>
                                          <p:spTgt spid="4">
                                            <p:graphicEl>
                                              <a:chart seriesIdx="-4" categoryIdx="8" bldStep="category"/>
                                            </p:graphic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4">
                                            <p:graphicEl>
                                              <a:chart seriesIdx="-4" categoryIdx="9" bldStep="category"/>
                                            </p:graphicEl>
                                          </p:spTgt>
                                        </p:tgtEl>
                                        <p:attrNameLst>
                                          <p:attrName>style.visibility</p:attrName>
                                        </p:attrNameLst>
                                      </p:cBhvr>
                                      <p:to>
                                        <p:strVal val="visible"/>
                                      </p:to>
                                    </p:set>
                                    <p:animEffect transition="in" filter="wipe(left)">
                                      <p:cBhvr>
                                        <p:cTn id="42" dur="2000"/>
                                        <p:tgtEl>
                                          <p:spTgt spid="4">
                                            <p:graphicEl>
                                              <a:chart seriesIdx="-4" categoryIdx="9" bldStep="category"/>
                                            </p:graphic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4">
                                            <p:graphicEl>
                                              <a:chart seriesIdx="-4" categoryIdx="10" bldStep="category"/>
                                            </p:graphicEl>
                                          </p:spTgt>
                                        </p:tgtEl>
                                        <p:attrNameLst>
                                          <p:attrName>style.visibility</p:attrName>
                                        </p:attrNameLst>
                                      </p:cBhvr>
                                      <p:to>
                                        <p:strVal val="visible"/>
                                      </p:to>
                                    </p:set>
                                    <p:animEffect transition="in" filter="wipe(left)">
                                      <p:cBhvr>
                                        <p:cTn id="45" dur="2000"/>
                                        <p:tgtEl>
                                          <p:spTgt spid="4">
                                            <p:graphicEl>
                                              <a:chart seriesIdx="-4" categoryIdx="10" bldStep="category"/>
                                            </p:graphicEl>
                                          </p:spTgt>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4">
                                            <p:graphicEl>
                                              <a:chart seriesIdx="-4" categoryIdx="11" bldStep="category"/>
                                            </p:graphicEl>
                                          </p:spTgt>
                                        </p:tgtEl>
                                        <p:attrNameLst>
                                          <p:attrName>style.visibility</p:attrName>
                                        </p:attrNameLst>
                                      </p:cBhvr>
                                      <p:to>
                                        <p:strVal val="visible"/>
                                      </p:to>
                                    </p:set>
                                    <p:animEffect transition="in" filter="wipe(left)">
                                      <p:cBhvr>
                                        <p:cTn id="48" dur="2000"/>
                                        <p:tgtEl>
                                          <p:spTgt spid="4">
                                            <p:graphicEl>
                                              <a:chart seriesIdx="-4" categoryIdx="11" bldStep="category"/>
                                            </p:graphicEl>
                                          </p:spTgt>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
                                            <p:graphicEl>
                                              <a:chart seriesIdx="-4" categoryIdx="12" bldStep="category"/>
                                            </p:graphicEl>
                                          </p:spTgt>
                                        </p:tgtEl>
                                        <p:attrNameLst>
                                          <p:attrName>style.visibility</p:attrName>
                                        </p:attrNameLst>
                                      </p:cBhvr>
                                      <p:to>
                                        <p:strVal val="visible"/>
                                      </p:to>
                                    </p:set>
                                    <p:animEffect transition="in" filter="wipe(left)">
                                      <p:cBhvr>
                                        <p:cTn id="51" dur="2000"/>
                                        <p:tgtEl>
                                          <p:spTgt spid="4">
                                            <p:graphicEl>
                                              <a:chart seriesIdx="-4" categoryIdx="12" bldStep="category"/>
                                            </p:graphicEl>
                                          </p:spTgt>
                                        </p:tgtEl>
                                      </p:cBhvr>
                                    </p:animEffect>
                                  </p:childTnLst>
                                </p:cTn>
                              </p:par>
                              <p:par>
                                <p:cTn id="52" presetID="45" presetClass="entr" presetSubtype="0" fill="hold" grpId="0" nodeType="withEffect">
                                  <p:stCondLst>
                                    <p:cond delay="0"/>
                                  </p:stCondLst>
                                  <p:childTnLst>
                                    <p:set>
                                      <p:cBhvr>
                                        <p:cTn id="53" dur="1" fill="hold">
                                          <p:stCondLst>
                                            <p:cond delay="0"/>
                                          </p:stCondLst>
                                        </p:cTn>
                                        <p:tgtEl>
                                          <p:spTgt spid="4">
                                            <p:graphicEl>
                                              <a:chart seriesIdx="-4" categoryIdx="13" bldStep="category"/>
                                            </p:graphicEl>
                                          </p:spTgt>
                                        </p:tgtEl>
                                        <p:attrNameLst>
                                          <p:attrName>style.visibility</p:attrName>
                                        </p:attrNameLst>
                                      </p:cBhvr>
                                      <p:to>
                                        <p:strVal val="visible"/>
                                      </p:to>
                                    </p:set>
                                    <p:animEffect transition="in" filter="fade">
                                      <p:cBhvr>
                                        <p:cTn id="54" dur="3000"/>
                                        <p:tgtEl>
                                          <p:spTgt spid="4">
                                            <p:graphicEl>
                                              <a:chart seriesIdx="-4" categoryIdx="13" bldStep="category"/>
                                            </p:graphicEl>
                                          </p:spTgt>
                                        </p:tgtEl>
                                      </p:cBhvr>
                                    </p:animEffect>
                                    <p:anim calcmode="lin" valueType="num">
                                      <p:cBhvr>
                                        <p:cTn id="55" dur="3000" fill="hold"/>
                                        <p:tgtEl>
                                          <p:spTgt spid="4">
                                            <p:graphicEl>
                                              <a:chart seriesIdx="-4" categoryIdx="13" bldStep="category"/>
                                            </p:graphicEl>
                                          </p:spTgt>
                                        </p:tgtEl>
                                        <p:attrNameLst>
                                          <p:attrName>ppt_w</p:attrName>
                                        </p:attrNameLst>
                                      </p:cBhvr>
                                      <p:tavLst>
                                        <p:tav tm="0" fmla="#ppt_w*sin(2.5*pi*$)">
                                          <p:val>
                                            <p:fltVal val="0"/>
                                          </p:val>
                                        </p:tav>
                                        <p:tav tm="100000">
                                          <p:val>
                                            <p:fltVal val="1"/>
                                          </p:val>
                                        </p:tav>
                                      </p:tavLst>
                                    </p:anim>
                                    <p:anim calcmode="lin" valueType="num">
                                      <p:cBhvr>
                                        <p:cTn id="56" dur="3000" fill="hold"/>
                                        <p:tgtEl>
                                          <p:spTgt spid="4">
                                            <p:graphicEl>
                                              <a:chart seriesIdx="-4" categoryIdx="13" bldStep="category"/>
                                            </p:graphicEl>
                                          </p:spTgt>
                                        </p:tgtEl>
                                        <p:attrNameLst>
                                          <p:attrName>ppt_h</p:attrName>
                                        </p:attrNameLst>
                                      </p:cBhvr>
                                      <p:tavLst>
                                        <p:tav tm="0">
                                          <p:val>
                                            <p:strVal val="#ppt_h"/>
                                          </p:val>
                                        </p:tav>
                                        <p:tav tm="100000">
                                          <p:val>
                                            <p:strVal val="#ppt_h"/>
                                          </p:val>
                                        </p:tav>
                                      </p:tavLst>
                                    </p:anim>
                                  </p:childTnLst>
                                </p:cTn>
                              </p:par>
                              <p:par>
                                <p:cTn id="57" presetID="22" presetClass="entr" presetSubtype="8" fill="hold" grpId="0" nodeType="withEffect">
                                  <p:stCondLst>
                                    <p:cond delay="0"/>
                                  </p:stCondLst>
                                  <p:childTnLst>
                                    <p:set>
                                      <p:cBhvr>
                                        <p:cTn id="58" dur="1" fill="hold">
                                          <p:stCondLst>
                                            <p:cond delay="0"/>
                                          </p:stCondLst>
                                        </p:cTn>
                                        <p:tgtEl>
                                          <p:spTgt spid="4">
                                            <p:graphicEl>
                                              <a:chart seriesIdx="-4" categoryIdx="14" bldStep="category"/>
                                            </p:graphicEl>
                                          </p:spTgt>
                                        </p:tgtEl>
                                        <p:attrNameLst>
                                          <p:attrName>style.visibility</p:attrName>
                                        </p:attrNameLst>
                                      </p:cBhvr>
                                      <p:to>
                                        <p:strVal val="visible"/>
                                      </p:to>
                                    </p:set>
                                    <p:animEffect transition="in" filter="wipe(left)">
                                      <p:cBhvr>
                                        <p:cTn id="59" dur="2000"/>
                                        <p:tgtEl>
                                          <p:spTgt spid="4">
                                            <p:graphicEl>
                                              <a:chart seriesIdx="-4" categoryIdx="14" bldStep="category"/>
                                            </p:graphicEl>
                                          </p:spTgt>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4">
                                            <p:graphicEl>
                                              <a:chart seriesIdx="-4" categoryIdx="15" bldStep="category"/>
                                            </p:graphicEl>
                                          </p:spTgt>
                                        </p:tgtEl>
                                        <p:attrNameLst>
                                          <p:attrName>style.visibility</p:attrName>
                                        </p:attrNameLst>
                                      </p:cBhvr>
                                      <p:to>
                                        <p:strVal val="visible"/>
                                      </p:to>
                                    </p:set>
                                    <p:animEffect transition="in" filter="wipe(left)">
                                      <p:cBhvr>
                                        <p:cTn id="62" dur="2000"/>
                                        <p:tgtEl>
                                          <p:spTgt spid="4">
                                            <p:graphicEl>
                                              <a:chart seriesIdx="-4" categoryIdx="15" bldStep="category"/>
                                            </p:graphicEl>
                                          </p:spTgt>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4">
                                            <p:graphicEl>
                                              <a:chart seriesIdx="-4" categoryIdx="16" bldStep="category"/>
                                            </p:graphicEl>
                                          </p:spTgt>
                                        </p:tgtEl>
                                        <p:attrNameLst>
                                          <p:attrName>style.visibility</p:attrName>
                                        </p:attrNameLst>
                                      </p:cBhvr>
                                      <p:to>
                                        <p:strVal val="visible"/>
                                      </p:to>
                                    </p:set>
                                    <p:animEffect transition="in" filter="wipe(left)">
                                      <p:cBhvr>
                                        <p:cTn id="65" dur="2000"/>
                                        <p:tgtEl>
                                          <p:spTgt spid="4">
                                            <p:graphicEl>
                                              <a:chart seriesIdx="-4" categoryIdx="16" bldStep="category"/>
                                            </p:graphicEl>
                                          </p:spTgt>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4">
                                            <p:graphicEl>
                                              <a:chart seriesIdx="-4" categoryIdx="17" bldStep="category"/>
                                            </p:graphicEl>
                                          </p:spTgt>
                                        </p:tgtEl>
                                        <p:attrNameLst>
                                          <p:attrName>style.visibility</p:attrName>
                                        </p:attrNameLst>
                                      </p:cBhvr>
                                      <p:to>
                                        <p:strVal val="visible"/>
                                      </p:to>
                                    </p:set>
                                    <p:animEffect transition="in" filter="wipe(left)">
                                      <p:cBhvr>
                                        <p:cTn id="68" dur="2000"/>
                                        <p:tgtEl>
                                          <p:spTgt spid="4">
                                            <p:graphicEl>
                                              <a:chart seriesIdx="-4" categoryIdx="17" bldStep="category"/>
                                            </p:graphicEl>
                                          </p:spTgt>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4">
                                            <p:graphicEl>
                                              <a:chart seriesIdx="-4" categoryIdx="18" bldStep="category"/>
                                            </p:graphicEl>
                                          </p:spTgt>
                                        </p:tgtEl>
                                        <p:attrNameLst>
                                          <p:attrName>style.visibility</p:attrName>
                                        </p:attrNameLst>
                                      </p:cBhvr>
                                      <p:to>
                                        <p:strVal val="visible"/>
                                      </p:to>
                                    </p:set>
                                    <p:animEffect transition="in" filter="wipe(left)">
                                      <p:cBhvr>
                                        <p:cTn id="71" dur="2000"/>
                                        <p:tgtEl>
                                          <p:spTgt spid="4">
                                            <p:graphicEl>
                                              <a:chart seriesIdx="-4" categoryIdx="18" bldStep="category"/>
                                            </p:graphicEl>
                                          </p:spTgt>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4">
                                            <p:graphicEl>
                                              <a:chart seriesIdx="-4" categoryIdx="19" bldStep="category"/>
                                            </p:graphicEl>
                                          </p:spTgt>
                                        </p:tgtEl>
                                        <p:attrNameLst>
                                          <p:attrName>style.visibility</p:attrName>
                                        </p:attrNameLst>
                                      </p:cBhvr>
                                      <p:to>
                                        <p:strVal val="visible"/>
                                      </p:to>
                                    </p:set>
                                    <p:animEffect transition="in" filter="wipe(left)">
                                      <p:cBhvr>
                                        <p:cTn id="74" dur="2000"/>
                                        <p:tgtEl>
                                          <p:spTgt spid="4">
                                            <p:graphicEl>
                                              <a:chart seriesIdx="-4" categoryIdx="19" bldStep="category"/>
                                            </p:graphicEl>
                                          </p:spTgt>
                                        </p:tgtEl>
                                      </p:cBhvr>
                                    </p:animEffect>
                                  </p:childTnLst>
                                </p:cTn>
                              </p:par>
                              <p:par>
                                <p:cTn id="75" presetID="45" presetClass="entr" presetSubtype="0" fill="hold" grpId="0" nodeType="withEffect">
                                  <p:stCondLst>
                                    <p:cond delay="0"/>
                                  </p:stCondLst>
                                  <p:childTnLst>
                                    <p:set>
                                      <p:cBhvr>
                                        <p:cTn id="76" dur="1" fill="hold">
                                          <p:stCondLst>
                                            <p:cond delay="0"/>
                                          </p:stCondLst>
                                        </p:cTn>
                                        <p:tgtEl>
                                          <p:spTgt spid="4">
                                            <p:graphicEl>
                                              <a:chart seriesIdx="-4" categoryIdx="20" bldStep="category"/>
                                            </p:graphicEl>
                                          </p:spTgt>
                                        </p:tgtEl>
                                        <p:attrNameLst>
                                          <p:attrName>style.visibility</p:attrName>
                                        </p:attrNameLst>
                                      </p:cBhvr>
                                      <p:to>
                                        <p:strVal val="visible"/>
                                      </p:to>
                                    </p:set>
                                    <p:animEffect transition="in" filter="fade">
                                      <p:cBhvr>
                                        <p:cTn id="77" dur="3000"/>
                                        <p:tgtEl>
                                          <p:spTgt spid="4">
                                            <p:graphicEl>
                                              <a:chart seriesIdx="-4" categoryIdx="20" bldStep="category"/>
                                            </p:graphicEl>
                                          </p:spTgt>
                                        </p:tgtEl>
                                      </p:cBhvr>
                                    </p:animEffect>
                                    <p:anim calcmode="lin" valueType="num">
                                      <p:cBhvr>
                                        <p:cTn id="78" dur="3000" fill="hold"/>
                                        <p:tgtEl>
                                          <p:spTgt spid="4">
                                            <p:graphicEl>
                                              <a:chart seriesIdx="-4" categoryIdx="20" bldStep="category"/>
                                            </p:graphicEl>
                                          </p:spTgt>
                                        </p:tgtEl>
                                        <p:attrNameLst>
                                          <p:attrName>ppt_w</p:attrName>
                                        </p:attrNameLst>
                                      </p:cBhvr>
                                      <p:tavLst>
                                        <p:tav tm="0" fmla="#ppt_w*sin(2.5*pi*$)">
                                          <p:val>
                                            <p:fltVal val="0"/>
                                          </p:val>
                                        </p:tav>
                                        <p:tav tm="100000">
                                          <p:val>
                                            <p:fltVal val="1"/>
                                          </p:val>
                                        </p:tav>
                                      </p:tavLst>
                                    </p:anim>
                                    <p:anim calcmode="lin" valueType="num">
                                      <p:cBhvr>
                                        <p:cTn id="79" dur="3000" fill="hold"/>
                                        <p:tgtEl>
                                          <p:spTgt spid="4">
                                            <p:graphicEl>
                                              <a:chart seriesIdx="-4" categoryIdx="20" bldStep="category"/>
                                            </p:graphicEl>
                                          </p:spTgt>
                                        </p:tgtEl>
                                        <p:attrNameLst>
                                          <p:attrName>ppt_h</p:attrName>
                                        </p:attrNameLst>
                                      </p:cBhvr>
                                      <p:tavLst>
                                        <p:tav tm="0">
                                          <p:val>
                                            <p:strVal val="#ppt_h"/>
                                          </p:val>
                                        </p:tav>
                                        <p:tav tm="100000">
                                          <p:val>
                                            <p:strVal val="#ppt_h"/>
                                          </p:val>
                                        </p:tav>
                                      </p:tavLst>
                                    </p:anim>
                                  </p:childTnLst>
                                </p:cTn>
                              </p:par>
                              <p:par>
                                <p:cTn id="80" presetID="45" presetClass="entr" presetSubtype="0" fill="hold" grpId="0" nodeType="withEffect">
                                  <p:stCondLst>
                                    <p:cond delay="0"/>
                                  </p:stCondLst>
                                  <p:childTnLst>
                                    <p:set>
                                      <p:cBhvr>
                                        <p:cTn id="81" dur="1" fill="hold">
                                          <p:stCondLst>
                                            <p:cond delay="0"/>
                                          </p:stCondLst>
                                        </p:cTn>
                                        <p:tgtEl>
                                          <p:spTgt spid="4">
                                            <p:graphicEl>
                                              <a:chart seriesIdx="-4" categoryIdx="21" bldStep="category"/>
                                            </p:graphicEl>
                                          </p:spTgt>
                                        </p:tgtEl>
                                        <p:attrNameLst>
                                          <p:attrName>style.visibility</p:attrName>
                                        </p:attrNameLst>
                                      </p:cBhvr>
                                      <p:to>
                                        <p:strVal val="visible"/>
                                      </p:to>
                                    </p:set>
                                    <p:animEffect transition="in" filter="fade">
                                      <p:cBhvr>
                                        <p:cTn id="82" dur="3000"/>
                                        <p:tgtEl>
                                          <p:spTgt spid="4">
                                            <p:graphicEl>
                                              <a:chart seriesIdx="-4" categoryIdx="21" bldStep="category"/>
                                            </p:graphicEl>
                                          </p:spTgt>
                                        </p:tgtEl>
                                      </p:cBhvr>
                                    </p:animEffect>
                                    <p:anim calcmode="lin" valueType="num">
                                      <p:cBhvr>
                                        <p:cTn id="83" dur="3000" fill="hold"/>
                                        <p:tgtEl>
                                          <p:spTgt spid="4">
                                            <p:graphicEl>
                                              <a:chart seriesIdx="-4" categoryIdx="21" bldStep="category"/>
                                            </p:graphicEl>
                                          </p:spTgt>
                                        </p:tgtEl>
                                        <p:attrNameLst>
                                          <p:attrName>ppt_w</p:attrName>
                                        </p:attrNameLst>
                                      </p:cBhvr>
                                      <p:tavLst>
                                        <p:tav tm="0" fmla="#ppt_w*sin(2.5*pi*$)">
                                          <p:val>
                                            <p:fltVal val="0"/>
                                          </p:val>
                                        </p:tav>
                                        <p:tav tm="100000">
                                          <p:val>
                                            <p:fltVal val="1"/>
                                          </p:val>
                                        </p:tav>
                                      </p:tavLst>
                                    </p:anim>
                                    <p:anim calcmode="lin" valueType="num">
                                      <p:cBhvr>
                                        <p:cTn id="84" dur="3000" fill="hold"/>
                                        <p:tgtEl>
                                          <p:spTgt spid="4">
                                            <p:graphicEl>
                                              <a:chart seriesIdx="-4" categoryIdx="21" bldStep="category"/>
                                            </p:graphicEl>
                                          </p:spTgt>
                                        </p:tgtEl>
                                        <p:attrNameLst>
                                          <p:attrName>ppt_h</p:attrName>
                                        </p:attrNameLst>
                                      </p:cBhvr>
                                      <p:tavLst>
                                        <p:tav tm="0">
                                          <p:val>
                                            <p:strVal val="#ppt_h"/>
                                          </p:val>
                                        </p:tav>
                                        <p:tav tm="100000">
                                          <p:val>
                                            <p:strVal val="#ppt_h"/>
                                          </p:val>
                                        </p:tav>
                                      </p:tavLst>
                                    </p:anim>
                                  </p:childTnLst>
                                </p:cTn>
                              </p:par>
                              <p:par>
                                <p:cTn id="85" presetID="22" presetClass="entr" presetSubtype="8" fill="hold" grpId="0" nodeType="withEffect">
                                  <p:stCondLst>
                                    <p:cond delay="0"/>
                                  </p:stCondLst>
                                  <p:childTnLst>
                                    <p:set>
                                      <p:cBhvr>
                                        <p:cTn id="86" dur="1" fill="hold">
                                          <p:stCondLst>
                                            <p:cond delay="0"/>
                                          </p:stCondLst>
                                        </p:cTn>
                                        <p:tgtEl>
                                          <p:spTgt spid="5"/>
                                        </p:tgtEl>
                                        <p:attrNameLst>
                                          <p:attrName>style.visibility</p:attrName>
                                        </p:attrNameLst>
                                      </p:cBhvr>
                                      <p:to>
                                        <p:strVal val="visible"/>
                                      </p:to>
                                    </p:set>
                                    <p:animEffect transition="in" filter="wipe(left)">
                                      <p:cBhvr>
                                        <p:cTn id="8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Chart bld="category"/>
        </p:bldSub>
      </p:bldGraphic>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Freeform 2"/>
          <p:cNvSpPr>
            <a:spLocks/>
          </p:cNvSpPr>
          <p:nvPr/>
        </p:nvSpPr>
        <p:spPr bwMode="auto">
          <a:xfrm>
            <a:off x="4541837" y="2466975"/>
            <a:ext cx="1096963" cy="666750"/>
          </a:xfrm>
          <a:custGeom>
            <a:avLst/>
            <a:gdLst/>
            <a:ahLst/>
            <a:cxnLst>
              <a:cxn ang="0">
                <a:pos x="8" y="20"/>
              </a:cxn>
              <a:cxn ang="0">
                <a:pos x="0" y="90"/>
              </a:cxn>
              <a:cxn ang="0">
                <a:pos x="13" y="165"/>
              </a:cxn>
              <a:cxn ang="0">
                <a:pos x="65" y="316"/>
              </a:cxn>
              <a:cxn ang="0">
                <a:pos x="94" y="399"/>
              </a:cxn>
              <a:cxn ang="0">
                <a:pos x="428" y="381"/>
              </a:cxn>
              <a:cxn ang="0">
                <a:pos x="482" y="399"/>
              </a:cxn>
              <a:cxn ang="0">
                <a:pos x="515" y="321"/>
              </a:cxn>
              <a:cxn ang="0">
                <a:pos x="503" y="266"/>
              </a:cxn>
              <a:cxn ang="0">
                <a:pos x="559" y="254"/>
              </a:cxn>
              <a:cxn ang="0">
                <a:pos x="566" y="167"/>
              </a:cxn>
              <a:cxn ang="0">
                <a:pos x="532" y="128"/>
              </a:cxn>
              <a:cxn ang="0">
                <a:pos x="477" y="92"/>
              </a:cxn>
              <a:cxn ang="0">
                <a:pos x="489" y="38"/>
              </a:cxn>
              <a:cxn ang="0">
                <a:pos x="465" y="0"/>
              </a:cxn>
              <a:cxn ang="0">
                <a:pos x="338" y="5"/>
              </a:cxn>
              <a:cxn ang="0">
                <a:pos x="213" y="11"/>
              </a:cxn>
              <a:cxn ang="0">
                <a:pos x="8" y="20"/>
              </a:cxn>
            </a:cxnLst>
            <a:rect l="0" t="0" r="r" b="b"/>
            <a:pathLst>
              <a:path w="566" h="399">
                <a:moveTo>
                  <a:pt x="8" y="20"/>
                </a:moveTo>
                <a:lnTo>
                  <a:pt x="0" y="90"/>
                </a:lnTo>
                <a:lnTo>
                  <a:pt x="13" y="165"/>
                </a:lnTo>
                <a:lnTo>
                  <a:pt x="65" y="316"/>
                </a:lnTo>
                <a:lnTo>
                  <a:pt x="94" y="399"/>
                </a:lnTo>
                <a:lnTo>
                  <a:pt x="428" y="381"/>
                </a:lnTo>
                <a:lnTo>
                  <a:pt x="482" y="399"/>
                </a:lnTo>
                <a:lnTo>
                  <a:pt x="515" y="321"/>
                </a:lnTo>
                <a:lnTo>
                  <a:pt x="503" y="266"/>
                </a:lnTo>
                <a:lnTo>
                  <a:pt x="559" y="254"/>
                </a:lnTo>
                <a:lnTo>
                  <a:pt x="566" y="167"/>
                </a:lnTo>
                <a:lnTo>
                  <a:pt x="532" y="128"/>
                </a:lnTo>
                <a:lnTo>
                  <a:pt x="477" y="92"/>
                </a:lnTo>
                <a:lnTo>
                  <a:pt x="489" y="38"/>
                </a:lnTo>
                <a:lnTo>
                  <a:pt x="465" y="0"/>
                </a:lnTo>
                <a:lnTo>
                  <a:pt x="338" y="5"/>
                </a:lnTo>
                <a:lnTo>
                  <a:pt x="213" y="11"/>
                </a:lnTo>
                <a:lnTo>
                  <a:pt x="8" y="20"/>
                </a:lnTo>
                <a:close/>
              </a:path>
            </a:pathLst>
          </a:custGeom>
          <a:pattFill prst="pct80">
            <a:fgClr>
              <a:schemeClr val="tx2">
                <a:lumMod val="60000"/>
                <a:lumOff val="40000"/>
              </a:schemeClr>
            </a:fgClr>
            <a:bgClr>
              <a:schemeClr val="bg1"/>
            </a:bgClr>
          </a:patt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IA</a:t>
            </a:r>
            <a:endParaRPr lang="en-US" dirty="0"/>
          </a:p>
        </p:txBody>
      </p:sp>
      <p:sp>
        <p:nvSpPr>
          <p:cNvPr id="305155" name="Freeform 3"/>
          <p:cNvSpPr>
            <a:spLocks/>
          </p:cNvSpPr>
          <p:nvPr/>
        </p:nvSpPr>
        <p:spPr bwMode="auto">
          <a:xfrm>
            <a:off x="8008938" y="958850"/>
            <a:ext cx="625475" cy="957263"/>
          </a:xfrm>
          <a:custGeom>
            <a:avLst/>
            <a:gdLst/>
            <a:ahLst/>
            <a:cxnLst>
              <a:cxn ang="0">
                <a:pos x="102" y="16"/>
              </a:cxn>
              <a:cxn ang="0">
                <a:pos x="39" y="124"/>
              </a:cxn>
              <a:cxn ang="0">
                <a:pos x="66" y="167"/>
              </a:cxn>
              <a:cxn ang="0">
                <a:pos x="35" y="216"/>
              </a:cxn>
              <a:cxn ang="0">
                <a:pos x="51" y="235"/>
              </a:cxn>
              <a:cxn ang="0">
                <a:pos x="39" y="267"/>
              </a:cxn>
              <a:cxn ang="0">
                <a:pos x="37" y="323"/>
              </a:cxn>
              <a:cxn ang="0">
                <a:pos x="0" y="343"/>
              </a:cxn>
              <a:cxn ang="0">
                <a:pos x="10" y="360"/>
              </a:cxn>
              <a:cxn ang="0">
                <a:pos x="84" y="574"/>
              </a:cxn>
              <a:cxn ang="0">
                <a:pos x="149" y="603"/>
              </a:cxn>
              <a:cxn ang="0">
                <a:pos x="147" y="561"/>
              </a:cxn>
              <a:cxn ang="0">
                <a:pos x="181" y="527"/>
              </a:cxn>
              <a:cxn ang="0">
                <a:pos x="171" y="491"/>
              </a:cxn>
              <a:cxn ang="0">
                <a:pos x="253" y="451"/>
              </a:cxn>
              <a:cxn ang="0">
                <a:pos x="259" y="393"/>
              </a:cxn>
              <a:cxn ang="0">
                <a:pos x="306" y="392"/>
              </a:cxn>
              <a:cxn ang="0">
                <a:pos x="346" y="348"/>
              </a:cxn>
              <a:cxn ang="0">
                <a:pos x="392" y="320"/>
              </a:cxn>
              <a:cxn ang="0">
                <a:pos x="394" y="282"/>
              </a:cxn>
              <a:cxn ang="0">
                <a:pos x="332" y="269"/>
              </a:cxn>
              <a:cxn ang="0">
                <a:pos x="322" y="226"/>
              </a:cxn>
              <a:cxn ang="0">
                <a:pos x="260" y="217"/>
              </a:cxn>
              <a:cxn ang="0">
                <a:pos x="217" y="37"/>
              </a:cxn>
              <a:cxn ang="0">
                <a:pos x="197" y="0"/>
              </a:cxn>
              <a:cxn ang="0">
                <a:pos x="134" y="13"/>
              </a:cxn>
              <a:cxn ang="0">
                <a:pos x="122" y="30"/>
              </a:cxn>
              <a:cxn ang="0">
                <a:pos x="102" y="16"/>
              </a:cxn>
            </a:cxnLst>
            <a:rect l="0" t="0" r="r" b="b"/>
            <a:pathLst>
              <a:path w="394" h="603">
                <a:moveTo>
                  <a:pt x="102" y="16"/>
                </a:moveTo>
                <a:lnTo>
                  <a:pt x="39" y="124"/>
                </a:lnTo>
                <a:lnTo>
                  <a:pt x="66" y="167"/>
                </a:lnTo>
                <a:lnTo>
                  <a:pt x="35" y="216"/>
                </a:lnTo>
                <a:lnTo>
                  <a:pt x="51" y="235"/>
                </a:lnTo>
                <a:lnTo>
                  <a:pt x="39" y="267"/>
                </a:lnTo>
                <a:lnTo>
                  <a:pt x="37" y="323"/>
                </a:lnTo>
                <a:lnTo>
                  <a:pt x="0" y="343"/>
                </a:lnTo>
                <a:lnTo>
                  <a:pt x="10" y="360"/>
                </a:lnTo>
                <a:lnTo>
                  <a:pt x="84" y="574"/>
                </a:lnTo>
                <a:lnTo>
                  <a:pt x="149" y="603"/>
                </a:lnTo>
                <a:lnTo>
                  <a:pt x="147" y="561"/>
                </a:lnTo>
                <a:lnTo>
                  <a:pt x="181" y="527"/>
                </a:lnTo>
                <a:lnTo>
                  <a:pt x="171" y="491"/>
                </a:lnTo>
                <a:lnTo>
                  <a:pt x="253" y="451"/>
                </a:lnTo>
                <a:lnTo>
                  <a:pt x="259" y="393"/>
                </a:lnTo>
                <a:lnTo>
                  <a:pt x="306" y="392"/>
                </a:lnTo>
                <a:lnTo>
                  <a:pt x="346" y="348"/>
                </a:lnTo>
                <a:lnTo>
                  <a:pt x="392" y="320"/>
                </a:lnTo>
                <a:lnTo>
                  <a:pt x="394" y="282"/>
                </a:lnTo>
                <a:lnTo>
                  <a:pt x="332" y="269"/>
                </a:lnTo>
                <a:lnTo>
                  <a:pt x="322" y="226"/>
                </a:lnTo>
                <a:lnTo>
                  <a:pt x="260" y="217"/>
                </a:lnTo>
                <a:lnTo>
                  <a:pt x="217" y="37"/>
                </a:lnTo>
                <a:lnTo>
                  <a:pt x="197" y="0"/>
                </a:lnTo>
                <a:lnTo>
                  <a:pt x="134" y="13"/>
                </a:lnTo>
                <a:lnTo>
                  <a:pt x="122" y="30"/>
                </a:lnTo>
                <a:lnTo>
                  <a:pt x="102" y="16"/>
                </a:lnTo>
                <a:close/>
              </a:path>
            </a:pathLst>
          </a:custGeom>
          <a:solidFill>
            <a:srgbClr val="10243C"/>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 </a:t>
            </a:r>
            <a:r>
              <a:rPr lang="en-US" dirty="0" smtClean="0"/>
              <a:t>ME</a:t>
            </a:r>
            <a:endParaRPr lang="en-US" dirty="0"/>
          </a:p>
        </p:txBody>
      </p:sp>
      <p:grpSp>
        <p:nvGrpSpPr>
          <p:cNvPr id="2" name="Group 4"/>
          <p:cNvGrpSpPr>
            <a:grpSpLocks/>
          </p:cNvGrpSpPr>
          <p:nvPr/>
        </p:nvGrpSpPr>
        <p:grpSpPr bwMode="auto">
          <a:xfrm>
            <a:off x="2193925" y="5286375"/>
            <a:ext cx="914400" cy="704850"/>
            <a:chOff x="2398" y="2728"/>
            <a:chExt cx="718" cy="553"/>
          </a:xfrm>
          <a:solidFill>
            <a:srgbClr val="316FB9"/>
          </a:solidFill>
        </p:grpSpPr>
        <p:grpSp>
          <p:nvGrpSpPr>
            <p:cNvPr id="3" name="Group 5"/>
            <p:cNvGrpSpPr>
              <a:grpSpLocks/>
            </p:cNvGrpSpPr>
            <p:nvPr/>
          </p:nvGrpSpPr>
          <p:grpSpPr bwMode="auto">
            <a:xfrm>
              <a:off x="2398" y="2728"/>
              <a:ext cx="718" cy="553"/>
              <a:chOff x="2398" y="2728"/>
              <a:chExt cx="718" cy="553"/>
            </a:xfrm>
            <a:grpFill/>
          </p:grpSpPr>
          <p:sp>
            <p:nvSpPr>
              <p:cNvPr id="305158" name="Freeform 6"/>
              <p:cNvSpPr>
                <a:spLocks/>
              </p:cNvSpPr>
              <p:nvPr/>
            </p:nvSpPr>
            <p:spPr bwMode="auto">
              <a:xfrm>
                <a:off x="2398" y="2798"/>
                <a:ext cx="54" cy="80"/>
              </a:xfrm>
              <a:custGeom>
                <a:avLst/>
                <a:gdLst/>
                <a:ahLst/>
                <a:cxnLst>
                  <a:cxn ang="0">
                    <a:pos x="0" y="80"/>
                  </a:cxn>
                  <a:cxn ang="0">
                    <a:pos x="0" y="56"/>
                  </a:cxn>
                  <a:cxn ang="0">
                    <a:pos x="31" y="0"/>
                  </a:cxn>
                  <a:cxn ang="0">
                    <a:pos x="54" y="16"/>
                  </a:cxn>
                  <a:cxn ang="0">
                    <a:pos x="28" y="80"/>
                  </a:cxn>
                  <a:cxn ang="0">
                    <a:pos x="0" y="80"/>
                  </a:cxn>
                </a:cxnLst>
                <a:rect l="0" t="0" r="r" b="b"/>
                <a:pathLst>
                  <a:path w="54" h="80">
                    <a:moveTo>
                      <a:pt x="0" y="80"/>
                    </a:moveTo>
                    <a:lnTo>
                      <a:pt x="0" y="56"/>
                    </a:lnTo>
                    <a:lnTo>
                      <a:pt x="31" y="0"/>
                    </a:lnTo>
                    <a:lnTo>
                      <a:pt x="54" y="16"/>
                    </a:lnTo>
                    <a:lnTo>
                      <a:pt x="28" y="80"/>
                    </a:lnTo>
                    <a:lnTo>
                      <a:pt x="0" y="80"/>
                    </a:lnTo>
                    <a:close/>
                  </a:path>
                </a:pathLst>
              </a:custGeom>
              <a:solidFill>
                <a:srgbClr val="1C3F6A"/>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05159" name="Freeform 7"/>
              <p:cNvSpPr>
                <a:spLocks/>
              </p:cNvSpPr>
              <p:nvPr/>
            </p:nvSpPr>
            <p:spPr bwMode="auto">
              <a:xfrm>
                <a:off x="2476" y="2728"/>
                <a:ext cx="103" cy="101"/>
              </a:xfrm>
              <a:custGeom>
                <a:avLst/>
                <a:gdLst/>
                <a:ahLst/>
                <a:cxnLst>
                  <a:cxn ang="0">
                    <a:pos x="22" y="12"/>
                  </a:cxn>
                  <a:cxn ang="0">
                    <a:pos x="0" y="60"/>
                  </a:cxn>
                  <a:cxn ang="0">
                    <a:pos x="40" y="93"/>
                  </a:cxn>
                  <a:cxn ang="0">
                    <a:pos x="86" y="101"/>
                  </a:cxn>
                  <a:cxn ang="0">
                    <a:pos x="103" y="61"/>
                  </a:cxn>
                  <a:cxn ang="0">
                    <a:pos x="92" y="0"/>
                  </a:cxn>
                  <a:cxn ang="0">
                    <a:pos x="22" y="12"/>
                  </a:cxn>
                </a:cxnLst>
                <a:rect l="0" t="0" r="r" b="b"/>
                <a:pathLst>
                  <a:path w="103" h="101">
                    <a:moveTo>
                      <a:pt x="22" y="12"/>
                    </a:moveTo>
                    <a:lnTo>
                      <a:pt x="0" y="60"/>
                    </a:lnTo>
                    <a:lnTo>
                      <a:pt x="40" y="93"/>
                    </a:lnTo>
                    <a:lnTo>
                      <a:pt x="86" y="101"/>
                    </a:lnTo>
                    <a:lnTo>
                      <a:pt x="103" y="61"/>
                    </a:lnTo>
                    <a:lnTo>
                      <a:pt x="92" y="0"/>
                    </a:lnTo>
                    <a:lnTo>
                      <a:pt x="22" y="12"/>
                    </a:lnTo>
                    <a:close/>
                  </a:path>
                </a:pathLst>
              </a:custGeom>
              <a:solidFill>
                <a:srgbClr val="1C3F6A"/>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05160" name="Freeform 8"/>
              <p:cNvSpPr>
                <a:spLocks/>
              </p:cNvSpPr>
              <p:nvPr/>
            </p:nvSpPr>
            <p:spPr bwMode="auto">
              <a:xfrm>
                <a:off x="2573" y="2798"/>
                <a:ext cx="153" cy="113"/>
              </a:xfrm>
              <a:custGeom>
                <a:avLst/>
                <a:gdLst/>
                <a:ahLst/>
                <a:cxnLst>
                  <a:cxn ang="0">
                    <a:pos x="0" y="40"/>
                  </a:cxn>
                  <a:cxn ang="0">
                    <a:pos x="105" y="0"/>
                  </a:cxn>
                  <a:cxn ang="0">
                    <a:pos x="125" y="49"/>
                  </a:cxn>
                  <a:cxn ang="0">
                    <a:pos x="145" y="60"/>
                  </a:cxn>
                  <a:cxn ang="0">
                    <a:pos x="153" y="100"/>
                  </a:cxn>
                  <a:cxn ang="0">
                    <a:pos x="101" y="106"/>
                  </a:cxn>
                  <a:cxn ang="0">
                    <a:pos x="64" y="113"/>
                  </a:cxn>
                  <a:cxn ang="0">
                    <a:pos x="0" y="40"/>
                  </a:cxn>
                </a:cxnLst>
                <a:rect l="0" t="0" r="r" b="b"/>
                <a:pathLst>
                  <a:path w="153" h="113">
                    <a:moveTo>
                      <a:pt x="0" y="40"/>
                    </a:moveTo>
                    <a:lnTo>
                      <a:pt x="105" y="0"/>
                    </a:lnTo>
                    <a:lnTo>
                      <a:pt x="125" y="49"/>
                    </a:lnTo>
                    <a:lnTo>
                      <a:pt x="145" y="60"/>
                    </a:lnTo>
                    <a:lnTo>
                      <a:pt x="153" y="100"/>
                    </a:lnTo>
                    <a:lnTo>
                      <a:pt x="101" y="106"/>
                    </a:lnTo>
                    <a:lnTo>
                      <a:pt x="64" y="113"/>
                    </a:lnTo>
                    <a:lnTo>
                      <a:pt x="0" y="40"/>
                    </a:lnTo>
                    <a:close/>
                  </a:path>
                </a:pathLst>
              </a:custGeom>
              <a:solidFill>
                <a:srgbClr val="1C3F6A"/>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05161" name="Freeform 9"/>
              <p:cNvSpPr>
                <a:spLocks/>
              </p:cNvSpPr>
              <p:nvPr/>
            </p:nvSpPr>
            <p:spPr bwMode="auto">
              <a:xfrm>
                <a:off x="2731" y="2884"/>
                <a:ext cx="122" cy="60"/>
              </a:xfrm>
              <a:custGeom>
                <a:avLst/>
                <a:gdLst/>
                <a:ahLst/>
                <a:cxnLst>
                  <a:cxn ang="0">
                    <a:pos x="19" y="3"/>
                  </a:cxn>
                  <a:cxn ang="0">
                    <a:pos x="0" y="56"/>
                  </a:cxn>
                  <a:cxn ang="0">
                    <a:pos x="33" y="60"/>
                  </a:cxn>
                  <a:cxn ang="0">
                    <a:pos x="53" y="47"/>
                  </a:cxn>
                  <a:cxn ang="0">
                    <a:pos x="90" y="49"/>
                  </a:cxn>
                  <a:cxn ang="0">
                    <a:pos x="122" y="25"/>
                  </a:cxn>
                  <a:cxn ang="0">
                    <a:pos x="101" y="16"/>
                  </a:cxn>
                  <a:cxn ang="0">
                    <a:pos x="85" y="0"/>
                  </a:cxn>
                  <a:cxn ang="0">
                    <a:pos x="19" y="3"/>
                  </a:cxn>
                </a:cxnLst>
                <a:rect l="0" t="0" r="r" b="b"/>
                <a:pathLst>
                  <a:path w="122" h="60">
                    <a:moveTo>
                      <a:pt x="19" y="3"/>
                    </a:moveTo>
                    <a:lnTo>
                      <a:pt x="0" y="56"/>
                    </a:lnTo>
                    <a:lnTo>
                      <a:pt x="33" y="60"/>
                    </a:lnTo>
                    <a:lnTo>
                      <a:pt x="53" y="47"/>
                    </a:lnTo>
                    <a:lnTo>
                      <a:pt x="90" y="49"/>
                    </a:lnTo>
                    <a:lnTo>
                      <a:pt x="122" y="25"/>
                    </a:lnTo>
                    <a:lnTo>
                      <a:pt x="101" y="16"/>
                    </a:lnTo>
                    <a:lnTo>
                      <a:pt x="85" y="0"/>
                    </a:lnTo>
                    <a:lnTo>
                      <a:pt x="19" y="3"/>
                    </a:lnTo>
                    <a:close/>
                  </a:path>
                </a:pathLst>
              </a:custGeom>
              <a:solidFill>
                <a:srgbClr val="1C3F6A"/>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05162" name="Freeform 10"/>
              <p:cNvSpPr>
                <a:spLocks/>
              </p:cNvSpPr>
              <p:nvPr/>
            </p:nvSpPr>
            <p:spPr bwMode="auto">
              <a:xfrm>
                <a:off x="2767" y="2969"/>
                <a:ext cx="50" cy="43"/>
              </a:xfrm>
              <a:custGeom>
                <a:avLst/>
                <a:gdLst/>
                <a:ahLst/>
                <a:cxnLst>
                  <a:cxn ang="0">
                    <a:pos x="44" y="0"/>
                  </a:cxn>
                  <a:cxn ang="0">
                    <a:pos x="0" y="3"/>
                  </a:cxn>
                  <a:cxn ang="0">
                    <a:pos x="8" y="43"/>
                  </a:cxn>
                  <a:cxn ang="0">
                    <a:pos x="50" y="33"/>
                  </a:cxn>
                  <a:cxn ang="0">
                    <a:pos x="44" y="0"/>
                  </a:cxn>
                </a:cxnLst>
                <a:rect l="0" t="0" r="r" b="b"/>
                <a:pathLst>
                  <a:path w="50" h="43">
                    <a:moveTo>
                      <a:pt x="44" y="0"/>
                    </a:moveTo>
                    <a:lnTo>
                      <a:pt x="0" y="3"/>
                    </a:lnTo>
                    <a:lnTo>
                      <a:pt x="8" y="43"/>
                    </a:lnTo>
                    <a:lnTo>
                      <a:pt x="50" y="33"/>
                    </a:lnTo>
                    <a:lnTo>
                      <a:pt x="44" y="0"/>
                    </a:lnTo>
                    <a:close/>
                  </a:path>
                </a:pathLst>
              </a:custGeom>
              <a:solidFill>
                <a:srgbClr val="1C3F6A"/>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05163" name="Freeform 11"/>
              <p:cNvSpPr>
                <a:spLocks/>
              </p:cNvSpPr>
              <p:nvPr/>
            </p:nvSpPr>
            <p:spPr bwMode="auto">
              <a:xfrm>
                <a:off x="2822" y="3016"/>
                <a:ext cx="34" cy="42"/>
              </a:xfrm>
              <a:custGeom>
                <a:avLst/>
                <a:gdLst/>
                <a:ahLst/>
                <a:cxnLst>
                  <a:cxn ang="0">
                    <a:pos x="0" y="16"/>
                  </a:cxn>
                  <a:cxn ang="0">
                    <a:pos x="34" y="0"/>
                  </a:cxn>
                  <a:cxn ang="0">
                    <a:pos x="34" y="37"/>
                  </a:cxn>
                  <a:cxn ang="0">
                    <a:pos x="11" y="42"/>
                  </a:cxn>
                  <a:cxn ang="0">
                    <a:pos x="0" y="16"/>
                  </a:cxn>
                </a:cxnLst>
                <a:rect l="0" t="0" r="r" b="b"/>
                <a:pathLst>
                  <a:path w="34" h="42">
                    <a:moveTo>
                      <a:pt x="0" y="16"/>
                    </a:moveTo>
                    <a:lnTo>
                      <a:pt x="34" y="0"/>
                    </a:lnTo>
                    <a:lnTo>
                      <a:pt x="34" y="37"/>
                    </a:lnTo>
                    <a:lnTo>
                      <a:pt x="11" y="42"/>
                    </a:lnTo>
                    <a:lnTo>
                      <a:pt x="0" y="16"/>
                    </a:lnTo>
                    <a:close/>
                  </a:path>
                </a:pathLst>
              </a:custGeom>
              <a:solidFill>
                <a:srgbClr val="1C3F6A"/>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05164" name="Freeform 12"/>
              <p:cNvSpPr>
                <a:spLocks/>
              </p:cNvSpPr>
              <p:nvPr/>
            </p:nvSpPr>
            <p:spPr bwMode="auto">
              <a:xfrm>
                <a:off x="2908" y="3036"/>
                <a:ext cx="208" cy="245"/>
              </a:xfrm>
              <a:custGeom>
                <a:avLst/>
                <a:gdLst/>
                <a:ahLst/>
                <a:cxnLst>
                  <a:cxn ang="0">
                    <a:pos x="35" y="0"/>
                  </a:cxn>
                  <a:cxn ang="0">
                    <a:pos x="0" y="93"/>
                  </a:cxn>
                  <a:cxn ang="0">
                    <a:pos x="25" y="139"/>
                  </a:cxn>
                  <a:cxn ang="0">
                    <a:pos x="25" y="223"/>
                  </a:cxn>
                  <a:cxn ang="0">
                    <a:pos x="75" y="245"/>
                  </a:cxn>
                  <a:cxn ang="0">
                    <a:pos x="97" y="197"/>
                  </a:cxn>
                  <a:cxn ang="0">
                    <a:pos x="161" y="186"/>
                  </a:cxn>
                  <a:cxn ang="0">
                    <a:pos x="208" y="132"/>
                  </a:cxn>
                  <a:cxn ang="0">
                    <a:pos x="158" y="49"/>
                  </a:cxn>
                  <a:cxn ang="0">
                    <a:pos x="35" y="0"/>
                  </a:cxn>
                </a:cxnLst>
                <a:rect l="0" t="0" r="r" b="b"/>
                <a:pathLst>
                  <a:path w="208" h="245">
                    <a:moveTo>
                      <a:pt x="35" y="0"/>
                    </a:moveTo>
                    <a:lnTo>
                      <a:pt x="0" y="93"/>
                    </a:lnTo>
                    <a:lnTo>
                      <a:pt x="25" y="139"/>
                    </a:lnTo>
                    <a:lnTo>
                      <a:pt x="25" y="223"/>
                    </a:lnTo>
                    <a:lnTo>
                      <a:pt x="75" y="245"/>
                    </a:lnTo>
                    <a:lnTo>
                      <a:pt x="97" y="197"/>
                    </a:lnTo>
                    <a:lnTo>
                      <a:pt x="161" y="186"/>
                    </a:lnTo>
                    <a:lnTo>
                      <a:pt x="208" y="132"/>
                    </a:lnTo>
                    <a:lnTo>
                      <a:pt x="158" y="49"/>
                    </a:lnTo>
                    <a:lnTo>
                      <a:pt x="35" y="0"/>
                    </a:lnTo>
                    <a:close/>
                  </a:path>
                </a:pathLst>
              </a:custGeom>
              <a:solidFill>
                <a:srgbClr val="1C3F6A"/>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grpSp>
        <p:sp>
          <p:nvSpPr>
            <p:cNvPr id="305165" name="Freeform 13"/>
            <p:cNvSpPr>
              <a:spLocks/>
            </p:cNvSpPr>
            <p:nvPr/>
          </p:nvSpPr>
          <p:spPr bwMode="auto">
            <a:xfrm>
              <a:off x="2835" y="2921"/>
              <a:ext cx="114" cy="96"/>
            </a:xfrm>
            <a:custGeom>
              <a:avLst/>
              <a:gdLst/>
              <a:ahLst/>
              <a:cxnLst>
                <a:cxn ang="0">
                  <a:pos x="23" y="0"/>
                </a:cxn>
                <a:cxn ang="0">
                  <a:pos x="0" y="29"/>
                </a:cxn>
                <a:cxn ang="0">
                  <a:pos x="10" y="51"/>
                </a:cxn>
                <a:cxn ang="0">
                  <a:pos x="31" y="59"/>
                </a:cxn>
                <a:cxn ang="0">
                  <a:pos x="53" y="96"/>
                </a:cxn>
                <a:cxn ang="0">
                  <a:pos x="113" y="81"/>
                </a:cxn>
                <a:cxn ang="0">
                  <a:pos x="114" y="42"/>
                </a:cxn>
                <a:cxn ang="0">
                  <a:pos x="71" y="8"/>
                </a:cxn>
                <a:cxn ang="0">
                  <a:pos x="23" y="0"/>
                </a:cxn>
              </a:cxnLst>
              <a:rect l="0" t="0" r="r" b="b"/>
              <a:pathLst>
                <a:path w="114" h="96">
                  <a:moveTo>
                    <a:pt x="23" y="0"/>
                  </a:moveTo>
                  <a:lnTo>
                    <a:pt x="0" y="29"/>
                  </a:lnTo>
                  <a:lnTo>
                    <a:pt x="10" y="51"/>
                  </a:lnTo>
                  <a:lnTo>
                    <a:pt x="31" y="59"/>
                  </a:lnTo>
                  <a:lnTo>
                    <a:pt x="53" y="96"/>
                  </a:lnTo>
                  <a:lnTo>
                    <a:pt x="113" y="81"/>
                  </a:lnTo>
                  <a:lnTo>
                    <a:pt x="114" y="42"/>
                  </a:lnTo>
                  <a:lnTo>
                    <a:pt x="71" y="8"/>
                  </a:lnTo>
                  <a:lnTo>
                    <a:pt x="23" y="0"/>
                  </a:lnTo>
                  <a:close/>
                </a:path>
              </a:pathLst>
            </a:custGeom>
            <a:solidFill>
              <a:srgbClr val="1C3F6A"/>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grpSp>
      <p:sp>
        <p:nvSpPr>
          <p:cNvPr id="305166" name="Freeform 14"/>
          <p:cNvSpPr>
            <a:spLocks/>
          </p:cNvSpPr>
          <p:nvPr/>
        </p:nvSpPr>
        <p:spPr bwMode="auto">
          <a:xfrm rot="-155023">
            <a:off x="457200" y="4876800"/>
            <a:ext cx="1600200" cy="1563688"/>
          </a:xfrm>
          <a:custGeom>
            <a:avLst/>
            <a:gdLst/>
            <a:ahLst/>
            <a:cxnLst>
              <a:cxn ang="0">
                <a:pos x="209" y="191"/>
              </a:cxn>
              <a:cxn ang="0">
                <a:pos x="473" y="0"/>
              </a:cxn>
              <a:cxn ang="0">
                <a:pos x="599" y="34"/>
              </a:cxn>
              <a:cxn ang="0">
                <a:pos x="660" y="95"/>
              </a:cxn>
              <a:cxn ang="0">
                <a:pos x="908" y="118"/>
              </a:cxn>
              <a:cxn ang="0">
                <a:pos x="915" y="752"/>
              </a:cxn>
              <a:cxn ang="0">
                <a:pos x="996" y="771"/>
              </a:cxn>
              <a:cxn ang="0">
                <a:pos x="1033" y="847"/>
              </a:cxn>
              <a:cxn ang="0">
                <a:pos x="1091" y="821"/>
              </a:cxn>
              <a:cxn ang="0">
                <a:pos x="1210" y="993"/>
              </a:cxn>
              <a:cxn ang="0">
                <a:pos x="1312" y="1072"/>
              </a:cxn>
              <a:cxn ang="0">
                <a:pos x="1309" y="1141"/>
              </a:cxn>
              <a:cxn ang="0">
                <a:pos x="1179" y="1150"/>
              </a:cxn>
              <a:cxn ang="0">
                <a:pos x="1122" y="939"/>
              </a:cxn>
              <a:cxn ang="0">
                <a:pos x="713" y="732"/>
              </a:cxn>
              <a:cxn ang="0">
                <a:pos x="725" y="797"/>
              </a:cxn>
              <a:cxn ang="0">
                <a:pos x="632" y="882"/>
              </a:cxn>
              <a:cxn ang="0">
                <a:pos x="617" y="851"/>
              </a:cxn>
              <a:cxn ang="0">
                <a:pos x="591" y="851"/>
              </a:cxn>
              <a:cxn ang="0">
                <a:pos x="518" y="1026"/>
              </a:cxn>
              <a:cxn ang="0">
                <a:pos x="290" y="1199"/>
              </a:cxn>
              <a:cxn ang="0">
                <a:pos x="64" y="1282"/>
              </a:cxn>
              <a:cxn ang="0">
                <a:pos x="0" y="1270"/>
              </a:cxn>
              <a:cxn ang="0">
                <a:pos x="259" y="1122"/>
              </a:cxn>
              <a:cxn ang="0">
                <a:pos x="290" y="1122"/>
              </a:cxn>
              <a:cxn ang="0">
                <a:pos x="385" y="1008"/>
              </a:cxn>
              <a:cxn ang="0">
                <a:pos x="427" y="1004"/>
              </a:cxn>
              <a:cxn ang="0">
                <a:pos x="492" y="917"/>
              </a:cxn>
              <a:cxn ang="0">
                <a:pos x="469" y="878"/>
              </a:cxn>
              <a:cxn ang="0">
                <a:pos x="331" y="897"/>
              </a:cxn>
              <a:cxn ang="0">
                <a:pos x="236" y="679"/>
              </a:cxn>
              <a:cxn ang="0">
                <a:pos x="290" y="580"/>
              </a:cxn>
              <a:cxn ang="0">
                <a:pos x="377" y="546"/>
              </a:cxn>
              <a:cxn ang="0">
                <a:pos x="346" y="458"/>
              </a:cxn>
              <a:cxn ang="0">
                <a:pos x="255" y="500"/>
              </a:cxn>
              <a:cxn ang="0">
                <a:pos x="187" y="374"/>
              </a:cxn>
              <a:cxn ang="0">
                <a:pos x="262" y="344"/>
              </a:cxn>
              <a:cxn ang="0">
                <a:pos x="331" y="377"/>
              </a:cxn>
              <a:cxn ang="0">
                <a:pos x="362" y="359"/>
              </a:cxn>
              <a:cxn ang="0">
                <a:pos x="305" y="252"/>
              </a:cxn>
              <a:cxn ang="0">
                <a:pos x="205" y="244"/>
              </a:cxn>
              <a:cxn ang="0">
                <a:pos x="209" y="191"/>
              </a:cxn>
            </a:cxnLst>
            <a:rect l="0" t="0" r="r" b="b"/>
            <a:pathLst>
              <a:path w="1312" h="1282">
                <a:moveTo>
                  <a:pt x="209" y="191"/>
                </a:moveTo>
                <a:lnTo>
                  <a:pt x="473" y="0"/>
                </a:lnTo>
                <a:lnTo>
                  <a:pt x="599" y="34"/>
                </a:lnTo>
                <a:lnTo>
                  <a:pt x="660" y="95"/>
                </a:lnTo>
                <a:lnTo>
                  <a:pt x="908" y="118"/>
                </a:lnTo>
                <a:lnTo>
                  <a:pt x="915" y="752"/>
                </a:lnTo>
                <a:lnTo>
                  <a:pt x="996" y="771"/>
                </a:lnTo>
                <a:lnTo>
                  <a:pt x="1033" y="847"/>
                </a:lnTo>
                <a:lnTo>
                  <a:pt x="1091" y="821"/>
                </a:lnTo>
                <a:lnTo>
                  <a:pt x="1210" y="993"/>
                </a:lnTo>
                <a:lnTo>
                  <a:pt x="1312" y="1072"/>
                </a:lnTo>
                <a:lnTo>
                  <a:pt x="1309" y="1141"/>
                </a:lnTo>
                <a:lnTo>
                  <a:pt x="1179" y="1150"/>
                </a:lnTo>
                <a:lnTo>
                  <a:pt x="1122" y="939"/>
                </a:lnTo>
                <a:lnTo>
                  <a:pt x="713" y="732"/>
                </a:lnTo>
                <a:lnTo>
                  <a:pt x="725" y="797"/>
                </a:lnTo>
                <a:lnTo>
                  <a:pt x="632" y="882"/>
                </a:lnTo>
                <a:lnTo>
                  <a:pt x="617" y="851"/>
                </a:lnTo>
                <a:lnTo>
                  <a:pt x="591" y="851"/>
                </a:lnTo>
                <a:lnTo>
                  <a:pt x="518" y="1026"/>
                </a:lnTo>
                <a:lnTo>
                  <a:pt x="290" y="1199"/>
                </a:lnTo>
                <a:lnTo>
                  <a:pt x="64" y="1282"/>
                </a:lnTo>
                <a:lnTo>
                  <a:pt x="0" y="1270"/>
                </a:lnTo>
                <a:lnTo>
                  <a:pt x="259" y="1122"/>
                </a:lnTo>
                <a:lnTo>
                  <a:pt x="290" y="1122"/>
                </a:lnTo>
                <a:lnTo>
                  <a:pt x="385" y="1008"/>
                </a:lnTo>
                <a:lnTo>
                  <a:pt x="427" y="1004"/>
                </a:lnTo>
                <a:lnTo>
                  <a:pt x="492" y="917"/>
                </a:lnTo>
                <a:lnTo>
                  <a:pt x="469" y="878"/>
                </a:lnTo>
                <a:lnTo>
                  <a:pt x="331" y="897"/>
                </a:lnTo>
                <a:lnTo>
                  <a:pt x="236" y="679"/>
                </a:lnTo>
                <a:lnTo>
                  <a:pt x="290" y="580"/>
                </a:lnTo>
                <a:lnTo>
                  <a:pt x="377" y="546"/>
                </a:lnTo>
                <a:lnTo>
                  <a:pt x="346" y="458"/>
                </a:lnTo>
                <a:lnTo>
                  <a:pt x="255" y="500"/>
                </a:lnTo>
                <a:lnTo>
                  <a:pt x="187" y="374"/>
                </a:lnTo>
                <a:lnTo>
                  <a:pt x="262" y="344"/>
                </a:lnTo>
                <a:lnTo>
                  <a:pt x="331" y="377"/>
                </a:lnTo>
                <a:lnTo>
                  <a:pt x="362" y="359"/>
                </a:lnTo>
                <a:lnTo>
                  <a:pt x="305" y="252"/>
                </a:lnTo>
                <a:lnTo>
                  <a:pt x="205" y="244"/>
                </a:lnTo>
                <a:lnTo>
                  <a:pt x="209" y="191"/>
                </a:lnTo>
                <a:close/>
              </a:path>
            </a:pathLst>
          </a:custGeom>
          <a:solidFill>
            <a:srgbClr val="10243C"/>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AK</a:t>
            </a:r>
          </a:p>
        </p:txBody>
      </p:sp>
      <p:sp>
        <p:nvSpPr>
          <p:cNvPr id="305167" name="Freeform 15"/>
          <p:cNvSpPr>
            <a:spLocks/>
          </p:cNvSpPr>
          <p:nvPr/>
        </p:nvSpPr>
        <p:spPr bwMode="auto">
          <a:xfrm>
            <a:off x="990600" y="1066800"/>
            <a:ext cx="990600" cy="788988"/>
          </a:xfrm>
          <a:custGeom>
            <a:avLst/>
            <a:gdLst/>
            <a:ahLst/>
            <a:cxnLst>
              <a:cxn ang="0">
                <a:pos x="112" y="0"/>
              </a:cxn>
              <a:cxn ang="0">
                <a:pos x="203" y="25"/>
              </a:cxn>
              <a:cxn ang="0">
                <a:pos x="272" y="41"/>
              </a:cxn>
              <a:cxn ang="0">
                <a:pos x="306" y="49"/>
              </a:cxn>
              <a:cxn ang="0">
                <a:pos x="341" y="54"/>
              </a:cxn>
              <a:cxn ang="0">
                <a:pos x="387" y="63"/>
              </a:cxn>
              <a:cxn ang="0">
                <a:pos x="443" y="73"/>
              </a:cxn>
              <a:cxn ang="0">
                <a:pos x="407" y="325"/>
              </a:cxn>
              <a:cxn ang="0">
                <a:pos x="235" y="289"/>
              </a:cxn>
              <a:cxn ang="0">
                <a:pos x="211" y="305"/>
              </a:cxn>
              <a:cxn ang="0">
                <a:pos x="180" y="281"/>
              </a:cxn>
              <a:cxn ang="0">
                <a:pos x="153" y="305"/>
              </a:cxn>
              <a:cxn ang="0">
                <a:pos x="128" y="284"/>
              </a:cxn>
              <a:cxn ang="0">
                <a:pos x="57" y="281"/>
              </a:cxn>
              <a:cxn ang="0">
                <a:pos x="67" y="239"/>
              </a:cxn>
              <a:cxn ang="0">
                <a:pos x="16" y="236"/>
              </a:cxn>
              <a:cxn ang="0">
                <a:pos x="11" y="212"/>
              </a:cxn>
              <a:cxn ang="0">
                <a:pos x="21" y="187"/>
              </a:cxn>
              <a:cxn ang="0">
                <a:pos x="8" y="165"/>
              </a:cxn>
              <a:cxn ang="0">
                <a:pos x="10" y="101"/>
              </a:cxn>
              <a:cxn ang="0">
                <a:pos x="0" y="53"/>
              </a:cxn>
              <a:cxn ang="0">
                <a:pos x="6" y="34"/>
              </a:cxn>
              <a:cxn ang="0">
                <a:pos x="28" y="41"/>
              </a:cxn>
              <a:cxn ang="0">
                <a:pos x="52" y="70"/>
              </a:cxn>
              <a:cxn ang="0">
                <a:pos x="96" y="76"/>
              </a:cxn>
              <a:cxn ang="0">
                <a:pos x="107" y="100"/>
              </a:cxn>
              <a:cxn ang="0">
                <a:pos x="86" y="100"/>
              </a:cxn>
              <a:cxn ang="0">
                <a:pos x="83" y="120"/>
              </a:cxn>
              <a:cxn ang="0">
                <a:pos x="96" y="122"/>
              </a:cxn>
              <a:cxn ang="0">
                <a:pos x="101" y="142"/>
              </a:cxn>
              <a:cxn ang="0">
                <a:pos x="74" y="157"/>
              </a:cxn>
              <a:cxn ang="0">
                <a:pos x="74" y="171"/>
              </a:cxn>
              <a:cxn ang="0">
                <a:pos x="104" y="171"/>
              </a:cxn>
              <a:cxn ang="0">
                <a:pos x="112" y="136"/>
              </a:cxn>
              <a:cxn ang="0">
                <a:pos x="134" y="115"/>
              </a:cxn>
              <a:cxn ang="0">
                <a:pos x="107" y="60"/>
              </a:cxn>
              <a:cxn ang="0">
                <a:pos x="124" y="43"/>
              </a:cxn>
              <a:cxn ang="0">
                <a:pos x="112" y="0"/>
              </a:cxn>
            </a:cxnLst>
            <a:rect l="0" t="0" r="r" b="b"/>
            <a:pathLst>
              <a:path w="443" h="325">
                <a:moveTo>
                  <a:pt x="112" y="0"/>
                </a:moveTo>
                <a:lnTo>
                  <a:pt x="203" y="25"/>
                </a:lnTo>
                <a:lnTo>
                  <a:pt x="272" y="41"/>
                </a:lnTo>
                <a:lnTo>
                  <a:pt x="306" y="49"/>
                </a:lnTo>
                <a:lnTo>
                  <a:pt x="341" y="54"/>
                </a:lnTo>
                <a:lnTo>
                  <a:pt x="387" y="63"/>
                </a:lnTo>
                <a:lnTo>
                  <a:pt x="443" y="73"/>
                </a:lnTo>
                <a:lnTo>
                  <a:pt x="407" y="325"/>
                </a:lnTo>
                <a:lnTo>
                  <a:pt x="235" y="289"/>
                </a:lnTo>
                <a:lnTo>
                  <a:pt x="211" y="305"/>
                </a:lnTo>
                <a:lnTo>
                  <a:pt x="180" y="281"/>
                </a:lnTo>
                <a:lnTo>
                  <a:pt x="153" y="305"/>
                </a:lnTo>
                <a:lnTo>
                  <a:pt x="128" y="284"/>
                </a:lnTo>
                <a:lnTo>
                  <a:pt x="57" y="281"/>
                </a:lnTo>
                <a:lnTo>
                  <a:pt x="67" y="239"/>
                </a:lnTo>
                <a:lnTo>
                  <a:pt x="16" y="236"/>
                </a:lnTo>
                <a:lnTo>
                  <a:pt x="11" y="212"/>
                </a:lnTo>
                <a:lnTo>
                  <a:pt x="21" y="187"/>
                </a:lnTo>
                <a:lnTo>
                  <a:pt x="8" y="165"/>
                </a:lnTo>
                <a:lnTo>
                  <a:pt x="10" y="101"/>
                </a:lnTo>
                <a:lnTo>
                  <a:pt x="0" y="53"/>
                </a:lnTo>
                <a:lnTo>
                  <a:pt x="6" y="34"/>
                </a:lnTo>
                <a:lnTo>
                  <a:pt x="28" y="41"/>
                </a:lnTo>
                <a:lnTo>
                  <a:pt x="52" y="70"/>
                </a:lnTo>
                <a:lnTo>
                  <a:pt x="96" y="76"/>
                </a:lnTo>
                <a:lnTo>
                  <a:pt x="107" y="100"/>
                </a:lnTo>
                <a:lnTo>
                  <a:pt x="86" y="100"/>
                </a:lnTo>
                <a:lnTo>
                  <a:pt x="83" y="120"/>
                </a:lnTo>
                <a:lnTo>
                  <a:pt x="96" y="122"/>
                </a:lnTo>
                <a:lnTo>
                  <a:pt x="101" y="142"/>
                </a:lnTo>
                <a:lnTo>
                  <a:pt x="74" y="157"/>
                </a:lnTo>
                <a:lnTo>
                  <a:pt x="74" y="171"/>
                </a:lnTo>
                <a:lnTo>
                  <a:pt x="104" y="171"/>
                </a:lnTo>
                <a:lnTo>
                  <a:pt x="112" y="136"/>
                </a:lnTo>
                <a:lnTo>
                  <a:pt x="134" y="115"/>
                </a:lnTo>
                <a:lnTo>
                  <a:pt x="107" y="60"/>
                </a:lnTo>
                <a:lnTo>
                  <a:pt x="124" y="43"/>
                </a:lnTo>
                <a:lnTo>
                  <a:pt x="112" y="0"/>
                </a:lnTo>
                <a:close/>
              </a:path>
            </a:pathLst>
          </a:custGeom>
          <a:solidFill>
            <a:srgbClr val="1C3F6A"/>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0" tIns="0" rIns="0"/>
          <a:lstStyle/>
          <a:p>
            <a:endParaRPr lang="en-US" dirty="0" smtClean="0">
              <a:solidFill>
                <a:sysClr val="windowText" lastClr="000000"/>
              </a:solidFill>
            </a:endParaRPr>
          </a:p>
          <a:p>
            <a:r>
              <a:rPr lang="en-US" dirty="0">
                <a:solidFill>
                  <a:sysClr val="windowText" lastClr="000000"/>
                </a:solidFill>
              </a:rPr>
              <a:t> </a:t>
            </a:r>
            <a:r>
              <a:rPr lang="en-US" dirty="0" smtClean="0">
                <a:solidFill>
                  <a:sysClr val="windowText" lastClr="000000"/>
                </a:solidFill>
              </a:rPr>
              <a:t>      </a:t>
            </a:r>
            <a:r>
              <a:rPr lang="en-US" dirty="0" smtClean="0">
                <a:solidFill>
                  <a:schemeClr val="bg1"/>
                </a:solidFill>
              </a:rPr>
              <a:t>WA</a:t>
            </a:r>
            <a:endParaRPr lang="en-US" dirty="0">
              <a:solidFill>
                <a:schemeClr val="bg1"/>
              </a:solidFill>
            </a:endParaRPr>
          </a:p>
        </p:txBody>
      </p:sp>
      <p:sp>
        <p:nvSpPr>
          <p:cNvPr id="305168" name="Freeform 16"/>
          <p:cNvSpPr>
            <a:spLocks/>
          </p:cNvSpPr>
          <p:nvPr/>
        </p:nvSpPr>
        <p:spPr bwMode="auto">
          <a:xfrm>
            <a:off x="762000" y="1600200"/>
            <a:ext cx="1236662" cy="1022350"/>
          </a:xfrm>
          <a:custGeom>
            <a:avLst/>
            <a:gdLst/>
            <a:ahLst/>
            <a:cxnLst>
              <a:cxn ang="0">
                <a:pos x="121" y="0"/>
              </a:cxn>
              <a:cxn ang="0">
                <a:pos x="105" y="8"/>
              </a:cxn>
              <a:cxn ang="0">
                <a:pos x="95" y="46"/>
              </a:cxn>
              <a:cxn ang="0">
                <a:pos x="85" y="77"/>
              </a:cxn>
              <a:cxn ang="0">
                <a:pos x="77" y="102"/>
              </a:cxn>
              <a:cxn ang="0">
                <a:pos x="67" y="129"/>
              </a:cxn>
              <a:cxn ang="0">
                <a:pos x="56" y="157"/>
              </a:cxn>
              <a:cxn ang="0">
                <a:pos x="41" y="187"/>
              </a:cxn>
              <a:cxn ang="0">
                <a:pos x="21" y="221"/>
              </a:cxn>
              <a:cxn ang="0">
                <a:pos x="0" y="255"/>
              </a:cxn>
              <a:cxn ang="0">
                <a:pos x="0" y="328"/>
              </a:cxn>
              <a:cxn ang="0">
                <a:pos x="310" y="392"/>
              </a:cxn>
              <a:cxn ang="0">
                <a:pos x="453" y="422"/>
              </a:cxn>
              <a:cxn ang="0">
                <a:pos x="483" y="275"/>
              </a:cxn>
              <a:cxn ang="0">
                <a:pos x="502" y="262"/>
              </a:cxn>
              <a:cxn ang="0">
                <a:pos x="485" y="230"/>
              </a:cxn>
              <a:cxn ang="0">
                <a:pos x="493" y="196"/>
              </a:cxn>
              <a:cxn ang="0">
                <a:pos x="553" y="140"/>
              </a:cxn>
              <a:cxn ang="0">
                <a:pos x="512" y="89"/>
              </a:cxn>
              <a:cxn ang="0">
                <a:pos x="340" y="53"/>
              </a:cxn>
              <a:cxn ang="0">
                <a:pos x="316" y="68"/>
              </a:cxn>
              <a:cxn ang="0">
                <a:pos x="285" y="43"/>
              </a:cxn>
              <a:cxn ang="0">
                <a:pos x="258" y="69"/>
              </a:cxn>
              <a:cxn ang="0">
                <a:pos x="232" y="43"/>
              </a:cxn>
              <a:cxn ang="0">
                <a:pos x="163" y="45"/>
              </a:cxn>
              <a:cxn ang="0">
                <a:pos x="172" y="3"/>
              </a:cxn>
              <a:cxn ang="0">
                <a:pos x="121" y="0"/>
              </a:cxn>
            </a:cxnLst>
            <a:rect l="0" t="0" r="r" b="b"/>
            <a:pathLst>
              <a:path w="553" h="422">
                <a:moveTo>
                  <a:pt x="121" y="0"/>
                </a:moveTo>
                <a:lnTo>
                  <a:pt x="105" y="8"/>
                </a:lnTo>
                <a:lnTo>
                  <a:pt x="95" y="46"/>
                </a:lnTo>
                <a:lnTo>
                  <a:pt x="85" y="77"/>
                </a:lnTo>
                <a:lnTo>
                  <a:pt x="77" y="102"/>
                </a:lnTo>
                <a:lnTo>
                  <a:pt x="67" y="129"/>
                </a:lnTo>
                <a:lnTo>
                  <a:pt x="56" y="157"/>
                </a:lnTo>
                <a:lnTo>
                  <a:pt x="41" y="187"/>
                </a:lnTo>
                <a:lnTo>
                  <a:pt x="21" y="221"/>
                </a:lnTo>
                <a:lnTo>
                  <a:pt x="0" y="255"/>
                </a:lnTo>
                <a:lnTo>
                  <a:pt x="0" y="328"/>
                </a:lnTo>
                <a:lnTo>
                  <a:pt x="310" y="392"/>
                </a:lnTo>
                <a:lnTo>
                  <a:pt x="453" y="422"/>
                </a:lnTo>
                <a:lnTo>
                  <a:pt x="483" y="275"/>
                </a:lnTo>
                <a:lnTo>
                  <a:pt x="502" y="262"/>
                </a:lnTo>
                <a:lnTo>
                  <a:pt x="485" y="230"/>
                </a:lnTo>
                <a:lnTo>
                  <a:pt x="493" y="196"/>
                </a:lnTo>
                <a:lnTo>
                  <a:pt x="553" y="140"/>
                </a:lnTo>
                <a:lnTo>
                  <a:pt x="512" y="89"/>
                </a:lnTo>
                <a:lnTo>
                  <a:pt x="340" y="53"/>
                </a:lnTo>
                <a:lnTo>
                  <a:pt x="316" y="68"/>
                </a:lnTo>
                <a:lnTo>
                  <a:pt x="285" y="43"/>
                </a:lnTo>
                <a:lnTo>
                  <a:pt x="258" y="69"/>
                </a:lnTo>
                <a:lnTo>
                  <a:pt x="232" y="43"/>
                </a:lnTo>
                <a:lnTo>
                  <a:pt x="163" y="45"/>
                </a:lnTo>
                <a:lnTo>
                  <a:pt x="172" y="3"/>
                </a:lnTo>
                <a:lnTo>
                  <a:pt x="121" y="0"/>
                </a:lnTo>
                <a:close/>
              </a:path>
            </a:pathLst>
          </a:custGeom>
          <a:solidFill>
            <a:srgbClr val="1C3F6A"/>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OR</a:t>
            </a:r>
            <a:endParaRPr lang="en-US" dirty="0"/>
          </a:p>
        </p:txBody>
      </p:sp>
      <p:sp>
        <p:nvSpPr>
          <p:cNvPr id="305169" name="Freeform 17"/>
          <p:cNvSpPr>
            <a:spLocks/>
          </p:cNvSpPr>
          <p:nvPr/>
        </p:nvSpPr>
        <p:spPr bwMode="auto">
          <a:xfrm>
            <a:off x="685800" y="2362200"/>
            <a:ext cx="1303338" cy="2182812"/>
          </a:xfrm>
          <a:custGeom>
            <a:avLst/>
            <a:gdLst/>
            <a:ahLst/>
            <a:cxnLst>
              <a:cxn ang="0">
                <a:pos x="45" y="0"/>
              </a:cxn>
              <a:cxn ang="0">
                <a:pos x="313" y="54"/>
              </a:cxn>
              <a:cxn ang="0">
                <a:pos x="254" y="319"/>
              </a:cxn>
              <a:cxn ang="0">
                <a:pos x="556" y="722"/>
              </a:cxn>
              <a:cxn ang="0">
                <a:pos x="583" y="773"/>
              </a:cxn>
              <a:cxn ang="0">
                <a:pos x="555" y="798"/>
              </a:cxn>
              <a:cxn ang="0">
                <a:pos x="536" y="843"/>
              </a:cxn>
              <a:cxn ang="0">
                <a:pos x="518" y="869"/>
              </a:cxn>
              <a:cxn ang="0">
                <a:pos x="537" y="893"/>
              </a:cxn>
              <a:cxn ang="0">
                <a:pos x="506" y="900"/>
              </a:cxn>
              <a:cxn ang="0">
                <a:pos x="329" y="894"/>
              </a:cxn>
              <a:cxn ang="0">
                <a:pos x="318" y="842"/>
              </a:cxn>
              <a:cxn ang="0">
                <a:pos x="287" y="803"/>
              </a:cxn>
              <a:cxn ang="0">
                <a:pos x="264" y="789"/>
              </a:cxn>
              <a:cxn ang="0">
                <a:pos x="258" y="762"/>
              </a:cxn>
              <a:cxn ang="0">
                <a:pos x="239" y="747"/>
              </a:cxn>
              <a:cxn ang="0">
                <a:pos x="221" y="728"/>
              </a:cxn>
              <a:cxn ang="0">
                <a:pos x="215" y="707"/>
              </a:cxn>
              <a:cxn ang="0">
                <a:pos x="197" y="694"/>
              </a:cxn>
              <a:cxn ang="0">
                <a:pos x="170" y="701"/>
              </a:cxn>
              <a:cxn ang="0">
                <a:pos x="139" y="690"/>
              </a:cxn>
              <a:cxn ang="0">
                <a:pos x="139" y="679"/>
              </a:cxn>
              <a:cxn ang="0">
                <a:pos x="137" y="654"/>
              </a:cxn>
              <a:cxn ang="0">
                <a:pos x="125" y="626"/>
              </a:cxn>
              <a:cxn ang="0">
                <a:pos x="124" y="604"/>
              </a:cxn>
              <a:cxn ang="0">
                <a:pos x="110" y="584"/>
              </a:cxn>
              <a:cxn ang="0">
                <a:pos x="114" y="565"/>
              </a:cxn>
              <a:cxn ang="0">
                <a:pos x="75" y="519"/>
              </a:cxn>
              <a:cxn ang="0">
                <a:pos x="75" y="493"/>
              </a:cxn>
              <a:cxn ang="0">
                <a:pos x="95" y="483"/>
              </a:cxn>
              <a:cxn ang="0">
                <a:pos x="95" y="467"/>
              </a:cxn>
              <a:cxn ang="0">
                <a:pos x="75" y="462"/>
              </a:cxn>
              <a:cxn ang="0">
                <a:pos x="66" y="437"/>
              </a:cxn>
              <a:cxn ang="0">
                <a:pos x="56" y="393"/>
              </a:cxn>
              <a:cxn ang="0">
                <a:pos x="85" y="417"/>
              </a:cxn>
              <a:cxn ang="0">
                <a:pos x="74" y="386"/>
              </a:cxn>
              <a:cxn ang="0">
                <a:pos x="95" y="386"/>
              </a:cxn>
              <a:cxn ang="0">
                <a:pos x="95" y="364"/>
              </a:cxn>
              <a:cxn ang="0">
                <a:pos x="74" y="349"/>
              </a:cxn>
              <a:cxn ang="0">
                <a:pos x="64" y="370"/>
              </a:cxn>
              <a:cxn ang="0">
                <a:pos x="45" y="362"/>
              </a:cxn>
              <a:cxn ang="0">
                <a:pos x="8" y="261"/>
              </a:cxn>
              <a:cxn ang="0">
                <a:pos x="18" y="189"/>
              </a:cxn>
              <a:cxn ang="0">
                <a:pos x="0" y="148"/>
              </a:cxn>
              <a:cxn ang="0">
                <a:pos x="9" y="117"/>
              </a:cxn>
              <a:cxn ang="0">
                <a:pos x="28" y="111"/>
              </a:cxn>
              <a:cxn ang="0">
                <a:pos x="45" y="61"/>
              </a:cxn>
              <a:cxn ang="0">
                <a:pos x="45" y="0"/>
              </a:cxn>
            </a:cxnLst>
            <a:rect l="0" t="0" r="r" b="b"/>
            <a:pathLst>
              <a:path w="583" h="900">
                <a:moveTo>
                  <a:pt x="45" y="0"/>
                </a:moveTo>
                <a:lnTo>
                  <a:pt x="313" y="54"/>
                </a:lnTo>
                <a:lnTo>
                  <a:pt x="254" y="319"/>
                </a:lnTo>
                <a:lnTo>
                  <a:pt x="556" y="722"/>
                </a:lnTo>
                <a:lnTo>
                  <a:pt x="583" y="773"/>
                </a:lnTo>
                <a:lnTo>
                  <a:pt x="555" y="798"/>
                </a:lnTo>
                <a:lnTo>
                  <a:pt x="536" y="843"/>
                </a:lnTo>
                <a:lnTo>
                  <a:pt x="518" y="869"/>
                </a:lnTo>
                <a:lnTo>
                  <a:pt x="537" y="893"/>
                </a:lnTo>
                <a:lnTo>
                  <a:pt x="506" y="900"/>
                </a:lnTo>
                <a:lnTo>
                  <a:pt x="329" y="894"/>
                </a:lnTo>
                <a:lnTo>
                  <a:pt x="318" y="842"/>
                </a:lnTo>
                <a:lnTo>
                  <a:pt x="287" y="803"/>
                </a:lnTo>
                <a:lnTo>
                  <a:pt x="264" y="789"/>
                </a:lnTo>
                <a:lnTo>
                  <a:pt x="258" y="762"/>
                </a:lnTo>
                <a:lnTo>
                  <a:pt x="239" y="747"/>
                </a:lnTo>
                <a:lnTo>
                  <a:pt x="221" y="728"/>
                </a:lnTo>
                <a:lnTo>
                  <a:pt x="215" y="707"/>
                </a:lnTo>
                <a:lnTo>
                  <a:pt x="197" y="694"/>
                </a:lnTo>
                <a:lnTo>
                  <a:pt x="170" y="701"/>
                </a:lnTo>
                <a:lnTo>
                  <a:pt x="139" y="690"/>
                </a:lnTo>
                <a:lnTo>
                  <a:pt x="139" y="679"/>
                </a:lnTo>
                <a:lnTo>
                  <a:pt x="137" y="654"/>
                </a:lnTo>
                <a:lnTo>
                  <a:pt x="125" y="626"/>
                </a:lnTo>
                <a:lnTo>
                  <a:pt x="124" y="604"/>
                </a:lnTo>
                <a:lnTo>
                  <a:pt x="110" y="584"/>
                </a:lnTo>
                <a:lnTo>
                  <a:pt x="114" y="565"/>
                </a:lnTo>
                <a:lnTo>
                  <a:pt x="75" y="519"/>
                </a:lnTo>
                <a:lnTo>
                  <a:pt x="75" y="493"/>
                </a:lnTo>
                <a:lnTo>
                  <a:pt x="95" y="483"/>
                </a:lnTo>
                <a:lnTo>
                  <a:pt x="95" y="467"/>
                </a:lnTo>
                <a:lnTo>
                  <a:pt x="75" y="462"/>
                </a:lnTo>
                <a:lnTo>
                  <a:pt x="66" y="437"/>
                </a:lnTo>
                <a:lnTo>
                  <a:pt x="56" y="393"/>
                </a:lnTo>
                <a:lnTo>
                  <a:pt x="85" y="417"/>
                </a:lnTo>
                <a:lnTo>
                  <a:pt x="74" y="386"/>
                </a:lnTo>
                <a:lnTo>
                  <a:pt x="95" y="386"/>
                </a:lnTo>
                <a:lnTo>
                  <a:pt x="95" y="364"/>
                </a:lnTo>
                <a:lnTo>
                  <a:pt x="74" y="349"/>
                </a:lnTo>
                <a:lnTo>
                  <a:pt x="64" y="370"/>
                </a:lnTo>
                <a:lnTo>
                  <a:pt x="45" y="362"/>
                </a:lnTo>
                <a:lnTo>
                  <a:pt x="8" y="261"/>
                </a:lnTo>
                <a:lnTo>
                  <a:pt x="18" y="189"/>
                </a:lnTo>
                <a:lnTo>
                  <a:pt x="0" y="148"/>
                </a:lnTo>
                <a:lnTo>
                  <a:pt x="9" y="117"/>
                </a:lnTo>
                <a:lnTo>
                  <a:pt x="28" y="111"/>
                </a:lnTo>
                <a:lnTo>
                  <a:pt x="45" y="61"/>
                </a:lnTo>
                <a:lnTo>
                  <a:pt x="45" y="0"/>
                </a:lnTo>
                <a:close/>
              </a:path>
            </a:pathLst>
          </a:custGeom>
          <a:solidFill>
            <a:srgbClr val="8FB4E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smtClean="0">
              <a:ln>
                <a:solidFill>
                  <a:schemeClr val="tx1">
                    <a:lumMod val="20000"/>
                    <a:lumOff val="80000"/>
                  </a:schemeClr>
                </a:solidFill>
              </a:ln>
            </a:endParaRPr>
          </a:p>
          <a:p>
            <a:pPr algn="ctr"/>
            <a:endParaRPr lang="en-US" dirty="0" smtClean="0">
              <a:ln>
                <a:solidFill>
                  <a:schemeClr val="tx1">
                    <a:lumMod val="20000"/>
                    <a:lumOff val="80000"/>
                  </a:schemeClr>
                </a:solidFill>
              </a:ln>
            </a:endParaRPr>
          </a:p>
          <a:p>
            <a:pPr algn="ctr"/>
            <a:endParaRPr lang="en-US" dirty="0">
              <a:ln>
                <a:solidFill>
                  <a:schemeClr val="tx1">
                    <a:lumMod val="20000"/>
                    <a:lumOff val="80000"/>
                  </a:schemeClr>
                </a:solidFill>
              </a:ln>
            </a:endParaRPr>
          </a:p>
          <a:p>
            <a:pPr algn="ctr"/>
            <a:r>
              <a:rPr lang="en-US" dirty="0" smtClean="0">
                <a:ln>
                  <a:solidFill>
                    <a:schemeClr val="tx1">
                      <a:lumMod val="20000"/>
                      <a:lumOff val="80000"/>
                    </a:schemeClr>
                  </a:solidFill>
                </a:ln>
              </a:rPr>
              <a:t>CA</a:t>
            </a:r>
            <a:endParaRPr lang="en-US" dirty="0">
              <a:ln>
                <a:solidFill>
                  <a:schemeClr val="tx1">
                    <a:lumMod val="20000"/>
                    <a:lumOff val="80000"/>
                  </a:schemeClr>
                </a:solidFill>
              </a:ln>
            </a:endParaRPr>
          </a:p>
          <a:p>
            <a:pPr algn="ctr"/>
            <a:endParaRPr lang="en-US" dirty="0">
              <a:ln>
                <a:solidFill>
                  <a:schemeClr val="tx1">
                    <a:lumMod val="20000"/>
                    <a:lumOff val="80000"/>
                  </a:schemeClr>
                </a:solidFill>
              </a:ln>
            </a:endParaRPr>
          </a:p>
        </p:txBody>
      </p:sp>
      <p:sp>
        <p:nvSpPr>
          <p:cNvPr id="305170" name="Freeform 18"/>
          <p:cNvSpPr>
            <a:spLocks/>
          </p:cNvSpPr>
          <p:nvPr/>
        </p:nvSpPr>
        <p:spPr bwMode="auto">
          <a:xfrm>
            <a:off x="1219200" y="2514600"/>
            <a:ext cx="1009110" cy="1616075"/>
          </a:xfrm>
          <a:custGeom>
            <a:avLst/>
            <a:gdLst/>
            <a:ahLst/>
            <a:cxnLst>
              <a:cxn ang="0">
                <a:pos x="56" y="0"/>
              </a:cxn>
              <a:cxn ang="0">
                <a:pos x="0" y="264"/>
              </a:cxn>
              <a:cxn ang="0">
                <a:pos x="301" y="666"/>
              </a:cxn>
              <a:cxn ang="0">
                <a:pos x="319" y="649"/>
              </a:cxn>
              <a:cxn ang="0">
                <a:pos x="318" y="569"/>
              </a:cxn>
              <a:cxn ang="0">
                <a:pos x="355" y="575"/>
              </a:cxn>
              <a:cxn ang="0">
                <a:pos x="394" y="331"/>
              </a:cxn>
              <a:cxn ang="0">
                <a:pos x="420" y="166"/>
              </a:cxn>
              <a:cxn ang="0">
                <a:pos x="428" y="116"/>
              </a:cxn>
              <a:cxn ang="0">
                <a:pos x="441" y="71"/>
              </a:cxn>
              <a:cxn ang="0">
                <a:pos x="243" y="40"/>
              </a:cxn>
              <a:cxn ang="0">
                <a:pos x="56" y="0"/>
              </a:cxn>
            </a:cxnLst>
            <a:rect l="0" t="0" r="r" b="b"/>
            <a:pathLst>
              <a:path w="441" h="666">
                <a:moveTo>
                  <a:pt x="56" y="0"/>
                </a:moveTo>
                <a:lnTo>
                  <a:pt x="0" y="264"/>
                </a:lnTo>
                <a:lnTo>
                  <a:pt x="301" y="666"/>
                </a:lnTo>
                <a:lnTo>
                  <a:pt x="319" y="649"/>
                </a:lnTo>
                <a:lnTo>
                  <a:pt x="318" y="569"/>
                </a:lnTo>
                <a:lnTo>
                  <a:pt x="355" y="575"/>
                </a:lnTo>
                <a:lnTo>
                  <a:pt x="394" y="331"/>
                </a:lnTo>
                <a:lnTo>
                  <a:pt x="420" y="166"/>
                </a:lnTo>
                <a:lnTo>
                  <a:pt x="428" y="116"/>
                </a:lnTo>
                <a:lnTo>
                  <a:pt x="441" y="71"/>
                </a:lnTo>
                <a:lnTo>
                  <a:pt x="243" y="40"/>
                </a:lnTo>
                <a:lnTo>
                  <a:pt x="56" y="0"/>
                </a:lnTo>
                <a:close/>
              </a:path>
            </a:pathLst>
          </a:custGeom>
          <a:solidFill>
            <a:srgbClr val="316FB9"/>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NV</a:t>
            </a:r>
            <a:endParaRPr lang="en-US" dirty="0"/>
          </a:p>
        </p:txBody>
      </p:sp>
      <p:sp>
        <p:nvSpPr>
          <p:cNvPr id="305171" name="Freeform 19"/>
          <p:cNvSpPr>
            <a:spLocks/>
          </p:cNvSpPr>
          <p:nvPr/>
        </p:nvSpPr>
        <p:spPr bwMode="auto">
          <a:xfrm>
            <a:off x="1752600" y="1219200"/>
            <a:ext cx="885825" cy="1562100"/>
          </a:xfrm>
          <a:custGeom>
            <a:avLst/>
            <a:gdLst/>
            <a:ahLst/>
            <a:cxnLst>
              <a:cxn ang="0">
                <a:pos x="96" y="0"/>
              </a:cxn>
              <a:cxn ang="0">
                <a:pos x="60" y="252"/>
              </a:cxn>
              <a:cxn ang="0">
                <a:pos x="97" y="305"/>
              </a:cxn>
              <a:cxn ang="0">
                <a:pos x="39" y="361"/>
              </a:cxn>
              <a:cxn ang="0">
                <a:pos x="31" y="400"/>
              </a:cxn>
              <a:cxn ang="0">
                <a:pos x="48" y="427"/>
              </a:cxn>
              <a:cxn ang="0">
                <a:pos x="31" y="441"/>
              </a:cxn>
              <a:cxn ang="0">
                <a:pos x="0" y="587"/>
              </a:cxn>
              <a:cxn ang="0">
                <a:pos x="190" y="620"/>
              </a:cxn>
              <a:cxn ang="0">
                <a:pos x="369" y="644"/>
              </a:cxn>
              <a:cxn ang="0">
                <a:pos x="388" y="511"/>
              </a:cxn>
              <a:cxn ang="0">
                <a:pos x="397" y="437"/>
              </a:cxn>
              <a:cxn ang="0">
                <a:pos x="380" y="411"/>
              </a:cxn>
              <a:cxn ang="0">
                <a:pos x="339" y="419"/>
              </a:cxn>
              <a:cxn ang="0">
                <a:pos x="285" y="425"/>
              </a:cxn>
              <a:cxn ang="0">
                <a:pos x="275" y="365"/>
              </a:cxn>
              <a:cxn ang="0">
                <a:pos x="211" y="317"/>
              </a:cxn>
              <a:cxn ang="0">
                <a:pos x="219" y="286"/>
              </a:cxn>
              <a:cxn ang="0">
                <a:pos x="226" y="231"/>
              </a:cxn>
              <a:cxn ang="0">
                <a:pos x="142" y="112"/>
              </a:cxn>
              <a:cxn ang="0">
                <a:pos x="153" y="8"/>
              </a:cxn>
              <a:cxn ang="0">
                <a:pos x="96" y="0"/>
              </a:cxn>
            </a:cxnLst>
            <a:rect l="0" t="0" r="r" b="b"/>
            <a:pathLst>
              <a:path w="397" h="644">
                <a:moveTo>
                  <a:pt x="96" y="0"/>
                </a:moveTo>
                <a:lnTo>
                  <a:pt x="60" y="252"/>
                </a:lnTo>
                <a:lnTo>
                  <a:pt x="97" y="305"/>
                </a:lnTo>
                <a:lnTo>
                  <a:pt x="39" y="361"/>
                </a:lnTo>
                <a:lnTo>
                  <a:pt x="31" y="400"/>
                </a:lnTo>
                <a:lnTo>
                  <a:pt x="48" y="427"/>
                </a:lnTo>
                <a:lnTo>
                  <a:pt x="31" y="441"/>
                </a:lnTo>
                <a:lnTo>
                  <a:pt x="0" y="587"/>
                </a:lnTo>
                <a:lnTo>
                  <a:pt x="190" y="620"/>
                </a:lnTo>
                <a:lnTo>
                  <a:pt x="369" y="644"/>
                </a:lnTo>
                <a:lnTo>
                  <a:pt x="388" y="511"/>
                </a:lnTo>
                <a:lnTo>
                  <a:pt x="397" y="437"/>
                </a:lnTo>
                <a:lnTo>
                  <a:pt x="380" y="411"/>
                </a:lnTo>
                <a:lnTo>
                  <a:pt x="339" y="419"/>
                </a:lnTo>
                <a:lnTo>
                  <a:pt x="285" y="425"/>
                </a:lnTo>
                <a:lnTo>
                  <a:pt x="275" y="365"/>
                </a:lnTo>
                <a:lnTo>
                  <a:pt x="211" y="317"/>
                </a:lnTo>
                <a:lnTo>
                  <a:pt x="219" y="286"/>
                </a:lnTo>
                <a:lnTo>
                  <a:pt x="226" y="231"/>
                </a:lnTo>
                <a:lnTo>
                  <a:pt x="142" y="112"/>
                </a:lnTo>
                <a:lnTo>
                  <a:pt x="153" y="8"/>
                </a:lnTo>
                <a:lnTo>
                  <a:pt x="96" y="0"/>
                </a:lnTo>
                <a:close/>
              </a:path>
            </a:pathLst>
          </a:custGeom>
          <a:solidFill>
            <a:srgbClr val="316FB9"/>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lIns="0" tIns="0" rIns="0"/>
          <a:lstStyle/>
          <a:p>
            <a:endParaRPr lang="en-US" dirty="0" smtClean="0">
              <a:solidFill>
                <a:sysClr val="windowText" lastClr="000000"/>
              </a:solidFill>
            </a:endParaRPr>
          </a:p>
          <a:p>
            <a:endParaRPr lang="en-US" dirty="0">
              <a:solidFill>
                <a:sysClr val="windowText" lastClr="000000"/>
              </a:solidFill>
            </a:endParaRPr>
          </a:p>
          <a:p>
            <a:endParaRPr lang="en-US" dirty="0" smtClean="0">
              <a:solidFill>
                <a:sysClr val="windowText" lastClr="000000"/>
              </a:solidFill>
            </a:endParaRPr>
          </a:p>
          <a:p>
            <a:r>
              <a:rPr lang="en-US" dirty="0">
                <a:solidFill>
                  <a:sysClr val="windowText" lastClr="000000"/>
                </a:solidFill>
              </a:rPr>
              <a:t> </a:t>
            </a:r>
            <a:r>
              <a:rPr lang="en-US" dirty="0" smtClean="0">
                <a:solidFill>
                  <a:sysClr val="windowText" lastClr="000000"/>
                </a:solidFill>
              </a:rPr>
              <a:t>   </a:t>
            </a:r>
            <a:r>
              <a:rPr lang="en-US" dirty="0" smtClean="0">
                <a:solidFill>
                  <a:schemeClr val="bg1"/>
                </a:solidFill>
              </a:rPr>
              <a:t>ID</a:t>
            </a:r>
            <a:endParaRPr lang="en-US" dirty="0">
              <a:solidFill>
                <a:schemeClr val="bg1"/>
              </a:solidFill>
            </a:endParaRPr>
          </a:p>
        </p:txBody>
      </p:sp>
      <p:sp>
        <p:nvSpPr>
          <p:cNvPr id="305172" name="Freeform 20"/>
          <p:cNvSpPr>
            <a:spLocks/>
          </p:cNvSpPr>
          <p:nvPr/>
        </p:nvSpPr>
        <p:spPr bwMode="auto">
          <a:xfrm>
            <a:off x="2057400" y="2667000"/>
            <a:ext cx="825500" cy="1154113"/>
          </a:xfrm>
          <a:custGeom>
            <a:avLst/>
            <a:gdLst/>
            <a:ahLst/>
            <a:cxnLst>
              <a:cxn ang="0">
                <a:pos x="69" y="0"/>
              </a:cxn>
              <a:cxn ang="0">
                <a:pos x="249" y="25"/>
              </a:cxn>
              <a:cxn ang="0">
                <a:pos x="237" y="116"/>
              </a:cxn>
              <a:cxn ang="0">
                <a:pos x="369" y="128"/>
              </a:cxn>
              <a:cxn ang="0">
                <a:pos x="333" y="476"/>
              </a:cxn>
              <a:cxn ang="0">
                <a:pos x="0" y="440"/>
              </a:cxn>
              <a:cxn ang="0">
                <a:pos x="34" y="218"/>
              </a:cxn>
              <a:cxn ang="0">
                <a:pos x="69" y="0"/>
              </a:cxn>
            </a:cxnLst>
            <a:rect l="0" t="0" r="r" b="b"/>
            <a:pathLst>
              <a:path w="369" h="476">
                <a:moveTo>
                  <a:pt x="69" y="0"/>
                </a:moveTo>
                <a:lnTo>
                  <a:pt x="249" y="25"/>
                </a:lnTo>
                <a:lnTo>
                  <a:pt x="237" y="116"/>
                </a:lnTo>
                <a:lnTo>
                  <a:pt x="369" y="128"/>
                </a:lnTo>
                <a:lnTo>
                  <a:pt x="333" y="476"/>
                </a:lnTo>
                <a:lnTo>
                  <a:pt x="0" y="440"/>
                </a:lnTo>
                <a:lnTo>
                  <a:pt x="34" y="218"/>
                </a:lnTo>
                <a:lnTo>
                  <a:pt x="69" y="0"/>
                </a:lnTo>
                <a:close/>
              </a:path>
            </a:pathLst>
          </a:custGeom>
          <a:solidFill>
            <a:srgbClr val="316FB9"/>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p>
          <a:p>
            <a:pPr algn="ctr"/>
            <a:r>
              <a:rPr lang="en-US" dirty="0" smtClean="0"/>
              <a:t>UT</a:t>
            </a:r>
            <a:endParaRPr lang="en-US" dirty="0"/>
          </a:p>
        </p:txBody>
      </p:sp>
      <p:sp>
        <p:nvSpPr>
          <p:cNvPr id="305173" name="Freeform 21"/>
          <p:cNvSpPr>
            <a:spLocks/>
          </p:cNvSpPr>
          <p:nvPr/>
        </p:nvSpPr>
        <p:spPr bwMode="auto">
          <a:xfrm>
            <a:off x="2057400" y="1219201"/>
            <a:ext cx="1557554" cy="1079500"/>
          </a:xfrm>
          <a:custGeom>
            <a:avLst/>
            <a:gdLst/>
            <a:ahLst/>
            <a:cxnLst>
              <a:cxn ang="0">
                <a:pos x="11" y="0"/>
              </a:cxn>
              <a:cxn ang="0">
                <a:pos x="147" y="17"/>
              </a:cxn>
              <a:cxn ang="0">
                <a:pos x="229" y="28"/>
              </a:cxn>
              <a:cxn ang="0">
                <a:pos x="337" y="39"/>
              </a:cxn>
              <a:cxn ang="0">
                <a:pos x="437" y="49"/>
              </a:cxn>
              <a:cxn ang="0">
                <a:pos x="610" y="62"/>
              </a:cxn>
              <a:cxn ang="0">
                <a:pos x="691" y="68"/>
              </a:cxn>
              <a:cxn ang="0">
                <a:pos x="688" y="419"/>
              </a:cxn>
              <a:cxn ang="0">
                <a:pos x="265" y="383"/>
              </a:cxn>
              <a:cxn ang="0">
                <a:pos x="256" y="430"/>
              </a:cxn>
              <a:cxn ang="0">
                <a:pos x="240" y="408"/>
              </a:cxn>
              <a:cxn ang="0">
                <a:pos x="201" y="412"/>
              </a:cxn>
              <a:cxn ang="0">
                <a:pos x="145" y="420"/>
              </a:cxn>
              <a:cxn ang="0">
                <a:pos x="135" y="359"/>
              </a:cxn>
              <a:cxn ang="0">
                <a:pos x="69" y="311"/>
              </a:cxn>
              <a:cxn ang="0">
                <a:pos x="79" y="265"/>
              </a:cxn>
              <a:cxn ang="0">
                <a:pos x="86" y="227"/>
              </a:cxn>
              <a:cxn ang="0">
                <a:pos x="0" y="107"/>
              </a:cxn>
              <a:cxn ang="0">
                <a:pos x="11" y="0"/>
              </a:cxn>
            </a:cxnLst>
            <a:rect l="0" t="0" r="r" b="b"/>
            <a:pathLst>
              <a:path w="691" h="430">
                <a:moveTo>
                  <a:pt x="11" y="0"/>
                </a:moveTo>
                <a:lnTo>
                  <a:pt x="147" y="17"/>
                </a:lnTo>
                <a:lnTo>
                  <a:pt x="229" y="28"/>
                </a:lnTo>
                <a:lnTo>
                  <a:pt x="337" y="39"/>
                </a:lnTo>
                <a:lnTo>
                  <a:pt x="437" y="49"/>
                </a:lnTo>
                <a:lnTo>
                  <a:pt x="610" y="62"/>
                </a:lnTo>
                <a:lnTo>
                  <a:pt x="691" y="68"/>
                </a:lnTo>
                <a:lnTo>
                  <a:pt x="688" y="419"/>
                </a:lnTo>
                <a:lnTo>
                  <a:pt x="265" y="383"/>
                </a:lnTo>
                <a:lnTo>
                  <a:pt x="256" y="430"/>
                </a:lnTo>
                <a:lnTo>
                  <a:pt x="240" y="408"/>
                </a:lnTo>
                <a:lnTo>
                  <a:pt x="201" y="412"/>
                </a:lnTo>
                <a:lnTo>
                  <a:pt x="145" y="420"/>
                </a:lnTo>
                <a:lnTo>
                  <a:pt x="135" y="359"/>
                </a:lnTo>
                <a:lnTo>
                  <a:pt x="69" y="311"/>
                </a:lnTo>
                <a:lnTo>
                  <a:pt x="79" y="265"/>
                </a:lnTo>
                <a:lnTo>
                  <a:pt x="86" y="227"/>
                </a:lnTo>
                <a:lnTo>
                  <a:pt x="0" y="107"/>
                </a:lnTo>
                <a:lnTo>
                  <a:pt x="11" y="0"/>
                </a:lnTo>
                <a:close/>
              </a:path>
            </a:pathLst>
          </a:custGeom>
          <a:solidFill>
            <a:srgbClr val="316FB9"/>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MT</a:t>
            </a:r>
            <a:endParaRPr lang="en-US" dirty="0"/>
          </a:p>
        </p:txBody>
      </p:sp>
      <p:sp>
        <p:nvSpPr>
          <p:cNvPr id="305174" name="Freeform 22"/>
          <p:cNvSpPr>
            <a:spLocks/>
          </p:cNvSpPr>
          <p:nvPr/>
        </p:nvSpPr>
        <p:spPr bwMode="auto">
          <a:xfrm>
            <a:off x="2514600" y="2133600"/>
            <a:ext cx="1066800" cy="941388"/>
          </a:xfrm>
          <a:custGeom>
            <a:avLst/>
            <a:gdLst/>
            <a:ahLst/>
            <a:cxnLst>
              <a:cxn ang="0">
                <a:pos x="46" y="0"/>
              </a:cxn>
              <a:cxn ang="0">
                <a:pos x="29" y="145"/>
              </a:cxn>
              <a:cxn ang="0">
                <a:pos x="0" y="352"/>
              </a:cxn>
              <a:cxn ang="0">
                <a:pos x="137" y="363"/>
              </a:cxn>
              <a:cxn ang="0">
                <a:pos x="457" y="388"/>
              </a:cxn>
              <a:cxn ang="0">
                <a:pos x="473" y="40"/>
              </a:cxn>
              <a:cxn ang="0">
                <a:pos x="46" y="0"/>
              </a:cxn>
            </a:cxnLst>
            <a:rect l="0" t="0" r="r" b="b"/>
            <a:pathLst>
              <a:path w="473" h="388">
                <a:moveTo>
                  <a:pt x="46" y="0"/>
                </a:moveTo>
                <a:lnTo>
                  <a:pt x="29" y="145"/>
                </a:lnTo>
                <a:lnTo>
                  <a:pt x="0" y="352"/>
                </a:lnTo>
                <a:lnTo>
                  <a:pt x="137" y="363"/>
                </a:lnTo>
                <a:lnTo>
                  <a:pt x="457" y="388"/>
                </a:lnTo>
                <a:lnTo>
                  <a:pt x="473" y="40"/>
                </a:lnTo>
                <a:lnTo>
                  <a:pt x="46" y="0"/>
                </a:lnTo>
                <a:close/>
              </a:path>
            </a:pathLst>
          </a:custGeom>
          <a:solidFill>
            <a:srgbClr val="1C3F6A"/>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p>
          <a:p>
            <a:pPr algn="ctr"/>
            <a:r>
              <a:rPr lang="en-US" dirty="0" smtClean="0"/>
              <a:t>WY</a:t>
            </a:r>
            <a:endParaRPr lang="en-US" dirty="0"/>
          </a:p>
          <a:p>
            <a:pPr algn="ctr"/>
            <a:r>
              <a:rPr lang="en-US" dirty="0"/>
              <a:t>     </a:t>
            </a:r>
          </a:p>
        </p:txBody>
      </p:sp>
      <p:sp>
        <p:nvSpPr>
          <p:cNvPr id="305175" name="Freeform 23"/>
          <p:cNvSpPr>
            <a:spLocks/>
          </p:cNvSpPr>
          <p:nvPr/>
        </p:nvSpPr>
        <p:spPr bwMode="auto">
          <a:xfrm>
            <a:off x="2743200" y="2971800"/>
            <a:ext cx="1101725" cy="892175"/>
          </a:xfrm>
          <a:custGeom>
            <a:avLst/>
            <a:gdLst/>
            <a:ahLst/>
            <a:cxnLst>
              <a:cxn ang="0">
                <a:pos x="41" y="0"/>
              </a:cxn>
              <a:cxn ang="0">
                <a:pos x="16" y="221"/>
              </a:cxn>
              <a:cxn ang="0">
                <a:pos x="0" y="348"/>
              </a:cxn>
              <a:cxn ang="0">
                <a:pos x="247" y="360"/>
              </a:cxn>
              <a:cxn ang="0">
                <a:pos x="482" y="368"/>
              </a:cxn>
              <a:cxn ang="0">
                <a:pos x="489" y="196"/>
              </a:cxn>
              <a:cxn ang="0">
                <a:pos x="493" y="28"/>
              </a:cxn>
              <a:cxn ang="0">
                <a:pos x="359" y="25"/>
              </a:cxn>
              <a:cxn ang="0">
                <a:pos x="41" y="0"/>
              </a:cxn>
            </a:cxnLst>
            <a:rect l="0" t="0" r="r" b="b"/>
            <a:pathLst>
              <a:path w="493" h="368">
                <a:moveTo>
                  <a:pt x="41" y="0"/>
                </a:moveTo>
                <a:lnTo>
                  <a:pt x="16" y="221"/>
                </a:lnTo>
                <a:lnTo>
                  <a:pt x="0" y="348"/>
                </a:lnTo>
                <a:lnTo>
                  <a:pt x="247" y="360"/>
                </a:lnTo>
                <a:lnTo>
                  <a:pt x="482" y="368"/>
                </a:lnTo>
                <a:lnTo>
                  <a:pt x="489" y="196"/>
                </a:lnTo>
                <a:lnTo>
                  <a:pt x="493" y="28"/>
                </a:lnTo>
                <a:lnTo>
                  <a:pt x="359" y="25"/>
                </a:lnTo>
                <a:lnTo>
                  <a:pt x="41" y="0"/>
                </a:lnTo>
                <a:close/>
              </a:path>
            </a:pathLst>
          </a:custGeom>
          <a:solidFill>
            <a:srgbClr val="316FB9"/>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CO</a:t>
            </a:r>
            <a:endParaRPr lang="en-US" dirty="0"/>
          </a:p>
        </p:txBody>
      </p:sp>
      <p:sp>
        <p:nvSpPr>
          <p:cNvPr id="305176" name="Freeform 24"/>
          <p:cNvSpPr>
            <a:spLocks/>
          </p:cNvSpPr>
          <p:nvPr/>
        </p:nvSpPr>
        <p:spPr bwMode="auto">
          <a:xfrm>
            <a:off x="1793882" y="3733800"/>
            <a:ext cx="998537" cy="1204913"/>
          </a:xfrm>
          <a:custGeom>
            <a:avLst/>
            <a:gdLst/>
            <a:ahLst/>
            <a:cxnLst>
              <a:cxn ang="0">
                <a:pos x="113" y="0"/>
              </a:cxn>
              <a:cxn ang="0">
                <a:pos x="104" y="65"/>
              </a:cxn>
              <a:cxn ang="0">
                <a:pos x="66" y="58"/>
              </a:cxn>
              <a:cxn ang="0">
                <a:pos x="68" y="141"/>
              </a:cxn>
              <a:cxn ang="0">
                <a:pos x="50" y="157"/>
              </a:cxn>
              <a:cxn ang="0">
                <a:pos x="77" y="208"/>
              </a:cxn>
              <a:cxn ang="0">
                <a:pos x="50" y="231"/>
              </a:cxn>
              <a:cxn ang="0">
                <a:pos x="35" y="268"/>
              </a:cxn>
              <a:cxn ang="0">
                <a:pos x="13" y="304"/>
              </a:cxn>
              <a:cxn ang="0">
                <a:pos x="28" y="325"/>
              </a:cxn>
              <a:cxn ang="0">
                <a:pos x="2" y="334"/>
              </a:cxn>
              <a:cxn ang="0">
                <a:pos x="0" y="368"/>
              </a:cxn>
              <a:cxn ang="0">
                <a:pos x="251" y="495"/>
              </a:cxn>
              <a:cxn ang="0">
                <a:pos x="393" y="497"/>
              </a:cxn>
              <a:cxn ang="0">
                <a:pos x="447" y="39"/>
              </a:cxn>
              <a:cxn ang="0">
                <a:pos x="113" y="0"/>
              </a:cxn>
            </a:cxnLst>
            <a:rect l="0" t="0" r="r" b="b"/>
            <a:pathLst>
              <a:path w="447" h="497">
                <a:moveTo>
                  <a:pt x="113" y="0"/>
                </a:moveTo>
                <a:lnTo>
                  <a:pt x="104" y="65"/>
                </a:lnTo>
                <a:lnTo>
                  <a:pt x="66" y="58"/>
                </a:lnTo>
                <a:lnTo>
                  <a:pt x="68" y="141"/>
                </a:lnTo>
                <a:lnTo>
                  <a:pt x="50" y="157"/>
                </a:lnTo>
                <a:lnTo>
                  <a:pt x="77" y="208"/>
                </a:lnTo>
                <a:lnTo>
                  <a:pt x="50" y="231"/>
                </a:lnTo>
                <a:lnTo>
                  <a:pt x="35" y="268"/>
                </a:lnTo>
                <a:lnTo>
                  <a:pt x="13" y="304"/>
                </a:lnTo>
                <a:lnTo>
                  <a:pt x="28" y="325"/>
                </a:lnTo>
                <a:lnTo>
                  <a:pt x="2" y="334"/>
                </a:lnTo>
                <a:lnTo>
                  <a:pt x="0" y="368"/>
                </a:lnTo>
                <a:lnTo>
                  <a:pt x="251" y="495"/>
                </a:lnTo>
                <a:lnTo>
                  <a:pt x="393" y="497"/>
                </a:lnTo>
                <a:lnTo>
                  <a:pt x="447" y="39"/>
                </a:lnTo>
                <a:lnTo>
                  <a:pt x="113" y="0"/>
                </a:lnTo>
                <a:close/>
              </a:path>
            </a:pathLst>
          </a:custGeom>
          <a:solidFill>
            <a:srgbClr val="10243C"/>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    </a:t>
            </a:r>
            <a:endParaRPr lang="en-US" dirty="0"/>
          </a:p>
          <a:p>
            <a:pPr algn="ctr"/>
            <a:r>
              <a:rPr lang="en-US" dirty="0"/>
              <a:t>  </a:t>
            </a:r>
            <a:r>
              <a:rPr lang="en-US" dirty="0" smtClean="0"/>
              <a:t>AZ  </a:t>
            </a:r>
            <a:endParaRPr lang="en-US" dirty="0"/>
          </a:p>
          <a:p>
            <a:pPr algn="ctr"/>
            <a:r>
              <a:rPr lang="en-US" dirty="0"/>
              <a:t> </a:t>
            </a:r>
          </a:p>
        </p:txBody>
      </p:sp>
      <p:sp>
        <p:nvSpPr>
          <p:cNvPr id="305177" name="Freeform 25"/>
          <p:cNvSpPr>
            <a:spLocks/>
          </p:cNvSpPr>
          <p:nvPr/>
        </p:nvSpPr>
        <p:spPr bwMode="auto">
          <a:xfrm>
            <a:off x="2657742" y="3810000"/>
            <a:ext cx="1062038" cy="1143000"/>
          </a:xfrm>
          <a:custGeom>
            <a:avLst/>
            <a:gdLst/>
            <a:ahLst/>
            <a:cxnLst>
              <a:cxn ang="0">
                <a:pos x="58" y="0"/>
              </a:cxn>
              <a:cxn ang="0">
                <a:pos x="475" y="19"/>
              </a:cxn>
              <a:cxn ang="0">
                <a:pos x="455" y="435"/>
              </a:cxn>
              <a:cxn ang="0">
                <a:pos x="319" y="427"/>
              </a:cxn>
              <a:cxn ang="0">
                <a:pos x="192" y="424"/>
              </a:cxn>
              <a:cxn ang="0">
                <a:pos x="192" y="440"/>
              </a:cxn>
              <a:cxn ang="0">
                <a:pos x="86" y="440"/>
              </a:cxn>
              <a:cxn ang="0">
                <a:pos x="80" y="471"/>
              </a:cxn>
              <a:cxn ang="0">
                <a:pos x="0" y="461"/>
              </a:cxn>
              <a:cxn ang="0">
                <a:pos x="45" y="109"/>
              </a:cxn>
              <a:cxn ang="0">
                <a:pos x="58" y="0"/>
              </a:cxn>
            </a:cxnLst>
            <a:rect l="0" t="0" r="r" b="b"/>
            <a:pathLst>
              <a:path w="475" h="471">
                <a:moveTo>
                  <a:pt x="58" y="0"/>
                </a:moveTo>
                <a:lnTo>
                  <a:pt x="475" y="19"/>
                </a:lnTo>
                <a:lnTo>
                  <a:pt x="455" y="435"/>
                </a:lnTo>
                <a:lnTo>
                  <a:pt x="319" y="427"/>
                </a:lnTo>
                <a:lnTo>
                  <a:pt x="192" y="424"/>
                </a:lnTo>
                <a:lnTo>
                  <a:pt x="192" y="440"/>
                </a:lnTo>
                <a:lnTo>
                  <a:pt x="86" y="440"/>
                </a:lnTo>
                <a:lnTo>
                  <a:pt x="80" y="471"/>
                </a:lnTo>
                <a:lnTo>
                  <a:pt x="0" y="461"/>
                </a:lnTo>
                <a:lnTo>
                  <a:pt x="45" y="109"/>
                </a:lnTo>
                <a:lnTo>
                  <a:pt x="58" y="0"/>
                </a:lnTo>
                <a:close/>
              </a:path>
            </a:pathLst>
          </a:custGeom>
          <a:solidFill>
            <a:srgbClr val="1C3F6A"/>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NM</a:t>
            </a:r>
            <a:endParaRPr lang="en-US" dirty="0"/>
          </a:p>
        </p:txBody>
      </p:sp>
      <p:sp>
        <p:nvSpPr>
          <p:cNvPr id="305178" name="Freeform 26"/>
          <p:cNvSpPr>
            <a:spLocks/>
          </p:cNvSpPr>
          <p:nvPr/>
        </p:nvSpPr>
        <p:spPr bwMode="auto">
          <a:xfrm>
            <a:off x="3086100" y="3886200"/>
            <a:ext cx="2149475" cy="2216945"/>
          </a:xfrm>
          <a:custGeom>
            <a:avLst/>
            <a:gdLst/>
            <a:ahLst/>
            <a:cxnLst>
              <a:cxn ang="0">
                <a:pos x="278" y="0"/>
              </a:cxn>
              <a:cxn ang="0">
                <a:pos x="491" y="7"/>
              </a:cxn>
              <a:cxn ang="0">
                <a:pos x="491" y="169"/>
              </a:cxn>
              <a:cxn ang="0">
                <a:pos x="600" y="214"/>
              </a:cxn>
              <a:cxn ang="0">
                <a:pos x="630" y="199"/>
              </a:cxn>
              <a:cxn ang="0">
                <a:pos x="701" y="234"/>
              </a:cxn>
              <a:cxn ang="0">
                <a:pos x="743" y="232"/>
              </a:cxn>
              <a:cxn ang="0">
                <a:pos x="825" y="197"/>
              </a:cxn>
              <a:cxn ang="0">
                <a:pos x="873" y="230"/>
              </a:cxn>
              <a:cxn ang="0">
                <a:pos x="914" y="239"/>
              </a:cxn>
              <a:cxn ang="0">
                <a:pos x="914" y="371"/>
              </a:cxn>
              <a:cxn ang="0">
                <a:pos x="962" y="453"/>
              </a:cxn>
              <a:cxn ang="0">
                <a:pos x="951" y="565"/>
              </a:cxn>
              <a:cxn ang="0">
                <a:pos x="899" y="610"/>
              </a:cxn>
              <a:cxn ang="0">
                <a:pos x="887" y="569"/>
              </a:cxn>
              <a:cxn ang="0">
                <a:pos x="873" y="588"/>
              </a:cxn>
              <a:cxn ang="0">
                <a:pos x="884" y="614"/>
              </a:cxn>
              <a:cxn ang="0">
                <a:pos x="790" y="681"/>
              </a:cxn>
              <a:cxn ang="0">
                <a:pos x="768" y="685"/>
              </a:cxn>
              <a:cxn ang="0">
                <a:pos x="719" y="718"/>
              </a:cxn>
              <a:cxn ang="0">
                <a:pos x="719" y="737"/>
              </a:cxn>
              <a:cxn ang="0">
                <a:pos x="704" y="741"/>
              </a:cxn>
              <a:cxn ang="0">
                <a:pos x="716" y="763"/>
              </a:cxn>
              <a:cxn ang="0">
                <a:pos x="689" y="797"/>
              </a:cxn>
              <a:cxn ang="0">
                <a:pos x="704" y="845"/>
              </a:cxn>
              <a:cxn ang="0">
                <a:pos x="719" y="862"/>
              </a:cxn>
              <a:cxn ang="0">
                <a:pos x="716" y="892"/>
              </a:cxn>
              <a:cxn ang="0">
                <a:pos x="678" y="892"/>
              </a:cxn>
              <a:cxn ang="0">
                <a:pos x="645" y="877"/>
              </a:cxn>
              <a:cxn ang="0">
                <a:pos x="622" y="880"/>
              </a:cxn>
              <a:cxn ang="0">
                <a:pos x="547" y="854"/>
              </a:cxn>
              <a:cxn ang="0">
                <a:pos x="514" y="752"/>
              </a:cxn>
              <a:cxn ang="0">
                <a:pos x="462" y="704"/>
              </a:cxn>
              <a:cxn ang="0">
                <a:pos x="415" y="614"/>
              </a:cxn>
              <a:cxn ang="0">
                <a:pos x="394" y="605"/>
              </a:cxn>
              <a:cxn ang="0">
                <a:pos x="369" y="583"/>
              </a:cxn>
              <a:cxn ang="0">
                <a:pos x="346" y="583"/>
              </a:cxn>
              <a:cxn ang="0">
                <a:pos x="310" y="575"/>
              </a:cxn>
              <a:cxn ang="0">
                <a:pos x="282" y="583"/>
              </a:cxn>
              <a:cxn ang="0">
                <a:pos x="264" y="628"/>
              </a:cxn>
              <a:cxn ang="0">
                <a:pos x="235" y="635"/>
              </a:cxn>
              <a:cxn ang="0">
                <a:pos x="174" y="600"/>
              </a:cxn>
              <a:cxn ang="0">
                <a:pos x="138" y="558"/>
              </a:cxn>
              <a:cxn ang="0">
                <a:pos x="132" y="507"/>
              </a:cxn>
              <a:cxn ang="0">
                <a:pos x="105" y="472"/>
              </a:cxn>
              <a:cxn ang="0">
                <a:pos x="44" y="423"/>
              </a:cxn>
              <a:cxn ang="0">
                <a:pos x="0" y="372"/>
              </a:cxn>
              <a:cxn ang="0">
                <a:pos x="0" y="351"/>
              </a:cxn>
              <a:cxn ang="0">
                <a:pos x="145" y="352"/>
              </a:cxn>
              <a:cxn ang="0">
                <a:pos x="264" y="362"/>
              </a:cxn>
              <a:cxn ang="0">
                <a:pos x="278" y="0"/>
              </a:cxn>
            </a:cxnLst>
            <a:rect l="0" t="0" r="r" b="b"/>
            <a:pathLst>
              <a:path w="962" h="892">
                <a:moveTo>
                  <a:pt x="278" y="0"/>
                </a:moveTo>
                <a:lnTo>
                  <a:pt x="491" y="7"/>
                </a:lnTo>
                <a:lnTo>
                  <a:pt x="491" y="169"/>
                </a:lnTo>
                <a:lnTo>
                  <a:pt x="600" y="214"/>
                </a:lnTo>
                <a:lnTo>
                  <a:pt x="630" y="199"/>
                </a:lnTo>
                <a:lnTo>
                  <a:pt x="701" y="234"/>
                </a:lnTo>
                <a:lnTo>
                  <a:pt x="743" y="232"/>
                </a:lnTo>
                <a:lnTo>
                  <a:pt x="825" y="197"/>
                </a:lnTo>
                <a:lnTo>
                  <a:pt x="873" y="230"/>
                </a:lnTo>
                <a:lnTo>
                  <a:pt x="914" y="239"/>
                </a:lnTo>
                <a:lnTo>
                  <a:pt x="914" y="371"/>
                </a:lnTo>
                <a:lnTo>
                  <a:pt x="962" y="453"/>
                </a:lnTo>
                <a:lnTo>
                  <a:pt x="951" y="565"/>
                </a:lnTo>
                <a:lnTo>
                  <a:pt x="899" y="610"/>
                </a:lnTo>
                <a:lnTo>
                  <a:pt x="887" y="569"/>
                </a:lnTo>
                <a:lnTo>
                  <a:pt x="873" y="588"/>
                </a:lnTo>
                <a:lnTo>
                  <a:pt x="884" y="614"/>
                </a:lnTo>
                <a:lnTo>
                  <a:pt x="790" y="681"/>
                </a:lnTo>
                <a:lnTo>
                  <a:pt x="768" y="685"/>
                </a:lnTo>
                <a:lnTo>
                  <a:pt x="719" y="718"/>
                </a:lnTo>
                <a:lnTo>
                  <a:pt x="719" y="737"/>
                </a:lnTo>
                <a:lnTo>
                  <a:pt x="704" y="741"/>
                </a:lnTo>
                <a:lnTo>
                  <a:pt x="716" y="763"/>
                </a:lnTo>
                <a:lnTo>
                  <a:pt x="689" y="797"/>
                </a:lnTo>
                <a:lnTo>
                  <a:pt x="704" y="845"/>
                </a:lnTo>
                <a:lnTo>
                  <a:pt x="719" y="862"/>
                </a:lnTo>
                <a:lnTo>
                  <a:pt x="716" y="892"/>
                </a:lnTo>
                <a:lnTo>
                  <a:pt x="678" y="892"/>
                </a:lnTo>
                <a:lnTo>
                  <a:pt x="645" y="877"/>
                </a:lnTo>
                <a:lnTo>
                  <a:pt x="622" y="880"/>
                </a:lnTo>
                <a:lnTo>
                  <a:pt x="547" y="854"/>
                </a:lnTo>
                <a:lnTo>
                  <a:pt x="514" y="752"/>
                </a:lnTo>
                <a:lnTo>
                  <a:pt x="462" y="704"/>
                </a:lnTo>
                <a:lnTo>
                  <a:pt x="415" y="614"/>
                </a:lnTo>
                <a:lnTo>
                  <a:pt x="394" y="605"/>
                </a:lnTo>
                <a:lnTo>
                  <a:pt x="369" y="583"/>
                </a:lnTo>
                <a:lnTo>
                  <a:pt x="346" y="583"/>
                </a:lnTo>
                <a:lnTo>
                  <a:pt x="310" y="575"/>
                </a:lnTo>
                <a:lnTo>
                  <a:pt x="282" y="583"/>
                </a:lnTo>
                <a:lnTo>
                  <a:pt x="264" y="628"/>
                </a:lnTo>
                <a:lnTo>
                  <a:pt x="235" y="635"/>
                </a:lnTo>
                <a:lnTo>
                  <a:pt x="174" y="600"/>
                </a:lnTo>
                <a:lnTo>
                  <a:pt x="138" y="558"/>
                </a:lnTo>
                <a:lnTo>
                  <a:pt x="132" y="507"/>
                </a:lnTo>
                <a:lnTo>
                  <a:pt x="105" y="472"/>
                </a:lnTo>
                <a:lnTo>
                  <a:pt x="44" y="423"/>
                </a:lnTo>
                <a:lnTo>
                  <a:pt x="0" y="372"/>
                </a:lnTo>
                <a:lnTo>
                  <a:pt x="0" y="351"/>
                </a:lnTo>
                <a:lnTo>
                  <a:pt x="145" y="352"/>
                </a:lnTo>
                <a:lnTo>
                  <a:pt x="264" y="362"/>
                </a:lnTo>
                <a:lnTo>
                  <a:pt x="278" y="0"/>
                </a:lnTo>
                <a:close/>
              </a:path>
            </a:pathLst>
          </a:custGeom>
          <a:solidFill>
            <a:srgbClr val="8FB4E1"/>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ln>
                  <a:solidFill>
                    <a:schemeClr val="tx1">
                      <a:lumMod val="20000"/>
                      <a:lumOff val="80000"/>
                    </a:schemeClr>
                  </a:solidFill>
                </a:ln>
              </a:rPr>
              <a:t>TX</a:t>
            </a:r>
            <a:endParaRPr lang="en-US" dirty="0">
              <a:ln>
                <a:solidFill>
                  <a:schemeClr val="tx1">
                    <a:lumMod val="20000"/>
                    <a:lumOff val="80000"/>
                  </a:schemeClr>
                </a:solidFill>
              </a:ln>
            </a:endParaRPr>
          </a:p>
        </p:txBody>
      </p:sp>
      <p:sp>
        <p:nvSpPr>
          <p:cNvPr id="305179" name="Freeform 27"/>
          <p:cNvSpPr>
            <a:spLocks/>
          </p:cNvSpPr>
          <p:nvPr/>
        </p:nvSpPr>
        <p:spPr bwMode="auto">
          <a:xfrm>
            <a:off x="3505200" y="1981200"/>
            <a:ext cx="1165225" cy="800100"/>
          </a:xfrm>
          <a:custGeom>
            <a:avLst/>
            <a:gdLst/>
            <a:ahLst/>
            <a:cxnLst>
              <a:cxn ang="0">
                <a:pos x="9" y="0"/>
              </a:cxn>
              <a:cxn ang="0">
                <a:pos x="8" y="123"/>
              </a:cxn>
              <a:cxn ang="0">
                <a:pos x="0" y="267"/>
              </a:cxn>
              <a:cxn ang="0">
                <a:pos x="354" y="272"/>
              </a:cxn>
              <a:cxn ang="0">
                <a:pos x="391" y="292"/>
              </a:cxn>
              <a:cxn ang="0">
                <a:pos x="417" y="265"/>
              </a:cxn>
              <a:cxn ang="0">
                <a:pos x="487" y="317"/>
              </a:cxn>
              <a:cxn ang="0">
                <a:pos x="477" y="262"/>
              </a:cxn>
              <a:cxn ang="0">
                <a:pos x="483" y="220"/>
              </a:cxn>
              <a:cxn ang="0">
                <a:pos x="487" y="76"/>
              </a:cxn>
              <a:cxn ang="0">
                <a:pos x="456" y="44"/>
              </a:cxn>
              <a:cxn ang="0">
                <a:pos x="468" y="5"/>
              </a:cxn>
              <a:cxn ang="0">
                <a:pos x="237" y="3"/>
              </a:cxn>
              <a:cxn ang="0">
                <a:pos x="9" y="0"/>
              </a:cxn>
            </a:cxnLst>
            <a:rect l="0" t="0" r="r" b="b"/>
            <a:pathLst>
              <a:path w="487" h="317">
                <a:moveTo>
                  <a:pt x="9" y="0"/>
                </a:moveTo>
                <a:lnTo>
                  <a:pt x="8" y="123"/>
                </a:lnTo>
                <a:lnTo>
                  <a:pt x="0" y="267"/>
                </a:lnTo>
                <a:lnTo>
                  <a:pt x="354" y="272"/>
                </a:lnTo>
                <a:lnTo>
                  <a:pt x="391" y="292"/>
                </a:lnTo>
                <a:lnTo>
                  <a:pt x="417" y="265"/>
                </a:lnTo>
                <a:lnTo>
                  <a:pt x="487" y="317"/>
                </a:lnTo>
                <a:lnTo>
                  <a:pt x="477" y="262"/>
                </a:lnTo>
                <a:lnTo>
                  <a:pt x="483" y="220"/>
                </a:lnTo>
                <a:lnTo>
                  <a:pt x="487" y="76"/>
                </a:lnTo>
                <a:lnTo>
                  <a:pt x="456" y="44"/>
                </a:lnTo>
                <a:lnTo>
                  <a:pt x="468" y="5"/>
                </a:lnTo>
                <a:lnTo>
                  <a:pt x="237" y="3"/>
                </a:lnTo>
                <a:lnTo>
                  <a:pt x="9" y="0"/>
                </a:lnTo>
                <a:close/>
              </a:path>
            </a:pathLst>
          </a:custGeom>
          <a:solidFill>
            <a:srgbClr val="8FB4E1"/>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ln>
                  <a:solidFill>
                    <a:schemeClr val="tx1">
                      <a:lumMod val="20000"/>
                      <a:lumOff val="80000"/>
                    </a:schemeClr>
                  </a:solidFill>
                </a:ln>
              </a:rPr>
              <a:t>SD</a:t>
            </a:r>
            <a:endParaRPr lang="en-US" dirty="0">
              <a:ln>
                <a:solidFill>
                  <a:schemeClr val="tx1">
                    <a:lumMod val="20000"/>
                    <a:lumOff val="80000"/>
                  </a:schemeClr>
                </a:solidFill>
              </a:ln>
            </a:endParaRPr>
          </a:p>
        </p:txBody>
      </p:sp>
      <p:sp>
        <p:nvSpPr>
          <p:cNvPr id="305180" name="Freeform 28"/>
          <p:cNvSpPr>
            <a:spLocks/>
          </p:cNvSpPr>
          <p:nvPr/>
        </p:nvSpPr>
        <p:spPr bwMode="auto">
          <a:xfrm>
            <a:off x="3505200" y="2644775"/>
            <a:ext cx="1377950" cy="631825"/>
          </a:xfrm>
          <a:custGeom>
            <a:avLst/>
            <a:gdLst/>
            <a:ahLst/>
            <a:cxnLst>
              <a:cxn ang="0">
                <a:pos x="6" y="0"/>
              </a:cxn>
              <a:cxn ang="0">
                <a:pos x="0" y="173"/>
              </a:cxn>
              <a:cxn ang="0">
                <a:pos x="130" y="176"/>
              </a:cxn>
              <a:cxn ang="0">
                <a:pos x="129" y="261"/>
              </a:cxn>
              <a:cxn ang="0">
                <a:pos x="306" y="259"/>
              </a:cxn>
              <a:cxn ang="0">
                <a:pos x="464" y="256"/>
              </a:cxn>
              <a:cxn ang="0">
                <a:pos x="580" y="259"/>
              </a:cxn>
              <a:cxn ang="0">
                <a:pos x="544" y="185"/>
              </a:cxn>
              <a:cxn ang="0">
                <a:pos x="519" y="117"/>
              </a:cxn>
              <a:cxn ang="0">
                <a:pos x="492" y="46"/>
              </a:cxn>
              <a:cxn ang="0">
                <a:pos x="426" y="1"/>
              </a:cxn>
              <a:cxn ang="0">
                <a:pos x="396" y="27"/>
              </a:cxn>
              <a:cxn ang="0">
                <a:pos x="360" y="8"/>
              </a:cxn>
              <a:cxn ang="0">
                <a:pos x="201" y="3"/>
              </a:cxn>
              <a:cxn ang="0">
                <a:pos x="6" y="0"/>
              </a:cxn>
            </a:cxnLst>
            <a:rect l="0" t="0" r="r" b="b"/>
            <a:pathLst>
              <a:path w="580" h="261">
                <a:moveTo>
                  <a:pt x="6" y="0"/>
                </a:moveTo>
                <a:lnTo>
                  <a:pt x="0" y="173"/>
                </a:lnTo>
                <a:lnTo>
                  <a:pt x="130" y="176"/>
                </a:lnTo>
                <a:lnTo>
                  <a:pt x="129" y="261"/>
                </a:lnTo>
                <a:lnTo>
                  <a:pt x="306" y="259"/>
                </a:lnTo>
                <a:lnTo>
                  <a:pt x="464" y="256"/>
                </a:lnTo>
                <a:lnTo>
                  <a:pt x="580" y="259"/>
                </a:lnTo>
                <a:lnTo>
                  <a:pt x="544" y="185"/>
                </a:lnTo>
                <a:lnTo>
                  <a:pt x="519" y="117"/>
                </a:lnTo>
                <a:lnTo>
                  <a:pt x="492" y="46"/>
                </a:lnTo>
                <a:lnTo>
                  <a:pt x="426" y="1"/>
                </a:lnTo>
                <a:lnTo>
                  <a:pt x="396" y="27"/>
                </a:lnTo>
                <a:lnTo>
                  <a:pt x="360" y="8"/>
                </a:lnTo>
                <a:lnTo>
                  <a:pt x="201" y="3"/>
                </a:lnTo>
                <a:lnTo>
                  <a:pt x="6" y="0"/>
                </a:lnTo>
                <a:close/>
              </a:path>
            </a:pathLst>
          </a:custGeom>
          <a:pattFill prst="pct80">
            <a:fgClr>
              <a:schemeClr val="tx2">
                <a:lumMod val="60000"/>
                <a:lumOff val="40000"/>
              </a:schemeClr>
            </a:fgClr>
            <a:bgClr>
              <a:schemeClr val="bg1"/>
            </a:bgClr>
          </a:patt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NE</a:t>
            </a:r>
            <a:endParaRPr lang="en-US" dirty="0"/>
          </a:p>
        </p:txBody>
      </p:sp>
      <p:sp>
        <p:nvSpPr>
          <p:cNvPr id="305181" name="Freeform 29"/>
          <p:cNvSpPr>
            <a:spLocks/>
          </p:cNvSpPr>
          <p:nvPr/>
        </p:nvSpPr>
        <p:spPr bwMode="auto">
          <a:xfrm>
            <a:off x="3719780" y="3244056"/>
            <a:ext cx="1295133" cy="662782"/>
          </a:xfrm>
          <a:custGeom>
            <a:avLst/>
            <a:gdLst/>
            <a:ahLst/>
            <a:cxnLst>
              <a:cxn ang="0">
                <a:pos x="5" y="2"/>
              </a:cxn>
              <a:cxn ang="0">
                <a:pos x="4" y="152"/>
              </a:cxn>
              <a:cxn ang="0">
                <a:pos x="0" y="258"/>
              </a:cxn>
              <a:cxn ang="0">
                <a:pos x="511" y="260"/>
              </a:cxn>
              <a:cxn ang="0">
                <a:pos x="501" y="124"/>
              </a:cxn>
              <a:cxn ang="0">
                <a:pos x="501" y="73"/>
              </a:cxn>
              <a:cxn ang="0">
                <a:pos x="460" y="42"/>
              </a:cxn>
              <a:cxn ang="0">
                <a:pos x="472" y="15"/>
              </a:cxn>
              <a:cxn ang="0">
                <a:pos x="455" y="0"/>
              </a:cxn>
              <a:cxn ang="0">
                <a:pos x="223" y="2"/>
              </a:cxn>
              <a:cxn ang="0">
                <a:pos x="5" y="2"/>
              </a:cxn>
            </a:cxnLst>
            <a:rect l="0" t="0" r="r" b="b"/>
            <a:pathLst>
              <a:path w="511" h="260">
                <a:moveTo>
                  <a:pt x="5" y="2"/>
                </a:moveTo>
                <a:lnTo>
                  <a:pt x="4" y="152"/>
                </a:lnTo>
                <a:lnTo>
                  <a:pt x="0" y="258"/>
                </a:lnTo>
                <a:lnTo>
                  <a:pt x="511" y="260"/>
                </a:lnTo>
                <a:lnTo>
                  <a:pt x="501" y="124"/>
                </a:lnTo>
                <a:lnTo>
                  <a:pt x="501" y="73"/>
                </a:lnTo>
                <a:lnTo>
                  <a:pt x="460" y="42"/>
                </a:lnTo>
                <a:lnTo>
                  <a:pt x="472" y="15"/>
                </a:lnTo>
                <a:lnTo>
                  <a:pt x="455" y="0"/>
                </a:lnTo>
                <a:lnTo>
                  <a:pt x="223" y="2"/>
                </a:lnTo>
                <a:lnTo>
                  <a:pt x="5" y="2"/>
                </a:lnTo>
                <a:close/>
              </a:path>
            </a:pathLst>
          </a:custGeom>
          <a:solidFill>
            <a:srgbClr val="316FB9"/>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KS</a:t>
            </a:r>
            <a:endParaRPr lang="en-US" dirty="0"/>
          </a:p>
        </p:txBody>
      </p:sp>
      <p:sp>
        <p:nvSpPr>
          <p:cNvPr id="305182" name="Freeform 30"/>
          <p:cNvSpPr>
            <a:spLocks/>
          </p:cNvSpPr>
          <p:nvPr/>
        </p:nvSpPr>
        <p:spPr bwMode="auto">
          <a:xfrm>
            <a:off x="3708400" y="3883025"/>
            <a:ext cx="1330325" cy="693738"/>
          </a:xfrm>
          <a:custGeom>
            <a:avLst/>
            <a:gdLst/>
            <a:ahLst/>
            <a:cxnLst>
              <a:cxn ang="0">
                <a:pos x="4" y="0"/>
              </a:cxn>
              <a:cxn ang="0">
                <a:pos x="0" y="51"/>
              </a:cxn>
              <a:cxn ang="0">
                <a:pos x="212" y="58"/>
              </a:cxn>
              <a:cxn ang="0">
                <a:pos x="213" y="222"/>
              </a:cxn>
              <a:cxn ang="0">
                <a:pos x="322" y="266"/>
              </a:cxn>
              <a:cxn ang="0">
                <a:pos x="352" y="250"/>
              </a:cxn>
              <a:cxn ang="0">
                <a:pos x="420" y="286"/>
              </a:cxn>
              <a:cxn ang="0">
                <a:pos x="465" y="285"/>
              </a:cxn>
              <a:cxn ang="0">
                <a:pos x="547" y="250"/>
              </a:cxn>
              <a:cxn ang="0">
                <a:pos x="596" y="284"/>
              </a:cxn>
              <a:cxn ang="0">
                <a:pos x="596" y="107"/>
              </a:cxn>
              <a:cxn ang="0">
                <a:pos x="581" y="4"/>
              </a:cxn>
              <a:cxn ang="0">
                <a:pos x="4" y="0"/>
              </a:cxn>
            </a:cxnLst>
            <a:rect l="0" t="0" r="r" b="b"/>
            <a:pathLst>
              <a:path w="596" h="286">
                <a:moveTo>
                  <a:pt x="4" y="0"/>
                </a:moveTo>
                <a:lnTo>
                  <a:pt x="0" y="51"/>
                </a:lnTo>
                <a:lnTo>
                  <a:pt x="212" y="58"/>
                </a:lnTo>
                <a:lnTo>
                  <a:pt x="213" y="222"/>
                </a:lnTo>
                <a:lnTo>
                  <a:pt x="322" y="266"/>
                </a:lnTo>
                <a:lnTo>
                  <a:pt x="352" y="250"/>
                </a:lnTo>
                <a:lnTo>
                  <a:pt x="420" y="286"/>
                </a:lnTo>
                <a:lnTo>
                  <a:pt x="465" y="285"/>
                </a:lnTo>
                <a:lnTo>
                  <a:pt x="547" y="250"/>
                </a:lnTo>
                <a:lnTo>
                  <a:pt x="596" y="284"/>
                </a:lnTo>
                <a:lnTo>
                  <a:pt x="596" y="107"/>
                </a:lnTo>
                <a:lnTo>
                  <a:pt x="581" y="4"/>
                </a:lnTo>
                <a:lnTo>
                  <a:pt x="4" y="0"/>
                </a:lnTo>
                <a:close/>
              </a:path>
            </a:pathLst>
          </a:custGeom>
          <a:solidFill>
            <a:srgbClr val="1C3F6A"/>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0" tIns="0" rIns="0"/>
          <a:lstStyle/>
          <a:p>
            <a:r>
              <a:rPr lang="en-US" dirty="0" smtClean="0"/>
              <a:t>           </a:t>
            </a:r>
          </a:p>
          <a:p>
            <a:r>
              <a:rPr lang="en-US" dirty="0"/>
              <a:t> </a:t>
            </a:r>
            <a:r>
              <a:rPr lang="en-US" dirty="0" smtClean="0"/>
              <a:t>           OK</a:t>
            </a:r>
            <a:endParaRPr lang="en-US" dirty="0"/>
          </a:p>
        </p:txBody>
      </p:sp>
      <p:sp>
        <p:nvSpPr>
          <p:cNvPr id="305183" name="Freeform 31"/>
          <p:cNvSpPr>
            <a:spLocks/>
          </p:cNvSpPr>
          <p:nvPr/>
        </p:nvSpPr>
        <p:spPr bwMode="auto">
          <a:xfrm>
            <a:off x="5014913" y="3917950"/>
            <a:ext cx="747712" cy="755650"/>
          </a:xfrm>
          <a:custGeom>
            <a:avLst/>
            <a:gdLst/>
            <a:ahLst/>
            <a:cxnLst>
              <a:cxn ang="0">
                <a:pos x="0" y="28"/>
              </a:cxn>
              <a:cxn ang="0">
                <a:pos x="132" y="12"/>
              </a:cxn>
              <a:cxn ang="0">
                <a:pos x="295" y="0"/>
              </a:cxn>
              <a:cxn ang="0">
                <a:pos x="286" y="41"/>
              </a:cxn>
              <a:cxn ang="0">
                <a:pos x="322" y="32"/>
              </a:cxn>
              <a:cxn ang="0">
                <a:pos x="335" y="59"/>
              </a:cxn>
              <a:cxn ang="0">
                <a:pos x="297" y="84"/>
              </a:cxn>
              <a:cxn ang="0">
                <a:pos x="306" y="128"/>
              </a:cxn>
              <a:cxn ang="0">
                <a:pos x="267" y="200"/>
              </a:cxn>
              <a:cxn ang="0">
                <a:pos x="239" y="245"/>
              </a:cxn>
              <a:cxn ang="0">
                <a:pos x="255" y="302"/>
              </a:cxn>
              <a:cxn ang="0">
                <a:pos x="48" y="312"/>
              </a:cxn>
              <a:cxn ang="0">
                <a:pos x="47" y="277"/>
              </a:cxn>
              <a:cxn ang="0">
                <a:pos x="6" y="270"/>
              </a:cxn>
              <a:cxn ang="0">
                <a:pos x="6" y="84"/>
              </a:cxn>
              <a:cxn ang="0">
                <a:pos x="0" y="28"/>
              </a:cxn>
            </a:cxnLst>
            <a:rect l="0" t="0" r="r" b="b"/>
            <a:pathLst>
              <a:path w="335" h="312">
                <a:moveTo>
                  <a:pt x="0" y="28"/>
                </a:moveTo>
                <a:lnTo>
                  <a:pt x="132" y="12"/>
                </a:lnTo>
                <a:lnTo>
                  <a:pt x="295" y="0"/>
                </a:lnTo>
                <a:lnTo>
                  <a:pt x="286" y="41"/>
                </a:lnTo>
                <a:lnTo>
                  <a:pt x="322" y="32"/>
                </a:lnTo>
                <a:lnTo>
                  <a:pt x="335" y="59"/>
                </a:lnTo>
                <a:lnTo>
                  <a:pt x="297" y="84"/>
                </a:lnTo>
                <a:lnTo>
                  <a:pt x="306" y="128"/>
                </a:lnTo>
                <a:lnTo>
                  <a:pt x="267" y="200"/>
                </a:lnTo>
                <a:lnTo>
                  <a:pt x="239" y="245"/>
                </a:lnTo>
                <a:lnTo>
                  <a:pt x="255" y="302"/>
                </a:lnTo>
                <a:lnTo>
                  <a:pt x="48" y="312"/>
                </a:lnTo>
                <a:lnTo>
                  <a:pt x="47" y="277"/>
                </a:lnTo>
                <a:lnTo>
                  <a:pt x="6" y="270"/>
                </a:lnTo>
                <a:lnTo>
                  <a:pt x="6" y="84"/>
                </a:lnTo>
                <a:lnTo>
                  <a:pt x="0" y="28"/>
                </a:lnTo>
                <a:close/>
              </a:path>
            </a:pathLst>
          </a:custGeom>
          <a:pattFill prst="pct80">
            <a:fgClr>
              <a:schemeClr val="tx2">
                <a:lumMod val="60000"/>
                <a:lumOff val="40000"/>
              </a:schemeClr>
            </a:fgClr>
            <a:bgClr>
              <a:schemeClr val="bg1"/>
            </a:bgClr>
          </a:patt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AR</a:t>
            </a:r>
            <a:endParaRPr lang="en-US" dirty="0"/>
          </a:p>
        </p:txBody>
      </p:sp>
      <p:sp>
        <p:nvSpPr>
          <p:cNvPr id="305184" name="Freeform 32"/>
          <p:cNvSpPr>
            <a:spLocks/>
          </p:cNvSpPr>
          <p:nvPr/>
        </p:nvSpPr>
        <p:spPr bwMode="auto">
          <a:xfrm>
            <a:off x="5122863" y="4648200"/>
            <a:ext cx="912812" cy="792163"/>
          </a:xfrm>
          <a:custGeom>
            <a:avLst/>
            <a:gdLst/>
            <a:ahLst/>
            <a:cxnLst>
              <a:cxn ang="0">
                <a:pos x="0" y="7"/>
              </a:cxn>
              <a:cxn ang="0">
                <a:pos x="204" y="0"/>
              </a:cxn>
              <a:cxn ang="0">
                <a:pos x="240" y="67"/>
              </a:cxn>
              <a:cxn ang="0">
                <a:pos x="209" y="147"/>
              </a:cxn>
              <a:cxn ang="0">
                <a:pos x="199" y="183"/>
              </a:cxn>
              <a:cxn ang="0">
                <a:pos x="336" y="168"/>
              </a:cxn>
              <a:cxn ang="0">
                <a:pos x="345" y="220"/>
              </a:cxn>
              <a:cxn ang="0">
                <a:pos x="304" y="215"/>
              </a:cxn>
              <a:cxn ang="0">
                <a:pos x="285" y="238"/>
              </a:cxn>
              <a:cxn ang="0">
                <a:pos x="306" y="253"/>
              </a:cxn>
              <a:cxn ang="0">
                <a:pos x="344" y="235"/>
              </a:cxn>
              <a:cxn ang="0">
                <a:pos x="345" y="260"/>
              </a:cxn>
              <a:cxn ang="0">
                <a:pos x="367" y="239"/>
              </a:cxn>
              <a:cxn ang="0">
                <a:pos x="382" y="239"/>
              </a:cxn>
              <a:cxn ang="0">
                <a:pos x="365" y="283"/>
              </a:cxn>
              <a:cxn ang="0">
                <a:pos x="399" y="290"/>
              </a:cxn>
              <a:cxn ang="0">
                <a:pos x="409" y="314"/>
              </a:cxn>
              <a:cxn ang="0">
                <a:pos x="394" y="321"/>
              </a:cxn>
              <a:cxn ang="0">
                <a:pos x="372" y="306"/>
              </a:cxn>
              <a:cxn ang="0">
                <a:pos x="333" y="295"/>
              </a:cxn>
              <a:cxn ang="0">
                <a:pos x="341" y="324"/>
              </a:cxn>
              <a:cxn ang="0">
                <a:pos x="321" y="327"/>
              </a:cxn>
              <a:cxn ang="0">
                <a:pos x="305" y="301"/>
              </a:cxn>
              <a:cxn ang="0">
                <a:pos x="295" y="317"/>
              </a:cxn>
              <a:cxn ang="0">
                <a:pos x="235" y="317"/>
              </a:cxn>
              <a:cxn ang="0">
                <a:pos x="235" y="301"/>
              </a:cxn>
              <a:cxn ang="0">
                <a:pos x="213" y="283"/>
              </a:cxn>
              <a:cxn ang="0">
                <a:pos x="168" y="280"/>
              </a:cxn>
              <a:cxn ang="0">
                <a:pos x="206" y="301"/>
              </a:cxn>
              <a:cxn ang="0">
                <a:pos x="153" y="312"/>
              </a:cxn>
              <a:cxn ang="0">
                <a:pos x="71" y="298"/>
              </a:cxn>
              <a:cxn ang="0">
                <a:pos x="40" y="301"/>
              </a:cxn>
              <a:cxn ang="0">
                <a:pos x="51" y="192"/>
              </a:cxn>
              <a:cxn ang="0">
                <a:pos x="1" y="105"/>
              </a:cxn>
              <a:cxn ang="0">
                <a:pos x="0" y="7"/>
              </a:cxn>
            </a:cxnLst>
            <a:rect l="0" t="0" r="r" b="b"/>
            <a:pathLst>
              <a:path w="409" h="327">
                <a:moveTo>
                  <a:pt x="0" y="7"/>
                </a:moveTo>
                <a:lnTo>
                  <a:pt x="204" y="0"/>
                </a:lnTo>
                <a:lnTo>
                  <a:pt x="240" y="67"/>
                </a:lnTo>
                <a:lnTo>
                  <a:pt x="209" y="147"/>
                </a:lnTo>
                <a:lnTo>
                  <a:pt x="199" y="183"/>
                </a:lnTo>
                <a:lnTo>
                  <a:pt x="336" y="168"/>
                </a:lnTo>
                <a:lnTo>
                  <a:pt x="345" y="220"/>
                </a:lnTo>
                <a:lnTo>
                  <a:pt x="304" y="215"/>
                </a:lnTo>
                <a:lnTo>
                  <a:pt x="285" y="238"/>
                </a:lnTo>
                <a:lnTo>
                  <a:pt x="306" y="253"/>
                </a:lnTo>
                <a:lnTo>
                  <a:pt x="344" y="235"/>
                </a:lnTo>
                <a:lnTo>
                  <a:pt x="345" y="260"/>
                </a:lnTo>
                <a:lnTo>
                  <a:pt x="367" y="239"/>
                </a:lnTo>
                <a:lnTo>
                  <a:pt x="382" y="239"/>
                </a:lnTo>
                <a:lnTo>
                  <a:pt x="365" y="283"/>
                </a:lnTo>
                <a:lnTo>
                  <a:pt x="399" y="290"/>
                </a:lnTo>
                <a:lnTo>
                  <a:pt x="409" y="314"/>
                </a:lnTo>
                <a:lnTo>
                  <a:pt x="394" y="321"/>
                </a:lnTo>
                <a:lnTo>
                  <a:pt x="372" y="306"/>
                </a:lnTo>
                <a:lnTo>
                  <a:pt x="333" y="295"/>
                </a:lnTo>
                <a:lnTo>
                  <a:pt x="341" y="324"/>
                </a:lnTo>
                <a:lnTo>
                  <a:pt x="321" y="327"/>
                </a:lnTo>
                <a:lnTo>
                  <a:pt x="305" y="301"/>
                </a:lnTo>
                <a:lnTo>
                  <a:pt x="295" y="317"/>
                </a:lnTo>
                <a:lnTo>
                  <a:pt x="235" y="317"/>
                </a:lnTo>
                <a:lnTo>
                  <a:pt x="235" y="301"/>
                </a:lnTo>
                <a:lnTo>
                  <a:pt x="213" y="283"/>
                </a:lnTo>
                <a:lnTo>
                  <a:pt x="168" y="280"/>
                </a:lnTo>
                <a:lnTo>
                  <a:pt x="206" y="301"/>
                </a:lnTo>
                <a:lnTo>
                  <a:pt x="153" y="312"/>
                </a:lnTo>
                <a:lnTo>
                  <a:pt x="71" y="298"/>
                </a:lnTo>
                <a:lnTo>
                  <a:pt x="40" y="301"/>
                </a:lnTo>
                <a:lnTo>
                  <a:pt x="51" y="192"/>
                </a:lnTo>
                <a:lnTo>
                  <a:pt x="1" y="105"/>
                </a:lnTo>
                <a:lnTo>
                  <a:pt x="0" y="7"/>
                </a:lnTo>
                <a:close/>
              </a:path>
            </a:pathLst>
          </a:custGeom>
          <a:solidFill>
            <a:srgbClr val="8FB4E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smtClean="0">
              <a:ln>
                <a:solidFill>
                  <a:schemeClr val="tx1">
                    <a:lumMod val="20000"/>
                    <a:lumOff val="80000"/>
                  </a:schemeClr>
                </a:solidFill>
              </a:ln>
            </a:endParaRPr>
          </a:p>
          <a:p>
            <a:pPr algn="ctr"/>
            <a:r>
              <a:rPr lang="en-US" dirty="0" smtClean="0">
                <a:ln>
                  <a:solidFill>
                    <a:schemeClr val="tx1">
                      <a:lumMod val="20000"/>
                      <a:lumOff val="80000"/>
                    </a:schemeClr>
                  </a:solidFill>
                </a:ln>
              </a:rPr>
              <a:t>LA</a:t>
            </a:r>
            <a:endParaRPr lang="en-US" dirty="0">
              <a:ln>
                <a:solidFill>
                  <a:schemeClr val="tx1">
                    <a:lumMod val="20000"/>
                    <a:lumOff val="80000"/>
                  </a:schemeClr>
                </a:solidFill>
              </a:ln>
            </a:endParaRPr>
          </a:p>
        </p:txBody>
      </p:sp>
      <p:sp>
        <p:nvSpPr>
          <p:cNvPr id="305185" name="Freeform 33"/>
          <p:cNvSpPr>
            <a:spLocks/>
          </p:cNvSpPr>
          <p:nvPr/>
        </p:nvSpPr>
        <p:spPr bwMode="auto">
          <a:xfrm>
            <a:off x="4467225" y="1295400"/>
            <a:ext cx="1075531" cy="1244600"/>
          </a:xfrm>
          <a:custGeom>
            <a:avLst/>
            <a:gdLst/>
            <a:ahLst/>
            <a:cxnLst>
              <a:cxn ang="0">
                <a:pos x="0" y="40"/>
              </a:cxn>
              <a:cxn ang="0">
                <a:pos x="119" y="40"/>
              </a:cxn>
              <a:cxn ang="0">
                <a:pos x="118" y="0"/>
              </a:cxn>
              <a:cxn ang="0">
                <a:pos x="144" y="11"/>
              </a:cxn>
              <a:cxn ang="0">
                <a:pos x="149" y="42"/>
              </a:cxn>
              <a:cxn ang="0">
                <a:pos x="207" y="76"/>
              </a:cxn>
              <a:cxn ang="0">
                <a:pos x="224" y="61"/>
              </a:cxn>
              <a:cxn ang="0">
                <a:pos x="258" y="61"/>
              </a:cxn>
              <a:cxn ang="0">
                <a:pos x="284" y="91"/>
              </a:cxn>
              <a:cxn ang="0">
                <a:pos x="301" y="79"/>
              </a:cxn>
              <a:cxn ang="0">
                <a:pos x="351" y="92"/>
              </a:cxn>
              <a:cxn ang="0">
                <a:pos x="369" y="69"/>
              </a:cxn>
              <a:cxn ang="0">
                <a:pos x="400" y="87"/>
              </a:cxn>
              <a:cxn ang="0">
                <a:pos x="456" y="84"/>
              </a:cxn>
              <a:cxn ang="0">
                <a:pos x="365" y="148"/>
              </a:cxn>
              <a:cxn ang="0">
                <a:pos x="320" y="204"/>
              </a:cxn>
              <a:cxn ang="0">
                <a:pos x="329" y="285"/>
              </a:cxn>
              <a:cxn ang="0">
                <a:pos x="298" y="318"/>
              </a:cxn>
              <a:cxn ang="0">
                <a:pos x="310" y="342"/>
              </a:cxn>
              <a:cxn ang="0">
                <a:pos x="310" y="402"/>
              </a:cxn>
              <a:cxn ang="0">
                <a:pos x="341" y="402"/>
              </a:cxn>
              <a:cxn ang="0">
                <a:pos x="387" y="445"/>
              </a:cxn>
              <a:cxn ang="0">
                <a:pos x="406" y="498"/>
              </a:cxn>
              <a:cxn ang="0">
                <a:pos x="83" y="513"/>
              </a:cxn>
              <a:cxn ang="0">
                <a:pos x="85" y="371"/>
              </a:cxn>
              <a:cxn ang="0">
                <a:pos x="56" y="340"/>
              </a:cxn>
              <a:cxn ang="0">
                <a:pos x="66" y="302"/>
              </a:cxn>
              <a:cxn ang="0">
                <a:pos x="76" y="281"/>
              </a:cxn>
              <a:cxn ang="0">
                <a:pos x="56" y="183"/>
              </a:cxn>
              <a:cxn ang="0">
                <a:pos x="29" y="118"/>
              </a:cxn>
              <a:cxn ang="0">
                <a:pos x="0" y="40"/>
              </a:cxn>
            </a:cxnLst>
            <a:rect l="0" t="0" r="r" b="b"/>
            <a:pathLst>
              <a:path w="456" h="513">
                <a:moveTo>
                  <a:pt x="0" y="40"/>
                </a:moveTo>
                <a:lnTo>
                  <a:pt x="119" y="40"/>
                </a:lnTo>
                <a:lnTo>
                  <a:pt x="118" y="0"/>
                </a:lnTo>
                <a:lnTo>
                  <a:pt x="144" y="11"/>
                </a:lnTo>
                <a:lnTo>
                  <a:pt x="149" y="42"/>
                </a:lnTo>
                <a:lnTo>
                  <a:pt x="207" y="76"/>
                </a:lnTo>
                <a:lnTo>
                  <a:pt x="224" y="61"/>
                </a:lnTo>
                <a:lnTo>
                  <a:pt x="258" y="61"/>
                </a:lnTo>
                <a:lnTo>
                  <a:pt x="284" y="91"/>
                </a:lnTo>
                <a:lnTo>
                  <a:pt x="301" y="79"/>
                </a:lnTo>
                <a:lnTo>
                  <a:pt x="351" y="92"/>
                </a:lnTo>
                <a:lnTo>
                  <a:pt x="369" y="69"/>
                </a:lnTo>
                <a:lnTo>
                  <a:pt x="400" y="87"/>
                </a:lnTo>
                <a:lnTo>
                  <a:pt x="456" y="84"/>
                </a:lnTo>
                <a:lnTo>
                  <a:pt x="365" y="148"/>
                </a:lnTo>
                <a:lnTo>
                  <a:pt x="320" y="204"/>
                </a:lnTo>
                <a:lnTo>
                  <a:pt x="329" y="285"/>
                </a:lnTo>
                <a:lnTo>
                  <a:pt x="298" y="318"/>
                </a:lnTo>
                <a:lnTo>
                  <a:pt x="310" y="342"/>
                </a:lnTo>
                <a:lnTo>
                  <a:pt x="310" y="402"/>
                </a:lnTo>
                <a:lnTo>
                  <a:pt x="341" y="402"/>
                </a:lnTo>
                <a:lnTo>
                  <a:pt x="387" y="445"/>
                </a:lnTo>
                <a:lnTo>
                  <a:pt x="406" y="498"/>
                </a:lnTo>
                <a:lnTo>
                  <a:pt x="83" y="513"/>
                </a:lnTo>
                <a:lnTo>
                  <a:pt x="85" y="371"/>
                </a:lnTo>
                <a:lnTo>
                  <a:pt x="56" y="340"/>
                </a:lnTo>
                <a:lnTo>
                  <a:pt x="66" y="302"/>
                </a:lnTo>
                <a:lnTo>
                  <a:pt x="76" y="281"/>
                </a:lnTo>
                <a:lnTo>
                  <a:pt x="56" y="183"/>
                </a:lnTo>
                <a:lnTo>
                  <a:pt x="29" y="118"/>
                </a:lnTo>
                <a:lnTo>
                  <a:pt x="0" y="40"/>
                </a:lnTo>
                <a:close/>
              </a:path>
            </a:pathLst>
          </a:custGeom>
          <a:solidFill>
            <a:srgbClr val="8FB4E1"/>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lIns="0" tIns="0" rIns="0"/>
          <a:lstStyle/>
          <a:p>
            <a:endParaRPr lang="en-US" dirty="0" smtClean="0">
              <a:solidFill>
                <a:sysClr val="windowText" lastClr="000000"/>
              </a:solidFill>
            </a:endParaRPr>
          </a:p>
          <a:p>
            <a:endParaRPr lang="en-US" dirty="0">
              <a:solidFill>
                <a:sysClr val="windowText" lastClr="000000"/>
              </a:solidFill>
            </a:endParaRPr>
          </a:p>
          <a:p>
            <a:r>
              <a:rPr lang="en-US" dirty="0" smtClean="0">
                <a:solidFill>
                  <a:sysClr val="windowText" lastClr="000000"/>
                </a:solidFill>
              </a:rPr>
              <a:t>     </a:t>
            </a:r>
            <a:r>
              <a:rPr lang="en-US" dirty="0" smtClean="0">
                <a:solidFill>
                  <a:schemeClr val="bg1"/>
                </a:solidFill>
              </a:rPr>
              <a:t>MN</a:t>
            </a:r>
            <a:endParaRPr lang="en-US" dirty="0">
              <a:solidFill>
                <a:schemeClr val="bg1"/>
              </a:solidFill>
            </a:endParaRPr>
          </a:p>
        </p:txBody>
      </p:sp>
      <p:sp>
        <p:nvSpPr>
          <p:cNvPr id="305186" name="Freeform 34"/>
          <p:cNvSpPr>
            <a:spLocks/>
          </p:cNvSpPr>
          <p:nvPr/>
        </p:nvSpPr>
        <p:spPr bwMode="auto">
          <a:xfrm>
            <a:off x="5156200" y="1725613"/>
            <a:ext cx="773113" cy="979487"/>
          </a:xfrm>
          <a:custGeom>
            <a:avLst/>
            <a:gdLst/>
            <a:ahLst/>
            <a:cxnLst>
              <a:cxn ang="0">
                <a:pos x="25" y="27"/>
              </a:cxn>
              <a:cxn ang="0">
                <a:pos x="51" y="23"/>
              </a:cxn>
              <a:cxn ang="0">
                <a:pos x="75" y="23"/>
              </a:cxn>
              <a:cxn ang="0">
                <a:pos x="90" y="0"/>
              </a:cxn>
              <a:cxn ang="0">
                <a:pos x="101" y="29"/>
              </a:cxn>
              <a:cxn ang="0">
                <a:pos x="138" y="29"/>
              </a:cxn>
              <a:cxn ang="0">
                <a:pos x="158" y="57"/>
              </a:cxn>
              <a:cxn ang="0">
                <a:pos x="197" y="49"/>
              </a:cxn>
              <a:cxn ang="0">
                <a:pos x="223" y="67"/>
              </a:cxn>
              <a:cxn ang="0">
                <a:pos x="272" y="79"/>
              </a:cxn>
              <a:cxn ang="0">
                <a:pos x="280" y="100"/>
              </a:cxn>
              <a:cxn ang="0">
                <a:pos x="305" y="102"/>
              </a:cxn>
              <a:cxn ang="0">
                <a:pos x="298" y="123"/>
              </a:cxn>
              <a:cxn ang="0">
                <a:pos x="306" y="146"/>
              </a:cxn>
              <a:cxn ang="0">
                <a:pos x="290" y="176"/>
              </a:cxn>
              <a:cxn ang="0">
                <a:pos x="301" y="183"/>
              </a:cxn>
              <a:cxn ang="0">
                <a:pos x="329" y="150"/>
              </a:cxn>
              <a:cxn ang="0">
                <a:pos x="328" y="139"/>
              </a:cxn>
              <a:cxn ang="0">
                <a:pos x="339" y="134"/>
              </a:cxn>
              <a:cxn ang="0">
                <a:pos x="346" y="150"/>
              </a:cxn>
              <a:cxn ang="0">
                <a:pos x="325" y="173"/>
              </a:cxn>
              <a:cxn ang="0">
                <a:pos x="316" y="224"/>
              </a:cxn>
              <a:cxn ang="0">
                <a:pos x="316" y="310"/>
              </a:cxn>
              <a:cxn ang="0">
                <a:pos x="329" y="325"/>
              </a:cxn>
              <a:cxn ang="0">
                <a:pos x="324" y="378"/>
              </a:cxn>
              <a:cxn ang="0">
                <a:pos x="159" y="404"/>
              </a:cxn>
              <a:cxn ang="0">
                <a:pos x="118" y="379"/>
              </a:cxn>
              <a:cxn ang="0">
                <a:pos x="127" y="347"/>
              </a:cxn>
              <a:cxn ang="0">
                <a:pos x="107" y="312"/>
              </a:cxn>
              <a:cxn ang="0">
                <a:pos x="90" y="268"/>
              </a:cxn>
              <a:cxn ang="0">
                <a:pos x="44" y="225"/>
              </a:cxn>
              <a:cxn ang="0">
                <a:pos x="15" y="225"/>
              </a:cxn>
              <a:cxn ang="0">
                <a:pos x="15" y="165"/>
              </a:cxn>
              <a:cxn ang="0">
                <a:pos x="0" y="143"/>
              </a:cxn>
              <a:cxn ang="0">
                <a:pos x="32" y="108"/>
              </a:cxn>
              <a:cxn ang="0">
                <a:pos x="25" y="27"/>
              </a:cxn>
            </a:cxnLst>
            <a:rect l="0" t="0" r="r" b="b"/>
            <a:pathLst>
              <a:path w="346" h="404">
                <a:moveTo>
                  <a:pt x="25" y="27"/>
                </a:moveTo>
                <a:lnTo>
                  <a:pt x="51" y="23"/>
                </a:lnTo>
                <a:lnTo>
                  <a:pt x="75" y="23"/>
                </a:lnTo>
                <a:lnTo>
                  <a:pt x="90" y="0"/>
                </a:lnTo>
                <a:lnTo>
                  <a:pt x="101" y="29"/>
                </a:lnTo>
                <a:lnTo>
                  <a:pt x="138" y="29"/>
                </a:lnTo>
                <a:lnTo>
                  <a:pt x="158" y="57"/>
                </a:lnTo>
                <a:lnTo>
                  <a:pt x="197" y="49"/>
                </a:lnTo>
                <a:lnTo>
                  <a:pt x="223" y="67"/>
                </a:lnTo>
                <a:lnTo>
                  <a:pt x="272" y="79"/>
                </a:lnTo>
                <a:lnTo>
                  <a:pt x="280" y="100"/>
                </a:lnTo>
                <a:lnTo>
                  <a:pt x="305" y="102"/>
                </a:lnTo>
                <a:lnTo>
                  <a:pt x="298" y="123"/>
                </a:lnTo>
                <a:lnTo>
                  <a:pt x="306" y="146"/>
                </a:lnTo>
                <a:lnTo>
                  <a:pt x="290" y="176"/>
                </a:lnTo>
                <a:lnTo>
                  <a:pt x="301" y="183"/>
                </a:lnTo>
                <a:lnTo>
                  <a:pt x="329" y="150"/>
                </a:lnTo>
                <a:lnTo>
                  <a:pt x="328" y="139"/>
                </a:lnTo>
                <a:lnTo>
                  <a:pt x="339" y="134"/>
                </a:lnTo>
                <a:lnTo>
                  <a:pt x="346" y="150"/>
                </a:lnTo>
                <a:lnTo>
                  <a:pt x="325" y="173"/>
                </a:lnTo>
                <a:lnTo>
                  <a:pt x="316" y="224"/>
                </a:lnTo>
                <a:lnTo>
                  <a:pt x="316" y="310"/>
                </a:lnTo>
                <a:lnTo>
                  <a:pt x="329" y="325"/>
                </a:lnTo>
                <a:lnTo>
                  <a:pt x="324" y="378"/>
                </a:lnTo>
                <a:lnTo>
                  <a:pt x="159" y="404"/>
                </a:lnTo>
                <a:lnTo>
                  <a:pt x="118" y="379"/>
                </a:lnTo>
                <a:lnTo>
                  <a:pt x="127" y="347"/>
                </a:lnTo>
                <a:lnTo>
                  <a:pt x="107" y="312"/>
                </a:lnTo>
                <a:lnTo>
                  <a:pt x="90" y="268"/>
                </a:lnTo>
                <a:lnTo>
                  <a:pt x="44" y="225"/>
                </a:lnTo>
                <a:lnTo>
                  <a:pt x="15" y="225"/>
                </a:lnTo>
                <a:lnTo>
                  <a:pt x="15" y="165"/>
                </a:lnTo>
                <a:lnTo>
                  <a:pt x="0" y="143"/>
                </a:lnTo>
                <a:lnTo>
                  <a:pt x="32" y="108"/>
                </a:lnTo>
                <a:lnTo>
                  <a:pt x="25" y="27"/>
                </a:lnTo>
                <a:close/>
              </a:path>
            </a:pathLst>
          </a:custGeom>
          <a:pattFill prst="pct80">
            <a:fgClr>
              <a:schemeClr val="tx2">
                <a:lumMod val="60000"/>
                <a:lumOff val="40000"/>
              </a:schemeClr>
            </a:fgClr>
            <a:bgClr>
              <a:schemeClr val="bg1"/>
            </a:bgClr>
          </a:patt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WI</a:t>
            </a:r>
            <a:endParaRPr lang="en-US" dirty="0"/>
          </a:p>
        </p:txBody>
      </p:sp>
      <p:sp>
        <p:nvSpPr>
          <p:cNvPr id="305187" name="Freeform 35"/>
          <p:cNvSpPr>
            <a:spLocks/>
          </p:cNvSpPr>
          <p:nvPr/>
        </p:nvSpPr>
        <p:spPr bwMode="auto">
          <a:xfrm>
            <a:off x="5459413" y="1584325"/>
            <a:ext cx="831850" cy="390525"/>
          </a:xfrm>
          <a:custGeom>
            <a:avLst/>
            <a:gdLst/>
            <a:ahLst/>
            <a:cxnLst>
              <a:cxn ang="0">
                <a:pos x="0" y="89"/>
              </a:cxn>
              <a:cxn ang="0">
                <a:pos x="83" y="0"/>
              </a:cxn>
              <a:cxn ang="0">
                <a:pos x="68" y="36"/>
              </a:cxn>
              <a:cxn ang="0">
                <a:pos x="80" y="48"/>
              </a:cxn>
              <a:cxn ang="0">
                <a:pos x="106" y="33"/>
              </a:cxn>
              <a:cxn ang="0">
                <a:pos x="163" y="55"/>
              </a:cxn>
              <a:cxn ang="0">
                <a:pos x="188" y="36"/>
              </a:cxn>
              <a:cxn ang="0">
                <a:pos x="265" y="26"/>
              </a:cxn>
              <a:cxn ang="0">
                <a:pos x="280" y="49"/>
              </a:cxn>
              <a:cxn ang="0">
                <a:pos x="310" y="44"/>
              </a:cxn>
              <a:cxn ang="0">
                <a:pos x="368" y="67"/>
              </a:cxn>
              <a:cxn ang="0">
                <a:pos x="372" y="85"/>
              </a:cxn>
              <a:cxn ang="0">
                <a:pos x="309" y="100"/>
              </a:cxn>
              <a:cxn ang="0">
                <a:pos x="290" y="89"/>
              </a:cxn>
              <a:cxn ang="0">
                <a:pos x="258" y="92"/>
              </a:cxn>
              <a:cxn ang="0">
                <a:pos x="220" y="115"/>
              </a:cxn>
              <a:cxn ang="0">
                <a:pos x="203" y="116"/>
              </a:cxn>
              <a:cxn ang="0">
                <a:pos x="189" y="100"/>
              </a:cxn>
              <a:cxn ang="0">
                <a:pos x="168" y="160"/>
              </a:cxn>
              <a:cxn ang="0">
                <a:pos x="144" y="161"/>
              </a:cxn>
              <a:cxn ang="0">
                <a:pos x="134" y="137"/>
              </a:cxn>
              <a:cxn ang="0">
                <a:pos x="84" y="126"/>
              </a:cxn>
              <a:cxn ang="0">
                <a:pos x="61" y="109"/>
              </a:cxn>
              <a:cxn ang="0">
                <a:pos x="20" y="115"/>
              </a:cxn>
              <a:cxn ang="0">
                <a:pos x="0" y="89"/>
              </a:cxn>
            </a:cxnLst>
            <a:rect l="0" t="0" r="r" b="b"/>
            <a:pathLst>
              <a:path w="372" h="161">
                <a:moveTo>
                  <a:pt x="0" y="89"/>
                </a:moveTo>
                <a:lnTo>
                  <a:pt x="83" y="0"/>
                </a:lnTo>
                <a:lnTo>
                  <a:pt x="68" y="36"/>
                </a:lnTo>
                <a:lnTo>
                  <a:pt x="80" y="48"/>
                </a:lnTo>
                <a:lnTo>
                  <a:pt x="106" y="33"/>
                </a:lnTo>
                <a:lnTo>
                  <a:pt x="163" y="55"/>
                </a:lnTo>
                <a:lnTo>
                  <a:pt x="188" y="36"/>
                </a:lnTo>
                <a:lnTo>
                  <a:pt x="265" y="26"/>
                </a:lnTo>
                <a:lnTo>
                  <a:pt x="280" y="49"/>
                </a:lnTo>
                <a:lnTo>
                  <a:pt x="310" y="44"/>
                </a:lnTo>
                <a:lnTo>
                  <a:pt x="368" y="67"/>
                </a:lnTo>
                <a:lnTo>
                  <a:pt x="372" y="85"/>
                </a:lnTo>
                <a:lnTo>
                  <a:pt x="309" y="100"/>
                </a:lnTo>
                <a:lnTo>
                  <a:pt x="290" y="89"/>
                </a:lnTo>
                <a:lnTo>
                  <a:pt x="258" y="92"/>
                </a:lnTo>
                <a:lnTo>
                  <a:pt x="220" y="115"/>
                </a:lnTo>
                <a:lnTo>
                  <a:pt x="203" y="116"/>
                </a:lnTo>
                <a:lnTo>
                  <a:pt x="189" y="100"/>
                </a:lnTo>
                <a:lnTo>
                  <a:pt x="168" y="160"/>
                </a:lnTo>
                <a:lnTo>
                  <a:pt x="144" y="161"/>
                </a:lnTo>
                <a:lnTo>
                  <a:pt x="134" y="137"/>
                </a:lnTo>
                <a:lnTo>
                  <a:pt x="84" y="126"/>
                </a:lnTo>
                <a:lnTo>
                  <a:pt x="61" y="109"/>
                </a:lnTo>
                <a:lnTo>
                  <a:pt x="20" y="115"/>
                </a:lnTo>
                <a:lnTo>
                  <a:pt x="0" y="89"/>
                </a:lnTo>
                <a:close/>
              </a:path>
            </a:pathLst>
          </a:custGeom>
          <a:solidFill>
            <a:srgbClr val="10243C"/>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0" tIns="0" rIns="0"/>
          <a:lstStyle/>
          <a:p>
            <a:endParaRPr lang="en-US"/>
          </a:p>
        </p:txBody>
      </p:sp>
      <p:sp>
        <p:nvSpPr>
          <p:cNvPr id="305188" name="Freeform 36"/>
          <p:cNvSpPr>
            <a:spLocks/>
          </p:cNvSpPr>
          <p:nvPr/>
        </p:nvSpPr>
        <p:spPr bwMode="auto">
          <a:xfrm>
            <a:off x="6035675" y="1860550"/>
            <a:ext cx="595313" cy="876300"/>
          </a:xfrm>
          <a:custGeom>
            <a:avLst/>
            <a:gdLst/>
            <a:ahLst/>
            <a:cxnLst>
              <a:cxn ang="0">
                <a:pos x="67" y="14"/>
              </a:cxn>
              <a:cxn ang="0">
                <a:pos x="77" y="37"/>
              </a:cxn>
              <a:cxn ang="0">
                <a:pos x="58" y="51"/>
              </a:cxn>
              <a:cxn ang="0">
                <a:pos x="57" y="108"/>
              </a:cxn>
              <a:cxn ang="0">
                <a:pos x="47" y="71"/>
              </a:cxn>
              <a:cxn ang="0">
                <a:pos x="8" y="107"/>
              </a:cxn>
              <a:cxn ang="0">
                <a:pos x="0" y="210"/>
              </a:cxn>
              <a:cxn ang="0">
                <a:pos x="24" y="261"/>
              </a:cxn>
              <a:cxn ang="0">
                <a:pos x="27" y="287"/>
              </a:cxn>
              <a:cxn ang="0">
                <a:pos x="28" y="308"/>
              </a:cxn>
              <a:cxn ang="0">
                <a:pos x="27" y="327"/>
              </a:cxn>
              <a:cxn ang="0">
                <a:pos x="22" y="361"/>
              </a:cxn>
              <a:cxn ang="0">
                <a:pos x="127" y="354"/>
              </a:cxn>
              <a:cxn ang="0">
                <a:pos x="265" y="342"/>
              </a:cxn>
              <a:cxn ang="0">
                <a:pos x="240" y="335"/>
              </a:cxn>
              <a:cxn ang="0">
                <a:pos x="226" y="316"/>
              </a:cxn>
              <a:cxn ang="0">
                <a:pos x="247" y="300"/>
              </a:cxn>
              <a:cxn ang="0">
                <a:pos x="247" y="280"/>
              </a:cxn>
              <a:cxn ang="0">
                <a:pos x="237" y="262"/>
              </a:cxn>
              <a:cxn ang="0">
                <a:pos x="247" y="250"/>
              </a:cxn>
              <a:cxn ang="0">
                <a:pos x="266" y="251"/>
              </a:cxn>
              <a:cxn ang="0">
                <a:pos x="262" y="201"/>
              </a:cxn>
              <a:cxn ang="0">
                <a:pos x="257" y="171"/>
              </a:cxn>
              <a:cxn ang="0">
                <a:pos x="246" y="153"/>
              </a:cxn>
              <a:cxn ang="0">
                <a:pos x="235" y="142"/>
              </a:cxn>
              <a:cxn ang="0">
                <a:pos x="218" y="138"/>
              </a:cxn>
              <a:cxn ang="0">
                <a:pos x="201" y="138"/>
              </a:cxn>
              <a:cxn ang="0">
                <a:pos x="184" y="161"/>
              </a:cxn>
              <a:cxn ang="0">
                <a:pos x="173" y="169"/>
              </a:cxn>
              <a:cxn ang="0">
                <a:pos x="165" y="171"/>
              </a:cxn>
              <a:cxn ang="0">
                <a:pos x="157" y="168"/>
              </a:cxn>
              <a:cxn ang="0">
                <a:pos x="154" y="156"/>
              </a:cxn>
              <a:cxn ang="0">
                <a:pos x="157" y="149"/>
              </a:cxn>
              <a:cxn ang="0">
                <a:pos x="164" y="142"/>
              </a:cxn>
              <a:cxn ang="0">
                <a:pos x="171" y="138"/>
              </a:cxn>
              <a:cxn ang="0">
                <a:pos x="179" y="137"/>
              </a:cxn>
              <a:cxn ang="0">
                <a:pos x="179" y="123"/>
              </a:cxn>
              <a:cxn ang="0">
                <a:pos x="199" y="108"/>
              </a:cxn>
              <a:cxn ang="0">
                <a:pos x="179" y="61"/>
              </a:cxn>
              <a:cxn ang="0">
                <a:pos x="179" y="38"/>
              </a:cxn>
              <a:cxn ang="0">
                <a:pos x="145" y="29"/>
              </a:cxn>
              <a:cxn ang="0">
                <a:pos x="97" y="0"/>
              </a:cxn>
              <a:cxn ang="0">
                <a:pos x="67" y="14"/>
              </a:cxn>
            </a:cxnLst>
            <a:rect l="0" t="0" r="r" b="b"/>
            <a:pathLst>
              <a:path w="266" h="361">
                <a:moveTo>
                  <a:pt x="67" y="14"/>
                </a:moveTo>
                <a:lnTo>
                  <a:pt x="77" y="37"/>
                </a:lnTo>
                <a:lnTo>
                  <a:pt x="58" y="51"/>
                </a:lnTo>
                <a:lnTo>
                  <a:pt x="57" y="108"/>
                </a:lnTo>
                <a:lnTo>
                  <a:pt x="47" y="71"/>
                </a:lnTo>
                <a:lnTo>
                  <a:pt x="8" y="107"/>
                </a:lnTo>
                <a:lnTo>
                  <a:pt x="0" y="210"/>
                </a:lnTo>
                <a:lnTo>
                  <a:pt x="24" y="261"/>
                </a:lnTo>
                <a:lnTo>
                  <a:pt x="27" y="287"/>
                </a:lnTo>
                <a:lnTo>
                  <a:pt x="28" y="308"/>
                </a:lnTo>
                <a:lnTo>
                  <a:pt x="27" y="327"/>
                </a:lnTo>
                <a:lnTo>
                  <a:pt x="22" y="361"/>
                </a:lnTo>
                <a:lnTo>
                  <a:pt x="127" y="354"/>
                </a:lnTo>
                <a:lnTo>
                  <a:pt x="265" y="342"/>
                </a:lnTo>
                <a:lnTo>
                  <a:pt x="240" y="335"/>
                </a:lnTo>
                <a:lnTo>
                  <a:pt x="226" y="316"/>
                </a:lnTo>
                <a:lnTo>
                  <a:pt x="247" y="300"/>
                </a:lnTo>
                <a:lnTo>
                  <a:pt x="247" y="280"/>
                </a:lnTo>
                <a:lnTo>
                  <a:pt x="237" y="262"/>
                </a:lnTo>
                <a:lnTo>
                  <a:pt x="247" y="250"/>
                </a:lnTo>
                <a:lnTo>
                  <a:pt x="266" y="251"/>
                </a:lnTo>
                <a:lnTo>
                  <a:pt x="262" y="201"/>
                </a:lnTo>
                <a:lnTo>
                  <a:pt x="257" y="171"/>
                </a:lnTo>
                <a:lnTo>
                  <a:pt x="246" y="153"/>
                </a:lnTo>
                <a:lnTo>
                  <a:pt x="235" y="142"/>
                </a:lnTo>
                <a:lnTo>
                  <a:pt x="218" y="138"/>
                </a:lnTo>
                <a:lnTo>
                  <a:pt x="201" y="138"/>
                </a:lnTo>
                <a:lnTo>
                  <a:pt x="184" y="161"/>
                </a:lnTo>
                <a:lnTo>
                  <a:pt x="173" y="169"/>
                </a:lnTo>
                <a:lnTo>
                  <a:pt x="165" y="171"/>
                </a:lnTo>
                <a:lnTo>
                  <a:pt x="157" y="168"/>
                </a:lnTo>
                <a:lnTo>
                  <a:pt x="154" y="156"/>
                </a:lnTo>
                <a:lnTo>
                  <a:pt x="157" y="149"/>
                </a:lnTo>
                <a:lnTo>
                  <a:pt x="164" y="142"/>
                </a:lnTo>
                <a:lnTo>
                  <a:pt x="171" y="138"/>
                </a:lnTo>
                <a:lnTo>
                  <a:pt x="179" y="137"/>
                </a:lnTo>
                <a:lnTo>
                  <a:pt x="179" y="123"/>
                </a:lnTo>
                <a:lnTo>
                  <a:pt x="199" y="108"/>
                </a:lnTo>
                <a:lnTo>
                  <a:pt x="179" y="61"/>
                </a:lnTo>
                <a:lnTo>
                  <a:pt x="179" y="38"/>
                </a:lnTo>
                <a:lnTo>
                  <a:pt x="145" y="29"/>
                </a:lnTo>
                <a:lnTo>
                  <a:pt x="97" y="0"/>
                </a:lnTo>
                <a:lnTo>
                  <a:pt x="67" y="14"/>
                </a:lnTo>
                <a:close/>
              </a:path>
            </a:pathLst>
          </a:custGeom>
          <a:solidFill>
            <a:srgbClr val="10243C"/>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0" tIns="0" rIns="0"/>
          <a:lstStyle/>
          <a:p>
            <a:endParaRPr lang="en-US" dirty="0"/>
          </a:p>
          <a:p>
            <a:r>
              <a:rPr lang="en-US" dirty="0"/>
              <a:t> MI</a:t>
            </a:r>
          </a:p>
        </p:txBody>
      </p:sp>
      <p:sp>
        <p:nvSpPr>
          <p:cNvPr id="305189" name="Freeform 37"/>
          <p:cNvSpPr>
            <a:spLocks/>
          </p:cNvSpPr>
          <p:nvPr/>
        </p:nvSpPr>
        <p:spPr bwMode="auto">
          <a:xfrm>
            <a:off x="5386388" y="2636838"/>
            <a:ext cx="644525" cy="1157287"/>
          </a:xfrm>
          <a:custGeom>
            <a:avLst/>
            <a:gdLst/>
            <a:ahLst/>
            <a:cxnLst>
              <a:cxn ang="0">
                <a:pos x="54" y="27"/>
              </a:cxn>
              <a:cxn ang="0">
                <a:pos x="220" y="0"/>
              </a:cxn>
              <a:cxn ang="0">
                <a:pos x="246" y="58"/>
              </a:cxn>
              <a:cxn ang="0">
                <a:pos x="279" y="302"/>
              </a:cxn>
              <a:cxn ang="0">
                <a:pos x="289" y="335"/>
              </a:cxn>
              <a:cxn ang="0">
                <a:pos x="263" y="399"/>
              </a:cxn>
              <a:cxn ang="0">
                <a:pos x="263" y="444"/>
              </a:cxn>
              <a:cxn ang="0">
                <a:pos x="233" y="439"/>
              </a:cxn>
              <a:cxn ang="0">
                <a:pos x="235" y="477"/>
              </a:cxn>
              <a:cxn ang="0">
                <a:pos x="203" y="462"/>
              </a:cxn>
              <a:cxn ang="0">
                <a:pos x="187" y="467"/>
              </a:cxn>
              <a:cxn ang="0">
                <a:pos x="164" y="463"/>
              </a:cxn>
              <a:cxn ang="0">
                <a:pos x="146" y="406"/>
              </a:cxn>
              <a:cxn ang="0">
                <a:pos x="113" y="388"/>
              </a:cxn>
              <a:cxn ang="0">
                <a:pos x="113" y="327"/>
              </a:cxn>
              <a:cxn ang="0">
                <a:pos x="79" y="335"/>
              </a:cxn>
              <a:cxn ang="0">
                <a:pos x="60" y="290"/>
              </a:cxn>
              <a:cxn ang="0">
                <a:pos x="0" y="237"/>
              </a:cxn>
              <a:cxn ang="0">
                <a:pos x="44" y="155"/>
              </a:cxn>
              <a:cxn ang="0">
                <a:pos x="32" y="117"/>
              </a:cxn>
              <a:cxn ang="0">
                <a:pos x="75" y="109"/>
              </a:cxn>
              <a:cxn ang="0">
                <a:pos x="79" y="56"/>
              </a:cxn>
              <a:cxn ang="0">
                <a:pos x="54" y="27"/>
              </a:cxn>
            </a:cxnLst>
            <a:rect l="0" t="0" r="r" b="b"/>
            <a:pathLst>
              <a:path w="289" h="477">
                <a:moveTo>
                  <a:pt x="54" y="27"/>
                </a:moveTo>
                <a:lnTo>
                  <a:pt x="220" y="0"/>
                </a:lnTo>
                <a:lnTo>
                  <a:pt x="246" y="58"/>
                </a:lnTo>
                <a:lnTo>
                  <a:pt x="279" y="302"/>
                </a:lnTo>
                <a:lnTo>
                  <a:pt x="289" y="335"/>
                </a:lnTo>
                <a:lnTo>
                  <a:pt x="263" y="399"/>
                </a:lnTo>
                <a:lnTo>
                  <a:pt x="263" y="444"/>
                </a:lnTo>
                <a:lnTo>
                  <a:pt x="233" y="439"/>
                </a:lnTo>
                <a:lnTo>
                  <a:pt x="235" y="477"/>
                </a:lnTo>
                <a:lnTo>
                  <a:pt x="203" y="462"/>
                </a:lnTo>
                <a:lnTo>
                  <a:pt x="187" y="467"/>
                </a:lnTo>
                <a:lnTo>
                  <a:pt x="164" y="463"/>
                </a:lnTo>
                <a:lnTo>
                  <a:pt x="146" y="406"/>
                </a:lnTo>
                <a:lnTo>
                  <a:pt x="113" y="388"/>
                </a:lnTo>
                <a:lnTo>
                  <a:pt x="113" y="327"/>
                </a:lnTo>
                <a:lnTo>
                  <a:pt x="79" y="335"/>
                </a:lnTo>
                <a:lnTo>
                  <a:pt x="60" y="290"/>
                </a:lnTo>
                <a:lnTo>
                  <a:pt x="0" y="237"/>
                </a:lnTo>
                <a:lnTo>
                  <a:pt x="44" y="155"/>
                </a:lnTo>
                <a:lnTo>
                  <a:pt x="32" y="117"/>
                </a:lnTo>
                <a:lnTo>
                  <a:pt x="75" y="109"/>
                </a:lnTo>
                <a:lnTo>
                  <a:pt x="79" y="56"/>
                </a:lnTo>
                <a:lnTo>
                  <a:pt x="54" y="27"/>
                </a:lnTo>
                <a:close/>
              </a:path>
            </a:pathLst>
          </a:custGeom>
          <a:solidFill>
            <a:srgbClr val="316FB9"/>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0" tIns="0" rIns="0"/>
          <a:lstStyle/>
          <a:p>
            <a:endParaRPr lang="en-US" dirty="0" smtClean="0">
              <a:solidFill>
                <a:schemeClr val="bg1"/>
              </a:solidFill>
            </a:endParaRPr>
          </a:p>
          <a:p>
            <a:r>
              <a:rPr lang="en-US" dirty="0">
                <a:solidFill>
                  <a:schemeClr val="bg1"/>
                </a:solidFill>
              </a:rPr>
              <a:t> </a:t>
            </a:r>
            <a:r>
              <a:rPr lang="en-US" dirty="0" smtClean="0">
                <a:solidFill>
                  <a:schemeClr val="bg1"/>
                </a:solidFill>
              </a:rPr>
              <a:t>    IL</a:t>
            </a:r>
            <a:endParaRPr lang="en-US" dirty="0">
              <a:solidFill>
                <a:schemeClr val="bg1"/>
              </a:solidFill>
            </a:endParaRPr>
          </a:p>
        </p:txBody>
      </p:sp>
      <p:sp>
        <p:nvSpPr>
          <p:cNvPr id="305190" name="Freeform 38"/>
          <p:cNvSpPr>
            <a:spLocks/>
          </p:cNvSpPr>
          <p:nvPr/>
        </p:nvSpPr>
        <p:spPr bwMode="auto">
          <a:xfrm>
            <a:off x="4776787" y="3105150"/>
            <a:ext cx="1166813" cy="914400"/>
          </a:xfrm>
          <a:custGeom>
            <a:avLst/>
            <a:gdLst/>
            <a:ahLst/>
            <a:cxnLst>
              <a:cxn ang="0">
                <a:pos x="0" y="12"/>
              </a:cxn>
              <a:cxn ang="0">
                <a:pos x="200" y="0"/>
              </a:cxn>
              <a:cxn ang="0">
                <a:pos x="243" y="0"/>
              </a:cxn>
              <a:cxn ang="0">
                <a:pos x="275" y="11"/>
              </a:cxn>
              <a:cxn ang="0">
                <a:pos x="258" y="43"/>
              </a:cxn>
              <a:cxn ang="0">
                <a:pos x="316" y="97"/>
              </a:cxn>
              <a:cxn ang="0">
                <a:pos x="335" y="142"/>
              </a:cxn>
              <a:cxn ang="0">
                <a:pos x="370" y="130"/>
              </a:cxn>
              <a:cxn ang="0">
                <a:pos x="369" y="194"/>
              </a:cxn>
              <a:cxn ang="0">
                <a:pos x="403" y="213"/>
              </a:cxn>
              <a:cxn ang="0">
                <a:pos x="420" y="269"/>
              </a:cxn>
              <a:cxn ang="0">
                <a:pos x="444" y="274"/>
              </a:cxn>
              <a:cxn ang="0">
                <a:pos x="458" y="297"/>
              </a:cxn>
              <a:cxn ang="0">
                <a:pos x="427" y="330"/>
              </a:cxn>
              <a:cxn ang="0">
                <a:pos x="417" y="367"/>
              </a:cxn>
              <a:cxn ang="0">
                <a:pos x="373" y="377"/>
              </a:cxn>
              <a:cxn ang="0">
                <a:pos x="385" y="336"/>
              </a:cxn>
              <a:cxn ang="0">
                <a:pos x="213" y="351"/>
              </a:cxn>
              <a:cxn ang="0">
                <a:pos x="90" y="366"/>
              </a:cxn>
              <a:cxn ang="0">
                <a:pos x="82" y="326"/>
              </a:cxn>
              <a:cxn ang="0">
                <a:pos x="73" y="205"/>
              </a:cxn>
              <a:cxn ang="0">
                <a:pos x="72" y="139"/>
              </a:cxn>
              <a:cxn ang="0">
                <a:pos x="31" y="109"/>
              </a:cxn>
              <a:cxn ang="0">
                <a:pos x="46" y="82"/>
              </a:cxn>
              <a:cxn ang="0">
                <a:pos x="26" y="67"/>
              </a:cxn>
              <a:cxn ang="0">
                <a:pos x="0" y="12"/>
              </a:cxn>
            </a:cxnLst>
            <a:rect l="0" t="0" r="r" b="b"/>
            <a:pathLst>
              <a:path w="458" h="377">
                <a:moveTo>
                  <a:pt x="0" y="12"/>
                </a:moveTo>
                <a:lnTo>
                  <a:pt x="200" y="0"/>
                </a:lnTo>
                <a:lnTo>
                  <a:pt x="243" y="0"/>
                </a:lnTo>
                <a:lnTo>
                  <a:pt x="275" y="11"/>
                </a:lnTo>
                <a:lnTo>
                  <a:pt x="258" y="43"/>
                </a:lnTo>
                <a:lnTo>
                  <a:pt x="316" y="97"/>
                </a:lnTo>
                <a:lnTo>
                  <a:pt x="335" y="142"/>
                </a:lnTo>
                <a:lnTo>
                  <a:pt x="370" y="130"/>
                </a:lnTo>
                <a:lnTo>
                  <a:pt x="369" y="194"/>
                </a:lnTo>
                <a:lnTo>
                  <a:pt x="403" y="213"/>
                </a:lnTo>
                <a:lnTo>
                  <a:pt x="420" y="269"/>
                </a:lnTo>
                <a:lnTo>
                  <a:pt x="444" y="274"/>
                </a:lnTo>
                <a:lnTo>
                  <a:pt x="458" y="297"/>
                </a:lnTo>
                <a:lnTo>
                  <a:pt x="427" y="330"/>
                </a:lnTo>
                <a:lnTo>
                  <a:pt x="417" y="367"/>
                </a:lnTo>
                <a:lnTo>
                  <a:pt x="373" y="377"/>
                </a:lnTo>
                <a:lnTo>
                  <a:pt x="385" y="336"/>
                </a:lnTo>
                <a:lnTo>
                  <a:pt x="213" y="351"/>
                </a:lnTo>
                <a:lnTo>
                  <a:pt x="90" y="366"/>
                </a:lnTo>
                <a:lnTo>
                  <a:pt x="82" y="326"/>
                </a:lnTo>
                <a:lnTo>
                  <a:pt x="73" y="205"/>
                </a:lnTo>
                <a:lnTo>
                  <a:pt x="72" y="139"/>
                </a:lnTo>
                <a:lnTo>
                  <a:pt x="31" y="109"/>
                </a:lnTo>
                <a:lnTo>
                  <a:pt x="46" y="82"/>
                </a:lnTo>
                <a:lnTo>
                  <a:pt x="26" y="67"/>
                </a:lnTo>
                <a:lnTo>
                  <a:pt x="0" y="12"/>
                </a:lnTo>
                <a:close/>
              </a:path>
            </a:pathLst>
          </a:custGeom>
          <a:solidFill>
            <a:srgbClr val="316FB9"/>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MO</a:t>
            </a:r>
            <a:endParaRPr lang="en-US" dirty="0"/>
          </a:p>
        </p:txBody>
      </p:sp>
      <p:sp>
        <p:nvSpPr>
          <p:cNvPr id="305191" name="Freeform 39"/>
          <p:cNvSpPr>
            <a:spLocks/>
          </p:cNvSpPr>
          <p:nvPr/>
        </p:nvSpPr>
        <p:spPr bwMode="auto">
          <a:xfrm>
            <a:off x="5935663" y="2716213"/>
            <a:ext cx="500062" cy="895350"/>
          </a:xfrm>
          <a:custGeom>
            <a:avLst/>
            <a:gdLst/>
            <a:ahLst/>
            <a:cxnLst>
              <a:cxn ang="0">
                <a:pos x="0" y="26"/>
              </a:cxn>
              <a:cxn ang="0">
                <a:pos x="26" y="40"/>
              </a:cxn>
              <a:cxn ang="0">
                <a:pos x="51" y="38"/>
              </a:cxn>
              <a:cxn ang="0">
                <a:pos x="60" y="30"/>
              </a:cxn>
              <a:cxn ang="0">
                <a:pos x="66" y="8"/>
              </a:cxn>
              <a:cxn ang="0">
                <a:pos x="174" y="0"/>
              </a:cxn>
              <a:cxn ang="0">
                <a:pos x="224" y="260"/>
              </a:cxn>
              <a:cxn ang="0">
                <a:pos x="220" y="258"/>
              </a:cxn>
              <a:cxn ang="0">
                <a:pos x="183" y="273"/>
              </a:cxn>
              <a:cxn ang="0">
                <a:pos x="157" y="343"/>
              </a:cxn>
              <a:cxn ang="0">
                <a:pos x="118" y="333"/>
              </a:cxn>
              <a:cxn ang="0">
                <a:pos x="73" y="359"/>
              </a:cxn>
              <a:cxn ang="0">
                <a:pos x="15" y="369"/>
              </a:cxn>
              <a:cxn ang="0">
                <a:pos x="41" y="300"/>
              </a:cxn>
              <a:cxn ang="0">
                <a:pos x="30" y="262"/>
              </a:cxn>
              <a:cxn ang="0">
                <a:pos x="0" y="26"/>
              </a:cxn>
            </a:cxnLst>
            <a:rect l="0" t="0" r="r" b="b"/>
            <a:pathLst>
              <a:path w="224" h="369">
                <a:moveTo>
                  <a:pt x="0" y="26"/>
                </a:moveTo>
                <a:lnTo>
                  <a:pt x="26" y="40"/>
                </a:lnTo>
                <a:lnTo>
                  <a:pt x="51" y="38"/>
                </a:lnTo>
                <a:lnTo>
                  <a:pt x="60" y="30"/>
                </a:lnTo>
                <a:lnTo>
                  <a:pt x="66" y="8"/>
                </a:lnTo>
                <a:lnTo>
                  <a:pt x="174" y="0"/>
                </a:lnTo>
                <a:lnTo>
                  <a:pt x="224" y="260"/>
                </a:lnTo>
                <a:lnTo>
                  <a:pt x="220" y="258"/>
                </a:lnTo>
                <a:lnTo>
                  <a:pt x="183" y="273"/>
                </a:lnTo>
                <a:lnTo>
                  <a:pt x="157" y="343"/>
                </a:lnTo>
                <a:lnTo>
                  <a:pt x="118" y="333"/>
                </a:lnTo>
                <a:lnTo>
                  <a:pt x="73" y="359"/>
                </a:lnTo>
                <a:lnTo>
                  <a:pt x="15" y="369"/>
                </a:lnTo>
                <a:lnTo>
                  <a:pt x="41" y="300"/>
                </a:lnTo>
                <a:lnTo>
                  <a:pt x="30" y="262"/>
                </a:lnTo>
                <a:lnTo>
                  <a:pt x="0" y="26"/>
                </a:lnTo>
                <a:close/>
              </a:path>
            </a:pathLst>
          </a:custGeom>
          <a:solidFill>
            <a:srgbClr val="1C3F6A"/>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0" tIns="0" rIns="0"/>
          <a:lstStyle/>
          <a:p>
            <a:endParaRPr lang="en-US" dirty="0" smtClean="0"/>
          </a:p>
          <a:p>
            <a:r>
              <a:rPr lang="en-US" dirty="0"/>
              <a:t> </a:t>
            </a:r>
            <a:r>
              <a:rPr lang="en-US" dirty="0" smtClean="0"/>
              <a:t> IN</a:t>
            </a:r>
            <a:endParaRPr lang="en-US" dirty="0"/>
          </a:p>
        </p:txBody>
      </p:sp>
      <p:sp>
        <p:nvSpPr>
          <p:cNvPr id="305192" name="Freeform 40"/>
          <p:cNvSpPr>
            <a:spLocks/>
          </p:cNvSpPr>
          <p:nvPr/>
        </p:nvSpPr>
        <p:spPr bwMode="auto">
          <a:xfrm>
            <a:off x="6324600" y="2535238"/>
            <a:ext cx="642938" cy="808037"/>
          </a:xfrm>
          <a:custGeom>
            <a:avLst/>
            <a:gdLst/>
            <a:ahLst/>
            <a:cxnLst>
              <a:cxn ang="0">
                <a:pos x="0" y="75"/>
              </a:cxn>
              <a:cxn ang="0">
                <a:pos x="130" y="63"/>
              </a:cxn>
              <a:cxn ang="0">
                <a:pos x="157" y="68"/>
              </a:cxn>
              <a:cxn ang="0">
                <a:pos x="218" y="39"/>
              </a:cxn>
              <a:cxn ang="0">
                <a:pos x="232" y="13"/>
              </a:cxn>
              <a:cxn ang="0">
                <a:pos x="268" y="0"/>
              </a:cxn>
              <a:cxn ang="0">
                <a:pos x="288" y="126"/>
              </a:cxn>
              <a:cxn ang="0">
                <a:pos x="273" y="140"/>
              </a:cxn>
              <a:cxn ang="0">
                <a:pos x="277" y="227"/>
              </a:cxn>
              <a:cxn ang="0">
                <a:pos x="248" y="235"/>
              </a:cxn>
              <a:cxn ang="0">
                <a:pos x="232" y="283"/>
              </a:cxn>
              <a:cxn ang="0">
                <a:pos x="209" y="277"/>
              </a:cxn>
              <a:cxn ang="0">
                <a:pos x="202" y="333"/>
              </a:cxn>
              <a:cxn ang="0">
                <a:pos x="169" y="309"/>
              </a:cxn>
              <a:cxn ang="0">
                <a:pos x="106" y="324"/>
              </a:cxn>
              <a:cxn ang="0">
                <a:pos x="79" y="303"/>
              </a:cxn>
              <a:cxn ang="0">
                <a:pos x="42" y="302"/>
              </a:cxn>
              <a:cxn ang="0">
                <a:pos x="24" y="208"/>
              </a:cxn>
              <a:cxn ang="0">
                <a:pos x="0" y="75"/>
              </a:cxn>
            </a:cxnLst>
            <a:rect l="0" t="0" r="r" b="b"/>
            <a:pathLst>
              <a:path w="288" h="333">
                <a:moveTo>
                  <a:pt x="0" y="75"/>
                </a:moveTo>
                <a:lnTo>
                  <a:pt x="130" y="63"/>
                </a:lnTo>
                <a:lnTo>
                  <a:pt x="157" y="68"/>
                </a:lnTo>
                <a:lnTo>
                  <a:pt x="218" y="39"/>
                </a:lnTo>
                <a:lnTo>
                  <a:pt x="232" y="13"/>
                </a:lnTo>
                <a:lnTo>
                  <a:pt x="268" y="0"/>
                </a:lnTo>
                <a:lnTo>
                  <a:pt x="288" y="126"/>
                </a:lnTo>
                <a:lnTo>
                  <a:pt x="273" y="140"/>
                </a:lnTo>
                <a:lnTo>
                  <a:pt x="277" y="227"/>
                </a:lnTo>
                <a:lnTo>
                  <a:pt x="248" y="235"/>
                </a:lnTo>
                <a:lnTo>
                  <a:pt x="232" y="283"/>
                </a:lnTo>
                <a:lnTo>
                  <a:pt x="209" y="277"/>
                </a:lnTo>
                <a:lnTo>
                  <a:pt x="202" y="333"/>
                </a:lnTo>
                <a:lnTo>
                  <a:pt x="169" y="309"/>
                </a:lnTo>
                <a:lnTo>
                  <a:pt x="106" y="324"/>
                </a:lnTo>
                <a:lnTo>
                  <a:pt x="79" y="303"/>
                </a:lnTo>
                <a:lnTo>
                  <a:pt x="42" y="302"/>
                </a:lnTo>
                <a:lnTo>
                  <a:pt x="24" y="208"/>
                </a:lnTo>
                <a:lnTo>
                  <a:pt x="0" y="75"/>
                </a:lnTo>
                <a:close/>
              </a:path>
            </a:pathLst>
          </a:custGeom>
          <a:solidFill>
            <a:srgbClr val="1C3F6A"/>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0" tIns="0" rIns="0"/>
          <a:lstStyle/>
          <a:p>
            <a:endParaRPr lang="en-US" dirty="0" smtClean="0"/>
          </a:p>
          <a:p>
            <a:r>
              <a:rPr lang="en-US" dirty="0"/>
              <a:t> </a:t>
            </a:r>
            <a:r>
              <a:rPr lang="en-US" dirty="0" smtClean="0"/>
              <a:t>  OH</a:t>
            </a:r>
            <a:endParaRPr lang="en-US" dirty="0"/>
          </a:p>
        </p:txBody>
      </p:sp>
      <p:sp>
        <p:nvSpPr>
          <p:cNvPr id="305193" name="Freeform 41"/>
          <p:cNvSpPr>
            <a:spLocks/>
          </p:cNvSpPr>
          <p:nvPr/>
        </p:nvSpPr>
        <p:spPr bwMode="auto">
          <a:xfrm>
            <a:off x="5751513" y="3265488"/>
            <a:ext cx="1131887" cy="681037"/>
          </a:xfrm>
          <a:custGeom>
            <a:avLst/>
            <a:gdLst/>
            <a:ahLst/>
            <a:cxnLst>
              <a:cxn ang="0">
                <a:pos x="0" y="281"/>
              </a:cxn>
              <a:cxn ang="0">
                <a:pos x="123" y="264"/>
              </a:cxn>
              <a:cxn ang="0">
                <a:pos x="123" y="251"/>
              </a:cxn>
              <a:cxn ang="0">
                <a:pos x="420" y="210"/>
              </a:cxn>
              <a:cxn ang="0">
                <a:pos x="425" y="189"/>
              </a:cxn>
              <a:cxn ang="0">
                <a:pos x="469" y="173"/>
              </a:cxn>
              <a:cxn ang="0">
                <a:pos x="474" y="150"/>
              </a:cxn>
              <a:cxn ang="0">
                <a:pos x="493" y="143"/>
              </a:cxn>
              <a:cxn ang="0">
                <a:pos x="506" y="109"/>
              </a:cxn>
              <a:cxn ang="0">
                <a:pos x="465" y="76"/>
              </a:cxn>
              <a:cxn ang="0">
                <a:pos x="458" y="31"/>
              </a:cxn>
              <a:cxn ang="0">
                <a:pos x="425" y="8"/>
              </a:cxn>
              <a:cxn ang="0">
                <a:pos x="359" y="21"/>
              </a:cxn>
              <a:cxn ang="0">
                <a:pos x="328" y="1"/>
              </a:cxn>
              <a:cxn ang="0">
                <a:pos x="298" y="0"/>
              </a:cxn>
              <a:cxn ang="0">
                <a:pos x="305" y="31"/>
              </a:cxn>
              <a:cxn ang="0">
                <a:pos x="264" y="47"/>
              </a:cxn>
              <a:cxn ang="0">
                <a:pos x="236" y="117"/>
              </a:cxn>
              <a:cxn ang="0">
                <a:pos x="199" y="105"/>
              </a:cxn>
              <a:cxn ang="0">
                <a:pos x="154" y="132"/>
              </a:cxn>
              <a:cxn ang="0">
                <a:pos x="97" y="142"/>
              </a:cxn>
              <a:cxn ang="0">
                <a:pos x="97" y="181"/>
              </a:cxn>
              <a:cxn ang="0">
                <a:pos x="68" y="180"/>
              </a:cxn>
              <a:cxn ang="0">
                <a:pos x="69" y="215"/>
              </a:cxn>
              <a:cxn ang="0">
                <a:pos x="39" y="201"/>
              </a:cxn>
              <a:cxn ang="0">
                <a:pos x="22" y="208"/>
              </a:cxn>
              <a:cxn ang="0">
                <a:pos x="37" y="231"/>
              </a:cxn>
              <a:cxn ang="0">
                <a:pos x="6" y="262"/>
              </a:cxn>
              <a:cxn ang="0">
                <a:pos x="0" y="281"/>
              </a:cxn>
            </a:cxnLst>
            <a:rect l="0" t="0" r="r" b="b"/>
            <a:pathLst>
              <a:path w="506" h="281">
                <a:moveTo>
                  <a:pt x="0" y="281"/>
                </a:moveTo>
                <a:lnTo>
                  <a:pt x="123" y="264"/>
                </a:lnTo>
                <a:lnTo>
                  <a:pt x="123" y="251"/>
                </a:lnTo>
                <a:lnTo>
                  <a:pt x="420" y="210"/>
                </a:lnTo>
                <a:lnTo>
                  <a:pt x="425" y="189"/>
                </a:lnTo>
                <a:lnTo>
                  <a:pt x="469" y="173"/>
                </a:lnTo>
                <a:lnTo>
                  <a:pt x="474" y="150"/>
                </a:lnTo>
                <a:lnTo>
                  <a:pt x="493" y="143"/>
                </a:lnTo>
                <a:lnTo>
                  <a:pt x="506" y="109"/>
                </a:lnTo>
                <a:lnTo>
                  <a:pt x="465" y="76"/>
                </a:lnTo>
                <a:lnTo>
                  <a:pt x="458" y="31"/>
                </a:lnTo>
                <a:lnTo>
                  <a:pt x="425" y="8"/>
                </a:lnTo>
                <a:lnTo>
                  <a:pt x="359" y="21"/>
                </a:lnTo>
                <a:lnTo>
                  <a:pt x="328" y="1"/>
                </a:lnTo>
                <a:lnTo>
                  <a:pt x="298" y="0"/>
                </a:lnTo>
                <a:lnTo>
                  <a:pt x="305" y="31"/>
                </a:lnTo>
                <a:lnTo>
                  <a:pt x="264" y="47"/>
                </a:lnTo>
                <a:lnTo>
                  <a:pt x="236" y="117"/>
                </a:lnTo>
                <a:lnTo>
                  <a:pt x="199" y="105"/>
                </a:lnTo>
                <a:lnTo>
                  <a:pt x="154" y="132"/>
                </a:lnTo>
                <a:lnTo>
                  <a:pt x="97" y="142"/>
                </a:lnTo>
                <a:lnTo>
                  <a:pt x="97" y="181"/>
                </a:lnTo>
                <a:lnTo>
                  <a:pt x="68" y="180"/>
                </a:lnTo>
                <a:lnTo>
                  <a:pt x="69" y="215"/>
                </a:lnTo>
                <a:lnTo>
                  <a:pt x="39" y="201"/>
                </a:lnTo>
                <a:lnTo>
                  <a:pt x="22" y="208"/>
                </a:lnTo>
                <a:lnTo>
                  <a:pt x="37" y="231"/>
                </a:lnTo>
                <a:lnTo>
                  <a:pt x="6" y="262"/>
                </a:lnTo>
                <a:lnTo>
                  <a:pt x="0" y="281"/>
                </a:lnTo>
                <a:close/>
              </a:path>
            </a:pathLst>
          </a:custGeom>
          <a:solidFill>
            <a:srgbClr val="10243C"/>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 </a:t>
            </a:r>
            <a:r>
              <a:rPr lang="en-US" dirty="0" smtClean="0"/>
              <a:t>    KY</a:t>
            </a:r>
            <a:endParaRPr lang="en-US" dirty="0"/>
          </a:p>
        </p:txBody>
      </p:sp>
      <p:sp>
        <p:nvSpPr>
          <p:cNvPr id="305194" name="Freeform 42"/>
          <p:cNvSpPr>
            <a:spLocks/>
          </p:cNvSpPr>
          <p:nvPr/>
        </p:nvSpPr>
        <p:spPr bwMode="auto">
          <a:xfrm>
            <a:off x="5579270" y="3611563"/>
            <a:ext cx="1402556" cy="684211"/>
          </a:xfrm>
          <a:custGeom>
            <a:avLst/>
            <a:gdLst/>
            <a:ahLst/>
            <a:cxnLst>
              <a:cxn ang="0">
                <a:pos x="35" y="98"/>
              </a:cxn>
              <a:cxn ang="0">
                <a:pos x="35" y="101"/>
              </a:cxn>
              <a:cxn ang="0">
                <a:pos x="25" y="121"/>
              </a:cxn>
              <a:cxn ang="0">
                <a:pos x="36" y="149"/>
              </a:cxn>
              <a:cxn ang="0">
                <a:pos x="0" y="172"/>
              </a:cxn>
              <a:cxn ang="0">
                <a:pos x="7" y="213"/>
              </a:cxn>
              <a:cxn ang="0">
                <a:pos x="161" y="201"/>
              </a:cxn>
              <a:cxn ang="0">
                <a:pos x="342" y="180"/>
              </a:cxn>
              <a:cxn ang="0">
                <a:pos x="433" y="164"/>
              </a:cxn>
              <a:cxn ang="0">
                <a:pos x="452" y="109"/>
              </a:cxn>
              <a:cxn ang="0">
                <a:pos x="484" y="106"/>
              </a:cxn>
              <a:cxn ang="0">
                <a:pos x="584" y="0"/>
              </a:cxn>
              <a:cxn ang="0">
                <a:pos x="454" y="27"/>
              </a:cxn>
              <a:cxn ang="0">
                <a:pos x="153" y="70"/>
              </a:cxn>
              <a:cxn ang="0">
                <a:pos x="156" y="83"/>
              </a:cxn>
              <a:cxn ang="0">
                <a:pos x="35" y="98"/>
              </a:cxn>
            </a:cxnLst>
            <a:rect l="0" t="0" r="r" b="b"/>
            <a:pathLst>
              <a:path w="584" h="213">
                <a:moveTo>
                  <a:pt x="35" y="98"/>
                </a:moveTo>
                <a:lnTo>
                  <a:pt x="35" y="101"/>
                </a:lnTo>
                <a:lnTo>
                  <a:pt x="25" y="121"/>
                </a:lnTo>
                <a:lnTo>
                  <a:pt x="36" y="149"/>
                </a:lnTo>
                <a:lnTo>
                  <a:pt x="0" y="172"/>
                </a:lnTo>
                <a:lnTo>
                  <a:pt x="7" y="213"/>
                </a:lnTo>
                <a:lnTo>
                  <a:pt x="161" y="201"/>
                </a:lnTo>
                <a:lnTo>
                  <a:pt x="342" y="180"/>
                </a:lnTo>
                <a:lnTo>
                  <a:pt x="433" y="164"/>
                </a:lnTo>
                <a:lnTo>
                  <a:pt x="452" y="109"/>
                </a:lnTo>
                <a:lnTo>
                  <a:pt x="484" y="106"/>
                </a:lnTo>
                <a:lnTo>
                  <a:pt x="584" y="0"/>
                </a:lnTo>
                <a:lnTo>
                  <a:pt x="454" y="27"/>
                </a:lnTo>
                <a:lnTo>
                  <a:pt x="153" y="70"/>
                </a:lnTo>
                <a:lnTo>
                  <a:pt x="156" y="83"/>
                </a:lnTo>
                <a:lnTo>
                  <a:pt x="35" y="98"/>
                </a:lnTo>
                <a:close/>
              </a:path>
            </a:pathLst>
          </a:custGeom>
          <a:solidFill>
            <a:srgbClr val="8FB4E1"/>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ln>
                  <a:solidFill>
                    <a:schemeClr val="tx1">
                      <a:lumMod val="20000"/>
                      <a:lumOff val="80000"/>
                    </a:schemeClr>
                  </a:solidFill>
                </a:ln>
              </a:rPr>
              <a:t>           </a:t>
            </a:r>
          </a:p>
          <a:p>
            <a:pPr algn="ctr"/>
            <a:r>
              <a:rPr lang="en-US" dirty="0" smtClean="0">
                <a:ln>
                  <a:solidFill>
                    <a:schemeClr val="tx1">
                      <a:lumMod val="20000"/>
                      <a:lumOff val="80000"/>
                    </a:schemeClr>
                  </a:solidFill>
                </a:ln>
              </a:rPr>
              <a:t>TN</a:t>
            </a:r>
            <a:endParaRPr lang="en-US" dirty="0">
              <a:ln>
                <a:solidFill>
                  <a:schemeClr val="tx1">
                    <a:lumMod val="20000"/>
                    <a:lumOff val="80000"/>
                  </a:schemeClr>
                </a:solidFill>
              </a:ln>
            </a:endParaRPr>
          </a:p>
          <a:p>
            <a:pPr algn="ctr"/>
            <a:r>
              <a:rPr lang="en-US" dirty="0">
                <a:ln>
                  <a:solidFill>
                    <a:schemeClr val="tx1">
                      <a:lumMod val="20000"/>
                      <a:lumOff val="80000"/>
                    </a:schemeClr>
                  </a:solidFill>
                </a:ln>
              </a:rPr>
              <a:t>       </a:t>
            </a:r>
          </a:p>
        </p:txBody>
      </p:sp>
      <p:sp>
        <p:nvSpPr>
          <p:cNvPr id="305195" name="Freeform 43"/>
          <p:cNvSpPr>
            <a:spLocks/>
          </p:cNvSpPr>
          <p:nvPr/>
        </p:nvSpPr>
        <p:spPr bwMode="auto">
          <a:xfrm>
            <a:off x="5548313" y="4181475"/>
            <a:ext cx="534987" cy="1011238"/>
          </a:xfrm>
          <a:custGeom>
            <a:avLst/>
            <a:gdLst/>
            <a:ahLst/>
            <a:cxnLst>
              <a:cxn ang="0">
                <a:pos x="67" y="14"/>
              </a:cxn>
              <a:cxn ang="0">
                <a:pos x="31" y="85"/>
              </a:cxn>
              <a:cxn ang="0">
                <a:pos x="0" y="131"/>
              </a:cxn>
              <a:cxn ang="0">
                <a:pos x="10" y="186"/>
              </a:cxn>
              <a:cxn ang="0">
                <a:pos x="47" y="260"/>
              </a:cxn>
              <a:cxn ang="0">
                <a:pos x="18" y="336"/>
              </a:cxn>
              <a:cxn ang="0">
                <a:pos x="6" y="376"/>
              </a:cxn>
              <a:cxn ang="0">
                <a:pos x="145" y="360"/>
              </a:cxn>
              <a:cxn ang="0">
                <a:pos x="152" y="411"/>
              </a:cxn>
              <a:cxn ang="0">
                <a:pos x="180" y="417"/>
              </a:cxn>
              <a:cxn ang="0">
                <a:pos x="188" y="391"/>
              </a:cxn>
              <a:cxn ang="0">
                <a:pos x="239" y="384"/>
              </a:cxn>
              <a:cxn ang="0">
                <a:pos x="228" y="299"/>
              </a:cxn>
              <a:cxn ang="0">
                <a:pos x="225" y="0"/>
              </a:cxn>
              <a:cxn ang="0">
                <a:pos x="67" y="14"/>
              </a:cxn>
            </a:cxnLst>
            <a:rect l="0" t="0" r="r" b="b"/>
            <a:pathLst>
              <a:path w="239" h="417">
                <a:moveTo>
                  <a:pt x="67" y="14"/>
                </a:moveTo>
                <a:lnTo>
                  <a:pt x="31" y="85"/>
                </a:lnTo>
                <a:lnTo>
                  <a:pt x="0" y="131"/>
                </a:lnTo>
                <a:lnTo>
                  <a:pt x="10" y="186"/>
                </a:lnTo>
                <a:lnTo>
                  <a:pt x="47" y="260"/>
                </a:lnTo>
                <a:lnTo>
                  <a:pt x="18" y="336"/>
                </a:lnTo>
                <a:lnTo>
                  <a:pt x="6" y="376"/>
                </a:lnTo>
                <a:lnTo>
                  <a:pt x="145" y="360"/>
                </a:lnTo>
                <a:lnTo>
                  <a:pt x="152" y="411"/>
                </a:lnTo>
                <a:lnTo>
                  <a:pt x="180" y="417"/>
                </a:lnTo>
                <a:lnTo>
                  <a:pt x="188" y="391"/>
                </a:lnTo>
                <a:lnTo>
                  <a:pt x="239" y="384"/>
                </a:lnTo>
                <a:lnTo>
                  <a:pt x="228" y="299"/>
                </a:lnTo>
                <a:lnTo>
                  <a:pt x="225" y="0"/>
                </a:lnTo>
                <a:lnTo>
                  <a:pt x="67" y="14"/>
                </a:lnTo>
                <a:close/>
              </a:path>
            </a:pathLst>
          </a:custGeom>
          <a:solidFill>
            <a:srgbClr val="8FB4E1"/>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ln>
                  <a:solidFill>
                    <a:schemeClr val="tx1">
                      <a:lumMod val="20000"/>
                      <a:lumOff val="80000"/>
                    </a:schemeClr>
                  </a:solidFill>
                </a:ln>
              </a:rPr>
              <a:t>MS</a:t>
            </a:r>
            <a:endParaRPr lang="en-US" dirty="0">
              <a:ln>
                <a:solidFill>
                  <a:schemeClr val="tx1">
                    <a:lumMod val="20000"/>
                    <a:lumOff val="80000"/>
                  </a:schemeClr>
                </a:solidFill>
              </a:ln>
            </a:endParaRPr>
          </a:p>
        </p:txBody>
      </p:sp>
      <p:sp>
        <p:nvSpPr>
          <p:cNvPr id="305196" name="Freeform 44"/>
          <p:cNvSpPr>
            <a:spLocks/>
          </p:cNvSpPr>
          <p:nvPr/>
        </p:nvSpPr>
        <p:spPr bwMode="auto">
          <a:xfrm>
            <a:off x="6049963" y="4133850"/>
            <a:ext cx="603250" cy="1020763"/>
          </a:xfrm>
          <a:custGeom>
            <a:avLst/>
            <a:gdLst/>
            <a:ahLst/>
            <a:cxnLst>
              <a:cxn ang="0">
                <a:pos x="0" y="21"/>
              </a:cxn>
              <a:cxn ang="0">
                <a:pos x="175" y="0"/>
              </a:cxn>
              <a:cxn ang="0">
                <a:pos x="231" y="194"/>
              </a:cxn>
              <a:cxn ang="0">
                <a:pos x="270" y="226"/>
              </a:cxn>
              <a:cxn ang="0">
                <a:pos x="239" y="283"/>
              </a:cxn>
              <a:cxn ang="0">
                <a:pos x="269" y="338"/>
              </a:cxn>
              <a:cxn ang="0">
                <a:pos x="89" y="358"/>
              </a:cxn>
              <a:cxn ang="0">
                <a:pos x="97" y="405"/>
              </a:cxn>
              <a:cxn ang="0">
                <a:pos x="71" y="421"/>
              </a:cxn>
              <a:cxn ang="0">
                <a:pos x="50" y="361"/>
              </a:cxn>
              <a:cxn ang="0">
                <a:pos x="37" y="410"/>
              </a:cxn>
              <a:cxn ang="0">
                <a:pos x="15" y="405"/>
              </a:cxn>
              <a:cxn ang="0">
                <a:pos x="7" y="356"/>
              </a:cxn>
              <a:cxn ang="0">
                <a:pos x="1" y="314"/>
              </a:cxn>
              <a:cxn ang="0">
                <a:pos x="0" y="21"/>
              </a:cxn>
            </a:cxnLst>
            <a:rect l="0" t="0" r="r" b="b"/>
            <a:pathLst>
              <a:path w="270" h="421">
                <a:moveTo>
                  <a:pt x="0" y="21"/>
                </a:moveTo>
                <a:lnTo>
                  <a:pt x="175" y="0"/>
                </a:lnTo>
                <a:lnTo>
                  <a:pt x="231" y="194"/>
                </a:lnTo>
                <a:lnTo>
                  <a:pt x="270" y="226"/>
                </a:lnTo>
                <a:lnTo>
                  <a:pt x="239" y="283"/>
                </a:lnTo>
                <a:lnTo>
                  <a:pt x="269" y="338"/>
                </a:lnTo>
                <a:lnTo>
                  <a:pt x="89" y="358"/>
                </a:lnTo>
                <a:lnTo>
                  <a:pt x="97" y="405"/>
                </a:lnTo>
                <a:lnTo>
                  <a:pt x="71" y="421"/>
                </a:lnTo>
                <a:lnTo>
                  <a:pt x="50" y="361"/>
                </a:lnTo>
                <a:lnTo>
                  <a:pt x="37" y="410"/>
                </a:lnTo>
                <a:lnTo>
                  <a:pt x="15" y="405"/>
                </a:lnTo>
                <a:lnTo>
                  <a:pt x="7" y="356"/>
                </a:lnTo>
                <a:lnTo>
                  <a:pt x="1" y="314"/>
                </a:lnTo>
                <a:lnTo>
                  <a:pt x="0" y="21"/>
                </a:lnTo>
                <a:close/>
              </a:path>
            </a:pathLst>
          </a:custGeom>
          <a:pattFill prst="pct80">
            <a:fgClr>
              <a:schemeClr val="tx2">
                <a:lumMod val="60000"/>
                <a:lumOff val="40000"/>
              </a:schemeClr>
            </a:fgClr>
            <a:bgClr>
              <a:schemeClr val="bg1"/>
            </a:bgClr>
          </a:patt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p>
          <a:p>
            <a:pPr algn="ctr"/>
            <a:r>
              <a:rPr lang="en-US" dirty="0"/>
              <a:t> </a:t>
            </a:r>
            <a:r>
              <a:rPr lang="en-US" dirty="0" smtClean="0"/>
              <a:t>AL</a:t>
            </a:r>
            <a:endParaRPr lang="en-US" dirty="0"/>
          </a:p>
          <a:p>
            <a:pPr algn="ctr"/>
            <a:endParaRPr lang="en-US" dirty="0"/>
          </a:p>
        </p:txBody>
      </p:sp>
      <p:sp>
        <p:nvSpPr>
          <p:cNvPr id="305197" name="Freeform 45"/>
          <p:cNvSpPr>
            <a:spLocks/>
          </p:cNvSpPr>
          <p:nvPr/>
        </p:nvSpPr>
        <p:spPr bwMode="auto">
          <a:xfrm>
            <a:off x="6400800" y="4019550"/>
            <a:ext cx="920749" cy="1001713"/>
          </a:xfrm>
          <a:custGeom>
            <a:avLst/>
            <a:gdLst/>
            <a:ahLst/>
            <a:cxnLst>
              <a:cxn ang="0">
                <a:pos x="0" y="24"/>
              </a:cxn>
              <a:cxn ang="0">
                <a:pos x="4" y="24"/>
              </a:cxn>
              <a:cxn ang="0">
                <a:pos x="91" y="8"/>
              </a:cxn>
              <a:cxn ang="0">
                <a:pos x="169" y="0"/>
              </a:cxn>
              <a:cxn ang="0">
                <a:pos x="157" y="20"/>
              </a:cxn>
              <a:cxn ang="0">
                <a:pos x="181" y="20"/>
              </a:cxn>
              <a:cxn ang="0">
                <a:pos x="314" y="140"/>
              </a:cxn>
              <a:cxn ang="0">
                <a:pos x="367" y="217"/>
              </a:cxn>
              <a:cxn ang="0">
                <a:pos x="374" y="269"/>
              </a:cxn>
              <a:cxn ang="0">
                <a:pos x="357" y="281"/>
              </a:cxn>
              <a:cxn ang="0">
                <a:pos x="367" y="334"/>
              </a:cxn>
              <a:cxn ang="0">
                <a:pos x="329" y="336"/>
              </a:cxn>
              <a:cxn ang="0">
                <a:pos x="329" y="381"/>
              </a:cxn>
              <a:cxn ang="0">
                <a:pos x="299" y="359"/>
              </a:cxn>
              <a:cxn ang="0">
                <a:pos x="108" y="387"/>
              </a:cxn>
              <a:cxn ang="0">
                <a:pos x="64" y="304"/>
              </a:cxn>
              <a:cxn ang="0">
                <a:pos x="95" y="247"/>
              </a:cxn>
              <a:cxn ang="0">
                <a:pos x="54" y="218"/>
              </a:cxn>
              <a:cxn ang="0">
                <a:pos x="0" y="24"/>
              </a:cxn>
            </a:cxnLst>
            <a:rect l="0" t="0" r="r" b="b"/>
            <a:pathLst>
              <a:path w="374" h="387">
                <a:moveTo>
                  <a:pt x="0" y="24"/>
                </a:moveTo>
                <a:lnTo>
                  <a:pt x="4" y="24"/>
                </a:lnTo>
                <a:lnTo>
                  <a:pt x="91" y="8"/>
                </a:lnTo>
                <a:lnTo>
                  <a:pt x="169" y="0"/>
                </a:lnTo>
                <a:lnTo>
                  <a:pt x="157" y="20"/>
                </a:lnTo>
                <a:lnTo>
                  <a:pt x="181" y="20"/>
                </a:lnTo>
                <a:lnTo>
                  <a:pt x="314" y="140"/>
                </a:lnTo>
                <a:lnTo>
                  <a:pt x="367" y="217"/>
                </a:lnTo>
                <a:lnTo>
                  <a:pt x="374" y="269"/>
                </a:lnTo>
                <a:lnTo>
                  <a:pt x="357" y="281"/>
                </a:lnTo>
                <a:lnTo>
                  <a:pt x="367" y="334"/>
                </a:lnTo>
                <a:lnTo>
                  <a:pt x="329" y="336"/>
                </a:lnTo>
                <a:lnTo>
                  <a:pt x="329" y="381"/>
                </a:lnTo>
                <a:lnTo>
                  <a:pt x="299" y="359"/>
                </a:lnTo>
                <a:lnTo>
                  <a:pt x="108" y="387"/>
                </a:lnTo>
                <a:lnTo>
                  <a:pt x="64" y="304"/>
                </a:lnTo>
                <a:lnTo>
                  <a:pt x="95" y="247"/>
                </a:lnTo>
                <a:lnTo>
                  <a:pt x="54" y="218"/>
                </a:lnTo>
                <a:lnTo>
                  <a:pt x="0" y="24"/>
                </a:lnTo>
                <a:close/>
              </a:path>
            </a:pathLst>
          </a:custGeom>
          <a:pattFill prst="pct80">
            <a:fgClr>
              <a:schemeClr val="tx2">
                <a:lumMod val="60000"/>
                <a:lumOff val="40000"/>
              </a:schemeClr>
            </a:fgClr>
            <a:bgClr>
              <a:schemeClr val="bg1"/>
            </a:bgClr>
          </a:patt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GA</a:t>
            </a:r>
            <a:endParaRPr lang="en-US" dirty="0"/>
          </a:p>
        </p:txBody>
      </p:sp>
      <p:sp>
        <p:nvSpPr>
          <p:cNvPr id="305198" name="Freeform 46"/>
          <p:cNvSpPr>
            <a:spLocks/>
          </p:cNvSpPr>
          <p:nvPr/>
        </p:nvSpPr>
        <p:spPr bwMode="auto">
          <a:xfrm>
            <a:off x="6791325" y="3946525"/>
            <a:ext cx="763588" cy="665163"/>
          </a:xfrm>
          <a:custGeom>
            <a:avLst/>
            <a:gdLst/>
            <a:ahLst/>
            <a:cxnLst>
              <a:cxn ang="0">
                <a:pos x="13" y="48"/>
              </a:cxn>
              <a:cxn ang="0">
                <a:pos x="40" y="22"/>
              </a:cxn>
              <a:cxn ang="0">
                <a:pos x="142" y="0"/>
              </a:cxn>
              <a:cxn ang="0">
                <a:pos x="173" y="15"/>
              </a:cxn>
              <a:cxn ang="0">
                <a:pos x="239" y="3"/>
              </a:cxn>
              <a:cxn ang="0">
                <a:pos x="293" y="42"/>
              </a:cxn>
              <a:cxn ang="0">
                <a:pos x="342" y="72"/>
              </a:cxn>
              <a:cxn ang="0">
                <a:pos x="314" y="153"/>
              </a:cxn>
              <a:cxn ang="0">
                <a:pos x="273" y="194"/>
              </a:cxn>
              <a:cxn ang="0">
                <a:pos x="228" y="206"/>
              </a:cxn>
              <a:cxn ang="0">
                <a:pos x="237" y="239"/>
              </a:cxn>
              <a:cxn ang="0">
                <a:pos x="210" y="270"/>
              </a:cxn>
              <a:cxn ang="0">
                <a:pos x="157" y="194"/>
              </a:cxn>
              <a:cxn ang="0">
                <a:pos x="23" y="72"/>
              </a:cxn>
              <a:cxn ang="0">
                <a:pos x="0" y="72"/>
              </a:cxn>
              <a:cxn ang="0">
                <a:pos x="13" y="48"/>
              </a:cxn>
            </a:cxnLst>
            <a:rect l="0" t="0" r="r" b="b"/>
            <a:pathLst>
              <a:path w="342" h="270">
                <a:moveTo>
                  <a:pt x="13" y="48"/>
                </a:moveTo>
                <a:lnTo>
                  <a:pt x="40" y="22"/>
                </a:lnTo>
                <a:lnTo>
                  <a:pt x="142" y="0"/>
                </a:lnTo>
                <a:lnTo>
                  <a:pt x="173" y="15"/>
                </a:lnTo>
                <a:lnTo>
                  <a:pt x="239" y="3"/>
                </a:lnTo>
                <a:lnTo>
                  <a:pt x="293" y="42"/>
                </a:lnTo>
                <a:lnTo>
                  <a:pt x="342" y="72"/>
                </a:lnTo>
                <a:lnTo>
                  <a:pt x="314" y="153"/>
                </a:lnTo>
                <a:lnTo>
                  <a:pt x="273" y="194"/>
                </a:lnTo>
                <a:lnTo>
                  <a:pt x="228" y="206"/>
                </a:lnTo>
                <a:lnTo>
                  <a:pt x="237" y="239"/>
                </a:lnTo>
                <a:lnTo>
                  <a:pt x="210" y="270"/>
                </a:lnTo>
                <a:lnTo>
                  <a:pt x="157" y="194"/>
                </a:lnTo>
                <a:lnTo>
                  <a:pt x="23" y="72"/>
                </a:lnTo>
                <a:lnTo>
                  <a:pt x="0" y="72"/>
                </a:lnTo>
                <a:lnTo>
                  <a:pt x="13" y="48"/>
                </a:lnTo>
                <a:close/>
              </a:path>
            </a:pathLst>
          </a:custGeom>
          <a:pattFill prst="pct80">
            <a:fgClr>
              <a:schemeClr val="tx2">
                <a:lumMod val="60000"/>
                <a:lumOff val="40000"/>
              </a:schemeClr>
            </a:fgClr>
            <a:bgClr>
              <a:schemeClr val="bg1"/>
            </a:bgClr>
          </a:patt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 </a:t>
            </a:r>
            <a:r>
              <a:rPr lang="en-US" dirty="0" smtClean="0"/>
              <a:t>SC</a:t>
            </a:r>
            <a:endParaRPr lang="en-US" dirty="0"/>
          </a:p>
          <a:p>
            <a:pPr algn="ctr"/>
            <a:r>
              <a:rPr lang="en-US" dirty="0"/>
              <a:t>     </a:t>
            </a:r>
          </a:p>
        </p:txBody>
      </p:sp>
      <p:sp>
        <p:nvSpPr>
          <p:cNvPr id="305199" name="Freeform 47"/>
          <p:cNvSpPr>
            <a:spLocks/>
          </p:cNvSpPr>
          <p:nvPr/>
        </p:nvSpPr>
        <p:spPr bwMode="auto">
          <a:xfrm>
            <a:off x="6248400" y="4818062"/>
            <a:ext cx="1427163" cy="1049338"/>
          </a:xfrm>
          <a:custGeom>
            <a:avLst/>
            <a:gdLst/>
            <a:ahLst/>
            <a:cxnLst>
              <a:cxn ang="0">
                <a:pos x="0" y="42"/>
              </a:cxn>
              <a:cxn ang="0">
                <a:pos x="176" y="25"/>
              </a:cxn>
              <a:cxn ang="0">
                <a:pos x="195" y="53"/>
              </a:cxn>
              <a:cxn ang="0">
                <a:pos x="383" y="25"/>
              </a:cxn>
              <a:cxn ang="0">
                <a:pos x="415" y="48"/>
              </a:cxn>
              <a:cxn ang="0">
                <a:pos x="415" y="4"/>
              </a:cxn>
              <a:cxn ang="0">
                <a:pos x="413" y="0"/>
              </a:cxn>
              <a:cxn ang="0">
                <a:pos x="450" y="2"/>
              </a:cxn>
              <a:cxn ang="0">
                <a:pos x="490" y="70"/>
              </a:cxn>
              <a:cxn ang="0">
                <a:pos x="553" y="160"/>
              </a:cxn>
              <a:cxn ang="0">
                <a:pos x="585" y="239"/>
              </a:cxn>
              <a:cxn ang="0">
                <a:pos x="632" y="294"/>
              </a:cxn>
              <a:cxn ang="0">
                <a:pos x="639" y="373"/>
              </a:cxn>
              <a:cxn ang="0">
                <a:pos x="624" y="421"/>
              </a:cxn>
              <a:cxn ang="0">
                <a:pos x="557" y="433"/>
              </a:cxn>
              <a:cxn ang="0">
                <a:pos x="546" y="413"/>
              </a:cxn>
              <a:cxn ang="0">
                <a:pos x="499" y="385"/>
              </a:cxn>
              <a:cxn ang="0">
                <a:pos x="484" y="355"/>
              </a:cxn>
              <a:cxn ang="0">
                <a:pos x="471" y="343"/>
              </a:cxn>
              <a:cxn ang="0">
                <a:pos x="464" y="316"/>
              </a:cxn>
              <a:cxn ang="0">
                <a:pos x="453" y="324"/>
              </a:cxn>
              <a:cxn ang="0">
                <a:pos x="415" y="287"/>
              </a:cxn>
              <a:cxn ang="0">
                <a:pos x="424" y="254"/>
              </a:cxn>
              <a:cxn ang="0">
                <a:pos x="415" y="235"/>
              </a:cxn>
              <a:cxn ang="0">
                <a:pos x="404" y="241"/>
              </a:cxn>
              <a:cxn ang="0">
                <a:pos x="405" y="261"/>
              </a:cxn>
              <a:cxn ang="0">
                <a:pos x="393" y="235"/>
              </a:cxn>
              <a:cxn ang="0">
                <a:pos x="394" y="174"/>
              </a:cxn>
              <a:cxn ang="0">
                <a:pos x="370" y="138"/>
              </a:cxn>
              <a:cxn ang="0">
                <a:pos x="311" y="108"/>
              </a:cxn>
              <a:cxn ang="0">
                <a:pos x="281" y="75"/>
              </a:cxn>
              <a:cxn ang="0">
                <a:pos x="247" y="71"/>
              </a:cxn>
              <a:cxn ang="0">
                <a:pos x="233" y="92"/>
              </a:cxn>
              <a:cxn ang="0">
                <a:pos x="184" y="107"/>
              </a:cxn>
              <a:cxn ang="0">
                <a:pos x="155" y="92"/>
              </a:cxn>
              <a:cxn ang="0">
                <a:pos x="140" y="70"/>
              </a:cxn>
              <a:cxn ang="0">
                <a:pos x="47" y="89"/>
              </a:cxn>
              <a:cxn ang="0">
                <a:pos x="27" y="73"/>
              </a:cxn>
              <a:cxn ang="0">
                <a:pos x="5" y="91"/>
              </a:cxn>
              <a:cxn ang="0">
                <a:pos x="0" y="42"/>
              </a:cxn>
            </a:cxnLst>
            <a:rect l="0" t="0" r="r" b="b"/>
            <a:pathLst>
              <a:path w="639" h="433">
                <a:moveTo>
                  <a:pt x="0" y="42"/>
                </a:moveTo>
                <a:lnTo>
                  <a:pt x="176" y="25"/>
                </a:lnTo>
                <a:lnTo>
                  <a:pt x="195" y="53"/>
                </a:lnTo>
                <a:lnTo>
                  <a:pt x="383" y="25"/>
                </a:lnTo>
                <a:lnTo>
                  <a:pt x="415" y="48"/>
                </a:lnTo>
                <a:lnTo>
                  <a:pt x="415" y="4"/>
                </a:lnTo>
                <a:lnTo>
                  <a:pt x="413" y="0"/>
                </a:lnTo>
                <a:lnTo>
                  <a:pt x="450" y="2"/>
                </a:lnTo>
                <a:lnTo>
                  <a:pt x="490" y="70"/>
                </a:lnTo>
                <a:lnTo>
                  <a:pt x="553" y="160"/>
                </a:lnTo>
                <a:lnTo>
                  <a:pt x="585" y="239"/>
                </a:lnTo>
                <a:lnTo>
                  <a:pt x="632" y="294"/>
                </a:lnTo>
                <a:lnTo>
                  <a:pt x="639" y="373"/>
                </a:lnTo>
                <a:lnTo>
                  <a:pt x="624" y="421"/>
                </a:lnTo>
                <a:lnTo>
                  <a:pt x="557" y="433"/>
                </a:lnTo>
                <a:lnTo>
                  <a:pt x="546" y="413"/>
                </a:lnTo>
                <a:lnTo>
                  <a:pt x="499" y="385"/>
                </a:lnTo>
                <a:lnTo>
                  <a:pt x="484" y="355"/>
                </a:lnTo>
                <a:lnTo>
                  <a:pt x="471" y="343"/>
                </a:lnTo>
                <a:lnTo>
                  <a:pt x="464" y="316"/>
                </a:lnTo>
                <a:lnTo>
                  <a:pt x="453" y="324"/>
                </a:lnTo>
                <a:lnTo>
                  <a:pt x="415" y="287"/>
                </a:lnTo>
                <a:lnTo>
                  <a:pt x="424" y="254"/>
                </a:lnTo>
                <a:lnTo>
                  <a:pt x="415" y="235"/>
                </a:lnTo>
                <a:lnTo>
                  <a:pt x="404" y="241"/>
                </a:lnTo>
                <a:lnTo>
                  <a:pt x="405" y="261"/>
                </a:lnTo>
                <a:lnTo>
                  <a:pt x="393" y="235"/>
                </a:lnTo>
                <a:lnTo>
                  <a:pt x="394" y="174"/>
                </a:lnTo>
                <a:lnTo>
                  <a:pt x="370" y="138"/>
                </a:lnTo>
                <a:lnTo>
                  <a:pt x="311" y="108"/>
                </a:lnTo>
                <a:lnTo>
                  <a:pt x="281" y="75"/>
                </a:lnTo>
                <a:lnTo>
                  <a:pt x="247" y="71"/>
                </a:lnTo>
                <a:lnTo>
                  <a:pt x="233" y="92"/>
                </a:lnTo>
                <a:lnTo>
                  <a:pt x="184" y="107"/>
                </a:lnTo>
                <a:lnTo>
                  <a:pt x="155" y="92"/>
                </a:lnTo>
                <a:lnTo>
                  <a:pt x="140" y="70"/>
                </a:lnTo>
                <a:lnTo>
                  <a:pt x="47" y="89"/>
                </a:lnTo>
                <a:lnTo>
                  <a:pt x="27" y="73"/>
                </a:lnTo>
                <a:lnTo>
                  <a:pt x="5" y="91"/>
                </a:lnTo>
                <a:lnTo>
                  <a:pt x="0" y="42"/>
                </a:lnTo>
                <a:close/>
              </a:path>
            </a:pathLst>
          </a:custGeom>
          <a:pattFill prst="pct80">
            <a:fgClr>
              <a:schemeClr val="tx2">
                <a:lumMod val="60000"/>
                <a:lumOff val="40000"/>
              </a:schemeClr>
            </a:fgClr>
            <a:bgClr>
              <a:schemeClr val="bg1"/>
            </a:bgClr>
          </a:patt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   </a:t>
            </a:r>
          </a:p>
          <a:p>
            <a:pPr algn="ctr"/>
            <a:r>
              <a:rPr lang="en-US" dirty="0"/>
              <a:t>               FL</a:t>
            </a:r>
          </a:p>
        </p:txBody>
      </p:sp>
      <p:sp>
        <p:nvSpPr>
          <p:cNvPr id="305200" name="Freeform 48"/>
          <p:cNvSpPr>
            <a:spLocks/>
          </p:cNvSpPr>
          <p:nvPr/>
        </p:nvSpPr>
        <p:spPr bwMode="auto">
          <a:xfrm>
            <a:off x="6629400" y="3429000"/>
            <a:ext cx="1312863" cy="712788"/>
          </a:xfrm>
          <a:custGeom>
            <a:avLst/>
            <a:gdLst/>
            <a:ahLst/>
            <a:cxnLst>
              <a:cxn ang="0">
                <a:pos x="20" y="191"/>
              </a:cxn>
              <a:cxn ang="0">
                <a:pos x="0" y="246"/>
              </a:cxn>
              <a:cxn ang="0">
                <a:pos x="76" y="238"/>
              </a:cxn>
              <a:cxn ang="0">
                <a:pos x="106" y="213"/>
              </a:cxn>
              <a:cxn ang="0">
                <a:pos x="209" y="186"/>
              </a:cxn>
              <a:cxn ang="0">
                <a:pos x="238" y="201"/>
              </a:cxn>
              <a:cxn ang="0">
                <a:pos x="306" y="191"/>
              </a:cxn>
              <a:cxn ang="0">
                <a:pos x="306" y="194"/>
              </a:cxn>
              <a:cxn ang="0">
                <a:pos x="409" y="258"/>
              </a:cxn>
              <a:cxn ang="0">
                <a:pos x="468" y="239"/>
              </a:cxn>
              <a:cxn ang="0">
                <a:pos x="502" y="168"/>
              </a:cxn>
              <a:cxn ang="0">
                <a:pos x="560" y="148"/>
              </a:cxn>
              <a:cxn ang="0">
                <a:pos x="588" y="96"/>
              </a:cxn>
              <a:cxn ang="0">
                <a:pos x="587" y="33"/>
              </a:cxn>
              <a:cxn ang="0">
                <a:pos x="579" y="85"/>
              </a:cxn>
              <a:cxn ang="0">
                <a:pos x="547" y="130"/>
              </a:cxn>
              <a:cxn ang="0">
                <a:pos x="534" y="126"/>
              </a:cxn>
              <a:cxn ang="0">
                <a:pos x="491" y="138"/>
              </a:cxn>
              <a:cxn ang="0">
                <a:pos x="491" y="123"/>
              </a:cxn>
              <a:cxn ang="0">
                <a:pos x="534" y="109"/>
              </a:cxn>
              <a:cxn ang="0">
                <a:pos x="494" y="104"/>
              </a:cxn>
              <a:cxn ang="0">
                <a:pos x="539" y="90"/>
              </a:cxn>
              <a:cxn ang="0">
                <a:pos x="557" y="97"/>
              </a:cxn>
              <a:cxn ang="0">
                <a:pos x="565" y="48"/>
              </a:cxn>
              <a:cxn ang="0">
                <a:pos x="554" y="36"/>
              </a:cxn>
              <a:cxn ang="0">
                <a:pos x="501" y="56"/>
              </a:cxn>
              <a:cxn ang="0">
                <a:pos x="502" y="26"/>
              </a:cxn>
              <a:cxn ang="0">
                <a:pos x="524" y="34"/>
              </a:cxn>
              <a:cxn ang="0">
                <a:pos x="554" y="11"/>
              </a:cxn>
              <a:cxn ang="0">
                <a:pos x="538" y="0"/>
              </a:cxn>
              <a:cxn ang="0">
                <a:pos x="362" y="40"/>
              </a:cxn>
              <a:cxn ang="0">
                <a:pos x="147" y="84"/>
              </a:cxn>
              <a:cxn ang="0">
                <a:pos x="49" y="189"/>
              </a:cxn>
              <a:cxn ang="0">
                <a:pos x="20" y="191"/>
              </a:cxn>
            </a:cxnLst>
            <a:rect l="0" t="0" r="r" b="b"/>
            <a:pathLst>
              <a:path w="588" h="258">
                <a:moveTo>
                  <a:pt x="20" y="191"/>
                </a:moveTo>
                <a:lnTo>
                  <a:pt x="0" y="246"/>
                </a:lnTo>
                <a:lnTo>
                  <a:pt x="76" y="238"/>
                </a:lnTo>
                <a:lnTo>
                  <a:pt x="106" y="213"/>
                </a:lnTo>
                <a:lnTo>
                  <a:pt x="209" y="186"/>
                </a:lnTo>
                <a:lnTo>
                  <a:pt x="238" y="201"/>
                </a:lnTo>
                <a:lnTo>
                  <a:pt x="306" y="191"/>
                </a:lnTo>
                <a:lnTo>
                  <a:pt x="306" y="194"/>
                </a:lnTo>
                <a:lnTo>
                  <a:pt x="409" y="258"/>
                </a:lnTo>
                <a:lnTo>
                  <a:pt x="468" y="239"/>
                </a:lnTo>
                <a:lnTo>
                  <a:pt x="502" y="168"/>
                </a:lnTo>
                <a:lnTo>
                  <a:pt x="560" y="148"/>
                </a:lnTo>
                <a:lnTo>
                  <a:pt x="588" y="96"/>
                </a:lnTo>
                <a:lnTo>
                  <a:pt x="587" y="33"/>
                </a:lnTo>
                <a:lnTo>
                  <a:pt x="579" y="85"/>
                </a:lnTo>
                <a:lnTo>
                  <a:pt x="547" y="130"/>
                </a:lnTo>
                <a:lnTo>
                  <a:pt x="534" y="126"/>
                </a:lnTo>
                <a:lnTo>
                  <a:pt x="491" y="138"/>
                </a:lnTo>
                <a:lnTo>
                  <a:pt x="491" y="123"/>
                </a:lnTo>
                <a:lnTo>
                  <a:pt x="534" y="109"/>
                </a:lnTo>
                <a:lnTo>
                  <a:pt x="494" y="104"/>
                </a:lnTo>
                <a:lnTo>
                  <a:pt x="539" y="90"/>
                </a:lnTo>
                <a:lnTo>
                  <a:pt x="557" y="97"/>
                </a:lnTo>
                <a:lnTo>
                  <a:pt x="565" y="48"/>
                </a:lnTo>
                <a:lnTo>
                  <a:pt x="554" y="36"/>
                </a:lnTo>
                <a:lnTo>
                  <a:pt x="501" y="56"/>
                </a:lnTo>
                <a:lnTo>
                  <a:pt x="502" y="26"/>
                </a:lnTo>
                <a:lnTo>
                  <a:pt x="524" y="34"/>
                </a:lnTo>
                <a:lnTo>
                  <a:pt x="554" y="11"/>
                </a:lnTo>
                <a:lnTo>
                  <a:pt x="538" y="0"/>
                </a:lnTo>
                <a:lnTo>
                  <a:pt x="362" y="40"/>
                </a:lnTo>
                <a:lnTo>
                  <a:pt x="147" y="84"/>
                </a:lnTo>
                <a:lnTo>
                  <a:pt x="49" y="189"/>
                </a:lnTo>
                <a:lnTo>
                  <a:pt x="20" y="191"/>
                </a:lnTo>
                <a:close/>
              </a:path>
            </a:pathLst>
          </a:custGeom>
          <a:solidFill>
            <a:srgbClr val="8FB4E1"/>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0" tIns="0" rIns="0"/>
          <a:lstStyle/>
          <a:p>
            <a:pPr algn="ctr"/>
            <a:r>
              <a:rPr lang="en-US" dirty="0" smtClean="0"/>
              <a:t>                              NC</a:t>
            </a:r>
          </a:p>
          <a:p>
            <a:r>
              <a:rPr lang="en-US" dirty="0" smtClean="0"/>
              <a:t>          </a:t>
            </a:r>
          </a:p>
          <a:p>
            <a:endParaRPr lang="en-US" dirty="0" smtClean="0"/>
          </a:p>
          <a:p>
            <a:endParaRPr lang="en-US" dirty="0"/>
          </a:p>
        </p:txBody>
      </p:sp>
      <p:sp>
        <p:nvSpPr>
          <p:cNvPr id="305201" name="Freeform 49"/>
          <p:cNvSpPr>
            <a:spLocks/>
          </p:cNvSpPr>
          <p:nvPr/>
        </p:nvSpPr>
        <p:spPr bwMode="auto">
          <a:xfrm>
            <a:off x="6694488" y="2989263"/>
            <a:ext cx="1149350" cy="774700"/>
          </a:xfrm>
          <a:custGeom>
            <a:avLst/>
            <a:gdLst/>
            <a:ahLst/>
            <a:cxnLst>
              <a:cxn ang="0">
                <a:pos x="84" y="224"/>
              </a:cxn>
              <a:cxn ang="0">
                <a:pos x="69" y="257"/>
              </a:cxn>
              <a:cxn ang="0">
                <a:pos x="48" y="266"/>
              </a:cxn>
              <a:cxn ang="0">
                <a:pos x="47" y="287"/>
              </a:cxn>
              <a:cxn ang="0">
                <a:pos x="2" y="303"/>
              </a:cxn>
              <a:cxn ang="0">
                <a:pos x="0" y="320"/>
              </a:cxn>
              <a:cxn ang="0">
                <a:pos x="122" y="299"/>
              </a:cxn>
              <a:cxn ang="0">
                <a:pos x="343" y="253"/>
              </a:cxn>
              <a:cxn ang="0">
                <a:pos x="514" y="212"/>
              </a:cxn>
              <a:cxn ang="0">
                <a:pos x="514" y="180"/>
              </a:cxn>
              <a:cxn ang="0">
                <a:pos x="495" y="170"/>
              </a:cxn>
              <a:cxn ang="0">
                <a:pos x="480" y="186"/>
              </a:cxn>
              <a:cxn ang="0">
                <a:pos x="472" y="142"/>
              </a:cxn>
              <a:cxn ang="0">
                <a:pos x="480" y="104"/>
              </a:cxn>
              <a:cxn ang="0">
                <a:pos x="417" y="75"/>
              </a:cxn>
              <a:cxn ang="0">
                <a:pos x="373" y="82"/>
              </a:cxn>
              <a:cxn ang="0">
                <a:pos x="372" y="23"/>
              </a:cxn>
              <a:cxn ang="0">
                <a:pos x="327" y="0"/>
              </a:cxn>
              <a:cxn ang="0">
                <a:pos x="294" y="14"/>
              </a:cxn>
              <a:cxn ang="0">
                <a:pos x="271" y="70"/>
              </a:cxn>
              <a:cxn ang="0">
                <a:pos x="231" y="92"/>
              </a:cxn>
              <a:cxn ang="0">
                <a:pos x="215" y="181"/>
              </a:cxn>
              <a:cxn ang="0">
                <a:pos x="150" y="224"/>
              </a:cxn>
              <a:cxn ang="0">
                <a:pos x="98" y="242"/>
              </a:cxn>
              <a:cxn ang="0">
                <a:pos x="84" y="224"/>
              </a:cxn>
            </a:cxnLst>
            <a:rect l="0" t="0" r="r" b="b"/>
            <a:pathLst>
              <a:path w="514" h="320">
                <a:moveTo>
                  <a:pt x="84" y="224"/>
                </a:moveTo>
                <a:lnTo>
                  <a:pt x="69" y="257"/>
                </a:lnTo>
                <a:lnTo>
                  <a:pt x="48" y="266"/>
                </a:lnTo>
                <a:lnTo>
                  <a:pt x="47" y="287"/>
                </a:lnTo>
                <a:lnTo>
                  <a:pt x="2" y="303"/>
                </a:lnTo>
                <a:lnTo>
                  <a:pt x="0" y="320"/>
                </a:lnTo>
                <a:lnTo>
                  <a:pt x="122" y="299"/>
                </a:lnTo>
                <a:lnTo>
                  <a:pt x="343" y="253"/>
                </a:lnTo>
                <a:lnTo>
                  <a:pt x="514" y="212"/>
                </a:lnTo>
                <a:lnTo>
                  <a:pt x="514" y="180"/>
                </a:lnTo>
                <a:lnTo>
                  <a:pt x="495" y="170"/>
                </a:lnTo>
                <a:lnTo>
                  <a:pt x="480" y="186"/>
                </a:lnTo>
                <a:lnTo>
                  <a:pt x="472" y="142"/>
                </a:lnTo>
                <a:lnTo>
                  <a:pt x="480" y="104"/>
                </a:lnTo>
                <a:lnTo>
                  <a:pt x="417" y="75"/>
                </a:lnTo>
                <a:lnTo>
                  <a:pt x="373" y="82"/>
                </a:lnTo>
                <a:lnTo>
                  <a:pt x="372" y="23"/>
                </a:lnTo>
                <a:lnTo>
                  <a:pt x="327" y="0"/>
                </a:lnTo>
                <a:lnTo>
                  <a:pt x="294" y="14"/>
                </a:lnTo>
                <a:lnTo>
                  <a:pt x="271" y="70"/>
                </a:lnTo>
                <a:lnTo>
                  <a:pt x="231" y="92"/>
                </a:lnTo>
                <a:lnTo>
                  <a:pt x="215" y="181"/>
                </a:lnTo>
                <a:lnTo>
                  <a:pt x="150" y="224"/>
                </a:lnTo>
                <a:lnTo>
                  <a:pt x="98" y="242"/>
                </a:lnTo>
                <a:lnTo>
                  <a:pt x="84" y="224"/>
                </a:lnTo>
                <a:close/>
              </a:path>
            </a:pathLst>
          </a:custGeom>
          <a:pattFill prst="pct80">
            <a:fgClr>
              <a:schemeClr val="tx2">
                <a:lumMod val="60000"/>
                <a:lumOff val="40000"/>
              </a:schemeClr>
            </a:fgClr>
            <a:bgClr>
              <a:schemeClr val="bg1"/>
            </a:bgClr>
          </a:patt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    </a:t>
            </a:r>
            <a:r>
              <a:rPr lang="en-US" dirty="0" smtClean="0"/>
              <a:t>  VA</a:t>
            </a:r>
            <a:endParaRPr lang="en-US" dirty="0"/>
          </a:p>
        </p:txBody>
      </p:sp>
      <p:sp>
        <p:nvSpPr>
          <p:cNvPr id="305202" name="Freeform 50"/>
          <p:cNvSpPr>
            <a:spLocks/>
          </p:cNvSpPr>
          <p:nvPr/>
        </p:nvSpPr>
        <p:spPr bwMode="auto">
          <a:xfrm>
            <a:off x="6775450" y="2835275"/>
            <a:ext cx="650875" cy="739775"/>
          </a:xfrm>
          <a:custGeom>
            <a:avLst/>
            <a:gdLst/>
            <a:ahLst/>
            <a:cxnLst>
              <a:cxn ang="0">
                <a:pos x="30" y="159"/>
              </a:cxn>
              <a:cxn ang="0">
                <a:pos x="7" y="153"/>
              </a:cxn>
              <a:cxn ang="0">
                <a:pos x="0" y="201"/>
              </a:cxn>
              <a:cxn ang="0">
                <a:pos x="7" y="253"/>
              </a:cxn>
              <a:cxn ang="0">
                <a:pos x="50" y="287"/>
              </a:cxn>
              <a:cxn ang="0">
                <a:pos x="60" y="305"/>
              </a:cxn>
              <a:cxn ang="0">
                <a:pos x="113" y="287"/>
              </a:cxn>
              <a:cxn ang="0">
                <a:pos x="177" y="246"/>
              </a:cxn>
              <a:cxn ang="0">
                <a:pos x="195" y="157"/>
              </a:cxn>
              <a:cxn ang="0">
                <a:pos x="236" y="133"/>
              </a:cxn>
              <a:cxn ang="0">
                <a:pos x="259" y="78"/>
              </a:cxn>
              <a:cxn ang="0">
                <a:pos x="291" y="63"/>
              </a:cxn>
              <a:cxn ang="0">
                <a:pos x="249" y="56"/>
              </a:cxn>
              <a:cxn ang="0">
                <a:pos x="175" y="96"/>
              </a:cxn>
              <a:cxn ang="0">
                <a:pos x="164" y="57"/>
              </a:cxn>
              <a:cxn ang="0">
                <a:pos x="101" y="61"/>
              </a:cxn>
              <a:cxn ang="0">
                <a:pos x="86" y="0"/>
              </a:cxn>
              <a:cxn ang="0">
                <a:pos x="70" y="16"/>
              </a:cxn>
              <a:cxn ang="0">
                <a:pos x="75" y="103"/>
              </a:cxn>
              <a:cxn ang="0">
                <a:pos x="46" y="111"/>
              </a:cxn>
              <a:cxn ang="0">
                <a:pos x="30" y="159"/>
              </a:cxn>
            </a:cxnLst>
            <a:rect l="0" t="0" r="r" b="b"/>
            <a:pathLst>
              <a:path w="291" h="305">
                <a:moveTo>
                  <a:pt x="30" y="159"/>
                </a:moveTo>
                <a:lnTo>
                  <a:pt x="7" y="153"/>
                </a:lnTo>
                <a:lnTo>
                  <a:pt x="0" y="201"/>
                </a:lnTo>
                <a:lnTo>
                  <a:pt x="7" y="253"/>
                </a:lnTo>
                <a:lnTo>
                  <a:pt x="50" y="287"/>
                </a:lnTo>
                <a:lnTo>
                  <a:pt x="60" y="305"/>
                </a:lnTo>
                <a:lnTo>
                  <a:pt x="113" y="287"/>
                </a:lnTo>
                <a:lnTo>
                  <a:pt x="177" y="246"/>
                </a:lnTo>
                <a:lnTo>
                  <a:pt x="195" y="157"/>
                </a:lnTo>
                <a:lnTo>
                  <a:pt x="236" y="133"/>
                </a:lnTo>
                <a:lnTo>
                  <a:pt x="259" y="78"/>
                </a:lnTo>
                <a:lnTo>
                  <a:pt x="291" y="63"/>
                </a:lnTo>
                <a:lnTo>
                  <a:pt x="249" y="56"/>
                </a:lnTo>
                <a:lnTo>
                  <a:pt x="175" y="96"/>
                </a:lnTo>
                <a:lnTo>
                  <a:pt x="164" y="57"/>
                </a:lnTo>
                <a:lnTo>
                  <a:pt x="101" y="61"/>
                </a:lnTo>
                <a:lnTo>
                  <a:pt x="86" y="0"/>
                </a:lnTo>
                <a:lnTo>
                  <a:pt x="70" y="16"/>
                </a:lnTo>
                <a:lnTo>
                  <a:pt x="75" y="103"/>
                </a:lnTo>
                <a:lnTo>
                  <a:pt x="46" y="111"/>
                </a:lnTo>
                <a:lnTo>
                  <a:pt x="30" y="159"/>
                </a:lnTo>
                <a:close/>
              </a:path>
            </a:pathLst>
          </a:custGeom>
          <a:solidFill>
            <a:srgbClr val="8FB4E1"/>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700" dirty="0" smtClean="0">
                <a:ln>
                  <a:solidFill>
                    <a:schemeClr val="tx1">
                      <a:lumMod val="20000"/>
                      <a:lumOff val="80000"/>
                    </a:schemeClr>
                  </a:solidFill>
                </a:ln>
                <a:solidFill>
                  <a:schemeClr val="bg1"/>
                </a:solidFill>
              </a:rPr>
              <a:t>WV</a:t>
            </a:r>
            <a:endParaRPr lang="en-US" sz="1700" dirty="0">
              <a:ln>
                <a:solidFill>
                  <a:schemeClr val="tx1">
                    <a:lumMod val="20000"/>
                    <a:lumOff val="80000"/>
                  </a:schemeClr>
                </a:solidFill>
              </a:ln>
              <a:solidFill>
                <a:schemeClr val="bg1"/>
              </a:solidFill>
            </a:endParaRPr>
          </a:p>
        </p:txBody>
      </p:sp>
      <p:sp>
        <p:nvSpPr>
          <p:cNvPr id="305203" name="Freeform 51"/>
          <p:cNvSpPr>
            <a:spLocks/>
          </p:cNvSpPr>
          <p:nvPr/>
        </p:nvSpPr>
        <p:spPr bwMode="auto">
          <a:xfrm>
            <a:off x="6921500" y="2360613"/>
            <a:ext cx="879475" cy="628650"/>
          </a:xfrm>
          <a:custGeom>
            <a:avLst/>
            <a:gdLst/>
            <a:ahLst/>
            <a:cxnLst>
              <a:cxn ang="0">
                <a:pos x="36" y="38"/>
              </a:cxn>
              <a:cxn ang="0">
                <a:pos x="0" y="72"/>
              </a:cxn>
              <a:cxn ang="0">
                <a:pos x="20" y="198"/>
              </a:cxn>
              <a:cxn ang="0">
                <a:pos x="36" y="259"/>
              </a:cxn>
              <a:cxn ang="0">
                <a:pos x="103" y="254"/>
              </a:cxn>
              <a:cxn ang="0">
                <a:pos x="352" y="207"/>
              </a:cxn>
              <a:cxn ang="0">
                <a:pos x="369" y="199"/>
              </a:cxn>
              <a:cxn ang="0">
                <a:pos x="394" y="141"/>
              </a:cxn>
              <a:cxn ang="0">
                <a:pos x="357" y="109"/>
              </a:cxn>
              <a:cxn ang="0">
                <a:pos x="377" y="34"/>
              </a:cxn>
              <a:cxn ang="0">
                <a:pos x="348" y="26"/>
              </a:cxn>
              <a:cxn ang="0">
                <a:pos x="348" y="8"/>
              </a:cxn>
              <a:cxn ang="0">
                <a:pos x="336" y="0"/>
              </a:cxn>
              <a:cxn ang="0">
                <a:pos x="47" y="54"/>
              </a:cxn>
              <a:cxn ang="0">
                <a:pos x="36" y="38"/>
              </a:cxn>
            </a:cxnLst>
            <a:rect l="0" t="0" r="r" b="b"/>
            <a:pathLst>
              <a:path w="394" h="259">
                <a:moveTo>
                  <a:pt x="36" y="38"/>
                </a:moveTo>
                <a:lnTo>
                  <a:pt x="0" y="72"/>
                </a:lnTo>
                <a:lnTo>
                  <a:pt x="20" y="198"/>
                </a:lnTo>
                <a:lnTo>
                  <a:pt x="36" y="259"/>
                </a:lnTo>
                <a:lnTo>
                  <a:pt x="103" y="254"/>
                </a:lnTo>
                <a:lnTo>
                  <a:pt x="352" y="207"/>
                </a:lnTo>
                <a:lnTo>
                  <a:pt x="369" y="199"/>
                </a:lnTo>
                <a:lnTo>
                  <a:pt x="394" y="141"/>
                </a:lnTo>
                <a:lnTo>
                  <a:pt x="357" y="109"/>
                </a:lnTo>
                <a:lnTo>
                  <a:pt x="377" y="34"/>
                </a:lnTo>
                <a:lnTo>
                  <a:pt x="348" y="26"/>
                </a:lnTo>
                <a:lnTo>
                  <a:pt x="348" y="8"/>
                </a:lnTo>
                <a:lnTo>
                  <a:pt x="336" y="0"/>
                </a:lnTo>
                <a:lnTo>
                  <a:pt x="47" y="54"/>
                </a:lnTo>
                <a:lnTo>
                  <a:pt x="36" y="38"/>
                </a:lnTo>
                <a:close/>
              </a:path>
            </a:pathLst>
          </a:custGeom>
          <a:solidFill>
            <a:srgbClr val="1C3F6A"/>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PA</a:t>
            </a:r>
            <a:endParaRPr lang="en-US" dirty="0"/>
          </a:p>
        </p:txBody>
      </p:sp>
      <p:sp>
        <p:nvSpPr>
          <p:cNvPr id="305204" name="Freeform 52"/>
          <p:cNvSpPr>
            <a:spLocks/>
          </p:cNvSpPr>
          <p:nvPr/>
        </p:nvSpPr>
        <p:spPr bwMode="auto">
          <a:xfrm>
            <a:off x="7718425" y="2433638"/>
            <a:ext cx="234950" cy="501650"/>
          </a:xfrm>
          <a:custGeom>
            <a:avLst/>
            <a:gdLst/>
            <a:ahLst/>
            <a:cxnLst>
              <a:cxn ang="0">
                <a:pos x="19" y="1"/>
              </a:cxn>
              <a:cxn ang="0">
                <a:pos x="44" y="0"/>
              </a:cxn>
              <a:cxn ang="0">
                <a:pos x="93" y="31"/>
              </a:cxn>
              <a:cxn ang="0">
                <a:pos x="86" y="56"/>
              </a:cxn>
              <a:cxn ang="0">
                <a:pos x="103" y="72"/>
              </a:cxn>
              <a:cxn ang="0">
                <a:pos x="105" y="169"/>
              </a:cxn>
              <a:cxn ang="0">
                <a:pos x="87" y="207"/>
              </a:cxn>
              <a:cxn ang="0">
                <a:pos x="67" y="193"/>
              </a:cxn>
              <a:cxn ang="0">
                <a:pos x="46" y="192"/>
              </a:cxn>
              <a:cxn ang="0">
                <a:pos x="10" y="172"/>
              </a:cxn>
              <a:cxn ang="0">
                <a:pos x="37" y="111"/>
              </a:cxn>
              <a:cxn ang="0">
                <a:pos x="0" y="79"/>
              </a:cxn>
              <a:cxn ang="0">
                <a:pos x="19" y="1"/>
              </a:cxn>
            </a:cxnLst>
            <a:rect l="0" t="0" r="r" b="b"/>
            <a:pathLst>
              <a:path w="105" h="207">
                <a:moveTo>
                  <a:pt x="19" y="1"/>
                </a:moveTo>
                <a:lnTo>
                  <a:pt x="44" y="0"/>
                </a:lnTo>
                <a:lnTo>
                  <a:pt x="93" y="31"/>
                </a:lnTo>
                <a:lnTo>
                  <a:pt x="86" y="56"/>
                </a:lnTo>
                <a:lnTo>
                  <a:pt x="103" y="72"/>
                </a:lnTo>
                <a:lnTo>
                  <a:pt x="105" y="169"/>
                </a:lnTo>
                <a:lnTo>
                  <a:pt x="87" y="207"/>
                </a:lnTo>
                <a:lnTo>
                  <a:pt x="67" y="193"/>
                </a:lnTo>
                <a:lnTo>
                  <a:pt x="46" y="192"/>
                </a:lnTo>
                <a:lnTo>
                  <a:pt x="10" y="172"/>
                </a:lnTo>
                <a:lnTo>
                  <a:pt x="37" y="111"/>
                </a:lnTo>
                <a:lnTo>
                  <a:pt x="0" y="79"/>
                </a:lnTo>
                <a:lnTo>
                  <a:pt x="19" y="1"/>
                </a:lnTo>
                <a:close/>
              </a:path>
            </a:pathLst>
          </a:custGeom>
          <a:solidFill>
            <a:srgbClr val="316FB9"/>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p>
          <a:p>
            <a:pPr algn="ctr"/>
            <a:r>
              <a:rPr lang="en-US" dirty="0"/>
              <a:t>     </a:t>
            </a:r>
          </a:p>
        </p:txBody>
      </p:sp>
      <p:sp>
        <p:nvSpPr>
          <p:cNvPr id="305205" name="Freeform 53"/>
          <p:cNvSpPr>
            <a:spLocks/>
          </p:cNvSpPr>
          <p:nvPr/>
        </p:nvSpPr>
        <p:spPr bwMode="auto">
          <a:xfrm>
            <a:off x="6994525" y="1652588"/>
            <a:ext cx="976313" cy="863600"/>
          </a:xfrm>
          <a:custGeom>
            <a:avLst/>
            <a:gdLst/>
            <a:ahLst/>
            <a:cxnLst>
              <a:cxn ang="0">
                <a:pos x="34" y="239"/>
              </a:cxn>
              <a:cxn ang="0">
                <a:pos x="75" y="218"/>
              </a:cxn>
              <a:cxn ang="0">
                <a:pos x="131" y="213"/>
              </a:cxn>
              <a:cxn ang="0">
                <a:pos x="145" y="194"/>
              </a:cxn>
              <a:cxn ang="0">
                <a:pos x="165" y="191"/>
              </a:cxn>
              <a:cxn ang="0">
                <a:pos x="176" y="171"/>
              </a:cxn>
              <a:cxn ang="0">
                <a:pos x="195" y="164"/>
              </a:cxn>
              <a:cxn ang="0">
                <a:pos x="186" y="127"/>
              </a:cxn>
              <a:cxn ang="0">
                <a:pos x="175" y="117"/>
              </a:cxn>
              <a:cxn ang="0">
                <a:pos x="198" y="87"/>
              </a:cxn>
              <a:cxn ang="0">
                <a:pos x="213" y="87"/>
              </a:cxn>
              <a:cxn ang="0">
                <a:pos x="264" y="23"/>
              </a:cxn>
              <a:cxn ang="0">
                <a:pos x="343" y="0"/>
              </a:cxn>
              <a:cxn ang="0">
                <a:pos x="351" y="59"/>
              </a:cxn>
              <a:cxn ang="0">
                <a:pos x="355" y="57"/>
              </a:cxn>
              <a:cxn ang="0">
                <a:pos x="374" y="78"/>
              </a:cxn>
              <a:cxn ang="0">
                <a:pos x="375" y="139"/>
              </a:cxn>
              <a:cxn ang="0">
                <a:pos x="399" y="189"/>
              </a:cxn>
              <a:cxn ang="0">
                <a:pos x="407" y="254"/>
              </a:cxn>
              <a:cxn ang="0">
                <a:pos x="410" y="310"/>
              </a:cxn>
              <a:cxn ang="0">
                <a:pos x="437" y="328"/>
              </a:cxn>
              <a:cxn ang="0">
                <a:pos x="417" y="356"/>
              </a:cxn>
              <a:cxn ang="0">
                <a:pos x="366" y="323"/>
              </a:cxn>
              <a:cxn ang="0">
                <a:pos x="340" y="326"/>
              </a:cxn>
              <a:cxn ang="0">
                <a:pos x="314" y="318"/>
              </a:cxn>
              <a:cxn ang="0">
                <a:pos x="315" y="300"/>
              </a:cxn>
              <a:cxn ang="0">
                <a:pos x="299" y="294"/>
              </a:cxn>
              <a:cxn ang="0">
                <a:pos x="13" y="348"/>
              </a:cxn>
              <a:cxn ang="0">
                <a:pos x="0" y="332"/>
              </a:cxn>
              <a:cxn ang="0">
                <a:pos x="44" y="269"/>
              </a:cxn>
              <a:cxn ang="0">
                <a:pos x="34" y="239"/>
              </a:cxn>
            </a:cxnLst>
            <a:rect l="0" t="0" r="r" b="b"/>
            <a:pathLst>
              <a:path w="437" h="356">
                <a:moveTo>
                  <a:pt x="34" y="239"/>
                </a:moveTo>
                <a:lnTo>
                  <a:pt x="75" y="218"/>
                </a:lnTo>
                <a:lnTo>
                  <a:pt x="131" y="213"/>
                </a:lnTo>
                <a:lnTo>
                  <a:pt x="145" y="194"/>
                </a:lnTo>
                <a:lnTo>
                  <a:pt x="165" y="191"/>
                </a:lnTo>
                <a:lnTo>
                  <a:pt x="176" y="171"/>
                </a:lnTo>
                <a:lnTo>
                  <a:pt x="195" y="164"/>
                </a:lnTo>
                <a:lnTo>
                  <a:pt x="186" y="127"/>
                </a:lnTo>
                <a:lnTo>
                  <a:pt x="175" y="117"/>
                </a:lnTo>
                <a:lnTo>
                  <a:pt x="198" y="87"/>
                </a:lnTo>
                <a:lnTo>
                  <a:pt x="213" y="87"/>
                </a:lnTo>
                <a:lnTo>
                  <a:pt x="264" y="23"/>
                </a:lnTo>
                <a:lnTo>
                  <a:pt x="343" y="0"/>
                </a:lnTo>
                <a:lnTo>
                  <a:pt x="351" y="59"/>
                </a:lnTo>
                <a:lnTo>
                  <a:pt x="355" y="57"/>
                </a:lnTo>
                <a:lnTo>
                  <a:pt x="374" y="78"/>
                </a:lnTo>
                <a:lnTo>
                  <a:pt x="375" y="139"/>
                </a:lnTo>
                <a:lnTo>
                  <a:pt x="399" y="189"/>
                </a:lnTo>
                <a:lnTo>
                  <a:pt x="407" y="254"/>
                </a:lnTo>
                <a:lnTo>
                  <a:pt x="410" y="310"/>
                </a:lnTo>
                <a:lnTo>
                  <a:pt x="437" y="328"/>
                </a:lnTo>
                <a:lnTo>
                  <a:pt x="417" y="356"/>
                </a:lnTo>
                <a:lnTo>
                  <a:pt x="366" y="323"/>
                </a:lnTo>
                <a:lnTo>
                  <a:pt x="340" y="326"/>
                </a:lnTo>
                <a:lnTo>
                  <a:pt x="314" y="318"/>
                </a:lnTo>
                <a:lnTo>
                  <a:pt x="315" y="300"/>
                </a:lnTo>
                <a:lnTo>
                  <a:pt x="299" y="294"/>
                </a:lnTo>
                <a:lnTo>
                  <a:pt x="13" y="348"/>
                </a:lnTo>
                <a:lnTo>
                  <a:pt x="0" y="332"/>
                </a:lnTo>
                <a:lnTo>
                  <a:pt x="44" y="269"/>
                </a:lnTo>
                <a:lnTo>
                  <a:pt x="34" y="239"/>
                </a:lnTo>
                <a:close/>
              </a:path>
            </a:pathLst>
          </a:custGeom>
          <a:solidFill>
            <a:srgbClr val="1C3F6A"/>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smtClean="0"/>
          </a:p>
          <a:p>
            <a:pPr algn="ctr"/>
            <a:r>
              <a:rPr lang="en-US" dirty="0" smtClean="0"/>
              <a:t>     NY</a:t>
            </a:r>
            <a:endParaRPr lang="en-US" dirty="0"/>
          </a:p>
        </p:txBody>
      </p:sp>
      <p:sp>
        <p:nvSpPr>
          <p:cNvPr id="305206" name="Freeform 54"/>
          <p:cNvSpPr>
            <a:spLocks/>
          </p:cNvSpPr>
          <p:nvPr/>
        </p:nvSpPr>
        <p:spPr bwMode="auto">
          <a:xfrm>
            <a:off x="7754938" y="1603375"/>
            <a:ext cx="258762" cy="519113"/>
          </a:xfrm>
          <a:custGeom>
            <a:avLst/>
            <a:gdLst/>
            <a:ahLst/>
            <a:cxnLst>
              <a:cxn ang="0">
                <a:pos x="0" y="22"/>
              </a:cxn>
              <a:cxn ang="0">
                <a:pos x="85" y="0"/>
              </a:cxn>
              <a:cxn ang="0">
                <a:pos x="116" y="58"/>
              </a:cxn>
              <a:cxn ang="0">
                <a:pos x="100" y="73"/>
              </a:cxn>
              <a:cxn ang="0">
                <a:pos x="106" y="203"/>
              </a:cxn>
              <a:cxn ang="0">
                <a:pos x="57" y="214"/>
              </a:cxn>
              <a:cxn ang="0">
                <a:pos x="34" y="160"/>
              </a:cxn>
              <a:cxn ang="0">
                <a:pos x="33" y="97"/>
              </a:cxn>
              <a:cxn ang="0">
                <a:pos x="11" y="78"/>
              </a:cxn>
              <a:cxn ang="0">
                <a:pos x="0" y="22"/>
              </a:cxn>
            </a:cxnLst>
            <a:rect l="0" t="0" r="r" b="b"/>
            <a:pathLst>
              <a:path w="116" h="214">
                <a:moveTo>
                  <a:pt x="0" y="22"/>
                </a:moveTo>
                <a:lnTo>
                  <a:pt x="85" y="0"/>
                </a:lnTo>
                <a:lnTo>
                  <a:pt x="116" y="58"/>
                </a:lnTo>
                <a:lnTo>
                  <a:pt x="100" y="73"/>
                </a:lnTo>
                <a:lnTo>
                  <a:pt x="106" y="203"/>
                </a:lnTo>
                <a:lnTo>
                  <a:pt x="57" y="214"/>
                </a:lnTo>
                <a:lnTo>
                  <a:pt x="34" y="160"/>
                </a:lnTo>
                <a:lnTo>
                  <a:pt x="33" y="97"/>
                </a:lnTo>
                <a:lnTo>
                  <a:pt x="11" y="78"/>
                </a:lnTo>
                <a:lnTo>
                  <a:pt x="0" y="22"/>
                </a:lnTo>
                <a:close/>
              </a:path>
            </a:pathLst>
          </a:custGeom>
          <a:solidFill>
            <a:srgbClr val="10243C"/>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05207" name="Freeform 55"/>
          <p:cNvSpPr>
            <a:spLocks/>
          </p:cNvSpPr>
          <p:nvPr/>
        </p:nvSpPr>
        <p:spPr bwMode="auto">
          <a:xfrm>
            <a:off x="7878763" y="2008188"/>
            <a:ext cx="552450" cy="271462"/>
          </a:xfrm>
          <a:custGeom>
            <a:avLst/>
            <a:gdLst/>
            <a:ahLst/>
            <a:cxnLst>
              <a:cxn ang="0">
                <a:pos x="0" y="44"/>
              </a:cxn>
              <a:cxn ang="0">
                <a:pos x="126" y="13"/>
              </a:cxn>
              <a:cxn ang="0">
                <a:pos x="141" y="15"/>
              </a:cxn>
              <a:cxn ang="0">
                <a:pos x="156" y="0"/>
              </a:cxn>
              <a:cxn ang="0">
                <a:pos x="168" y="7"/>
              </a:cxn>
              <a:cxn ang="0">
                <a:pos x="153" y="39"/>
              </a:cxn>
              <a:cxn ang="0">
                <a:pos x="180" y="37"/>
              </a:cxn>
              <a:cxn ang="0">
                <a:pos x="195" y="62"/>
              </a:cxn>
              <a:cxn ang="0">
                <a:pos x="212" y="64"/>
              </a:cxn>
              <a:cxn ang="0">
                <a:pos x="224" y="61"/>
              </a:cxn>
              <a:cxn ang="0">
                <a:pos x="224" y="47"/>
              </a:cxn>
              <a:cxn ang="0">
                <a:pos x="203" y="29"/>
              </a:cxn>
              <a:cxn ang="0">
                <a:pos x="219" y="28"/>
              </a:cxn>
              <a:cxn ang="0">
                <a:pos x="247" y="66"/>
              </a:cxn>
              <a:cxn ang="0">
                <a:pos x="221" y="88"/>
              </a:cxn>
              <a:cxn ang="0">
                <a:pos x="191" y="77"/>
              </a:cxn>
              <a:cxn ang="0">
                <a:pos x="172" y="104"/>
              </a:cxn>
              <a:cxn ang="0">
                <a:pos x="135" y="77"/>
              </a:cxn>
              <a:cxn ang="0">
                <a:pos x="10" y="112"/>
              </a:cxn>
              <a:cxn ang="0">
                <a:pos x="0" y="44"/>
              </a:cxn>
            </a:cxnLst>
            <a:rect l="0" t="0" r="r" b="b"/>
            <a:pathLst>
              <a:path w="247" h="112">
                <a:moveTo>
                  <a:pt x="0" y="44"/>
                </a:moveTo>
                <a:lnTo>
                  <a:pt x="126" y="13"/>
                </a:lnTo>
                <a:lnTo>
                  <a:pt x="141" y="15"/>
                </a:lnTo>
                <a:lnTo>
                  <a:pt x="156" y="0"/>
                </a:lnTo>
                <a:lnTo>
                  <a:pt x="168" y="7"/>
                </a:lnTo>
                <a:lnTo>
                  <a:pt x="153" y="39"/>
                </a:lnTo>
                <a:lnTo>
                  <a:pt x="180" y="37"/>
                </a:lnTo>
                <a:lnTo>
                  <a:pt x="195" y="62"/>
                </a:lnTo>
                <a:lnTo>
                  <a:pt x="212" y="64"/>
                </a:lnTo>
                <a:lnTo>
                  <a:pt x="224" y="61"/>
                </a:lnTo>
                <a:lnTo>
                  <a:pt x="224" y="47"/>
                </a:lnTo>
                <a:lnTo>
                  <a:pt x="203" y="29"/>
                </a:lnTo>
                <a:lnTo>
                  <a:pt x="219" y="28"/>
                </a:lnTo>
                <a:lnTo>
                  <a:pt x="247" y="66"/>
                </a:lnTo>
                <a:lnTo>
                  <a:pt x="221" y="88"/>
                </a:lnTo>
                <a:lnTo>
                  <a:pt x="191" y="77"/>
                </a:lnTo>
                <a:lnTo>
                  <a:pt x="172" y="104"/>
                </a:lnTo>
                <a:lnTo>
                  <a:pt x="135" y="77"/>
                </a:lnTo>
                <a:lnTo>
                  <a:pt x="10" y="112"/>
                </a:lnTo>
                <a:lnTo>
                  <a:pt x="0" y="44"/>
                </a:lnTo>
                <a:close/>
              </a:path>
            </a:pathLst>
          </a:custGeom>
          <a:solidFill>
            <a:srgbClr val="10243C"/>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MA</a:t>
            </a:r>
          </a:p>
        </p:txBody>
      </p:sp>
      <p:sp>
        <p:nvSpPr>
          <p:cNvPr id="305208" name="Freeform 56"/>
          <p:cNvSpPr>
            <a:spLocks/>
          </p:cNvSpPr>
          <p:nvPr/>
        </p:nvSpPr>
        <p:spPr bwMode="auto">
          <a:xfrm>
            <a:off x="7899400" y="2212975"/>
            <a:ext cx="285750" cy="239713"/>
          </a:xfrm>
          <a:custGeom>
            <a:avLst/>
            <a:gdLst/>
            <a:ahLst/>
            <a:cxnLst>
              <a:cxn ang="0">
                <a:pos x="0" y="25"/>
              </a:cxn>
              <a:cxn ang="0">
                <a:pos x="98" y="0"/>
              </a:cxn>
              <a:cxn ang="0">
                <a:pos x="128" y="45"/>
              </a:cxn>
              <a:cxn ang="0">
                <a:pos x="111" y="65"/>
              </a:cxn>
              <a:cxn ang="0">
                <a:pos x="80" y="58"/>
              </a:cxn>
              <a:cxn ang="0">
                <a:pos x="31" y="99"/>
              </a:cxn>
              <a:cxn ang="0">
                <a:pos x="5" y="77"/>
              </a:cxn>
              <a:cxn ang="0">
                <a:pos x="0" y="25"/>
              </a:cxn>
            </a:cxnLst>
            <a:rect l="0" t="0" r="r" b="b"/>
            <a:pathLst>
              <a:path w="128" h="99">
                <a:moveTo>
                  <a:pt x="0" y="25"/>
                </a:moveTo>
                <a:lnTo>
                  <a:pt x="98" y="0"/>
                </a:lnTo>
                <a:lnTo>
                  <a:pt x="128" y="45"/>
                </a:lnTo>
                <a:lnTo>
                  <a:pt x="111" y="65"/>
                </a:lnTo>
                <a:lnTo>
                  <a:pt x="80" y="58"/>
                </a:lnTo>
                <a:lnTo>
                  <a:pt x="31" y="99"/>
                </a:lnTo>
                <a:lnTo>
                  <a:pt x="5" y="77"/>
                </a:lnTo>
                <a:lnTo>
                  <a:pt x="0" y="25"/>
                </a:lnTo>
                <a:close/>
              </a:path>
            </a:pathLst>
          </a:custGeom>
          <a:solidFill>
            <a:srgbClr val="316FB9"/>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05209" name="Freeform 57"/>
          <p:cNvSpPr>
            <a:spLocks/>
          </p:cNvSpPr>
          <p:nvPr/>
        </p:nvSpPr>
        <p:spPr bwMode="auto">
          <a:xfrm>
            <a:off x="7947025" y="2374900"/>
            <a:ext cx="282575" cy="184150"/>
          </a:xfrm>
          <a:custGeom>
            <a:avLst/>
            <a:gdLst/>
            <a:ahLst/>
            <a:cxnLst>
              <a:cxn ang="0">
                <a:pos x="0" y="57"/>
              </a:cxn>
              <a:cxn ang="0">
                <a:pos x="52" y="32"/>
              </a:cxn>
              <a:cxn ang="0">
                <a:pos x="104" y="0"/>
              </a:cxn>
              <a:cxn ang="0">
                <a:pos x="112" y="2"/>
              </a:cxn>
              <a:cxn ang="0">
                <a:pos x="127" y="3"/>
              </a:cxn>
              <a:cxn ang="0">
                <a:pos x="77" y="43"/>
              </a:cxn>
              <a:cxn ang="0">
                <a:pos x="15" y="76"/>
              </a:cxn>
              <a:cxn ang="0">
                <a:pos x="0" y="57"/>
              </a:cxn>
            </a:cxnLst>
            <a:rect l="0" t="0" r="r" b="b"/>
            <a:pathLst>
              <a:path w="127" h="76">
                <a:moveTo>
                  <a:pt x="0" y="57"/>
                </a:moveTo>
                <a:lnTo>
                  <a:pt x="52" y="32"/>
                </a:lnTo>
                <a:lnTo>
                  <a:pt x="104" y="0"/>
                </a:lnTo>
                <a:lnTo>
                  <a:pt x="112" y="2"/>
                </a:lnTo>
                <a:lnTo>
                  <a:pt x="127" y="3"/>
                </a:lnTo>
                <a:lnTo>
                  <a:pt x="77" y="43"/>
                </a:lnTo>
                <a:lnTo>
                  <a:pt x="15" y="76"/>
                </a:lnTo>
                <a:lnTo>
                  <a:pt x="0" y="57"/>
                </a:lnTo>
                <a:close/>
              </a:path>
            </a:pathLst>
          </a:custGeom>
          <a:solidFill>
            <a:srgbClr val="1C3F6A"/>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05210" name="Freeform 58"/>
          <p:cNvSpPr>
            <a:spLocks/>
          </p:cNvSpPr>
          <p:nvPr/>
        </p:nvSpPr>
        <p:spPr bwMode="auto">
          <a:xfrm>
            <a:off x="7943850" y="1504950"/>
            <a:ext cx="304800" cy="584200"/>
          </a:xfrm>
          <a:custGeom>
            <a:avLst/>
            <a:gdLst/>
            <a:ahLst/>
            <a:cxnLst>
              <a:cxn ang="0">
                <a:pos x="29" y="0"/>
              </a:cxn>
              <a:cxn ang="0">
                <a:pos x="0" y="42"/>
              </a:cxn>
              <a:cxn ang="0">
                <a:pos x="31" y="98"/>
              </a:cxn>
              <a:cxn ang="0">
                <a:pos x="12" y="113"/>
              </a:cxn>
              <a:cxn ang="0">
                <a:pos x="20" y="241"/>
              </a:cxn>
              <a:cxn ang="0">
                <a:pos x="96" y="223"/>
              </a:cxn>
              <a:cxn ang="0">
                <a:pos x="116" y="223"/>
              </a:cxn>
              <a:cxn ang="0">
                <a:pos x="127" y="209"/>
              </a:cxn>
              <a:cxn ang="0">
                <a:pos x="127" y="185"/>
              </a:cxn>
              <a:cxn ang="0">
                <a:pos x="136" y="170"/>
              </a:cxn>
              <a:cxn ang="0">
                <a:pos x="93" y="152"/>
              </a:cxn>
              <a:cxn ang="0">
                <a:pos x="38" y="11"/>
              </a:cxn>
              <a:cxn ang="0">
                <a:pos x="29" y="0"/>
              </a:cxn>
            </a:cxnLst>
            <a:rect l="0" t="0" r="r" b="b"/>
            <a:pathLst>
              <a:path w="136" h="241">
                <a:moveTo>
                  <a:pt x="29" y="0"/>
                </a:moveTo>
                <a:lnTo>
                  <a:pt x="0" y="42"/>
                </a:lnTo>
                <a:lnTo>
                  <a:pt x="31" y="98"/>
                </a:lnTo>
                <a:lnTo>
                  <a:pt x="12" y="113"/>
                </a:lnTo>
                <a:lnTo>
                  <a:pt x="20" y="241"/>
                </a:lnTo>
                <a:lnTo>
                  <a:pt x="96" y="223"/>
                </a:lnTo>
                <a:lnTo>
                  <a:pt x="116" y="223"/>
                </a:lnTo>
                <a:lnTo>
                  <a:pt x="127" y="209"/>
                </a:lnTo>
                <a:lnTo>
                  <a:pt x="127" y="185"/>
                </a:lnTo>
                <a:lnTo>
                  <a:pt x="136" y="170"/>
                </a:lnTo>
                <a:lnTo>
                  <a:pt x="93" y="152"/>
                </a:lnTo>
                <a:lnTo>
                  <a:pt x="38" y="11"/>
                </a:lnTo>
                <a:lnTo>
                  <a:pt x="29" y="0"/>
                </a:lnTo>
                <a:close/>
              </a:path>
            </a:pathLst>
          </a:custGeom>
          <a:solidFill>
            <a:srgbClr val="10243C"/>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05211" name="Freeform 59"/>
          <p:cNvSpPr>
            <a:spLocks/>
          </p:cNvSpPr>
          <p:nvPr/>
        </p:nvSpPr>
        <p:spPr bwMode="auto">
          <a:xfrm>
            <a:off x="8118475" y="2192338"/>
            <a:ext cx="144463" cy="128587"/>
          </a:xfrm>
          <a:custGeom>
            <a:avLst/>
            <a:gdLst/>
            <a:ahLst/>
            <a:cxnLst>
              <a:cxn ang="0">
                <a:pos x="0" y="8"/>
              </a:cxn>
              <a:cxn ang="0">
                <a:pos x="28" y="0"/>
              </a:cxn>
              <a:cxn ang="0">
                <a:pos x="65" y="27"/>
              </a:cxn>
              <a:cxn ang="0">
                <a:pos x="58" y="34"/>
              </a:cxn>
              <a:cxn ang="0">
                <a:pos x="39" y="34"/>
              </a:cxn>
              <a:cxn ang="0">
                <a:pos x="30" y="53"/>
              </a:cxn>
              <a:cxn ang="0">
                <a:pos x="0" y="8"/>
              </a:cxn>
            </a:cxnLst>
            <a:rect l="0" t="0" r="r" b="b"/>
            <a:pathLst>
              <a:path w="65" h="53">
                <a:moveTo>
                  <a:pt x="0" y="8"/>
                </a:moveTo>
                <a:lnTo>
                  <a:pt x="28" y="0"/>
                </a:lnTo>
                <a:lnTo>
                  <a:pt x="65" y="27"/>
                </a:lnTo>
                <a:lnTo>
                  <a:pt x="58" y="34"/>
                </a:lnTo>
                <a:lnTo>
                  <a:pt x="39" y="34"/>
                </a:lnTo>
                <a:lnTo>
                  <a:pt x="30" y="53"/>
                </a:lnTo>
                <a:lnTo>
                  <a:pt x="0" y="8"/>
                </a:lnTo>
                <a:close/>
              </a:path>
            </a:pathLst>
          </a:custGeom>
          <a:solidFill>
            <a:srgbClr val="10243C"/>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05212" name="Freeform 60"/>
          <p:cNvSpPr>
            <a:spLocks/>
          </p:cNvSpPr>
          <p:nvPr/>
        </p:nvSpPr>
        <p:spPr bwMode="auto">
          <a:xfrm>
            <a:off x="7697788" y="2847975"/>
            <a:ext cx="188912" cy="247650"/>
          </a:xfrm>
          <a:custGeom>
            <a:avLst/>
            <a:gdLst/>
            <a:ahLst/>
            <a:cxnLst>
              <a:cxn ang="0">
                <a:pos x="0" y="11"/>
              </a:cxn>
              <a:cxn ang="0">
                <a:pos x="27" y="0"/>
              </a:cxn>
              <a:cxn ang="0">
                <a:pos x="79" y="34"/>
              </a:cxn>
              <a:cxn ang="0">
                <a:pos x="79" y="69"/>
              </a:cxn>
              <a:cxn ang="0">
                <a:pos x="116" y="93"/>
              </a:cxn>
              <a:cxn ang="0">
                <a:pos x="119" y="139"/>
              </a:cxn>
              <a:cxn ang="0">
                <a:pos x="58" y="156"/>
              </a:cxn>
              <a:cxn ang="0">
                <a:pos x="0" y="11"/>
              </a:cxn>
            </a:cxnLst>
            <a:rect l="0" t="0" r="r" b="b"/>
            <a:pathLst>
              <a:path w="119" h="156">
                <a:moveTo>
                  <a:pt x="0" y="11"/>
                </a:moveTo>
                <a:lnTo>
                  <a:pt x="27" y="0"/>
                </a:lnTo>
                <a:lnTo>
                  <a:pt x="79" y="34"/>
                </a:lnTo>
                <a:lnTo>
                  <a:pt x="79" y="69"/>
                </a:lnTo>
                <a:lnTo>
                  <a:pt x="116" y="93"/>
                </a:lnTo>
                <a:lnTo>
                  <a:pt x="119" y="139"/>
                </a:lnTo>
                <a:lnTo>
                  <a:pt x="58" y="156"/>
                </a:lnTo>
                <a:lnTo>
                  <a:pt x="0" y="11"/>
                </a:lnTo>
                <a:close/>
              </a:path>
            </a:pathLst>
          </a:custGeom>
          <a:solidFill>
            <a:srgbClr val="10243C"/>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05213" name="Freeform 61"/>
          <p:cNvSpPr>
            <a:spLocks/>
          </p:cNvSpPr>
          <p:nvPr/>
        </p:nvSpPr>
        <p:spPr bwMode="auto">
          <a:xfrm>
            <a:off x="7137400" y="2862263"/>
            <a:ext cx="750888" cy="465137"/>
          </a:xfrm>
          <a:custGeom>
            <a:avLst/>
            <a:gdLst/>
            <a:ahLst/>
            <a:cxnLst>
              <a:cxn ang="0">
                <a:pos x="0" y="72"/>
              </a:cxn>
              <a:cxn ang="0">
                <a:pos x="352" y="0"/>
              </a:cxn>
              <a:cxn ang="0">
                <a:pos x="410" y="145"/>
              </a:cxn>
              <a:cxn ang="0">
                <a:pos x="472" y="130"/>
              </a:cxn>
              <a:cxn ang="0">
                <a:pos x="473" y="204"/>
              </a:cxn>
              <a:cxn ang="0">
                <a:pos x="447" y="291"/>
              </a:cxn>
              <a:cxn ang="0">
                <a:pos x="426" y="293"/>
              </a:cxn>
              <a:cxn ang="0">
                <a:pos x="425" y="212"/>
              </a:cxn>
              <a:cxn ang="0">
                <a:pos x="380" y="164"/>
              </a:cxn>
              <a:cxn ang="0">
                <a:pos x="352" y="107"/>
              </a:cxn>
              <a:cxn ang="0">
                <a:pos x="346" y="26"/>
              </a:cxn>
              <a:cxn ang="0">
                <a:pos x="325" y="67"/>
              </a:cxn>
              <a:cxn ang="0">
                <a:pos x="351" y="187"/>
              </a:cxn>
              <a:cxn ang="0">
                <a:pos x="246" y="206"/>
              </a:cxn>
              <a:cxn ang="0">
                <a:pos x="244" y="116"/>
              </a:cxn>
              <a:cxn ang="0">
                <a:pos x="180" y="78"/>
              </a:cxn>
              <a:cxn ang="0">
                <a:pos x="125" y="69"/>
              </a:cxn>
              <a:cxn ang="0">
                <a:pos x="14" y="130"/>
              </a:cxn>
              <a:cxn ang="0">
                <a:pos x="0" y="72"/>
              </a:cxn>
            </a:cxnLst>
            <a:rect l="0" t="0" r="r" b="b"/>
            <a:pathLst>
              <a:path w="473" h="293">
                <a:moveTo>
                  <a:pt x="0" y="72"/>
                </a:moveTo>
                <a:lnTo>
                  <a:pt x="352" y="0"/>
                </a:lnTo>
                <a:lnTo>
                  <a:pt x="410" y="145"/>
                </a:lnTo>
                <a:lnTo>
                  <a:pt x="472" y="130"/>
                </a:lnTo>
                <a:lnTo>
                  <a:pt x="473" y="204"/>
                </a:lnTo>
                <a:lnTo>
                  <a:pt x="447" y="291"/>
                </a:lnTo>
                <a:lnTo>
                  <a:pt x="426" y="293"/>
                </a:lnTo>
                <a:lnTo>
                  <a:pt x="425" y="212"/>
                </a:lnTo>
                <a:lnTo>
                  <a:pt x="380" y="164"/>
                </a:lnTo>
                <a:lnTo>
                  <a:pt x="352" y="107"/>
                </a:lnTo>
                <a:lnTo>
                  <a:pt x="346" y="26"/>
                </a:lnTo>
                <a:lnTo>
                  <a:pt x="325" y="67"/>
                </a:lnTo>
                <a:lnTo>
                  <a:pt x="351" y="187"/>
                </a:lnTo>
                <a:lnTo>
                  <a:pt x="246" y="206"/>
                </a:lnTo>
                <a:lnTo>
                  <a:pt x="244" y="116"/>
                </a:lnTo>
                <a:lnTo>
                  <a:pt x="180" y="78"/>
                </a:lnTo>
                <a:lnTo>
                  <a:pt x="125" y="69"/>
                </a:lnTo>
                <a:lnTo>
                  <a:pt x="14" y="130"/>
                </a:lnTo>
                <a:lnTo>
                  <a:pt x="0" y="72"/>
                </a:lnTo>
                <a:close/>
              </a:path>
            </a:pathLst>
          </a:custGeom>
          <a:pattFill prst="pct80">
            <a:fgClr>
              <a:schemeClr val="tx2">
                <a:lumMod val="60000"/>
                <a:lumOff val="40000"/>
              </a:schemeClr>
            </a:fgClr>
            <a:bgClr>
              <a:schemeClr val="bg1"/>
            </a:bgClr>
          </a:patt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05214" name="Freeform 62"/>
          <p:cNvSpPr>
            <a:spLocks/>
          </p:cNvSpPr>
          <p:nvPr/>
        </p:nvSpPr>
        <p:spPr bwMode="auto">
          <a:xfrm>
            <a:off x="3581399" y="1395413"/>
            <a:ext cx="1089025" cy="660400"/>
          </a:xfrm>
          <a:custGeom>
            <a:avLst/>
            <a:gdLst/>
            <a:ahLst/>
            <a:cxnLst>
              <a:cxn ang="0">
                <a:pos x="7" y="0"/>
              </a:cxn>
              <a:cxn ang="0">
                <a:pos x="552" y="14"/>
              </a:cxn>
              <a:cxn ang="0">
                <a:pos x="592" y="135"/>
              </a:cxn>
              <a:cxn ang="0">
                <a:pos x="630" y="228"/>
              </a:cxn>
              <a:cxn ang="0">
                <a:pos x="657" y="381"/>
              </a:cxn>
              <a:cxn ang="0">
                <a:pos x="642" y="416"/>
              </a:cxn>
              <a:cxn ang="0">
                <a:pos x="439" y="410"/>
              </a:cxn>
              <a:cxn ang="0">
                <a:pos x="0" y="400"/>
              </a:cxn>
              <a:cxn ang="0">
                <a:pos x="7" y="0"/>
              </a:cxn>
            </a:cxnLst>
            <a:rect l="0" t="0" r="r" b="b"/>
            <a:pathLst>
              <a:path w="657" h="416">
                <a:moveTo>
                  <a:pt x="7" y="0"/>
                </a:moveTo>
                <a:lnTo>
                  <a:pt x="552" y="14"/>
                </a:lnTo>
                <a:lnTo>
                  <a:pt x="592" y="135"/>
                </a:lnTo>
                <a:lnTo>
                  <a:pt x="630" y="228"/>
                </a:lnTo>
                <a:lnTo>
                  <a:pt x="657" y="381"/>
                </a:lnTo>
                <a:lnTo>
                  <a:pt x="642" y="416"/>
                </a:lnTo>
                <a:lnTo>
                  <a:pt x="439" y="410"/>
                </a:lnTo>
                <a:lnTo>
                  <a:pt x="0" y="400"/>
                </a:lnTo>
                <a:lnTo>
                  <a:pt x="7" y="0"/>
                </a:lnTo>
                <a:close/>
              </a:path>
            </a:pathLst>
          </a:custGeom>
          <a:solidFill>
            <a:srgbClr val="8FB4E1"/>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0" tIns="0" rIns="0"/>
          <a:lstStyle/>
          <a:p>
            <a:r>
              <a:rPr lang="en-US" dirty="0" smtClean="0">
                <a:solidFill>
                  <a:schemeClr val="tx1"/>
                </a:solidFill>
              </a:rPr>
              <a:t>  </a:t>
            </a:r>
          </a:p>
          <a:p>
            <a:r>
              <a:rPr lang="en-US" dirty="0">
                <a:solidFill>
                  <a:schemeClr val="tx1"/>
                </a:solidFill>
              </a:rPr>
              <a:t> </a:t>
            </a:r>
            <a:r>
              <a:rPr lang="en-US" dirty="0" smtClean="0">
                <a:solidFill>
                  <a:schemeClr val="tx1"/>
                </a:solidFill>
              </a:rPr>
              <a:t>     </a:t>
            </a:r>
            <a:r>
              <a:rPr lang="en-US" dirty="0" smtClean="0">
                <a:solidFill>
                  <a:schemeClr val="bg1"/>
                </a:solidFill>
              </a:rPr>
              <a:t>ND</a:t>
            </a:r>
            <a:endParaRPr lang="en-US" dirty="0">
              <a:solidFill>
                <a:schemeClr val="bg1"/>
              </a:solidFill>
            </a:endParaRPr>
          </a:p>
        </p:txBody>
      </p:sp>
      <p:sp>
        <p:nvSpPr>
          <p:cNvPr id="305215" name="Freeform 63"/>
          <p:cNvSpPr>
            <a:spLocks/>
          </p:cNvSpPr>
          <p:nvPr/>
        </p:nvSpPr>
        <p:spPr bwMode="auto">
          <a:xfrm>
            <a:off x="6351588" y="5786449"/>
            <a:ext cx="457200" cy="163513"/>
          </a:xfrm>
          <a:custGeom>
            <a:avLst/>
            <a:gdLst/>
            <a:ahLst/>
            <a:cxnLst>
              <a:cxn ang="0">
                <a:pos x="1392" y="672"/>
              </a:cxn>
              <a:cxn ang="0">
                <a:pos x="1200" y="672"/>
              </a:cxn>
              <a:cxn ang="0">
                <a:pos x="1056" y="624"/>
              </a:cxn>
              <a:cxn ang="0">
                <a:pos x="912" y="624"/>
              </a:cxn>
              <a:cxn ang="0">
                <a:pos x="720" y="624"/>
              </a:cxn>
              <a:cxn ang="0">
                <a:pos x="624" y="624"/>
              </a:cxn>
              <a:cxn ang="0">
                <a:pos x="450" y="684"/>
              </a:cxn>
              <a:cxn ang="0">
                <a:pos x="336" y="672"/>
              </a:cxn>
              <a:cxn ang="0">
                <a:pos x="240" y="624"/>
              </a:cxn>
              <a:cxn ang="0">
                <a:pos x="96" y="672"/>
              </a:cxn>
              <a:cxn ang="0">
                <a:pos x="96" y="624"/>
              </a:cxn>
              <a:cxn ang="0">
                <a:pos x="96" y="528"/>
              </a:cxn>
              <a:cxn ang="0">
                <a:pos x="96" y="432"/>
              </a:cxn>
              <a:cxn ang="0">
                <a:pos x="96" y="432"/>
              </a:cxn>
              <a:cxn ang="0">
                <a:pos x="144" y="336"/>
              </a:cxn>
              <a:cxn ang="0">
                <a:pos x="96" y="240"/>
              </a:cxn>
              <a:cxn ang="0">
                <a:pos x="48" y="192"/>
              </a:cxn>
              <a:cxn ang="0">
                <a:pos x="0" y="144"/>
              </a:cxn>
              <a:cxn ang="0">
                <a:pos x="144" y="96"/>
              </a:cxn>
              <a:cxn ang="0">
                <a:pos x="192" y="0"/>
              </a:cxn>
              <a:cxn ang="0">
                <a:pos x="288" y="0"/>
              </a:cxn>
              <a:cxn ang="0">
                <a:pos x="384" y="0"/>
              </a:cxn>
              <a:cxn ang="0">
                <a:pos x="480" y="0"/>
              </a:cxn>
              <a:cxn ang="0">
                <a:pos x="624" y="0"/>
              </a:cxn>
              <a:cxn ang="0">
                <a:pos x="720" y="0"/>
              </a:cxn>
              <a:cxn ang="0">
                <a:pos x="816" y="0"/>
              </a:cxn>
              <a:cxn ang="0">
                <a:pos x="912" y="48"/>
              </a:cxn>
              <a:cxn ang="0">
                <a:pos x="960" y="0"/>
              </a:cxn>
              <a:cxn ang="0">
                <a:pos x="1056" y="0"/>
              </a:cxn>
              <a:cxn ang="0">
                <a:pos x="1152" y="48"/>
              </a:cxn>
              <a:cxn ang="0">
                <a:pos x="1296" y="48"/>
              </a:cxn>
              <a:cxn ang="0">
                <a:pos x="1344" y="96"/>
              </a:cxn>
              <a:cxn ang="0">
                <a:pos x="1440" y="48"/>
              </a:cxn>
              <a:cxn ang="0">
                <a:pos x="1536" y="48"/>
              </a:cxn>
              <a:cxn ang="0">
                <a:pos x="1632" y="96"/>
              </a:cxn>
              <a:cxn ang="0">
                <a:pos x="1728" y="144"/>
              </a:cxn>
              <a:cxn ang="0">
                <a:pos x="1872" y="192"/>
              </a:cxn>
              <a:cxn ang="0">
                <a:pos x="1920" y="240"/>
              </a:cxn>
              <a:cxn ang="0">
                <a:pos x="1920" y="336"/>
              </a:cxn>
              <a:cxn ang="0">
                <a:pos x="1776" y="384"/>
              </a:cxn>
              <a:cxn ang="0">
                <a:pos x="1728" y="480"/>
              </a:cxn>
              <a:cxn ang="0">
                <a:pos x="1662" y="582"/>
              </a:cxn>
              <a:cxn ang="0">
                <a:pos x="1548" y="642"/>
              </a:cxn>
            </a:cxnLst>
            <a:rect l="0" t="0" r="r" b="b"/>
            <a:pathLst>
              <a:path w="1920" h="684">
                <a:moveTo>
                  <a:pt x="1536" y="672"/>
                </a:moveTo>
                <a:lnTo>
                  <a:pt x="1392" y="672"/>
                </a:lnTo>
                <a:lnTo>
                  <a:pt x="1296" y="672"/>
                </a:lnTo>
                <a:lnTo>
                  <a:pt x="1200" y="672"/>
                </a:lnTo>
                <a:lnTo>
                  <a:pt x="1104" y="672"/>
                </a:lnTo>
                <a:lnTo>
                  <a:pt x="1056" y="624"/>
                </a:lnTo>
                <a:lnTo>
                  <a:pt x="1008" y="672"/>
                </a:lnTo>
                <a:lnTo>
                  <a:pt x="912" y="624"/>
                </a:lnTo>
                <a:lnTo>
                  <a:pt x="768" y="672"/>
                </a:lnTo>
                <a:lnTo>
                  <a:pt x="720" y="624"/>
                </a:lnTo>
                <a:lnTo>
                  <a:pt x="672" y="672"/>
                </a:lnTo>
                <a:lnTo>
                  <a:pt x="624" y="624"/>
                </a:lnTo>
                <a:lnTo>
                  <a:pt x="576" y="624"/>
                </a:lnTo>
                <a:lnTo>
                  <a:pt x="450" y="684"/>
                </a:lnTo>
                <a:lnTo>
                  <a:pt x="384" y="672"/>
                </a:lnTo>
                <a:lnTo>
                  <a:pt x="336" y="672"/>
                </a:lnTo>
                <a:lnTo>
                  <a:pt x="288" y="672"/>
                </a:lnTo>
                <a:lnTo>
                  <a:pt x="240" y="624"/>
                </a:lnTo>
                <a:lnTo>
                  <a:pt x="192" y="672"/>
                </a:lnTo>
                <a:lnTo>
                  <a:pt x="96" y="672"/>
                </a:lnTo>
                <a:lnTo>
                  <a:pt x="48" y="624"/>
                </a:lnTo>
                <a:lnTo>
                  <a:pt x="96" y="624"/>
                </a:lnTo>
                <a:lnTo>
                  <a:pt x="96" y="576"/>
                </a:lnTo>
                <a:lnTo>
                  <a:pt x="96" y="528"/>
                </a:lnTo>
                <a:lnTo>
                  <a:pt x="96" y="480"/>
                </a:lnTo>
                <a:lnTo>
                  <a:pt x="96" y="432"/>
                </a:lnTo>
                <a:lnTo>
                  <a:pt x="144" y="432"/>
                </a:lnTo>
                <a:lnTo>
                  <a:pt x="96" y="432"/>
                </a:lnTo>
                <a:lnTo>
                  <a:pt x="96" y="384"/>
                </a:lnTo>
                <a:lnTo>
                  <a:pt x="144" y="336"/>
                </a:lnTo>
                <a:lnTo>
                  <a:pt x="96" y="288"/>
                </a:lnTo>
                <a:lnTo>
                  <a:pt x="96" y="240"/>
                </a:lnTo>
                <a:lnTo>
                  <a:pt x="48" y="240"/>
                </a:lnTo>
                <a:lnTo>
                  <a:pt x="48" y="192"/>
                </a:lnTo>
                <a:lnTo>
                  <a:pt x="0" y="192"/>
                </a:lnTo>
                <a:lnTo>
                  <a:pt x="0" y="144"/>
                </a:lnTo>
                <a:lnTo>
                  <a:pt x="48" y="144"/>
                </a:lnTo>
                <a:lnTo>
                  <a:pt x="144" y="96"/>
                </a:lnTo>
                <a:lnTo>
                  <a:pt x="144" y="48"/>
                </a:lnTo>
                <a:lnTo>
                  <a:pt x="192" y="0"/>
                </a:lnTo>
                <a:lnTo>
                  <a:pt x="240" y="0"/>
                </a:lnTo>
                <a:lnTo>
                  <a:pt x="288" y="0"/>
                </a:lnTo>
                <a:lnTo>
                  <a:pt x="336" y="0"/>
                </a:lnTo>
                <a:lnTo>
                  <a:pt x="384" y="0"/>
                </a:lnTo>
                <a:lnTo>
                  <a:pt x="480" y="48"/>
                </a:lnTo>
                <a:lnTo>
                  <a:pt x="480" y="0"/>
                </a:lnTo>
                <a:lnTo>
                  <a:pt x="576" y="0"/>
                </a:lnTo>
                <a:lnTo>
                  <a:pt x="624" y="0"/>
                </a:lnTo>
                <a:lnTo>
                  <a:pt x="672" y="0"/>
                </a:lnTo>
                <a:lnTo>
                  <a:pt x="720" y="0"/>
                </a:lnTo>
                <a:lnTo>
                  <a:pt x="768" y="0"/>
                </a:lnTo>
                <a:lnTo>
                  <a:pt x="816" y="0"/>
                </a:lnTo>
                <a:lnTo>
                  <a:pt x="864" y="48"/>
                </a:lnTo>
                <a:lnTo>
                  <a:pt x="912" y="48"/>
                </a:lnTo>
                <a:lnTo>
                  <a:pt x="1008" y="48"/>
                </a:lnTo>
                <a:lnTo>
                  <a:pt x="960" y="0"/>
                </a:lnTo>
                <a:lnTo>
                  <a:pt x="1008" y="0"/>
                </a:lnTo>
                <a:lnTo>
                  <a:pt x="1056" y="0"/>
                </a:lnTo>
                <a:lnTo>
                  <a:pt x="1104" y="48"/>
                </a:lnTo>
                <a:lnTo>
                  <a:pt x="1152" y="48"/>
                </a:lnTo>
                <a:lnTo>
                  <a:pt x="1248" y="48"/>
                </a:lnTo>
                <a:lnTo>
                  <a:pt x="1296" y="48"/>
                </a:lnTo>
                <a:lnTo>
                  <a:pt x="1296" y="96"/>
                </a:lnTo>
                <a:lnTo>
                  <a:pt x="1344" y="96"/>
                </a:lnTo>
                <a:lnTo>
                  <a:pt x="1392" y="48"/>
                </a:lnTo>
                <a:lnTo>
                  <a:pt x="1440" y="48"/>
                </a:lnTo>
                <a:lnTo>
                  <a:pt x="1488" y="96"/>
                </a:lnTo>
                <a:lnTo>
                  <a:pt x="1536" y="48"/>
                </a:lnTo>
                <a:lnTo>
                  <a:pt x="1632" y="48"/>
                </a:lnTo>
                <a:lnTo>
                  <a:pt x="1632" y="96"/>
                </a:lnTo>
                <a:lnTo>
                  <a:pt x="1728" y="96"/>
                </a:lnTo>
                <a:lnTo>
                  <a:pt x="1728" y="144"/>
                </a:lnTo>
                <a:lnTo>
                  <a:pt x="1776" y="144"/>
                </a:lnTo>
                <a:lnTo>
                  <a:pt x="1872" y="192"/>
                </a:lnTo>
                <a:lnTo>
                  <a:pt x="1920" y="192"/>
                </a:lnTo>
                <a:lnTo>
                  <a:pt x="1920" y="240"/>
                </a:lnTo>
                <a:lnTo>
                  <a:pt x="1920" y="288"/>
                </a:lnTo>
                <a:lnTo>
                  <a:pt x="1920" y="336"/>
                </a:lnTo>
                <a:lnTo>
                  <a:pt x="1824" y="384"/>
                </a:lnTo>
                <a:lnTo>
                  <a:pt x="1776" y="384"/>
                </a:lnTo>
                <a:lnTo>
                  <a:pt x="1728" y="432"/>
                </a:lnTo>
                <a:lnTo>
                  <a:pt x="1728" y="480"/>
                </a:lnTo>
                <a:lnTo>
                  <a:pt x="1680" y="528"/>
                </a:lnTo>
                <a:lnTo>
                  <a:pt x="1662" y="582"/>
                </a:lnTo>
                <a:lnTo>
                  <a:pt x="1584" y="624"/>
                </a:lnTo>
                <a:lnTo>
                  <a:pt x="1548" y="642"/>
                </a:lnTo>
                <a:lnTo>
                  <a:pt x="1536" y="672"/>
                </a:lnTo>
                <a:close/>
              </a:path>
            </a:pathLst>
          </a:custGeom>
          <a:solidFill>
            <a:srgbClr val="8FB4E1"/>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ln>
                  <a:solidFill>
                    <a:schemeClr val="tx1">
                      <a:lumMod val="20000"/>
                      <a:lumOff val="80000"/>
                    </a:schemeClr>
                  </a:solidFill>
                </a:ln>
              </a:rPr>
              <a:t>   </a:t>
            </a:r>
          </a:p>
          <a:p>
            <a:pPr algn="ctr"/>
            <a:r>
              <a:rPr lang="en-US" dirty="0">
                <a:ln>
                  <a:solidFill>
                    <a:schemeClr val="tx1">
                      <a:lumMod val="20000"/>
                      <a:lumOff val="80000"/>
                    </a:schemeClr>
                  </a:solidFill>
                </a:ln>
              </a:rPr>
              <a:t>  </a:t>
            </a:r>
          </a:p>
        </p:txBody>
      </p:sp>
      <p:sp>
        <p:nvSpPr>
          <p:cNvPr id="65" name="5-Point Star 64"/>
          <p:cNvSpPr/>
          <p:nvPr/>
        </p:nvSpPr>
        <p:spPr>
          <a:xfrm>
            <a:off x="7467600" y="3048000"/>
            <a:ext cx="228600" cy="228600"/>
          </a:xfrm>
          <a:prstGeom prst="star5">
            <a:avLst/>
          </a:prstGeom>
          <a:solidFill>
            <a:srgbClr val="10243C"/>
          </a:solidFill>
          <a:ln>
            <a:no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 name="TextBox 3"/>
          <p:cNvSpPr txBox="1"/>
          <p:nvPr/>
        </p:nvSpPr>
        <p:spPr>
          <a:xfrm>
            <a:off x="7517607" y="1352034"/>
            <a:ext cx="503819" cy="369332"/>
          </a:xfrm>
          <a:prstGeom prst="rect">
            <a:avLst/>
          </a:prstGeom>
          <a:noFill/>
        </p:spPr>
        <p:txBody>
          <a:bodyPr wrap="square" rtlCol="0">
            <a:spAutoFit/>
          </a:bodyPr>
          <a:lstStyle/>
          <a:p>
            <a:pPr algn="r"/>
            <a:r>
              <a:rPr lang="en-US" dirty="0" smtClean="0"/>
              <a:t>VT</a:t>
            </a:r>
            <a:endParaRPr lang="en-US" dirty="0"/>
          </a:p>
        </p:txBody>
      </p:sp>
      <p:sp>
        <p:nvSpPr>
          <p:cNvPr id="73" name="TextBox 72"/>
          <p:cNvSpPr txBox="1"/>
          <p:nvPr/>
        </p:nvSpPr>
        <p:spPr>
          <a:xfrm>
            <a:off x="8153400" y="1721366"/>
            <a:ext cx="548772" cy="369332"/>
          </a:xfrm>
          <a:prstGeom prst="rect">
            <a:avLst/>
          </a:prstGeom>
          <a:noFill/>
        </p:spPr>
        <p:txBody>
          <a:bodyPr wrap="square" rtlCol="0">
            <a:spAutoFit/>
          </a:bodyPr>
          <a:lstStyle/>
          <a:p>
            <a:pPr algn="r"/>
            <a:r>
              <a:rPr lang="en-US" dirty="0" smtClean="0"/>
              <a:t>NH</a:t>
            </a:r>
            <a:endParaRPr lang="en-US" dirty="0"/>
          </a:p>
        </p:txBody>
      </p:sp>
      <p:sp>
        <p:nvSpPr>
          <p:cNvPr id="78" name="TextBox 77"/>
          <p:cNvSpPr txBox="1"/>
          <p:nvPr/>
        </p:nvSpPr>
        <p:spPr>
          <a:xfrm>
            <a:off x="7848600" y="3212068"/>
            <a:ext cx="548772" cy="353943"/>
          </a:xfrm>
          <a:prstGeom prst="rect">
            <a:avLst/>
          </a:prstGeom>
          <a:noFill/>
        </p:spPr>
        <p:txBody>
          <a:bodyPr wrap="square" rtlCol="0">
            <a:spAutoFit/>
          </a:bodyPr>
          <a:lstStyle/>
          <a:p>
            <a:pPr algn="r"/>
            <a:r>
              <a:rPr lang="en-US" sz="1700" dirty="0" smtClean="0"/>
              <a:t>DC</a:t>
            </a:r>
            <a:endParaRPr lang="en-US" sz="1700" dirty="0"/>
          </a:p>
        </p:txBody>
      </p:sp>
      <p:sp>
        <p:nvSpPr>
          <p:cNvPr id="79" name="TextBox 78"/>
          <p:cNvSpPr txBox="1"/>
          <p:nvPr/>
        </p:nvSpPr>
        <p:spPr>
          <a:xfrm>
            <a:off x="7848600" y="2971800"/>
            <a:ext cx="548772" cy="353943"/>
          </a:xfrm>
          <a:prstGeom prst="rect">
            <a:avLst/>
          </a:prstGeom>
          <a:noFill/>
        </p:spPr>
        <p:txBody>
          <a:bodyPr wrap="square" rtlCol="0">
            <a:spAutoFit/>
          </a:bodyPr>
          <a:lstStyle/>
          <a:p>
            <a:pPr algn="r"/>
            <a:r>
              <a:rPr lang="en-US" sz="1700" dirty="0" smtClean="0"/>
              <a:t>MD</a:t>
            </a:r>
            <a:endParaRPr lang="en-US" sz="1700" dirty="0"/>
          </a:p>
        </p:txBody>
      </p:sp>
      <p:sp>
        <p:nvSpPr>
          <p:cNvPr id="81" name="TextBox 80"/>
          <p:cNvSpPr txBox="1"/>
          <p:nvPr/>
        </p:nvSpPr>
        <p:spPr>
          <a:xfrm>
            <a:off x="7848600" y="2743200"/>
            <a:ext cx="548772" cy="353943"/>
          </a:xfrm>
          <a:prstGeom prst="rect">
            <a:avLst/>
          </a:prstGeom>
          <a:noFill/>
        </p:spPr>
        <p:txBody>
          <a:bodyPr wrap="square" rtlCol="0">
            <a:spAutoFit/>
          </a:bodyPr>
          <a:lstStyle/>
          <a:p>
            <a:pPr algn="r"/>
            <a:r>
              <a:rPr lang="en-US" sz="1700" dirty="0" smtClean="0"/>
              <a:t>DE</a:t>
            </a:r>
            <a:endParaRPr lang="en-US" sz="1700" dirty="0"/>
          </a:p>
        </p:txBody>
      </p:sp>
      <p:sp>
        <p:nvSpPr>
          <p:cNvPr id="82" name="TextBox 81"/>
          <p:cNvSpPr txBox="1"/>
          <p:nvPr/>
        </p:nvSpPr>
        <p:spPr>
          <a:xfrm>
            <a:off x="7833228" y="2514600"/>
            <a:ext cx="548772" cy="353943"/>
          </a:xfrm>
          <a:prstGeom prst="rect">
            <a:avLst/>
          </a:prstGeom>
          <a:noFill/>
        </p:spPr>
        <p:txBody>
          <a:bodyPr wrap="square" rtlCol="0">
            <a:spAutoFit/>
          </a:bodyPr>
          <a:lstStyle/>
          <a:p>
            <a:pPr algn="r"/>
            <a:r>
              <a:rPr lang="en-US" sz="1700" dirty="0" smtClean="0"/>
              <a:t>NJ</a:t>
            </a:r>
            <a:endParaRPr lang="en-US" sz="1700" dirty="0"/>
          </a:p>
        </p:txBody>
      </p:sp>
      <p:sp>
        <p:nvSpPr>
          <p:cNvPr id="83" name="TextBox 82"/>
          <p:cNvSpPr txBox="1"/>
          <p:nvPr/>
        </p:nvSpPr>
        <p:spPr>
          <a:xfrm>
            <a:off x="8001000" y="2362200"/>
            <a:ext cx="548772" cy="353943"/>
          </a:xfrm>
          <a:prstGeom prst="rect">
            <a:avLst/>
          </a:prstGeom>
          <a:noFill/>
        </p:spPr>
        <p:txBody>
          <a:bodyPr wrap="square" rtlCol="0">
            <a:spAutoFit/>
          </a:bodyPr>
          <a:lstStyle/>
          <a:p>
            <a:pPr algn="r"/>
            <a:r>
              <a:rPr lang="en-US" sz="1700" dirty="0" smtClean="0"/>
              <a:t>CT </a:t>
            </a:r>
            <a:endParaRPr lang="en-US" sz="1700" dirty="0"/>
          </a:p>
        </p:txBody>
      </p:sp>
      <p:sp>
        <p:nvSpPr>
          <p:cNvPr id="84" name="TextBox 83"/>
          <p:cNvSpPr txBox="1"/>
          <p:nvPr/>
        </p:nvSpPr>
        <p:spPr>
          <a:xfrm>
            <a:off x="8001000" y="2160657"/>
            <a:ext cx="548772" cy="353943"/>
          </a:xfrm>
          <a:prstGeom prst="rect">
            <a:avLst/>
          </a:prstGeom>
          <a:noFill/>
        </p:spPr>
        <p:txBody>
          <a:bodyPr wrap="square" rtlCol="0">
            <a:spAutoFit/>
          </a:bodyPr>
          <a:lstStyle/>
          <a:p>
            <a:pPr algn="r"/>
            <a:r>
              <a:rPr lang="en-US" sz="1700" dirty="0" smtClean="0"/>
              <a:t>RI</a:t>
            </a:r>
            <a:endParaRPr lang="en-US" sz="1700" dirty="0"/>
          </a:p>
        </p:txBody>
      </p:sp>
      <p:sp>
        <p:nvSpPr>
          <p:cNvPr id="85" name="TextBox 84"/>
          <p:cNvSpPr txBox="1"/>
          <p:nvPr/>
        </p:nvSpPr>
        <p:spPr>
          <a:xfrm>
            <a:off x="2142408" y="5615638"/>
            <a:ext cx="548772" cy="369332"/>
          </a:xfrm>
          <a:prstGeom prst="rect">
            <a:avLst/>
          </a:prstGeom>
          <a:noFill/>
        </p:spPr>
        <p:txBody>
          <a:bodyPr wrap="square" rtlCol="0">
            <a:spAutoFit/>
          </a:bodyPr>
          <a:lstStyle/>
          <a:p>
            <a:pPr algn="r"/>
            <a:r>
              <a:rPr lang="en-US" dirty="0" smtClean="0"/>
              <a:t>HI</a:t>
            </a:r>
            <a:endParaRPr lang="en-US" dirty="0"/>
          </a:p>
        </p:txBody>
      </p:sp>
      <p:sp>
        <p:nvSpPr>
          <p:cNvPr id="86" name="TextBox 85"/>
          <p:cNvSpPr txBox="1"/>
          <p:nvPr/>
        </p:nvSpPr>
        <p:spPr>
          <a:xfrm>
            <a:off x="6248400" y="5943600"/>
            <a:ext cx="548772" cy="369332"/>
          </a:xfrm>
          <a:prstGeom prst="rect">
            <a:avLst/>
          </a:prstGeom>
          <a:noFill/>
        </p:spPr>
        <p:txBody>
          <a:bodyPr wrap="square" rtlCol="0">
            <a:spAutoFit/>
          </a:bodyPr>
          <a:lstStyle/>
          <a:p>
            <a:pPr algn="r"/>
            <a:r>
              <a:rPr lang="en-US" dirty="0" smtClean="0"/>
              <a:t>PR</a:t>
            </a:r>
            <a:endParaRPr lang="en-US" dirty="0"/>
          </a:p>
        </p:txBody>
      </p:sp>
      <p:sp>
        <p:nvSpPr>
          <p:cNvPr id="87" name="Rectangle 86"/>
          <p:cNvSpPr/>
          <p:nvPr/>
        </p:nvSpPr>
        <p:spPr>
          <a:xfrm>
            <a:off x="5178716" y="6658718"/>
            <a:ext cx="155284" cy="123825"/>
          </a:xfrm>
          <a:prstGeom prst="rect">
            <a:avLst/>
          </a:prstGeom>
          <a:solidFill>
            <a:srgbClr val="1C3F6A"/>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89" name="Rectangle 88"/>
          <p:cNvSpPr/>
          <p:nvPr/>
        </p:nvSpPr>
        <p:spPr>
          <a:xfrm>
            <a:off x="3959516" y="6657974"/>
            <a:ext cx="155284" cy="123825"/>
          </a:xfrm>
          <a:prstGeom prst="rect">
            <a:avLst/>
          </a:prstGeom>
          <a:solidFill>
            <a:srgbClr val="316FB9"/>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90" name="TextBox 89"/>
          <p:cNvSpPr txBox="1"/>
          <p:nvPr/>
        </p:nvSpPr>
        <p:spPr>
          <a:xfrm>
            <a:off x="4110356" y="6565612"/>
            <a:ext cx="918844" cy="292388"/>
          </a:xfrm>
          <a:prstGeom prst="rect">
            <a:avLst/>
          </a:prstGeom>
          <a:noFill/>
        </p:spPr>
        <p:txBody>
          <a:bodyPr wrap="square" rtlCol="0">
            <a:spAutoFit/>
          </a:bodyPr>
          <a:lstStyle/>
          <a:p>
            <a:r>
              <a:rPr lang="en-US" sz="1300" b="1" dirty="0" smtClean="0"/>
              <a:t>8.6 – 9.3</a:t>
            </a:r>
            <a:endParaRPr lang="en-US" sz="1300" b="1" dirty="0"/>
          </a:p>
        </p:txBody>
      </p:sp>
      <p:sp>
        <p:nvSpPr>
          <p:cNvPr id="91" name="Rectangle 90"/>
          <p:cNvSpPr/>
          <p:nvPr/>
        </p:nvSpPr>
        <p:spPr>
          <a:xfrm>
            <a:off x="6321716" y="6657975"/>
            <a:ext cx="155284" cy="123825"/>
          </a:xfrm>
          <a:prstGeom prst="rect">
            <a:avLst/>
          </a:prstGeom>
          <a:solidFill>
            <a:srgbClr val="10243C"/>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92" name="Rectangle 91"/>
          <p:cNvSpPr/>
          <p:nvPr/>
        </p:nvSpPr>
        <p:spPr>
          <a:xfrm>
            <a:off x="1597316" y="6629402"/>
            <a:ext cx="155284" cy="123825"/>
          </a:xfrm>
          <a:prstGeom prst="rect">
            <a:avLst/>
          </a:prstGeom>
          <a:solidFill>
            <a:srgbClr val="8FB4E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ln>
                <a:solidFill>
                  <a:schemeClr val="tx1">
                    <a:lumMod val="20000"/>
                    <a:lumOff val="80000"/>
                  </a:schemeClr>
                </a:solidFill>
              </a:ln>
            </a:endParaRPr>
          </a:p>
        </p:txBody>
      </p:sp>
      <p:sp>
        <p:nvSpPr>
          <p:cNvPr id="93" name="TextBox 92"/>
          <p:cNvSpPr txBox="1"/>
          <p:nvPr/>
        </p:nvSpPr>
        <p:spPr>
          <a:xfrm>
            <a:off x="1799019" y="6553200"/>
            <a:ext cx="1020381" cy="292388"/>
          </a:xfrm>
          <a:prstGeom prst="rect">
            <a:avLst/>
          </a:prstGeom>
          <a:noFill/>
        </p:spPr>
        <p:txBody>
          <a:bodyPr wrap="square" rtlCol="0">
            <a:spAutoFit/>
          </a:bodyPr>
          <a:lstStyle/>
          <a:p>
            <a:r>
              <a:rPr lang="en-US" sz="1300" b="1" dirty="0" smtClean="0"/>
              <a:t>6.0 – 7.7</a:t>
            </a:r>
            <a:endParaRPr lang="en-US" sz="1300" b="1" dirty="0"/>
          </a:p>
        </p:txBody>
      </p:sp>
      <p:sp>
        <p:nvSpPr>
          <p:cNvPr id="95" name="Rectangle 94"/>
          <p:cNvSpPr/>
          <p:nvPr/>
        </p:nvSpPr>
        <p:spPr>
          <a:xfrm>
            <a:off x="2816516" y="6657975"/>
            <a:ext cx="155284" cy="123825"/>
          </a:xfrm>
          <a:prstGeom prst="rect">
            <a:avLst/>
          </a:prstGeom>
          <a:pattFill prst="pct80">
            <a:fgClr>
              <a:schemeClr val="tx2">
                <a:lumMod val="60000"/>
                <a:lumOff val="40000"/>
              </a:schemeClr>
            </a:fgClr>
            <a:bgClr>
              <a:schemeClr val="bg1"/>
            </a:bgClr>
          </a:patt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96" name="TextBox 95"/>
          <p:cNvSpPr txBox="1"/>
          <p:nvPr/>
        </p:nvSpPr>
        <p:spPr>
          <a:xfrm>
            <a:off x="2974684" y="6565612"/>
            <a:ext cx="911516" cy="292388"/>
          </a:xfrm>
          <a:prstGeom prst="rect">
            <a:avLst/>
          </a:prstGeom>
          <a:noFill/>
        </p:spPr>
        <p:txBody>
          <a:bodyPr wrap="square" rtlCol="0">
            <a:spAutoFit/>
          </a:bodyPr>
          <a:lstStyle/>
          <a:p>
            <a:r>
              <a:rPr lang="en-US" sz="1300" b="1" dirty="0" smtClean="0"/>
              <a:t>7.8 – 8.5</a:t>
            </a:r>
            <a:endParaRPr lang="en-US" sz="1300" b="1" dirty="0"/>
          </a:p>
        </p:txBody>
      </p:sp>
      <p:sp>
        <p:nvSpPr>
          <p:cNvPr id="97" name="TextBox 96"/>
          <p:cNvSpPr txBox="1"/>
          <p:nvPr/>
        </p:nvSpPr>
        <p:spPr>
          <a:xfrm>
            <a:off x="5326062" y="6565612"/>
            <a:ext cx="846138" cy="292388"/>
          </a:xfrm>
          <a:prstGeom prst="rect">
            <a:avLst/>
          </a:prstGeom>
          <a:noFill/>
        </p:spPr>
        <p:txBody>
          <a:bodyPr wrap="square" rtlCol="0">
            <a:spAutoFit/>
          </a:bodyPr>
          <a:lstStyle/>
          <a:p>
            <a:r>
              <a:rPr lang="en-US" sz="1300" b="1" dirty="0" smtClean="0"/>
              <a:t>9.4 – 9.9</a:t>
            </a:r>
            <a:endParaRPr lang="en-US" sz="1300" b="1" dirty="0"/>
          </a:p>
        </p:txBody>
      </p:sp>
      <p:sp>
        <p:nvSpPr>
          <p:cNvPr id="98" name="TextBox 97"/>
          <p:cNvSpPr txBox="1"/>
          <p:nvPr/>
        </p:nvSpPr>
        <p:spPr>
          <a:xfrm>
            <a:off x="6523038" y="6565612"/>
            <a:ext cx="1477962" cy="292388"/>
          </a:xfrm>
          <a:prstGeom prst="rect">
            <a:avLst/>
          </a:prstGeom>
          <a:noFill/>
        </p:spPr>
        <p:txBody>
          <a:bodyPr wrap="square" rtlCol="0">
            <a:spAutoFit/>
          </a:bodyPr>
          <a:lstStyle/>
          <a:p>
            <a:r>
              <a:rPr lang="en-US" sz="1300" b="1" dirty="0" smtClean="0"/>
              <a:t>10.0 – 11.1</a:t>
            </a:r>
            <a:endParaRPr lang="en-US" sz="1300" b="1" dirty="0"/>
          </a:p>
        </p:txBody>
      </p:sp>
      <p:sp>
        <p:nvSpPr>
          <p:cNvPr id="88" name="Rectangle 2"/>
          <p:cNvSpPr txBox="1">
            <a:spLocks noChangeArrowheads="1"/>
          </p:cNvSpPr>
          <p:nvPr/>
        </p:nvSpPr>
        <p:spPr>
          <a:xfrm>
            <a:off x="247650" y="304800"/>
            <a:ext cx="8629650"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Calibri" panose="020F0502020204030204" pitchFamily="34" charset="0"/>
              </a:rPr>
              <a:t>Adult Self-Reported Current Asthma Prevalence (%) by </a:t>
            </a:r>
          </a:p>
          <a:p>
            <a:r>
              <a:rPr lang="en-US" sz="2400" b="1" dirty="0" smtClean="0">
                <a:latin typeface="Calibri" panose="020F0502020204030204" pitchFamily="34" charset="0"/>
              </a:rPr>
              <a:t>State or Territory, 2010</a:t>
            </a:r>
          </a:p>
        </p:txBody>
      </p:sp>
    </p:spTree>
    <p:extLst>
      <p:ext uri="{BB962C8B-B14F-4D97-AF65-F5344CB8AC3E}">
        <p14:creationId xmlns:p14="http://schemas.microsoft.com/office/powerpoint/2010/main" val="389879702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1" name="Line 8"/>
          <p:cNvSpPr>
            <a:spLocks noChangeShapeType="1"/>
          </p:cNvSpPr>
          <p:nvPr/>
        </p:nvSpPr>
        <p:spPr bwMode="auto">
          <a:xfrm flipV="1">
            <a:off x="6229350" y="2819400"/>
            <a:ext cx="342900" cy="323850"/>
          </a:xfrm>
          <a:prstGeom prst="line">
            <a:avLst/>
          </a:prstGeom>
          <a:noFill/>
          <a:ln w="9525">
            <a:noFill/>
            <a:round/>
            <a:headEnd/>
            <a:tailEnd type="triangle" w="med" len="med"/>
          </a:ln>
        </p:spPr>
        <p:txBody>
          <a:bodyPr anchor="ctr"/>
          <a:lstStyle/>
          <a:p>
            <a:endParaRPr lang="en-US" sz="2400">
              <a:solidFill>
                <a:srgbClr val="FFFFFF"/>
              </a:solidFill>
              <a:latin typeface="Times New Roman" pitchFamily="18" charset="0"/>
            </a:endParaRPr>
          </a:p>
        </p:txBody>
      </p:sp>
      <p:sp>
        <p:nvSpPr>
          <p:cNvPr id="3" name="Title 2"/>
          <p:cNvSpPr>
            <a:spLocks noGrp="1"/>
          </p:cNvSpPr>
          <p:nvPr>
            <p:ph type="title"/>
          </p:nvPr>
        </p:nvSpPr>
        <p:spPr>
          <a:xfrm>
            <a:off x="457200" y="304800"/>
            <a:ext cx="8229600" cy="579438"/>
          </a:xfrm>
        </p:spPr>
        <p:txBody>
          <a:bodyPr/>
          <a:lstStyle/>
          <a:p>
            <a:r>
              <a:rPr lang="en-US" sz="3000" dirty="0" smtClean="0"/>
              <a:t>Technical Notes</a:t>
            </a:r>
            <a:endParaRPr lang="en-US" sz="3000" dirty="0"/>
          </a:p>
        </p:txBody>
      </p:sp>
      <p:sp>
        <p:nvSpPr>
          <p:cNvPr id="2" name="Content Placeholder 1"/>
          <p:cNvSpPr>
            <a:spLocks noGrp="1"/>
          </p:cNvSpPr>
          <p:nvPr>
            <p:ph idx="1"/>
          </p:nvPr>
        </p:nvSpPr>
        <p:spPr>
          <a:xfrm>
            <a:off x="457200" y="914400"/>
            <a:ext cx="8229600" cy="5486400"/>
          </a:xfrm>
        </p:spPr>
        <p:txBody>
          <a:bodyPr/>
          <a:lstStyle/>
          <a:p>
            <a:pPr marL="0" indent="0">
              <a:buNone/>
            </a:pPr>
            <a:r>
              <a:rPr lang="en-US" sz="1600" dirty="0" smtClean="0">
                <a:solidFill>
                  <a:schemeClr val="tx1"/>
                </a:solidFill>
              </a:rPr>
              <a:t>Asthma Period Prevalence and Current Asthma Prevalence: </a:t>
            </a:r>
            <a:r>
              <a:rPr lang="en-US" sz="1600" b="0" dirty="0" smtClean="0">
                <a:solidFill>
                  <a:schemeClr val="tx1"/>
                </a:solidFill>
              </a:rPr>
              <a:t>Estimates </a:t>
            </a:r>
            <a:r>
              <a:rPr lang="en-US" sz="1600" b="0" dirty="0">
                <a:solidFill>
                  <a:schemeClr val="tx1"/>
                </a:solidFill>
              </a:rPr>
              <a:t>of asthma prevalence indicate the percentage of the population with asthma at a given point in time and represent the burden on the U.S. population.  </a:t>
            </a:r>
          </a:p>
          <a:p>
            <a:pPr marL="0" indent="0">
              <a:lnSpc>
                <a:spcPct val="115000"/>
              </a:lnSpc>
              <a:spcBef>
                <a:spcPts val="0"/>
              </a:spcBef>
              <a:spcAft>
                <a:spcPts val="1000"/>
              </a:spcAft>
              <a:buNone/>
            </a:pPr>
            <a:r>
              <a:rPr lang="en-US" sz="1600" b="0" dirty="0" smtClean="0">
                <a:solidFill>
                  <a:schemeClr val="tx1"/>
                </a:solidFill>
              </a:rPr>
              <a:t>Asthma prevalence data are self-reported by respondents to the National </a:t>
            </a:r>
            <a:r>
              <a:rPr lang="en-US" sz="1600" b="0" dirty="0">
                <a:solidFill>
                  <a:schemeClr val="tx1"/>
                </a:solidFill>
              </a:rPr>
              <a:t>Health Interview Survey (NHIS</a:t>
            </a:r>
            <a:r>
              <a:rPr lang="en-US" sz="1600" b="0" dirty="0" smtClean="0">
                <a:solidFill>
                  <a:schemeClr val="tx1"/>
                </a:solidFill>
              </a:rPr>
              <a:t>). Asthma period prevalence  was the original measure  (1980-1996)  of U.S. asthma prevalence and estimated the percentage of the population that had asthma in the previous 12 months. From 1997-2000, a redesign of the NHIS questions resulted in a break in the trend data </a:t>
            </a:r>
            <a:r>
              <a:rPr lang="en-US" sz="1600" b="0" dirty="0">
                <a:solidFill>
                  <a:schemeClr val="tx1"/>
                </a:solidFill>
              </a:rPr>
              <a:t>as the new questions were not fully comparable to the previous questions. </a:t>
            </a:r>
            <a:r>
              <a:rPr lang="en-US" sz="1600" b="0" dirty="0" smtClean="0">
                <a:solidFill>
                  <a:schemeClr val="tx1"/>
                </a:solidFill>
              </a:rPr>
              <a:t>Beginning in 2001</a:t>
            </a:r>
            <a:r>
              <a:rPr lang="en-US" sz="1600" b="0" dirty="0">
                <a:solidFill>
                  <a:schemeClr val="tx1"/>
                </a:solidFill>
              </a:rPr>
              <a:t>, </a:t>
            </a:r>
            <a:r>
              <a:rPr lang="en-US" sz="1600" b="0" dirty="0" smtClean="0">
                <a:solidFill>
                  <a:schemeClr val="tx1"/>
                </a:solidFill>
              </a:rPr>
              <a:t>current </a:t>
            </a:r>
            <a:r>
              <a:rPr lang="en-US" sz="1600" b="0" dirty="0">
                <a:solidFill>
                  <a:schemeClr val="tx1"/>
                </a:solidFill>
              </a:rPr>
              <a:t>asthma prevalence (measured by the question, ‘‘Do you still have asthma?’’ for those with an asthma diagnosis) was introduced to </a:t>
            </a:r>
            <a:r>
              <a:rPr lang="en-US" sz="1600" b="0" dirty="0" smtClean="0">
                <a:solidFill>
                  <a:schemeClr val="tx1"/>
                </a:solidFill>
              </a:rPr>
              <a:t>identify all </a:t>
            </a:r>
            <a:r>
              <a:rPr lang="en-US" sz="1600" b="0" dirty="0">
                <a:solidFill>
                  <a:schemeClr val="tx1"/>
                </a:solidFill>
              </a:rPr>
              <a:t>persons with asthma. </a:t>
            </a:r>
            <a:r>
              <a:rPr lang="en-US" sz="1600" b="0" dirty="0" smtClean="0">
                <a:solidFill>
                  <a:schemeClr val="tx1"/>
                </a:solidFill>
              </a:rPr>
              <a:t>Current </a:t>
            </a:r>
            <a:r>
              <a:rPr lang="en-US" sz="1600" b="0" dirty="0">
                <a:solidFill>
                  <a:schemeClr val="tx1"/>
                </a:solidFill>
              </a:rPr>
              <a:t>asthma prevalence estimates from 2001 onward are </a:t>
            </a:r>
            <a:r>
              <a:rPr lang="en-US" sz="1600" b="0" dirty="0" smtClean="0">
                <a:solidFill>
                  <a:schemeClr val="tx1"/>
                </a:solidFill>
              </a:rPr>
              <a:t>point prevalence (previous </a:t>
            </a:r>
            <a:r>
              <a:rPr lang="en-US" sz="1600" b="0" dirty="0">
                <a:solidFill>
                  <a:schemeClr val="tx1"/>
                </a:solidFill>
              </a:rPr>
              <a:t>12 </a:t>
            </a:r>
            <a:r>
              <a:rPr lang="en-US" sz="1600" b="0" dirty="0" smtClean="0">
                <a:solidFill>
                  <a:schemeClr val="tx1"/>
                </a:solidFill>
              </a:rPr>
              <a:t>months) </a:t>
            </a:r>
            <a:r>
              <a:rPr lang="en-US" sz="1600" b="0" dirty="0">
                <a:solidFill>
                  <a:schemeClr val="tx1"/>
                </a:solidFill>
              </a:rPr>
              <a:t>estimates </a:t>
            </a:r>
            <a:r>
              <a:rPr lang="en-US" sz="1600" b="0" dirty="0" smtClean="0">
                <a:solidFill>
                  <a:schemeClr val="tx1"/>
                </a:solidFill>
              </a:rPr>
              <a:t>and therefore are not </a:t>
            </a:r>
            <a:r>
              <a:rPr lang="en-US" sz="1600" b="0" dirty="0">
                <a:solidFill>
                  <a:schemeClr val="tx1"/>
                </a:solidFill>
              </a:rPr>
              <a:t>directly comparable with asthma period prevalence estimates from 1980 to 1996 </a:t>
            </a:r>
            <a:endParaRPr lang="en-US" sz="1600" dirty="0">
              <a:solidFill>
                <a:schemeClr val="tx1"/>
              </a:solidFill>
              <a:latin typeface="Calibri" panose="020F0502020204030204" pitchFamily="34" charset="0"/>
            </a:endParaRPr>
          </a:p>
          <a:p>
            <a:pPr marL="0" lvl="1" indent="0">
              <a:buClr>
                <a:schemeClr val="accent1"/>
              </a:buClr>
              <a:buSzPct val="70000"/>
              <a:buNone/>
            </a:pPr>
            <a:r>
              <a:rPr lang="en-US" sz="1600" b="1" dirty="0">
                <a:solidFill>
                  <a:schemeClr val="tx1"/>
                </a:solidFill>
                <a:latin typeface="Calibri" panose="020F0502020204030204" pitchFamily="34" charset="0"/>
              </a:rPr>
              <a:t>Behavioral Risk Factor Surveillance System (BRFSS</a:t>
            </a:r>
            <a:r>
              <a:rPr lang="en-US" sz="1600" b="1" dirty="0" smtClean="0">
                <a:solidFill>
                  <a:schemeClr val="tx1"/>
                </a:solidFill>
                <a:latin typeface="Calibri" panose="020F0502020204030204" pitchFamily="34" charset="0"/>
              </a:rPr>
              <a:t>): </a:t>
            </a:r>
            <a:r>
              <a:rPr lang="en-US" sz="1600" dirty="0" smtClean="0">
                <a:solidFill>
                  <a:schemeClr val="tx1"/>
                </a:solidFill>
                <a:latin typeface="Calibri" panose="020F0502020204030204" pitchFamily="34" charset="0"/>
              </a:rPr>
              <a:t>State </a:t>
            </a:r>
            <a:r>
              <a:rPr lang="en-US" sz="1600" dirty="0">
                <a:solidFill>
                  <a:schemeClr val="tx1"/>
                </a:solidFill>
                <a:latin typeface="Calibri" panose="020F0502020204030204" pitchFamily="34" charset="0"/>
              </a:rPr>
              <a:t>asthma prevalence rates on the map come from the </a:t>
            </a:r>
            <a:r>
              <a:rPr lang="en-US" sz="1600" dirty="0" smtClean="0">
                <a:solidFill>
                  <a:schemeClr val="tx1"/>
                </a:solidFill>
                <a:latin typeface="Calibri" panose="020F0502020204030204" pitchFamily="34" charset="0"/>
              </a:rPr>
              <a:t>BRFSS. The </a:t>
            </a:r>
            <a:r>
              <a:rPr lang="en-US" sz="1600" dirty="0">
                <a:solidFill>
                  <a:schemeClr val="tx1"/>
                </a:solidFill>
                <a:latin typeface="Calibri" panose="020F0502020204030204" pitchFamily="34" charset="0"/>
              </a:rPr>
              <a:t>BRFSS is a state-based, random-digit-dialed telephone survey of the noninstitutionalized civilian population 18 years of age and older. It </a:t>
            </a:r>
            <a:r>
              <a:rPr lang="en-US" sz="1600" dirty="0" smtClean="0">
                <a:solidFill>
                  <a:schemeClr val="tx1"/>
                </a:solidFill>
                <a:latin typeface="Calibri" panose="020F0502020204030204" pitchFamily="34" charset="0"/>
              </a:rPr>
              <a:t>monitors </a:t>
            </a:r>
            <a:r>
              <a:rPr lang="en-US" sz="1600" dirty="0">
                <a:solidFill>
                  <a:schemeClr val="tx1"/>
                </a:solidFill>
                <a:latin typeface="Calibri" panose="020F0502020204030204" pitchFamily="34" charset="0"/>
              </a:rPr>
              <a:t>the prevalence of the major behavioral risks among adults associated with premature </a:t>
            </a:r>
            <a:r>
              <a:rPr lang="en-US" sz="1600" dirty="0" smtClean="0">
                <a:solidFill>
                  <a:schemeClr val="tx1"/>
                </a:solidFill>
                <a:latin typeface="Calibri" panose="020F0502020204030204" pitchFamily="34" charset="0"/>
              </a:rPr>
              <a:t>illness and death. </a:t>
            </a:r>
            <a:r>
              <a:rPr lang="en-US" sz="1600" dirty="0">
                <a:solidFill>
                  <a:schemeClr val="tx1"/>
                </a:solidFill>
                <a:latin typeface="Calibri" panose="020F0502020204030204" pitchFamily="34" charset="0"/>
              </a:rPr>
              <a:t>Information from the survey is used to improve the health of the American people</a:t>
            </a:r>
            <a:r>
              <a:rPr lang="en-US" sz="1600" dirty="0" smtClean="0">
                <a:solidFill>
                  <a:schemeClr val="tx1"/>
                </a:solidFill>
                <a:latin typeface="Calibri" panose="020F0502020204030204" pitchFamily="34" charset="0"/>
              </a:rPr>
              <a:t>.</a:t>
            </a:r>
            <a:r>
              <a:rPr lang="en-US" sz="1600" dirty="0"/>
              <a:t> </a:t>
            </a:r>
            <a:r>
              <a:rPr lang="en-US" sz="1600" dirty="0">
                <a:solidFill>
                  <a:schemeClr val="tx1"/>
                </a:solidFill>
                <a:latin typeface="Calibri" panose="020F0502020204030204" pitchFamily="34" charset="0"/>
              </a:rPr>
              <a:t>More information about BRFSS can be found at: </a:t>
            </a:r>
            <a:r>
              <a:rPr lang="en-US" sz="1600" dirty="0">
                <a:solidFill>
                  <a:schemeClr val="tx1"/>
                </a:solidFill>
                <a:latin typeface="Calibri" panose="020F0502020204030204" pitchFamily="34" charset="0"/>
                <a:hlinkClick r:id="rId3"/>
              </a:rPr>
              <a:t>http://www.cdc.gov/brfss/</a:t>
            </a:r>
            <a:r>
              <a:rPr lang="en-US" sz="1600" dirty="0">
                <a:solidFill>
                  <a:schemeClr val="tx1"/>
                </a:solidFill>
                <a:latin typeface="Calibri" panose="020F0502020204030204" pitchFamily="34" charset="0"/>
              </a:rPr>
              <a:t>.</a:t>
            </a:r>
          </a:p>
        </p:txBody>
      </p:sp>
    </p:spTree>
    <p:extLst>
      <p:ext uri="{BB962C8B-B14F-4D97-AF65-F5344CB8AC3E}">
        <p14:creationId xmlns:p14="http://schemas.microsoft.com/office/powerpoint/2010/main" val="152611086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1" name="Line 8"/>
          <p:cNvSpPr>
            <a:spLocks noChangeShapeType="1"/>
          </p:cNvSpPr>
          <p:nvPr/>
        </p:nvSpPr>
        <p:spPr bwMode="auto">
          <a:xfrm flipV="1">
            <a:off x="6229350" y="2819400"/>
            <a:ext cx="342900" cy="323850"/>
          </a:xfrm>
          <a:prstGeom prst="line">
            <a:avLst/>
          </a:prstGeom>
          <a:noFill/>
          <a:ln w="9525">
            <a:noFill/>
            <a:round/>
            <a:headEnd/>
            <a:tailEnd type="triangle" w="med" len="med"/>
          </a:ln>
        </p:spPr>
        <p:txBody>
          <a:bodyPr anchor="ctr"/>
          <a:lstStyle/>
          <a:p>
            <a:endParaRPr lang="en-US" sz="2400">
              <a:solidFill>
                <a:srgbClr val="FFFFFF"/>
              </a:solidFill>
              <a:latin typeface="Times New Roman" pitchFamily="18" charset="0"/>
            </a:endParaRPr>
          </a:p>
        </p:txBody>
      </p:sp>
      <p:sp>
        <p:nvSpPr>
          <p:cNvPr id="3" name="Title 2"/>
          <p:cNvSpPr>
            <a:spLocks noGrp="1"/>
          </p:cNvSpPr>
          <p:nvPr>
            <p:ph type="title"/>
          </p:nvPr>
        </p:nvSpPr>
        <p:spPr>
          <a:xfrm>
            <a:off x="457200" y="304800"/>
            <a:ext cx="8229600" cy="457200"/>
          </a:xfrm>
        </p:spPr>
        <p:txBody>
          <a:bodyPr/>
          <a:lstStyle/>
          <a:p>
            <a:r>
              <a:rPr lang="en-US" sz="3000" dirty="0" smtClean="0"/>
              <a:t>Sources</a:t>
            </a:r>
            <a:endParaRPr lang="en-US" sz="3000"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57200" y="685800"/>
                <a:ext cx="8229600" cy="5867400"/>
              </a:xfrm>
            </p:spPr>
            <p:txBody>
              <a:bodyPr/>
              <a:lstStyle/>
              <a:p>
                <a:pPr marL="0" indent="0" algn="ctr">
                  <a:buNone/>
                </a:pPr>
                <a:r>
                  <a:rPr lang="en-US" sz="1400" dirty="0" smtClean="0">
                    <a:solidFill>
                      <a:schemeClr val="tx1"/>
                    </a:solidFill>
                  </a:rPr>
                  <a:t>CDC National </a:t>
                </a:r>
                <a:r>
                  <a:rPr lang="en-US" sz="1400" dirty="0">
                    <a:solidFill>
                      <a:schemeClr val="tx1"/>
                    </a:solidFill>
                  </a:rPr>
                  <a:t>Center for Health </a:t>
                </a:r>
                <a:r>
                  <a:rPr lang="en-US" sz="1400" dirty="0" smtClean="0">
                    <a:solidFill>
                      <a:schemeClr val="tx1"/>
                    </a:solidFill>
                  </a:rPr>
                  <a:t>Statistics, National </a:t>
                </a:r>
                <a:r>
                  <a:rPr lang="en-US" sz="1400" dirty="0">
                    <a:solidFill>
                      <a:schemeClr val="tx1"/>
                    </a:solidFill>
                  </a:rPr>
                  <a:t>Health Interview </a:t>
                </a:r>
                <a:r>
                  <a:rPr lang="en-US" sz="1400" dirty="0" smtClean="0">
                    <a:solidFill>
                      <a:schemeClr val="tx1"/>
                    </a:solidFill>
                  </a:rPr>
                  <a:t>Survey (NHIS)</a:t>
                </a:r>
              </a:p>
              <a:p>
                <a:pPr marL="457200" lvl="1" indent="0" algn="ctr">
                  <a:buNone/>
                </a:pPr>
                <a:r>
                  <a:rPr lang="en-US" sz="1400" dirty="0">
                    <a:solidFill>
                      <a:schemeClr val="tx1"/>
                    </a:solidFill>
                    <a:latin typeface="Calibri" panose="020F0502020204030204" pitchFamily="34" charset="0"/>
                    <a:hlinkClick r:id="rId3"/>
                  </a:rPr>
                  <a:t>National Surveillance of Asthma: United States, </a:t>
                </a:r>
                <a:r>
                  <a:rPr lang="en-US" sz="1400" dirty="0" smtClean="0">
                    <a:solidFill>
                      <a:schemeClr val="tx1"/>
                    </a:solidFill>
                    <a:latin typeface="Calibri" panose="020F0502020204030204" pitchFamily="34" charset="0"/>
                    <a:hlinkClick r:id="rId3"/>
                  </a:rPr>
                  <a:t>2001-2010</a:t>
                </a:r>
                <a:endParaRPr lang="en-US" sz="1400" dirty="0" smtClean="0">
                  <a:solidFill>
                    <a:schemeClr val="tx1"/>
                  </a:solidFill>
                  <a:latin typeface="Calibri" panose="020F0502020204030204" pitchFamily="34" charset="0"/>
                </a:endParaRPr>
              </a:p>
              <a:p>
                <a:pPr marL="457200" lvl="1" indent="0" algn="ctr">
                  <a:buNone/>
                </a:pPr>
                <a:endParaRPr lang="en-US" sz="1400" dirty="0" smtClean="0">
                  <a:solidFill>
                    <a:schemeClr val="tx1"/>
                  </a:solidFill>
                  <a:latin typeface="Calibri" panose="020F0502020204030204" pitchFamily="34" charset="0"/>
                </a:endParaRPr>
              </a:p>
              <a:p>
                <a:pPr lvl="1"/>
                <a:r>
                  <a:rPr lang="en-US" sz="1400" dirty="0" smtClean="0">
                    <a:solidFill>
                      <a:schemeClr val="tx1"/>
                    </a:solidFill>
                    <a:latin typeface="Calibri" panose="020F0502020204030204" pitchFamily="34" charset="0"/>
                  </a:rPr>
                  <a:t>Asthma </a:t>
                </a:r>
                <a:r>
                  <a:rPr lang="en-US" sz="1400" dirty="0">
                    <a:solidFill>
                      <a:schemeClr val="tx1"/>
                    </a:solidFill>
                    <a:latin typeface="Calibri" panose="020F0502020204030204" pitchFamily="34" charset="0"/>
                  </a:rPr>
                  <a:t>Period Prevalence and Current Asthma Prevalence: United States, </a:t>
                </a:r>
                <a:r>
                  <a:rPr lang="en-US" sz="1400" dirty="0" smtClean="0">
                    <a:solidFill>
                      <a:schemeClr val="tx1"/>
                    </a:solidFill>
                    <a:latin typeface="Calibri" panose="020F0502020204030204" pitchFamily="34" charset="0"/>
                  </a:rPr>
                  <a:t>1980-2010. Adapted </a:t>
                </a:r>
                <a:r>
                  <a:rPr lang="en-US" sz="1400" dirty="0">
                    <a:solidFill>
                      <a:schemeClr val="tx1"/>
                    </a:solidFill>
                    <a:latin typeface="Calibri" panose="020F0502020204030204" pitchFamily="34" charset="0"/>
                  </a:rPr>
                  <a:t>from Figure 26 </a:t>
                </a:r>
                <a:r>
                  <a:rPr lang="en-US" sz="1400" dirty="0" smtClean="0">
                    <a:solidFill>
                      <a:schemeClr val="tx1"/>
                    </a:solidFill>
                    <a:latin typeface="Calibri" panose="020F0502020204030204" pitchFamily="34" charset="0"/>
                  </a:rPr>
                  <a:t> in </a:t>
                </a:r>
                <a:r>
                  <a:rPr lang="en-US" sz="1400" dirty="0" smtClean="0">
                    <a:solidFill>
                      <a:schemeClr val="tx1"/>
                    </a:solidFill>
                    <a:latin typeface="Calibri" panose="020F0502020204030204" pitchFamily="34" charset="0"/>
                    <a:hlinkClick r:id="rId3"/>
                  </a:rPr>
                  <a:t>National Surveillance of Asthma: United States, 2001-2010</a:t>
                </a:r>
                <a:r>
                  <a:rPr lang="en-US" sz="1400" dirty="0" smtClean="0">
                    <a:solidFill>
                      <a:schemeClr val="tx1"/>
                    </a:solidFill>
                    <a:latin typeface="Calibri" panose="020F0502020204030204" pitchFamily="34" charset="0"/>
                  </a:rPr>
                  <a:t>.</a:t>
                </a:r>
              </a:p>
              <a:p>
                <a:pPr lvl="2"/>
                <a:r>
                  <a:rPr lang="en-US" sz="1200" dirty="0" smtClean="0">
                    <a:solidFill>
                      <a:schemeClr val="tx1"/>
                    </a:solidFill>
                    <a:latin typeface="Calibri" panose="020F0502020204030204" pitchFamily="34" charset="0"/>
                  </a:rPr>
                  <a:t>For comparison among population subgroups, percentages were adjusted by age using the 2000 U.S. Census standard population.</a:t>
                </a:r>
              </a:p>
              <a:p>
                <a:pPr lvl="2"/>
                <a:endParaRPr lang="en-US" sz="1200" dirty="0">
                  <a:solidFill>
                    <a:schemeClr val="tx1"/>
                  </a:solidFill>
                  <a:latin typeface="Calibri" panose="020F0502020204030204" pitchFamily="34" charset="0"/>
                </a:endParaRPr>
              </a:p>
              <a:p>
                <a:pPr lvl="1"/>
                <a:r>
                  <a:rPr lang="en-US" sz="1400" b="0" dirty="0" smtClean="0">
                    <a:solidFill>
                      <a:schemeClr val="tx1"/>
                    </a:solidFill>
                    <a:latin typeface="Calibri" panose="020F0502020204030204" pitchFamily="34" charset="0"/>
                  </a:rPr>
                  <a:t>Current Asthma Prevalence: United States, 2001-2010. See Figure 1 in </a:t>
                </a:r>
                <a:r>
                  <a:rPr lang="en-US" sz="1400" dirty="0" smtClean="0">
                    <a:solidFill>
                      <a:schemeClr val="tx1"/>
                    </a:solidFill>
                    <a:latin typeface="Calibri" panose="020F0502020204030204" pitchFamily="34" charset="0"/>
                    <a:hlinkClick r:id="rId3"/>
                  </a:rPr>
                  <a:t>National </a:t>
                </a:r>
                <a:r>
                  <a:rPr lang="en-US" sz="1400" dirty="0">
                    <a:solidFill>
                      <a:schemeClr val="tx1"/>
                    </a:solidFill>
                    <a:latin typeface="Calibri" panose="020F0502020204030204" pitchFamily="34" charset="0"/>
                    <a:hlinkClick r:id="rId3"/>
                  </a:rPr>
                  <a:t>Surveillance of Asthma: United States, 2001-2010</a:t>
                </a:r>
                <a:r>
                  <a:rPr lang="en-US" sz="1400" dirty="0">
                    <a:solidFill>
                      <a:schemeClr val="tx1"/>
                    </a:solidFill>
                    <a:latin typeface="Calibri" panose="020F0502020204030204" pitchFamily="34" charset="0"/>
                  </a:rPr>
                  <a:t>.</a:t>
                </a:r>
              </a:p>
              <a:p>
                <a:pPr lvl="2"/>
                <a:r>
                  <a:rPr lang="en-US" sz="1200" dirty="0">
                    <a:solidFill>
                      <a:schemeClr val="tx1"/>
                    </a:solidFill>
                    <a:latin typeface="Calibri" panose="020F0502020204030204" pitchFamily="34" charset="0"/>
                  </a:rPr>
                  <a:t>For comparison among population subgroups, percentages were adjusted by age using the 2000 U.S. Census standard </a:t>
                </a:r>
                <a:r>
                  <a:rPr lang="en-US" sz="1200" dirty="0" smtClean="0">
                    <a:solidFill>
                      <a:schemeClr val="tx1"/>
                    </a:solidFill>
                    <a:latin typeface="Calibri" panose="020F0502020204030204" pitchFamily="34" charset="0"/>
                  </a:rPr>
                  <a:t>population.  See </a:t>
                </a:r>
                <a:r>
                  <a:rPr lang="en-US" sz="1200" dirty="0">
                    <a:solidFill>
                      <a:schemeClr val="tx1"/>
                    </a:solidFill>
                    <a:latin typeface="Calibri" panose="020F0502020204030204" pitchFamily="34" charset="0"/>
                  </a:rPr>
                  <a:t>Table </a:t>
                </a:r>
                <a:r>
                  <a:rPr lang="en-US" sz="1200" dirty="0" smtClean="0">
                    <a:solidFill>
                      <a:schemeClr val="tx1"/>
                    </a:solidFill>
                    <a:latin typeface="Calibri" panose="020F0502020204030204" pitchFamily="34" charset="0"/>
                  </a:rPr>
                  <a:t>1 </a:t>
                </a:r>
                <a:r>
                  <a:rPr lang="en-US" sz="1200" dirty="0">
                    <a:solidFill>
                      <a:schemeClr val="tx1"/>
                    </a:solidFill>
                    <a:latin typeface="Calibri" panose="020F0502020204030204" pitchFamily="34" charset="0"/>
                  </a:rPr>
                  <a:t>for underlying data.</a:t>
                </a:r>
              </a:p>
              <a:p>
                <a:pPr lvl="2"/>
                <a:endParaRPr lang="en-US" sz="1200" dirty="0">
                  <a:solidFill>
                    <a:schemeClr val="tx1"/>
                  </a:solidFill>
                  <a:latin typeface="Calibri" panose="020F0502020204030204" pitchFamily="34" charset="0"/>
                </a:endParaRPr>
              </a:p>
              <a:p>
                <a:pPr lvl="1"/>
                <a:r>
                  <a:rPr lang="en-US" sz="1400" b="0" dirty="0" smtClean="0">
                    <a:solidFill>
                      <a:schemeClr val="tx1"/>
                    </a:solidFill>
                    <a:latin typeface="Calibri" panose="020F0502020204030204" pitchFamily="34" charset="0"/>
                  </a:rPr>
                  <a:t>Current </a:t>
                </a:r>
                <a:r>
                  <a:rPr lang="en-US" sz="1400" b="0" dirty="0">
                    <a:solidFill>
                      <a:schemeClr val="tx1"/>
                    </a:solidFill>
                    <a:latin typeface="Calibri" panose="020F0502020204030204" pitchFamily="34" charset="0"/>
                  </a:rPr>
                  <a:t>Asthma Prevalence by Race and Ethnicity: United States, </a:t>
                </a:r>
                <a:r>
                  <a:rPr lang="en-US" sz="1400" b="0" dirty="0" smtClean="0">
                    <a:solidFill>
                      <a:schemeClr val="tx1"/>
                    </a:solidFill>
                    <a:latin typeface="Calibri" panose="020F0502020204030204" pitchFamily="34" charset="0"/>
                  </a:rPr>
                  <a:t>2001-2010. See </a:t>
                </a:r>
                <a:r>
                  <a:rPr lang="en-US" sz="1400" dirty="0" smtClean="0">
                    <a:solidFill>
                      <a:schemeClr val="tx1"/>
                    </a:solidFill>
                    <a:latin typeface="Calibri" panose="020F0502020204030204" pitchFamily="34" charset="0"/>
                  </a:rPr>
                  <a:t>Table </a:t>
                </a:r>
                <a:r>
                  <a:rPr lang="en-US" sz="1400" dirty="0">
                    <a:solidFill>
                      <a:schemeClr val="tx1"/>
                    </a:solidFill>
                    <a:latin typeface="Calibri" panose="020F0502020204030204" pitchFamily="34" charset="0"/>
                  </a:rPr>
                  <a:t>1 </a:t>
                </a:r>
                <a:r>
                  <a:rPr lang="en-US" sz="1400" dirty="0" smtClean="0">
                    <a:solidFill>
                      <a:schemeClr val="tx1"/>
                    </a:solidFill>
                    <a:latin typeface="Calibri" panose="020F0502020204030204" pitchFamily="34" charset="0"/>
                  </a:rPr>
                  <a:t>for underlying data in </a:t>
                </a:r>
                <a:r>
                  <a:rPr lang="en-US" sz="1400" dirty="0" smtClean="0">
                    <a:solidFill>
                      <a:schemeClr val="tx1"/>
                    </a:solidFill>
                    <a:latin typeface="Calibri" panose="020F0502020204030204" pitchFamily="34" charset="0"/>
                    <a:hlinkClick r:id="rId3"/>
                  </a:rPr>
                  <a:t>National </a:t>
                </a:r>
                <a:r>
                  <a:rPr lang="en-US" sz="1400" dirty="0">
                    <a:solidFill>
                      <a:schemeClr val="tx1"/>
                    </a:solidFill>
                    <a:latin typeface="Calibri" panose="020F0502020204030204" pitchFamily="34" charset="0"/>
                    <a:hlinkClick r:id="rId3"/>
                  </a:rPr>
                  <a:t>Surveillance of Asthma: United States, 2001-2010</a:t>
                </a:r>
                <a:r>
                  <a:rPr lang="en-US" sz="1400" dirty="0" smtClean="0">
                    <a:solidFill>
                      <a:schemeClr val="tx1"/>
                    </a:solidFill>
                    <a:latin typeface="Calibri" panose="020F0502020204030204" pitchFamily="34" charset="0"/>
                  </a:rPr>
                  <a:t>.</a:t>
                </a:r>
              </a:p>
              <a:p>
                <a:pPr lvl="2"/>
                <a:r>
                  <a:rPr lang="en-US" sz="1200" dirty="0">
                    <a:solidFill>
                      <a:schemeClr val="tx1"/>
                    </a:solidFill>
                    <a:latin typeface="Calibri" panose="020F0502020204030204" pitchFamily="34" charset="0"/>
                  </a:rPr>
                  <a:t>For comparison among population subgroups, percentages were adjusted by age using the 2000 U.S. Census standard population.</a:t>
                </a:r>
              </a:p>
              <a:p>
                <a:pPr lvl="2"/>
                <a:r>
                  <a:rPr lang="en-US" sz="1200" dirty="0" smtClean="0">
                    <a:solidFill>
                      <a:schemeClr val="tx1"/>
                    </a:solidFill>
                    <a:latin typeface="Calibri" panose="020F0502020204030204" pitchFamily="34" charset="0"/>
                  </a:rPr>
                  <a:t>Race </a:t>
                </a:r>
                <a:r>
                  <a:rPr lang="en-US" sz="1200" dirty="0">
                    <a:solidFill>
                      <a:schemeClr val="tx1"/>
                    </a:solidFill>
                    <a:latin typeface="Calibri" panose="020F0502020204030204" pitchFamily="34" charset="0"/>
                  </a:rPr>
                  <a:t>categories ‘White’ and ‘Black’ include only those with a single race. Persons of Hispanic origin may be </a:t>
                </a:r>
                <a:r>
                  <a:rPr lang="en-US" sz="1200" dirty="0" smtClean="0">
                    <a:solidFill>
                      <a:schemeClr val="tx1"/>
                    </a:solidFill>
                    <a:latin typeface="Calibri" panose="020F0502020204030204" pitchFamily="34" charset="0"/>
                  </a:rPr>
                  <a:t>of any </a:t>
                </a:r>
                <a:r>
                  <a:rPr lang="en-US" sz="1200" dirty="0">
                    <a:solidFill>
                      <a:schemeClr val="tx1"/>
                    </a:solidFill>
                    <a:latin typeface="Calibri" panose="020F0502020204030204" pitchFamily="34" charset="0"/>
                  </a:rPr>
                  <a:t>race</a:t>
                </a:r>
                <a:r>
                  <a:rPr lang="en-US" sz="1200" dirty="0" smtClean="0">
                    <a:solidFill>
                      <a:schemeClr val="tx1"/>
                    </a:solidFill>
                    <a:latin typeface="Calibri" panose="020F0502020204030204" pitchFamily="34" charset="0"/>
                  </a:rPr>
                  <a:t>.</a:t>
                </a:r>
              </a:p>
              <a:p>
                <a:pPr lvl="2"/>
                <a:endParaRPr lang="en-US" sz="1200" dirty="0" smtClean="0">
                  <a:solidFill>
                    <a:schemeClr val="tx1"/>
                  </a:solidFill>
                  <a:latin typeface="Calibri" panose="020F0502020204030204" pitchFamily="34" charset="0"/>
                </a:endParaRPr>
              </a:p>
              <a:p>
                <a:pPr lvl="1"/>
                <a:r>
                  <a:rPr lang="en-US" sz="1400" dirty="0" smtClean="0">
                    <a:solidFill>
                      <a:schemeClr val="tx1"/>
                    </a:solidFill>
                    <a:latin typeface="Calibri" panose="020F0502020204030204" pitchFamily="34" charset="0"/>
                  </a:rPr>
                  <a:t>Current </a:t>
                </a:r>
                <a:r>
                  <a:rPr lang="en-US" sz="1400" dirty="0">
                    <a:solidFill>
                      <a:schemeClr val="tx1"/>
                    </a:solidFill>
                    <a:latin typeface="Calibri" panose="020F0502020204030204" pitchFamily="34" charset="0"/>
                  </a:rPr>
                  <a:t>Asthma Prevalence by Age Group, Sex, Race and Ethnicity, Poverty Status, Geographic Region, and </a:t>
                </a:r>
                <a:r>
                  <a:rPr lang="en-US" sz="1400" dirty="0" err="1">
                    <a:solidFill>
                      <a:schemeClr val="tx1"/>
                    </a:solidFill>
                    <a:latin typeface="Calibri" panose="020F0502020204030204" pitchFamily="34" charset="0"/>
                  </a:rPr>
                  <a:t>Urbanicity</a:t>
                </a:r>
                <a:r>
                  <a:rPr lang="en-US" sz="1400" dirty="0">
                    <a:solidFill>
                      <a:schemeClr val="tx1"/>
                    </a:solidFill>
                    <a:latin typeface="Calibri" panose="020F0502020204030204" pitchFamily="34" charset="0"/>
                  </a:rPr>
                  <a:t>: United States, Average Annual </a:t>
                </a:r>
                <a:r>
                  <a:rPr lang="en-US" sz="1400" dirty="0" smtClean="0">
                    <a:solidFill>
                      <a:schemeClr val="tx1"/>
                    </a:solidFill>
                    <a:latin typeface="Calibri" panose="020F0502020204030204" pitchFamily="34" charset="0"/>
                  </a:rPr>
                  <a:t>2008-2010. See Figure 2 in </a:t>
                </a:r>
                <a:r>
                  <a:rPr lang="en-US" sz="1400" dirty="0" smtClean="0">
                    <a:solidFill>
                      <a:schemeClr val="tx1"/>
                    </a:solidFill>
                    <a:latin typeface="Calibri" panose="020F0502020204030204" pitchFamily="34" charset="0"/>
                    <a:hlinkClick r:id="rId3"/>
                  </a:rPr>
                  <a:t>National </a:t>
                </a:r>
                <a:r>
                  <a:rPr lang="en-US" sz="1400" dirty="0">
                    <a:solidFill>
                      <a:schemeClr val="tx1"/>
                    </a:solidFill>
                    <a:latin typeface="Calibri" panose="020F0502020204030204" pitchFamily="34" charset="0"/>
                    <a:hlinkClick r:id="rId3"/>
                  </a:rPr>
                  <a:t>Surveillance of Asthma: United States, 2001-2010</a:t>
                </a:r>
                <a:r>
                  <a:rPr lang="en-US" sz="1400" dirty="0">
                    <a:solidFill>
                      <a:schemeClr val="tx1"/>
                    </a:solidFill>
                    <a:latin typeface="Calibri" panose="020F0502020204030204" pitchFamily="34" charset="0"/>
                  </a:rPr>
                  <a:t>.</a:t>
                </a:r>
              </a:p>
              <a:p>
                <a:pPr lvl="2"/>
                <a14:m>
                  <m:oMath xmlns:m="http://schemas.openxmlformats.org/officeDocument/2006/math">
                    <m:r>
                      <m:rPr>
                        <m:sty m:val="p"/>
                      </m:rPr>
                      <a:rPr lang="el-GR" sz="1200">
                        <a:solidFill>
                          <a:schemeClr val="tx1"/>
                        </a:solidFill>
                        <a:latin typeface="Cambria Math"/>
                      </a:rPr>
                      <m:t>Ι</m:t>
                    </m:r>
                    <m:r>
                      <a:rPr lang="en-US" sz="1200" b="0" i="0" smtClean="0">
                        <a:solidFill>
                          <a:schemeClr val="tx1"/>
                        </a:solidFill>
                        <a:latin typeface="Cambria Math"/>
                      </a:rPr>
                      <m:t> </m:t>
                    </m:r>
                  </m:oMath>
                </a14:m>
                <a:r>
                  <a:rPr lang="en-US" sz="1200" dirty="0" smtClean="0">
                    <a:solidFill>
                      <a:schemeClr val="tx1"/>
                    </a:solidFill>
                    <a:latin typeface="Calibri" panose="020F0502020204030204" pitchFamily="34" charset="0"/>
                  </a:rPr>
                  <a:t>represents 95</a:t>
                </a:r>
                <a:r>
                  <a:rPr lang="en-US" sz="1200" dirty="0">
                    <a:solidFill>
                      <a:schemeClr val="tx1"/>
                    </a:solidFill>
                    <a:latin typeface="Calibri" panose="020F0502020204030204" pitchFamily="34" charset="0"/>
                  </a:rPr>
                  <a:t>% confidence </a:t>
                </a:r>
                <a:r>
                  <a:rPr lang="en-US" sz="1200" dirty="0" smtClean="0">
                    <a:solidFill>
                      <a:schemeClr val="tx1"/>
                    </a:solidFill>
                    <a:latin typeface="Calibri" panose="020F0502020204030204" pitchFamily="34" charset="0"/>
                  </a:rPr>
                  <a:t>interval.</a:t>
                </a:r>
              </a:p>
              <a:p>
                <a:pPr lvl="2"/>
                <a:r>
                  <a:rPr lang="en-US" sz="1200" dirty="0" smtClean="0">
                    <a:solidFill>
                      <a:schemeClr val="tx1"/>
                    </a:solidFill>
                    <a:latin typeface="Calibri" panose="020F0502020204030204" pitchFamily="34" charset="0"/>
                  </a:rPr>
                  <a:t>Crude (unadjusted) percentages are presented. </a:t>
                </a:r>
                <a:r>
                  <a:rPr lang="en-US" sz="1200" dirty="0">
                    <a:solidFill>
                      <a:schemeClr val="tx1"/>
                    </a:solidFill>
                    <a:latin typeface="Calibri" panose="020F0502020204030204" pitchFamily="34" charset="0"/>
                  </a:rPr>
                  <a:t>See Table </a:t>
                </a:r>
                <a:r>
                  <a:rPr lang="en-US" sz="1200" dirty="0" smtClean="0">
                    <a:solidFill>
                      <a:schemeClr val="tx1"/>
                    </a:solidFill>
                    <a:latin typeface="Calibri" panose="020F0502020204030204" pitchFamily="34" charset="0"/>
                  </a:rPr>
                  <a:t>2 </a:t>
                </a:r>
                <a:r>
                  <a:rPr lang="en-US" sz="1200" dirty="0">
                    <a:solidFill>
                      <a:schemeClr val="tx1"/>
                    </a:solidFill>
                    <a:latin typeface="Calibri" panose="020F0502020204030204" pitchFamily="34" charset="0"/>
                  </a:rPr>
                  <a:t>for underlying data.</a:t>
                </a:r>
              </a:p>
              <a:p>
                <a:pPr lvl="2"/>
                <a:r>
                  <a:rPr lang="en-US" sz="1200" dirty="0" smtClean="0">
                    <a:solidFill>
                      <a:schemeClr val="tx1"/>
                    </a:solidFill>
                    <a:latin typeface="Calibri" panose="020F0502020204030204" pitchFamily="34" charset="0"/>
                  </a:rPr>
                  <a:t>The categories ‘Puerto Rican’ and ‘Mexican’ are subcategories of Hispanic.</a:t>
                </a:r>
                <a:endParaRPr lang="en-US" sz="1400" b="0" dirty="0" smtClean="0">
                  <a:solidFill>
                    <a:schemeClr val="tx1"/>
                  </a:solidFill>
                  <a:latin typeface="Calibri" panose="020F0502020204030204" pitchFamily="34" charset="0"/>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57200" y="685800"/>
                <a:ext cx="8229600" cy="5867400"/>
              </a:xfrm>
              <a:blipFill rotWithShape="1">
                <a:blip r:embed="rId4"/>
                <a:stretch>
                  <a:fillRect t="-104" b="-208"/>
                </a:stretch>
              </a:blipFill>
            </p:spPr>
            <p:txBody>
              <a:bodyPr/>
              <a:lstStyle/>
              <a:p>
                <a:r>
                  <a:rPr lang="en-US">
                    <a:noFill/>
                  </a:rPr>
                  <a:t> </a:t>
                </a:r>
              </a:p>
            </p:txBody>
          </p:sp>
        </mc:Fallback>
      </mc:AlternateContent>
    </p:spTree>
    <p:extLst>
      <p:ext uri="{BB962C8B-B14F-4D97-AF65-F5344CB8AC3E}">
        <p14:creationId xmlns:p14="http://schemas.microsoft.com/office/powerpoint/2010/main" val="365445425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1" name="Line 8"/>
          <p:cNvSpPr>
            <a:spLocks noChangeShapeType="1"/>
          </p:cNvSpPr>
          <p:nvPr/>
        </p:nvSpPr>
        <p:spPr bwMode="auto">
          <a:xfrm flipV="1">
            <a:off x="6229350" y="2819400"/>
            <a:ext cx="342900" cy="323850"/>
          </a:xfrm>
          <a:prstGeom prst="line">
            <a:avLst/>
          </a:prstGeom>
          <a:noFill/>
          <a:ln w="9525">
            <a:noFill/>
            <a:round/>
            <a:headEnd/>
            <a:tailEnd type="triangle" w="med" len="med"/>
          </a:ln>
        </p:spPr>
        <p:txBody>
          <a:bodyPr anchor="ctr"/>
          <a:lstStyle/>
          <a:p>
            <a:endParaRPr lang="en-US" sz="2400">
              <a:solidFill>
                <a:srgbClr val="FFFFFF"/>
              </a:solidFill>
              <a:latin typeface="Times New Roman" pitchFamily="18" charset="0"/>
            </a:endParaRPr>
          </a:p>
        </p:txBody>
      </p:sp>
      <p:sp>
        <p:nvSpPr>
          <p:cNvPr id="3" name="Title 2"/>
          <p:cNvSpPr>
            <a:spLocks noGrp="1"/>
          </p:cNvSpPr>
          <p:nvPr>
            <p:ph type="title"/>
          </p:nvPr>
        </p:nvSpPr>
        <p:spPr>
          <a:xfrm>
            <a:off x="457200" y="274638"/>
            <a:ext cx="8229600" cy="792162"/>
          </a:xfrm>
        </p:spPr>
        <p:txBody>
          <a:bodyPr/>
          <a:lstStyle/>
          <a:p>
            <a:r>
              <a:rPr lang="en-US" sz="3000" dirty="0" smtClean="0"/>
              <a:t>Sources (continued)</a:t>
            </a:r>
            <a:endParaRPr lang="en-US" sz="3000"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57200" y="1143000"/>
                <a:ext cx="8229600" cy="5334000"/>
              </a:xfrm>
            </p:spPr>
            <p:txBody>
              <a:bodyPr/>
              <a:lstStyle/>
              <a:p>
                <a:pPr marL="0" indent="0" algn="ctr">
                  <a:buNone/>
                </a:pPr>
                <a:r>
                  <a:rPr lang="en-US" sz="1400" dirty="0" smtClean="0">
                    <a:solidFill>
                      <a:schemeClr val="tx1"/>
                    </a:solidFill>
                  </a:rPr>
                  <a:t>CDC National </a:t>
                </a:r>
                <a:r>
                  <a:rPr lang="en-US" sz="1400" dirty="0">
                    <a:solidFill>
                      <a:schemeClr val="tx1"/>
                    </a:solidFill>
                  </a:rPr>
                  <a:t>Center for Health Statistics, National Health Interview </a:t>
                </a:r>
                <a:r>
                  <a:rPr lang="en-US" sz="1400" dirty="0" smtClean="0">
                    <a:solidFill>
                      <a:schemeClr val="tx1"/>
                    </a:solidFill>
                  </a:rPr>
                  <a:t>Survey (NHIS) </a:t>
                </a:r>
              </a:p>
              <a:p>
                <a:pPr lvl="1"/>
                <a:endParaRPr lang="en-US" sz="1400" dirty="0" smtClean="0">
                  <a:solidFill>
                    <a:schemeClr val="tx1"/>
                  </a:solidFill>
                  <a:latin typeface="Calibri" panose="020F0502020204030204" pitchFamily="34" charset="0"/>
                </a:endParaRPr>
              </a:p>
              <a:p>
                <a:pPr lvl="1"/>
                <a:r>
                  <a:rPr lang="en-US" sz="1400" dirty="0" smtClean="0">
                    <a:solidFill>
                      <a:schemeClr val="tx1"/>
                    </a:solidFill>
                    <a:latin typeface="Calibri" panose="020F0502020204030204" pitchFamily="34" charset="0"/>
                  </a:rPr>
                  <a:t>Child </a:t>
                </a:r>
                <a:r>
                  <a:rPr lang="en-US" sz="1400" dirty="0">
                    <a:solidFill>
                      <a:schemeClr val="tx1"/>
                    </a:solidFill>
                    <a:latin typeface="Calibri" panose="020F0502020204030204" pitchFamily="34" charset="0"/>
                  </a:rPr>
                  <a:t>and Adult Asthma Prevalence by Age and Sex: United States, </a:t>
                </a:r>
                <a:r>
                  <a:rPr lang="en-US" sz="1400" dirty="0" smtClean="0">
                    <a:solidFill>
                      <a:schemeClr val="tx1"/>
                    </a:solidFill>
                    <a:latin typeface="Calibri" panose="020F0502020204030204" pitchFamily="34" charset="0"/>
                  </a:rPr>
                  <a:t>2006-2010</a:t>
                </a:r>
                <a:r>
                  <a:rPr lang="en-US" sz="1400" dirty="0">
                    <a:solidFill>
                      <a:schemeClr val="tx1"/>
                    </a:solidFill>
                    <a:latin typeface="Calibri" panose="020F0502020204030204" pitchFamily="34" charset="0"/>
                  </a:rPr>
                  <a:t>. </a:t>
                </a:r>
                <a:endParaRPr lang="en-US" sz="1200" dirty="0">
                  <a:solidFill>
                    <a:schemeClr val="tx1"/>
                  </a:solidFill>
                  <a:latin typeface="Calibri" panose="020F0502020204030204" pitchFamily="34" charset="0"/>
                </a:endParaRPr>
              </a:p>
              <a:p>
                <a:pPr lvl="2"/>
                <a:r>
                  <a:rPr lang="en-US" sz="1200" dirty="0">
                    <a:solidFill>
                      <a:schemeClr val="tx1"/>
                    </a:solidFill>
                    <a:latin typeface="Calibri" panose="020F0502020204030204" pitchFamily="34" charset="0"/>
                  </a:rPr>
                  <a:t>Crude (unadjusted) percentages are presented. </a:t>
                </a:r>
              </a:p>
              <a:p>
                <a:pPr lvl="1"/>
                <a:endParaRPr lang="en-US" sz="1400" dirty="0">
                  <a:solidFill>
                    <a:schemeClr val="tx1"/>
                  </a:solidFill>
                  <a:latin typeface="Calibri" panose="020F0502020204030204" pitchFamily="34" charset="0"/>
                </a:endParaRPr>
              </a:p>
              <a:p>
                <a:pPr lvl="1"/>
                <a:r>
                  <a:rPr lang="en-US" sz="1400" dirty="0">
                    <a:solidFill>
                      <a:schemeClr val="tx1"/>
                    </a:solidFill>
                    <a:latin typeface="Calibri" panose="020F0502020204030204" pitchFamily="34" charset="0"/>
                  </a:rPr>
                  <a:t>Asthma Attack Prevalence among Children and Adults with Current Asthma (Risk-based): United States, 2001-2010. See </a:t>
                </a:r>
                <a:r>
                  <a:rPr lang="en-US" sz="1400" dirty="0" smtClean="0">
                    <a:solidFill>
                      <a:schemeClr val="tx1"/>
                    </a:solidFill>
                    <a:latin typeface="Calibri" panose="020F0502020204030204" pitchFamily="34" charset="0"/>
                  </a:rPr>
                  <a:t>Figure 5 in </a:t>
                </a:r>
                <a:r>
                  <a:rPr lang="en-US" sz="1400" dirty="0" smtClean="0">
                    <a:solidFill>
                      <a:schemeClr val="tx1"/>
                    </a:solidFill>
                    <a:latin typeface="Calibri" panose="020F0502020204030204" pitchFamily="34" charset="0"/>
                    <a:hlinkClick r:id="rId3"/>
                  </a:rPr>
                  <a:t>National </a:t>
                </a:r>
                <a:r>
                  <a:rPr lang="en-US" sz="1400" dirty="0">
                    <a:solidFill>
                      <a:schemeClr val="tx1"/>
                    </a:solidFill>
                    <a:latin typeface="Calibri" panose="020F0502020204030204" pitchFamily="34" charset="0"/>
                    <a:hlinkClick r:id="rId3"/>
                  </a:rPr>
                  <a:t>Surveillance of Asthma: United States, 2001-2010</a:t>
                </a:r>
                <a:r>
                  <a:rPr lang="en-US" sz="1200" dirty="0">
                    <a:solidFill>
                      <a:schemeClr val="tx1"/>
                    </a:solidFill>
                    <a:latin typeface="Calibri" panose="020F0502020204030204" pitchFamily="34" charset="0"/>
                  </a:rPr>
                  <a:t>.</a:t>
                </a:r>
              </a:p>
              <a:p>
                <a:pPr lvl="2"/>
                <a:r>
                  <a:rPr lang="en-US" sz="1200" dirty="0">
                    <a:solidFill>
                      <a:schemeClr val="tx1"/>
                    </a:solidFill>
                    <a:latin typeface="Calibri" panose="020F0502020204030204" pitchFamily="34" charset="0"/>
                  </a:rPr>
                  <a:t>Crude (unadjusted) percentages are  presented</a:t>
                </a:r>
                <a:r>
                  <a:rPr lang="en-US" sz="1200" dirty="0" smtClean="0">
                    <a:solidFill>
                      <a:schemeClr val="tx1"/>
                    </a:solidFill>
                    <a:latin typeface="Calibri" panose="020F0502020204030204" pitchFamily="34" charset="0"/>
                  </a:rPr>
                  <a:t>. See Table 5 for underlying data.</a:t>
                </a:r>
                <a:endParaRPr lang="en-US" sz="1200" dirty="0">
                  <a:solidFill>
                    <a:schemeClr val="tx1"/>
                  </a:solidFill>
                  <a:latin typeface="Calibri" panose="020F0502020204030204" pitchFamily="34" charset="0"/>
                </a:endParaRPr>
              </a:p>
              <a:p>
                <a:pPr lvl="2"/>
                <a:endParaRPr lang="en-US" sz="1200" dirty="0">
                  <a:solidFill>
                    <a:schemeClr val="tx1"/>
                  </a:solidFill>
                  <a:latin typeface="Calibri" panose="020F0502020204030204" pitchFamily="34" charset="0"/>
                </a:endParaRPr>
              </a:p>
              <a:p>
                <a:pPr lvl="1"/>
                <a:r>
                  <a:rPr lang="en-US" sz="1400" dirty="0">
                    <a:solidFill>
                      <a:schemeClr val="tx1"/>
                    </a:solidFill>
                    <a:latin typeface="Calibri" panose="020F0502020204030204" pitchFamily="34" charset="0"/>
                  </a:rPr>
                  <a:t>Asthma Attack Prevalence among Persons with Current Asthma (Risk-based) by Age Group, Sex, Race and Ethnicity, Poverty Status, and Geographic Region: Unites States, Average Annual 2008-2010. See </a:t>
                </a:r>
                <a:r>
                  <a:rPr lang="en-US" sz="1400" dirty="0" smtClean="0">
                    <a:solidFill>
                      <a:schemeClr val="tx1"/>
                    </a:solidFill>
                    <a:latin typeface="Calibri" panose="020F0502020204030204" pitchFamily="34" charset="0"/>
                  </a:rPr>
                  <a:t>Figure 6 in </a:t>
                </a:r>
                <a:r>
                  <a:rPr lang="en-US" sz="1400" dirty="0" smtClean="0">
                    <a:solidFill>
                      <a:schemeClr val="tx1"/>
                    </a:solidFill>
                    <a:latin typeface="Calibri" panose="020F0502020204030204" pitchFamily="34" charset="0"/>
                    <a:hlinkClick r:id="rId3"/>
                  </a:rPr>
                  <a:t>National </a:t>
                </a:r>
                <a:r>
                  <a:rPr lang="en-US" sz="1400" dirty="0">
                    <a:solidFill>
                      <a:schemeClr val="tx1"/>
                    </a:solidFill>
                    <a:latin typeface="Calibri" panose="020F0502020204030204" pitchFamily="34" charset="0"/>
                    <a:hlinkClick r:id="rId3"/>
                  </a:rPr>
                  <a:t>Surveillance of Asthma: United States, 2001-2010</a:t>
                </a:r>
                <a:r>
                  <a:rPr lang="en-US" sz="1200" dirty="0">
                    <a:solidFill>
                      <a:schemeClr val="tx1"/>
                    </a:solidFill>
                    <a:latin typeface="Calibri" panose="020F0502020204030204" pitchFamily="34" charset="0"/>
                  </a:rPr>
                  <a:t>.</a:t>
                </a:r>
              </a:p>
              <a:p>
                <a:pPr lvl="2"/>
                <a14:m>
                  <m:oMath xmlns:m="http://schemas.openxmlformats.org/officeDocument/2006/math">
                    <m:r>
                      <m:rPr>
                        <m:sty m:val="p"/>
                      </m:rPr>
                      <a:rPr lang="el-GR" sz="1200">
                        <a:solidFill>
                          <a:schemeClr val="tx1"/>
                        </a:solidFill>
                        <a:latin typeface="Cambria Math"/>
                      </a:rPr>
                      <m:t>Ι</m:t>
                    </m:r>
                  </m:oMath>
                </a14:m>
                <a:r>
                  <a:rPr lang="en-US" sz="1200" dirty="0" smtClean="0">
                    <a:solidFill>
                      <a:schemeClr val="tx1"/>
                    </a:solidFill>
                    <a:latin typeface="Calibri" panose="020F0502020204030204" pitchFamily="34" charset="0"/>
                  </a:rPr>
                  <a:t> represents 95</a:t>
                </a:r>
                <a:r>
                  <a:rPr lang="en-US" sz="1200" dirty="0">
                    <a:solidFill>
                      <a:schemeClr val="tx1"/>
                    </a:solidFill>
                    <a:latin typeface="Calibri" panose="020F0502020204030204" pitchFamily="34" charset="0"/>
                  </a:rPr>
                  <a:t>% confidence interval.</a:t>
                </a:r>
              </a:p>
              <a:p>
                <a:pPr lvl="2"/>
                <a:r>
                  <a:rPr lang="en-US" sz="1200" dirty="0">
                    <a:solidFill>
                      <a:schemeClr val="tx1"/>
                    </a:solidFill>
                    <a:latin typeface="Calibri" panose="020F0502020204030204" pitchFamily="34" charset="0"/>
                  </a:rPr>
                  <a:t>Crude (unadjusted) percentages are presented. See Table 6 for underlying data </a:t>
                </a:r>
              </a:p>
              <a:p>
                <a:pPr lvl="2"/>
                <a:r>
                  <a:rPr lang="en-US" sz="1200" dirty="0">
                    <a:solidFill>
                      <a:schemeClr val="tx1"/>
                    </a:solidFill>
                    <a:latin typeface="Calibri" panose="020F0502020204030204" pitchFamily="34" charset="0"/>
                  </a:rPr>
                  <a:t>The categories ‘Puerto Rican’ and ‘Mexican’ are subcategories of ‘Hispanic</a:t>
                </a:r>
                <a:r>
                  <a:rPr lang="en-US" sz="1200" dirty="0" smtClean="0">
                    <a:solidFill>
                      <a:schemeClr val="tx1"/>
                    </a:solidFill>
                    <a:latin typeface="Calibri" panose="020F0502020204030204" pitchFamily="34" charset="0"/>
                  </a:rPr>
                  <a:t>’.</a:t>
                </a:r>
              </a:p>
              <a:p>
                <a:pPr lvl="2"/>
                <a:endParaRPr lang="en-US" sz="1200" dirty="0">
                  <a:solidFill>
                    <a:schemeClr val="tx1"/>
                  </a:solidFill>
                  <a:latin typeface="Calibri" panose="020F0502020204030204" pitchFamily="34" charset="0"/>
                </a:endParaRPr>
              </a:p>
              <a:p>
                <a:pPr marL="0" lvl="1" indent="0" algn="ctr">
                  <a:buClr>
                    <a:schemeClr val="accent1"/>
                  </a:buClr>
                  <a:buSzPct val="70000"/>
                  <a:buNone/>
                </a:pPr>
                <a:endParaRPr lang="en-US" sz="1400" b="1" dirty="0" smtClean="0">
                  <a:solidFill>
                    <a:schemeClr val="tx1"/>
                  </a:solidFill>
                  <a:latin typeface="Calibri" pitchFamily="34" charset="0"/>
                </a:endParaRPr>
              </a:p>
              <a:p>
                <a:pPr marL="0" lvl="1" indent="0" algn="ctr">
                  <a:buClr>
                    <a:schemeClr val="accent1"/>
                  </a:buClr>
                  <a:buSzPct val="70000"/>
                  <a:buNone/>
                </a:pPr>
                <a:r>
                  <a:rPr lang="en-US" sz="1400" b="1" dirty="0" smtClean="0">
                    <a:solidFill>
                      <a:schemeClr val="tx1"/>
                    </a:solidFill>
                    <a:latin typeface="Calibri" pitchFamily="34" charset="0"/>
                  </a:rPr>
                  <a:t>CDC Behavioral </a:t>
                </a:r>
                <a:r>
                  <a:rPr lang="en-US" sz="1400" b="1" dirty="0">
                    <a:solidFill>
                      <a:schemeClr val="tx1"/>
                    </a:solidFill>
                    <a:latin typeface="Calibri" pitchFamily="34" charset="0"/>
                  </a:rPr>
                  <a:t>Risk Factor Surveillance System (BRFSS</a:t>
                </a:r>
                <a:r>
                  <a:rPr lang="en-US" sz="1400" b="1" dirty="0" smtClean="0">
                    <a:solidFill>
                      <a:schemeClr val="tx1"/>
                    </a:solidFill>
                    <a:latin typeface="Calibri" pitchFamily="34" charset="0"/>
                  </a:rPr>
                  <a:t>)</a:t>
                </a:r>
                <a:endParaRPr lang="en-US" sz="1400" b="1" dirty="0">
                  <a:solidFill>
                    <a:schemeClr val="tx1"/>
                  </a:solidFill>
                  <a:latin typeface="Calibri" pitchFamily="34" charset="0"/>
                </a:endParaRPr>
              </a:p>
              <a:p>
                <a:pPr lvl="1"/>
                <a:endParaRPr lang="en-US" sz="1400" dirty="0" smtClean="0">
                  <a:solidFill>
                    <a:schemeClr val="tx1"/>
                  </a:solidFill>
                  <a:latin typeface="Calibri" panose="020F0502020204030204" pitchFamily="34" charset="0"/>
                </a:endParaRPr>
              </a:p>
              <a:p>
                <a:pPr lvl="1"/>
                <a:r>
                  <a:rPr lang="en-US" sz="1400" dirty="0" smtClean="0">
                    <a:solidFill>
                      <a:schemeClr val="tx1"/>
                    </a:solidFill>
                    <a:latin typeface="Calibri" panose="020F0502020204030204" pitchFamily="34" charset="0"/>
                  </a:rPr>
                  <a:t>Adult </a:t>
                </a:r>
                <a:r>
                  <a:rPr lang="en-US" sz="1400" dirty="0">
                    <a:solidFill>
                      <a:schemeClr val="tx1"/>
                    </a:solidFill>
                    <a:latin typeface="Calibri" panose="020F0502020204030204" pitchFamily="34" charset="0"/>
                  </a:rPr>
                  <a:t>Current Asthma Prevalence </a:t>
                </a:r>
                <a:r>
                  <a:rPr lang="en-US" sz="1400" dirty="0" smtClean="0">
                    <a:solidFill>
                      <a:schemeClr val="tx1"/>
                    </a:solidFill>
                    <a:latin typeface="Calibri" panose="020F0502020204030204" pitchFamily="34" charset="0"/>
                  </a:rPr>
                  <a:t>by State </a:t>
                </a:r>
                <a:r>
                  <a:rPr lang="en-US" sz="1400" dirty="0">
                    <a:solidFill>
                      <a:schemeClr val="tx1"/>
                    </a:solidFill>
                    <a:latin typeface="Calibri" panose="020F0502020204030204" pitchFamily="34" charset="0"/>
                  </a:rPr>
                  <a:t>or US Territory, </a:t>
                </a:r>
                <a:r>
                  <a:rPr lang="en-US" sz="1400" dirty="0" smtClean="0">
                    <a:solidFill>
                      <a:schemeClr val="tx1"/>
                    </a:solidFill>
                    <a:latin typeface="Calibri" panose="020F0502020204030204" pitchFamily="34" charset="0"/>
                  </a:rPr>
                  <a:t>2010. See Table C1 for </a:t>
                </a:r>
                <a:r>
                  <a:rPr lang="en-US" sz="1400" dirty="0">
                    <a:solidFill>
                      <a:schemeClr val="tx1"/>
                    </a:solidFill>
                    <a:latin typeface="Calibri" panose="020F0502020204030204" pitchFamily="34" charset="0"/>
                  </a:rPr>
                  <a:t>underlying </a:t>
                </a:r>
                <a:r>
                  <a:rPr lang="en-US" sz="1400" dirty="0" smtClean="0">
                    <a:solidFill>
                      <a:schemeClr val="tx1"/>
                    </a:solidFill>
                    <a:latin typeface="Calibri" panose="020F0502020204030204" pitchFamily="34" charset="0"/>
                  </a:rPr>
                  <a:t>data in  </a:t>
                </a:r>
                <a:r>
                  <a:rPr lang="en-US" sz="1400" dirty="0" smtClean="0">
                    <a:solidFill>
                      <a:schemeClr val="tx1"/>
                    </a:solidFill>
                    <a:latin typeface="Calibri" panose="020F0502020204030204" pitchFamily="34" charset="0"/>
                    <a:hlinkClick r:id="rId4"/>
                  </a:rPr>
                  <a:t>2010 </a:t>
                </a:r>
                <a:r>
                  <a:rPr lang="en-US" sz="1400" dirty="0">
                    <a:solidFill>
                      <a:schemeClr val="tx1"/>
                    </a:solidFill>
                    <a:latin typeface="Calibri" panose="020F0502020204030204" pitchFamily="34" charset="0"/>
                    <a:hlinkClick r:id="rId4"/>
                  </a:rPr>
                  <a:t>Adult Asthma Data: Prevalence Tables and </a:t>
                </a:r>
                <a:r>
                  <a:rPr lang="en-US" sz="1400" dirty="0" smtClean="0">
                    <a:solidFill>
                      <a:schemeClr val="tx1"/>
                    </a:solidFill>
                    <a:latin typeface="Calibri" panose="020F0502020204030204" pitchFamily="34" charset="0"/>
                    <a:hlinkClick r:id="rId4"/>
                  </a:rPr>
                  <a:t>Maps</a:t>
                </a:r>
                <a:r>
                  <a:rPr lang="en-US" sz="1400" dirty="0" smtClean="0">
                    <a:solidFill>
                      <a:schemeClr val="tx1"/>
                    </a:solidFill>
                    <a:latin typeface="Calibri" panose="020F0502020204030204" pitchFamily="34" charset="0"/>
                  </a:rPr>
                  <a:t>.</a:t>
                </a:r>
              </a:p>
              <a:p>
                <a:pPr lvl="1"/>
                <a:endParaRPr lang="en-US" sz="1400" dirty="0">
                  <a:solidFill>
                    <a:schemeClr val="tx1"/>
                  </a:solidFill>
                  <a:latin typeface="Calibri" panose="020F0502020204030204" pitchFamily="34" charset="0"/>
                </a:endParaRPr>
              </a:p>
              <a:p>
                <a:pPr marL="457200" lvl="1" indent="0">
                  <a:buNone/>
                </a:pPr>
                <a:endParaRPr lang="en-US" sz="1400" dirty="0" smtClean="0">
                  <a:solidFill>
                    <a:schemeClr val="tx1"/>
                  </a:solidFill>
                  <a:latin typeface="Calibri" panose="020F0502020204030204" pitchFamily="34" charset="0"/>
                </a:endParaRPr>
              </a:p>
              <a:p>
                <a:pPr lvl="2"/>
                <a:endParaRPr lang="en-US" sz="1400" dirty="0" smtClean="0">
                  <a:solidFill>
                    <a:schemeClr val="tx1"/>
                  </a:solidFill>
                  <a:latin typeface="Calibri" panose="020F0502020204030204" pitchFamily="34" charset="0"/>
                </a:endParaRPr>
              </a:p>
              <a:p>
                <a:pPr lvl="2"/>
                <a:endParaRPr lang="en-US" sz="1400" dirty="0" smtClean="0">
                  <a:solidFill>
                    <a:schemeClr val="tx1"/>
                  </a:solidFill>
                  <a:latin typeface="Calibri" panose="020F0502020204030204" pitchFamily="34" charset="0"/>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57200" y="1143000"/>
                <a:ext cx="8229600" cy="5334000"/>
              </a:xfrm>
              <a:blipFill rotWithShape="1">
                <a:blip r:embed="rId5"/>
                <a:stretch>
                  <a:fillRect t="-114" r="-296"/>
                </a:stretch>
              </a:blipFill>
            </p:spPr>
            <p:txBody>
              <a:bodyPr/>
              <a:lstStyle/>
              <a:p>
                <a:r>
                  <a:rPr lang="en-US">
                    <a:noFill/>
                  </a:rPr>
                  <a:t> </a:t>
                </a:r>
              </a:p>
            </p:txBody>
          </p:sp>
        </mc:Fallback>
      </mc:AlternateContent>
    </p:spTree>
    <p:extLst>
      <p:ext uri="{BB962C8B-B14F-4D97-AF65-F5344CB8AC3E}">
        <p14:creationId xmlns:p14="http://schemas.microsoft.com/office/powerpoint/2010/main" val="113459981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371600" y="3733800"/>
            <a:ext cx="6400800" cy="2057400"/>
          </a:xfrm>
        </p:spPr>
        <p:txBody>
          <a:bodyPr/>
          <a:lstStyle/>
          <a:p>
            <a:pPr algn="l"/>
            <a:r>
              <a:rPr lang="en-US" sz="1200" dirty="0" smtClean="0">
                <a:solidFill>
                  <a:schemeClr val="tx1"/>
                </a:solidFill>
                <a:latin typeface="Calibri" pitchFamily="34" charset="0"/>
              </a:rPr>
              <a:t>For more information please contact Centers for Disease Control and Prevention</a:t>
            </a:r>
          </a:p>
          <a:p>
            <a:pPr lvl="0" algn="l"/>
            <a:endParaRPr lang="en-US" sz="1200" b="0" dirty="0" smtClean="0">
              <a:solidFill>
                <a:schemeClr val="tx1"/>
              </a:solidFill>
              <a:latin typeface="Calibri" pitchFamily="34" charset="0"/>
            </a:endParaRPr>
          </a:p>
          <a:p>
            <a:pPr lvl="0" algn="l"/>
            <a:r>
              <a:rPr lang="en-US" sz="1200" b="0" dirty="0" smtClean="0">
                <a:solidFill>
                  <a:schemeClr val="tx1"/>
                </a:solidFill>
                <a:latin typeface="Calibri" pitchFamily="34" charset="0"/>
              </a:rPr>
              <a:t>1600 Clifton Road NE,  Atlanta,  GA  30333</a:t>
            </a:r>
          </a:p>
          <a:p>
            <a:pPr lvl="0" algn="l"/>
            <a:r>
              <a:rPr lang="en-US" sz="1200" b="0" dirty="0" smtClean="0">
                <a:solidFill>
                  <a:schemeClr val="tx1"/>
                </a:solidFill>
                <a:latin typeface="Calibri" pitchFamily="34" charset="0"/>
              </a:rPr>
              <a:t>Telephone: 1-800-CDC-INFO (232-4636)/TTY: 1-888-232-6348</a:t>
            </a:r>
          </a:p>
          <a:p>
            <a:pPr lvl="0" algn="l"/>
            <a:r>
              <a:rPr lang="en-US" sz="1200" b="0" dirty="0">
                <a:solidFill>
                  <a:schemeClr val="tx1"/>
                </a:solidFill>
                <a:latin typeface="Calibri" pitchFamily="34" charset="0"/>
              </a:rPr>
              <a:t>Visit: www.cdc.gov | Contact CDC at: 1-800-CDC-INFO or www.cdc.gov/info</a:t>
            </a:r>
          </a:p>
          <a:p>
            <a:pPr lvl="0" algn="l"/>
            <a:endParaRPr lang="en-US" sz="1200" b="0" dirty="0" smtClean="0">
              <a:solidFill>
                <a:schemeClr val="tx1"/>
              </a:solidFill>
              <a:latin typeface="Calibri" pitchFamily="34" charset="0"/>
            </a:endParaRPr>
          </a:p>
          <a:p>
            <a:pPr lvl="0" algn="l"/>
            <a:r>
              <a:rPr lang="en-US" sz="900" b="0" dirty="0" smtClean="0">
                <a:solidFill>
                  <a:schemeClr val="tx1"/>
                </a:solidFill>
                <a:latin typeface="Calibri" pitchFamily="34" charset="0"/>
              </a:rPr>
              <a:t>The findings and conclusions in this report are those of the authors and do not necessarily represent the official position of the Centers for Disease Control and Prevention.</a:t>
            </a:r>
          </a:p>
        </p:txBody>
      </p:sp>
      <p:pic>
        <p:nvPicPr>
          <p:cNvPr id="8" name="Picture 7" descr=" Logos of the United States Department of Health and Human Services and Centers for Disease Control and Prevention&#10;"/>
          <p:cNvPicPr>
            <a:picLocks noChangeAspect="1"/>
          </p:cNvPicPr>
          <p:nvPr/>
        </p:nvPicPr>
        <p:blipFill>
          <a:blip r:embed="rId3" cstate="print"/>
          <a:stretch>
            <a:fillRect/>
          </a:stretch>
        </p:blipFill>
        <p:spPr>
          <a:xfrm>
            <a:off x="152400" y="6515100"/>
            <a:ext cx="190500" cy="190500"/>
          </a:xfrm>
          <a:prstGeom prst="rect">
            <a:avLst/>
          </a:prstGeom>
        </p:spPr>
      </p:pic>
      <p:sp>
        <p:nvSpPr>
          <p:cNvPr id="11" name="Text Placeholder 5"/>
          <p:cNvSpPr txBox="1">
            <a:spLocks/>
          </p:cNvSpPr>
          <p:nvPr/>
        </p:nvSpPr>
        <p:spPr>
          <a:xfrm>
            <a:off x="2143125" y="6272784"/>
            <a:ext cx="5124450" cy="244907"/>
          </a:xfrm>
          <a:prstGeom prst="rect">
            <a:avLst/>
          </a:prstGeom>
        </p:spPr>
        <p:txBody>
          <a:bodyPr/>
          <a:lstStyle>
            <a:lvl1pPr marL="342900" indent="-342900" algn="l" defTabSz="914400" rtl="0" eaLnBrk="1" latinLnBrk="0" hangingPunct="1">
              <a:spcBef>
                <a:spcPct val="20000"/>
              </a:spcBef>
              <a:buFont typeface="Arial" pitchFamily="34" charset="0"/>
              <a:buNone/>
              <a:defRPr sz="1000" kern="1200" baseline="0">
                <a:solidFill>
                  <a:schemeClr val="bg1"/>
                </a:solidFill>
                <a:latin typeface="Calibri"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rgbClr val="FFFFFF"/>
                </a:solidFill>
                <a:effectLst/>
                <a:uLnTx/>
                <a:uFillTx/>
                <a:latin typeface="Calibri" pitchFamily="34" charset="0"/>
                <a:ea typeface="+mn-ea"/>
                <a:cs typeface="+mn-cs"/>
              </a:rPr>
              <a:t>National Center for </a:t>
            </a:r>
            <a:r>
              <a:rPr kumimoji="0" lang="en-US" sz="1000" b="0" i="0" u="none" strike="noStrike" kern="1200" cap="none" spc="0" normalizeH="0" baseline="0" noProof="0" dirty="0" smtClean="0">
                <a:ln>
                  <a:noFill/>
                </a:ln>
                <a:solidFill>
                  <a:srgbClr val="FFFFFF"/>
                </a:solidFill>
                <a:effectLst/>
                <a:uLnTx/>
                <a:uFillTx/>
                <a:latin typeface="Calibri" pitchFamily="34" charset="0"/>
                <a:ea typeface="+mn-ea"/>
                <a:cs typeface="+mn-cs"/>
              </a:rPr>
              <a:t>Environmental Health</a:t>
            </a:r>
            <a:endParaRPr kumimoji="0" lang="en-US" sz="1000" b="0" i="0" u="none" strike="noStrike" kern="1200" cap="none" spc="0" normalizeH="0" baseline="0" noProof="0" dirty="0">
              <a:ln>
                <a:noFill/>
              </a:ln>
              <a:solidFill>
                <a:srgbClr val="FFFFFF"/>
              </a:solidFill>
              <a:effectLst/>
              <a:uLnTx/>
              <a:uFillTx/>
              <a:latin typeface="Calibri" pitchFamily="34" charset="0"/>
              <a:ea typeface="+mn-ea"/>
              <a:cs typeface="+mn-cs"/>
            </a:endParaRPr>
          </a:p>
        </p:txBody>
      </p:sp>
      <p:sp>
        <p:nvSpPr>
          <p:cNvPr id="12" name="Text Placeholder 6"/>
          <p:cNvSpPr txBox="1">
            <a:spLocks/>
          </p:cNvSpPr>
          <p:nvPr/>
        </p:nvSpPr>
        <p:spPr>
          <a:xfrm>
            <a:off x="2143124" y="6451727"/>
            <a:ext cx="3648075" cy="228600"/>
          </a:xfrm>
          <a:prstGeom prst="rect">
            <a:avLst/>
          </a:prstGeom>
        </p:spPr>
        <p:txBody>
          <a:bodyPr/>
          <a:lstStyle>
            <a:lvl1pPr marL="342900" indent="-342900" algn="l" defTabSz="914400" rtl="0" eaLnBrk="1" latinLnBrk="0" hangingPunct="1">
              <a:spcBef>
                <a:spcPct val="20000"/>
              </a:spcBef>
              <a:buFont typeface="Arial" pitchFamily="34" charset="0"/>
              <a:buNone/>
              <a:defRPr sz="1000" kern="1200" baseline="0">
                <a:solidFill>
                  <a:schemeClr val="bg1"/>
                </a:solidFill>
                <a:latin typeface="Calibri"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defRPr/>
            </a:pPr>
            <a:r>
              <a:rPr kumimoji="0" lang="en-US" sz="1000" b="0" i="0" u="none" strike="noStrike" kern="1200" cap="none" spc="0" normalizeH="0" baseline="0" noProof="0" dirty="0" smtClean="0">
                <a:ln>
                  <a:noFill/>
                </a:ln>
                <a:solidFill>
                  <a:srgbClr val="FFFFFF"/>
                </a:solidFill>
                <a:effectLst/>
                <a:uLnTx/>
                <a:uFillTx/>
                <a:latin typeface="Calibri" pitchFamily="34" charset="0"/>
                <a:ea typeface="+mn-ea"/>
                <a:cs typeface="+mn-cs"/>
              </a:rPr>
              <a:t>Division of </a:t>
            </a:r>
            <a:r>
              <a:rPr lang="en-US" dirty="0" smtClean="0">
                <a:solidFill>
                  <a:srgbClr val="FFFFFF"/>
                </a:solidFill>
              </a:rPr>
              <a:t>Environmental </a:t>
            </a:r>
            <a:r>
              <a:rPr lang="en-US" dirty="0">
                <a:solidFill>
                  <a:srgbClr val="FFFFFF"/>
                </a:solidFill>
              </a:rPr>
              <a:t>Hazards and Health Effects</a:t>
            </a:r>
            <a:endParaRPr kumimoji="0" lang="en-US" sz="1000" b="0" i="0" u="none" strike="noStrike" kern="1200" cap="none" spc="0" normalizeH="0" baseline="0" noProof="0" dirty="0">
              <a:ln>
                <a:noFill/>
              </a:ln>
              <a:solidFill>
                <a:srgbClr val="FFFFFF"/>
              </a:solidFill>
              <a:effectLst/>
              <a:uLnTx/>
              <a:uFillTx/>
              <a:latin typeface="Calibri" pitchFamily="34" charset="0"/>
              <a:ea typeface="+mn-ea"/>
              <a:cs typeface="+mn-cs"/>
            </a:endParaRPr>
          </a:p>
        </p:txBody>
      </p:sp>
    </p:spTree>
    <p:extLst>
      <p:ext uri="{BB962C8B-B14F-4D97-AF65-F5344CB8AC3E}">
        <p14:creationId xmlns:p14="http://schemas.microsoft.com/office/powerpoint/2010/main" val="282443651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vou5\AppData\Local\Microsoft\Windows\Temporary Internet Files\Content.Outlook\N79PCMDA\Background image PPT #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0"/>
            <a:ext cx="15697200" cy="70866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381000" y="-97971"/>
            <a:ext cx="762000" cy="703217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763000" y="-97970"/>
            <a:ext cx="665747" cy="70321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2"/>
          <p:cNvSpPr txBox="1">
            <a:spLocks/>
          </p:cNvSpPr>
          <p:nvPr/>
        </p:nvSpPr>
        <p:spPr>
          <a:xfrm>
            <a:off x="513321" y="2667000"/>
            <a:ext cx="8097279" cy="152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latin typeface="Calibri" pitchFamily="34" charset="0"/>
                <a:ea typeface="+mj-ea"/>
                <a:cs typeface="+mj-cs"/>
              </a:rPr>
              <a:t>CDC’s National Asthma Control Program (NACP) was created in 1999 to help the millions of people with asthma in the United States gain control over their disease. The NACP conducts national asthma surveillance and funds states to help </a:t>
            </a:r>
            <a:r>
              <a:rPr lang="en-US" sz="2000" b="1" dirty="0" smtClean="0">
                <a:latin typeface="Calibri" pitchFamily="34" charset="0"/>
                <a:ea typeface="+mj-ea"/>
                <a:cs typeface="+mj-cs"/>
              </a:rPr>
              <a:t>improve asthma </a:t>
            </a:r>
            <a:r>
              <a:rPr lang="en-US" sz="2000" b="1" dirty="0">
                <a:latin typeface="Calibri" pitchFamily="34" charset="0"/>
                <a:ea typeface="+mj-ea"/>
                <a:cs typeface="+mj-cs"/>
              </a:rPr>
              <a:t>surveillance and to focus efforts and resources where </a:t>
            </a:r>
            <a:r>
              <a:rPr lang="en-US" sz="2000" b="1" dirty="0" smtClean="0">
                <a:latin typeface="Calibri" pitchFamily="34" charset="0"/>
                <a:ea typeface="+mj-ea"/>
                <a:cs typeface="+mj-cs"/>
              </a:rPr>
              <a:t>needed.</a:t>
            </a:r>
            <a:endParaRPr lang="en-US" sz="2000" b="1" dirty="0">
              <a:latin typeface="Calibri" pitchFamily="34" charset="0"/>
              <a:ea typeface="+mj-ea"/>
              <a:cs typeface="+mj-cs"/>
            </a:endParaRPr>
          </a:p>
        </p:txBody>
      </p:sp>
      <p:sp>
        <p:nvSpPr>
          <p:cNvPr id="8" name="Rectangle 7"/>
          <p:cNvSpPr/>
          <p:nvPr/>
        </p:nvSpPr>
        <p:spPr>
          <a:xfrm>
            <a:off x="-381000" y="-152400"/>
            <a:ext cx="9809746" cy="54428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81001" y="6389915"/>
            <a:ext cx="9809747" cy="69668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077184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1.11022E-16 6.35838E-7 L -0.46667 -0.00555 " pathEditMode="relative" rAng="0" ptsTypes="AA">
                                      <p:cBhvr>
                                        <p:cTn id="6" dur="8750" fill="hold"/>
                                        <p:tgtEl>
                                          <p:spTgt spid="2"/>
                                        </p:tgtEl>
                                        <p:attrNameLst>
                                          <p:attrName>ppt_x</p:attrName>
                                          <p:attrName>ppt_y</p:attrName>
                                        </p:attrNameLst>
                                      </p:cBhvr>
                                      <p:rCtr x="-23333" y="-27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lstStyle/>
          <a:p>
            <a:r>
              <a:rPr lang="en-US" sz="3600" b="1" dirty="0">
                <a:latin typeface="Calibri" panose="020F0502020204030204" pitchFamily="34" charset="0"/>
                <a:ea typeface="+mn-ea"/>
                <a:cs typeface="+mn-cs"/>
              </a:rPr>
              <a:t>Introduction</a:t>
            </a:r>
          </a:p>
        </p:txBody>
      </p:sp>
      <p:sp>
        <p:nvSpPr>
          <p:cNvPr id="3" name="Content Placeholder 2"/>
          <p:cNvSpPr>
            <a:spLocks noGrp="1"/>
          </p:cNvSpPr>
          <p:nvPr>
            <p:ph idx="1"/>
          </p:nvPr>
        </p:nvSpPr>
        <p:spPr>
          <a:xfrm>
            <a:off x="838200" y="1066800"/>
            <a:ext cx="7315200" cy="4724400"/>
          </a:xfrm>
        </p:spPr>
        <p:txBody>
          <a:bodyPr/>
          <a:lstStyle/>
          <a:p>
            <a:pPr marL="0" lvl="0" indent="0">
              <a:lnSpc>
                <a:spcPct val="115000"/>
              </a:lnSpc>
              <a:spcBef>
                <a:spcPts val="0"/>
              </a:spcBef>
              <a:spcAft>
                <a:spcPts val="1000"/>
              </a:spcAft>
              <a:buNone/>
            </a:pPr>
            <a:r>
              <a:rPr lang="en-US" sz="2000" dirty="0" smtClean="0">
                <a:latin typeface="Calibri"/>
                <a:ea typeface="Calibri"/>
                <a:cs typeface="Times New Roman"/>
              </a:rPr>
              <a:t>Asthma:</a:t>
            </a:r>
          </a:p>
          <a:p>
            <a:pPr>
              <a:lnSpc>
                <a:spcPct val="115000"/>
              </a:lnSpc>
              <a:spcBef>
                <a:spcPts val="0"/>
              </a:spcBef>
              <a:spcAft>
                <a:spcPts val="1000"/>
              </a:spcAft>
            </a:pPr>
            <a:r>
              <a:rPr lang="en-US" sz="2000" dirty="0" smtClean="0">
                <a:latin typeface="Calibri"/>
                <a:ea typeface="Calibri"/>
                <a:cs typeface="Times New Roman"/>
              </a:rPr>
              <a:t>is </a:t>
            </a:r>
            <a:r>
              <a:rPr lang="en-US" sz="2000" dirty="0">
                <a:latin typeface="Calibri"/>
                <a:ea typeface="Calibri"/>
                <a:cs typeface="Times New Roman"/>
              </a:rPr>
              <a:t>a chronic disease of the </a:t>
            </a:r>
            <a:r>
              <a:rPr lang="en-US" sz="2000" dirty="0" smtClean="0">
                <a:latin typeface="Calibri"/>
                <a:ea typeface="Calibri"/>
                <a:cs typeface="Times New Roman"/>
              </a:rPr>
              <a:t>lungs</a:t>
            </a:r>
          </a:p>
          <a:p>
            <a:pPr>
              <a:lnSpc>
                <a:spcPct val="115000"/>
              </a:lnSpc>
              <a:spcBef>
                <a:spcPts val="0"/>
              </a:spcBef>
              <a:spcAft>
                <a:spcPts val="1000"/>
              </a:spcAft>
            </a:pPr>
            <a:r>
              <a:rPr lang="en-US" sz="2000" dirty="0" smtClean="0">
                <a:latin typeface="Calibri"/>
                <a:ea typeface="Calibri"/>
                <a:cs typeface="Times New Roman"/>
              </a:rPr>
              <a:t>affects </a:t>
            </a:r>
            <a:r>
              <a:rPr lang="en-US" sz="2000" dirty="0">
                <a:latin typeface="Calibri"/>
                <a:ea typeface="Calibri"/>
                <a:cs typeface="Times New Roman"/>
              </a:rPr>
              <a:t>adults and children of all ages </a:t>
            </a:r>
            <a:endParaRPr lang="en-US" sz="2000" dirty="0" smtClean="0">
              <a:latin typeface="Calibri"/>
              <a:ea typeface="Calibri"/>
              <a:cs typeface="Times New Roman"/>
            </a:endParaRPr>
          </a:p>
          <a:p>
            <a:pPr>
              <a:lnSpc>
                <a:spcPct val="115000"/>
              </a:lnSpc>
              <a:spcBef>
                <a:spcPts val="0"/>
              </a:spcBef>
              <a:spcAft>
                <a:spcPts val="1000"/>
              </a:spcAft>
            </a:pPr>
            <a:r>
              <a:rPr lang="en-US" sz="2000" dirty="0" smtClean="0">
                <a:latin typeface="Calibri"/>
                <a:ea typeface="Calibri"/>
                <a:cs typeface="Times New Roman"/>
              </a:rPr>
              <a:t>is </a:t>
            </a:r>
            <a:r>
              <a:rPr lang="en-US" sz="2000" dirty="0">
                <a:latin typeface="Calibri"/>
                <a:ea typeface="Calibri"/>
                <a:cs typeface="Times New Roman"/>
              </a:rPr>
              <a:t>characterized by repeated episodes of wheezing, breathlessness, chest tightness, and nighttime or early morning </a:t>
            </a:r>
            <a:r>
              <a:rPr lang="en-US" sz="2000" dirty="0" smtClean="0">
                <a:latin typeface="Calibri"/>
                <a:ea typeface="Calibri"/>
                <a:cs typeface="Times New Roman"/>
              </a:rPr>
              <a:t>coughing</a:t>
            </a:r>
          </a:p>
          <a:p>
            <a:pPr marL="0" indent="0">
              <a:buNone/>
            </a:pPr>
            <a:endParaRPr lang="en-US" sz="1800" dirty="0"/>
          </a:p>
        </p:txBody>
      </p:sp>
    </p:spTree>
    <p:extLst>
      <p:ext uri="{BB962C8B-B14F-4D97-AF65-F5344CB8AC3E}">
        <p14:creationId xmlns:p14="http://schemas.microsoft.com/office/powerpoint/2010/main" val="263895053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Introduction</a:t>
            </a:r>
            <a:endParaRPr lang="en-US" sz="3600" dirty="0"/>
          </a:p>
        </p:txBody>
      </p:sp>
      <p:sp>
        <p:nvSpPr>
          <p:cNvPr id="3" name="Content Placeholder 2"/>
          <p:cNvSpPr>
            <a:spLocks noGrp="1"/>
          </p:cNvSpPr>
          <p:nvPr>
            <p:ph idx="1"/>
          </p:nvPr>
        </p:nvSpPr>
        <p:spPr/>
        <p:txBody>
          <a:bodyPr/>
          <a:lstStyle/>
          <a:p>
            <a:pPr lvl="1">
              <a:lnSpc>
                <a:spcPct val="115000"/>
              </a:lnSpc>
              <a:spcBef>
                <a:spcPts val="0"/>
              </a:spcBef>
              <a:spcAft>
                <a:spcPts val="1000"/>
              </a:spcAft>
            </a:pPr>
            <a:r>
              <a:rPr lang="en-US" dirty="0" smtClean="0">
                <a:solidFill>
                  <a:schemeClr val="tx1"/>
                </a:solidFill>
                <a:latin typeface="Calibri"/>
                <a:ea typeface="Calibri"/>
                <a:cs typeface="Times New Roman"/>
              </a:rPr>
              <a:t>In </a:t>
            </a:r>
            <a:r>
              <a:rPr lang="en-US" dirty="0">
                <a:solidFill>
                  <a:schemeClr val="tx1"/>
                </a:solidFill>
                <a:latin typeface="Calibri"/>
                <a:ea typeface="Calibri"/>
                <a:cs typeface="Times New Roman"/>
              </a:rPr>
              <a:t>most cases, we don’t know the exact causes of asthma and we don’t know how to cure it</a:t>
            </a:r>
          </a:p>
          <a:p>
            <a:pPr lvl="1">
              <a:lnSpc>
                <a:spcPct val="115000"/>
              </a:lnSpc>
              <a:spcBef>
                <a:spcPts val="0"/>
              </a:spcBef>
              <a:spcAft>
                <a:spcPts val="1000"/>
              </a:spcAft>
            </a:pPr>
            <a:r>
              <a:rPr lang="en-US" dirty="0" smtClean="0">
                <a:solidFill>
                  <a:schemeClr val="tx1"/>
                </a:solidFill>
                <a:latin typeface="Calibri"/>
                <a:ea typeface="Calibri"/>
                <a:cs typeface="Times New Roman"/>
              </a:rPr>
              <a:t>Most </a:t>
            </a:r>
            <a:r>
              <a:rPr lang="en-US" dirty="0">
                <a:solidFill>
                  <a:schemeClr val="tx1"/>
                </a:solidFill>
                <a:latin typeface="Calibri"/>
                <a:ea typeface="Calibri"/>
                <a:cs typeface="Times New Roman"/>
              </a:rPr>
              <a:t>people with asthma can control their symptoms by: </a:t>
            </a:r>
          </a:p>
          <a:p>
            <a:pPr lvl="2">
              <a:lnSpc>
                <a:spcPct val="115000"/>
              </a:lnSpc>
              <a:spcBef>
                <a:spcPts val="0"/>
              </a:spcBef>
              <a:spcAft>
                <a:spcPts val="1000"/>
              </a:spcAft>
            </a:pPr>
            <a:r>
              <a:rPr lang="en-US" sz="2000" dirty="0">
                <a:solidFill>
                  <a:schemeClr val="tx1"/>
                </a:solidFill>
                <a:latin typeface="Calibri"/>
                <a:ea typeface="Calibri"/>
                <a:cs typeface="Times New Roman"/>
              </a:rPr>
              <a:t>avoiding things that trigger an asthma attack and </a:t>
            </a:r>
          </a:p>
          <a:p>
            <a:pPr lvl="2">
              <a:lnSpc>
                <a:spcPct val="115000"/>
              </a:lnSpc>
              <a:spcBef>
                <a:spcPts val="0"/>
              </a:spcBef>
              <a:spcAft>
                <a:spcPts val="1000"/>
              </a:spcAft>
            </a:pPr>
            <a:r>
              <a:rPr lang="en-US" sz="2000" dirty="0">
                <a:solidFill>
                  <a:schemeClr val="tx1"/>
                </a:solidFill>
                <a:latin typeface="Calibri"/>
                <a:ea typeface="Calibri"/>
                <a:cs typeface="Times New Roman"/>
              </a:rPr>
              <a:t>receiving appropriate medical </a:t>
            </a:r>
            <a:r>
              <a:rPr lang="en-US" sz="2000" dirty="0" smtClean="0">
                <a:solidFill>
                  <a:schemeClr val="tx1"/>
                </a:solidFill>
                <a:latin typeface="Calibri"/>
                <a:ea typeface="Calibri"/>
                <a:cs typeface="Times New Roman"/>
              </a:rPr>
              <a:t>care</a:t>
            </a:r>
          </a:p>
          <a:p>
            <a:pPr lvl="1">
              <a:lnSpc>
                <a:spcPct val="115000"/>
              </a:lnSpc>
              <a:spcBef>
                <a:spcPts val="0"/>
              </a:spcBef>
              <a:spcAft>
                <a:spcPts val="1000"/>
              </a:spcAft>
              <a:tabLst>
                <a:tab pos="457200" algn="l"/>
              </a:tabLst>
            </a:pPr>
            <a:r>
              <a:rPr lang="en-US" b="0" dirty="0">
                <a:solidFill>
                  <a:schemeClr val="tx1"/>
                </a:solidFill>
                <a:latin typeface="Calibri"/>
                <a:ea typeface="Calibri"/>
                <a:cs typeface="Times New Roman"/>
              </a:rPr>
              <a:t>Without proper management, asthma can result in frequent emergency department (ED) visits, hospitalizations, and premature deaths.  </a:t>
            </a:r>
          </a:p>
          <a:p>
            <a:pPr lvl="1">
              <a:lnSpc>
                <a:spcPct val="115000"/>
              </a:lnSpc>
              <a:spcBef>
                <a:spcPts val="0"/>
              </a:spcBef>
              <a:spcAft>
                <a:spcPts val="1000"/>
              </a:spcAft>
            </a:pPr>
            <a:endParaRPr lang="en-US" sz="2200" dirty="0">
              <a:solidFill>
                <a:schemeClr val="tx1"/>
              </a:solidFill>
              <a:latin typeface="Calibri"/>
              <a:ea typeface="Calibri"/>
              <a:cs typeface="Times New Roman"/>
            </a:endParaRPr>
          </a:p>
          <a:p>
            <a:endParaRPr lang="en-US" dirty="0">
              <a:solidFill>
                <a:schemeClr val="tx1"/>
              </a:solidFill>
            </a:endParaRPr>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305169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lstStyle/>
          <a:p>
            <a:r>
              <a:rPr lang="en-US" sz="3600" b="1" dirty="0">
                <a:latin typeface="Calibri" panose="020F0502020204030204" pitchFamily="34" charset="0"/>
                <a:ea typeface="+mn-ea"/>
                <a:cs typeface="+mn-cs"/>
              </a:rPr>
              <a:t>Introduction</a:t>
            </a:r>
          </a:p>
        </p:txBody>
      </p:sp>
      <p:sp>
        <p:nvSpPr>
          <p:cNvPr id="3" name="Content Placeholder 2"/>
          <p:cNvSpPr>
            <a:spLocks noGrp="1"/>
          </p:cNvSpPr>
          <p:nvPr>
            <p:ph idx="1"/>
          </p:nvPr>
        </p:nvSpPr>
        <p:spPr>
          <a:xfrm>
            <a:off x="838200" y="1295400"/>
            <a:ext cx="7543800" cy="5181600"/>
          </a:xfrm>
        </p:spPr>
        <p:txBody>
          <a:bodyPr/>
          <a:lstStyle/>
          <a:p>
            <a:pPr marL="0" lvl="0" indent="0">
              <a:lnSpc>
                <a:spcPct val="115000"/>
              </a:lnSpc>
              <a:spcBef>
                <a:spcPts val="0"/>
              </a:spcBef>
              <a:spcAft>
                <a:spcPts val="1000"/>
              </a:spcAft>
              <a:buNone/>
              <a:tabLst>
                <a:tab pos="457200" algn="l"/>
              </a:tabLst>
            </a:pPr>
            <a:r>
              <a:rPr lang="en-US" sz="2000" dirty="0" smtClean="0">
                <a:latin typeface="Calibri"/>
                <a:ea typeface="Calibri"/>
                <a:cs typeface="Times New Roman"/>
              </a:rPr>
              <a:t>Asthma:</a:t>
            </a:r>
          </a:p>
          <a:p>
            <a:pPr>
              <a:lnSpc>
                <a:spcPct val="115000"/>
              </a:lnSpc>
              <a:spcBef>
                <a:spcPts val="0"/>
              </a:spcBef>
              <a:spcAft>
                <a:spcPts val="1000"/>
              </a:spcAft>
              <a:tabLst>
                <a:tab pos="457200" algn="l"/>
              </a:tabLst>
            </a:pPr>
            <a:r>
              <a:rPr lang="en-US" sz="2000" dirty="0" smtClean="0">
                <a:latin typeface="Calibri"/>
                <a:ea typeface="Calibri"/>
                <a:cs typeface="Times New Roman"/>
              </a:rPr>
              <a:t>affects 25.7 </a:t>
            </a:r>
            <a:r>
              <a:rPr lang="en-US" sz="2000" dirty="0">
                <a:latin typeface="Calibri"/>
                <a:ea typeface="Calibri"/>
                <a:cs typeface="Times New Roman"/>
              </a:rPr>
              <a:t>million people, including 7.0 million children under </a:t>
            </a:r>
            <a:r>
              <a:rPr lang="en-US" sz="2000" dirty="0" smtClean="0">
                <a:latin typeface="Calibri"/>
                <a:ea typeface="Calibri"/>
                <a:cs typeface="Times New Roman"/>
              </a:rPr>
              <a:t>18</a:t>
            </a:r>
            <a:r>
              <a:rPr lang="en-US" sz="2000" dirty="0">
                <a:latin typeface="Calibri"/>
                <a:ea typeface="Calibri"/>
                <a:cs typeface="Times New Roman"/>
              </a:rPr>
              <a:t>; </a:t>
            </a:r>
            <a:endParaRPr lang="en-US" sz="2000" dirty="0" smtClean="0">
              <a:latin typeface="Calibri"/>
              <a:ea typeface="Calibri"/>
              <a:cs typeface="Times New Roman"/>
            </a:endParaRPr>
          </a:p>
          <a:p>
            <a:pPr>
              <a:lnSpc>
                <a:spcPct val="115000"/>
              </a:lnSpc>
              <a:spcBef>
                <a:spcPts val="0"/>
              </a:spcBef>
              <a:spcAft>
                <a:spcPts val="1000"/>
              </a:spcAft>
              <a:tabLst>
                <a:tab pos="457200" algn="l"/>
              </a:tabLst>
            </a:pPr>
            <a:r>
              <a:rPr lang="en-US" sz="2100" dirty="0" smtClean="0">
                <a:latin typeface="Calibri"/>
                <a:ea typeface="Calibri"/>
                <a:cs typeface="Times New Roman"/>
              </a:rPr>
              <a:t>is </a:t>
            </a:r>
            <a:r>
              <a:rPr lang="en-US" sz="2100" dirty="0">
                <a:latin typeface="Calibri"/>
                <a:ea typeface="Calibri"/>
                <a:cs typeface="Times New Roman"/>
              </a:rPr>
              <a:t>a significant health and economic burden to patients, their families, and </a:t>
            </a:r>
            <a:r>
              <a:rPr lang="en-US" sz="2100" dirty="0" smtClean="0">
                <a:latin typeface="Calibri"/>
                <a:ea typeface="Calibri"/>
                <a:cs typeface="Times New Roman"/>
              </a:rPr>
              <a:t>society:</a:t>
            </a:r>
          </a:p>
          <a:p>
            <a:pPr marL="800100" lvl="3" indent="-342900">
              <a:lnSpc>
                <a:spcPct val="115000"/>
              </a:lnSpc>
              <a:spcBef>
                <a:spcPts val="0"/>
              </a:spcBef>
              <a:spcAft>
                <a:spcPts val="1000"/>
              </a:spcAft>
              <a:tabLst>
                <a:tab pos="457200" algn="l"/>
              </a:tabLst>
            </a:pPr>
            <a:r>
              <a:rPr lang="en-US" dirty="0">
                <a:latin typeface="Calibri"/>
                <a:ea typeface="Calibri"/>
                <a:cs typeface="Times New Roman"/>
              </a:rPr>
              <a:t>In 2010, 1.8 million people visited an ED for asthma-related care and 439,000 people were hospitalized because of asthma</a:t>
            </a:r>
          </a:p>
          <a:p>
            <a:pPr>
              <a:lnSpc>
                <a:spcPct val="115000"/>
              </a:lnSpc>
              <a:spcBef>
                <a:spcPts val="0"/>
              </a:spcBef>
              <a:spcAft>
                <a:spcPts val="1000"/>
              </a:spcAft>
              <a:tabLst>
                <a:tab pos="457200" algn="l"/>
              </a:tabLst>
            </a:pPr>
            <a:endParaRPr lang="en-US" sz="1900" dirty="0" smtClean="0">
              <a:latin typeface="Calibri"/>
              <a:ea typeface="Calibri"/>
              <a:cs typeface="Times New Roman"/>
            </a:endParaRPr>
          </a:p>
          <a:p>
            <a:pPr marL="0" indent="0">
              <a:buNone/>
            </a:pPr>
            <a:endParaRPr lang="en-US" dirty="0"/>
          </a:p>
        </p:txBody>
      </p:sp>
    </p:spTree>
    <p:extLst>
      <p:ext uri="{BB962C8B-B14F-4D97-AF65-F5344CB8AC3E}">
        <p14:creationId xmlns:p14="http://schemas.microsoft.com/office/powerpoint/2010/main" val="121946488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lstStyle/>
          <a:p>
            <a:r>
              <a:rPr lang="en-US" sz="3600" b="1" dirty="0">
                <a:latin typeface="Calibri" panose="020F0502020204030204" pitchFamily="34" charset="0"/>
                <a:ea typeface="+mn-ea"/>
                <a:cs typeface="+mn-cs"/>
              </a:rPr>
              <a:t>Introduction</a:t>
            </a:r>
          </a:p>
        </p:txBody>
      </p:sp>
      <p:sp>
        <p:nvSpPr>
          <p:cNvPr id="3" name="Content Placeholder 2"/>
          <p:cNvSpPr>
            <a:spLocks noGrp="1"/>
          </p:cNvSpPr>
          <p:nvPr>
            <p:ph idx="1"/>
          </p:nvPr>
        </p:nvSpPr>
        <p:spPr>
          <a:xfrm>
            <a:off x="838200" y="1371600"/>
            <a:ext cx="7315200" cy="5105400"/>
          </a:xfrm>
        </p:spPr>
        <p:txBody>
          <a:bodyPr/>
          <a:lstStyle/>
          <a:p>
            <a:pPr marL="0" indent="0">
              <a:lnSpc>
                <a:spcPct val="115000"/>
              </a:lnSpc>
              <a:spcBef>
                <a:spcPts val="0"/>
              </a:spcBef>
              <a:spcAft>
                <a:spcPts val="1000"/>
              </a:spcAft>
              <a:buNone/>
            </a:pPr>
            <a:r>
              <a:rPr lang="en-US" sz="1600" dirty="0" smtClean="0">
                <a:latin typeface="Calibri"/>
                <a:ea typeface="Calibri"/>
                <a:cs typeface="Times New Roman"/>
              </a:rPr>
              <a:t>Asthma prevalence is an estimate of the percentage of the </a:t>
            </a:r>
            <a:r>
              <a:rPr lang="en-US" sz="1600" dirty="0">
                <a:latin typeface="Calibri"/>
                <a:ea typeface="Calibri"/>
                <a:cs typeface="Times New Roman"/>
              </a:rPr>
              <a:t>U.S</a:t>
            </a:r>
            <a:r>
              <a:rPr lang="en-US" sz="1600" dirty="0" smtClean="0">
                <a:latin typeface="Calibri"/>
                <a:ea typeface="Calibri"/>
                <a:cs typeface="Times New Roman"/>
              </a:rPr>
              <a:t>. population with asthma. Prevalence estimates help us understand the </a:t>
            </a:r>
            <a:r>
              <a:rPr lang="en-US" sz="1600" dirty="0">
                <a:latin typeface="Calibri"/>
                <a:ea typeface="Calibri"/>
                <a:cs typeface="Times New Roman"/>
              </a:rPr>
              <a:t>burden </a:t>
            </a:r>
            <a:r>
              <a:rPr lang="en-US" sz="1600" dirty="0" smtClean="0">
                <a:latin typeface="Calibri"/>
                <a:ea typeface="Calibri"/>
                <a:cs typeface="Times New Roman"/>
              </a:rPr>
              <a:t>of asthma on </a:t>
            </a:r>
            <a:r>
              <a:rPr lang="en-US" sz="1600" dirty="0">
                <a:latin typeface="Calibri"/>
                <a:ea typeface="Calibri"/>
                <a:cs typeface="Times New Roman"/>
              </a:rPr>
              <a:t>the </a:t>
            </a:r>
            <a:r>
              <a:rPr lang="en-US" sz="1600" dirty="0" smtClean="0">
                <a:latin typeface="Calibri"/>
                <a:ea typeface="Calibri"/>
                <a:cs typeface="Times New Roman"/>
              </a:rPr>
              <a:t>nation.  </a:t>
            </a:r>
            <a:endParaRPr lang="en-US" sz="1600" dirty="0">
              <a:latin typeface="Calibri"/>
              <a:ea typeface="Calibri"/>
              <a:cs typeface="Times New Roman"/>
            </a:endParaRPr>
          </a:p>
          <a:p>
            <a:pPr>
              <a:lnSpc>
                <a:spcPct val="115000"/>
              </a:lnSpc>
              <a:spcBef>
                <a:spcPts val="0"/>
              </a:spcBef>
              <a:spcAft>
                <a:spcPts val="1000"/>
              </a:spcAft>
            </a:pPr>
            <a:endParaRPr lang="en-US" sz="1600" dirty="0" smtClean="0">
              <a:latin typeface="Calibri"/>
              <a:ea typeface="Calibri"/>
              <a:cs typeface="Times New Roman"/>
            </a:endParaRPr>
          </a:p>
          <a:p>
            <a:pPr>
              <a:lnSpc>
                <a:spcPct val="115000"/>
              </a:lnSpc>
              <a:spcBef>
                <a:spcPts val="0"/>
              </a:spcBef>
              <a:spcAft>
                <a:spcPts val="1000"/>
              </a:spcAft>
            </a:pPr>
            <a:r>
              <a:rPr lang="en-US" sz="1600" dirty="0" smtClean="0">
                <a:latin typeface="Calibri"/>
                <a:ea typeface="Calibri"/>
                <a:cs typeface="Times New Roman"/>
              </a:rPr>
              <a:t>Asthma </a:t>
            </a:r>
            <a:r>
              <a:rPr lang="en-US" sz="1600" dirty="0" smtClean="0">
                <a:latin typeface="Calibri"/>
                <a:ea typeface="Calibri"/>
                <a:cs typeface="Times New Roman"/>
              </a:rPr>
              <a:t>“period prevalence” is the percentage of the U.S. population that had asthma in the previous 12 months.</a:t>
            </a:r>
            <a:endParaRPr lang="en-US" sz="1600" dirty="0">
              <a:latin typeface="Calibri"/>
              <a:ea typeface="Calibri"/>
              <a:cs typeface="Times New Roman"/>
            </a:endParaRPr>
          </a:p>
          <a:p>
            <a:pPr lvl="0">
              <a:lnSpc>
                <a:spcPct val="115000"/>
              </a:lnSpc>
              <a:spcBef>
                <a:spcPts val="0"/>
              </a:spcBef>
              <a:spcAft>
                <a:spcPts val="1000"/>
              </a:spcAft>
            </a:pPr>
            <a:endParaRPr lang="en-US" sz="1600" dirty="0" smtClean="0">
              <a:latin typeface="Calibri"/>
              <a:ea typeface="Calibri"/>
              <a:cs typeface="Times New Roman"/>
            </a:endParaRPr>
          </a:p>
          <a:p>
            <a:pPr lvl="0">
              <a:lnSpc>
                <a:spcPct val="115000"/>
              </a:lnSpc>
              <a:spcBef>
                <a:spcPts val="0"/>
              </a:spcBef>
              <a:spcAft>
                <a:spcPts val="1000"/>
              </a:spcAft>
            </a:pPr>
            <a:r>
              <a:rPr lang="en-US" sz="1600" dirty="0" smtClean="0">
                <a:latin typeface="Calibri"/>
                <a:ea typeface="Calibri"/>
                <a:cs typeface="Times New Roman"/>
              </a:rPr>
              <a:t>“</a:t>
            </a:r>
            <a:r>
              <a:rPr lang="en-US" sz="1600" dirty="0" smtClean="0">
                <a:latin typeface="Calibri"/>
                <a:ea typeface="Calibri"/>
                <a:cs typeface="Times New Roman"/>
              </a:rPr>
              <a:t>Current” </a:t>
            </a:r>
            <a:r>
              <a:rPr lang="en-US" sz="1600" dirty="0">
                <a:latin typeface="Calibri"/>
                <a:ea typeface="Calibri"/>
                <a:cs typeface="Times New Roman"/>
              </a:rPr>
              <a:t>asthma prevalence </a:t>
            </a:r>
            <a:r>
              <a:rPr lang="en-US" sz="1600" dirty="0" smtClean="0">
                <a:latin typeface="Calibri"/>
                <a:ea typeface="Calibri"/>
                <a:cs typeface="Times New Roman"/>
              </a:rPr>
              <a:t>is the percentage of </a:t>
            </a:r>
            <a:r>
              <a:rPr lang="en-US" sz="1600" dirty="0">
                <a:latin typeface="Calibri"/>
                <a:ea typeface="Calibri"/>
                <a:cs typeface="Times New Roman"/>
              </a:rPr>
              <a:t>the U.S. population </a:t>
            </a:r>
            <a:r>
              <a:rPr lang="en-US" sz="1600" dirty="0" smtClean="0">
                <a:latin typeface="Calibri"/>
                <a:ea typeface="Calibri"/>
                <a:cs typeface="Times New Roman"/>
              </a:rPr>
              <a:t>who </a:t>
            </a:r>
            <a:r>
              <a:rPr lang="en-US" sz="1600" dirty="0" smtClean="0">
                <a:latin typeface="Calibri"/>
                <a:ea typeface="Calibri"/>
                <a:cs typeface="Times New Roman"/>
              </a:rPr>
              <a:t>had been diagnosed with asthma </a:t>
            </a:r>
            <a:r>
              <a:rPr lang="en-US" sz="1600" i="1" dirty="0" smtClean="0">
                <a:latin typeface="Calibri"/>
                <a:ea typeface="Calibri"/>
                <a:cs typeface="Times New Roman"/>
              </a:rPr>
              <a:t>and</a:t>
            </a:r>
            <a:r>
              <a:rPr lang="en-US" sz="1600" dirty="0" smtClean="0">
                <a:latin typeface="Calibri"/>
                <a:ea typeface="Calibri"/>
                <a:cs typeface="Times New Roman"/>
              </a:rPr>
              <a:t> had asthma at the time of the survey. </a:t>
            </a:r>
            <a:endParaRPr lang="en-US" sz="1600" dirty="0" smtClean="0">
              <a:latin typeface="Calibri"/>
              <a:ea typeface="Calibri"/>
              <a:cs typeface="Times New Roman"/>
            </a:endParaRPr>
          </a:p>
          <a:p>
            <a:pPr lvl="0">
              <a:lnSpc>
                <a:spcPct val="115000"/>
              </a:lnSpc>
              <a:spcBef>
                <a:spcPts val="0"/>
              </a:spcBef>
              <a:spcAft>
                <a:spcPts val="1000"/>
              </a:spcAft>
            </a:pPr>
            <a:endParaRPr lang="en-US" sz="1600" dirty="0" smtClean="0">
              <a:latin typeface="Calibri"/>
              <a:ea typeface="Calibri"/>
              <a:cs typeface="Times New Roman"/>
            </a:endParaRPr>
          </a:p>
          <a:p>
            <a:pPr>
              <a:lnSpc>
                <a:spcPct val="115000"/>
              </a:lnSpc>
              <a:spcBef>
                <a:spcPts val="0"/>
              </a:spcBef>
              <a:spcAft>
                <a:spcPts val="1000"/>
              </a:spcAft>
            </a:pPr>
            <a:r>
              <a:rPr lang="en-US" sz="1600" dirty="0" smtClean="0">
                <a:latin typeface="Calibri"/>
                <a:ea typeface="Calibri"/>
                <a:cs typeface="Times New Roman"/>
              </a:rPr>
              <a:t>Asthma </a:t>
            </a:r>
            <a:r>
              <a:rPr lang="en-US" sz="1600" dirty="0">
                <a:latin typeface="Calibri"/>
                <a:ea typeface="Calibri"/>
                <a:cs typeface="Times New Roman"/>
              </a:rPr>
              <a:t>“period prevalence” was the original prevalence measure (1980-1996). </a:t>
            </a:r>
            <a:r>
              <a:rPr lang="en-US" sz="1600" dirty="0">
                <a:latin typeface="Calibri"/>
                <a:ea typeface="Calibri"/>
                <a:cs typeface="Times New Roman"/>
              </a:rPr>
              <a:t>The survey was redesigned in 1997 and this measure was replaced by lifetime prevalence (not presented in slides) and asthma episode or attack in the past 12 months. In 2001, another measure was added to assess current asthma prevalence.</a:t>
            </a:r>
          </a:p>
          <a:p>
            <a:pPr lvl="0">
              <a:lnSpc>
                <a:spcPct val="115000"/>
              </a:lnSpc>
              <a:spcBef>
                <a:spcPts val="0"/>
              </a:spcBef>
              <a:spcAft>
                <a:spcPts val="1000"/>
              </a:spcAft>
            </a:pPr>
            <a:endParaRPr lang="en-US" sz="1600" dirty="0">
              <a:latin typeface="Calibri"/>
              <a:ea typeface="Calibri"/>
              <a:cs typeface="Times New Roman"/>
            </a:endParaRPr>
          </a:p>
          <a:p>
            <a:pPr lvl="0">
              <a:lnSpc>
                <a:spcPct val="115000"/>
              </a:lnSpc>
              <a:spcBef>
                <a:spcPts val="0"/>
              </a:spcBef>
              <a:spcAft>
                <a:spcPts val="1000"/>
              </a:spcAft>
            </a:pPr>
            <a:endParaRPr lang="en-US" sz="2000" dirty="0">
              <a:latin typeface="Calibri"/>
              <a:ea typeface="Calibri"/>
              <a:cs typeface="Times New Roman"/>
            </a:endParaRPr>
          </a:p>
          <a:p>
            <a:pPr marL="0" indent="0">
              <a:buNone/>
            </a:pPr>
            <a:endParaRPr lang="en-US" sz="2000" dirty="0">
              <a:latin typeface="Calibri"/>
              <a:ea typeface="Calibri"/>
              <a:cs typeface="Times New Roman"/>
            </a:endParaRPr>
          </a:p>
        </p:txBody>
      </p:sp>
    </p:spTree>
    <p:extLst>
      <p:ext uri="{BB962C8B-B14F-4D97-AF65-F5344CB8AC3E}">
        <p14:creationId xmlns:p14="http://schemas.microsoft.com/office/powerpoint/2010/main" val="394303365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p:nvPr>
            <p:extLst>
              <p:ext uri="{D42A27DB-BD31-4B8C-83A1-F6EECF244321}">
                <p14:modId xmlns:p14="http://schemas.microsoft.com/office/powerpoint/2010/main" val="3413894145"/>
              </p:ext>
            </p:extLst>
          </p:nvPr>
        </p:nvGraphicFramePr>
        <p:xfrm>
          <a:off x="404751" y="1295400"/>
          <a:ext cx="8305800" cy="4343400"/>
        </p:xfrm>
        <a:graphic>
          <a:graphicData uri="http://schemas.openxmlformats.org/drawingml/2006/chart">
            <c:chart xmlns:c="http://schemas.openxmlformats.org/drawingml/2006/chart" xmlns:r="http://schemas.openxmlformats.org/officeDocument/2006/relationships" r:id="rId3"/>
          </a:graphicData>
        </a:graphic>
      </p:graphicFrame>
      <p:sp>
        <p:nvSpPr>
          <p:cNvPr id="1035" name="Text Box 1035"/>
          <p:cNvSpPr txBox="1">
            <a:spLocks noChangeArrowheads="1"/>
          </p:cNvSpPr>
          <p:nvPr/>
        </p:nvSpPr>
        <p:spPr bwMode="auto">
          <a:xfrm>
            <a:off x="5486400" y="1905000"/>
            <a:ext cx="3048000" cy="307777"/>
          </a:xfrm>
          <a:prstGeom prst="rect">
            <a:avLst/>
          </a:prstGeom>
          <a:noFill/>
          <a:ln w="9525">
            <a:noFill/>
            <a:miter lim="800000"/>
            <a:headEnd/>
            <a:tailEnd/>
          </a:ln>
        </p:spPr>
        <p:txBody>
          <a:bodyPr wrap="square">
            <a:spAutoFit/>
          </a:bodyPr>
          <a:lstStyle/>
          <a:p>
            <a:pPr>
              <a:spcBef>
                <a:spcPct val="50000"/>
              </a:spcBef>
            </a:pPr>
            <a:r>
              <a:rPr lang="en-US" sz="1400" b="1" dirty="0">
                <a:solidFill>
                  <a:srgbClr val="0039A6"/>
                </a:solidFill>
                <a:latin typeface="Calibri" panose="020F0502020204030204" pitchFamily="34" charset="0"/>
              </a:rPr>
              <a:t>Current asthma prevalence, 2001-2010</a:t>
            </a:r>
          </a:p>
        </p:txBody>
      </p:sp>
      <p:sp>
        <p:nvSpPr>
          <p:cNvPr id="7" name="Text Box 1035"/>
          <p:cNvSpPr txBox="1">
            <a:spLocks noChangeArrowheads="1"/>
          </p:cNvSpPr>
          <p:nvPr/>
        </p:nvSpPr>
        <p:spPr bwMode="auto">
          <a:xfrm>
            <a:off x="1600200" y="2819400"/>
            <a:ext cx="3048000" cy="307777"/>
          </a:xfrm>
          <a:prstGeom prst="rect">
            <a:avLst/>
          </a:prstGeom>
          <a:noFill/>
          <a:ln w="9525">
            <a:noFill/>
            <a:miter lim="800000"/>
            <a:headEnd/>
            <a:tailEnd/>
          </a:ln>
        </p:spPr>
        <p:txBody>
          <a:bodyPr wrap="square">
            <a:spAutoFit/>
          </a:bodyPr>
          <a:lstStyle/>
          <a:p>
            <a:pPr>
              <a:spcBef>
                <a:spcPct val="50000"/>
              </a:spcBef>
            </a:pPr>
            <a:r>
              <a:rPr lang="en-US" sz="1400" b="1" dirty="0" smtClean="0">
                <a:solidFill>
                  <a:srgbClr val="0039A6"/>
                </a:solidFill>
                <a:latin typeface="Calibri" panose="020F0502020204030204" pitchFamily="34" charset="0"/>
              </a:rPr>
              <a:t>Asthma period </a:t>
            </a:r>
            <a:r>
              <a:rPr lang="en-US" sz="1400" b="1" dirty="0">
                <a:solidFill>
                  <a:srgbClr val="0039A6"/>
                </a:solidFill>
                <a:latin typeface="Calibri" panose="020F0502020204030204" pitchFamily="34" charset="0"/>
              </a:rPr>
              <a:t>prevalence</a:t>
            </a:r>
            <a:r>
              <a:rPr lang="en-US" sz="1400" b="1" dirty="0" smtClean="0">
                <a:solidFill>
                  <a:srgbClr val="0039A6"/>
                </a:solidFill>
                <a:latin typeface="Calibri" panose="020F0502020204030204" pitchFamily="34" charset="0"/>
              </a:rPr>
              <a:t>, 1980-1996</a:t>
            </a:r>
            <a:endParaRPr lang="en-US" sz="1400" b="1" dirty="0">
              <a:solidFill>
                <a:srgbClr val="0039A6"/>
              </a:solidFill>
              <a:latin typeface="Calibri" panose="020F0502020204030204" pitchFamily="34" charset="0"/>
            </a:endParaRPr>
          </a:p>
        </p:txBody>
      </p:sp>
      <p:sp>
        <p:nvSpPr>
          <p:cNvPr id="2" name="TextBox 1"/>
          <p:cNvSpPr txBox="1"/>
          <p:nvPr/>
        </p:nvSpPr>
        <p:spPr>
          <a:xfrm>
            <a:off x="533400" y="586026"/>
            <a:ext cx="8153400" cy="861774"/>
          </a:xfrm>
          <a:prstGeom prst="rect">
            <a:avLst/>
          </a:prstGeom>
          <a:noFill/>
        </p:spPr>
        <p:txBody>
          <a:bodyPr wrap="square" rtlCol="0">
            <a:spAutoFit/>
          </a:bodyPr>
          <a:lstStyle/>
          <a:p>
            <a:pPr algn="ctr"/>
            <a:r>
              <a:rPr lang="en-US" sz="2500" b="1" dirty="0" smtClean="0">
                <a:latin typeface="Calibri" panose="020F0502020204030204" pitchFamily="34" charset="0"/>
              </a:rPr>
              <a:t>Asthma Period Prevalence </a:t>
            </a:r>
            <a:r>
              <a:rPr lang="en-US" sz="2500" b="1" dirty="0">
                <a:latin typeface="Calibri" panose="020F0502020204030204" pitchFamily="34" charset="0"/>
              </a:rPr>
              <a:t>and </a:t>
            </a:r>
            <a:r>
              <a:rPr lang="en-US" sz="2500" b="1" dirty="0" smtClean="0">
                <a:latin typeface="Calibri" panose="020F0502020204030204" pitchFamily="34" charset="0"/>
              </a:rPr>
              <a:t>Current Asthma </a:t>
            </a:r>
            <a:r>
              <a:rPr lang="en-US" sz="2500" b="1" dirty="0">
                <a:latin typeface="Calibri" panose="020F0502020204030204" pitchFamily="34" charset="0"/>
              </a:rPr>
              <a:t>P</a:t>
            </a:r>
            <a:r>
              <a:rPr lang="en-US" sz="2500" b="1" dirty="0" smtClean="0">
                <a:latin typeface="Calibri" panose="020F0502020204030204" pitchFamily="34" charset="0"/>
              </a:rPr>
              <a:t>revalence</a:t>
            </a:r>
            <a:r>
              <a:rPr lang="en-US" sz="2500" b="1" dirty="0">
                <a:latin typeface="Calibri" panose="020F0502020204030204" pitchFamily="34" charset="0"/>
              </a:rPr>
              <a:t>: United States, 1980-2010 </a:t>
            </a:r>
          </a:p>
        </p:txBody>
      </p:sp>
      <p:sp>
        <p:nvSpPr>
          <p:cNvPr id="4" name="Rectangle 3"/>
          <p:cNvSpPr/>
          <p:nvPr/>
        </p:nvSpPr>
        <p:spPr>
          <a:xfrm>
            <a:off x="1828800" y="5786735"/>
            <a:ext cx="5486400" cy="400110"/>
          </a:xfrm>
          <a:prstGeom prst="rect">
            <a:avLst/>
          </a:prstGeom>
          <a:solidFill>
            <a:schemeClr val="tx1"/>
          </a:solidFill>
        </p:spPr>
        <p:txBody>
          <a:bodyPr wrap="square">
            <a:spAutoFit/>
          </a:bodyPr>
          <a:lstStyle/>
          <a:p>
            <a:pPr algn="ctr"/>
            <a:r>
              <a:rPr lang="en-US" sz="1000" dirty="0" smtClean="0">
                <a:solidFill>
                  <a:schemeClr val="bg1"/>
                </a:solidFill>
                <a:latin typeface="Calibri" panose="020F0502020204030204" pitchFamily="34" charset="0"/>
              </a:rPr>
              <a:t>The percentage of the U.S. population with asthma increased </a:t>
            </a:r>
            <a:r>
              <a:rPr lang="en-US" sz="1000" dirty="0">
                <a:solidFill>
                  <a:schemeClr val="bg1"/>
                </a:solidFill>
                <a:latin typeface="Calibri" panose="020F0502020204030204" pitchFamily="34" charset="0"/>
              </a:rPr>
              <a:t>from 3.1% in 1980 to 5.5% in 1996 and 7.3% in 2001 to 8.4% in 2010. </a:t>
            </a:r>
          </a:p>
        </p:txBody>
      </p:sp>
    </p:spTree>
    <p:extLst>
      <p:ext uri="{BB962C8B-B14F-4D97-AF65-F5344CB8AC3E}">
        <p14:creationId xmlns:p14="http://schemas.microsoft.com/office/powerpoint/2010/main" val="369215515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graphicEl>
                                              <a:chart seriesIdx="-3" categoryIdx="-3" bldStep="gridLegend"/>
                                            </p:graphicEl>
                                          </p:spTgt>
                                        </p:tgtEl>
                                        <p:attrNameLst>
                                          <p:attrName>style.visibility</p:attrName>
                                        </p:attrNameLst>
                                      </p:cBhvr>
                                      <p:to>
                                        <p:strVal val="visible"/>
                                      </p:to>
                                    </p:set>
                                    <p:animEffect transition="in" filter="wipe(left)">
                                      <p:cBhvr>
                                        <p:cTn id="7" dur="1000"/>
                                        <p:tgtEl>
                                          <p:spTgt spid="6">
                                            <p:graphicEl>
                                              <a:chart seriesIdx="-3" categoryIdx="-3" bldStep="gridLegend"/>
                                            </p:graphic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6">
                                            <p:graphicEl>
                                              <a:chart seriesIdx="0" categoryIdx="-4" bldStep="series"/>
                                            </p:graphicEl>
                                          </p:spTgt>
                                        </p:tgtEl>
                                        <p:attrNameLst>
                                          <p:attrName>style.visibility</p:attrName>
                                        </p:attrNameLst>
                                      </p:cBhvr>
                                      <p:to>
                                        <p:strVal val="visible"/>
                                      </p:to>
                                    </p:set>
                                    <p:animEffect transition="in" filter="wipe(left)">
                                      <p:cBhvr>
                                        <p:cTn id="11" dur="2000"/>
                                        <p:tgtEl>
                                          <p:spTgt spid="6">
                                            <p:graphicEl>
                                              <a:chart seriesIdx="0" categoryIdx="-4" bldStep="series"/>
                                            </p:graphic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6">
                                            <p:graphicEl>
                                              <a:chart seriesIdx="1" categoryIdx="-4" bldStep="series"/>
                                            </p:graphicEl>
                                          </p:spTgt>
                                        </p:tgtEl>
                                        <p:attrNameLst>
                                          <p:attrName>style.visibility</p:attrName>
                                        </p:attrNameLst>
                                      </p:cBhvr>
                                      <p:to>
                                        <p:strVal val="visible"/>
                                      </p:to>
                                    </p:set>
                                    <p:animEffect transition="in" filter="wipe(left)">
                                      <p:cBhvr>
                                        <p:cTn id="14" dur="2000"/>
                                        <p:tgtEl>
                                          <p:spTgt spid="6">
                                            <p:graphicEl>
                                              <a:chart seriesIdx="1" categoryIdx="-4" bldStep="series"/>
                                            </p:graphicEl>
                                          </p:spTgt>
                                        </p:tgtEl>
                                      </p:cBhvr>
                                    </p:animEffect>
                                  </p:childTnLst>
                                </p:cTn>
                              </p:par>
                              <p:par>
                                <p:cTn id="15" presetID="42" presetClass="entr" presetSubtype="0" fill="hold" grpId="0" nodeType="withEffect">
                                  <p:stCondLst>
                                    <p:cond delay="0"/>
                                  </p:stCondLst>
                                  <p:childTnLst>
                                    <p:set>
                                      <p:cBhvr>
                                        <p:cTn id="16" dur="1" fill="hold">
                                          <p:stCondLst>
                                            <p:cond delay="0"/>
                                          </p:stCondLst>
                                        </p:cTn>
                                        <p:tgtEl>
                                          <p:spTgt spid="1035"/>
                                        </p:tgtEl>
                                        <p:attrNameLst>
                                          <p:attrName>style.visibility</p:attrName>
                                        </p:attrNameLst>
                                      </p:cBhvr>
                                      <p:to>
                                        <p:strVal val="visible"/>
                                      </p:to>
                                    </p:set>
                                    <p:animEffect transition="in" filter="fade">
                                      <p:cBhvr>
                                        <p:cTn id="17" dur="2000"/>
                                        <p:tgtEl>
                                          <p:spTgt spid="1035"/>
                                        </p:tgtEl>
                                      </p:cBhvr>
                                    </p:animEffect>
                                    <p:anim calcmode="lin" valueType="num">
                                      <p:cBhvr>
                                        <p:cTn id="18" dur="2000" fill="hold"/>
                                        <p:tgtEl>
                                          <p:spTgt spid="1035"/>
                                        </p:tgtEl>
                                        <p:attrNameLst>
                                          <p:attrName>ppt_x</p:attrName>
                                        </p:attrNameLst>
                                      </p:cBhvr>
                                      <p:tavLst>
                                        <p:tav tm="0">
                                          <p:val>
                                            <p:strVal val="#ppt_x"/>
                                          </p:val>
                                        </p:tav>
                                        <p:tav tm="100000">
                                          <p:val>
                                            <p:strVal val="#ppt_x"/>
                                          </p:val>
                                        </p:tav>
                                      </p:tavLst>
                                    </p:anim>
                                    <p:anim calcmode="lin" valueType="num">
                                      <p:cBhvr>
                                        <p:cTn id="19" dur="2000" fill="hold"/>
                                        <p:tgtEl>
                                          <p:spTgt spid="103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2000"/>
                                        <p:tgtEl>
                                          <p:spTgt spid="7"/>
                                        </p:tgtEl>
                                      </p:cBhvr>
                                    </p:animEffect>
                                    <p:anim calcmode="lin" valueType="num">
                                      <p:cBhvr>
                                        <p:cTn id="23" dur="2000" fill="hold"/>
                                        <p:tgtEl>
                                          <p:spTgt spid="7"/>
                                        </p:tgtEl>
                                        <p:attrNameLst>
                                          <p:attrName>ppt_x</p:attrName>
                                        </p:attrNameLst>
                                      </p:cBhvr>
                                      <p:tavLst>
                                        <p:tav tm="0">
                                          <p:val>
                                            <p:strVal val="#ppt_x"/>
                                          </p:val>
                                        </p:tav>
                                        <p:tav tm="100000">
                                          <p:val>
                                            <p:strVal val="#ppt_x"/>
                                          </p:val>
                                        </p:tav>
                                      </p:tavLst>
                                    </p:anim>
                                    <p:anim calcmode="lin" valueType="num">
                                      <p:cBhvr>
                                        <p:cTn id="24" dur="2000" fill="hold"/>
                                        <p:tgtEl>
                                          <p:spTgt spid="7"/>
                                        </p:tgtEl>
                                        <p:attrNameLst>
                                          <p:attrName>ppt_y</p:attrName>
                                        </p:attrNameLst>
                                      </p:cBhvr>
                                      <p:tavLst>
                                        <p:tav tm="0">
                                          <p:val>
                                            <p:strVal val="#ppt_y+.1"/>
                                          </p:val>
                                        </p:tav>
                                        <p:tav tm="100000">
                                          <p:val>
                                            <p:strVal val="#ppt_y"/>
                                          </p:val>
                                        </p:tav>
                                      </p:tavLst>
                                    </p:anim>
                                  </p:childTnLst>
                                </p:cTn>
                              </p:par>
                            </p:childTnLst>
                          </p:cTn>
                        </p:par>
                        <p:par>
                          <p:cTn id="25" fill="hold">
                            <p:stCondLst>
                              <p:cond delay="3000"/>
                            </p:stCondLst>
                            <p:childTnLst>
                              <p:par>
                                <p:cTn id="26" presetID="6" presetClass="emph" presetSubtype="0" fill="hold" grpId="0" nodeType="afterEffect">
                                  <p:stCondLst>
                                    <p:cond delay="0"/>
                                  </p:stCondLst>
                                  <p:childTnLst>
                                    <p:animScale>
                                      <p:cBhvr>
                                        <p:cTn id="27"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Chart bld="series"/>
        </p:bldSub>
      </p:bldGraphic>
      <p:bldP spid="1035" grpId="0"/>
      <p:bldP spid="7" grpId="0"/>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Placeholder 3"/>
          <p:cNvGraphicFramePr>
            <a:graphicFrameLocks noGrp="1"/>
          </p:cNvGraphicFramePr>
          <p:nvPr>
            <p:ph type="chart" idx="1"/>
            <p:extLst>
              <p:ext uri="{D42A27DB-BD31-4B8C-83A1-F6EECF244321}">
                <p14:modId xmlns:p14="http://schemas.microsoft.com/office/powerpoint/2010/main" val="345920026"/>
              </p:ext>
            </p:extLst>
          </p:nvPr>
        </p:nvGraphicFramePr>
        <p:xfrm>
          <a:off x="660400" y="1066800"/>
          <a:ext cx="7975600" cy="44958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1752600" y="1524000"/>
            <a:ext cx="2743200" cy="307777"/>
          </a:xfrm>
          <a:prstGeom prst="rect">
            <a:avLst/>
          </a:prstGeom>
          <a:noFill/>
        </p:spPr>
        <p:txBody>
          <a:bodyPr wrap="square" rtlCol="0">
            <a:spAutoFit/>
          </a:bodyPr>
          <a:lstStyle/>
          <a:p>
            <a:r>
              <a:rPr lang="en-US" sz="1400" b="1" dirty="0" smtClean="0">
                <a:solidFill>
                  <a:schemeClr val="accent1"/>
                </a:solidFill>
                <a:latin typeface="Calibri" panose="020F0502020204030204" pitchFamily="34" charset="0"/>
              </a:rPr>
              <a:t>Total number of persons</a:t>
            </a:r>
            <a:endParaRPr lang="en-US" sz="1400" b="1" dirty="0">
              <a:solidFill>
                <a:schemeClr val="accent1"/>
              </a:solidFill>
              <a:latin typeface="Calibri" panose="020F0502020204030204" pitchFamily="34" charset="0"/>
            </a:endParaRPr>
          </a:p>
        </p:txBody>
      </p:sp>
      <p:sp>
        <p:nvSpPr>
          <p:cNvPr id="8" name="TextBox 7"/>
          <p:cNvSpPr txBox="1"/>
          <p:nvPr/>
        </p:nvSpPr>
        <p:spPr>
          <a:xfrm>
            <a:off x="4724400" y="1447800"/>
            <a:ext cx="838200" cy="307777"/>
          </a:xfrm>
          <a:prstGeom prst="rect">
            <a:avLst/>
          </a:prstGeom>
          <a:noFill/>
        </p:spPr>
        <p:txBody>
          <a:bodyPr wrap="square" rtlCol="0">
            <a:spAutoFit/>
          </a:bodyPr>
          <a:lstStyle/>
          <a:p>
            <a:r>
              <a:rPr lang="en-US" sz="1400" b="1" dirty="0" smtClean="0">
                <a:latin typeface="Calibri" panose="020F0502020204030204" pitchFamily="34" charset="0"/>
              </a:rPr>
              <a:t>Percent</a:t>
            </a:r>
            <a:endParaRPr lang="en-US" sz="1400" b="1" dirty="0">
              <a:latin typeface="Calibri" panose="020F0502020204030204" pitchFamily="34" charset="0"/>
            </a:endParaRPr>
          </a:p>
        </p:txBody>
      </p:sp>
      <p:cxnSp>
        <p:nvCxnSpPr>
          <p:cNvPr id="6" name="Straight Arrow Connector 5"/>
          <p:cNvCxnSpPr/>
          <p:nvPr/>
        </p:nvCxnSpPr>
        <p:spPr>
          <a:xfrm>
            <a:off x="3352800" y="1770797"/>
            <a:ext cx="304800" cy="4390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838200" y="457200"/>
            <a:ext cx="7620000" cy="477054"/>
          </a:xfrm>
          <a:prstGeom prst="rect">
            <a:avLst/>
          </a:prstGeom>
        </p:spPr>
        <p:txBody>
          <a:bodyPr wrap="square">
            <a:spAutoFit/>
          </a:bodyPr>
          <a:lstStyle/>
          <a:p>
            <a:pPr algn="ctr"/>
            <a:r>
              <a:rPr lang="en-US" sz="2500" b="1" dirty="0" smtClean="0">
                <a:latin typeface="Calibri" panose="020F0502020204030204" pitchFamily="34" charset="0"/>
              </a:rPr>
              <a:t>Current </a:t>
            </a:r>
            <a:r>
              <a:rPr lang="en-US" sz="2500" b="1" dirty="0">
                <a:latin typeface="Calibri" panose="020F0502020204030204" pitchFamily="34" charset="0"/>
              </a:rPr>
              <a:t>Asthma Prevalence: </a:t>
            </a:r>
            <a:r>
              <a:rPr lang="en-US" sz="2500" b="1" dirty="0" smtClean="0">
                <a:latin typeface="Calibri" panose="020F0502020204030204" pitchFamily="34" charset="0"/>
              </a:rPr>
              <a:t>United </a:t>
            </a:r>
            <a:r>
              <a:rPr lang="en-US" sz="2500" b="1" dirty="0">
                <a:latin typeface="Calibri" panose="020F0502020204030204" pitchFamily="34" charset="0"/>
              </a:rPr>
              <a:t>States, 2001-2010 </a:t>
            </a:r>
          </a:p>
        </p:txBody>
      </p:sp>
      <p:sp>
        <p:nvSpPr>
          <p:cNvPr id="9" name="Rectangle 8"/>
          <p:cNvSpPr/>
          <p:nvPr/>
        </p:nvSpPr>
        <p:spPr>
          <a:xfrm>
            <a:off x="2514600" y="5943600"/>
            <a:ext cx="4419600" cy="369332"/>
          </a:xfrm>
          <a:prstGeom prst="rect">
            <a:avLst/>
          </a:prstGeom>
          <a:solidFill>
            <a:schemeClr val="tx1"/>
          </a:solidFill>
        </p:spPr>
        <p:txBody>
          <a:bodyPr wrap="square">
            <a:spAutoFit/>
          </a:bodyPr>
          <a:lstStyle/>
          <a:p>
            <a:pPr algn="ctr"/>
            <a:r>
              <a:rPr lang="en-US" sz="900" dirty="0">
                <a:solidFill>
                  <a:schemeClr val="bg1"/>
                </a:solidFill>
                <a:latin typeface="Calibri" panose="020F0502020204030204" pitchFamily="34" charset="0"/>
              </a:rPr>
              <a:t>One in 12 people (about 26 million, or 8% of the </a:t>
            </a:r>
            <a:r>
              <a:rPr lang="en-US" sz="900" dirty="0" smtClean="0">
                <a:solidFill>
                  <a:schemeClr val="bg1"/>
                </a:solidFill>
                <a:latin typeface="Calibri" panose="020F0502020204030204" pitchFamily="34" charset="0"/>
              </a:rPr>
              <a:t>U.S. population</a:t>
            </a:r>
            <a:r>
              <a:rPr lang="en-US" sz="900" dirty="0">
                <a:solidFill>
                  <a:schemeClr val="bg1"/>
                </a:solidFill>
                <a:latin typeface="Calibri" panose="020F0502020204030204" pitchFamily="34" charset="0"/>
              </a:rPr>
              <a:t>) had asthma in 2010</a:t>
            </a:r>
            <a:r>
              <a:rPr lang="en-US" sz="900" dirty="0" smtClean="0">
                <a:solidFill>
                  <a:schemeClr val="bg1"/>
                </a:solidFill>
                <a:latin typeface="Calibri" panose="020F0502020204030204" pitchFamily="34" charset="0"/>
              </a:rPr>
              <a:t>, </a:t>
            </a:r>
          </a:p>
          <a:p>
            <a:pPr algn="ctr"/>
            <a:r>
              <a:rPr lang="en-US" sz="900" dirty="0" smtClean="0">
                <a:solidFill>
                  <a:schemeClr val="bg1"/>
                </a:solidFill>
                <a:latin typeface="Calibri" panose="020F0502020204030204" pitchFamily="34" charset="0"/>
              </a:rPr>
              <a:t>compared with 1 in 14 (about 20 million, or 7%) in 2001.</a:t>
            </a:r>
            <a:endParaRPr lang="en-US" sz="900" dirty="0">
              <a:solidFill>
                <a:schemeClr val="bg1"/>
              </a:solidFill>
              <a:latin typeface="Calibri" panose="020F0502020204030204" pitchFamily="34" charset="0"/>
            </a:endParaRPr>
          </a:p>
        </p:txBody>
      </p:sp>
      <p:cxnSp>
        <p:nvCxnSpPr>
          <p:cNvPr id="18" name="Straight Arrow Connector 17"/>
          <p:cNvCxnSpPr/>
          <p:nvPr/>
        </p:nvCxnSpPr>
        <p:spPr>
          <a:xfrm>
            <a:off x="5181600" y="1677888"/>
            <a:ext cx="190500" cy="5319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1"/>
          <p:cNvSpPr txBox="1"/>
          <p:nvPr/>
        </p:nvSpPr>
        <p:spPr>
          <a:xfrm>
            <a:off x="4368800" y="5527358"/>
            <a:ext cx="584200" cy="340042"/>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500" b="1" i="0" u="none" strike="noStrike" kern="1200" baseline="0">
                <a:solidFill>
                  <a:srgbClr val="0039A6"/>
                </a:solidFill>
                <a:latin typeface="Calibri" pitchFamily="34" charset="0"/>
                <a:ea typeface="Times New Roman"/>
                <a:cs typeface="Calibri" pitchFamily="34" charset="0"/>
              </a:defRPr>
            </a:pPr>
            <a:r>
              <a:rPr lang="en-US" sz="1500" b="1" kern="1200" dirty="0">
                <a:solidFill>
                  <a:srgbClr val="0039A6"/>
                </a:solidFill>
                <a:latin typeface="Calibri" pitchFamily="34" charset="0"/>
                <a:ea typeface="Times New Roman"/>
                <a:cs typeface="Calibri" pitchFamily="34" charset="0"/>
              </a:rPr>
              <a:t>Year</a:t>
            </a:r>
          </a:p>
        </p:txBody>
      </p:sp>
    </p:spTree>
    <p:extLst>
      <p:ext uri="{BB962C8B-B14F-4D97-AF65-F5344CB8AC3E}">
        <p14:creationId xmlns:p14="http://schemas.microsoft.com/office/powerpoint/2010/main" val="114084564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graphicEl>
                                              <a:chart seriesIdx="-3" categoryIdx="-3" bldStep="gridLegend"/>
                                            </p:graphicEl>
                                          </p:spTgt>
                                        </p:tgtEl>
                                        <p:attrNameLst>
                                          <p:attrName>style.visibility</p:attrName>
                                        </p:attrNameLst>
                                      </p:cBhvr>
                                      <p:to>
                                        <p:strVal val="visible"/>
                                      </p:to>
                                    </p:set>
                                    <p:animEffect transition="in" filter="wipe(left)">
                                      <p:cBhvr>
                                        <p:cTn id="7" dur="1500"/>
                                        <p:tgtEl>
                                          <p:spTgt spid="4">
                                            <p:graphicEl>
                                              <a:chart seriesIdx="-3" categoryIdx="-3" bldStep="gridLegend"/>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1500"/>
                                        <p:tgtEl>
                                          <p:spTgt spid="10"/>
                                        </p:tgtEl>
                                      </p:cBhvr>
                                    </p:animEffect>
                                  </p:childTnLst>
                                </p:cTn>
                              </p:par>
                            </p:childTnLst>
                          </p:cTn>
                        </p:par>
                        <p:par>
                          <p:cTn id="11" fill="hold">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4">
                                            <p:graphicEl>
                                              <a:chart seriesIdx="0" categoryIdx="-4" bldStep="series"/>
                                            </p:graphicEl>
                                          </p:spTgt>
                                        </p:tgtEl>
                                        <p:attrNameLst>
                                          <p:attrName>style.visibility</p:attrName>
                                        </p:attrNameLst>
                                      </p:cBhvr>
                                      <p:to>
                                        <p:strVal val="visible"/>
                                      </p:to>
                                    </p:set>
                                    <p:animEffect transition="in" filter="wipe(left)">
                                      <p:cBhvr>
                                        <p:cTn id="14" dur="1750"/>
                                        <p:tgtEl>
                                          <p:spTgt spid="4">
                                            <p:graphicEl>
                                              <a:chart seriesIdx="0" categoryIdx="-4" bldStep="series"/>
                                            </p:graphic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750"/>
                                        <p:tgtEl>
                                          <p:spTgt spid="7"/>
                                        </p:tgtEl>
                                      </p:cBhvr>
                                    </p:animEffect>
                                  </p:childTnLst>
                                </p:cTn>
                              </p:par>
                              <p:par>
                                <p:cTn id="18" presetID="22" presetClass="entr" presetSubtype="8"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1750"/>
                                        <p:tgtEl>
                                          <p:spTgt spid="6"/>
                                        </p:tgtEl>
                                      </p:cBhvr>
                                    </p:animEffect>
                                  </p:childTnLst>
                                </p:cTn>
                              </p:par>
                            </p:childTnLst>
                          </p:cTn>
                        </p:par>
                        <p:par>
                          <p:cTn id="21" fill="hold">
                            <p:stCondLst>
                              <p:cond delay="3250"/>
                            </p:stCondLst>
                            <p:childTnLst>
                              <p:par>
                                <p:cTn id="22" presetID="22" presetClass="entr" presetSubtype="8" fill="hold" grpId="0" nodeType="afterEffect">
                                  <p:stCondLst>
                                    <p:cond delay="0"/>
                                  </p:stCondLst>
                                  <p:childTnLst>
                                    <p:set>
                                      <p:cBhvr>
                                        <p:cTn id="23" dur="1" fill="hold">
                                          <p:stCondLst>
                                            <p:cond delay="0"/>
                                          </p:stCondLst>
                                        </p:cTn>
                                        <p:tgtEl>
                                          <p:spTgt spid="4">
                                            <p:graphicEl>
                                              <a:chart seriesIdx="1" categoryIdx="-4" bldStep="series"/>
                                            </p:graphicEl>
                                          </p:spTgt>
                                        </p:tgtEl>
                                        <p:attrNameLst>
                                          <p:attrName>style.visibility</p:attrName>
                                        </p:attrNameLst>
                                      </p:cBhvr>
                                      <p:to>
                                        <p:strVal val="visible"/>
                                      </p:to>
                                    </p:set>
                                    <p:animEffect transition="in" filter="wipe(left)">
                                      <p:cBhvr>
                                        <p:cTn id="24" dur="1750"/>
                                        <p:tgtEl>
                                          <p:spTgt spid="4">
                                            <p:graphicEl>
                                              <a:chart seriesIdx="1" categoryIdx="-4" bldStep="series"/>
                                            </p:graphic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1750"/>
                                        <p:tgtEl>
                                          <p:spTgt spid="8"/>
                                        </p:tgtEl>
                                      </p:cBhvr>
                                    </p:animEffect>
                                  </p:childTnLst>
                                </p:cTn>
                              </p:par>
                              <p:par>
                                <p:cTn id="28" presetID="22" presetClass="entr" presetSubtype="8"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1750"/>
                                        <p:tgtEl>
                                          <p:spTgt spid="18"/>
                                        </p:tgtEl>
                                      </p:cBhvr>
                                    </p:animEffect>
                                  </p:childTnLst>
                                </p:cTn>
                              </p:par>
                            </p:childTnLst>
                          </p:cTn>
                        </p:par>
                        <p:par>
                          <p:cTn id="31" fill="hold">
                            <p:stCondLst>
                              <p:cond delay="5000"/>
                            </p:stCondLst>
                            <p:childTnLst>
                              <p:par>
                                <p:cTn id="32" presetID="6" presetClass="emph" presetSubtype="0" fill="hold" grpId="0" nodeType="afterEffect">
                                  <p:stCondLst>
                                    <p:cond delay="0"/>
                                  </p:stCondLst>
                                  <p:childTnLst>
                                    <p:animScale>
                                      <p:cBhvr>
                                        <p:cTn id="33" dur="2000" fill="hold"/>
                                        <p:tgtEl>
                                          <p:spTgt spid="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Chart bld="series"/>
        </p:bldSub>
      </p:bldGraphic>
      <p:bldP spid="7" grpId="0" uiExpand="1"/>
      <p:bldP spid="8" grpId="0"/>
      <p:bldP spid="9" grpId="0" animBg="1"/>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2"/>
          <p:cNvGraphicFramePr>
            <a:graphicFrameLocks noChangeAspect="1"/>
          </p:cNvGraphicFramePr>
          <p:nvPr>
            <p:extLst>
              <p:ext uri="{D42A27DB-BD31-4B8C-83A1-F6EECF244321}">
                <p14:modId xmlns:p14="http://schemas.microsoft.com/office/powerpoint/2010/main" val="3076081881"/>
              </p:ext>
            </p:extLst>
          </p:nvPr>
        </p:nvGraphicFramePr>
        <p:xfrm>
          <a:off x="533400" y="1828801"/>
          <a:ext cx="8208344" cy="3886199"/>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2"/>
          <p:cNvSpPr>
            <a:spLocks noGrp="1" noChangeArrowheads="1"/>
          </p:cNvSpPr>
          <p:nvPr>
            <p:ph type="title"/>
          </p:nvPr>
        </p:nvSpPr>
        <p:spPr>
          <a:xfrm>
            <a:off x="828675" y="590550"/>
            <a:ext cx="7858125" cy="1009650"/>
          </a:xfrm>
        </p:spPr>
        <p:txBody>
          <a:bodyPr/>
          <a:lstStyle/>
          <a:p>
            <a:pPr eaLnBrk="1" hangingPunct="1"/>
            <a:r>
              <a:rPr lang="en-US" sz="2500" b="1" dirty="0" smtClean="0">
                <a:latin typeface="Calibri" panose="020F0502020204030204" pitchFamily="34" charset="0"/>
              </a:rPr>
              <a:t>Current Asthma Prevalence by Race and Ethnicity:</a:t>
            </a:r>
            <a:br>
              <a:rPr lang="en-US" sz="2500" b="1" dirty="0" smtClean="0">
                <a:latin typeface="Calibri" panose="020F0502020204030204" pitchFamily="34" charset="0"/>
              </a:rPr>
            </a:br>
            <a:r>
              <a:rPr lang="en-US" sz="2500" b="1" dirty="0" smtClean="0">
                <a:latin typeface="Calibri" panose="020F0502020204030204" pitchFamily="34" charset="0"/>
              </a:rPr>
              <a:t>United States, 2001-2010</a:t>
            </a:r>
          </a:p>
        </p:txBody>
      </p:sp>
      <p:sp>
        <p:nvSpPr>
          <p:cNvPr id="7" name="Rectangle 6"/>
          <p:cNvSpPr/>
          <p:nvPr/>
        </p:nvSpPr>
        <p:spPr>
          <a:xfrm>
            <a:off x="2819400" y="5925979"/>
            <a:ext cx="3962400" cy="246221"/>
          </a:xfrm>
          <a:prstGeom prst="rect">
            <a:avLst/>
          </a:prstGeom>
          <a:solidFill>
            <a:schemeClr val="tx1"/>
          </a:solidFill>
        </p:spPr>
        <p:txBody>
          <a:bodyPr wrap="square">
            <a:spAutoFit/>
          </a:bodyPr>
          <a:lstStyle/>
          <a:p>
            <a:pPr algn="ctr"/>
            <a:r>
              <a:rPr lang="en-US" sz="1000" dirty="0">
                <a:solidFill>
                  <a:schemeClr val="bg1"/>
                </a:solidFill>
                <a:latin typeface="Calibri" panose="020F0502020204030204" pitchFamily="34" charset="0"/>
              </a:rPr>
              <a:t>Blacks are more likely to have asthma than both </a:t>
            </a:r>
            <a:r>
              <a:rPr lang="en-US" sz="1000" dirty="0" smtClean="0">
                <a:solidFill>
                  <a:schemeClr val="bg1"/>
                </a:solidFill>
                <a:latin typeface="Calibri" panose="020F0502020204030204" pitchFamily="34" charset="0"/>
              </a:rPr>
              <a:t>Whites </a:t>
            </a:r>
            <a:r>
              <a:rPr lang="en-US" sz="1000" dirty="0">
                <a:solidFill>
                  <a:schemeClr val="bg1"/>
                </a:solidFill>
                <a:latin typeface="Calibri" panose="020F0502020204030204" pitchFamily="34" charset="0"/>
              </a:rPr>
              <a:t>and Hispanics. </a:t>
            </a:r>
          </a:p>
        </p:txBody>
      </p:sp>
    </p:spTree>
    <p:extLst>
      <p:ext uri="{BB962C8B-B14F-4D97-AF65-F5344CB8AC3E}">
        <p14:creationId xmlns:p14="http://schemas.microsoft.com/office/powerpoint/2010/main" val="352805291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wipe(left)">
                                      <p:cBhvr>
                                        <p:cTn id="7" dur="1500"/>
                                        <p:tgtEl>
                                          <p:spTgt spid="5">
                                            <p:graphicEl>
                                              <a:chart seriesIdx="-3" categoryIdx="-3" bldStep="gridLegend"/>
                                            </p:graphicEl>
                                          </p:spTgt>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5">
                                            <p:graphicEl>
                                              <a:chart seriesIdx="0" categoryIdx="-4" bldStep="series"/>
                                            </p:graphicEl>
                                          </p:spTgt>
                                        </p:tgtEl>
                                        <p:attrNameLst>
                                          <p:attrName>style.visibility</p:attrName>
                                        </p:attrNameLst>
                                      </p:cBhvr>
                                      <p:to>
                                        <p:strVal val="visible"/>
                                      </p:to>
                                    </p:set>
                                    <p:animEffect transition="in" filter="wipe(left)">
                                      <p:cBhvr>
                                        <p:cTn id="11" dur="2000"/>
                                        <p:tgtEl>
                                          <p:spTgt spid="5">
                                            <p:graphicEl>
                                              <a:chart seriesIdx="0" categoryIdx="-4" bldStep="series"/>
                                            </p:graphicEl>
                                          </p:spTgt>
                                        </p:tgtEl>
                                      </p:cBhvr>
                                    </p:animEffect>
                                  </p:childTnLst>
                                </p:cTn>
                              </p:par>
                            </p:childTnLst>
                          </p:cTn>
                        </p:par>
                        <p:par>
                          <p:cTn id="12" fill="hold">
                            <p:stCondLst>
                              <p:cond delay="3500"/>
                            </p:stCondLst>
                            <p:childTnLst>
                              <p:par>
                                <p:cTn id="13" presetID="22" presetClass="entr" presetSubtype="8" fill="hold" grpId="0" nodeType="afterEffect">
                                  <p:stCondLst>
                                    <p:cond delay="0"/>
                                  </p:stCondLst>
                                  <p:childTnLst>
                                    <p:set>
                                      <p:cBhvr>
                                        <p:cTn id="14" dur="1" fill="hold">
                                          <p:stCondLst>
                                            <p:cond delay="0"/>
                                          </p:stCondLst>
                                        </p:cTn>
                                        <p:tgtEl>
                                          <p:spTgt spid="5">
                                            <p:graphicEl>
                                              <a:chart seriesIdx="1" categoryIdx="-4" bldStep="series"/>
                                            </p:graphicEl>
                                          </p:spTgt>
                                        </p:tgtEl>
                                        <p:attrNameLst>
                                          <p:attrName>style.visibility</p:attrName>
                                        </p:attrNameLst>
                                      </p:cBhvr>
                                      <p:to>
                                        <p:strVal val="visible"/>
                                      </p:to>
                                    </p:set>
                                    <p:animEffect transition="in" filter="wipe(left)">
                                      <p:cBhvr>
                                        <p:cTn id="15" dur="2000"/>
                                        <p:tgtEl>
                                          <p:spTgt spid="5">
                                            <p:graphicEl>
                                              <a:chart seriesIdx="1" categoryIdx="-4" bldStep="series"/>
                                            </p:graphicEl>
                                          </p:spTgt>
                                        </p:tgtEl>
                                      </p:cBhvr>
                                    </p:animEffect>
                                  </p:childTnLst>
                                </p:cTn>
                              </p:par>
                            </p:childTnLst>
                          </p:cTn>
                        </p:par>
                        <p:par>
                          <p:cTn id="16" fill="hold">
                            <p:stCondLst>
                              <p:cond delay="5500"/>
                            </p:stCondLst>
                            <p:childTnLst>
                              <p:par>
                                <p:cTn id="17" presetID="22" presetClass="entr" presetSubtype="8" fill="hold" grpId="0" nodeType="afterEffect">
                                  <p:stCondLst>
                                    <p:cond delay="0"/>
                                  </p:stCondLst>
                                  <p:childTnLst>
                                    <p:set>
                                      <p:cBhvr>
                                        <p:cTn id="18" dur="1" fill="hold">
                                          <p:stCondLst>
                                            <p:cond delay="0"/>
                                          </p:stCondLst>
                                        </p:cTn>
                                        <p:tgtEl>
                                          <p:spTgt spid="5">
                                            <p:graphicEl>
                                              <a:chart seriesIdx="2" categoryIdx="-4" bldStep="series"/>
                                            </p:graphicEl>
                                          </p:spTgt>
                                        </p:tgtEl>
                                        <p:attrNameLst>
                                          <p:attrName>style.visibility</p:attrName>
                                        </p:attrNameLst>
                                      </p:cBhvr>
                                      <p:to>
                                        <p:strVal val="visible"/>
                                      </p:to>
                                    </p:set>
                                    <p:animEffect transition="in" filter="wipe(left)">
                                      <p:cBhvr>
                                        <p:cTn id="19" dur="2000"/>
                                        <p:tgtEl>
                                          <p:spTgt spid="5">
                                            <p:graphicEl>
                                              <a:chart seriesIdx="2" categoryIdx="-4" bldStep="series"/>
                                            </p:graphicEl>
                                          </p:spTgt>
                                        </p:tgtEl>
                                      </p:cBhvr>
                                    </p:animEffect>
                                  </p:childTnLst>
                                </p:cTn>
                              </p:par>
                            </p:childTnLst>
                          </p:cTn>
                        </p:par>
                        <p:par>
                          <p:cTn id="20" fill="hold">
                            <p:stCondLst>
                              <p:cond delay="7500"/>
                            </p:stCondLst>
                            <p:childTnLst>
                              <p:par>
                                <p:cTn id="21" presetID="6" presetClass="emph" presetSubtype="0" fill="hold" grpId="0" nodeType="afterEffect">
                                  <p:stCondLst>
                                    <p:cond delay="0"/>
                                  </p:stCondLst>
                                  <p:childTnLst>
                                    <p:animScale>
                                      <p:cBhvr>
                                        <p:cTn id="22" dur="2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Chart bld="series"/>
        </p:bldSub>
      </p:bldGraphic>
      <p:bldP spid="7" grpId="0" animBg="1"/>
    </p:bldLst>
  </p:timing>
</p:sld>
</file>

<file path=ppt/theme/theme1.xml><?xml version="1.0" encoding="utf-8"?>
<a:theme xmlns:a="http://schemas.openxmlformats.org/drawingml/2006/main" name="NCEHTheme">
  <a:themeElements>
    <a:clrScheme name="CDC OD Dark PPT Colors">
      <a:dk1>
        <a:srgbClr val="0F56DC"/>
      </a:dk1>
      <a:lt1>
        <a:srgbClr val="FFC000"/>
      </a:lt1>
      <a:dk2>
        <a:srgbClr val="FFFFFF"/>
      </a:dk2>
      <a:lt2>
        <a:srgbClr val="FFFFFF"/>
      </a:lt2>
      <a:accent1>
        <a:srgbClr val="4983F2"/>
      </a:accent1>
      <a:accent2>
        <a:srgbClr val="007D57"/>
      </a:accent2>
      <a:accent3>
        <a:srgbClr val="9A3B26"/>
      </a:accent3>
      <a:accent4>
        <a:srgbClr val="7F7F7F"/>
      </a:accent4>
      <a:accent5>
        <a:srgbClr val="0F56DC"/>
      </a:accent5>
      <a:accent6>
        <a:srgbClr val="002060"/>
      </a:accent6>
      <a:hlink>
        <a:srgbClr val="FFC000"/>
      </a:hlink>
      <a:folHlink>
        <a:srgbClr val="3077FF"/>
      </a:folHlink>
    </a:clrScheme>
    <a:fontScheme name="CDC Myriad Web Pro">
      <a:majorFont>
        <a:latin typeface="Myriad Web Pro"/>
        <a:ea typeface=""/>
        <a:cs typeface=""/>
      </a:majorFont>
      <a:minorFont>
        <a:latin typeface="Myriad Web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defPPr>
      </a:lstStyle>
    </a:txDef>
  </a:objectDefaults>
  <a:extraClrSchemeLst/>
</a:theme>
</file>

<file path=ppt/theme/theme2.xml><?xml version="1.0" encoding="utf-8"?>
<a:theme xmlns:a="http://schemas.openxmlformats.org/drawingml/2006/main" name="CDC_OD_PPT_light([1]">
  <a:themeElements>
    <a:clrScheme name="CDC Light Branding Colors">
      <a:dk1>
        <a:srgbClr val="0039A6"/>
      </a:dk1>
      <a:lt1>
        <a:srgbClr val="FFFFFF"/>
      </a:lt1>
      <a:dk2>
        <a:srgbClr val="3077FF"/>
      </a:dk2>
      <a:lt2>
        <a:srgbClr val="4B4B4B"/>
      </a:lt2>
      <a:accent1>
        <a:srgbClr val="0039A6"/>
      </a:accent1>
      <a:accent2>
        <a:srgbClr val="007D57"/>
      </a:accent2>
      <a:accent3>
        <a:srgbClr val="9A3B26"/>
      </a:accent3>
      <a:accent4>
        <a:srgbClr val="7F7F7F"/>
      </a:accent4>
      <a:accent5>
        <a:srgbClr val="4983F2"/>
      </a:accent5>
      <a:accent6>
        <a:srgbClr val="AFCAFF"/>
      </a:accent6>
      <a:hlink>
        <a:srgbClr val="002060"/>
      </a:hlink>
      <a:folHlink>
        <a:srgbClr val="0053F2"/>
      </a:folHlink>
    </a:clrScheme>
    <a:fontScheme name="CDC Myriad Web Pro">
      <a:majorFont>
        <a:latin typeface="Myriad Web Pro"/>
        <a:ea typeface=""/>
        <a:cs typeface=""/>
      </a:majorFont>
      <a:minorFont>
        <a:latin typeface="Myriad Web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NCHHSTP_PPT_dark(">
  <a:themeElements>
    <a:clrScheme name="NCBDD Dark PPT Colors">
      <a:dk1>
        <a:srgbClr val="FFC000"/>
      </a:dk1>
      <a:lt1>
        <a:srgbClr val="0F56DC"/>
      </a:lt1>
      <a:dk2>
        <a:srgbClr val="FFFFFF"/>
      </a:dk2>
      <a:lt2>
        <a:srgbClr val="FFFFFF"/>
      </a:lt2>
      <a:accent1>
        <a:srgbClr val="7CA295"/>
      </a:accent1>
      <a:accent2>
        <a:srgbClr val="8A343D"/>
      </a:accent2>
      <a:accent3>
        <a:srgbClr val="6639B7"/>
      </a:accent3>
      <a:accent4>
        <a:srgbClr val="D47B22"/>
      </a:accent4>
      <a:accent5>
        <a:srgbClr val="EAAB00"/>
      </a:accent5>
      <a:accent6>
        <a:srgbClr val="7F7F7F"/>
      </a:accent6>
      <a:hlink>
        <a:srgbClr val="007D57"/>
      </a:hlink>
      <a:folHlink>
        <a:srgbClr val="FFFFFF"/>
      </a:folHlink>
    </a:clrScheme>
    <a:fontScheme name="CDC Myriad Web Pro">
      <a:majorFont>
        <a:latin typeface="Myriad Web Pro"/>
        <a:ea typeface=""/>
        <a:cs typeface=""/>
      </a:majorFont>
      <a:minorFont>
        <a:latin typeface="Myriad Web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NCBDD Dark PPT Colors">
    <a:dk1>
      <a:srgbClr val="FFC000"/>
    </a:dk1>
    <a:lt1>
      <a:srgbClr val="0F56DC"/>
    </a:lt1>
    <a:dk2>
      <a:srgbClr val="FFFFFF"/>
    </a:dk2>
    <a:lt2>
      <a:srgbClr val="FFFFFF"/>
    </a:lt2>
    <a:accent1>
      <a:srgbClr val="7CA295"/>
    </a:accent1>
    <a:accent2>
      <a:srgbClr val="8A343D"/>
    </a:accent2>
    <a:accent3>
      <a:srgbClr val="6639B7"/>
    </a:accent3>
    <a:accent4>
      <a:srgbClr val="D47B22"/>
    </a:accent4>
    <a:accent5>
      <a:srgbClr val="EAAB00"/>
    </a:accent5>
    <a:accent6>
      <a:srgbClr val="7F7F7F"/>
    </a:accent6>
    <a:hlink>
      <a:srgbClr val="007D57"/>
    </a:hlink>
    <a:folHlink>
      <a:srgbClr val="FFFFFF"/>
    </a:folHlink>
  </a:clrScheme>
  <a:fontScheme name="CDC Myriad Web Pro">
    <a:majorFont>
      <a:latin typeface="Myriad Web Pro"/>
      <a:ea typeface=""/>
      <a:cs typeface=""/>
    </a:majorFont>
    <a:minorFont>
      <a:latin typeface="Myriad Web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NCEHTheme</Template>
  <TotalTime>2076</TotalTime>
  <Words>2519</Words>
  <Application>Microsoft Office PowerPoint</Application>
  <PresentationFormat>On-screen Show (4:3)</PresentationFormat>
  <Paragraphs>272</Paragraphs>
  <Slides>18</Slides>
  <Notes>18</Notes>
  <HiddenSlides>0</HiddenSlides>
  <MMClips>0</MMClips>
  <ScaleCrop>false</ScaleCrop>
  <HeadingPairs>
    <vt:vector size="4" baseType="variant">
      <vt:variant>
        <vt:lpstr>Theme</vt:lpstr>
      </vt:variant>
      <vt:variant>
        <vt:i4>3</vt:i4>
      </vt:variant>
      <vt:variant>
        <vt:lpstr>Slide Titles</vt:lpstr>
      </vt:variant>
      <vt:variant>
        <vt:i4>18</vt:i4>
      </vt:variant>
    </vt:vector>
  </HeadingPairs>
  <TitlesOfParts>
    <vt:vector size="21" baseType="lpstr">
      <vt:lpstr>NCEHTheme</vt:lpstr>
      <vt:lpstr>CDC_OD_PPT_light([1]</vt:lpstr>
      <vt:lpstr>NCHHSTP_PPT_dark(</vt:lpstr>
      <vt:lpstr>Asthma Prevalence in the United States</vt:lpstr>
      <vt:lpstr>PowerPoint Presentation</vt:lpstr>
      <vt:lpstr>Introduction</vt:lpstr>
      <vt:lpstr>Introduction</vt:lpstr>
      <vt:lpstr>Introduction</vt:lpstr>
      <vt:lpstr>Introduction</vt:lpstr>
      <vt:lpstr>PowerPoint Presentation</vt:lpstr>
      <vt:lpstr>PowerPoint Presentation</vt:lpstr>
      <vt:lpstr>Current Asthma Prevalence by Race and Ethnicity: United States, 2001-2010</vt:lpstr>
      <vt:lpstr>PowerPoint Presentation</vt:lpstr>
      <vt:lpstr>Child and Adult Current Asthma Prevalence by Age and Sex:  United States, 2006-2010</vt:lpstr>
      <vt:lpstr>PowerPoint Presentation</vt:lpstr>
      <vt:lpstr>PowerPoint Presentation</vt:lpstr>
      <vt:lpstr>PowerPoint Presentation</vt:lpstr>
      <vt:lpstr>Technical Notes</vt:lpstr>
      <vt:lpstr>Sources</vt:lpstr>
      <vt:lpstr>Sources (continued)</vt:lpstr>
      <vt:lpstr>PowerPoint Presentation</vt:lpstr>
    </vt:vector>
  </TitlesOfParts>
  <Company>CDC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hatice zahran;vou5</dc:creator>
  <cp:lastModifiedBy>CDC User</cp:lastModifiedBy>
  <cp:revision>225</cp:revision>
  <cp:lastPrinted>2014-07-21T14:09:38Z</cp:lastPrinted>
  <dcterms:created xsi:type="dcterms:W3CDTF">2010-10-25T18:55:03Z</dcterms:created>
  <dcterms:modified xsi:type="dcterms:W3CDTF">2014-07-21T14:09:45Z</dcterms:modified>
</cp:coreProperties>
</file>