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690" r:id="rId2"/>
    <p:sldId id="691" r:id="rId3"/>
    <p:sldId id="692" r:id="rId4"/>
    <p:sldId id="693" r:id="rId5"/>
    <p:sldId id="694" r:id="rId6"/>
    <p:sldId id="719" r:id="rId7"/>
    <p:sldId id="697" r:id="rId8"/>
    <p:sldId id="720" r:id="rId9"/>
    <p:sldId id="699" r:id="rId10"/>
    <p:sldId id="721" r:id="rId11"/>
    <p:sldId id="701" r:id="rId12"/>
    <p:sldId id="702" r:id="rId13"/>
    <p:sldId id="703" r:id="rId14"/>
    <p:sldId id="704" r:id="rId15"/>
    <p:sldId id="705" r:id="rId16"/>
    <p:sldId id="706" r:id="rId17"/>
    <p:sldId id="707" r:id="rId18"/>
    <p:sldId id="70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2F"/>
    <a:srgbClr val="339966"/>
    <a:srgbClr val="1D4D6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68" autoAdjust="0"/>
    <p:restoredTop sz="72878" autoAdjust="0"/>
  </p:normalViewPr>
  <p:slideViewPr>
    <p:cSldViewPr>
      <p:cViewPr varScale="1">
        <p:scale>
          <a:sx n="97" d="100"/>
          <a:sy n="97" d="100"/>
        </p:scale>
        <p:origin x="2610" y="90"/>
      </p:cViewPr>
      <p:guideLst>
        <p:guide orient="horz" pos="2160"/>
        <p:guide pos="2880"/>
      </p:guideLst>
    </p:cSldViewPr>
  </p:slideViewPr>
  <p:outlineViewPr>
    <p:cViewPr>
      <p:scale>
        <a:sx n="33" d="100"/>
        <a:sy n="33" d="100"/>
      </p:scale>
      <p:origin x="0" y="-153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6A1CA51-2527-47EE-98B7-50903CB557B5}" type="datetimeFigureOut">
              <a:rPr lang="en-US"/>
              <a:pPr>
                <a:defRPr/>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357B3D8-D94B-43BD-BD5D-DB0C895CAD9B}" type="slidenum">
              <a:rPr lang="en-US"/>
              <a:pPr>
                <a:defRPr/>
              </a:pPr>
              <a:t>‹#›</a:t>
            </a:fld>
            <a:endParaRPr lang="en-US"/>
          </a:p>
        </p:txBody>
      </p:sp>
    </p:spTree>
    <p:extLst>
      <p:ext uri="{BB962C8B-B14F-4D97-AF65-F5344CB8AC3E}">
        <p14:creationId xmlns:p14="http://schemas.microsoft.com/office/powerpoint/2010/main" val="354026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This slide set contains information about and data from the Youth Risk Behavior Surveillance System or YRBSS.  It includes national, state, and local data from the 2015 surveys.</a:t>
            </a:r>
          </a:p>
          <a:p>
            <a:pPr eaLnBrk="1" hangingPunct="1"/>
            <a:endParaRPr lang="en-US" altLang="en-US" smtClean="0">
              <a:latin typeface="Arial" panose="020B0604020202020204" pitchFamily="34" charset="0"/>
            </a:endParaRP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F8B7B5BD-BEF8-4B17-9D05-4EA77471D0F5}" type="slidenum">
              <a:rPr lang="en-US" altLang="en-US" sz="1100" smtClean="0">
                <a:solidFill>
                  <a:srgbClr val="000000"/>
                </a:solidFill>
                <a:latin typeface="Times New Roman" panose="02020603050405020304" pitchFamily="18" charset="0"/>
              </a:rPr>
              <a:pPr eaLnBrk="0" hangingPunct="0">
                <a:spcBef>
                  <a:spcPct val="0"/>
                </a:spcBef>
              </a:pPr>
              <a:t>1</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099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D0DA060F-5CA5-462F-83A4-C68A83291CFE}" type="slidenum">
              <a:rPr lang="en-US" altLang="en-US" sz="1100" smtClean="0">
                <a:solidFill>
                  <a:srgbClr val="000000"/>
                </a:solidFill>
                <a:latin typeface="Times New Roman" panose="02020603050405020304" pitchFamily="18" charset="0"/>
              </a:rPr>
              <a:pPr eaLnBrk="0" hangingPunct="0">
                <a:spcBef>
                  <a:spcPct val="0"/>
                </a:spcBef>
              </a:pPr>
              <a:t>10</a:t>
            </a:fld>
            <a:endParaRPr lang="en-US" altLang="en-US" sz="1100" smtClean="0">
              <a:solidFill>
                <a:srgbClr val="000000"/>
              </a:solidFill>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bwMode="auto">
          <a:xfrm>
            <a:off x="1144588" y="682625"/>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xfrm>
            <a:off x="914400" y="4343400"/>
            <a:ext cx="50292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latin typeface="Arial" panose="020B0604020202020204" pitchFamily="34" charset="0"/>
              </a:rPr>
              <a:t>This table reflects state and local participation in the YRBS for the years 1991 through 2015.  Since its inception, participation has grown from 26 states to 47 states in 2015.  The number of cities has increased from 11 in 1991 to 21 in 2015.  4 territories participated in 2015.  In addition, one tribal government conducted a YRBS in 2015.  The total number of sites conducting a 2015 YRBS is 73.  Among these sites, 82% obtained weighted data in 2015.</a:t>
            </a:r>
          </a:p>
          <a:p>
            <a:pPr eaLnBrk="1" hangingPunct="1"/>
            <a:endParaRPr lang="en-US" altLang="en-US" dirty="0" smtClean="0">
              <a:latin typeface="Arial" panose="020B0604020202020204" pitchFamily="34" charset="0"/>
            </a:endParaRPr>
          </a:p>
          <a:p>
            <a:pPr eaLnBrk="1" hangingPunct="1"/>
            <a:endParaRPr lang="en-US" altLang="en-US" sz="2000" dirty="0" smtClean="0">
              <a:latin typeface="Arial" panose="020B0604020202020204" pitchFamily="34" charset="0"/>
            </a:endParaRPr>
          </a:p>
        </p:txBody>
      </p:sp>
    </p:spTree>
    <p:extLst>
      <p:ext uri="{BB962C8B-B14F-4D97-AF65-F5344CB8AC3E}">
        <p14:creationId xmlns:p14="http://schemas.microsoft.com/office/powerpoint/2010/main" val="275492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YRBS data are used at the national, state, and local levels in a variety of policy and program applications.  YRBS data can be used to do the following:</a:t>
            </a:r>
          </a:p>
          <a:p>
            <a:pPr eaLnBrk="1" hangingPunct="1">
              <a:buFontTx/>
              <a:buChar char="•"/>
            </a:pPr>
            <a:r>
              <a:rPr lang="en-US" altLang="en-US" smtClean="0">
                <a:latin typeface="Arial" panose="020B0604020202020204" pitchFamily="34" charset="0"/>
              </a:rPr>
              <a:t>Describe risk behaviors;</a:t>
            </a:r>
          </a:p>
          <a:p>
            <a:pPr eaLnBrk="1" hangingPunct="1">
              <a:buFontTx/>
              <a:buChar char="•"/>
            </a:pPr>
            <a:r>
              <a:rPr lang="en-US" altLang="en-US" smtClean="0">
                <a:latin typeface="Arial" panose="020B0604020202020204" pitchFamily="34" charset="0"/>
              </a:rPr>
              <a:t>Create awareness;</a:t>
            </a:r>
          </a:p>
          <a:p>
            <a:pPr eaLnBrk="1" hangingPunct="1">
              <a:buFontTx/>
              <a:buChar char="•"/>
            </a:pPr>
            <a:r>
              <a:rPr lang="en-US" altLang="en-US" smtClean="0">
                <a:latin typeface="Arial" panose="020B0604020202020204" pitchFamily="34" charset="0"/>
              </a:rPr>
              <a:t>Set program goals;</a:t>
            </a:r>
          </a:p>
          <a:p>
            <a:pPr eaLnBrk="1" hangingPunct="1">
              <a:buFontTx/>
              <a:buChar char="•"/>
            </a:pPr>
            <a:r>
              <a:rPr lang="en-US" altLang="en-US" smtClean="0">
                <a:latin typeface="Arial" panose="020B0604020202020204" pitchFamily="34" charset="0"/>
              </a:rPr>
              <a:t>Develop programs and policies;</a:t>
            </a:r>
          </a:p>
          <a:p>
            <a:pPr eaLnBrk="1" hangingPunct="1">
              <a:buFontTx/>
              <a:buChar char="•"/>
            </a:pPr>
            <a:r>
              <a:rPr lang="en-US" altLang="en-US" smtClean="0">
                <a:latin typeface="Arial" panose="020B0604020202020204" pitchFamily="34" charset="0"/>
              </a:rPr>
              <a:t>Support health-related legislation; and</a:t>
            </a:r>
          </a:p>
          <a:p>
            <a:pPr eaLnBrk="1" hangingPunct="1">
              <a:buFontTx/>
              <a:buChar char="•"/>
            </a:pPr>
            <a:r>
              <a:rPr lang="en-US" altLang="en-US" smtClean="0">
                <a:latin typeface="Arial" panose="020B0604020202020204" pitchFamily="34" charset="0"/>
              </a:rPr>
              <a:t>Seek funding.</a:t>
            </a:r>
          </a:p>
          <a:p>
            <a:pPr eaLnBrk="1" hangingPunct="1"/>
            <a:endParaRPr lang="en-US" altLang="en-US" smtClean="0">
              <a:latin typeface="Arial" panose="020B0604020202020204" pitchFamily="34"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990F8DBD-8B56-49D2-86DD-6806946D6343}" type="slidenum">
              <a:rPr lang="en-US" altLang="en-US" sz="1100" smtClean="0">
                <a:solidFill>
                  <a:srgbClr val="000000"/>
                </a:solidFill>
                <a:latin typeface="Times New Roman" panose="02020603050405020304" pitchFamily="18" charset="0"/>
              </a:rPr>
              <a:pPr eaLnBrk="0" hangingPunct="0">
                <a:spcBef>
                  <a:spcPct val="0"/>
                </a:spcBef>
              </a:pPr>
              <a:t>11</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9336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The YRBS describes risk behaviors that affect youth, including select subgroups of youth that may be of interest.  YRBS data also are used to demonstrate how risk behaviors are interrelated.</a:t>
            </a:r>
          </a:p>
          <a:p>
            <a:pPr eaLnBrk="1" hangingPunct="1"/>
            <a:endParaRPr lang="en-US" altLang="en-US" smtClean="0">
              <a:latin typeface="Arial" panose="020B0604020202020204" pitchFamily="34" charset="0"/>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4315B6FA-C0C0-41EF-B9F8-0419AB528602}" type="slidenum">
              <a:rPr lang="en-US" altLang="en-US" sz="1100" smtClean="0">
                <a:solidFill>
                  <a:srgbClr val="000000"/>
                </a:solidFill>
                <a:latin typeface="Times New Roman" panose="02020603050405020304" pitchFamily="18" charset="0"/>
              </a:rPr>
              <a:pPr eaLnBrk="0" hangingPunct="0">
                <a:spcBef>
                  <a:spcPct val="0"/>
                </a:spcBef>
              </a:pPr>
              <a:t>12</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185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YRBS data are useful for creating awareness about health risk behaviors practiced by youth among such varied audiences as:</a:t>
            </a:r>
          </a:p>
          <a:p>
            <a:pPr eaLnBrk="1" hangingPunct="1">
              <a:spcAft>
                <a:spcPct val="30000"/>
              </a:spcAft>
              <a:buFontTx/>
              <a:buChar char="•"/>
            </a:pPr>
            <a:r>
              <a:rPr lang="en-US" altLang="en-US" smtClean="0">
                <a:latin typeface="Arial" panose="020B0604020202020204" pitchFamily="34" charset="0"/>
              </a:rPr>
              <a:t>Legislators, boards of education, and school administrators;</a:t>
            </a:r>
          </a:p>
          <a:p>
            <a:pPr eaLnBrk="1" hangingPunct="1">
              <a:spcAft>
                <a:spcPct val="30000"/>
              </a:spcAft>
              <a:buFontTx/>
              <a:buChar char="•"/>
            </a:pPr>
            <a:r>
              <a:rPr lang="en-US" altLang="en-US" smtClean="0">
                <a:latin typeface="Arial" panose="020B0604020202020204" pitchFamily="34" charset="0"/>
              </a:rPr>
              <a:t>Parents;</a:t>
            </a:r>
          </a:p>
          <a:p>
            <a:pPr eaLnBrk="1" hangingPunct="1">
              <a:spcAft>
                <a:spcPct val="30000"/>
              </a:spcAft>
              <a:buFontTx/>
              <a:buChar char="•"/>
            </a:pPr>
            <a:r>
              <a:rPr lang="en-US" altLang="en-US" smtClean="0">
                <a:latin typeface="Arial" panose="020B0604020202020204" pitchFamily="34" charset="0"/>
              </a:rPr>
              <a:t>Community members;</a:t>
            </a:r>
          </a:p>
          <a:p>
            <a:pPr eaLnBrk="1" hangingPunct="1">
              <a:spcAft>
                <a:spcPct val="30000"/>
              </a:spcAft>
              <a:buFontTx/>
              <a:buChar char="•"/>
            </a:pPr>
            <a:r>
              <a:rPr lang="en-US" altLang="en-US" smtClean="0">
                <a:latin typeface="Arial" panose="020B0604020202020204" pitchFamily="34" charset="0"/>
              </a:rPr>
              <a:t>School staff;</a:t>
            </a:r>
          </a:p>
          <a:p>
            <a:pPr eaLnBrk="1" hangingPunct="1">
              <a:spcAft>
                <a:spcPct val="30000"/>
              </a:spcAft>
              <a:buFontTx/>
              <a:buChar char="•"/>
            </a:pPr>
            <a:r>
              <a:rPr lang="en-US" altLang="en-US" smtClean="0">
                <a:latin typeface="Arial" panose="020B0604020202020204" pitchFamily="34" charset="0"/>
              </a:rPr>
              <a:t>Students; and</a:t>
            </a:r>
          </a:p>
          <a:p>
            <a:pPr eaLnBrk="1" hangingPunct="1">
              <a:spcAft>
                <a:spcPct val="30000"/>
              </a:spcAft>
              <a:buFontTx/>
              <a:buChar char="•"/>
            </a:pPr>
            <a:r>
              <a:rPr lang="en-US" altLang="en-US" smtClean="0">
                <a:latin typeface="Arial" panose="020B0604020202020204" pitchFamily="34" charset="0"/>
              </a:rPr>
              <a:t>Media.</a:t>
            </a:r>
          </a:p>
          <a:p>
            <a:pPr eaLnBrk="1" hangingPunct="1"/>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6B826245-AE0A-42ED-9E64-5F772785F646}" type="slidenum">
              <a:rPr lang="en-US" altLang="en-US" sz="1100" smtClean="0">
                <a:solidFill>
                  <a:srgbClr val="000000"/>
                </a:solidFill>
                <a:latin typeface="Times New Roman" panose="02020603050405020304" pitchFamily="18" charset="0"/>
              </a:rPr>
              <a:pPr eaLnBrk="0" hangingPunct="0">
                <a:spcBef>
                  <a:spcPct val="0"/>
                </a:spcBef>
              </a:pPr>
              <a:t>13</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9794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YRBS data are used to set program goals.  For example, YRBS data are used in the development of strategic plans for school health programs, to set Healthy People 2020 objectives, and as part of CDC’s cooperative agreement performance measures.  </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64CE1AB0-7204-4EA6-9827-AEE96C8964C3}" type="slidenum">
              <a:rPr lang="en-US" altLang="en-US" sz="1100" smtClean="0">
                <a:solidFill>
                  <a:srgbClr val="000000"/>
                </a:solidFill>
                <a:latin typeface="Times New Roman" panose="02020603050405020304" pitchFamily="18" charset="0"/>
              </a:rPr>
              <a:pPr eaLnBrk="0" hangingPunct="0">
                <a:spcBef>
                  <a:spcPct val="0"/>
                </a:spcBef>
              </a:pPr>
              <a:t>14</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89173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YRBS data have proven useful to help develop programs and policies, including school health programs and policies, programs and policies for youth in high risk situations, instructional guides and materials, and professional development programs for teachers.</a:t>
            </a:r>
          </a:p>
          <a:p>
            <a:pPr eaLnBrk="1" hangingPunct="1"/>
            <a:endParaRPr lang="en-US" altLang="en-US" smtClean="0">
              <a:latin typeface="Arial" panose="020B0604020202020204" pitchFamily="34" charset="0"/>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65070663-8BBC-4C02-AB1E-FD4568B5D331}" type="slidenum">
              <a:rPr lang="en-US" altLang="en-US" sz="1100" smtClean="0">
                <a:solidFill>
                  <a:srgbClr val="000000"/>
                </a:solidFill>
                <a:latin typeface="Times New Roman" panose="02020603050405020304" pitchFamily="18" charset="0"/>
              </a:rPr>
              <a:pPr eaLnBrk="0" hangingPunct="0">
                <a:spcBef>
                  <a:spcPct val="0"/>
                </a:spcBef>
              </a:pPr>
              <a:t>15</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76609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Data from the YRBS also are cited often to support health-related legislation such as:</a:t>
            </a:r>
          </a:p>
          <a:p>
            <a:pPr eaLnBrk="1" hangingPunct="1">
              <a:buFontTx/>
              <a:buChar char="•"/>
            </a:pPr>
            <a:r>
              <a:rPr lang="en-US" altLang="en-US" smtClean="0">
                <a:latin typeface="Arial" panose="020B0604020202020204" pitchFamily="34" charset="0"/>
              </a:rPr>
              <a:t>School health program requirements;</a:t>
            </a:r>
          </a:p>
          <a:p>
            <a:pPr eaLnBrk="1" hangingPunct="1">
              <a:buFontTx/>
              <a:buChar char="•"/>
            </a:pPr>
            <a:r>
              <a:rPr lang="en-US" altLang="en-US" smtClean="0">
                <a:latin typeface="Arial" panose="020B0604020202020204" pitchFamily="34" charset="0"/>
              </a:rPr>
              <a:t>School health council requirements;</a:t>
            </a:r>
          </a:p>
          <a:p>
            <a:pPr eaLnBrk="1" hangingPunct="1">
              <a:buFontTx/>
              <a:buChar char="•"/>
            </a:pPr>
            <a:r>
              <a:rPr lang="en-US" altLang="en-US" smtClean="0">
                <a:latin typeface="Arial" panose="020B0604020202020204" pitchFamily="34" charset="0"/>
              </a:rPr>
              <a:t>Drug-free or weapon-free school zone laws;</a:t>
            </a:r>
          </a:p>
          <a:p>
            <a:pPr eaLnBrk="1" hangingPunct="1">
              <a:buFontTx/>
              <a:buChar char="•"/>
            </a:pPr>
            <a:r>
              <a:rPr lang="en-US" altLang="en-US" smtClean="0">
                <a:latin typeface="Arial" panose="020B0604020202020204" pitchFamily="34" charset="0"/>
              </a:rPr>
              <a:t>Minors’ access laws;</a:t>
            </a:r>
          </a:p>
          <a:p>
            <a:pPr eaLnBrk="1" hangingPunct="1">
              <a:buFontTx/>
              <a:buChar char="•"/>
            </a:pPr>
            <a:r>
              <a:rPr lang="en-US" altLang="en-US" smtClean="0">
                <a:latin typeface="Arial" panose="020B0604020202020204" pitchFamily="34" charset="0"/>
              </a:rPr>
              <a:t>Drinking and driving laws;</a:t>
            </a:r>
          </a:p>
          <a:p>
            <a:pPr eaLnBrk="1" hangingPunct="1">
              <a:buFontTx/>
              <a:buChar char="•"/>
            </a:pPr>
            <a:r>
              <a:rPr lang="en-US" altLang="en-US" smtClean="0">
                <a:latin typeface="Arial" panose="020B0604020202020204" pitchFamily="34" charset="0"/>
              </a:rPr>
              <a:t>Bans on billboards and other advertising;</a:t>
            </a:r>
          </a:p>
          <a:p>
            <a:pPr eaLnBrk="1" hangingPunct="1">
              <a:buFontTx/>
              <a:buChar char="•"/>
            </a:pPr>
            <a:r>
              <a:rPr lang="en-US" altLang="en-US" smtClean="0">
                <a:latin typeface="Arial" panose="020B0604020202020204" pitchFamily="34" charset="0"/>
              </a:rPr>
              <a:t>Competitive food policies;</a:t>
            </a:r>
          </a:p>
          <a:p>
            <a:pPr eaLnBrk="1" hangingPunct="1">
              <a:buFontTx/>
              <a:buChar char="•"/>
            </a:pPr>
            <a:r>
              <a:rPr lang="en-US" altLang="en-US" smtClean="0">
                <a:latin typeface="Arial" panose="020B0604020202020204" pitchFamily="34" charset="0"/>
              </a:rPr>
              <a:t>School health services policies;</a:t>
            </a:r>
          </a:p>
          <a:p>
            <a:pPr eaLnBrk="1" hangingPunct="1">
              <a:buFontTx/>
              <a:buChar char="•"/>
            </a:pPr>
            <a:r>
              <a:rPr lang="en-US" altLang="en-US" smtClean="0">
                <a:latin typeface="Arial" panose="020B0604020202020204" pitchFamily="34" charset="0"/>
              </a:rPr>
              <a:t>Anti-bullying legislation; and</a:t>
            </a:r>
          </a:p>
          <a:p>
            <a:pPr eaLnBrk="1" hangingPunct="1">
              <a:buFontTx/>
              <a:buChar char="•"/>
            </a:pPr>
            <a:r>
              <a:rPr lang="en-US" altLang="en-US" smtClean="0">
                <a:latin typeface="Arial" panose="020B0604020202020204" pitchFamily="34" charset="0"/>
              </a:rPr>
              <a:t>School environment policies</a:t>
            </a:r>
          </a:p>
          <a:p>
            <a:pPr eaLnBrk="1" hangingPunct="1">
              <a:buFontTx/>
              <a:buChar char="•"/>
            </a:pPr>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53B72F8D-0271-49D2-A0DD-DEC38B538FFF}" type="slidenum">
              <a:rPr lang="en-US" altLang="en-US" sz="1100" smtClean="0">
                <a:solidFill>
                  <a:srgbClr val="000000"/>
                </a:solidFill>
                <a:latin typeface="Times New Roman" panose="02020603050405020304" pitchFamily="18" charset="0"/>
              </a:rPr>
              <a:pPr eaLnBrk="0" hangingPunct="0">
                <a:spcBef>
                  <a:spcPct val="0"/>
                </a:spcBef>
              </a:pPr>
              <a:t>16</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74788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YRBS data are a valuable resource to support funding requests to federal, state, and private agencies and foundations.</a:t>
            </a:r>
          </a:p>
          <a:p>
            <a:pPr eaLnBrk="1" hangingPunct="1"/>
            <a:endParaRPr lang="en-US" altLang="en-US" smtClean="0">
              <a:latin typeface="Arial" panose="020B0604020202020204" pitchFamily="34"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DD08FC50-C995-41B4-8B22-4FDF1F6CB0D2}" type="slidenum">
              <a:rPr lang="en-US" altLang="en-US" sz="1100" smtClean="0">
                <a:solidFill>
                  <a:srgbClr val="000000"/>
                </a:solidFill>
                <a:latin typeface="Times New Roman" panose="02020603050405020304" pitchFamily="18" charset="0"/>
              </a:rPr>
              <a:pPr eaLnBrk="0" hangingPunct="0">
                <a:spcBef>
                  <a:spcPct val="0"/>
                </a:spcBef>
              </a:pPr>
              <a:t>17</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8559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Comprehensive information about the YRBSS can be found on CDC’s Web site at www.cdc.gov/yrbs.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site includes information such as a copy of the latest questionnaire and item rationale; links to the </a:t>
            </a:r>
            <a:r>
              <a:rPr lang="en-US" altLang="en-US" i="1" smtClean="0">
                <a:latin typeface="Arial" panose="020B0604020202020204" pitchFamily="34" charset="0"/>
              </a:rPr>
              <a:t>Morbidity and Mortality Weekly Report</a:t>
            </a:r>
            <a:r>
              <a:rPr lang="en-US" altLang="en-US" smtClean="0">
                <a:latin typeface="Arial" panose="020B0604020202020204" pitchFamily="34" charset="0"/>
              </a:rPr>
              <a:t> Surveillance Summaries that highlight YRBS data; Youth Online, which provides detailed results by location and health topic; the data and codebooks for the national YRBS; and related publications, journal articles, and fact sheets.</a:t>
            </a:r>
          </a:p>
          <a:p>
            <a:pPr eaLnBrk="1" hangingPunct="1"/>
            <a:endParaRPr lang="en-US" altLang="en-US" smtClean="0">
              <a:latin typeface="Arial" panose="020B0604020202020204" pitchFamily="34" charset="0"/>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F8F91302-595B-41C4-AE93-239FC8E8055D}" type="slidenum">
              <a:rPr lang="en-US" altLang="en-US" sz="1100" smtClean="0">
                <a:solidFill>
                  <a:srgbClr val="000000"/>
                </a:solidFill>
                <a:latin typeface="Times New Roman" panose="02020603050405020304" pitchFamily="18" charset="0"/>
              </a:rPr>
              <a:pPr eaLnBrk="0" hangingPunct="0">
                <a:spcBef>
                  <a:spcPct val="0"/>
                </a:spcBef>
              </a:pPr>
              <a:t>18</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8092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The purposes of the YRBSS are to focus the nation on behaviors among youth causing the most important health problems, to assess how risk behaviors change over time, and to provide comparable data.</a:t>
            </a:r>
          </a:p>
          <a:p>
            <a:pPr eaLnBrk="1" hangingPunct="1"/>
            <a:endParaRPr lang="en-US" altLang="en-US" smtClean="0">
              <a:latin typeface="Arial" panose="020B0604020202020204" pitchFamily="34" charset="0"/>
            </a:endParaRP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084198C2-C8D1-4F33-92E6-BFCAA7CDD52F}" type="slidenum">
              <a:rPr lang="en-US" altLang="en-US" sz="1100" smtClean="0">
                <a:solidFill>
                  <a:srgbClr val="000000"/>
                </a:solidFill>
                <a:latin typeface="Times New Roman" panose="02020603050405020304" pitchFamily="18" charset="0"/>
              </a:rPr>
              <a:pPr eaLnBrk="0" hangingPunct="0">
                <a:spcBef>
                  <a:spcPct val="0"/>
                </a:spcBef>
              </a:pPr>
              <a:t>2</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672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3395"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Lst>
        </p:spPr>
        <p:txBody>
          <a:bodyPr/>
          <a:lstStyle/>
          <a:p>
            <a:pPr eaLnBrk="1" hangingPunct="1">
              <a:defRPr/>
            </a:pPr>
            <a:r>
              <a:rPr lang="en-US" altLang="en-US" dirty="0" smtClean="0">
                <a:latin typeface="Arial" pitchFamily="34" charset="0"/>
              </a:rPr>
              <a:t>The YRBSS monitors priority health-risk behaviors that contribute to the leading causes of morbidity and mortality among youth and adults: </a:t>
            </a:r>
          </a:p>
          <a:p>
            <a:pPr marL="171450" indent="-171450" eaLnBrk="1" hangingPunct="1">
              <a:buFontTx/>
              <a:buChar char="-"/>
              <a:defRPr/>
            </a:pPr>
            <a:r>
              <a:rPr lang="en-US" altLang="en-US" dirty="0" smtClean="0">
                <a:latin typeface="Arial" pitchFamily="34" charset="0"/>
              </a:rPr>
              <a:t>unintentional injuries and violence</a:t>
            </a:r>
          </a:p>
          <a:p>
            <a:pPr marL="171450" indent="-171450" eaLnBrk="1" hangingPunct="1">
              <a:buFontTx/>
              <a:buChar char="-"/>
              <a:defRPr/>
            </a:pPr>
            <a:r>
              <a:rPr lang="en-US" altLang="en-US" dirty="0" smtClean="0">
                <a:latin typeface="Arial" pitchFamily="34" charset="0"/>
              </a:rPr>
              <a:t>sexual behaviors</a:t>
            </a:r>
          </a:p>
          <a:p>
            <a:pPr marL="171450" indent="-171450" eaLnBrk="1" hangingPunct="1">
              <a:buFontTx/>
              <a:buChar char="-"/>
              <a:defRPr/>
            </a:pPr>
            <a:r>
              <a:rPr lang="en-US" altLang="en-US" dirty="0" smtClean="0">
                <a:latin typeface="Arial" pitchFamily="34" charset="0"/>
              </a:rPr>
              <a:t>alcohol and other drug use</a:t>
            </a:r>
          </a:p>
          <a:p>
            <a:pPr marL="171450" indent="-171450" eaLnBrk="1" hangingPunct="1">
              <a:buFontTx/>
              <a:buChar char="-"/>
              <a:defRPr/>
            </a:pPr>
            <a:r>
              <a:rPr lang="en-US" altLang="en-US" dirty="0" smtClean="0">
                <a:latin typeface="Arial" pitchFamily="34" charset="0"/>
              </a:rPr>
              <a:t>tobacco use</a:t>
            </a:r>
          </a:p>
          <a:p>
            <a:pPr marL="171450" indent="-171450" eaLnBrk="1" hangingPunct="1">
              <a:buFontTx/>
              <a:buChar char="-"/>
              <a:defRPr/>
            </a:pPr>
            <a:r>
              <a:rPr lang="en-US" altLang="en-US" dirty="0" smtClean="0">
                <a:latin typeface="Arial" pitchFamily="34" charset="0"/>
              </a:rPr>
              <a:t>unhealthy dietary behaviors</a:t>
            </a:r>
          </a:p>
          <a:p>
            <a:pPr marL="171450" indent="-171450" eaLnBrk="1" hangingPunct="1">
              <a:buFontTx/>
              <a:buChar char="-"/>
              <a:defRPr/>
            </a:pPr>
            <a:r>
              <a:rPr lang="en-US" altLang="en-US" dirty="0" smtClean="0">
                <a:latin typeface="Arial" pitchFamily="34" charset="0"/>
              </a:rPr>
              <a:t>inadequate physical activity.  </a:t>
            </a:r>
          </a:p>
          <a:p>
            <a:pPr marL="171450" indent="-171450" eaLnBrk="1" hangingPunct="1">
              <a:buFontTx/>
              <a:buChar char="-"/>
              <a:defRPr/>
            </a:pPr>
            <a:endParaRPr lang="en-US" altLang="en-US" dirty="0" smtClean="0">
              <a:latin typeface="Arial" pitchFamily="34" charset="0"/>
            </a:endParaRPr>
          </a:p>
          <a:p>
            <a:pPr eaLnBrk="1" hangingPunct="1">
              <a:defRPr/>
            </a:pPr>
            <a:r>
              <a:rPr lang="en-US" altLang="en-US" dirty="0" smtClean="0">
                <a:latin typeface="Arial" pitchFamily="34" charset="0"/>
              </a:rPr>
              <a:t>The YRBSS also monitors two health outcomes: obesity and asthma.  </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74FD3FA2-2615-4B19-B127-629A08F872A6}" type="slidenum">
              <a:rPr lang="en-US" altLang="en-US" sz="1100" smtClean="0">
                <a:solidFill>
                  <a:srgbClr val="000000"/>
                </a:solidFill>
                <a:latin typeface="Times New Roman" panose="02020603050405020304" pitchFamily="18" charset="0"/>
              </a:rPr>
              <a:pPr eaLnBrk="0" hangingPunct="0">
                <a:spcBef>
                  <a:spcPct val="0"/>
                </a:spcBef>
              </a:pPr>
              <a:t>3</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1716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latin typeface="Arial" panose="020B0604020202020204" pitchFamily="34" charset="0"/>
              </a:rPr>
              <a:t>This pie graph represents the leading causes of death among persons aged 10-24 years in the United States in 2014.  In that year, motor vehicle crashes accounted for 23% of deaths, homicide for 14%, suicide for 17% of deaths, other unintentional injuries for 17%, and 29% of deaths were the result of other causes.</a:t>
            </a:r>
          </a:p>
          <a:p>
            <a:pPr eaLnBrk="1" hangingPunct="1"/>
            <a:endParaRPr lang="en-US" altLang="en-US" dirty="0" smtClean="0">
              <a:latin typeface="Arial" panose="020B0604020202020204" pitchFamily="34" charset="0"/>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0EE15290-5C08-4B56-97AF-83995417C9D1}" type="slidenum">
              <a:rPr lang="en-US" altLang="en-US" sz="1100" smtClean="0">
                <a:solidFill>
                  <a:srgbClr val="000000"/>
                </a:solidFill>
                <a:latin typeface="Times New Roman" panose="02020603050405020304" pitchFamily="18" charset="0"/>
              </a:rPr>
              <a:pPr eaLnBrk="0" hangingPunct="0">
                <a:spcBef>
                  <a:spcPct val="0"/>
                </a:spcBef>
              </a:pPr>
              <a:t>4</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8678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latin typeface="Arial" panose="020B0604020202020204" pitchFamily="34" charset="0"/>
              </a:rPr>
              <a:t>This pie graph represents the leading causes of death among persons aged 25 years and older in the United States in 2014.  In that year, 31% of deaths were the result of cardiovascular disease, 23% were the result of cancer, and 46% of deaths were due to other causes.</a:t>
            </a:r>
          </a:p>
          <a:p>
            <a:pPr eaLnBrk="1" hangingPunct="1"/>
            <a:endParaRPr lang="en-US" altLang="en-US" dirty="0" smtClean="0">
              <a:latin typeface="Arial" panose="020B0604020202020204" pitchFamily="34" charset="0"/>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CF4F5951-95D2-41F3-A175-C33EB07AD18B}" type="slidenum">
              <a:rPr lang="en-US" altLang="en-US" sz="1100" smtClean="0">
                <a:solidFill>
                  <a:srgbClr val="000000"/>
                </a:solidFill>
                <a:latin typeface="Times New Roman" panose="02020603050405020304" pitchFamily="18" charset="0"/>
              </a:rPr>
              <a:pPr eaLnBrk="0" hangingPunct="0">
                <a:spcBef>
                  <a:spcPct val="0"/>
                </a:spcBef>
              </a:pPr>
              <a:t>5</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3549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6467"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Lst>
        </p:spPr>
        <p:txBody>
          <a:bodyPr/>
          <a:lstStyle/>
          <a:p>
            <a:pPr eaLnBrk="1" hangingPunct="1">
              <a:defRPr/>
            </a:pPr>
            <a:r>
              <a:rPr lang="en-US" altLang="en-US" dirty="0" smtClean="0"/>
              <a:t>Impact of sexual behaviors:</a:t>
            </a:r>
          </a:p>
          <a:p>
            <a:pPr eaLnBrk="1" hangingPunct="1">
              <a:defRPr/>
            </a:pPr>
            <a:endParaRPr lang="en-US" altLang="en-US" dirty="0" smtClean="0"/>
          </a:p>
          <a:p>
            <a:pPr marL="171450" indent="-171450" eaLnBrk="1" hangingPunct="1">
              <a:buFontTx/>
              <a:buChar char="-"/>
              <a:defRPr/>
            </a:pPr>
            <a:r>
              <a:rPr lang="en-US" altLang="en-US" dirty="0" smtClean="0"/>
              <a:t>273,105 births occurred among females aged 15 – 19 years</a:t>
            </a:r>
          </a:p>
          <a:p>
            <a:pPr marL="171450" indent="-171450" eaLnBrk="1" hangingPunct="1">
              <a:buFontTx/>
              <a:buChar char="-"/>
              <a:defRPr/>
            </a:pPr>
            <a:r>
              <a:rPr lang="en-US" altLang="en-US" dirty="0" smtClean="0"/>
              <a:t>451,208 cases of chlamydia, gonorrhea, and syphilis were reported among persons aged 15 – 19 year</a:t>
            </a:r>
          </a:p>
          <a:p>
            <a:pPr marL="171450" indent="-171450" eaLnBrk="1" hangingPunct="1">
              <a:buFontTx/>
              <a:buChar char="-"/>
              <a:defRPr/>
            </a:pPr>
            <a:r>
              <a:rPr lang="en-US" altLang="en-US" dirty="0" smtClean="0"/>
              <a:t>1,828 diagnoses of HIV among persons aged 15 – 19 years</a:t>
            </a:r>
            <a:endParaRPr lang="en-US" altLang="en-US" dirty="0" smtClean="0">
              <a:latin typeface="Arial" pitchFamily="34"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E3CB0819-3AB9-4657-805D-090EB038E80C}" type="slidenum">
              <a:rPr lang="en-US" altLang="en-US" sz="1100" smtClean="0">
                <a:solidFill>
                  <a:srgbClr val="000000"/>
                </a:solidFill>
                <a:latin typeface="Times New Roman" panose="02020603050405020304" pitchFamily="18" charset="0"/>
              </a:rPr>
              <a:pPr eaLnBrk="0" hangingPunct="0">
                <a:spcBef>
                  <a:spcPct val="0"/>
                </a:spcBef>
              </a:pPr>
              <a:t>6</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9902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The national, state, and local Youth Risk Behavior Surveys are administered to 9</a:t>
            </a:r>
            <a:r>
              <a:rPr lang="en-US" altLang="en-US" baseline="30000" smtClean="0">
                <a:latin typeface="Arial" panose="020B0604020202020204" pitchFamily="34" charset="0"/>
              </a:rPr>
              <a:t>th</a:t>
            </a:r>
            <a:r>
              <a:rPr lang="en-US" altLang="en-US" smtClean="0">
                <a:latin typeface="Arial" panose="020B0604020202020204" pitchFamily="34" charset="0"/>
              </a:rPr>
              <a:t> through 12</a:t>
            </a:r>
            <a:r>
              <a:rPr lang="en-US" altLang="en-US" baseline="30000" smtClean="0">
                <a:latin typeface="Arial" panose="020B0604020202020204" pitchFamily="34" charset="0"/>
              </a:rPr>
              <a:t>th</a:t>
            </a:r>
            <a:r>
              <a:rPr lang="en-US" altLang="en-US" smtClean="0">
                <a:latin typeface="Arial" panose="020B0604020202020204" pitchFamily="34" charset="0"/>
              </a:rPr>
              <a:t> grade students drawn from probability samples of schools and students.  The questionnaire is anonymous and self-administered.  The questionnaire booklet or answer sheet is computer-scannable.  The surveys are completed in one 45-minute class period, and are conducted biennially usually during the spring.</a:t>
            </a:r>
          </a:p>
          <a:p>
            <a:pPr eaLnBrk="1" hangingPunct="1"/>
            <a:endParaRPr lang="en-US" altLang="en-US" smtClean="0">
              <a:latin typeface="Arial" panose="020B0604020202020204" pitchFamily="34"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F9A03258-5CA3-475B-8513-C1EB354D87EF}" type="slidenum">
              <a:rPr lang="en-US" altLang="en-US" sz="1100" smtClean="0">
                <a:solidFill>
                  <a:srgbClr val="000000"/>
                </a:solidFill>
                <a:latin typeface="Times New Roman" panose="02020603050405020304" pitchFamily="18" charset="0"/>
              </a:rPr>
              <a:pPr eaLnBrk="0" hangingPunct="0">
                <a:spcBef>
                  <a:spcPct val="0"/>
                </a:spcBef>
              </a:pPr>
              <a:t>7</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910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latin typeface="Arial" panose="020B0604020202020204" pitchFamily="34" charset="0"/>
              </a:rPr>
              <a:t>The 2015 National YRBS survey was administered to a national probability sample of public and private schools.  The sample size is 15,624 students.  The school-level response rate is 69% and the student-level response rate is 86%.  The school response rate multiplied by the student response rate produces an overall response rate of 60%.</a:t>
            </a:r>
          </a:p>
          <a:p>
            <a:pPr eaLnBrk="1" hangingPunct="1"/>
            <a:endParaRPr lang="en-US" altLang="en-US" dirty="0" smtClean="0">
              <a:latin typeface="Arial" panose="020B0604020202020204" pitchFamily="34"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95873835-2951-4B98-A8C6-28F9E92E80F0}" type="slidenum">
              <a:rPr lang="en-US" altLang="en-US" sz="1100" smtClean="0">
                <a:solidFill>
                  <a:srgbClr val="000000"/>
                </a:solidFill>
                <a:latin typeface="Times New Roman" panose="02020603050405020304" pitchFamily="18" charset="0"/>
              </a:rPr>
              <a:pPr eaLnBrk="0" hangingPunct="0">
                <a:spcBef>
                  <a:spcPct val="0"/>
                </a:spcBef>
              </a:pPr>
              <a:t>8</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7687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900" dirty="0" smtClean="0">
                <a:latin typeface="Arial" panose="020B0604020202020204" pitchFamily="34" charset="0"/>
              </a:rPr>
              <a:t>This slide shows the school response rate, the student response rate, the overall response rates, and the sample size for the national YRBS from 1991 to 2015.</a:t>
            </a:r>
          </a:p>
          <a:p>
            <a:endParaRPr lang="en-US" altLang="en-US" sz="900" dirty="0" smtClean="0">
              <a:latin typeface="Arial" panose="020B0604020202020204" pitchFamily="34" charset="0"/>
            </a:endParaRPr>
          </a:p>
          <a:p>
            <a:r>
              <a:rPr lang="en-US" altLang="en-US" sz="900" dirty="0" smtClean="0">
                <a:latin typeface="Arial" panose="020B0604020202020204" pitchFamily="34" charset="0"/>
              </a:rPr>
              <a:t>In 1991, the school response rate, student response rate, overall response rate, and sample size, respectively, were 75%, 90%, 68%, and 12,272.</a:t>
            </a:r>
          </a:p>
          <a:p>
            <a:r>
              <a:rPr lang="en-US" altLang="en-US" sz="900" dirty="0" smtClean="0">
                <a:latin typeface="Arial" panose="020B0604020202020204" pitchFamily="34" charset="0"/>
              </a:rPr>
              <a:t>In 1993, the school response rate, student response rate, overall response rate, and sample size, respectively, were 78%, 90%, 70%, and 16,296.</a:t>
            </a:r>
          </a:p>
          <a:p>
            <a:r>
              <a:rPr lang="en-US" altLang="en-US" sz="900" dirty="0" smtClean="0">
                <a:latin typeface="Arial" panose="020B0604020202020204" pitchFamily="34" charset="0"/>
              </a:rPr>
              <a:t>In 1995, the school response rate, student response rate, overall response rate, and sample size, respectively, were 70%, 86%, 60%, and 10,904.</a:t>
            </a:r>
          </a:p>
          <a:p>
            <a:r>
              <a:rPr lang="en-US" altLang="en-US" sz="900" dirty="0" smtClean="0">
                <a:latin typeface="Arial" panose="020B0604020202020204" pitchFamily="34" charset="0"/>
              </a:rPr>
              <a:t>In 1997, the school response rate, student response rate, overall response rate, and sample size, respectively, were 79%, 87%, 69%, and 16,262.</a:t>
            </a:r>
          </a:p>
          <a:p>
            <a:r>
              <a:rPr lang="en-US" altLang="en-US" sz="900" dirty="0" smtClean="0">
                <a:latin typeface="Arial" panose="020B0604020202020204" pitchFamily="34" charset="0"/>
              </a:rPr>
              <a:t>In 1999, the school response rate, student response rate, overall response rate, and sample size, respectively, were 77%, 86%, 66%, and 15,349.</a:t>
            </a:r>
          </a:p>
          <a:p>
            <a:r>
              <a:rPr lang="en-US" altLang="en-US" sz="900" dirty="0" smtClean="0">
                <a:latin typeface="Arial" panose="020B0604020202020204" pitchFamily="34" charset="0"/>
              </a:rPr>
              <a:t>In 2001, the school response rate, student response rate, overall response rate, and sample size, respectively, were 75%, 83%, 63%, and 13,601.</a:t>
            </a:r>
          </a:p>
          <a:p>
            <a:r>
              <a:rPr lang="en-US" altLang="en-US" sz="900" dirty="0" smtClean="0">
                <a:latin typeface="Arial" panose="020B0604020202020204" pitchFamily="34" charset="0"/>
              </a:rPr>
              <a:t>In 2003, the school response rate, student response rate, overall response rate, and sample size, respectively, were 81%, 83%, 67%, and 15,214.</a:t>
            </a:r>
          </a:p>
          <a:p>
            <a:r>
              <a:rPr lang="en-US" altLang="en-US" sz="900" dirty="0" smtClean="0">
                <a:latin typeface="Arial" panose="020B0604020202020204" pitchFamily="34" charset="0"/>
              </a:rPr>
              <a:t>In 2005, the school response rate, student response rate, overall response rate, and sample size, respectively, were 78%, 86%, 67%, and 13,917.</a:t>
            </a:r>
          </a:p>
          <a:p>
            <a:r>
              <a:rPr lang="en-US" altLang="en-US" sz="900" dirty="0" smtClean="0">
                <a:latin typeface="Arial" panose="020B0604020202020204" pitchFamily="34" charset="0"/>
              </a:rPr>
              <a:t>In 2007, the school response rate, student response rate, overall response rate, and sample size, respectively, were 81%, 84%, 68%, and 14,041.</a:t>
            </a:r>
          </a:p>
          <a:p>
            <a:r>
              <a:rPr lang="en-US" altLang="en-US" sz="900" dirty="0" smtClean="0">
                <a:latin typeface="Arial" panose="020B0604020202020204" pitchFamily="34" charset="0"/>
              </a:rPr>
              <a:t>In 2009, the school response rate, student response rate, overall response rate, and sample size, respectively, were 81%, 88%, 71%, and 16,410.</a:t>
            </a:r>
          </a:p>
          <a:p>
            <a:r>
              <a:rPr lang="en-US" altLang="en-US" sz="900" dirty="0" smtClean="0">
                <a:latin typeface="Arial" panose="020B0604020202020204" pitchFamily="34" charset="0"/>
              </a:rPr>
              <a:t>In 2011, the school response rate, student response rate, overall response rate, and sample size, respectively, were 81%, 87%, 71%, and 15,425.</a:t>
            </a:r>
          </a:p>
          <a:p>
            <a:r>
              <a:rPr lang="en-US" altLang="en-US" sz="900" dirty="0" smtClean="0">
                <a:latin typeface="Arial" panose="020B0604020202020204" pitchFamily="34" charset="0"/>
              </a:rPr>
              <a:t>In 2013, the school response rate, student response rate, overall response rate, and sample size, respectively, were 77%, 88%, 68%, and 13,583.</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900" dirty="0" smtClean="0">
                <a:latin typeface="Arial" panose="020B0604020202020204" pitchFamily="34" charset="0"/>
              </a:rPr>
              <a:t>In</a:t>
            </a:r>
            <a:r>
              <a:rPr lang="en-US" altLang="en-US" sz="900" baseline="0" dirty="0" smtClean="0">
                <a:latin typeface="Arial" panose="020B0604020202020204" pitchFamily="34" charset="0"/>
              </a:rPr>
              <a:t> 2015, </a:t>
            </a:r>
            <a:r>
              <a:rPr lang="en-US" altLang="en-US" sz="900" dirty="0" smtClean="0">
                <a:latin typeface="Arial" panose="020B0604020202020204" pitchFamily="34" charset="0"/>
              </a:rPr>
              <a:t>the school response rate, student response rate, overall response rate, and sample size, respectively, were 6</a:t>
            </a:r>
            <a:r>
              <a:rPr lang="en-US" sz="1200" b="0" i="0" u="none" strike="noStrike" kern="1200" baseline="0" dirty="0" smtClean="0">
                <a:solidFill>
                  <a:schemeClr val="tx1"/>
                </a:solidFill>
                <a:effectLst/>
                <a:latin typeface="+mn-lt"/>
                <a:ea typeface="+mn-ea"/>
                <a:cs typeface="+mn-cs"/>
              </a:rPr>
              <a:t>9%, 86%, 60%, and 15,624.</a:t>
            </a:r>
            <a:endParaRPr lang="en-US" sz="1200" b="0" i="0" u="none" strike="noStrike" kern="1200" dirty="0" smtClean="0">
              <a:solidFill>
                <a:schemeClr val="tx1"/>
              </a:solidFill>
              <a:effectLst/>
              <a:latin typeface="+mn-lt"/>
              <a:ea typeface="+mn-ea"/>
              <a:cs typeface="+mn-cs"/>
            </a:endParaRPr>
          </a:p>
          <a:p>
            <a:pPr eaLnBrk="1" hangingPunct="1"/>
            <a:endParaRPr lang="en-US" altLang="en-US" sz="900" dirty="0" smtClean="0">
              <a:latin typeface="Arial" panose="020B0604020202020204" pitchFamily="34"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1771733D-B0D6-4CC9-9560-4FB5A565005D}" type="slidenum">
              <a:rPr lang="en-US" altLang="en-US" sz="1100" smtClean="0">
                <a:solidFill>
                  <a:srgbClr val="000000"/>
                </a:solidFill>
                <a:latin typeface="Times New Roman" panose="02020603050405020304" pitchFamily="18" charset="0"/>
              </a:rPr>
              <a:pPr eaLnBrk="0" hangingPunct="0">
                <a:spcBef>
                  <a:spcPct val="0"/>
                </a:spcBef>
              </a:pPr>
              <a:t>9</a:t>
            </a:fld>
            <a:endParaRPr lang="en-US" altLang="en-US" sz="11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18172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5" name="Rectangle 3"/>
          <p:cNvSpPr>
            <a:spLocks noGrp="1" noChangeArrowheads="1"/>
          </p:cNvSpPr>
          <p:nvPr>
            <p:ph type="ctrTitle"/>
          </p:nvPr>
        </p:nvSpPr>
        <p:spPr>
          <a:xfrm>
            <a:off x="677863" y="2286000"/>
            <a:ext cx="7788275" cy="1143000"/>
          </a:xfrm>
          <a:prstGeom prst="rect">
            <a:avLst/>
          </a:prstGeom>
        </p:spPr>
        <p:txBody>
          <a:bodyPr anchor="b"/>
          <a:lstStyle>
            <a:lvl1pPr>
              <a:defRPr/>
            </a:lvl1pPr>
          </a:lstStyle>
          <a:p>
            <a:r>
              <a:rPr lang="en-US"/>
              <a:t>Click to edit Master title style</a:t>
            </a:r>
          </a:p>
        </p:txBody>
      </p:sp>
      <p:sp>
        <p:nvSpPr>
          <p:cNvPr id="54276" name="Rectangle 4"/>
          <p:cNvSpPr>
            <a:spLocks noGrp="1" noChangeArrowheads="1"/>
          </p:cNvSpPr>
          <p:nvPr>
            <p:ph type="subTitle" idx="1"/>
          </p:nvPr>
        </p:nvSpPr>
        <p:spPr>
          <a:xfrm>
            <a:off x="1354138" y="3886200"/>
            <a:ext cx="6435725" cy="1752600"/>
          </a:xfrm>
          <a:prstGeom prst="rect">
            <a:avLst/>
          </a:prstGeo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315658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1524000"/>
            <a:ext cx="8059738"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36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342900"/>
            <a:ext cx="2052638" cy="52959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3725" y="342900"/>
            <a:ext cx="6007100" cy="52959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95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609600" y="1524000"/>
            <a:ext cx="8059738" cy="4114800"/>
          </a:xfrm>
          <a:prstGeom prst="rect">
            <a:avLst/>
          </a:prstGeom>
        </p:spPr>
        <p:txBody>
          <a:bodyPr/>
          <a:lstStyle/>
          <a:p>
            <a:pPr lvl="0"/>
            <a:endParaRPr lang="en-US" noProof="0" smtClean="0"/>
          </a:p>
        </p:txBody>
      </p:sp>
    </p:spTree>
    <p:extLst>
      <p:ext uri="{BB962C8B-B14F-4D97-AF65-F5344CB8AC3E}">
        <p14:creationId xmlns:p14="http://schemas.microsoft.com/office/powerpoint/2010/main" val="119772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524000"/>
            <a:ext cx="8059738"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17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25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24000"/>
            <a:ext cx="3952875"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4875" y="1524000"/>
            <a:ext cx="3954463"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7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8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074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6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7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4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8" name="Text Box 11"/>
          <p:cNvSpPr txBox="1">
            <a:spLocks noChangeArrowheads="1"/>
          </p:cNvSpPr>
          <p:nvPr/>
        </p:nvSpPr>
        <p:spPr bwMode="auto">
          <a:xfrm>
            <a:off x="3305175" y="6310313"/>
            <a:ext cx="4619625"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
        <p:nvSpPr>
          <p:cNvPr id="1029" name="Text Box 12"/>
          <p:cNvSpPr txBox="1">
            <a:spLocks noChangeArrowheads="1"/>
          </p:cNvSpPr>
          <p:nvPr/>
        </p:nvSpPr>
        <p:spPr bwMode="auto">
          <a:xfrm>
            <a:off x="5283200" y="6172200"/>
            <a:ext cx="1911350"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9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rtl="0" eaLnBrk="0" fontAlgn="base" hangingPunct="0">
        <a:spcBef>
          <a:spcPct val="0"/>
        </a:spcBef>
        <a:spcAft>
          <a:spcPct val="0"/>
        </a:spcAft>
        <a:defRPr sz="2000" b="1">
          <a:solidFill>
            <a:srgbClr val="FFCC00"/>
          </a:solidFill>
          <a:latin typeface="+mj-lt"/>
          <a:ea typeface="+mj-ea"/>
          <a:cs typeface="+mj-cs"/>
        </a:defRPr>
      </a:lvl1pPr>
      <a:lvl2pPr algn="ctr" rtl="0" eaLnBrk="0" fontAlgn="base" hangingPunct="0">
        <a:spcBef>
          <a:spcPct val="0"/>
        </a:spcBef>
        <a:spcAft>
          <a:spcPct val="0"/>
        </a:spcAft>
        <a:defRPr sz="2000" b="1">
          <a:solidFill>
            <a:srgbClr val="FFCC00"/>
          </a:solidFill>
          <a:latin typeface="Arial" charset="0"/>
        </a:defRPr>
      </a:lvl2pPr>
      <a:lvl3pPr algn="ctr" rtl="0" eaLnBrk="0" fontAlgn="base" hangingPunct="0">
        <a:spcBef>
          <a:spcPct val="0"/>
        </a:spcBef>
        <a:spcAft>
          <a:spcPct val="0"/>
        </a:spcAft>
        <a:defRPr sz="2000" b="1">
          <a:solidFill>
            <a:srgbClr val="FFCC00"/>
          </a:solidFill>
          <a:latin typeface="Arial" charset="0"/>
        </a:defRPr>
      </a:lvl3pPr>
      <a:lvl4pPr algn="ctr" rtl="0" eaLnBrk="0" fontAlgn="base" hangingPunct="0">
        <a:spcBef>
          <a:spcPct val="0"/>
        </a:spcBef>
        <a:spcAft>
          <a:spcPct val="0"/>
        </a:spcAft>
        <a:defRPr sz="2000" b="1">
          <a:solidFill>
            <a:srgbClr val="FFCC00"/>
          </a:solidFill>
          <a:latin typeface="Arial" charset="0"/>
        </a:defRPr>
      </a:lvl4pPr>
      <a:lvl5pPr algn="ctr" rtl="0" eaLnBrk="0" fontAlgn="base" hangingPunct="0">
        <a:spcBef>
          <a:spcPct val="0"/>
        </a:spcBef>
        <a:spcAft>
          <a:spcPct val="0"/>
        </a:spcAft>
        <a:defRPr sz="2000" b="1">
          <a:solidFill>
            <a:srgbClr val="FFCC00"/>
          </a:solidFill>
          <a:latin typeface="Arial" charset="0"/>
        </a:defRPr>
      </a:lvl5pPr>
      <a:lvl6pPr marL="457200" algn="ctr" rtl="0" eaLnBrk="0" fontAlgn="base" hangingPunct="0">
        <a:spcBef>
          <a:spcPct val="0"/>
        </a:spcBef>
        <a:spcAft>
          <a:spcPct val="0"/>
        </a:spcAft>
        <a:defRPr sz="2000" b="1">
          <a:solidFill>
            <a:srgbClr val="FFCC00"/>
          </a:solidFill>
          <a:latin typeface="Arial" charset="0"/>
        </a:defRPr>
      </a:lvl6pPr>
      <a:lvl7pPr marL="914400" algn="ctr" rtl="0" eaLnBrk="0" fontAlgn="base" hangingPunct="0">
        <a:spcBef>
          <a:spcPct val="0"/>
        </a:spcBef>
        <a:spcAft>
          <a:spcPct val="0"/>
        </a:spcAft>
        <a:defRPr sz="2000" b="1">
          <a:solidFill>
            <a:srgbClr val="FFCC00"/>
          </a:solidFill>
          <a:latin typeface="Arial" charset="0"/>
        </a:defRPr>
      </a:lvl7pPr>
      <a:lvl8pPr marL="1371600" algn="ctr" rtl="0" eaLnBrk="0" fontAlgn="base" hangingPunct="0">
        <a:spcBef>
          <a:spcPct val="0"/>
        </a:spcBef>
        <a:spcAft>
          <a:spcPct val="0"/>
        </a:spcAft>
        <a:defRPr sz="2000" b="1">
          <a:solidFill>
            <a:srgbClr val="FFCC00"/>
          </a:solidFill>
          <a:latin typeface="Arial" charset="0"/>
        </a:defRPr>
      </a:lvl8pPr>
      <a:lvl9pPr marL="1828800" algn="ctr" rtl="0" eaLnBrk="0" fontAlgn="base" hangingPunct="0">
        <a:spcBef>
          <a:spcPct val="0"/>
        </a:spcBef>
        <a:spcAft>
          <a:spcPct val="0"/>
        </a:spcAft>
        <a:defRPr sz="2000" b="1">
          <a:solidFill>
            <a:srgbClr val="FFCC00"/>
          </a:solidFill>
          <a:latin typeface="Arial" charset="0"/>
        </a:defRPr>
      </a:lvl9pPr>
    </p:titleStyle>
    <p:bodyStyle>
      <a:lvl1pPr marL="342900" indent="-3429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ea typeface="+mn-ea"/>
          <a:cs typeface="+mn-cs"/>
        </a:defRPr>
      </a:lvl1pPr>
      <a:lvl2pPr marL="742950" indent="-285750" algn="l" rtl="0" eaLnBrk="0" fontAlgn="base" hangingPunct="0">
        <a:spcBef>
          <a:spcPct val="0"/>
        </a:spcBef>
        <a:spcAft>
          <a:spcPct val="50000"/>
        </a:spcAft>
        <a:buClr>
          <a:schemeClr val="tx2"/>
        </a:buClr>
        <a:buSzPct val="70000"/>
        <a:buFont typeface="Monotype Sorts" pitchFamily="2" charset="2"/>
        <a:buChar char="l"/>
        <a:defRPr sz="2000">
          <a:solidFill>
            <a:schemeClr val="tx1"/>
          </a:solidFill>
          <a:latin typeface="+mn-lt"/>
        </a:defRPr>
      </a:lvl2pPr>
      <a:lvl3pPr marL="1143000" indent="-228600" algn="l" rtl="0" eaLnBrk="0" fontAlgn="base" hangingPunct="0">
        <a:spcBef>
          <a:spcPct val="0"/>
        </a:spcBef>
        <a:spcAft>
          <a:spcPct val="50000"/>
        </a:spcAft>
        <a:buClr>
          <a:schemeClr val="tx2"/>
        </a:buClr>
        <a:buSzPct val="70000"/>
        <a:buFont typeface="Monotype Sorts" pitchFamily="2" charset="2"/>
        <a:buChar char="ä"/>
        <a:defRPr sz="2000">
          <a:solidFill>
            <a:schemeClr val="tx1"/>
          </a:solidFill>
          <a:latin typeface="+mn-lt"/>
        </a:defRPr>
      </a:lvl3pPr>
      <a:lvl4pPr marL="1600200" indent="-228600" algn="l" rtl="0" eaLnBrk="0" fontAlgn="base" hangingPunct="0">
        <a:spcBef>
          <a:spcPct val="0"/>
        </a:spcBef>
        <a:spcAft>
          <a:spcPct val="50000"/>
        </a:spcAft>
        <a:buClr>
          <a:schemeClr val="tx2"/>
        </a:buClr>
        <a:buSzPct val="70000"/>
        <a:buFont typeface="Monotype Sorts" pitchFamily="2" charset="2"/>
        <a:buChar char="n"/>
        <a:defRPr sz="2000">
          <a:solidFill>
            <a:schemeClr val="tx1"/>
          </a:solidFill>
          <a:latin typeface="+mn-lt"/>
        </a:defRPr>
      </a:lvl4pPr>
      <a:lvl5pPr marL="20574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5pPr>
      <a:lvl6pPr marL="25146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6pPr>
      <a:lvl7pPr marL="29718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7pPr>
      <a:lvl8pPr marL="34290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8pPr>
      <a:lvl9pPr marL="38862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dc.gov/yrb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88275" cy="1143000"/>
          </a:xfrm>
        </p:spPr>
        <p:txBody>
          <a:bodyPr/>
          <a:lstStyle/>
          <a:p>
            <a:pPr>
              <a:defRPr/>
            </a:pPr>
            <a:r>
              <a:rPr lang="en-US" dirty="0" smtClean="0">
                <a:effectLst>
                  <a:outerShdw blurRad="38100" dist="38100" dir="2700000" algn="tl">
                    <a:srgbClr val="000000"/>
                  </a:outerShdw>
                </a:effectLst>
              </a:rPr>
              <a:t/>
            </a:r>
            <a:br>
              <a:rPr lang="en-US" dirty="0" smtClean="0">
                <a:effectLst>
                  <a:outerShdw blurRad="38100" dist="38100" dir="2700000" algn="tl">
                    <a:srgbClr val="000000"/>
                  </a:outerShdw>
                </a:effectLst>
              </a:rPr>
            </a:br>
            <a:r>
              <a:rPr lang="en-US" dirty="0" smtClean="0">
                <a:effectLst>
                  <a:outerShdw blurRad="38100" dist="38100" dir="2700000" algn="tl">
                    <a:srgbClr val="000000"/>
                  </a:outerShdw>
                </a:effectLst>
              </a:rPr>
              <a:t/>
            </a:r>
            <a:br>
              <a:rPr lang="en-US"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
            </a:r>
            <a:br>
              <a:rPr lang="en-US" sz="3200" dirty="0" smtClean="0">
                <a:effectLst>
                  <a:outerShdw blurRad="38100" dist="38100" dir="2700000" algn="tl">
                    <a:srgbClr val="000000"/>
                  </a:outerShdw>
                </a:effectLst>
              </a:rPr>
            </a:br>
            <a:r>
              <a:rPr lang="en-US" sz="3400" dirty="0" smtClean="0">
                <a:effectLst>
                  <a:outerShdw blurRad="38100" dist="38100" dir="2700000" algn="tl">
                    <a:srgbClr val="000000"/>
                  </a:outerShdw>
                </a:effectLst>
              </a:rPr>
              <a:t>The Youth Risk Behavior </a:t>
            </a:r>
            <a:br>
              <a:rPr lang="en-US" sz="3400" dirty="0" smtClean="0">
                <a:effectLst>
                  <a:outerShdw blurRad="38100" dist="38100" dir="2700000" algn="tl">
                    <a:srgbClr val="000000"/>
                  </a:outerShdw>
                </a:effectLst>
              </a:rPr>
            </a:br>
            <a:r>
              <a:rPr lang="en-US" sz="3400" dirty="0" smtClean="0">
                <a:effectLst>
                  <a:outerShdw blurRad="38100" dist="38100" dir="2700000" algn="tl">
                    <a:srgbClr val="000000"/>
                  </a:outerShdw>
                </a:effectLst>
              </a:rPr>
              <a:t>Surveillance System (YRBSS):</a:t>
            </a:r>
            <a:br>
              <a:rPr lang="en-US" sz="3400" dirty="0" smtClean="0">
                <a:effectLst>
                  <a:outerShdw blurRad="38100" dist="38100" dir="2700000" algn="tl">
                    <a:srgbClr val="000000"/>
                  </a:outerShdw>
                </a:effectLst>
              </a:rPr>
            </a:br>
            <a:r>
              <a:rPr lang="en-US" sz="3400" dirty="0" smtClean="0">
                <a:effectLst>
                  <a:outerShdw blurRad="38100" dist="38100" dir="2700000" algn="tl">
                    <a:srgbClr val="000000"/>
                  </a:outerShdw>
                </a:effectLst>
              </a:rPr>
              <a:t>2015 </a:t>
            </a:r>
            <a:endParaRPr lang="en-US" sz="3400" dirty="0"/>
          </a:p>
        </p:txBody>
      </p:sp>
      <p:sp>
        <p:nvSpPr>
          <p:cNvPr id="3" name="Subtitle 2"/>
          <p:cNvSpPr>
            <a:spLocks noGrp="1"/>
          </p:cNvSpPr>
          <p:nvPr>
            <p:ph type="subTitle" idx="1"/>
          </p:nvPr>
        </p:nvSpPr>
        <p:spPr>
          <a:xfrm>
            <a:off x="1354138" y="4114800"/>
            <a:ext cx="6435725" cy="1524000"/>
          </a:xfrm>
        </p:spPr>
        <p:txBody>
          <a:bodyPr/>
          <a:lstStyle/>
          <a:p>
            <a:pPr>
              <a:defRPr/>
            </a:pPr>
            <a:r>
              <a:rPr lang="en-US" sz="3000" dirty="0" smtClean="0">
                <a:effectLst>
                  <a:outerShdw blurRad="38100" dist="38100" dir="2700000" algn="tl">
                    <a:srgbClr val="000000"/>
                  </a:outerShdw>
                </a:effectLst>
              </a:rPr>
              <a:t>National, State, and Local Data</a:t>
            </a:r>
            <a:endParaRPr lang="en-US" sz="3000" dirty="0"/>
          </a:p>
        </p:txBody>
      </p:sp>
      <p:sp>
        <p:nvSpPr>
          <p:cNvPr id="4100" name="Text Placeholder 4"/>
          <p:cNvSpPr txBox="1">
            <a:spLocks/>
          </p:cNvSpPr>
          <p:nvPr/>
        </p:nvSpPr>
        <p:spPr bwMode="auto">
          <a:xfrm>
            <a:off x="2286000" y="6272213"/>
            <a:ext cx="5105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0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0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0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9pPr>
          </a:lstStyle>
          <a:p>
            <a:pPr eaLnBrk="1" hangingPunct="1">
              <a:spcBef>
                <a:spcPct val="20000"/>
              </a:spcBef>
              <a:spcAft>
                <a:spcPct val="0"/>
              </a:spcAft>
              <a:buClrTx/>
              <a:buSzTx/>
              <a:buFont typeface="Arial" panose="020B0604020202020204" pitchFamily="34" charset="0"/>
              <a:buNone/>
            </a:pPr>
            <a:r>
              <a:rPr lang="en-US" altLang="en-US" sz="1000">
                <a:solidFill>
                  <a:srgbClr val="FFFFFF"/>
                </a:solidFill>
                <a:latin typeface="Myriad Web Pro" pitchFamily="34" charset="0"/>
              </a:rPr>
              <a:t>National Center for HIV/AIDS, Viral Hepatitis, STD, and TB Prevention</a:t>
            </a:r>
          </a:p>
        </p:txBody>
      </p:sp>
      <p:sp>
        <p:nvSpPr>
          <p:cNvPr id="4101" name="Text Placeholder 6"/>
          <p:cNvSpPr txBox="1">
            <a:spLocks/>
          </p:cNvSpPr>
          <p:nvPr/>
        </p:nvSpPr>
        <p:spPr bwMode="auto">
          <a:xfrm>
            <a:off x="2286000" y="6464300"/>
            <a:ext cx="5105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0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0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0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9pPr>
          </a:lstStyle>
          <a:p>
            <a:pPr eaLnBrk="1" hangingPunct="1">
              <a:spcBef>
                <a:spcPct val="20000"/>
              </a:spcBef>
              <a:spcAft>
                <a:spcPct val="0"/>
              </a:spcAft>
              <a:buClrTx/>
              <a:buSzTx/>
              <a:buFont typeface="Arial" panose="020B0604020202020204" pitchFamily="34" charset="0"/>
              <a:buNone/>
            </a:pPr>
            <a:r>
              <a:rPr lang="en-US" altLang="en-US" sz="1000">
                <a:solidFill>
                  <a:srgbClr val="FFFFFF"/>
                </a:solidFill>
                <a:latin typeface="Myriad Web Pro" pitchFamily="34" charset="0"/>
              </a:rPr>
              <a:t>Division of Adolescent and School Health</a:t>
            </a:r>
          </a:p>
        </p:txBody>
      </p:sp>
    </p:spTree>
    <p:extLst>
      <p:ext uri="{BB962C8B-B14F-4D97-AF65-F5344CB8AC3E}">
        <p14:creationId xmlns:p14="http://schemas.microsoft.com/office/powerpoint/2010/main" val="2171553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8"/>
          <p:cNvSpPr>
            <a:spLocks noGrp="1" noChangeArrowheads="1"/>
          </p:cNvSpPr>
          <p:nvPr>
            <p:ph type="title"/>
          </p:nvPr>
        </p:nvSpPr>
        <p:spPr/>
        <p:txBody>
          <a:bodyPr/>
          <a:lstStyle/>
          <a:p>
            <a:pPr eaLnBrk="1" hangingPunct="1"/>
            <a:r>
              <a:rPr lang="en-US" altLang="en-US" smtClean="0"/>
              <a:t>YRBS Participation</a:t>
            </a:r>
            <a:br>
              <a:rPr lang="en-US" altLang="en-US" smtClean="0"/>
            </a:br>
            <a:r>
              <a:rPr lang="en-US" altLang="en-US" smtClean="0"/>
              <a:t>1991 – 2015</a:t>
            </a:r>
          </a:p>
        </p:txBody>
      </p:sp>
      <p:sp useBgFill="1">
        <p:nvSpPr>
          <p:cNvPr id="22531" name="Rectangle 53"/>
          <p:cNvSpPr>
            <a:spLocks noChangeArrowheads="1"/>
          </p:cNvSpPr>
          <p:nvPr/>
        </p:nvSpPr>
        <p:spPr bwMode="auto">
          <a:xfrm>
            <a:off x="2641600" y="1281113"/>
            <a:ext cx="801688" cy="70008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nchorCtr="1"/>
          <a:lstStyle>
            <a:lvl1pPr>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0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0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0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9pPr>
          </a:lstStyle>
          <a:p>
            <a:pPr algn="ctr">
              <a:lnSpc>
                <a:spcPct val="85000"/>
              </a:lnSpc>
              <a:spcBef>
                <a:spcPct val="20000"/>
              </a:spcBef>
              <a:spcAft>
                <a:spcPct val="0"/>
              </a:spcAft>
              <a:buClrTx/>
              <a:buSzTx/>
              <a:buFontTx/>
              <a:buNone/>
            </a:pPr>
            <a:endParaRPr lang="en-US" altLang="en-US" b="1">
              <a:solidFill>
                <a:srgbClr val="6E4EAE"/>
              </a:solidFill>
              <a:latin typeface="Arial Narrow" panose="020B0606020202030204" pitchFamily="34" charset="0"/>
            </a:endParaRPr>
          </a:p>
        </p:txBody>
      </p:sp>
      <p:sp>
        <p:nvSpPr>
          <p:cNvPr id="22532" name="Rectangle 54"/>
          <p:cNvSpPr>
            <a:spLocks noChangeArrowheads="1"/>
          </p:cNvSpPr>
          <p:nvPr/>
        </p:nvSpPr>
        <p:spPr bwMode="auto">
          <a:xfrm>
            <a:off x="1600200" y="1281113"/>
            <a:ext cx="787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0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0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0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Arial" panose="020B0604020202020204" pitchFamily="34" charset="0"/>
              </a:defRPr>
            </a:lvl9pPr>
          </a:lstStyle>
          <a:p>
            <a:pPr algn="ctr">
              <a:lnSpc>
                <a:spcPct val="85000"/>
              </a:lnSpc>
              <a:spcBef>
                <a:spcPct val="20000"/>
              </a:spcBef>
              <a:spcAft>
                <a:spcPct val="0"/>
              </a:spcAft>
              <a:buClrTx/>
              <a:buSzTx/>
              <a:buFontTx/>
              <a:buNone/>
            </a:pPr>
            <a:endParaRPr lang="en-US" altLang="en-US" b="1">
              <a:solidFill>
                <a:srgbClr val="6E4EAE"/>
              </a:solidFill>
              <a:latin typeface="Arial Narrow" panose="020B0606020202030204" pitchFamily="34" charset="0"/>
            </a:endParaRPr>
          </a:p>
        </p:txBody>
      </p:sp>
      <p:sp>
        <p:nvSpPr>
          <p:cNvPr id="22533" name="Line 72"/>
          <p:cNvSpPr>
            <a:spLocks noChangeShapeType="1"/>
          </p:cNvSpPr>
          <p:nvPr/>
        </p:nvSpPr>
        <p:spPr bwMode="auto">
          <a:xfrm>
            <a:off x="0" y="1281113"/>
            <a:ext cx="0" cy="700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4" name="Line 73"/>
          <p:cNvSpPr>
            <a:spLocks noChangeShapeType="1"/>
          </p:cNvSpPr>
          <p:nvPr/>
        </p:nvSpPr>
        <p:spPr bwMode="auto">
          <a:xfrm>
            <a:off x="8745538" y="1281113"/>
            <a:ext cx="0" cy="700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5" name="Line 74"/>
          <p:cNvSpPr>
            <a:spLocks noChangeShapeType="1"/>
          </p:cNvSpPr>
          <p:nvPr/>
        </p:nvSpPr>
        <p:spPr bwMode="auto">
          <a:xfrm>
            <a:off x="0" y="1981200"/>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6" name="Line 75"/>
          <p:cNvSpPr>
            <a:spLocks noChangeShapeType="1"/>
          </p:cNvSpPr>
          <p:nvPr/>
        </p:nvSpPr>
        <p:spPr bwMode="auto">
          <a:xfrm>
            <a:off x="8745538" y="1981200"/>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7" name="Line 76"/>
          <p:cNvSpPr>
            <a:spLocks noChangeShapeType="1"/>
          </p:cNvSpPr>
          <p:nvPr/>
        </p:nvSpPr>
        <p:spPr bwMode="auto">
          <a:xfrm>
            <a:off x="0" y="2651125"/>
            <a:ext cx="0" cy="668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8" name="Line 77"/>
          <p:cNvSpPr>
            <a:spLocks noChangeShapeType="1"/>
          </p:cNvSpPr>
          <p:nvPr/>
        </p:nvSpPr>
        <p:spPr bwMode="auto">
          <a:xfrm>
            <a:off x="8745538" y="2651125"/>
            <a:ext cx="0" cy="668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39" name="Line 78"/>
          <p:cNvSpPr>
            <a:spLocks noChangeShapeType="1"/>
          </p:cNvSpPr>
          <p:nvPr/>
        </p:nvSpPr>
        <p:spPr bwMode="auto">
          <a:xfrm>
            <a:off x="0" y="3319463"/>
            <a:ext cx="0" cy="6683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40" name="Line 79"/>
          <p:cNvSpPr>
            <a:spLocks noChangeShapeType="1"/>
          </p:cNvSpPr>
          <p:nvPr/>
        </p:nvSpPr>
        <p:spPr bwMode="auto">
          <a:xfrm>
            <a:off x="8745538" y="3319463"/>
            <a:ext cx="0" cy="6683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41" name="Line 80"/>
          <p:cNvSpPr>
            <a:spLocks noChangeShapeType="1"/>
          </p:cNvSpPr>
          <p:nvPr/>
        </p:nvSpPr>
        <p:spPr bwMode="auto">
          <a:xfrm>
            <a:off x="0" y="3987800"/>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42" name="Line 81"/>
          <p:cNvSpPr>
            <a:spLocks noChangeShapeType="1"/>
          </p:cNvSpPr>
          <p:nvPr/>
        </p:nvSpPr>
        <p:spPr bwMode="auto">
          <a:xfrm>
            <a:off x="8745538" y="3987800"/>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43" name="Line 82"/>
          <p:cNvSpPr>
            <a:spLocks noChangeShapeType="1"/>
          </p:cNvSpPr>
          <p:nvPr/>
        </p:nvSpPr>
        <p:spPr bwMode="auto">
          <a:xfrm>
            <a:off x="0" y="4657725"/>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sp>
        <p:nvSpPr>
          <p:cNvPr id="22544" name="Line 83"/>
          <p:cNvSpPr>
            <a:spLocks noChangeShapeType="1"/>
          </p:cNvSpPr>
          <p:nvPr/>
        </p:nvSpPr>
        <p:spPr bwMode="auto">
          <a:xfrm>
            <a:off x="8745538" y="4657725"/>
            <a:ext cx="0" cy="669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US"/>
          </a:p>
        </p:txBody>
      </p:sp>
      <p:graphicFrame>
        <p:nvGraphicFramePr>
          <p:cNvPr id="85" name="Table 84"/>
          <p:cNvGraphicFramePr>
            <a:graphicFrameLocks noGrp="1"/>
          </p:cNvGraphicFramePr>
          <p:nvPr/>
        </p:nvGraphicFramePr>
        <p:xfrm>
          <a:off x="304800" y="1263650"/>
          <a:ext cx="8534400" cy="4298952"/>
        </p:xfrm>
        <a:graphic>
          <a:graphicData uri="http://schemas.openxmlformats.org/drawingml/2006/table">
            <a:tbl>
              <a:tblPr firstRow="1" bandRow="1">
                <a:tableStyleId>{21E4AEA4-8DFA-4A89-87EB-49C32662AFE0}</a:tableStyleId>
              </a:tblPr>
              <a:tblGrid>
                <a:gridCol w="1137920"/>
                <a:gridCol w="568960"/>
                <a:gridCol w="568960"/>
                <a:gridCol w="568960"/>
                <a:gridCol w="568960"/>
                <a:gridCol w="568960"/>
                <a:gridCol w="568960"/>
                <a:gridCol w="568960"/>
                <a:gridCol w="568960"/>
                <a:gridCol w="568960"/>
                <a:gridCol w="568960"/>
                <a:gridCol w="568960"/>
                <a:gridCol w="568960"/>
                <a:gridCol w="568960"/>
              </a:tblGrid>
              <a:tr h="614136">
                <a:tc>
                  <a:txBody>
                    <a:bodyPr/>
                    <a:lstStyle/>
                    <a:p>
                      <a:pPr algn="ctr"/>
                      <a:endParaRPr lang="en-US" sz="1300" baseline="0" dirty="0">
                        <a:solidFill>
                          <a:srgbClr val="FFCC00"/>
                        </a:solidFill>
                        <a:latin typeface="Arial"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1991</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1993</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1995</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1997</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1999</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2001</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2003</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2005</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2007</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2009</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2011</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2013</a:t>
                      </a:r>
                      <a:endParaRPr lang="en-US" sz="1300" baseline="0" dirty="0">
                        <a:solidFill>
                          <a:srgbClr val="FFCC00"/>
                        </a:solidFill>
                        <a:latin typeface="Arial" pitchFamily="34" charset="0"/>
                        <a:cs typeface="Arial" pitchFamily="34" charset="0"/>
                      </a:endParaRPr>
                    </a:p>
                  </a:txBody>
                  <a:tcPr marT="45719" marB="45719" anchor="ctr">
                    <a:lnT w="28575" cap="flat" cmpd="sng" algn="ctr">
                      <a:solidFill>
                        <a:schemeClr val="tx1"/>
                      </a:solidFill>
                      <a:prstDash val="solid"/>
                      <a:round/>
                      <a:headEnd type="none" w="med" len="med"/>
                      <a:tailEnd type="none" w="med" len="med"/>
                    </a:lnT>
                    <a:noFill/>
                  </a:tcPr>
                </a:tc>
                <a:tc>
                  <a:txBody>
                    <a:bodyPr/>
                    <a:lstStyle/>
                    <a:p>
                      <a:pPr algn="ctr"/>
                      <a:r>
                        <a:rPr lang="en-US" sz="1300" baseline="0" dirty="0" smtClean="0">
                          <a:solidFill>
                            <a:srgbClr val="FFCC00"/>
                          </a:solidFill>
                          <a:latin typeface="Arial" pitchFamily="34" charset="0"/>
                          <a:cs typeface="Arial" pitchFamily="34" charset="0"/>
                        </a:rPr>
                        <a:t>2015</a:t>
                      </a:r>
                      <a:endParaRPr lang="en-US" sz="1300" baseline="0" dirty="0">
                        <a:solidFill>
                          <a:srgbClr val="FFCC00"/>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r>
              <a:tr h="614136">
                <a:tc>
                  <a:txBody>
                    <a:bodyPr/>
                    <a:lstStyle/>
                    <a:p>
                      <a:pPr algn="ctr"/>
                      <a:r>
                        <a:rPr lang="en-US" sz="1300" baseline="0" dirty="0" smtClean="0">
                          <a:solidFill>
                            <a:srgbClr val="FFCC00"/>
                          </a:solidFill>
                          <a:latin typeface="Arial Narrow" pitchFamily="34" charset="0"/>
                          <a:cs typeface="Arial" pitchFamily="34" charset="0"/>
                        </a:rPr>
                        <a:t># of states</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noFill/>
                  </a:tcPr>
                </a:tc>
                <a:tc>
                  <a:txBody>
                    <a:bodyPr/>
                    <a:lstStyle/>
                    <a:p>
                      <a:pPr algn="ctr"/>
                      <a:r>
                        <a:rPr lang="en-US" sz="1300" baseline="0" dirty="0" smtClean="0">
                          <a:solidFill>
                            <a:schemeClr val="tx1"/>
                          </a:solidFill>
                          <a:latin typeface="Arial" pitchFamily="34" charset="0"/>
                          <a:cs typeface="Arial" pitchFamily="34" charset="0"/>
                        </a:rPr>
                        <a:t>26</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40</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39</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38</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41</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37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43</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47</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noFill/>
                  </a:tcPr>
                </a:tc>
              </a:tr>
              <a:tr h="614136">
                <a:tc>
                  <a:txBody>
                    <a:bodyPr/>
                    <a:lstStyle/>
                    <a:p>
                      <a:pPr algn="ctr"/>
                      <a:r>
                        <a:rPr lang="en-US" sz="1300" baseline="0" dirty="0" smtClean="0">
                          <a:solidFill>
                            <a:srgbClr val="FFCC00"/>
                          </a:solidFill>
                          <a:latin typeface="Arial Narrow" pitchFamily="34" charset="0"/>
                          <a:cs typeface="Arial" pitchFamily="34" charset="0"/>
                        </a:rPr>
                        <a:t># of cities</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noFill/>
                  </a:tcPr>
                </a:tc>
                <a:tc>
                  <a:txBody>
                    <a:bodyPr/>
                    <a:lstStyle/>
                    <a:p>
                      <a:pPr algn="ctr"/>
                      <a:r>
                        <a:rPr lang="en-US" sz="1300" baseline="0" dirty="0" smtClean="0">
                          <a:solidFill>
                            <a:schemeClr val="tx1"/>
                          </a:solidFill>
                          <a:latin typeface="Arial" pitchFamily="34" charset="0"/>
                          <a:cs typeface="Arial" pitchFamily="34" charset="0"/>
                        </a:rPr>
                        <a:t>11</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19</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23</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23</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21</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noFill/>
                  </a:tcPr>
                </a:tc>
              </a:tr>
              <a:tr h="614136">
                <a:tc>
                  <a:txBody>
                    <a:bodyPr/>
                    <a:lstStyle/>
                    <a:p>
                      <a:pPr algn="ctr"/>
                      <a:r>
                        <a:rPr lang="en-US" sz="1300" baseline="0" dirty="0" smtClean="0">
                          <a:solidFill>
                            <a:srgbClr val="FFCC00"/>
                          </a:solidFill>
                          <a:latin typeface="Arial Narrow" pitchFamily="34" charset="0"/>
                          <a:cs typeface="Arial" pitchFamily="34" charset="0"/>
                        </a:rPr>
                        <a:t># of territories</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noFill/>
                  </a:tcPr>
                </a:tc>
                <a:tc>
                  <a:txBody>
                    <a:bodyPr/>
                    <a:lstStyle/>
                    <a:p>
                      <a:pPr algn="ctr"/>
                      <a:r>
                        <a:rPr lang="en-US" sz="1300" baseline="0" dirty="0" smtClean="0">
                          <a:solidFill>
                            <a:schemeClr val="tx1"/>
                          </a:solidFill>
                          <a:latin typeface="Arial" pitchFamily="34" charset="0"/>
                          <a:cs typeface="Arial" pitchFamily="34" charset="0"/>
                        </a:rPr>
                        <a:t>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4</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noFill/>
                  </a:tcPr>
                </a:tc>
              </a:tr>
              <a:tr h="614136">
                <a:tc>
                  <a:txBody>
                    <a:bodyPr/>
                    <a:lstStyle/>
                    <a:p>
                      <a:pPr algn="ctr"/>
                      <a:r>
                        <a:rPr lang="en-US" sz="1300" baseline="0" dirty="0" smtClean="0">
                          <a:solidFill>
                            <a:srgbClr val="FFCC00"/>
                          </a:solidFill>
                          <a:latin typeface="Arial Narrow" pitchFamily="34" charset="0"/>
                          <a:cs typeface="Arial" pitchFamily="34" charset="0"/>
                        </a:rPr>
                        <a:t># of tribal governments</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1</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noFill/>
                  </a:tcPr>
                </a:tc>
              </a:tr>
              <a:tr h="614136">
                <a:tc>
                  <a:txBody>
                    <a:bodyPr/>
                    <a:lstStyle/>
                    <a:p>
                      <a:pPr algn="ctr"/>
                      <a:r>
                        <a:rPr lang="en-US" sz="1300" baseline="0" dirty="0" smtClean="0">
                          <a:solidFill>
                            <a:srgbClr val="FFCC00"/>
                          </a:solidFill>
                          <a:latin typeface="Arial Narrow" pitchFamily="34" charset="0"/>
                          <a:cs typeface="Arial" pitchFamily="34" charset="0"/>
                        </a:rPr>
                        <a:t>Total # of sites</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noFill/>
                  </a:tcPr>
                </a:tc>
                <a:tc>
                  <a:txBody>
                    <a:bodyPr/>
                    <a:lstStyle/>
                    <a:p>
                      <a:pPr algn="ctr"/>
                      <a:r>
                        <a:rPr lang="en-US" sz="1300" baseline="0" dirty="0" smtClean="0">
                          <a:solidFill>
                            <a:schemeClr val="tx1"/>
                          </a:solidFill>
                          <a:latin typeface="Arial" pitchFamily="34" charset="0"/>
                          <a:cs typeface="Arial" pitchFamily="34" charset="0"/>
                        </a:rPr>
                        <a:t>38</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56</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61</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60</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62</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63</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70</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71</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71</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76</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75</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76</a:t>
                      </a:r>
                      <a:endParaRPr lang="en-US" sz="1300" baseline="0" dirty="0">
                        <a:solidFill>
                          <a:schemeClr val="tx1"/>
                        </a:solidFill>
                        <a:latin typeface="Arial" pitchFamily="34" charset="0"/>
                        <a:cs typeface="Arial" pitchFamily="34" charset="0"/>
                      </a:endParaRPr>
                    </a:p>
                  </a:txBody>
                  <a:tcPr marT="45719" marB="45719" anchor="ctr">
                    <a:noFill/>
                  </a:tcPr>
                </a:tc>
                <a:tc>
                  <a:txBody>
                    <a:bodyPr/>
                    <a:lstStyle/>
                    <a:p>
                      <a:pPr algn="ctr"/>
                      <a:r>
                        <a:rPr lang="en-US" sz="1300" baseline="0" dirty="0" smtClean="0">
                          <a:solidFill>
                            <a:schemeClr val="tx1"/>
                          </a:solidFill>
                          <a:latin typeface="Arial" pitchFamily="34" charset="0"/>
                          <a:cs typeface="Arial" pitchFamily="34" charset="0"/>
                        </a:rPr>
                        <a:t>73</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noFill/>
                  </a:tcPr>
                </a:tc>
              </a:tr>
              <a:tr h="614136">
                <a:tc>
                  <a:txBody>
                    <a:bodyPr/>
                    <a:lstStyle/>
                    <a:p>
                      <a:pPr algn="ctr"/>
                      <a:r>
                        <a:rPr lang="en-US" sz="1300" baseline="0" dirty="0" smtClean="0">
                          <a:solidFill>
                            <a:srgbClr val="FFCC00"/>
                          </a:solidFill>
                          <a:latin typeface="Arial Narrow" pitchFamily="34" charset="0"/>
                          <a:cs typeface="Arial" pitchFamily="34" charset="0"/>
                        </a:rPr>
                        <a:t>% of sites with weighted data</a:t>
                      </a:r>
                      <a:endParaRPr lang="en-US" sz="1300" baseline="0" dirty="0">
                        <a:solidFill>
                          <a:srgbClr val="FFCC00"/>
                        </a:solidFill>
                        <a:latin typeface="Arial Narrow" pitchFamily="34" charset="0"/>
                        <a:cs typeface="Arial" pitchFamily="34" charset="0"/>
                      </a:endParaRPr>
                    </a:p>
                  </a:txBody>
                  <a:tcPr marT="45719" marB="45719"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45%</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59%</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61%</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72%</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61%</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60%</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80%</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90%</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93%</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87%</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93%</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92%</a:t>
                      </a:r>
                      <a:endParaRPr lang="en-US" sz="1300" baseline="0" dirty="0">
                        <a:solidFill>
                          <a:schemeClr val="tx1"/>
                        </a:solidFill>
                        <a:latin typeface="Arial" pitchFamily="34" charset="0"/>
                        <a:cs typeface="Arial" pitchFamily="34" charset="0"/>
                      </a:endParaRPr>
                    </a:p>
                  </a:txBody>
                  <a:tcPr marT="45719" marB="45719" anchor="ctr">
                    <a:lnB w="28575" cap="flat" cmpd="sng" algn="ctr">
                      <a:solidFill>
                        <a:schemeClr val="tx1"/>
                      </a:solidFill>
                      <a:prstDash val="solid"/>
                      <a:round/>
                      <a:headEnd type="none" w="med" len="med"/>
                      <a:tailEnd type="none" w="med" len="med"/>
                    </a:lnB>
                    <a:noFill/>
                  </a:tcPr>
                </a:tc>
                <a:tc>
                  <a:txBody>
                    <a:bodyPr/>
                    <a:lstStyle/>
                    <a:p>
                      <a:pPr algn="ctr"/>
                      <a:r>
                        <a:rPr lang="en-US" sz="1300" baseline="0" dirty="0" smtClean="0">
                          <a:solidFill>
                            <a:schemeClr val="tx1"/>
                          </a:solidFill>
                          <a:latin typeface="Arial" pitchFamily="34" charset="0"/>
                          <a:cs typeface="Arial" pitchFamily="34" charset="0"/>
                        </a:rPr>
                        <a:t>82%</a:t>
                      </a:r>
                      <a:endParaRPr lang="en-US" sz="1300" baseline="0" dirty="0">
                        <a:solidFill>
                          <a:schemeClr val="tx1"/>
                        </a:solidFill>
                        <a:latin typeface="Arial" pitchFamily="34" charset="0"/>
                        <a:cs typeface="Arial" pitchFamily="34" charset="0"/>
                      </a:endParaRPr>
                    </a:p>
                  </a:txBody>
                  <a:tcPr marT="45719" marB="45719"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014315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Policy and Program Applications </a:t>
            </a:r>
          </a:p>
        </p:txBody>
      </p:sp>
      <p:sp>
        <p:nvSpPr>
          <p:cNvPr id="24579"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Describe risk behaviors</a:t>
            </a:r>
          </a:p>
          <a:p>
            <a:pPr>
              <a:lnSpc>
                <a:spcPct val="90000"/>
              </a:lnSpc>
              <a:buClr>
                <a:srgbClr val="FFCC00"/>
              </a:buClr>
              <a:buSzPct val="150000"/>
              <a:buFont typeface="Arial" panose="020B0604020202020204" pitchFamily="34" charset="0"/>
              <a:buChar char="•"/>
            </a:pPr>
            <a:r>
              <a:rPr lang="en-US" altLang="en-US" smtClean="0"/>
              <a:t>Create awareness</a:t>
            </a:r>
          </a:p>
          <a:p>
            <a:pPr>
              <a:lnSpc>
                <a:spcPct val="90000"/>
              </a:lnSpc>
              <a:buClr>
                <a:srgbClr val="FFCC00"/>
              </a:buClr>
              <a:buSzPct val="150000"/>
              <a:buFont typeface="Arial" panose="020B0604020202020204" pitchFamily="34" charset="0"/>
              <a:buChar char="•"/>
            </a:pPr>
            <a:r>
              <a:rPr lang="en-US" altLang="en-US" smtClean="0"/>
              <a:t>Set program goals</a:t>
            </a:r>
          </a:p>
          <a:p>
            <a:pPr>
              <a:lnSpc>
                <a:spcPct val="90000"/>
              </a:lnSpc>
              <a:buClr>
                <a:srgbClr val="FFCC00"/>
              </a:buClr>
              <a:buSzPct val="150000"/>
              <a:buFont typeface="Arial" panose="020B0604020202020204" pitchFamily="34" charset="0"/>
              <a:buChar char="•"/>
            </a:pPr>
            <a:r>
              <a:rPr lang="en-US" altLang="en-US" smtClean="0"/>
              <a:t>Develop programs and policies</a:t>
            </a:r>
          </a:p>
          <a:p>
            <a:pPr>
              <a:lnSpc>
                <a:spcPct val="90000"/>
              </a:lnSpc>
              <a:buClr>
                <a:srgbClr val="FFCC00"/>
              </a:buClr>
              <a:buSzPct val="150000"/>
              <a:buFont typeface="Arial" panose="020B0604020202020204" pitchFamily="34" charset="0"/>
              <a:buChar char="•"/>
            </a:pPr>
            <a:r>
              <a:rPr lang="en-US" altLang="en-US" smtClean="0"/>
              <a:t>Support health-related legislation</a:t>
            </a:r>
          </a:p>
          <a:p>
            <a:pPr>
              <a:lnSpc>
                <a:spcPct val="90000"/>
              </a:lnSpc>
              <a:buClr>
                <a:srgbClr val="FFCC00"/>
              </a:buClr>
              <a:buSzPct val="150000"/>
              <a:buFont typeface="Arial" panose="020B0604020202020204" pitchFamily="34" charset="0"/>
              <a:buChar char="•"/>
            </a:pPr>
            <a:r>
              <a:rPr lang="en-US" altLang="en-US" smtClean="0"/>
              <a:t>Seek funding</a:t>
            </a:r>
          </a:p>
          <a:p>
            <a:pPr>
              <a:lnSpc>
                <a:spcPct val="90000"/>
              </a:lnSpc>
              <a:buClr>
                <a:srgbClr val="FFCC00"/>
              </a:buClr>
              <a:buSzPct val="150000"/>
              <a:buFont typeface="Arial" panose="020B0604020202020204" pitchFamily="34" charset="0"/>
              <a:buChar char="•"/>
            </a:pPr>
            <a:endParaRPr lang="en-US" altLang="en-US" smtClean="0"/>
          </a:p>
        </p:txBody>
      </p:sp>
    </p:spTree>
    <p:extLst>
      <p:ext uri="{BB962C8B-B14F-4D97-AF65-F5344CB8AC3E}">
        <p14:creationId xmlns:p14="http://schemas.microsoft.com/office/powerpoint/2010/main" val="690396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Describe Risk Behaviors</a:t>
            </a:r>
          </a:p>
        </p:txBody>
      </p:sp>
      <p:sp>
        <p:nvSpPr>
          <p:cNvPr id="26627"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Overall and among subgroups of youth</a:t>
            </a:r>
          </a:p>
          <a:p>
            <a:pPr>
              <a:lnSpc>
                <a:spcPct val="90000"/>
              </a:lnSpc>
              <a:buClr>
                <a:srgbClr val="FFCC00"/>
              </a:buClr>
              <a:buSzPct val="150000"/>
              <a:buFont typeface="Arial" panose="020B0604020202020204" pitchFamily="34" charset="0"/>
              <a:buChar char="•"/>
            </a:pPr>
            <a:r>
              <a:rPr lang="en-US" altLang="en-US" smtClean="0"/>
              <a:t>How risk behaviors are interrelated</a:t>
            </a:r>
          </a:p>
          <a:p>
            <a:pPr>
              <a:lnSpc>
                <a:spcPct val="90000"/>
              </a:lnSpc>
              <a:buClr>
                <a:srgbClr val="FFCC00"/>
              </a:buClr>
              <a:buSzPct val="150000"/>
              <a:buFont typeface="Arial" panose="020B0604020202020204" pitchFamily="34" charset="0"/>
              <a:buChar char="•"/>
            </a:pPr>
            <a:endParaRPr lang="en-US" altLang="en-US" smtClean="0"/>
          </a:p>
        </p:txBody>
      </p:sp>
    </p:spTree>
    <p:extLst>
      <p:ext uri="{BB962C8B-B14F-4D97-AF65-F5344CB8AC3E}">
        <p14:creationId xmlns:p14="http://schemas.microsoft.com/office/powerpoint/2010/main" val="962662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Create Awareness</a:t>
            </a:r>
          </a:p>
        </p:txBody>
      </p:sp>
      <p:sp>
        <p:nvSpPr>
          <p:cNvPr id="28675" name="Content Placeholder 2"/>
          <p:cNvSpPr>
            <a:spLocks noGrp="1"/>
          </p:cNvSpPr>
          <p:nvPr>
            <p:ph idx="1"/>
          </p:nvPr>
        </p:nvSpPr>
        <p:spPr/>
        <p:txBody>
          <a:bodyPr/>
          <a:lstStyle/>
          <a:p>
            <a:pPr>
              <a:lnSpc>
                <a:spcPct val="90000"/>
              </a:lnSpc>
              <a:spcAft>
                <a:spcPct val="30000"/>
              </a:spcAft>
              <a:buFont typeface="Monotype Sorts" pitchFamily="2" charset="2"/>
              <a:buNone/>
            </a:pPr>
            <a:r>
              <a:rPr lang="en-US" altLang="en-US" b="1" smtClean="0">
                <a:solidFill>
                  <a:srgbClr val="FFCC00"/>
                </a:solidFill>
              </a:rPr>
              <a:t>Among:</a:t>
            </a:r>
            <a:r>
              <a:rPr lang="en-US" altLang="en-US" smtClean="0"/>
              <a:t> </a:t>
            </a:r>
          </a:p>
          <a:p>
            <a:pPr>
              <a:lnSpc>
                <a:spcPct val="90000"/>
              </a:lnSpc>
              <a:buClr>
                <a:srgbClr val="FFCC00"/>
              </a:buClr>
              <a:buSzPct val="150000"/>
              <a:buFont typeface="Arial" panose="020B0604020202020204" pitchFamily="34" charset="0"/>
              <a:buChar char="•"/>
            </a:pPr>
            <a:r>
              <a:rPr lang="en-US" altLang="en-US" smtClean="0"/>
              <a:t>Legislators, boards of education, and school administrators</a:t>
            </a:r>
          </a:p>
          <a:p>
            <a:pPr>
              <a:lnSpc>
                <a:spcPct val="90000"/>
              </a:lnSpc>
              <a:buClr>
                <a:srgbClr val="FFCC00"/>
              </a:buClr>
              <a:buSzPct val="150000"/>
              <a:buFont typeface="Arial" panose="020B0604020202020204" pitchFamily="34" charset="0"/>
              <a:buChar char="•"/>
            </a:pPr>
            <a:r>
              <a:rPr lang="en-US" altLang="en-US" smtClean="0"/>
              <a:t>Parents</a:t>
            </a:r>
          </a:p>
          <a:p>
            <a:pPr>
              <a:lnSpc>
                <a:spcPct val="90000"/>
              </a:lnSpc>
              <a:buClr>
                <a:srgbClr val="FFCC00"/>
              </a:buClr>
              <a:buSzPct val="150000"/>
              <a:buFont typeface="Arial" panose="020B0604020202020204" pitchFamily="34" charset="0"/>
              <a:buChar char="•"/>
            </a:pPr>
            <a:r>
              <a:rPr lang="en-US" altLang="en-US" smtClean="0"/>
              <a:t>Community members</a:t>
            </a:r>
          </a:p>
          <a:p>
            <a:pPr>
              <a:lnSpc>
                <a:spcPct val="90000"/>
              </a:lnSpc>
              <a:buClr>
                <a:srgbClr val="FFCC00"/>
              </a:buClr>
              <a:buSzPct val="150000"/>
              <a:buFont typeface="Arial" panose="020B0604020202020204" pitchFamily="34" charset="0"/>
              <a:buChar char="•"/>
            </a:pPr>
            <a:r>
              <a:rPr lang="en-US" altLang="en-US" smtClean="0"/>
              <a:t>School staff</a:t>
            </a:r>
          </a:p>
          <a:p>
            <a:pPr>
              <a:lnSpc>
                <a:spcPct val="90000"/>
              </a:lnSpc>
              <a:buClr>
                <a:srgbClr val="FFCC00"/>
              </a:buClr>
              <a:buSzPct val="150000"/>
              <a:buFont typeface="Arial" panose="020B0604020202020204" pitchFamily="34" charset="0"/>
              <a:buChar char="•"/>
            </a:pPr>
            <a:r>
              <a:rPr lang="en-US" altLang="en-US" smtClean="0"/>
              <a:t>Students</a:t>
            </a:r>
          </a:p>
          <a:p>
            <a:pPr>
              <a:lnSpc>
                <a:spcPct val="90000"/>
              </a:lnSpc>
              <a:buClr>
                <a:srgbClr val="FFCC00"/>
              </a:buClr>
              <a:buSzPct val="150000"/>
              <a:buFont typeface="Arial" panose="020B0604020202020204" pitchFamily="34" charset="0"/>
              <a:buChar char="•"/>
            </a:pPr>
            <a:r>
              <a:rPr lang="en-US" altLang="en-US" smtClean="0"/>
              <a:t>Media</a:t>
            </a:r>
          </a:p>
          <a:p>
            <a:endParaRPr lang="en-US" altLang="en-US" smtClean="0"/>
          </a:p>
        </p:txBody>
      </p:sp>
    </p:spTree>
    <p:extLst>
      <p:ext uri="{BB962C8B-B14F-4D97-AF65-F5344CB8AC3E}">
        <p14:creationId xmlns:p14="http://schemas.microsoft.com/office/powerpoint/2010/main" val="2529386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Set Program Goals</a:t>
            </a:r>
          </a:p>
        </p:txBody>
      </p:sp>
      <p:sp>
        <p:nvSpPr>
          <p:cNvPr id="30723"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Strategic plans for school health programs</a:t>
            </a:r>
          </a:p>
          <a:p>
            <a:pPr>
              <a:lnSpc>
                <a:spcPct val="90000"/>
              </a:lnSpc>
              <a:buClr>
                <a:srgbClr val="FFCC00"/>
              </a:buClr>
              <a:buSzPct val="150000"/>
              <a:buFont typeface="Arial" panose="020B0604020202020204" pitchFamily="34" charset="0"/>
              <a:buChar char="•"/>
            </a:pPr>
            <a:r>
              <a:rPr lang="en-US" altLang="en-US" smtClean="0"/>
              <a:t>Healthy People 2020 objectives</a:t>
            </a:r>
          </a:p>
          <a:p>
            <a:pPr>
              <a:lnSpc>
                <a:spcPct val="90000"/>
              </a:lnSpc>
              <a:buClr>
                <a:srgbClr val="FFCC00"/>
              </a:buClr>
              <a:buSzPct val="150000"/>
              <a:buFont typeface="Arial" panose="020B0604020202020204" pitchFamily="34" charset="0"/>
              <a:buChar char="•"/>
            </a:pPr>
            <a:r>
              <a:rPr lang="en-US" altLang="en-US" smtClean="0"/>
              <a:t>CDC Cooperative Agreement Performance Measures</a:t>
            </a:r>
          </a:p>
          <a:p>
            <a:endParaRPr lang="en-US" altLang="en-US" smtClean="0"/>
          </a:p>
        </p:txBody>
      </p:sp>
    </p:spTree>
    <p:extLst>
      <p:ext uri="{BB962C8B-B14F-4D97-AF65-F5344CB8AC3E}">
        <p14:creationId xmlns:p14="http://schemas.microsoft.com/office/powerpoint/2010/main" val="3442748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Develop Programs and Policies</a:t>
            </a:r>
          </a:p>
        </p:txBody>
      </p:sp>
      <p:sp>
        <p:nvSpPr>
          <p:cNvPr id="32771"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School health programs and policies</a:t>
            </a:r>
          </a:p>
          <a:p>
            <a:pPr>
              <a:lnSpc>
                <a:spcPct val="90000"/>
              </a:lnSpc>
              <a:buClr>
                <a:srgbClr val="FFCC00"/>
              </a:buClr>
              <a:buSzPct val="150000"/>
              <a:buFont typeface="Arial" panose="020B0604020202020204" pitchFamily="34" charset="0"/>
              <a:buChar char="•"/>
            </a:pPr>
            <a:r>
              <a:rPr lang="en-US" altLang="en-US" smtClean="0"/>
              <a:t>Programs and policies for youth in high risk situations</a:t>
            </a:r>
          </a:p>
          <a:p>
            <a:pPr>
              <a:lnSpc>
                <a:spcPct val="90000"/>
              </a:lnSpc>
              <a:buClr>
                <a:srgbClr val="FFCC00"/>
              </a:buClr>
              <a:buSzPct val="150000"/>
              <a:buFont typeface="Arial" panose="020B0604020202020204" pitchFamily="34" charset="0"/>
              <a:buChar char="•"/>
            </a:pPr>
            <a:r>
              <a:rPr lang="en-US" altLang="en-US" smtClean="0"/>
              <a:t>Instructional guides and materials</a:t>
            </a:r>
          </a:p>
          <a:p>
            <a:pPr>
              <a:lnSpc>
                <a:spcPct val="90000"/>
              </a:lnSpc>
              <a:buClr>
                <a:srgbClr val="FFCC00"/>
              </a:buClr>
              <a:buSzPct val="150000"/>
              <a:buFont typeface="Arial" panose="020B0604020202020204" pitchFamily="34" charset="0"/>
              <a:buChar char="•"/>
            </a:pPr>
            <a:r>
              <a:rPr lang="en-US" altLang="en-US" smtClean="0"/>
              <a:t>Professional development programs for teachers</a:t>
            </a:r>
          </a:p>
          <a:p>
            <a:endParaRPr lang="en-US" altLang="en-US" smtClean="0"/>
          </a:p>
        </p:txBody>
      </p:sp>
    </p:spTree>
    <p:extLst>
      <p:ext uri="{BB962C8B-B14F-4D97-AF65-F5344CB8AC3E}">
        <p14:creationId xmlns:p14="http://schemas.microsoft.com/office/powerpoint/2010/main" val="157940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Support Health-Related Legislation</a:t>
            </a:r>
          </a:p>
        </p:txBody>
      </p:sp>
      <p:sp>
        <p:nvSpPr>
          <p:cNvPr id="34819"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School health program requirements</a:t>
            </a:r>
          </a:p>
          <a:p>
            <a:pPr>
              <a:lnSpc>
                <a:spcPct val="90000"/>
              </a:lnSpc>
              <a:buClr>
                <a:srgbClr val="FFCC00"/>
              </a:buClr>
              <a:buSzPct val="150000"/>
              <a:buFont typeface="Arial" panose="020B0604020202020204" pitchFamily="34" charset="0"/>
              <a:buChar char="•"/>
            </a:pPr>
            <a:r>
              <a:rPr lang="en-US" altLang="en-US" smtClean="0"/>
              <a:t>School health council requirements</a:t>
            </a:r>
          </a:p>
          <a:p>
            <a:pPr>
              <a:lnSpc>
                <a:spcPct val="90000"/>
              </a:lnSpc>
              <a:buClr>
                <a:srgbClr val="FFCC00"/>
              </a:buClr>
              <a:buSzPct val="150000"/>
              <a:buFont typeface="Arial" panose="020B0604020202020204" pitchFamily="34" charset="0"/>
              <a:buChar char="•"/>
            </a:pPr>
            <a:r>
              <a:rPr lang="en-US" altLang="en-US" smtClean="0"/>
              <a:t>Drug-free or weapon-free school zone laws</a:t>
            </a:r>
          </a:p>
          <a:p>
            <a:pPr>
              <a:lnSpc>
                <a:spcPct val="90000"/>
              </a:lnSpc>
              <a:buClr>
                <a:srgbClr val="FFCC00"/>
              </a:buClr>
              <a:buSzPct val="150000"/>
              <a:buFont typeface="Arial" panose="020B0604020202020204" pitchFamily="34" charset="0"/>
              <a:buChar char="•"/>
            </a:pPr>
            <a:r>
              <a:rPr lang="en-US" altLang="en-US" smtClean="0"/>
              <a:t>Minors’ access laws</a:t>
            </a:r>
          </a:p>
          <a:p>
            <a:pPr>
              <a:lnSpc>
                <a:spcPct val="90000"/>
              </a:lnSpc>
              <a:buClr>
                <a:srgbClr val="FFCC00"/>
              </a:buClr>
              <a:buSzPct val="150000"/>
              <a:buFont typeface="Arial" panose="020B0604020202020204" pitchFamily="34" charset="0"/>
              <a:buChar char="•"/>
            </a:pPr>
            <a:r>
              <a:rPr lang="en-US" altLang="en-US" smtClean="0"/>
              <a:t>Drinking and driving laws</a:t>
            </a:r>
          </a:p>
          <a:p>
            <a:pPr>
              <a:lnSpc>
                <a:spcPct val="90000"/>
              </a:lnSpc>
              <a:buClr>
                <a:srgbClr val="FFCC00"/>
              </a:buClr>
              <a:buSzPct val="150000"/>
              <a:buFont typeface="Arial" panose="020B0604020202020204" pitchFamily="34" charset="0"/>
              <a:buChar char="•"/>
            </a:pPr>
            <a:r>
              <a:rPr lang="en-US" altLang="en-US" smtClean="0"/>
              <a:t>Bans on billboards and other advertising</a:t>
            </a:r>
          </a:p>
          <a:p>
            <a:pPr>
              <a:lnSpc>
                <a:spcPct val="90000"/>
              </a:lnSpc>
              <a:buClr>
                <a:srgbClr val="FFCC00"/>
              </a:buClr>
              <a:buSzPct val="150000"/>
              <a:buFont typeface="Arial" panose="020B0604020202020204" pitchFamily="34" charset="0"/>
              <a:buChar char="•"/>
            </a:pPr>
            <a:r>
              <a:rPr lang="en-US" altLang="en-US" smtClean="0"/>
              <a:t>Competitive food policies</a:t>
            </a:r>
          </a:p>
          <a:p>
            <a:pPr>
              <a:lnSpc>
                <a:spcPct val="90000"/>
              </a:lnSpc>
              <a:buClr>
                <a:srgbClr val="FFCC00"/>
              </a:buClr>
              <a:buSzPct val="150000"/>
              <a:buFont typeface="Arial" panose="020B0604020202020204" pitchFamily="34" charset="0"/>
              <a:buChar char="•"/>
            </a:pPr>
            <a:r>
              <a:rPr lang="en-US" altLang="en-US" smtClean="0"/>
              <a:t>School health services policies</a:t>
            </a:r>
          </a:p>
          <a:p>
            <a:pPr>
              <a:lnSpc>
                <a:spcPct val="90000"/>
              </a:lnSpc>
              <a:buClr>
                <a:srgbClr val="FFCC00"/>
              </a:buClr>
              <a:buSzPct val="150000"/>
              <a:buFont typeface="Arial" panose="020B0604020202020204" pitchFamily="34" charset="0"/>
              <a:buChar char="•"/>
            </a:pPr>
            <a:r>
              <a:rPr lang="en-US" altLang="en-US" smtClean="0"/>
              <a:t>Anti-bullying legislation</a:t>
            </a:r>
          </a:p>
          <a:p>
            <a:pPr>
              <a:lnSpc>
                <a:spcPct val="90000"/>
              </a:lnSpc>
              <a:buClr>
                <a:srgbClr val="FFCC00"/>
              </a:buClr>
              <a:buSzPct val="150000"/>
              <a:buFont typeface="Arial" panose="020B0604020202020204" pitchFamily="34" charset="0"/>
              <a:buChar char="•"/>
            </a:pPr>
            <a:r>
              <a:rPr lang="en-US" altLang="en-US" smtClean="0"/>
              <a:t>School environment policies</a:t>
            </a:r>
          </a:p>
          <a:p>
            <a:endParaRPr lang="en-US" altLang="en-US" smtClean="0"/>
          </a:p>
        </p:txBody>
      </p:sp>
    </p:spTree>
    <p:extLst>
      <p:ext uri="{BB962C8B-B14F-4D97-AF65-F5344CB8AC3E}">
        <p14:creationId xmlns:p14="http://schemas.microsoft.com/office/powerpoint/2010/main" val="3690941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Seek Funding</a:t>
            </a:r>
          </a:p>
        </p:txBody>
      </p:sp>
      <p:sp>
        <p:nvSpPr>
          <p:cNvPr id="36867"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Support funding requests to federal, state, and private agencies and foundations</a:t>
            </a:r>
          </a:p>
          <a:p>
            <a:endParaRPr lang="en-US" altLang="en-US" smtClean="0"/>
          </a:p>
        </p:txBody>
      </p:sp>
    </p:spTree>
    <p:extLst>
      <p:ext uri="{BB962C8B-B14F-4D97-AF65-F5344CB8AC3E}">
        <p14:creationId xmlns:p14="http://schemas.microsoft.com/office/powerpoint/2010/main" val="3361462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YRBSS Information</a:t>
            </a:r>
          </a:p>
        </p:txBody>
      </p:sp>
      <p:sp>
        <p:nvSpPr>
          <p:cNvPr id="330755"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defRPr/>
            </a:pPr>
            <a:r>
              <a:rPr lang="en-US" altLang="en-US" dirty="0">
                <a:hlinkClick r:id="rId3"/>
              </a:rPr>
              <a:t>www.cdc.gov/yrbs</a:t>
            </a:r>
            <a:endParaRPr lang="en-US" altLang="en-US" dirty="0"/>
          </a:p>
          <a:p>
            <a:pPr marL="742950" lvl="2" indent="-342900">
              <a:lnSpc>
                <a:spcPct val="90000"/>
              </a:lnSpc>
              <a:buClr>
                <a:srgbClr val="FFCC00"/>
              </a:buClr>
              <a:buSzPct val="150000"/>
              <a:buFont typeface="Arial" panose="020B0604020202020204" pitchFamily="34" charset="0"/>
              <a:buChar char="•"/>
              <a:defRPr/>
            </a:pPr>
            <a:r>
              <a:rPr lang="en-US" altLang="en-US" dirty="0">
                <a:ea typeface="+mn-ea"/>
                <a:cs typeface="+mn-cs"/>
              </a:rPr>
              <a:t>Youth Online</a:t>
            </a:r>
          </a:p>
          <a:p>
            <a:pPr marL="742950" lvl="2" indent="-342900">
              <a:lnSpc>
                <a:spcPct val="90000"/>
              </a:lnSpc>
              <a:buClr>
                <a:srgbClr val="FFCC00"/>
              </a:buClr>
              <a:buSzPct val="150000"/>
              <a:buFont typeface="Arial" panose="020B0604020202020204" pitchFamily="34" charset="0"/>
              <a:buChar char="•"/>
              <a:defRPr/>
            </a:pPr>
            <a:r>
              <a:rPr lang="en-US" altLang="en-US" dirty="0">
                <a:ea typeface="+mn-ea"/>
                <a:cs typeface="+mn-cs"/>
              </a:rPr>
              <a:t>Questionnaire and item rationale</a:t>
            </a:r>
          </a:p>
          <a:p>
            <a:pPr marL="742950" lvl="2" indent="-342900">
              <a:lnSpc>
                <a:spcPct val="90000"/>
              </a:lnSpc>
              <a:buClr>
                <a:srgbClr val="FFCC00"/>
              </a:buClr>
              <a:buSzPct val="150000"/>
              <a:buFont typeface="Arial" panose="020B0604020202020204" pitchFamily="34" charset="0"/>
              <a:buChar char="•"/>
              <a:defRPr/>
            </a:pPr>
            <a:r>
              <a:rPr lang="en-US" altLang="en-US" dirty="0">
                <a:ea typeface="+mn-ea"/>
                <a:cs typeface="+mn-cs"/>
              </a:rPr>
              <a:t>Morbidity and Mortality Weekly Report Surveillance Summaries</a:t>
            </a:r>
          </a:p>
          <a:p>
            <a:pPr marL="742950" lvl="2" indent="-342900">
              <a:lnSpc>
                <a:spcPct val="90000"/>
              </a:lnSpc>
              <a:buClr>
                <a:srgbClr val="FFCC00"/>
              </a:buClr>
              <a:buSzPct val="150000"/>
              <a:buFont typeface="Arial" panose="020B0604020202020204" pitchFamily="34" charset="0"/>
              <a:buChar char="•"/>
              <a:defRPr/>
            </a:pPr>
            <a:r>
              <a:rPr lang="en-US" altLang="en-US" dirty="0">
                <a:ea typeface="+mn-ea"/>
                <a:cs typeface="+mn-cs"/>
              </a:rPr>
              <a:t>Data and codebooks for the national YRBS </a:t>
            </a:r>
          </a:p>
          <a:p>
            <a:pPr marL="742950" lvl="2" indent="-342900">
              <a:lnSpc>
                <a:spcPct val="90000"/>
              </a:lnSpc>
              <a:buClr>
                <a:srgbClr val="FFCC00"/>
              </a:buClr>
              <a:buSzPct val="150000"/>
              <a:buFont typeface="Arial" panose="020B0604020202020204" pitchFamily="34" charset="0"/>
              <a:buChar char="•"/>
              <a:defRPr/>
            </a:pPr>
            <a:r>
              <a:rPr lang="en-US" altLang="en-US" dirty="0">
                <a:ea typeface="+mn-ea"/>
                <a:cs typeface="+mn-cs"/>
              </a:rPr>
              <a:t>Publications, journal articles, and fact sheets</a:t>
            </a:r>
          </a:p>
          <a:p>
            <a:pPr>
              <a:lnSpc>
                <a:spcPct val="90000"/>
              </a:lnSpc>
              <a:buClr>
                <a:srgbClr val="FFCC00"/>
              </a:buClr>
              <a:buSzPct val="150000"/>
              <a:buFont typeface="Arial" panose="020B0604020202020204" pitchFamily="34" charset="0"/>
              <a:buChar char="•"/>
              <a:defRPr/>
            </a:pPr>
            <a:endParaRPr lang="en-US" altLang="en-US" dirty="0"/>
          </a:p>
        </p:txBody>
      </p:sp>
    </p:spTree>
    <p:extLst>
      <p:ext uri="{BB962C8B-B14F-4D97-AF65-F5344CB8AC3E}">
        <p14:creationId xmlns:p14="http://schemas.microsoft.com/office/powerpoint/2010/main" val="411278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Purposes of the YRBSS</a:t>
            </a:r>
          </a:p>
        </p:txBody>
      </p:sp>
      <p:sp>
        <p:nvSpPr>
          <p:cNvPr id="6147" name="Content Placeholder 5"/>
          <p:cNvSpPr>
            <a:spLocks noGrp="1"/>
          </p:cNvSpPr>
          <p:nvPr>
            <p:ph idx="1"/>
          </p:nvPr>
        </p:nvSpPr>
        <p:spPr/>
        <p:txBody>
          <a:bodyPr/>
          <a:lstStyle/>
          <a:p>
            <a:pPr>
              <a:buClr>
                <a:srgbClr val="FFCC00"/>
              </a:buClr>
              <a:buSzPct val="150000"/>
              <a:buFont typeface="Arial" panose="020B0604020202020204" pitchFamily="34" charset="0"/>
              <a:buChar char="•"/>
            </a:pPr>
            <a:r>
              <a:rPr lang="en-US" altLang="en-US" smtClean="0"/>
              <a:t>Focus the nation on behaviors among youth causing the most important health problems</a:t>
            </a:r>
          </a:p>
          <a:p>
            <a:pPr>
              <a:buClr>
                <a:srgbClr val="FFCC00"/>
              </a:buClr>
              <a:buSzPct val="150000"/>
              <a:buFont typeface="Arial" panose="020B0604020202020204" pitchFamily="34" charset="0"/>
              <a:buChar char="•"/>
            </a:pPr>
            <a:r>
              <a:rPr lang="en-US" altLang="en-US" smtClean="0"/>
              <a:t>Assess how risk behaviors change over time</a:t>
            </a:r>
          </a:p>
          <a:p>
            <a:pPr>
              <a:buClr>
                <a:srgbClr val="FFCC00"/>
              </a:buClr>
              <a:buSzPct val="150000"/>
              <a:buFont typeface="Arial" panose="020B0604020202020204" pitchFamily="34" charset="0"/>
              <a:buChar char="•"/>
            </a:pPr>
            <a:r>
              <a:rPr lang="en-US" altLang="en-US" smtClean="0"/>
              <a:t>Provide comparable data</a:t>
            </a:r>
          </a:p>
          <a:p>
            <a:endParaRPr lang="en-US" altLang="en-US" smtClean="0"/>
          </a:p>
        </p:txBody>
      </p:sp>
    </p:spTree>
    <p:extLst>
      <p:ext uri="{BB962C8B-B14F-4D97-AF65-F5344CB8AC3E}">
        <p14:creationId xmlns:p14="http://schemas.microsoft.com/office/powerpoint/2010/main" val="677847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342900"/>
            <a:ext cx="8382000" cy="1104900"/>
          </a:xfrm>
        </p:spPr>
        <p:txBody>
          <a:bodyPr/>
          <a:lstStyle/>
          <a:p>
            <a:r>
              <a:rPr lang="en-US" altLang="en-US" smtClean="0"/>
              <a:t>Priority Health-Risk Behaviors and Health Outcomes </a:t>
            </a:r>
            <a:br>
              <a:rPr lang="en-US" altLang="en-US" smtClean="0"/>
            </a:br>
            <a:r>
              <a:rPr lang="en-US" altLang="en-US" smtClean="0"/>
              <a:t>Monitored by YRBSS</a:t>
            </a:r>
          </a:p>
        </p:txBody>
      </p:sp>
      <p:sp>
        <p:nvSpPr>
          <p:cNvPr id="8195" name="Content Placeholder 2"/>
          <p:cNvSpPr>
            <a:spLocks noGrp="1"/>
          </p:cNvSpPr>
          <p:nvPr>
            <p:ph idx="1"/>
          </p:nvPr>
        </p:nvSpPr>
        <p:spPr/>
        <p:txBody>
          <a:bodyPr/>
          <a:lstStyle/>
          <a:p>
            <a:pPr>
              <a:buClr>
                <a:srgbClr val="FFCC00"/>
              </a:buClr>
              <a:buSzPct val="150000"/>
              <a:buFont typeface="Arial" panose="020B0604020202020204" pitchFamily="34" charset="0"/>
              <a:buChar char="•"/>
            </a:pPr>
            <a:r>
              <a:rPr lang="en-US" altLang="en-US" smtClean="0"/>
              <a:t>Behaviors that contribute to the leading causes of mortality and morbidity</a:t>
            </a:r>
          </a:p>
          <a:p>
            <a:pPr lvl="1">
              <a:buClr>
                <a:srgbClr val="FFCC00"/>
              </a:buClr>
              <a:buSzPct val="150000"/>
              <a:buFont typeface="Arial" panose="020B0604020202020204" pitchFamily="34" charset="0"/>
              <a:buChar char="•"/>
            </a:pPr>
            <a:r>
              <a:rPr lang="en-US" altLang="en-US" sz="1800" smtClean="0"/>
              <a:t>Unintentional injuries and violence</a:t>
            </a:r>
          </a:p>
          <a:p>
            <a:pPr lvl="1">
              <a:buClr>
                <a:srgbClr val="FFCC00"/>
              </a:buClr>
              <a:buSzPct val="150000"/>
              <a:buFont typeface="Arial" panose="020B0604020202020204" pitchFamily="34" charset="0"/>
              <a:buChar char="•"/>
            </a:pPr>
            <a:r>
              <a:rPr lang="en-US" altLang="en-US" sz="1800" smtClean="0"/>
              <a:t>Sexual behaviors</a:t>
            </a:r>
          </a:p>
          <a:p>
            <a:pPr lvl="1">
              <a:buClr>
                <a:srgbClr val="FFCC00"/>
              </a:buClr>
              <a:buSzPct val="150000"/>
              <a:buFont typeface="Arial" panose="020B0604020202020204" pitchFamily="34" charset="0"/>
              <a:buChar char="•"/>
            </a:pPr>
            <a:r>
              <a:rPr lang="en-US" altLang="en-US" sz="1800" smtClean="0"/>
              <a:t>Alcohol and other drug use</a:t>
            </a:r>
          </a:p>
          <a:p>
            <a:pPr lvl="1">
              <a:buClr>
                <a:srgbClr val="FFCC00"/>
              </a:buClr>
              <a:buSzPct val="150000"/>
              <a:buFont typeface="Arial" panose="020B0604020202020204" pitchFamily="34" charset="0"/>
              <a:buChar char="•"/>
            </a:pPr>
            <a:r>
              <a:rPr lang="en-US" altLang="en-US" sz="1800" smtClean="0"/>
              <a:t>Tobacco use</a:t>
            </a:r>
            <a:r>
              <a:rPr lang="en-US" altLang="en-US" sz="1800" smtClean="0">
                <a:solidFill>
                  <a:schemeClr val="hlink"/>
                </a:solidFill>
              </a:rPr>
              <a:t> </a:t>
            </a:r>
          </a:p>
          <a:p>
            <a:pPr lvl="1">
              <a:buClr>
                <a:srgbClr val="FFCC00"/>
              </a:buClr>
              <a:buSzPct val="150000"/>
              <a:buFont typeface="Arial" panose="020B0604020202020204" pitchFamily="34" charset="0"/>
              <a:buChar char="•"/>
            </a:pPr>
            <a:r>
              <a:rPr lang="en-US" altLang="en-US" sz="1800" smtClean="0"/>
              <a:t>Unhealthy dietary behaviors</a:t>
            </a:r>
          </a:p>
          <a:p>
            <a:pPr lvl="1">
              <a:buClr>
                <a:srgbClr val="FFCC00"/>
              </a:buClr>
              <a:buSzPct val="150000"/>
              <a:buFont typeface="Arial" panose="020B0604020202020204" pitchFamily="34" charset="0"/>
              <a:buChar char="•"/>
            </a:pPr>
            <a:r>
              <a:rPr lang="en-US" altLang="en-US" sz="1800" smtClean="0"/>
              <a:t>Inadequate physical activity</a:t>
            </a:r>
          </a:p>
          <a:p>
            <a:pPr>
              <a:buClr>
                <a:srgbClr val="FFCC00"/>
              </a:buClr>
              <a:buSzPct val="150000"/>
              <a:buFont typeface="Arial" panose="020B0604020202020204" pitchFamily="34" charset="0"/>
              <a:buChar char="•"/>
            </a:pPr>
            <a:r>
              <a:rPr lang="en-US" altLang="en-US" smtClean="0"/>
              <a:t>Obesity</a:t>
            </a:r>
          </a:p>
          <a:p>
            <a:pPr>
              <a:buClr>
                <a:srgbClr val="FFCC00"/>
              </a:buClr>
              <a:buSzPct val="150000"/>
              <a:buFont typeface="Arial" panose="020B0604020202020204" pitchFamily="34" charset="0"/>
              <a:buChar char="•"/>
            </a:pPr>
            <a:r>
              <a:rPr lang="en-US" altLang="en-US" smtClean="0"/>
              <a:t>Asthma</a:t>
            </a:r>
          </a:p>
          <a:p>
            <a:pPr>
              <a:buClr>
                <a:srgbClr val="FFCC00"/>
              </a:buClr>
              <a:buSzPct val="150000"/>
              <a:buFont typeface="Arial" panose="020B0604020202020204" pitchFamily="34" charset="0"/>
              <a:buChar char="•"/>
            </a:pPr>
            <a:r>
              <a:rPr lang="en-US" altLang="en-US" smtClean="0"/>
              <a:t>Other priority health issues</a:t>
            </a:r>
          </a:p>
        </p:txBody>
      </p:sp>
    </p:spTree>
    <p:extLst>
      <p:ext uri="{BB962C8B-B14F-4D97-AF65-F5344CB8AC3E}">
        <p14:creationId xmlns:p14="http://schemas.microsoft.com/office/powerpoint/2010/main" val="3567155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Content Placeholder 3" descr="see speaker's note below"/>
          <p:cNvGraphicFramePr>
            <a:graphicFrameLocks noGrp="1"/>
          </p:cNvGraphicFramePr>
          <p:nvPr>
            <p:ph idx="1"/>
          </p:nvPr>
        </p:nvGraphicFramePr>
        <p:xfrm>
          <a:off x="558800" y="482600"/>
          <a:ext cx="8077200" cy="5562600"/>
        </p:xfrm>
        <a:graphic>
          <a:graphicData uri="http://schemas.openxmlformats.org/presentationml/2006/ole">
            <mc:AlternateContent xmlns:mc="http://schemas.openxmlformats.org/markup-compatibility/2006">
              <mc:Choice xmlns:v="urn:schemas-microsoft-com:vml" Requires="v">
                <p:oleObj spid="_x0000_s1043" name="Chart" r:id="rId5" imgW="8083997" imgH="5566130" progId="Excel.Chart.8">
                  <p:embed/>
                </p:oleObj>
              </mc:Choice>
              <mc:Fallback>
                <p:oleObj name="Chart" r:id="rId5" imgW="8083997" imgH="5566130" progId="Excel.Chart.8">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 y="482600"/>
                        <a:ext cx="8077200" cy="5562600"/>
                      </a:xfrm>
                      <a:prstGeom prst="rect">
                        <a:avLst/>
                      </a:prstGeom>
                    </p:spPr>
                  </p:pic>
                </p:oleObj>
              </mc:Fallback>
            </mc:AlternateContent>
          </a:graphicData>
        </a:graphic>
      </p:graphicFrame>
    </p:spTree>
    <p:extLst>
      <p:ext uri="{BB962C8B-B14F-4D97-AF65-F5344CB8AC3E}">
        <p14:creationId xmlns:p14="http://schemas.microsoft.com/office/powerpoint/2010/main" val="190815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Content Placeholder 3" descr="see speaker's note below"/>
          <p:cNvGraphicFramePr>
            <a:graphicFrameLocks noGrp="1"/>
          </p:cNvGraphicFramePr>
          <p:nvPr>
            <p:ph idx="1"/>
          </p:nvPr>
        </p:nvGraphicFramePr>
        <p:xfrm>
          <a:off x="609600" y="482600"/>
          <a:ext cx="8077200" cy="5537200"/>
        </p:xfrm>
        <a:graphic>
          <a:graphicData uri="http://schemas.openxmlformats.org/presentationml/2006/ole">
            <mc:AlternateContent xmlns:mc="http://schemas.openxmlformats.org/markup-compatibility/2006">
              <mc:Choice xmlns:v="urn:schemas-microsoft-com:vml" Requires="v">
                <p:oleObj spid="_x0000_s2067" name="Chart" r:id="rId5" imgW="8077900" imgH="5541744" progId="Excel.Chart.8">
                  <p:embed/>
                </p:oleObj>
              </mc:Choice>
              <mc:Fallback>
                <p:oleObj name="Chart" r:id="rId5" imgW="8077900" imgH="5541744" progId="Excel.Chart.8">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82600"/>
                        <a:ext cx="8077200" cy="5537200"/>
                      </a:xfrm>
                      <a:prstGeom prst="rect">
                        <a:avLst/>
                      </a:prstGeom>
                    </p:spPr>
                  </p:pic>
                </p:oleObj>
              </mc:Fallback>
            </mc:AlternateContent>
          </a:graphicData>
        </a:graphic>
      </p:graphicFrame>
    </p:spTree>
    <p:extLst>
      <p:ext uri="{BB962C8B-B14F-4D97-AF65-F5344CB8AC3E}">
        <p14:creationId xmlns:p14="http://schemas.microsoft.com/office/powerpoint/2010/main" val="2427270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Impact of Sexual Behaviors</a:t>
            </a:r>
          </a:p>
        </p:txBody>
      </p:sp>
      <p:sp>
        <p:nvSpPr>
          <p:cNvPr id="318467" name="Content Placeholder 2"/>
          <p:cNvSpPr>
            <a:spLocks noGrp="1"/>
          </p:cNvSpPr>
          <p:nvPr>
            <p:ph idx="1"/>
          </p:nvPr>
        </p:nvSpPr>
        <p:spPr/>
        <p:txBody>
          <a:bodyPr/>
          <a:lstStyle/>
          <a:p>
            <a:pPr marL="0" indent="0">
              <a:buClr>
                <a:srgbClr val="FFCC00"/>
              </a:buClr>
              <a:buSzPct val="150000"/>
              <a:buFont typeface="Monotype Sorts"/>
              <a:buNone/>
              <a:defRPr/>
            </a:pPr>
            <a:r>
              <a:rPr lang="en-US" altLang="en-US" dirty="0" smtClean="0"/>
              <a:t>Reported among 15-19 year olds </a:t>
            </a:r>
          </a:p>
          <a:p>
            <a:pPr>
              <a:buClr>
                <a:srgbClr val="FFCC00"/>
              </a:buClr>
              <a:buSzPct val="150000"/>
              <a:buFont typeface="Arial" panose="020B0604020202020204" pitchFamily="34" charset="0"/>
              <a:buChar char="•"/>
              <a:defRPr/>
            </a:pPr>
            <a:r>
              <a:rPr lang="en-US" altLang="en-US" dirty="0" smtClean="0"/>
              <a:t>273,105 births among females in 2013</a:t>
            </a:r>
          </a:p>
          <a:p>
            <a:pPr>
              <a:buClr>
                <a:srgbClr val="FFCC00"/>
              </a:buClr>
              <a:buSzPct val="150000"/>
              <a:buFont typeface="Arial" panose="020B0604020202020204" pitchFamily="34" charset="0"/>
              <a:buChar char="•"/>
              <a:defRPr/>
            </a:pPr>
            <a:r>
              <a:rPr lang="en-US" altLang="en-US" dirty="0" smtClean="0"/>
              <a:t>451,208 cases of chlamydia, gonorrhea, and syphilis</a:t>
            </a:r>
            <a:r>
              <a:rPr lang="en-US" altLang="en-US" baseline="30000" dirty="0"/>
              <a:t> </a:t>
            </a:r>
            <a:r>
              <a:rPr lang="en-US" altLang="en-US" dirty="0" smtClean="0"/>
              <a:t>in 2014</a:t>
            </a:r>
          </a:p>
          <a:p>
            <a:pPr>
              <a:buClr>
                <a:srgbClr val="FFCC00"/>
              </a:buClr>
              <a:buSzPct val="150000"/>
              <a:buFont typeface="Arial" panose="020B0604020202020204" pitchFamily="34" charset="0"/>
              <a:buChar char="•"/>
              <a:defRPr/>
            </a:pPr>
            <a:r>
              <a:rPr lang="en-US" altLang="en-US" dirty="0" smtClean="0"/>
              <a:t>1,828 diagnoses of HIV in 2014</a:t>
            </a:r>
            <a:endParaRPr lang="en-US" altLang="en-US" dirty="0"/>
          </a:p>
          <a:p>
            <a:pPr>
              <a:buClr>
                <a:srgbClr val="FFCC00"/>
              </a:buClr>
              <a:buSzPct val="150000"/>
              <a:buFont typeface="Arial" panose="020B0604020202020204" pitchFamily="34" charset="0"/>
              <a:buChar char="•"/>
              <a:defRPr/>
            </a:pPr>
            <a:endParaRPr lang="en-US" altLang="en-US" dirty="0" smtClean="0"/>
          </a:p>
        </p:txBody>
      </p:sp>
    </p:spTree>
    <p:extLst>
      <p:ext uri="{BB962C8B-B14F-4D97-AF65-F5344CB8AC3E}">
        <p14:creationId xmlns:p14="http://schemas.microsoft.com/office/powerpoint/2010/main" val="23027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Characteristics of the National, State, </a:t>
            </a:r>
            <a:br>
              <a:rPr lang="en-US" altLang="en-US" smtClean="0"/>
            </a:br>
            <a:r>
              <a:rPr lang="en-US" altLang="en-US" smtClean="0"/>
              <a:t>and Local School-Based YRBS</a:t>
            </a:r>
          </a:p>
        </p:txBody>
      </p:sp>
      <p:sp>
        <p:nvSpPr>
          <p:cNvPr id="16387"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9</a:t>
            </a:r>
            <a:r>
              <a:rPr lang="en-US" altLang="en-US" baseline="30000" smtClean="0"/>
              <a:t>th</a:t>
            </a:r>
            <a:r>
              <a:rPr lang="en-US" altLang="en-US" smtClean="0"/>
              <a:t> – 12th grade students</a:t>
            </a:r>
          </a:p>
          <a:p>
            <a:pPr>
              <a:lnSpc>
                <a:spcPct val="90000"/>
              </a:lnSpc>
              <a:buClr>
                <a:srgbClr val="FFCC00"/>
              </a:buClr>
              <a:buSzPct val="150000"/>
              <a:buFont typeface="Arial" panose="020B0604020202020204" pitchFamily="34" charset="0"/>
              <a:buChar char="•"/>
            </a:pPr>
            <a:r>
              <a:rPr lang="en-US" altLang="en-US" smtClean="0"/>
              <a:t>Probability samples of schools and students</a:t>
            </a:r>
          </a:p>
          <a:p>
            <a:pPr>
              <a:lnSpc>
                <a:spcPct val="90000"/>
              </a:lnSpc>
              <a:buClr>
                <a:srgbClr val="FFCC00"/>
              </a:buClr>
              <a:buSzPct val="150000"/>
              <a:buFont typeface="Arial" panose="020B0604020202020204" pitchFamily="34" charset="0"/>
              <a:buChar char="•"/>
            </a:pPr>
            <a:r>
              <a:rPr lang="en-US" altLang="en-US" smtClean="0"/>
              <a:t>Anonymous</a:t>
            </a:r>
          </a:p>
          <a:p>
            <a:pPr>
              <a:lnSpc>
                <a:spcPct val="90000"/>
              </a:lnSpc>
              <a:buClr>
                <a:srgbClr val="FFCC00"/>
              </a:buClr>
              <a:buSzPct val="150000"/>
              <a:buFont typeface="Arial" panose="020B0604020202020204" pitchFamily="34" charset="0"/>
              <a:buChar char="•"/>
            </a:pPr>
            <a:r>
              <a:rPr lang="en-US" altLang="en-US" smtClean="0"/>
              <a:t>Self-administered, computer-scannable questionnaire or answer sheet</a:t>
            </a:r>
          </a:p>
          <a:p>
            <a:pPr>
              <a:lnSpc>
                <a:spcPct val="90000"/>
              </a:lnSpc>
              <a:buClr>
                <a:srgbClr val="FFCC00"/>
              </a:buClr>
              <a:buSzPct val="150000"/>
              <a:buFont typeface="Arial" panose="020B0604020202020204" pitchFamily="34" charset="0"/>
              <a:buChar char="•"/>
            </a:pPr>
            <a:r>
              <a:rPr lang="en-US" altLang="en-US" smtClean="0"/>
              <a:t>Completed in one class period (45 minutes)</a:t>
            </a:r>
          </a:p>
          <a:p>
            <a:pPr>
              <a:lnSpc>
                <a:spcPct val="90000"/>
              </a:lnSpc>
              <a:buClr>
                <a:srgbClr val="FFCC00"/>
              </a:buClr>
              <a:buSzPct val="150000"/>
              <a:buFont typeface="Arial" panose="020B0604020202020204" pitchFamily="34" charset="0"/>
              <a:buChar char="•"/>
            </a:pPr>
            <a:r>
              <a:rPr lang="en-US" altLang="en-US" smtClean="0"/>
              <a:t>Conducted biennially usually during the spring</a:t>
            </a:r>
          </a:p>
        </p:txBody>
      </p:sp>
    </p:spTree>
    <p:extLst>
      <p:ext uri="{BB962C8B-B14F-4D97-AF65-F5344CB8AC3E}">
        <p14:creationId xmlns:p14="http://schemas.microsoft.com/office/powerpoint/2010/main" val="377461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2015 National YRBS</a:t>
            </a:r>
          </a:p>
        </p:txBody>
      </p:sp>
      <p:sp>
        <p:nvSpPr>
          <p:cNvPr id="18435" name="Content Placeholder 2"/>
          <p:cNvSpPr>
            <a:spLocks noGrp="1"/>
          </p:cNvSpPr>
          <p:nvPr>
            <p:ph idx="1"/>
          </p:nvPr>
        </p:nvSpPr>
        <p:spPr/>
        <p:txBody>
          <a:bodyPr/>
          <a:lstStyle/>
          <a:p>
            <a:pPr>
              <a:lnSpc>
                <a:spcPct val="90000"/>
              </a:lnSpc>
              <a:buClr>
                <a:srgbClr val="FFCC00"/>
              </a:buClr>
              <a:buSzPct val="150000"/>
              <a:buFont typeface="Arial" panose="020B0604020202020204" pitchFamily="34" charset="0"/>
              <a:buChar char="•"/>
            </a:pPr>
            <a:r>
              <a:rPr lang="en-US" altLang="en-US" smtClean="0"/>
              <a:t>National probability sample of public and private schools</a:t>
            </a:r>
          </a:p>
          <a:p>
            <a:pPr>
              <a:lnSpc>
                <a:spcPct val="90000"/>
              </a:lnSpc>
              <a:buClr>
                <a:srgbClr val="FFCC00"/>
              </a:buClr>
              <a:buSzPct val="150000"/>
              <a:buFont typeface="Arial" panose="020B0604020202020204" pitchFamily="34" charset="0"/>
              <a:buChar char="•"/>
            </a:pPr>
            <a:r>
              <a:rPr lang="en-US" altLang="en-US" smtClean="0"/>
              <a:t>Total sample size = 15,624</a:t>
            </a:r>
          </a:p>
          <a:p>
            <a:pPr>
              <a:lnSpc>
                <a:spcPct val="90000"/>
              </a:lnSpc>
              <a:buClr>
                <a:srgbClr val="FFCC00"/>
              </a:buClr>
              <a:buSzPct val="150000"/>
              <a:buFont typeface="Arial" panose="020B0604020202020204" pitchFamily="34" charset="0"/>
              <a:buChar char="•"/>
            </a:pPr>
            <a:r>
              <a:rPr lang="en-US" altLang="en-US" smtClean="0"/>
              <a:t>School-level response rate = 69%</a:t>
            </a:r>
          </a:p>
          <a:p>
            <a:pPr>
              <a:lnSpc>
                <a:spcPct val="90000"/>
              </a:lnSpc>
              <a:buClr>
                <a:srgbClr val="FFCC00"/>
              </a:buClr>
              <a:buSzPct val="150000"/>
              <a:buFont typeface="Arial" panose="020B0604020202020204" pitchFamily="34" charset="0"/>
              <a:buChar char="•"/>
            </a:pPr>
            <a:r>
              <a:rPr lang="en-US" altLang="en-US" smtClean="0"/>
              <a:t>Student-level response rate = 86%</a:t>
            </a:r>
          </a:p>
          <a:p>
            <a:pPr>
              <a:lnSpc>
                <a:spcPct val="90000"/>
              </a:lnSpc>
              <a:buClr>
                <a:srgbClr val="FFCC00"/>
              </a:buClr>
              <a:buSzPct val="150000"/>
              <a:buFont typeface="Arial" panose="020B0604020202020204" pitchFamily="34" charset="0"/>
              <a:buChar char="•"/>
            </a:pPr>
            <a:r>
              <a:rPr lang="en-US" altLang="en-US" smtClean="0"/>
              <a:t>Overall response rate = 60%</a:t>
            </a:r>
          </a:p>
        </p:txBody>
      </p:sp>
    </p:spTree>
    <p:extLst>
      <p:ext uri="{BB962C8B-B14F-4D97-AF65-F5344CB8AC3E}">
        <p14:creationId xmlns:p14="http://schemas.microsoft.com/office/powerpoint/2010/main" val="3603078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304800"/>
            <a:ext cx="9144000" cy="647700"/>
          </a:xfrm>
        </p:spPr>
        <p:txBody>
          <a:bodyPr/>
          <a:lstStyle/>
          <a:p>
            <a:r>
              <a:rPr lang="en-US" altLang="en-US" smtClean="0"/>
              <a:t>Response Rates and Sample Sizes </a:t>
            </a:r>
            <a:br>
              <a:rPr lang="en-US" altLang="en-US" smtClean="0"/>
            </a:br>
            <a:r>
              <a:rPr lang="en-US" altLang="en-US" smtClean="0"/>
              <a:t>National YRBS, 1991 – 2015</a:t>
            </a:r>
          </a:p>
        </p:txBody>
      </p:sp>
      <p:graphicFrame>
        <p:nvGraphicFramePr>
          <p:cNvPr id="4" name="Group 114"/>
          <p:cNvGraphicFramePr>
            <a:graphicFrameLocks noGrp="1"/>
          </p:cNvGraphicFramePr>
          <p:nvPr>
            <p:ph idx="1"/>
            <p:extLst>
              <p:ext uri="{D42A27DB-BD31-4B8C-83A1-F6EECF244321}">
                <p14:modId xmlns:p14="http://schemas.microsoft.com/office/powerpoint/2010/main" val="1328129798"/>
              </p:ext>
            </p:extLst>
          </p:nvPr>
        </p:nvGraphicFramePr>
        <p:xfrm>
          <a:off x="533400" y="952500"/>
          <a:ext cx="8354567" cy="5523432"/>
        </p:xfrm>
        <a:graphic>
          <a:graphicData uri="http://schemas.openxmlformats.org/drawingml/2006/table">
            <a:tbl>
              <a:tblPr/>
              <a:tblGrid>
                <a:gridCol w="1443061"/>
                <a:gridCol w="1899095"/>
                <a:gridCol w="1859496"/>
                <a:gridCol w="1861141"/>
                <a:gridCol w="1291774"/>
              </a:tblGrid>
              <a:tr h="74066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Year</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School Response Rate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Student Response Rate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Overall Response Rate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Sample Size</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1991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12,272</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1993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90%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16,296</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1995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10,904</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1997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16,262</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1999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15,349</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2001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13,601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2003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15,214</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2005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13,917</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2007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14,041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2009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16,410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15,425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8084">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defRPr/>
                      </a:pPr>
                      <a:r>
                        <a:rPr kumimoji="0" lang="en-US" sz="1800" b="1" i="0" u="none" strike="noStrike" cap="none" normalizeH="0" baseline="0" dirty="0" smtClean="0">
                          <a:ln>
                            <a:noFill/>
                          </a:ln>
                          <a:solidFill>
                            <a:srgbClr val="FFCC00"/>
                          </a:solidFill>
                          <a:effectLst/>
                          <a:latin typeface="Arial" charset="0"/>
                        </a:rPr>
                        <a:t>2013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77%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defRPr/>
                      </a:pPr>
                      <a:r>
                        <a:rPr kumimoji="0" lang="en-US" sz="1800" b="0" i="0" u="none" strike="noStrike" cap="none" normalizeH="0" baseline="0" dirty="0" smtClean="0">
                          <a:ln>
                            <a:noFill/>
                          </a:ln>
                          <a:solidFill>
                            <a:schemeClr val="tx1"/>
                          </a:solidFill>
                          <a:effectLst/>
                          <a:latin typeface="Arial" charset="0"/>
                        </a:rPr>
                        <a:t>88%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defRPr/>
                      </a:pPr>
                      <a:r>
                        <a:rPr kumimoji="0" lang="en-US" sz="1800" b="0" i="0" u="none" strike="noStrike" cap="none" normalizeH="0" baseline="0" dirty="0" smtClean="0">
                          <a:ln>
                            <a:noFill/>
                          </a:ln>
                          <a:solidFill>
                            <a:schemeClr val="tx1"/>
                          </a:solidFill>
                          <a:effectLst/>
                          <a:latin typeface="Arial" charset="0"/>
                        </a:rPr>
                        <a:t>68%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defRPr/>
                      </a:pPr>
                      <a:r>
                        <a:rPr kumimoji="0" lang="en-US" sz="1800" b="0" i="0" u="none" strike="noStrike" cap="none" normalizeH="0" baseline="0" dirty="0" smtClean="0">
                          <a:ln>
                            <a:noFill/>
                          </a:ln>
                          <a:solidFill>
                            <a:schemeClr val="tx1"/>
                          </a:solidFill>
                          <a:effectLst/>
                          <a:latin typeface="Arial" charset="0"/>
                        </a:rPr>
                        <a:t>13,583</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1" i="0" u="none" strike="noStrike" cap="none" normalizeH="0" baseline="0" dirty="0" smtClean="0">
                          <a:ln>
                            <a:noFill/>
                          </a:ln>
                          <a:solidFill>
                            <a:srgbClr val="FFCC00"/>
                          </a:solidFill>
                          <a:effectLst/>
                          <a:latin typeface="Arial" charset="0"/>
                        </a:rPr>
                        <a:t>2015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86%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60%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50000"/>
                        </a:spcAft>
                        <a:buClr>
                          <a:schemeClr val="tx2"/>
                        </a:buClr>
                        <a:buSzPct val="70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15,624</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0320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shtem">
  <a:themeElements>
    <a:clrScheme name="">
      <a:dk1>
        <a:srgbClr val="00279F"/>
      </a:dk1>
      <a:lt1>
        <a:srgbClr val="FFFFFF"/>
      </a:lt1>
      <a:dk2>
        <a:srgbClr val="0000FF"/>
      </a:dk2>
      <a:lt2>
        <a:srgbClr val="FFFF00"/>
      </a:lt2>
      <a:accent1>
        <a:srgbClr val="26CA59"/>
      </a:accent1>
      <a:accent2>
        <a:srgbClr val="6E4EAE"/>
      </a:accent2>
      <a:accent3>
        <a:srgbClr val="AAAAFF"/>
      </a:accent3>
      <a:accent4>
        <a:srgbClr val="DADADA"/>
      </a:accent4>
      <a:accent5>
        <a:srgbClr val="ACE1B5"/>
      </a:accent5>
      <a:accent6>
        <a:srgbClr val="63469D"/>
      </a:accent6>
      <a:hlink>
        <a:srgbClr val="00FFFF"/>
      </a:hlink>
      <a:folHlink>
        <a:srgbClr val="EF3333"/>
      </a:folHlink>
    </a:clrScheme>
    <a:fontScheme name="Dashte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lnDef>
  </a:objectDefaults>
  <a:extraClrSchemeLst>
    <a:extraClrScheme>
      <a:clrScheme name="Dashte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shte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shte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shte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shte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shte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shte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1985</Words>
  <Application>Microsoft Office PowerPoint</Application>
  <PresentationFormat>On-screen Show (4:3)</PresentationFormat>
  <Paragraphs>339</Paragraphs>
  <Slides>18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Arial Narrow</vt:lpstr>
      <vt:lpstr>Calibri</vt:lpstr>
      <vt:lpstr>Monotype Sorts</vt:lpstr>
      <vt:lpstr>Myriad Web Pro</vt:lpstr>
      <vt:lpstr>Times New Roman</vt:lpstr>
      <vt:lpstr>Dashtem</vt:lpstr>
      <vt:lpstr>Chart</vt:lpstr>
      <vt:lpstr>         The Youth Risk Behavior  Surveillance System (YRBSS): 2015 </vt:lpstr>
      <vt:lpstr>Purposes of the YRBSS</vt:lpstr>
      <vt:lpstr>Priority Health-Risk Behaviors and Health Outcomes  Monitored by YRBSS</vt:lpstr>
      <vt:lpstr>PowerPoint Presentation</vt:lpstr>
      <vt:lpstr>PowerPoint Presentation</vt:lpstr>
      <vt:lpstr>Impact of Sexual Behaviors</vt:lpstr>
      <vt:lpstr>Characteristics of the National, State,  and Local School-Based YRBS</vt:lpstr>
      <vt:lpstr>2015 National YRBS</vt:lpstr>
      <vt:lpstr>Response Rates and Sample Sizes  National YRBS, 1991 – 2015</vt:lpstr>
      <vt:lpstr>YRBS Participation 1991 – 2015</vt:lpstr>
      <vt:lpstr>Policy and Program Applications </vt:lpstr>
      <vt:lpstr>Describe Risk Behaviors</vt:lpstr>
      <vt:lpstr>Create Awareness</vt:lpstr>
      <vt:lpstr>Set Program Goals</vt:lpstr>
      <vt:lpstr>Develop Programs and Policies</vt:lpstr>
      <vt:lpstr>Support Health-Related Legislation</vt:lpstr>
      <vt:lpstr>Seek Funding</vt:lpstr>
      <vt:lpstr>YRBSS Information</vt:lpstr>
    </vt:vector>
  </TitlesOfParts>
  <Company>Centers for Disease Control and Prevention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2011 YRBS Results Tobacco Use</dc:title>
  <dc:creator>CDC User</dc:creator>
  <cp:lastModifiedBy>Respess, Ann (CDC/OID/NCHHSTP) (CTR)</cp:lastModifiedBy>
  <cp:revision>93</cp:revision>
  <dcterms:created xsi:type="dcterms:W3CDTF">2012-05-31T17:35:52Z</dcterms:created>
  <dcterms:modified xsi:type="dcterms:W3CDTF">2016-05-05T17:12:27Z</dcterms:modified>
</cp:coreProperties>
</file>