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charts/chart9.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716" r:id="rId2"/>
    <p:sldId id="560" r:id="rId3"/>
    <p:sldId id="561" r:id="rId4"/>
    <p:sldId id="562" r:id="rId5"/>
    <p:sldId id="683" r:id="rId6"/>
    <p:sldId id="563" r:id="rId7"/>
    <p:sldId id="564" r:id="rId8"/>
    <p:sldId id="565" r:id="rId9"/>
    <p:sldId id="684" r:id="rId10"/>
    <p:sldId id="566" r:id="rId11"/>
    <p:sldId id="567" r:id="rId12"/>
    <p:sldId id="568" r:id="rId13"/>
    <p:sldId id="685" r:id="rId14"/>
    <p:sldId id="569" r:id="rId15"/>
    <p:sldId id="570" r:id="rId16"/>
    <p:sldId id="571" r:id="rId17"/>
    <p:sldId id="68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2F"/>
    <a:srgbClr val="339966"/>
    <a:srgbClr val="1D4D6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51" autoAdjust="0"/>
    <p:restoredTop sz="72878"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15348"/>
    </p:cViewPr>
  </p:outlineViewPr>
  <p:notesTextViewPr>
    <p:cViewPr>
      <p:scale>
        <a:sx n="1" d="1"/>
        <a:sy n="1" d="1"/>
      </p:scale>
      <p:origin x="0" y="0"/>
    </p:cViewPr>
  </p:notesTextViewPr>
  <p:sorterViewPr>
    <p:cViewPr>
      <p:scale>
        <a:sx n="34" d="100"/>
        <a:sy n="3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13.9</c:v>
                </c:pt>
                <c:pt idx="2">
                  <c:v>16.8</c:v>
                </c:pt>
                <c:pt idx="3">
                  <c:v>10.8</c:v>
                </c:pt>
                <c:pt idx="5">
                  <c:v>13</c:v>
                </c:pt>
                <c:pt idx="6">
                  <c:v>15.2</c:v>
                </c:pt>
                <c:pt idx="7">
                  <c:v>14.5</c:v>
                </c:pt>
                <c:pt idx="8">
                  <c:v>12.7</c:v>
                </c:pt>
                <c:pt idx="10">
                  <c:v>16.8</c:v>
                </c:pt>
                <c:pt idx="11">
                  <c:v>16.399999999999999</c:v>
                </c:pt>
                <c:pt idx="12">
                  <c:v>12.4</c:v>
                </c:pt>
              </c:numCache>
            </c:numRef>
          </c:val>
        </c:ser>
        <c:dLbls>
          <c:showLegendKey val="0"/>
          <c:showVal val="0"/>
          <c:showCatName val="0"/>
          <c:showSerName val="0"/>
          <c:showPercent val="0"/>
          <c:showBubbleSize val="0"/>
        </c:dLbls>
        <c:gapWidth val="34"/>
        <c:overlap val="100"/>
        <c:axId val="391618216"/>
        <c:axId val="391624096"/>
      </c:barChart>
      <c:catAx>
        <c:axId val="391618216"/>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91624096"/>
        <c:crosses val="autoZero"/>
        <c:auto val="1"/>
        <c:lblAlgn val="ctr"/>
        <c:lblOffset val="100"/>
        <c:noMultiLvlLbl val="0"/>
      </c:catAx>
      <c:valAx>
        <c:axId val="39162409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91618216"/>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45.6</c:v>
                </c:pt>
                <c:pt idx="2">
                  <c:v>31.4</c:v>
                </c:pt>
                <c:pt idx="3">
                  <c:v>60.6</c:v>
                </c:pt>
                <c:pt idx="5">
                  <c:v>44.3</c:v>
                </c:pt>
                <c:pt idx="6">
                  <c:v>45.7</c:v>
                </c:pt>
                <c:pt idx="7">
                  <c:v>45.7</c:v>
                </c:pt>
                <c:pt idx="8">
                  <c:v>47.3</c:v>
                </c:pt>
                <c:pt idx="10">
                  <c:v>39.4</c:v>
                </c:pt>
                <c:pt idx="11">
                  <c:v>53.1</c:v>
                </c:pt>
                <c:pt idx="12">
                  <c:v>44.1</c:v>
                </c:pt>
              </c:numCache>
            </c:numRef>
          </c:val>
        </c:ser>
        <c:dLbls>
          <c:showLegendKey val="0"/>
          <c:showVal val="0"/>
          <c:showCatName val="0"/>
          <c:showSerName val="0"/>
          <c:showPercent val="0"/>
          <c:showBubbleSize val="0"/>
        </c:dLbls>
        <c:gapWidth val="34"/>
        <c:overlap val="100"/>
        <c:axId val="406934344"/>
        <c:axId val="406929248"/>
      </c:barChart>
      <c:catAx>
        <c:axId val="40693434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406929248"/>
        <c:crosses val="autoZero"/>
        <c:auto val="1"/>
        <c:lblAlgn val="ctr"/>
        <c:lblOffset val="100"/>
        <c:noMultiLvlLbl val="0"/>
      </c:catAx>
      <c:valAx>
        <c:axId val="40692924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40693434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Sheet1!$A$2:$A$14</c:f>
              <c:numCache>
                <c:formatCode>General</c:formatCode>
                <c:ptCount val="13"/>
                <c:pt idx="0">
                  <c:v>1991</c:v>
                </c:pt>
                <c:pt idx="1">
                  <c:v>1993</c:v>
                </c:pt>
                <c:pt idx="2">
                  <c:v>1995</c:v>
                </c:pt>
                <c:pt idx="3">
                  <c:v>1997</c:v>
                </c:pt>
                <c:pt idx="4">
                  <c:v>1999</c:v>
                </c:pt>
                <c:pt idx="5">
                  <c:v>2001</c:v>
                </c:pt>
                <c:pt idx="6">
                  <c:v>2003</c:v>
                </c:pt>
                <c:pt idx="7">
                  <c:v>2005</c:v>
                </c:pt>
                <c:pt idx="8">
                  <c:v>2007</c:v>
                </c:pt>
                <c:pt idx="9">
                  <c:v>2009</c:v>
                </c:pt>
                <c:pt idx="10">
                  <c:v>2011</c:v>
                </c:pt>
                <c:pt idx="11">
                  <c:v>2013</c:v>
                </c:pt>
                <c:pt idx="12">
                  <c:v>2015</c:v>
                </c:pt>
              </c:numCache>
            </c:numRef>
          </c:cat>
          <c:val>
            <c:numRef>
              <c:f>Sheet1!$B$2:$B$14</c:f>
              <c:numCache>
                <c:formatCode>General</c:formatCode>
                <c:ptCount val="13"/>
                <c:pt idx="0">
                  <c:v>41.8</c:v>
                </c:pt>
                <c:pt idx="1">
                  <c:v>40.299999999999997</c:v>
                </c:pt>
                <c:pt idx="2">
                  <c:v>41.4</c:v>
                </c:pt>
                <c:pt idx="3">
                  <c:v>39.700000000000003</c:v>
                </c:pt>
                <c:pt idx="4">
                  <c:v>42.7</c:v>
                </c:pt>
                <c:pt idx="5">
                  <c:v>46</c:v>
                </c:pt>
                <c:pt idx="6">
                  <c:v>43.8</c:v>
                </c:pt>
                <c:pt idx="7">
                  <c:v>45.6</c:v>
                </c:pt>
                <c:pt idx="8">
                  <c:v>45.2</c:v>
                </c:pt>
                <c:pt idx="9">
                  <c:v>44.4</c:v>
                </c:pt>
                <c:pt idx="10">
                  <c:v>46</c:v>
                </c:pt>
                <c:pt idx="11">
                  <c:v>47.7</c:v>
                </c:pt>
                <c:pt idx="12">
                  <c:v>45.6</c:v>
                </c:pt>
              </c:numCache>
            </c:numRef>
          </c:val>
          <c:smooth val="0"/>
        </c:ser>
        <c:dLbls>
          <c:showLegendKey val="0"/>
          <c:showVal val="0"/>
          <c:showCatName val="0"/>
          <c:showSerName val="0"/>
          <c:showPercent val="0"/>
          <c:showBubbleSize val="0"/>
        </c:dLbls>
        <c:marker val="1"/>
        <c:smooth val="0"/>
        <c:axId val="406940616"/>
        <c:axId val="406941008"/>
      </c:lineChart>
      <c:catAx>
        <c:axId val="406940616"/>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406941008"/>
        <c:crosses val="autoZero"/>
        <c:auto val="1"/>
        <c:lblAlgn val="ctr"/>
        <c:lblOffset val="100"/>
        <c:noMultiLvlLbl val="0"/>
      </c:catAx>
      <c:valAx>
        <c:axId val="40694100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406940616"/>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40.700000000000003</c:v>
                </c:pt>
                <c:pt idx="1">
                  <c:v>41.1</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49.5</c:v>
                </c:pt>
                <c:pt idx="1">
                  <c:v>55.1</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45.2</c:v>
                </c:pt>
                <c:pt idx="1">
                  <c:v>45.9</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406935520"/>
        <c:axId val="406935912"/>
      </c:stockChart>
      <c:catAx>
        <c:axId val="406935520"/>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35912"/>
        <c:crosses val="autoZero"/>
        <c:auto val="1"/>
        <c:lblAlgn val="ctr"/>
        <c:lblOffset val="100"/>
        <c:tickLblSkip val="1"/>
        <c:tickMarkSkip val="1"/>
        <c:noMultiLvlLbl val="0"/>
      </c:catAx>
      <c:valAx>
        <c:axId val="406935912"/>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35520"/>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Sheet1!$A$2:$A$10</c:f>
              <c:numCache>
                <c:formatCode>General</c:formatCode>
                <c:ptCount val="13"/>
                <c:pt idx="0">
                  <c:v>1999</c:v>
                </c:pt>
                <c:pt idx="1">
                  <c:v>2001</c:v>
                </c:pt>
                <c:pt idx="2">
                  <c:v>2003</c:v>
                </c:pt>
                <c:pt idx="3">
                  <c:v>2005</c:v>
                </c:pt>
                <c:pt idx="4">
                  <c:v>2007</c:v>
                </c:pt>
                <c:pt idx="5">
                  <c:v>2009</c:v>
                </c:pt>
                <c:pt idx="6">
                  <c:v>2011</c:v>
                </c:pt>
                <c:pt idx="7">
                  <c:v>2013</c:v>
                </c:pt>
                <c:pt idx="8">
                  <c:v>2015</c:v>
                </c:pt>
              </c:numCache>
            </c:numRef>
          </c:cat>
          <c:val>
            <c:numRef>
              <c:f>Sheet1!$B$2:$B$10</c:f>
              <c:numCache>
                <c:formatCode>General</c:formatCode>
                <c:ptCount val="13"/>
                <c:pt idx="0">
                  <c:v>10.6</c:v>
                </c:pt>
                <c:pt idx="1">
                  <c:v>10.5</c:v>
                </c:pt>
                <c:pt idx="2">
                  <c:v>12</c:v>
                </c:pt>
                <c:pt idx="3">
                  <c:v>13</c:v>
                </c:pt>
                <c:pt idx="4">
                  <c:v>12.8</c:v>
                </c:pt>
                <c:pt idx="5">
                  <c:v>11.8</c:v>
                </c:pt>
                <c:pt idx="6">
                  <c:v>13</c:v>
                </c:pt>
                <c:pt idx="7">
                  <c:v>13.7</c:v>
                </c:pt>
                <c:pt idx="8">
                  <c:v>13.9</c:v>
                </c:pt>
              </c:numCache>
            </c:numRef>
          </c:val>
          <c:smooth val="0"/>
        </c:ser>
        <c:dLbls>
          <c:showLegendKey val="0"/>
          <c:showVal val="0"/>
          <c:showCatName val="0"/>
          <c:showSerName val="0"/>
          <c:showPercent val="0"/>
          <c:showBubbleSize val="0"/>
        </c:dLbls>
        <c:marker val="1"/>
        <c:smooth val="0"/>
        <c:axId val="391601360"/>
        <c:axId val="391626840"/>
      </c:lineChart>
      <c:catAx>
        <c:axId val="391601360"/>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391626840"/>
        <c:crosses val="autoZero"/>
        <c:auto val="1"/>
        <c:lblAlgn val="ctr"/>
        <c:lblOffset val="100"/>
        <c:noMultiLvlLbl val="0"/>
      </c:catAx>
      <c:valAx>
        <c:axId val="39162684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391601360"/>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10.3</c:v>
                </c:pt>
                <c:pt idx="1">
                  <c:v>9.9</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18.899999999999999</c:v>
                </c:pt>
                <c:pt idx="1">
                  <c:v>22.5</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13.3</c:v>
                </c:pt>
                <c:pt idx="1">
                  <c:v>13.3</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391599008"/>
        <c:axId val="391628408"/>
      </c:stockChart>
      <c:catAx>
        <c:axId val="391599008"/>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91628408"/>
        <c:crosses val="autoZero"/>
        <c:auto val="1"/>
        <c:lblAlgn val="ctr"/>
        <c:lblOffset val="100"/>
        <c:tickLblSkip val="1"/>
        <c:tickMarkSkip val="1"/>
        <c:noMultiLvlLbl val="0"/>
      </c:catAx>
      <c:valAx>
        <c:axId val="391628408"/>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91599008"/>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16</c:v>
                </c:pt>
                <c:pt idx="2">
                  <c:v>15.5</c:v>
                </c:pt>
                <c:pt idx="3">
                  <c:v>16.600000000000001</c:v>
                </c:pt>
                <c:pt idx="5">
                  <c:v>16.8</c:v>
                </c:pt>
                <c:pt idx="6">
                  <c:v>15.5</c:v>
                </c:pt>
                <c:pt idx="7">
                  <c:v>15.9</c:v>
                </c:pt>
                <c:pt idx="8">
                  <c:v>16</c:v>
                </c:pt>
                <c:pt idx="10">
                  <c:v>17.2</c:v>
                </c:pt>
                <c:pt idx="11">
                  <c:v>18.399999999999999</c:v>
                </c:pt>
                <c:pt idx="12">
                  <c:v>15.2</c:v>
                </c:pt>
              </c:numCache>
            </c:numRef>
          </c:val>
        </c:ser>
        <c:dLbls>
          <c:showLegendKey val="0"/>
          <c:showVal val="0"/>
          <c:showCatName val="0"/>
          <c:showSerName val="0"/>
          <c:showPercent val="0"/>
          <c:showBubbleSize val="0"/>
        </c:dLbls>
        <c:gapWidth val="34"/>
        <c:overlap val="100"/>
        <c:axId val="380167144"/>
        <c:axId val="391624880"/>
      </c:barChart>
      <c:catAx>
        <c:axId val="38016714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91624880"/>
        <c:crosses val="autoZero"/>
        <c:auto val="1"/>
        <c:lblAlgn val="ctr"/>
        <c:lblOffset val="100"/>
        <c:noMultiLvlLbl val="0"/>
      </c:catAx>
      <c:valAx>
        <c:axId val="39162488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016714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Sheet1!$A$2:$A$10</c:f>
              <c:numCache>
                <c:formatCode>General</c:formatCode>
                <c:ptCount val="13"/>
                <c:pt idx="0">
                  <c:v>1999</c:v>
                </c:pt>
                <c:pt idx="1">
                  <c:v>2001</c:v>
                </c:pt>
                <c:pt idx="2">
                  <c:v>2003</c:v>
                </c:pt>
                <c:pt idx="3">
                  <c:v>2005</c:v>
                </c:pt>
                <c:pt idx="4">
                  <c:v>2007</c:v>
                </c:pt>
                <c:pt idx="5">
                  <c:v>2009</c:v>
                </c:pt>
                <c:pt idx="6">
                  <c:v>2011</c:v>
                </c:pt>
                <c:pt idx="7">
                  <c:v>2013</c:v>
                </c:pt>
                <c:pt idx="8">
                  <c:v>2015</c:v>
                </c:pt>
              </c:numCache>
            </c:numRef>
          </c:cat>
          <c:val>
            <c:numRef>
              <c:f>Sheet1!$B$2:$B$10</c:f>
              <c:numCache>
                <c:formatCode>General</c:formatCode>
                <c:ptCount val="13"/>
                <c:pt idx="0">
                  <c:v>14.1</c:v>
                </c:pt>
                <c:pt idx="1">
                  <c:v>13.6</c:v>
                </c:pt>
                <c:pt idx="2">
                  <c:v>14.7</c:v>
                </c:pt>
                <c:pt idx="3">
                  <c:v>15.6</c:v>
                </c:pt>
                <c:pt idx="4">
                  <c:v>15.6</c:v>
                </c:pt>
                <c:pt idx="5">
                  <c:v>15.6</c:v>
                </c:pt>
                <c:pt idx="6">
                  <c:v>15.2</c:v>
                </c:pt>
                <c:pt idx="7">
                  <c:v>16.600000000000001</c:v>
                </c:pt>
                <c:pt idx="8">
                  <c:v>16</c:v>
                </c:pt>
              </c:numCache>
            </c:numRef>
          </c:val>
          <c:smooth val="0"/>
        </c:ser>
        <c:dLbls>
          <c:showLegendKey val="0"/>
          <c:showVal val="0"/>
          <c:showCatName val="0"/>
          <c:showSerName val="0"/>
          <c:showPercent val="0"/>
          <c:showBubbleSize val="0"/>
        </c:dLbls>
        <c:marker val="1"/>
        <c:smooth val="0"/>
        <c:axId val="391629976"/>
        <c:axId val="286976544"/>
      </c:lineChart>
      <c:catAx>
        <c:axId val="391629976"/>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286976544"/>
        <c:crosses val="autoZero"/>
        <c:auto val="1"/>
        <c:lblAlgn val="ctr"/>
        <c:lblOffset val="100"/>
        <c:noMultiLvlLbl val="0"/>
      </c:catAx>
      <c:valAx>
        <c:axId val="286976544"/>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391629976"/>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13.3</c:v>
                </c:pt>
                <c:pt idx="1">
                  <c:v>13.2</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18.2</c:v>
                </c:pt>
                <c:pt idx="1">
                  <c:v>21.6</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15.3</c:v>
                </c:pt>
                <c:pt idx="1">
                  <c:v>16.8</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406927680"/>
        <c:axId val="406928072"/>
      </c:stockChart>
      <c:catAx>
        <c:axId val="406927680"/>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28072"/>
        <c:crosses val="autoZero"/>
        <c:auto val="1"/>
        <c:lblAlgn val="ctr"/>
        <c:lblOffset val="100"/>
        <c:tickLblSkip val="1"/>
        <c:tickMarkSkip val="1"/>
        <c:noMultiLvlLbl val="0"/>
      </c:catAx>
      <c:valAx>
        <c:axId val="406928072"/>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27680"/>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31.5</c:v>
                </c:pt>
                <c:pt idx="2">
                  <c:v>25.3</c:v>
                </c:pt>
                <c:pt idx="3">
                  <c:v>38.200000000000003</c:v>
                </c:pt>
                <c:pt idx="5">
                  <c:v>30.3</c:v>
                </c:pt>
                <c:pt idx="6">
                  <c:v>32</c:v>
                </c:pt>
                <c:pt idx="7">
                  <c:v>31.6</c:v>
                </c:pt>
                <c:pt idx="8">
                  <c:v>32.299999999999997</c:v>
                </c:pt>
                <c:pt idx="10">
                  <c:v>27</c:v>
                </c:pt>
                <c:pt idx="11">
                  <c:v>36.4</c:v>
                </c:pt>
                <c:pt idx="12">
                  <c:v>30.3</c:v>
                </c:pt>
              </c:numCache>
            </c:numRef>
          </c:val>
        </c:ser>
        <c:dLbls>
          <c:showLegendKey val="0"/>
          <c:showVal val="0"/>
          <c:showCatName val="0"/>
          <c:showSerName val="0"/>
          <c:showPercent val="0"/>
          <c:showBubbleSize val="0"/>
        </c:dLbls>
        <c:gapWidth val="34"/>
        <c:overlap val="100"/>
        <c:axId val="406930424"/>
        <c:axId val="406930816"/>
      </c:barChart>
      <c:catAx>
        <c:axId val="40693042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406930816"/>
        <c:crosses val="autoZero"/>
        <c:auto val="1"/>
        <c:lblAlgn val="ctr"/>
        <c:lblOffset val="100"/>
        <c:noMultiLvlLbl val="0"/>
      </c:catAx>
      <c:valAx>
        <c:axId val="40693081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40693042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Sheet1!$A$2:$A$14</c:f>
              <c:numCache>
                <c:formatCode>General</c:formatCode>
                <c:ptCount val="13"/>
                <c:pt idx="0">
                  <c:v>1991</c:v>
                </c:pt>
                <c:pt idx="1">
                  <c:v>1993</c:v>
                </c:pt>
                <c:pt idx="2">
                  <c:v>1995</c:v>
                </c:pt>
                <c:pt idx="3">
                  <c:v>1997</c:v>
                </c:pt>
                <c:pt idx="4">
                  <c:v>1999</c:v>
                </c:pt>
                <c:pt idx="5">
                  <c:v>2001</c:v>
                </c:pt>
                <c:pt idx="6">
                  <c:v>2003</c:v>
                </c:pt>
                <c:pt idx="7">
                  <c:v>2005</c:v>
                </c:pt>
                <c:pt idx="8">
                  <c:v>2007</c:v>
                </c:pt>
                <c:pt idx="9">
                  <c:v>2009</c:v>
                </c:pt>
                <c:pt idx="10">
                  <c:v>2011</c:v>
                </c:pt>
                <c:pt idx="11">
                  <c:v>2013</c:v>
                </c:pt>
                <c:pt idx="12">
                  <c:v>2015</c:v>
                </c:pt>
              </c:numCache>
            </c:numRef>
          </c:cat>
          <c:val>
            <c:numRef>
              <c:f>Sheet1!$B$2:$B$14</c:f>
              <c:numCache>
                <c:formatCode>General</c:formatCode>
                <c:ptCount val="13"/>
                <c:pt idx="0">
                  <c:v>31.8</c:v>
                </c:pt>
                <c:pt idx="1">
                  <c:v>34.299999999999997</c:v>
                </c:pt>
                <c:pt idx="2">
                  <c:v>27.6</c:v>
                </c:pt>
                <c:pt idx="3">
                  <c:v>27.3</c:v>
                </c:pt>
                <c:pt idx="4">
                  <c:v>30</c:v>
                </c:pt>
                <c:pt idx="5">
                  <c:v>29.2</c:v>
                </c:pt>
                <c:pt idx="6">
                  <c:v>29.6</c:v>
                </c:pt>
                <c:pt idx="7">
                  <c:v>31.5</c:v>
                </c:pt>
                <c:pt idx="8">
                  <c:v>29.3</c:v>
                </c:pt>
                <c:pt idx="9">
                  <c:v>27.7</c:v>
                </c:pt>
                <c:pt idx="10">
                  <c:v>29.2</c:v>
                </c:pt>
                <c:pt idx="11">
                  <c:v>31.1</c:v>
                </c:pt>
                <c:pt idx="12">
                  <c:v>31.5</c:v>
                </c:pt>
              </c:numCache>
            </c:numRef>
          </c:val>
          <c:smooth val="0"/>
        </c:ser>
        <c:dLbls>
          <c:showLegendKey val="0"/>
          <c:showVal val="0"/>
          <c:showCatName val="0"/>
          <c:showSerName val="0"/>
          <c:showPercent val="0"/>
          <c:showBubbleSize val="0"/>
        </c:dLbls>
        <c:marker val="1"/>
        <c:smooth val="0"/>
        <c:axId val="406935128"/>
        <c:axId val="406934736"/>
      </c:lineChart>
      <c:catAx>
        <c:axId val="406935128"/>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406934736"/>
        <c:crosses val="autoZero"/>
        <c:auto val="1"/>
        <c:lblAlgn val="ctr"/>
        <c:lblOffset val="100"/>
        <c:noMultiLvlLbl val="0"/>
      </c:catAx>
      <c:valAx>
        <c:axId val="40693473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406935128"/>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26.2</c:v>
                </c:pt>
                <c:pt idx="1">
                  <c:v>24.2</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33.4</c:v>
                </c:pt>
                <c:pt idx="1">
                  <c:v>35.9</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30.6</c:v>
                </c:pt>
                <c:pt idx="1">
                  <c:v>29.8</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406931992"/>
        <c:axId val="406931600"/>
      </c:stockChart>
      <c:catAx>
        <c:axId val="406931992"/>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31600"/>
        <c:crosses val="autoZero"/>
        <c:auto val="1"/>
        <c:lblAlgn val="ctr"/>
        <c:lblOffset val="100"/>
        <c:tickLblSkip val="1"/>
        <c:tickMarkSkip val="1"/>
        <c:noMultiLvlLbl val="0"/>
      </c:catAx>
      <c:valAx>
        <c:axId val="406931600"/>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406931992"/>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6A1CA51-2527-47EE-98B7-50903CB557B5}" type="datetimeFigureOut">
              <a:rPr lang="en-US"/>
              <a:pPr>
                <a:defRPr/>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357B3D8-D94B-43BD-BD5D-DB0C895CAD9B}" type="slidenum">
              <a:rPr lang="en-US"/>
              <a:pPr>
                <a:defRPr/>
              </a:pPr>
              <a:t>‹#›</a:t>
            </a:fld>
            <a:endParaRPr lang="en-US"/>
          </a:p>
        </p:txBody>
      </p:sp>
    </p:spTree>
    <p:extLst>
      <p:ext uri="{BB962C8B-B14F-4D97-AF65-F5344CB8AC3E}">
        <p14:creationId xmlns:p14="http://schemas.microsoft.com/office/powerpoint/2010/main" val="354026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Obesity, Overweight, and Weight Control</a:t>
            </a:r>
            <a:endParaRPr lang="en-US" dirty="0"/>
          </a:p>
        </p:txBody>
      </p:sp>
      <p:sp>
        <p:nvSpPr>
          <p:cNvPr id="4" name="Slide Number Placeholder 3"/>
          <p:cNvSpPr>
            <a:spLocks noGrp="1"/>
          </p:cNvSpPr>
          <p:nvPr>
            <p:ph type="sldNum" sz="quarter" idx="10"/>
          </p:nvPr>
        </p:nvSpPr>
        <p:spPr/>
        <p:txBody>
          <a:bodyPr/>
          <a:lstStyle/>
          <a:p>
            <a:pPr>
              <a:defRPr/>
            </a:pPr>
            <a:fld id="{F357B3D8-D94B-43BD-BD5D-DB0C895CAD9B}" type="slidenum">
              <a:rPr lang="en-US" smtClean="0"/>
              <a:pPr>
                <a:defRPr/>
              </a:pPr>
              <a:t>1</a:t>
            </a:fld>
            <a:endParaRPr lang="en-US"/>
          </a:p>
        </p:txBody>
      </p:sp>
    </p:spTree>
    <p:extLst>
      <p:ext uri="{BB962C8B-B14F-4D97-AF65-F5344CB8AC3E}">
        <p14:creationId xmlns:p14="http://schemas.microsoft.com/office/powerpoint/2010/main" val="2316570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percentages of high school students who described themselves as slightly or very overweight.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31.5. The percentage for Male students is 25.3. The percentage for Female students is 38.2. The percentage for 9th grade students is 30.3. The percentage for 10th grade students is 32.0. The percentage for 11th grade students is 31.6. The percentage for 12th grade students is 32.3. The percentage for Black students is 27.0. The percentage for Hispanic students is 36.4. The percentage for White students is 30.3.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Hispanic students is higher than for Black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10</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1991-2015. This slide shows percentages from 1991 through 2015 for high school students who described themselves as slightly or very overweight.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1991 is 31.8.  The percentage for 1993 is 34.3.  The percentage for 1995 is 27.6.  The percentage for 1997 is 27.3.  The percentage for 1999 is 30.0.  The percentage for 2001 is 29.2.  The percentage for 2003 is 29.6.  The percentage for 2005 is 31.5.  The percentage for 2007 is 29.3.  The percentage for 2009 is 27.7.  The percentage for 2011 is 29.2.  The percentage for 2013 is 31.1.  The percentage for 2015 is 31.5.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decreased from 1991 to 2015, decreased from 1991 to 1995, and increased from 1995 to 2015.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11</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32 states and 18 cities for high school students who described themselves as slightly or very overweight.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26.2% to 33.4%. The median across states was 30.6%.  The range across cites was 24.2% to 35.9%. The median across cities was 29.8%.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ln/>
        </p:spPr>
      </p:sp>
      <p:sp>
        <p:nvSpPr>
          <p:cNvPr id="208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described themselves as slightly or very overweight, 2015. The values range from 26.2% to 33.4%. Alabama, Florida, Maryland, Mississippi, Montana, North Carolina, Rhode Island, Wyoming, range from 26.2% to 29.5%. Arizona, Connecticut, Idaho, Illinois, Nebraska, South Carolina, Tennessee, Virginia, range from 29.6% to 30.6%. Alaska, Arkansas, Delaware, Indiana, Massachusetts, Nevada, Pennsylvania, Vermont, range from 30.7% to 31.9%. California, Hawaii, Kentucky, Michigan, North Dakota, Oklahoma, South Dakota, West Virginia, range from 32.0% to 33.4%. New York, New Mexico, New Hampshire, Missouri, Maine, did not ask this question. Colorado, Georgia, Iowa, Kansas, Louisiana, New Jersey, Ohio, Texas, Utah and Wisconsin did not have weighted data. Minnesota, Oregon and Washington did not participate.</a:t>
            </a:r>
          </a:p>
        </p:txBody>
      </p:sp>
      <p:sp>
        <p:nvSpPr>
          <p:cNvPr id="208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EFC1C03F-DA53-4B0B-891C-48A21264A1B6}" type="slidenum">
              <a:rPr lang="en-US" altLang="en-US" b="0" smtClean="0">
                <a:solidFill>
                  <a:schemeClr val="tx1"/>
                </a:solidFill>
                <a:latin typeface="Times New Roman" panose="02020603050405020304" pitchFamily="18" charset="0"/>
              </a:rPr>
              <a:pPr/>
              <a:t>13</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6094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percentages of high school students who were trying to lose 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45.6. The percentage for Male students is 31.4. The percentage for Female students is 60.6. The percentage for 9th grade students is 44.3. The percentage for 10th grade students is 45.7. The percentage for 11th grade students is 45.7. The percentage for 12th grade students is 47.3. The percentage for Black students is 39.4. The percentage for Hispanic students is 53.1. The percentage for White students is 44.1.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Hispanic students is higher than for Black students. The prevalence for Hispanic students is higher than for White students. The prevalence for White students is higher than for Black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1991-2015. This slide shows percentages from 1991 through 2015 for high school students who were trying to lose 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1991 is 41.8.  The percentage for 1993 is 40.3.  The percentage for 1995 is 41.4.  The percentage for 1997 is 39.7.  The percentage for 1999 is 42.7.  The percentage for 2001 is 46.0.  The percentage for 2003 is 43.8.  The percentage for 2005 is 45.6.  The percentage for 2007 is 45.2.  The percentage for 2009 is 44.4.  The percentage for 2011 is 46.0.  The percentage for 2013 is 47.7.  The percentage for 2015 is 45.6.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increased from 1991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15</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30 states and 17 cities for high school students who were trying to lose weight.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40.7% to 49.5%. The median across states was 45.2%.  The range across cites was 41.1% to 55.1%. The median across cities was 45.9%.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were trying to lose weight, 2015. The values range from 40.7% to 49.5%. Florida, Montana, Nebraska, South Carolina, Tennessee, Vermont, Wyoming, range from 40.7% to 43.9%. Alabama, Delaware, Idaho, Missouri, New Hampshire, North Dakota, Pennsylvania, Virginia, range from 44.0% to 45.2%. Illinois, Massachusetts, Mississippi, North Carolina, Rhode Island, range from 45.3% to 46.8%. Arizona, Arkansas, California, Connecticut, Indiana, Kentucky, Michigan, Nevada, Oklahoma, West Virginia, range from 46.9% to 49.5%. South Dakota, New York, New Mexico, Maine, Maryland, Hawaii, Alaska, did not ask this question. Colorado, Georgia, Iowa, Kansas, Louisiana, New Jersey, Ohio, Texas, Utah and Wisconsin did not have weighted data. Minnesota, Oregon and Washington did not participate.</a:t>
            </a:r>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0F3BA982-B0C0-4320-A2A0-20CECA627824}" type="slidenum">
              <a:rPr lang="en-US" altLang="en-US" b="0" smtClean="0">
                <a:solidFill>
                  <a:schemeClr val="tx1"/>
                </a:solidFill>
                <a:latin typeface="Times New Roman" panose="02020603050405020304" pitchFamily="18" charset="0"/>
              </a:rPr>
              <a:pPr/>
              <a:t>17</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2008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had obesity ( ≥ 95th percentile for body mass index, based on sex- and age-specific reference data from the 2000 CDC growth charts).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13.9. The percentage for Male students is 16.8. The percentage for Female students is 10.8. The percentage for 9th grade students is 13.0. The percentage for 10th grade students is 15.2. The percentage for 11th grade students is 14.5. The percentage for 12th grade students is 12.7. The percentage for Black students is 16.8. The percentage for Hispanic students is 16.4. The percentage for White students is 12.4.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10th grade students is higher than for 12th grade students. The prevalence for Black students is higher than for White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1999-2015. This slide shows percentages from 1999 through 2015 for high school students who had obesity ( ≥ 95th percentile for body mass index, based on sex- and age-specific reference data from the 2000 CDC growth charts).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1999 is 10.6.  The percentage for 2001 is 10.5.  The percentage for 2003 is 12.0.  The percentage for 2005 is 13.0.  The percentage for 2007 is 12.8.  The percentage for 2009 is 11.8.  The percentage for 2011 is 13.0.  The percentage for 2013 is 13.7.  The percentage for 2015 is 13.9.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increased from 1999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37 states and 19 cities for high school students who had obesity ( ≥ 95th percentile for body mass index, based on sex- and age-specific reference data from the 2000 CDC growth chart).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10.3% to 18.9%. The median across states was 13.3%.  The range across cites was 9.9% to 22.5%. The median across cities was 13.3%.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smtClean="0"/>
              <a:t>This slide shows the percentage of students who had obesity (i.e., at or above the 95th percentile for body mass index, by age and sex), 2015. The values range from 10.3% to 18.9%. Arizona, Idaho, Maryland, Massachusetts, Montana, Nevada, New Hampshire, Rhode Island, Wyoming, range from 10.3% to 12.2%. Connecticut, Florida, Hawaii, Illinois, Missouri, Nebraska, New York, Vermont, Virginia, range from 12.3% to 13.2%. Alaska, California, Indiana, Maine, Michigan, New Mexico, North Dakota, Pennsylvania, South Dakota, range from 13.3% to 15.7%. Alabama, Arkansas, Delaware, Kentucky, Mississippi, North Carolina, Oklahoma, South Carolina, Tennessee, West Virginia, range from 15.8% to 18.9%.Colorado, Georgia, Iowa, Kansas, Louisiana, New Jersey, Ohio, Texas, Utah and Wisconsin did not have weighted data. Minnesota, Oregon and Washington did not participate.</a:t>
            </a:r>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52E729BD-FE73-4CDD-B3C2-7D8039714D51}" type="slidenum">
              <a:rPr lang="en-US" altLang="en-US" b="0" smtClean="0">
                <a:solidFill>
                  <a:schemeClr val="tx1"/>
                </a:solidFill>
                <a:latin typeface="Times New Roman" panose="02020603050405020304" pitchFamily="18" charset="0"/>
              </a:rPr>
              <a:pPr/>
              <a:t>5</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4032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were Overweight ( ≥ 85th percentile but &lt;95th percentile for body mass index, based on sex- and age-specific reference data from the 2000 CDC growth charts).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16.0. The percentage for Male students is 15.5. The percentage for Female students is 16.6. The percentage for 9th grade students is 16.8. The percentage for 10th grade students is 15.5. The percentage for 11th grade students is 15.9. The percentage for 12th grade students is 16.0. The percentage for Black students is 17.2. The percentage for Hispanic students is 18.4. The percentage for White students is 15.2.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1999-2015. This slide shows percentages from 1999 through 2015 for high school students who were Overweight ( ≥ 85th percentile but &lt;95th percentile for body mass index, based on sex- and age-specific reference data from the 2000 CDC growth charts).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1999 is 14.1.  The percentage for 2001 is 13.6.  The percentage for 2003 is 14.7.  The percentage for 2005 is 15.6.  The percentage for 2007 is 15.6.  The percentage for 2009 is 15.6.  The percentage for 2011 is 15.2.  The percentage for 2013 is 16.6.  The percentage for 2015 is 16.0.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increased from 1999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7</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37 states and 19 cities for high school students who were Overweight ( ≥ 85th percentile but &lt;95th percentile for body mass index, based on sex- and age-specific reference data from the 2000 CDC growth chart).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13.3% to 18.2%. The median across states was 15.3%.  The range across cites was 13.2% to 21.6%. The median across cities was 16.8%.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8</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were overweight (i.e., at or above the 85th percentile but below the 95th percentile for body mass index, by age and sex), 2015. The values range from 13.3% to 18.2%. Connecticut, Florida, Missouri, New Hampshire, New York, South Dakota, Vermont, Wyoming, range from 13.3% to 14.6%. Arizona, Maine, Maryland, Montana, Nevada, North Dakota, Rhode Island, Virginia, range from 14.7% to 15.2%. California, Delaware, Hawaii, Idaho, Illinois, Massachusetts, Michigan, New Mexico, North Carolina, Oklahoma, Pennsylvania, range from 15.3% to 16.6%. Alabama, Alaska, Arkansas, Indiana, Kentucky, Mississippi, Nebraska, South Carolina, Tennessee, West Virginia, range from 16.7% to 18.2%.Colorado, Georgia, Iowa, Kansas, Louisiana, New Jersey, Ohio, Texas, Utah and Wisconsin did not have weighted data. Minnesota, Oregon and Washington did not participate.</a:t>
            </a:r>
          </a:p>
        </p:txBody>
      </p:sp>
      <p:sp>
        <p:nvSpPr>
          <p:cNvPr id="206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1CE0FFE5-3C96-4243-9771-17E8E835A983}" type="slidenum">
              <a:rPr lang="en-US" altLang="en-US" b="0" smtClean="0">
                <a:solidFill>
                  <a:schemeClr val="tx1"/>
                </a:solidFill>
                <a:latin typeface="Times New Roman" panose="02020603050405020304" pitchFamily="18" charset="0"/>
              </a:rPr>
              <a:pPr/>
              <a:t>9</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01680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5" name="Rectangle 3"/>
          <p:cNvSpPr>
            <a:spLocks noGrp="1" noChangeArrowheads="1"/>
          </p:cNvSpPr>
          <p:nvPr>
            <p:ph type="ctrTitle"/>
          </p:nvPr>
        </p:nvSpPr>
        <p:spPr>
          <a:xfrm>
            <a:off x="677863" y="2286000"/>
            <a:ext cx="7788275" cy="1143000"/>
          </a:xfrm>
          <a:prstGeom prst="rect">
            <a:avLst/>
          </a:prstGeom>
        </p:spPr>
        <p:txBody>
          <a:bodyPr anchor="b"/>
          <a:lstStyle>
            <a:lvl1pPr>
              <a:defRPr/>
            </a:lvl1pPr>
          </a:lstStyle>
          <a:p>
            <a:r>
              <a:rPr lang="en-US"/>
              <a:t>Click to edit Master title style</a:t>
            </a:r>
          </a:p>
        </p:txBody>
      </p:sp>
      <p:sp>
        <p:nvSpPr>
          <p:cNvPr id="54276" name="Rectangle 4"/>
          <p:cNvSpPr>
            <a:spLocks noGrp="1" noChangeArrowheads="1"/>
          </p:cNvSpPr>
          <p:nvPr>
            <p:ph type="subTitle" idx="1"/>
          </p:nvPr>
        </p:nvSpPr>
        <p:spPr>
          <a:xfrm>
            <a:off x="1354138" y="3886200"/>
            <a:ext cx="6435725" cy="1752600"/>
          </a:xfrm>
          <a:prstGeom prst="rect">
            <a:avLst/>
          </a:prstGeo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315658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1524000"/>
            <a:ext cx="8059738"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36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342900"/>
            <a:ext cx="2052638" cy="52959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3725" y="342900"/>
            <a:ext cx="6007100" cy="52959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95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609600" y="1524000"/>
            <a:ext cx="8059738" cy="4114800"/>
          </a:xfrm>
          <a:prstGeom prst="rect">
            <a:avLst/>
          </a:prstGeom>
        </p:spPr>
        <p:txBody>
          <a:bodyPr/>
          <a:lstStyle/>
          <a:p>
            <a:pPr lvl="0"/>
            <a:endParaRPr lang="en-US" noProof="0" smtClean="0"/>
          </a:p>
        </p:txBody>
      </p:sp>
    </p:spTree>
    <p:extLst>
      <p:ext uri="{BB962C8B-B14F-4D97-AF65-F5344CB8AC3E}">
        <p14:creationId xmlns:p14="http://schemas.microsoft.com/office/powerpoint/2010/main" val="1197727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050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524000"/>
            <a:ext cx="8059738"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17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25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24000"/>
            <a:ext cx="3952875"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4875" y="1524000"/>
            <a:ext cx="3954463"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7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8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074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6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7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4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Text Box 11"/>
          <p:cNvSpPr txBox="1">
            <a:spLocks noChangeArrowheads="1"/>
          </p:cNvSpPr>
          <p:nvPr/>
        </p:nvSpPr>
        <p:spPr bwMode="auto">
          <a:xfrm>
            <a:off x="3305175" y="6310313"/>
            <a:ext cx="4619625"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
        <p:nvSpPr>
          <p:cNvPr id="1029" name="Text Box 12"/>
          <p:cNvSpPr txBox="1">
            <a:spLocks noChangeArrowheads="1"/>
          </p:cNvSpPr>
          <p:nvPr/>
        </p:nvSpPr>
        <p:spPr bwMode="auto">
          <a:xfrm>
            <a:off x="5283200" y="6172200"/>
            <a:ext cx="1911350"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9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Lst>
  <p:txStyles>
    <p:titleStyle>
      <a:lvl1pPr algn="ctr" rtl="0" eaLnBrk="0" fontAlgn="base" hangingPunct="0">
        <a:spcBef>
          <a:spcPct val="0"/>
        </a:spcBef>
        <a:spcAft>
          <a:spcPct val="0"/>
        </a:spcAft>
        <a:defRPr sz="2000" b="1">
          <a:solidFill>
            <a:srgbClr val="FFCC00"/>
          </a:solidFill>
          <a:latin typeface="+mj-lt"/>
          <a:ea typeface="+mj-ea"/>
          <a:cs typeface="+mj-cs"/>
        </a:defRPr>
      </a:lvl1pPr>
      <a:lvl2pPr algn="ctr" rtl="0" eaLnBrk="0" fontAlgn="base" hangingPunct="0">
        <a:spcBef>
          <a:spcPct val="0"/>
        </a:spcBef>
        <a:spcAft>
          <a:spcPct val="0"/>
        </a:spcAft>
        <a:defRPr sz="2000" b="1">
          <a:solidFill>
            <a:srgbClr val="FFCC00"/>
          </a:solidFill>
          <a:latin typeface="Arial" charset="0"/>
        </a:defRPr>
      </a:lvl2pPr>
      <a:lvl3pPr algn="ctr" rtl="0" eaLnBrk="0" fontAlgn="base" hangingPunct="0">
        <a:spcBef>
          <a:spcPct val="0"/>
        </a:spcBef>
        <a:spcAft>
          <a:spcPct val="0"/>
        </a:spcAft>
        <a:defRPr sz="2000" b="1">
          <a:solidFill>
            <a:srgbClr val="FFCC00"/>
          </a:solidFill>
          <a:latin typeface="Arial" charset="0"/>
        </a:defRPr>
      </a:lvl3pPr>
      <a:lvl4pPr algn="ctr" rtl="0" eaLnBrk="0" fontAlgn="base" hangingPunct="0">
        <a:spcBef>
          <a:spcPct val="0"/>
        </a:spcBef>
        <a:spcAft>
          <a:spcPct val="0"/>
        </a:spcAft>
        <a:defRPr sz="2000" b="1">
          <a:solidFill>
            <a:srgbClr val="FFCC00"/>
          </a:solidFill>
          <a:latin typeface="Arial" charset="0"/>
        </a:defRPr>
      </a:lvl4pPr>
      <a:lvl5pPr algn="ctr" rtl="0" eaLnBrk="0" fontAlgn="base" hangingPunct="0">
        <a:spcBef>
          <a:spcPct val="0"/>
        </a:spcBef>
        <a:spcAft>
          <a:spcPct val="0"/>
        </a:spcAft>
        <a:defRPr sz="2000" b="1">
          <a:solidFill>
            <a:srgbClr val="FFCC00"/>
          </a:solidFill>
          <a:latin typeface="Arial" charset="0"/>
        </a:defRPr>
      </a:lvl5pPr>
      <a:lvl6pPr marL="457200" algn="ctr" rtl="0" eaLnBrk="0" fontAlgn="base" hangingPunct="0">
        <a:spcBef>
          <a:spcPct val="0"/>
        </a:spcBef>
        <a:spcAft>
          <a:spcPct val="0"/>
        </a:spcAft>
        <a:defRPr sz="2000" b="1">
          <a:solidFill>
            <a:srgbClr val="FFCC00"/>
          </a:solidFill>
          <a:latin typeface="Arial" charset="0"/>
        </a:defRPr>
      </a:lvl6pPr>
      <a:lvl7pPr marL="914400" algn="ctr" rtl="0" eaLnBrk="0" fontAlgn="base" hangingPunct="0">
        <a:spcBef>
          <a:spcPct val="0"/>
        </a:spcBef>
        <a:spcAft>
          <a:spcPct val="0"/>
        </a:spcAft>
        <a:defRPr sz="2000" b="1">
          <a:solidFill>
            <a:srgbClr val="FFCC00"/>
          </a:solidFill>
          <a:latin typeface="Arial" charset="0"/>
        </a:defRPr>
      </a:lvl7pPr>
      <a:lvl8pPr marL="1371600" algn="ctr" rtl="0" eaLnBrk="0" fontAlgn="base" hangingPunct="0">
        <a:spcBef>
          <a:spcPct val="0"/>
        </a:spcBef>
        <a:spcAft>
          <a:spcPct val="0"/>
        </a:spcAft>
        <a:defRPr sz="2000" b="1">
          <a:solidFill>
            <a:srgbClr val="FFCC00"/>
          </a:solidFill>
          <a:latin typeface="Arial" charset="0"/>
        </a:defRPr>
      </a:lvl8pPr>
      <a:lvl9pPr marL="1828800" algn="ctr" rtl="0" eaLnBrk="0" fontAlgn="base" hangingPunct="0">
        <a:spcBef>
          <a:spcPct val="0"/>
        </a:spcBef>
        <a:spcAft>
          <a:spcPct val="0"/>
        </a:spcAft>
        <a:defRPr sz="2000" b="1">
          <a:solidFill>
            <a:srgbClr val="FFCC00"/>
          </a:solidFill>
          <a:latin typeface="Arial" charset="0"/>
        </a:defRPr>
      </a:lvl9pPr>
    </p:titleStyle>
    <p:bodyStyle>
      <a:lvl1pPr marL="342900" indent="-3429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ea typeface="+mn-ea"/>
          <a:cs typeface="+mn-cs"/>
        </a:defRPr>
      </a:lvl1pPr>
      <a:lvl2pPr marL="742950" indent="-285750" algn="l" rtl="0" eaLnBrk="0" fontAlgn="base" hangingPunct="0">
        <a:spcBef>
          <a:spcPct val="0"/>
        </a:spcBef>
        <a:spcAft>
          <a:spcPct val="50000"/>
        </a:spcAft>
        <a:buClr>
          <a:schemeClr val="tx2"/>
        </a:buClr>
        <a:buSzPct val="70000"/>
        <a:buFont typeface="Monotype Sorts" pitchFamily="2" charset="2"/>
        <a:buChar char="l"/>
        <a:defRPr sz="2000">
          <a:solidFill>
            <a:schemeClr val="tx1"/>
          </a:solidFill>
          <a:latin typeface="+mn-lt"/>
        </a:defRPr>
      </a:lvl2pPr>
      <a:lvl3pPr marL="1143000" indent="-228600" algn="l" rtl="0" eaLnBrk="0" fontAlgn="base" hangingPunct="0">
        <a:spcBef>
          <a:spcPct val="0"/>
        </a:spcBef>
        <a:spcAft>
          <a:spcPct val="50000"/>
        </a:spcAft>
        <a:buClr>
          <a:schemeClr val="tx2"/>
        </a:buClr>
        <a:buSzPct val="70000"/>
        <a:buFont typeface="Monotype Sorts" pitchFamily="2" charset="2"/>
        <a:buChar char="ä"/>
        <a:defRPr sz="2000">
          <a:solidFill>
            <a:schemeClr val="tx1"/>
          </a:solidFill>
          <a:latin typeface="+mn-lt"/>
        </a:defRPr>
      </a:lvl3pPr>
      <a:lvl4pPr marL="1600200" indent="-228600" algn="l" rtl="0" eaLnBrk="0" fontAlgn="base" hangingPunct="0">
        <a:spcBef>
          <a:spcPct val="0"/>
        </a:spcBef>
        <a:spcAft>
          <a:spcPct val="50000"/>
        </a:spcAft>
        <a:buClr>
          <a:schemeClr val="tx2"/>
        </a:buClr>
        <a:buSzPct val="70000"/>
        <a:buFont typeface="Monotype Sorts" pitchFamily="2" charset="2"/>
        <a:buChar char="n"/>
        <a:defRPr sz="2000">
          <a:solidFill>
            <a:schemeClr val="tx1"/>
          </a:solidFill>
          <a:latin typeface="+mn-lt"/>
        </a:defRPr>
      </a:lvl4pPr>
      <a:lvl5pPr marL="20574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5pPr>
      <a:lvl6pPr marL="25146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6pPr>
      <a:lvl7pPr marL="29718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7pPr>
      <a:lvl8pPr marL="34290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8pPr>
      <a:lvl9pPr marL="38862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7315200" cy="1981200"/>
          </a:xfrm>
        </p:spPr>
        <p:txBody>
          <a:bodyPr/>
          <a:lstStyle/>
          <a:p>
            <a:r>
              <a:rPr lang="en-US" sz="4000" dirty="0" smtClean="0"/>
              <a:t>Obesity, Overweight, and Weight Control</a:t>
            </a:r>
            <a:endParaRPr lang="en-US" sz="4000" dirty="0"/>
          </a:p>
        </p:txBody>
      </p:sp>
    </p:spTree>
    <p:extLst>
      <p:ext uri="{BB962C8B-B14F-4D97-AF65-F5344CB8AC3E}">
        <p14:creationId xmlns:p14="http://schemas.microsoft.com/office/powerpoint/2010/main" val="263316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Described Themselves As Slightly or Very Overweight, by Sex,</a:t>
            </a:r>
            <a:r>
              <a:rPr lang="en-US" sz="1800" b="1" dirty="0" smtClean="0">
                <a:solidFill>
                  <a:srgbClr val="FFCC00"/>
                </a:solidFill>
              </a:rPr>
              <a:t>* Grade, and Race/Ethnicity,*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F &gt; M; H &gt; B,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Described Themselves As Slightly or Very Overweight, 1991-2015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Decreased 1991-2015, decreased 1991-1995, increased 1995-2015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Described Themselves As Slightly or Very Overweight, Across 32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07934"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07935"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07941"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07942"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26.2% - 29.5%</a:t>
            </a:r>
          </a:p>
        </p:txBody>
      </p:sp>
      <p:sp>
        <p:nvSpPr>
          <p:cNvPr id="207943"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29.6% - 30.6%</a:t>
            </a:r>
          </a:p>
        </p:txBody>
      </p:sp>
      <p:sp>
        <p:nvSpPr>
          <p:cNvPr id="207944"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30.7% - 31.9%</a:t>
            </a:r>
          </a:p>
        </p:txBody>
      </p:sp>
      <p:sp>
        <p:nvSpPr>
          <p:cNvPr id="207945"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32.0% - 33.4%</a:t>
            </a:r>
          </a:p>
        </p:txBody>
      </p:sp>
      <p:sp>
        <p:nvSpPr>
          <p:cNvPr id="207946"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Described Themselves As Slightly or Very Overweight</a:t>
            </a:r>
          </a:p>
        </p:txBody>
      </p:sp>
      <p:sp>
        <p:nvSpPr>
          <p:cNvPr id="207947"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endParaRPr lang="en-US" altLang="en-US" sz="1100" b="0">
              <a:solidFill>
                <a:srgbClr val="FFCC00"/>
              </a:solidFill>
            </a:endParaRPr>
          </a:p>
        </p:txBody>
      </p:sp>
      <p:sp>
        <p:nvSpPr>
          <p:cNvPr id="207948"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24827387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Trying to Lose Weight, by Sex,</a:t>
            </a:r>
            <a:r>
              <a:rPr lang="en-US" sz="1800" b="1" dirty="0" smtClean="0">
                <a:solidFill>
                  <a:srgbClr val="FFCC00"/>
                </a:solidFill>
              </a:rPr>
              <a:t>* Grade, and Race/Ethnicity,*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F &gt; M; H &gt; B, H &gt; W, W &gt; B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Trying to Lose Weight, 1991-2015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Increased 1991-2015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Were Trying to Lose Weight, Across 30 States and 17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09982"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09983"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09989"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09990"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40.7% - 43.9%</a:t>
            </a:r>
          </a:p>
        </p:txBody>
      </p:sp>
      <p:sp>
        <p:nvSpPr>
          <p:cNvPr id="209991"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44.0% - 45.2%</a:t>
            </a:r>
          </a:p>
        </p:txBody>
      </p:sp>
      <p:sp>
        <p:nvSpPr>
          <p:cNvPr id="209992"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45.3% - 46.8%</a:t>
            </a:r>
          </a:p>
        </p:txBody>
      </p:sp>
      <p:sp>
        <p:nvSpPr>
          <p:cNvPr id="209993"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46.9% - 49.5%</a:t>
            </a:r>
          </a:p>
        </p:txBody>
      </p:sp>
      <p:sp>
        <p:nvSpPr>
          <p:cNvPr id="209994"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Were Trying to Lose Weight</a:t>
            </a:r>
          </a:p>
        </p:txBody>
      </p:sp>
      <p:sp>
        <p:nvSpPr>
          <p:cNvPr id="209995"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endParaRPr lang="en-US" altLang="en-US" sz="1100" b="0">
              <a:solidFill>
                <a:srgbClr val="FFCC00"/>
              </a:solidFill>
            </a:endParaRPr>
          </a:p>
        </p:txBody>
      </p:sp>
      <p:sp>
        <p:nvSpPr>
          <p:cNvPr id="209996"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40756228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646331"/>
          </a:xfrm>
          <a:prstGeom prst="rect">
            <a:avLst/>
          </a:prstGeom>
          <a:noFill/>
        </p:spPr>
        <p:txBody>
          <a:bodyPr wrap="square" rtlCol="0">
            <a:spAutoFit/>
          </a:bodyPr>
          <a:lstStyle/>
          <a:p>
            <a:pPr algn="ctr"/>
            <a:r>
              <a:rPr lang="en-US" b="1" dirty="0">
                <a:solidFill>
                  <a:srgbClr val="FFCC00"/>
                </a:solidFill>
              </a:rPr>
              <a:t>Percentage of High School Students Who </a:t>
            </a:r>
            <a:r>
              <a:rPr lang="en-US" b="1" dirty="0" smtClean="0">
                <a:solidFill>
                  <a:srgbClr val="FFCC00"/>
                </a:solidFill>
              </a:rPr>
              <a:t>Had Obesity,* </a:t>
            </a:r>
            <a:r>
              <a:rPr lang="en-US" b="1" dirty="0">
                <a:solidFill>
                  <a:srgbClr val="FFCC00"/>
                </a:solidFill>
              </a:rPr>
              <a:t>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 ≥ 95th percentile for body mass index, based on sex- and age-specific reference data from the 2000 CDC growth charts</a:t>
            </a:r>
          </a:p>
          <a:p>
            <a:r>
              <a:rPr lang="en-US" sz="900" b="1" baseline="50000" dirty="0">
                <a:solidFill>
                  <a:srgbClr val="FFCC00"/>
                </a:solidFill>
              </a:rPr>
              <a:t>†</a:t>
            </a:r>
            <a:r>
              <a:rPr lang="en-US" sz="1100" dirty="0" smtClean="0">
                <a:solidFill>
                  <a:srgbClr val="FFCC00"/>
                </a:solidFill>
              </a:rPr>
              <a:t>M &gt; F; 10th &gt; 12th; B &gt; W,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a:t>
            </a:r>
            <a:r>
              <a:rPr lang="en-US" b="1" dirty="0" smtClean="0">
                <a:solidFill>
                  <a:srgbClr val="FFCC00"/>
                </a:solidFill>
              </a:rPr>
              <a:t>Had Obesity,* </a:t>
            </a:r>
            <a:r>
              <a:rPr lang="en-US" b="1" dirty="0">
                <a:solidFill>
                  <a:srgbClr val="FFCC00"/>
                </a:solidFill>
              </a:rPr>
              <a:t>1999-2015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 ≥ 95th percentile for body mass index, based on sex- and age-specific reference data from the 2000 CDC growth charts</a:t>
            </a:r>
          </a:p>
          <a:p>
            <a:r>
              <a:rPr lang="en-US" sz="900" b="1" baseline="50000" dirty="0">
                <a:solidFill>
                  <a:srgbClr val="FFCC00"/>
                </a:solidFill>
              </a:rPr>
              <a:t>†</a:t>
            </a:r>
            <a:r>
              <a:rPr lang="en-US" sz="1100" dirty="0" smtClean="0">
                <a:solidFill>
                  <a:srgbClr val="FFCC00"/>
                </a:solidFill>
              </a:rPr>
              <a:t>Increased 1999-2015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1999-2015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646331"/>
          </a:xfrm>
          <a:prstGeom prst="rect">
            <a:avLst/>
          </a:prstGeom>
          <a:noFill/>
        </p:spPr>
        <p:txBody>
          <a:bodyPr wrap="square" rtlCol="0">
            <a:spAutoFit/>
          </a:bodyPr>
          <a:lstStyle/>
          <a:p>
            <a:pPr algn="ctr"/>
            <a:r>
              <a:rPr lang="en-US" b="1" dirty="0">
                <a:solidFill>
                  <a:srgbClr val="FFCC00"/>
                </a:solidFill>
              </a:rPr>
              <a:t>Range and Median Percentage of High School Students Who </a:t>
            </a:r>
            <a:r>
              <a:rPr lang="en-US" b="1" dirty="0" smtClean="0">
                <a:solidFill>
                  <a:srgbClr val="FFCC00"/>
                </a:solidFill>
              </a:rPr>
              <a:t>had Obesity,* </a:t>
            </a:r>
            <a:r>
              <a:rPr lang="en-US" b="1" dirty="0">
                <a:solidFill>
                  <a:srgbClr val="FFCC00"/>
                </a:solidFill>
              </a:rPr>
              <a:t>Across 37 States and 19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 ≥ 95th percentile for body mass index, based on sex- and age-specific reference data from the 2000 CDC growth charts</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03838"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03839"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03845"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03846"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10.3% - 12.2%</a:t>
            </a:r>
          </a:p>
        </p:txBody>
      </p:sp>
      <p:sp>
        <p:nvSpPr>
          <p:cNvPr id="203847"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12.3% - 13.2%</a:t>
            </a:r>
          </a:p>
        </p:txBody>
      </p:sp>
      <p:sp>
        <p:nvSpPr>
          <p:cNvPr id="203848"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13.3% - 15.7%</a:t>
            </a:r>
          </a:p>
        </p:txBody>
      </p:sp>
      <p:sp>
        <p:nvSpPr>
          <p:cNvPr id="203849"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15.8% - 18.9%</a:t>
            </a:r>
          </a:p>
        </p:txBody>
      </p:sp>
      <p:sp>
        <p:nvSpPr>
          <p:cNvPr id="203850"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dirty="0" smtClean="0">
                <a:solidFill>
                  <a:srgbClr val="FFCC00"/>
                </a:solidFill>
              </a:rPr>
              <a:t>Percentage of High School Students Who Had Obesity*</a:t>
            </a:r>
          </a:p>
        </p:txBody>
      </p:sp>
      <p:sp>
        <p:nvSpPr>
          <p:cNvPr id="203851"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*95th </a:t>
            </a:r>
            <a:r>
              <a:rPr lang="en-US" altLang="en-US" sz="1100" b="0" dirty="0">
                <a:solidFill>
                  <a:srgbClr val="FFCC00"/>
                </a:solidFill>
              </a:rPr>
              <a:t>percentile for body mass index, based on sex- and age-specific reference data from the 2000 </a:t>
            </a:r>
            <a:r>
              <a:rPr lang="en-US" altLang="en-US" sz="1100" b="0" dirty="0" err="1">
                <a:solidFill>
                  <a:srgbClr val="FFCC00"/>
                </a:solidFill>
              </a:rPr>
              <a:t>cdc</a:t>
            </a:r>
            <a:r>
              <a:rPr lang="en-US" altLang="en-US" sz="1100" b="0" dirty="0">
                <a:solidFill>
                  <a:srgbClr val="FFCC00"/>
                </a:solidFill>
              </a:rPr>
              <a:t> growth charts</a:t>
            </a:r>
          </a:p>
        </p:txBody>
      </p:sp>
      <p:sp>
        <p:nvSpPr>
          <p:cNvPr id="203852"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17809542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Overweight,* by Sex,</a:t>
            </a:r>
            <a:r>
              <a:rPr lang="en-US" sz="1800" b="1" dirty="0" smtClean="0">
                <a:solidFill>
                  <a:srgbClr val="FFCC00"/>
                </a:solidFill>
              </a:rPr>
              <a:t> Grade,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 ≥ 85th percentile but &lt;95th percentile for body mass index, based on sex- and age-specific reference data from the 2000 CDC growth charts</a:t>
            </a:r>
          </a:p>
          <a:p>
            <a:r>
              <a:rPr lang="en-US" sz="900" b="1" baseline="50000" dirty="0">
                <a:solidFill>
                  <a:srgbClr val="FFCC00"/>
                </a:solidFill>
              </a:rPr>
              <a:t>†</a:t>
            </a:r>
            <a:r>
              <a:rPr lang="en-US" sz="1100" dirty="0" smtClean="0">
                <a:solidFill>
                  <a:srgbClr val="FFCC00"/>
                </a:solidFill>
              </a:rPr>
              <a:t>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Overweight,* 1999-2015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 ≥ 85th percentile but &lt;95th percentile for body mass index, based on sex- and age-specific reference data from the 2000 CDC growth charts</a:t>
            </a:r>
          </a:p>
          <a:p>
            <a:r>
              <a:rPr lang="en-US" sz="900" b="1" baseline="50000" dirty="0">
                <a:solidFill>
                  <a:srgbClr val="FFCC00"/>
                </a:solidFill>
              </a:rPr>
              <a:t>†</a:t>
            </a:r>
            <a:r>
              <a:rPr lang="en-US" sz="1100" dirty="0" smtClean="0">
                <a:solidFill>
                  <a:srgbClr val="FFCC00"/>
                </a:solidFill>
              </a:rPr>
              <a:t>Increased 1999-2015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1999-2015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Were Overweight,* Across 37 States and 19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 ≥ 85th percentile but &lt;95th percentile for body mass index, based on sex- and age-specific reference data from the 2000 CDC growth charts</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05886"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05887"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05893"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05894"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13.3% - 14.6%</a:t>
            </a:r>
          </a:p>
        </p:txBody>
      </p:sp>
      <p:sp>
        <p:nvSpPr>
          <p:cNvPr id="205895"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14.7% - 15.2%</a:t>
            </a:r>
          </a:p>
        </p:txBody>
      </p:sp>
      <p:sp>
        <p:nvSpPr>
          <p:cNvPr id="205896"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15.3% - 16.6%</a:t>
            </a:r>
          </a:p>
        </p:txBody>
      </p:sp>
      <p:sp>
        <p:nvSpPr>
          <p:cNvPr id="205897"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16.7% - 18.2%</a:t>
            </a:r>
          </a:p>
        </p:txBody>
      </p:sp>
      <p:sp>
        <p:nvSpPr>
          <p:cNvPr id="205898"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Were Overweight*</a:t>
            </a:r>
          </a:p>
        </p:txBody>
      </p:sp>
      <p:sp>
        <p:nvSpPr>
          <p:cNvPr id="205899" name="Text Box 101"/>
          <p:cNvSpPr txBox="1">
            <a:spLocks noChangeArrowheads="1"/>
          </p:cNvSpPr>
          <p:nvPr/>
        </p:nvSpPr>
        <p:spPr bwMode="auto">
          <a:xfrm>
            <a:off x="360363" y="6018213"/>
            <a:ext cx="83423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*85th </a:t>
            </a:r>
            <a:r>
              <a:rPr lang="en-US" altLang="en-US" sz="1100" b="0" dirty="0">
                <a:solidFill>
                  <a:srgbClr val="FFCC00"/>
                </a:solidFill>
              </a:rPr>
              <a:t>percentile but &lt;95th percentile for body mass index, based on sex- and age-specific reference data from the 2000 </a:t>
            </a:r>
            <a:r>
              <a:rPr lang="en-US" altLang="en-US" sz="1100" b="0" dirty="0" err="1">
                <a:solidFill>
                  <a:srgbClr val="FFCC00"/>
                </a:solidFill>
              </a:rPr>
              <a:t>cdc</a:t>
            </a:r>
            <a:r>
              <a:rPr lang="en-US" altLang="en-US" sz="1100" b="0" dirty="0">
                <a:solidFill>
                  <a:srgbClr val="FFCC00"/>
                </a:solidFill>
              </a:rPr>
              <a:t> growth charts</a:t>
            </a:r>
          </a:p>
        </p:txBody>
      </p:sp>
      <p:sp>
        <p:nvSpPr>
          <p:cNvPr id="205900"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2505513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ashtem">
  <a:themeElements>
    <a:clrScheme name="">
      <a:dk1>
        <a:srgbClr val="00279F"/>
      </a:dk1>
      <a:lt1>
        <a:srgbClr val="FFFFFF"/>
      </a:lt1>
      <a:dk2>
        <a:srgbClr val="0000FF"/>
      </a:dk2>
      <a:lt2>
        <a:srgbClr val="FFFF00"/>
      </a:lt2>
      <a:accent1>
        <a:srgbClr val="26CA59"/>
      </a:accent1>
      <a:accent2>
        <a:srgbClr val="6E4EAE"/>
      </a:accent2>
      <a:accent3>
        <a:srgbClr val="AAAAFF"/>
      </a:accent3>
      <a:accent4>
        <a:srgbClr val="DADADA"/>
      </a:accent4>
      <a:accent5>
        <a:srgbClr val="ACE1B5"/>
      </a:accent5>
      <a:accent6>
        <a:srgbClr val="63469D"/>
      </a:accent6>
      <a:hlink>
        <a:srgbClr val="00FFFF"/>
      </a:hlink>
      <a:folHlink>
        <a:srgbClr val="EF3333"/>
      </a:folHlink>
    </a:clrScheme>
    <a:fontScheme name="Dashte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lnDef>
  </a:objectDefaults>
  <a:extraClrSchemeLst>
    <a:extraClrScheme>
      <a:clrScheme name="Dashte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shte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shte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shte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shte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shte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shte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3755</Words>
  <Application>Microsoft Office PowerPoint</Application>
  <PresentationFormat>On-screen Show (4:3)</PresentationFormat>
  <Paragraphs>168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Monotype Sorts</vt:lpstr>
      <vt:lpstr>Times New Roman</vt:lpstr>
      <vt:lpstr>Dashtem</vt:lpstr>
      <vt:lpstr>Obesity, Overweight, and Weight Control</vt:lpstr>
      <vt:lpstr>PowerPoint Presentation</vt:lpstr>
      <vt:lpstr>PowerPoint Presentation</vt:lpstr>
      <vt:lpstr>PowerPoint Presentation</vt:lpstr>
      <vt:lpstr>Percentage of High School Students Who Had Obesity*</vt:lpstr>
      <vt:lpstr>PowerPoint Presentation</vt:lpstr>
      <vt:lpstr>PowerPoint Presentation</vt:lpstr>
      <vt:lpstr>PowerPoint Presentation</vt:lpstr>
      <vt:lpstr>Percentage of High School Students Who Were Overweight*</vt:lpstr>
      <vt:lpstr>PowerPoint Presentation</vt:lpstr>
      <vt:lpstr>PowerPoint Presentation</vt:lpstr>
      <vt:lpstr>PowerPoint Presentation</vt:lpstr>
      <vt:lpstr>Percentage of High School Students Who Described Themselves As Slightly or Very Overweight</vt:lpstr>
      <vt:lpstr>PowerPoint Presentation</vt:lpstr>
      <vt:lpstr>PowerPoint Presentation</vt:lpstr>
      <vt:lpstr>PowerPoint Presentation</vt:lpstr>
      <vt:lpstr>Percentage of High School Students Who Were Trying to Lose Weight</vt:lpstr>
    </vt:vector>
  </TitlesOfParts>
  <Company>Centers for Disease Control and Prevention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2011 YRBS Results Tobacco Use</dc:title>
  <dc:creator>CDC User</dc:creator>
  <cp:lastModifiedBy>Respess, Ann (CDC/OID/NCHHSTP) (CTR)</cp:lastModifiedBy>
  <cp:revision>93</cp:revision>
  <dcterms:created xsi:type="dcterms:W3CDTF">2012-05-31T17:35:52Z</dcterms:created>
  <dcterms:modified xsi:type="dcterms:W3CDTF">2016-05-05T18:26:46Z</dcterms:modified>
</cp:coreProperties>
</file>