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notesSlides/notesSlide10.xml" ContentType="application/vnd.openxmlformats-officedocument.presentationml.notesSlide+xml"/>
  <Override PartName="/ppt/charts/chart7.xml" ContentType="application/vnd.openxmlformats-officedocument.drawingml.chart+xml"/>
  <Override PartName="/ppt/notesSlides/notesSlide11.xml" ContentType="application/vnd.openxmlformats-officedocument.presentationml.notesSlide+xml"/>
  <Override PartName="/ppt/charts/chart8.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9.xml" ContentType="application/vnd.openxmlformats-officedocument.drawingml.chart+xml"/>
  <Override PartName="/ppt/notesSlides/notesSlide14.xml" ContentType="application/vnd.openxmlformats-officedocument.presentationml.notesSlide+xml"/>
  <Override PartName="/ppt/charts/chart10.xml" ContentType="application/vnd.openxmlformats-officedocument.drawingml.chart+xml"/>
  <Override PartName="/ppt/notesSlides/notesSlide15.xml" ContentType="application/vnd.openxmlformats-officedocument.presentationml.notesSlide+xml"/>
  <Override PartName="/ppt/charts/chart11.xml" ContentType="application/vnd.openxmlformats-officedocument.drawingml.chart+xml"/>
  <Override PartName="/ppt/notesSlides/notesSlide16.xml" ContentType="application/vnd.openxmlformats-officedocument.presentationml.notesSlide+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718" r:id="rId2"/>
    <p:sldId id="572" r:id="rId3"/>
    <p:sldId id="573" r:id="rId4"/>
    <p:sldId id="574" r:id="rId5"/>
    <p:sldId id="687" r:id="rId6"/>
    <p:sldId id="575" r:id="rId7"/>
    <p:sldId id="576" r:id="rId8"/>
    <p:sldId id="688" r:id="rId9"/>
    <p:sldId id="577" r:id="rId10"/>
    <p:sldId id="578" r:id="rId11"/>
    <p:sldId id="579" r:id="rId12"/>
    <p:sldId id="689" r:id="rId13"/>
    <p:sldId id="580" r:id="rId14"/>
    <p:sldId id="581" r:id="rId15"/>
    <p:sldId id="582" r:id="rId16"/>
    <p:sldId id="583"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72F"/>
    <a:srgbClr val="339966"/>
    <a:srgbClr val="1D4D6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72878" autoAdjust="0"/>
  </p:normalViewPr>
  <p:slideViewPr>
    <p:cSldViewPr>
      <p:cViewPr varScale="1">
        <p:scale>
          <a:sx n="97" d="100"/>
          <a:sy n="97" d="100"/>
        </p:scale>
        <p:origin x="2004" y="90"/>
      </p:cViewPr>
      <p:guideLst>
        <p:guide orient="horz" pos="2160"/>
        <p:guide pos="2880"/>
      </p:guideLst>
    </p:cSldViewPr>
  </p:slideViewPr>
  <p:outlineViewPr>
    <p:cViewPr>
      <p:scale>
        <a:sx n="33" d="100"/>
        <a:sy n="33" d="100"/>
      </p:scale>
      <p:origin x="0" y="-15348"/>
    </p:cViewPr>
  </p:outlineViewPr>
  <p:notesTextViewPr>
    <p:cViewPr>
      <p:scale>
        <a:sx n="1" d="1"/>
        <a:sy n="1" d="1"/>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22.8</c:v>
                </c:pt>
                <c:pt idx="2">
                  <c:v>22.2</c:v>
                </c:pt>
                <c:pt idx="3">
                  <c:v>23.3</c:v>
                </c:pt>
                <c:pt idx="5">
                  <c:v>23</c:v>
                </c:pt>
                <c:pt idx="6">
                  <c:v>22.7</c:v>
                </c:pt>
                <c:pt idx="7">
                  <c:v>23.2</c:v>
                </c:pt>
                <c:pt idx="8">
                  <c:v>22.3</c:v>
                </c:pt>
                <c:pt idx="10">
                  <c:v>27.8</c:v>
                </c:pt>
                <c:pt idx="11">
                  <c:v>22.5</c:v>
                </c:pt>
                <c:pt idx="12">
                  <c:v>22.1</c:v>
                </c:pt>
              </c:numCache>
            </c:numRef>
          </c:val>
        </c:ser>
        <c:dLbls>
          <c:showLegendKey val="0"/>
          <c:showVal val="0"/>
          <c:showCatName val="0"/>
          <c:showSerName val="0"/>
          <c:showPercent val="0"/>
          <c:showBubbleSize val="0"/>
        </c:dLbls>
        <c:gapWidth val="34"/>
        <c:overlap val="100"/>
        <c:axId val="383267008"/>
        <c:axId val="383267400"/>
      </c:barChart>
      <c:catAx>
        <c:axId val="383267008"/>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383267400"/>
        <c:crosses val="autoZero"/>
        <c:auto val="1"/>
        <c:lblAlgn val="ctr"/>
        <c:lblOffset val="100"/>
        <c:noMultiLvlLbl val="0"/>
      </c:catAx>
      <c:valAx>
        <c:axId val="383267400"/>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383267008"/>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numRef>
              <c:f>Sheet1!$A$2:$A$5</c:f>
              <c:numCache>
                <c:formatCode>General</c:formatCode>
                <c:ptCount val="13"/>
                <c:pt idx="0">
                  <c:v>2009</c:v>
                </c:pt>
                <c:pt idx="1">
                  <c:v>2011</c:v>
                </c:pt>
                <c:pt idx="2">
                  <c:v>2013</c:v>
                </c:pt>
                <c:pt idx="3">
                  <c:v>2015</c:v>
                </c:pt>
              </c:numCache>
            </c:numRef>
          </c:cat>
          <c:val>
            <c:numRef>
              <c:f>Sheet1!$B$2:$B$5</c:f>
              <c:numCache>
                <c:formatCode>General</c:formatCode>
                <c:ptCount val="13"/>
                <c:pt idx="0">
                  <c:v>15.6</c:v>
                </c:pt>
                <c:pt idx="1">
                  <c:v>13.3</c:v>
                </c:pt>
                <c:pt idx="2">
                  <c:v>12.8</c:v>
                </c:pt>
                <c:pt idx="3">
                  <c:v>7.3</c:v>
                </c:pt>
              </c:numCache>
            </c:numRef>
          </c:val>
          <c:smooth val="0"/>
        </c:ser>
        <c:dLbls>
          <c:showLegendKey val="0"/>
          <c:showVal val="0"/>
          <c:showCatName val="0"/>
          <c:showSerName val="0"/>
          <c:showPercent val="0"/>
          <c:showBubbleSize val="0"/>
        </c:dLbls>
        <c:marker val="1"/>
        <c:smooth val="0"/>
        <c:axId val="383277592"/>
        <c:axId val="383277984"/>
      </c:lineChart>
      <c:catAx>
        <c:axId val="383277592"/>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383277984"/>
        <c:crosses val="autoZero"/>
        <c:auto val="1"/>
        <c:lblAlgn val="ctr"/>
        <c:lblOffset val="100"/>
        <c:noMultiLvlLbl val="0"/>
      </c:catAx>
      <c:valAx>
        <c:axId val="383277984"/>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383277592"/>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55.8</c:v>
                </c:pt>
                <c:pt idx="2">
                  <c:v>52</c:v>
                </c:pt>
                <c:pt idx="3">
                  <c:v>59.8</c:v>
                </c:pt>
                <c:pt idx="5">
                  <c:v>54.9</c:v>
                </c:pt>
                <c:pt idx="6">
                  <c:v>55.9</c:v>
                </c:pt>
                <c:pt idx="7">
                  <c:v>56.4</c:v>
                </c:pt>
                <c:pt idx="8">
                  <c:v>55.8</c:v>
                </c:pt>
                <c:pt idx="10">
                  <c:v>15</c:v>
                </c:pt>
                <c:pt idx="11">
                  <c:v>40.799999999999997</c:v>
                </c:pt>
                <c:pt idx="12">
                  <c:v>72.5</c:v>
                </c:pt>
              </c:numCache>
            </c:numRef>
          </c:val>
        </c:ser>
        <c:dLbls>
          <c:showLegendKey val="0"/>
          <c:showVal val="0"/>
          <c:showCatName val="0"/>
          <c:showSerName val="0"/>
          <c:showPercent val="0"/>
          <c:showBubbleSize val="0"/>
        </c:dLbls>
        <c:gapWidth val="34"/>
        <c:overlap val="100"/>
        <c:axId val="383278768"/>
        <c:axId val="383279160"/>
      </c:barChart>
      <c:catAx>
        <c:axId val="383278768"/>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383279160"/>
        <c:crosses val="autoZero"/>
        <c:auto val="1"/>
        <c:lblAlgn val="ctr"/>
        <c:lblOffset val="100"/>
        <c:noMultiLvlLbl val="0"/>
      </c:catAx>
      <c:valAx>
        <c:axId val="383279160"/>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383278768"/>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16</c:v>
                </c:pt>
                <c:pt idx="2">
                  <c:v>12</c:v>
                </c:pt>
                <c:pt idx="3">
                  <c:v>19.899999999999999</c:v>
                </c:pt>
                <c:pt idx="5">
                  <c:v>18.7</c:v>
                </c:pt>
                <c:pt idx="6">
                  <c:v>15.2</c:v>
                </c:pt>
                <c:pt idx="7">
                  <c:v>14.8</c:v>
                </c:pt>
                <c:pt idx="8">
                  <c:v>14.9</c:v>
                </c:pt>
                <c:pt idx="10">
                  <c:v>20.7</c:v>
                </c:pt>
                <c:pt idx="11">
                  <c:v>14.1</c:v>
                </c:pt>
                <c:pt idx="12">
                  <c:v>15.4</c:v>
                </c:pt>
              </c:numCache>
            </c:numRef>
          </c:val>
        </c:ser>
        <c:dLbls>
          <c:showLegendKey val="0"/>
          <c:showVal val="0"/>
          <c:showCatName val="0"/>
          <c:showSerName val="0"/>
          <c:showPercent val="0"/>
          <c:showBubbleSize val="0"/>
        </c:dLbls>
        <c:gapWidth val="34"/>
        <c:overlap val="100"/>
        <c:axId val="383279944"/>
        <c:axId val="383280336"/>
      </c:barChart>
      <c:catAx>
        <c:axId val="383279944"/>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383280336"/>
        <c:crosses val="autoZero"/>
        <c:auto val="1"/>
        <c:lblAlgn val="ctr"/>
        <c:lblOffset val="100"/>
        <c:noMultiLvlLbl val="0"/>
      </c:catAx>
      <c:valAx>
        <c:axId val="38328033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383279944"/>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numRef>
              <c:f>Sheet1!$A$2:$A$8</c:f>
              <c:numCache>
                <c:formatCode>General</c:formatCode>
                <c:ptCount val="13"/>
                <c:pt idx="0">
                  <c:v>2003</c:v>
                </c:pt>
                <c:pt idx="1">
                  <c:v>2005</c:v>
                </c:pt>
                <c:pt idx="2">
                  <c:v>2007</c:v>
                </c:pt>
                <c:pt idx="3">
                  <c:v>2009</c:v>
                </c:pt>
                <c:pt idx="4">
                  <c:v>2011</c:v>
                </c:pt>
                <c:pt idx="5">
                  <c:v>2013</c:v>
                </c:pt>
                <c:pt idx="6">
                  <c:v>2015</c:v>
                </c:pt>
              </c:numCache>
            </c:numRef>
          </c:cat>
          <c:val>
            <c:numRef>
              <c:f>Sheet1!$B$2:$B$8</c:f>
              <c:numCache>
                <c:formatCode>General</c:formatCode>
                <c:ptCount val="13"/>
                <c:pt idx="0">
                  <c:v>18.899999999999999</c:v>
                </c:pt>
                <c:pt idx="1">
                  <c:v>17.100000000000001</c:v>
                </c:pt>
                <c:pt idx="2">
                  <c:v>20.3</c:v>
                </c:pt>
                <c:pt idx="3">
                  <c:v>22</c:v>
                </c:pt>
                <c:pt idx="4">
                  <c:v>23</c:v>
                </c:pt>
                <c:pt idx="5">
                  <c:v>21</c:v>
                </c:pt>
                <c:pt idx="6">
                  <c:v>22.8</c:v>
                </c:pt>
              </c:numCache>
            </c:numRef>
          </c:val>
          <c:smooth val="0"/>
        </c:ser>
        <c:dLbls>
          <c:showLegendKey val="0"/>
          <c:showVal val="0"/>
          <c:showCatName val="0"/>
          <c:showSerName val="0"/>
          <c:showPercent val="0"/>
          <c:showBubbleSize val="0"/>
        </c:dLbls>
        <c:marker val="1"/>
        <c:smooth val="0"/>
        <c:axId val="383268184"/>
        <c:axId val="383268576"/>
      </c:lineChart>
      <c:catAx>
        <c:axId val="383268184"/>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383268576"/>
        <c:crosses val="autoZero"/>
        <c:auto val="1"/>
        <c:lblAlgn val="ctr"/>
        <c:lblOffset val="100"/>
        <c:noMultiLvlLbl val="0"/>
      </c:catAx>
      <c:valAx>
        <c:axId val="38326857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383268184"/>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19.3</c:v>
                </c:pt>
                <c:pt idx="1">
                  <c:v>19</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31.3</c:v>
                </c:pt>
                <c:pt idx="1">
                  <c:v>34.4</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24.3</c:v>
                </c:pt>
                <c:pt idx="1">
                  <c:v>23.7</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383269360"/>
        <c:axId val="383269752"/>
      </c:stockChart>
      <c:catAx>
        <c:axId val="383269360"/>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383269752"/>
        <c:crosses val="autoZero"/>
        <c:auto val="1"/>
        <c:lblAlgn val="ctr"/>
        <c:lblOffset val="100"/>
        <c:tickLblSkip val="1"/>
        <c:tickMarkSkip val="1"/>
        <c:noMultiLvlLbl val="0"/>
      </c:catAx>
      <c:valAx>
        <c:axId val="383269752"/>
        <c:scaling>
          <c:orientation val="minMax"/>
          <c:max val="5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383269360"/>
        <c:crosses val="autoZero"/>
        <c:crossBetween val="between"/>
        <c:majorUnit val="1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74.400000000000006</c:v>
                </c:pt>
                <c:pt idx="2">
                  <c:v>73.7</c:v>
                </c:pt>
                <c:pt idx="3">
                  <c:v>75.5</c:v>
                </c:pt>
                <c:pt idx="5">
                  <c:v>75.599999999999994</c:v>
                </c:pt>
                <c:pt idx="6">
                  <c:v>74.2</c:v>
                </c:pt>
                <c:pt idx="7">
                  <c:v>75.599999999999994</c:v>
                </c:pt>
                <c:pt idx="8">
                  <c:v>72.7</c:v>
                </c:pt>
                <c:pt idx="10">
                  <c:v>62.5</c:v>
                </c:pt>
                <c:pt idx="11">
                  <c:v>66.400000000000006</c:v>
                </c:pt>
                <c:pt idx="12">
                  <c:v>81</c:v>
                </c:pt>
              </c:numCache>
            </c:numRef>
          </c:val>
        </c:ser>
        <c:dLbls>
          <c:showLegendKey val="0"/>
          <c:showVal val="0"/>
          <c:showCatName val="0"/>
          <c:showSerName val="0"/>
          <c:showPercent val="0"/>
          <c:showBubbleSize val="0"/>
        </c:dLbls>
        <c:gapWidth val="34"/>
        <c:overlap val="100"/>
        <c:axId val="383270536"/>
        <c:axId val="383270928"/>
      </c:barChart>
      <c:catAx>
        <c:axId val="383270536"/>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383270928"/>
        <c:crosses val="autoZero"/>
        <c:auto val="1"/>
        <c:lblAlgn val="ctr"/>
        <c:lblOffset val="100"/>
        <c:noMultiLvlLbl val="0"/>
      </c:catAx>
      <c:valAx>
        <c:axId val="383270928"/>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383270536"/>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65.7</c:v>
                </c:pt>
                <c:pt idx="1">
                  <c:v>55.1</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82.7</c:v>
                </c:pt>
                <c:pt idx="1">
                  <c:v>72.599999999999994</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73.599999999999994</c:v>
                </c:pt>
                <c:pt idx="1">
                  <c:v>65.7</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383271712"/>
        <c:axId val="383272104"/>
      </c:stockChart>
      <c:catAx>
        <c:axId val="383271712"/>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383272104"/>
        <c:crosses val="autoZero"/>
        <c:auto val="1"/>
        <c:lblAlgn val="ctr"/>
        <c:lblOffset val="100"/>
        <c:tickLblSkip val="1"/>
        <c:tickMarkSkip val="1"/>
        <c:noMultiLvlLbl val="0"/>
      </c:catAx>
      <c:valAx>
        <c:axId val="383272104"/>
        <c:scaling>
          <c:orientation val="minMax"/>
          <c:max val="10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383271712"/>
        <c:crosses val="autoZero"/>
        <c:crossBetween val="between"/>
        <c:majorUnit val="2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27.3</c:v>
                </c:pt>
                <c:pt idx="2">
                  <c:v>30.1</c:v>
                </c:pt>
                <c:pt idx="3">
                  <c:v>24.4</c:v>
                </c:pt>
                <c:pt idx="5">
                  <c:v>34.4</c:v>
                </c:pt>
                <c:pt idx="6">
                  <c:v>28.4</c:v>
                </c:pt>
                <c:pt idx="7">
                  <c:v>22.9</c:v>
                </c:pt>
                <c:pt idx="8">
                  <c:v>22.4</c:v>
                </c:pt>
                <c:pt idx="10">
                  <c:v>23.5</c:v>
                </c:pt>
                <c:pt idx="11">
                  <c:v>29.8</c:v>
                </c:pt>
                <c:pt idx="12">
                  <c:v>28</c:v>
                </c:pt>
              </c:numCache>
            </c:numRef>
          </c:val>
        </c:ser>
        <c:dLbls>
          <c:showLegendKey val="0"/>
          <c:showVal val="0"/>
          <c:showCatName val="0"/>
          <c:showSerName val="0"/>
          <c:showPercent val="0"/>
          <c:showBubbleSize val="0"/>
        </c:dLbls>
        <c:gapWidth val="34"/>
        <c:overlap val="100"/>
        <c:axId val="383272888"/>
        <c:axId val="383273280"/>
      </c:barChart>
      <c:catAx>
        <c:axId val="383272888"/>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383273280"/>
        <c:crosses val="autoZero"/>
        <c:auto val="1"/>
        <c:lblAlgn val="ctr"/>
        <c:lblOffset val="100"/>
        <c:noMultiLvlLbl val="0"/>
      </c:catAx>
      <c:valAx>
        <c:axId val="383273280"/>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383272888"/>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5400">
              <a:solidFill>
                <a:srgbClr val="FFCC00"/>
              </a:solidFill>
            </a:ln>
          </c:spPr>
          <c:marker>
            <c:symbol val="square"/>
            <c:size val="5"/>
            <c:spPr>
              <a:solidFill>
                <a:srgbClr val="FFFFFF"/>
              </a:solidFill>
              <a:ln>
                <a:solidFill>
                  <a:srgbClr val="FFFFFF"/>
                </a:solidFill>
              </a:ln>
            </c:spPr>
          </c:marker>
          <c:dLbls>
            <c:numFmt formatCode="#,##0.0" sourceLinked="0"/>
            <c:spPr>
              <a:noFill/>
              <a:ln>
                <a:noFill/>
              </a:ln>
            </c:spPr>
            <c:txPr>
              <a:bodyPr/>
              <a:lstStyle/>
              <a:p>
                <a:pPr>
                  <a:defRPr sz="900" b="1"/>
                </a:pPr>
                <a:endParaRPr lang="en-US"/>
              </a:p>
            </c:txPr>
            <c:dLblPos val="t"/>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numRef>
              <c:f>Sheet1!$A$2:$A$6</c:f>
              <c:numCache>
                <c:formatCode>General</c:formatCode>
                <c:ptCount val="13"/>
                <c:pt idx="0">
                  <c:v>2007</c:v>
                </c:pt>
                <c:pt idx="1">
                  <c:v>2009</c:v>
                </c:pt>
                <c:pt idx="2">
                  <c:v>2011</c:v>
                </c:pt>
                <c:pt idx="3">
                  <c:v>2013</c:v>
                </c:pt>
                <c:pt idx="4">
                  <c:v>2015</c:v>
                </c:pt>
              </c:numCache>
            </c:numRef>
          </c:cat>
          <c:val>
            <c:numRef>
              <c:f>Sheet1!$B$2:$B$6</c:f>
              <c:numCache>
                <c:formatCode>General</c:formatCode>
                <c:ptCount val="13"/>
                <c:pt idx="0">
                  <c:v>31.1</c:v>
                </c:pt>
                <c:pt idx="1">
                  <c:v>30.9</c:v>
                </c:pt>
                <c:pt idx="2">
                  <c:v>31.4</c:v>
                </c:pt>
                <c:pt idx="3">
                  <c:v>31.7</c:v>
                </c:pt>
                <c:pt idx="4">
                  <c:v>27.3</c:v>
                </c:pt>
              </c:numCache>
            </c:numRef>
          </c:val>
          <c:smooth val="0"/>
        </c:ser>
        <c:dLbls>
          <c:showLegendKey val="0"/>
          <c:showVal val="0"/>
          <c:showCatName val="0"/>
          <c:showSerName val="0"/>
          <c:showPercent val="0"/>
          <c:showBubbleSize val="0"/>
        </c:dLbls>
        <c:marker val="1"/>
        <c:smooth val="0"/>
        <c:axId val="383274064"/>
        <c:axId val="383274456"/>
      </c:lineChart>
      <c:catAx>
        <c:axId val="383274064"/>
        <c:scaling>
          <c:orientation val="minMax"/>
        </c:scaling>
        <c:delete val="0"/>
        <c:axPos val="b"/>
        <c:numFmt formatCode="General" sourceLinked="1"/>
        <c:majorTickMark val="none"/>
        <c:minorTickMark val="none"/>
        <c:tickLblPos val="nextTo"/>
        <c:spPr>
          <a:ln w="25400">
            <a:solidFill>
              <a:schemeClr val="tx1"/>
            </a:solidFill>
          </a:ln>
        </c:spPr>
        <c:txPr>
          <a:bodyPr/>
          <a:lstStyle/>
          <a:p>
            <a:pPr>
              <a:defRPr sz="900" b="1">
                <a:latin typeface="+mn-lt"/>
              </a:defRPr>
            </a:pPr>
            <a:endParaRPr lang="en-US"/>
          </a:p>
        </c:txPr>
        <c:crossAx val="383274456"/>
        <c:crosses val="autoZero"/>
        <c:auto val="1"/>
        <c:lblAlgn val="ctr"/>
        <c:lblOffset val="100"/>
        <c:noMultiLvlLbl val="0"/>
      </c:catAx>
      <c:valAx>
        <c:axId val="383274456"/>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318492808216841E-2"/>
              <c:y val="0.39930746364926767"/>
            </c:manualLayout>
          </c:layout>
          <c:overlay val="0"/>
        </c:title>
        <c:numFmt formatCode="#,##0" sourceLinked="0"/>
        <c:majorTickMark val="out"/>
        <c:minorTickMark val="none"/>
        <c:tickLblPos val="nextTo"/>
        <c:spPr>
          <a:ln w="25400">
            <a:solidFill>
              <a:schemeClr val="tx1"/>
            </a:solidFill>
          </a:ln>
        </c:spPr>
        <c:txPr>
          <a:bodyPr/>
          <a:lstStyle/>
          <a:p>
            <a:pPr>
              <a:defRPr sz="900" b="1">
                <a:latin typeface="+mj-lt"/>
              </a:defRPr>
            </a:pPr>
            <a:endParaRPr lang="en-US"/>
          </a:p>
        </c:txPr>
        <c:crossAx val="383274064"/>
        <c:crosses val="autoZero"/>
        <c:crossBetween val="between"/>
        <c:majorUnit val="20"/>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239313835770523E-2"/>
          <c:y val="3.630841717701954E-2"/>
          <c:w val="0.81489595050618679"/>
          <c:h val="0.85486612350539504"/>
        </c:manualLayout>
      </c:layout>
      <c:stockChart>
        <c:ser>
          <c:idx val="0"/>
          <c:order val="0"/>
          <c:tx>
            <c:strRef>
              <c:f>Sheet1!$A$2</c:f>
              <c:strCache>
                <c:ptCount val="1"/>
                <c:pt idx="0">
                  <c:v>Min</c:v>
                </c:pt>
              </c:strCache>
            </c:strRef>
          </c:tx>
          <c:spPr>
            <a:ln w="36401">
              <a:noFill/>
            </a:ln>
          </c:spPr>
          <c:marker>
            <c:symbol val="dash"/>
            <c:size val="18"/>
            <c:spPr>
              <a:solidFill>
                <a:srgbClr val="FFFFFF"/>
              </a:solidFill>
              <a:ln>
                <a:solidFill>
                  <a:srgbClr val="FFFFFF"/>
                </a:solidFill>
                <a:prstDash val="solid"/>
              </a:ln>
            </c:spPr>
          </c:marker>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Sheet1!$B$2:$C$2</c:f>
              <c:numCache>
                <c:formatCode>0.0</c:formatCode>
                <c:ptCount val="2"/>
                <c:pt idx="0">
                  <c:v>17.5</c:v>
                </c:pt>
                <c:pt idx="1">
                  <c:v>14.4</c:v>
                </c:pt>
              </c:numCache>
            </c:numRef>
          </c:val>
          <c:smooth val="0"/>
        </c:ser>
        <c:ser>
          <c:idx val="1"/>
          <c:order val="1"/>
          <c:tx>
            <c:strRef>
              <c:f>Sheet1!$A$3</c:f>
              <c:strCache>
                <c:ptCount val="1"/>
                <c:pt idx="0">
                  <c:v>Max</c:v>
                </c:pt>
              </c:strCache>
            </c:strRef>
          </c:tx>
          <c:spPr>
            <a:ln w="36401">
              <a:noFill/>
            </a:ln>
          </c:spPr>
          <c:marker>
            <c:symbol val="dash"/>
            <c:size val="18"/>
            <c:spPr>
              <a:solidFill>
                <a:schemeClr val="tx1"/>
              </a:solidFill>
              <a:ln>
                <a:solidFill>
                  <a:srgbClr val="FFFFFF"/>
                </a:solidFill>
                <a:prstDash val="solid"/>
              </a:ln>
            </c:spPr>
          </c:marker>
          <c:dLbls>
            <c:numFmt formatCode="#,##0.0" sourceLinked="0"/>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Sheet1!$B$3:$C$3</c:f>
              <c:numCache>
                <c:formatCode>0.0</c:formatCode>
                <c:ptCount val="2"/>
                <c:pt idx="0">
                  <c:v>38.200000000000003</c:v>
                </c:pt>
                <c:pt idx="1">
                  <c:v>31.3</c:v>
                </c:pt>
              </c:numCache>
            </c:numRef>
          </c:val>
          <c:smooth val="0"/>
        </c:ser>
        <c:ser>
          <c:idx val="2"/>
          <c:order val="2"/>
          <c:tx>
            <c:strRef>
              <c:f>Sheet1!$A$4</c:f>
              <c:strCache>
                <c:ptCount val="1"/>
                <c:pt idx="0">
                  <c:v>Med</c:v>
                </c:pt>
              </c:strCache>
            </c:strRef>
          </c:tx>
          <c:spPr>
            <a:ln w="36401">
              <a:noFill/>
            </a:ln>
          </c:spPr>
          <c:marker>
            <c:symbol val="diamond"/>
            <c:size val="15"/>
            <c:spPr>
              <a:solidFill>
                <a:srgbClr val="FFCC00"/>
              </a:solidFill>
              <a:ln>
                <a:solidFill>
                  <a:srgbClr val="FFCC00"/>
                </a:solidFill>
                <a:prstDash val="solid"/>
              </a:ln>
            </c:spPr>
          </c:marker>
          <c:dPt>
            <c:idx val="0"/>
            <c:marker>
              <c:spPr>
                <a:solidFill>
                  <a:srgbClr val="FF9900"/>
                </a:solidFill>
                <a:ln>
                  <a:solidFill>
                    <a:srgbClr val="FF9900"/>
                  </a:solidFill>
                  <a:prstDash val="solid"/>
                </a:ln>
              </c:spPr>
            </c:marker>
            <c:bubble3D val="0"/>
          </c:dPt>
          <c:dLbls>
            <c:spPr>
              <a:noFill/>
              <a:ln w="32356">
                <a:noFill/>
              </a:ln>
            </c:spPr>
            <c:txPr>
              <a:bodyPr/>
              <a:lstStyle/>
              <a:p>
                <a:pPr>
                  <a:defRPr sz="900" b="1" i="0" u="none" strike="noStrike" baseline="0">
                    <a:solidFill>
                      <a:schemeClr val="tx1"/>
                    </a:solidFill>
                    <a:latin typeface="Arial"/>
                    <a:ea typeface="Arial"/>
                    <a:cs typeface="Arial"/>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Sheet1!$B$1:$C$1</c:f>
              <c:strCache>
                <c:ptCount val="2"/>
                <c:pt idx="0">
                  <c:v>States</c:v>
                </c:pt>
                <c:pt idx="1">
                  <c:v>Cities</c:v>
                </c:pt>
              </c:strCache>
            </c:strRef>
          </c:cat>
          <c:val>
            <c:numRef>
              <c:f>Sheet1!$B$4:$C$4</c:f>
              <c:numCache>
                <c:formatCode>0.0</c:formatCode>
                <c:ptCount val="2"/>
                <c:pt idx="0">
                  <c:v>26.5</c:v>
                </c:pt>
                <c:pt idx="1">
                  <c:v>20.6</c:v>
                </c:pt>
              </c:numCache>
            </c:numRef>
          </c:val>
          <c:smooth val="0"/>
        </c:ser>
        <c:dLbls>
          <c:showLegendKey val="0"/>
          <c:showVal val="0"/>
          <c:showCatName val="0"/>
          <c:showSerName val="0"/>
          <c:showPercent val="0"/>
          <c:showBubbleSize val="0"/>
        </c:dLbls>
        <c:hiLowLines>
          <c:spPr>
            <a:ln w="32356">
              <a:solidFill>
                <a:schemeClr val="tx1"/>
              </a:solidFill>
              <a:prstDash val="solid"/>
            </a:ln>
          </c:spPr>
        </c:hiLowLines>
        <c:axId val="383275240"/>
        <c:axId val="383275632"/>
      </c:stockChart>
      <c:catAx>
        <c:axId val="383275240"/>
        <c:scaling>
          <c:orientation val="minMax"/>
        </c:scaling>
        <c:delete val="0"/>
        <c:axPos val="b"/>
        <c:numFmt formatCode="General" sourceLinked="1"/>
        <c:majorTickMark val="none"/>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383275632"/>
        <c:crosses val="autoZero"/>
        <c:auto val="1"/>
        <c:lblAlgn val="ctr"/>
        <c:lblOffset val="100"/>
        <c:tickLblSkip val="1"/>
        <c:tickMarkSkip val="1"/>
        <c:noMultiLvlLbl val="0"/>
      </c:catAx>
      <c:valAx>
        <c:axId val="383275632"/>
        <c:scaling>
          <c:orientation val="minMax"/>
          <c:max val="50"/>
          <c:min val="0"/>
        </c:scaling>
        <c:delete val="0"/>
        <c:axPos val="l"/>
        <c:title>
          <c:tx>
            <c:rich>
              <a:bodyPr/>
              <a:lstStyle/>
              <a:p>
                <a:pPr>
                  <a:defRPr sz="900" b="1" i="0" u="none" strike="noStrike" baseline="0">
                    <a:solidFill>
                      <a:srgbClr val="FFFFFF"/>
                    </a:solidFill>
                    <a:latin typeface="Arial"/>
                    <a:ea typeface="Arial"/>
                    <a:cs typeface="Arial"/>
                  </a:defRPr>
                </a:pPr>
                <a:r>
                  <a:rPr lang="en-US" sz="900" b="1" dirty="0"/>
                  <a:t>Percent</a:t>
                </a:r>
              </a:p>
            </c:rich>
          </c:tx>
          <c:layout>
            <c:manualLayout>
              <c:xMode val="edge"/>
              <c:yMode val="edge"/>
              <c:x val="1.6492664979377576E-2"/>
              <c:y val="0.38989660797608627"/>
            </c:manualLayout>
          </c:layout>
          <c:overlay val="0"/>
          <c:spPr>
            <a:noFill/>
            <a:ln w="32356">
              <a:noFill/>
            </a:ln>
          </c:spPr>
        </c:title>
        <c:numFmt formatCode="0" sourceLinked="0"/>
        <c:majorTickMark val="out"/>
        <c:minorTickMark val="none"/>
        <c:tickLblPos val="nextTo"/>
        <c:spPr>
          <a:ln w="25398">
            <a:solidFill>
              <a:schemeClr val="tx1"/>
            </a:solidFill>
            <a:prstDash val="solid"/>
          </a:ln>
        </c:spPr>
        <c:txPr>
          <a:bodyPr rot="0" vert="horz"/>
          <a:lstStyle/>
          <a:p>
            <a:pPr>
              <a:defRPr sz="900" b="1" i="0" u="none" strike="noStrike" baseline="0">
                <a:solidFill>
                  <a:schemeClr val="tx1"/>
                </a:solidFill>
                <a:latin typeface="Arial"/>
                <a:ea typeface="Arial"/>
                <a:cs typeface="Arial"/>
              </a:defRPr>
            </a:pPr>
            <a:endParaRPr lang="en-US"/>
          </a:p>
        </c:txPr>
        <c:crossAx val="383275240"/>
        <c:crosses val="autoZero"/>
        <c:crossBetween val="between"/>
        <c:majorUnit val="10"/>
      </c:valAx>
      <c:spPr>
        <a:noFill/>
        <a:ln w="25398">
          <a:noFill/>
        </a:ln>
      </c:spPr>
    </c:plotArea>
    <c:plotVisOnly val="1"/>
    <c:dispBlanksAs val="gap"/>
    <c:showDLblsOverMax val="0"/>
  </c:chart>
  <c:spPr>
    <a:noFill/>
    <a:ln>
      <a:noFill/>
    </a:ln>
  </c:spPr>
  <c:txPr>
    <a:bodyPr/>
    <a:lstStyle/>
    <a:p>
      <a:pPr>
        <a:defRPr sz="2293" b="1" i="0" u="none" strike="noStrike" baseline="0">
          <a:solidFill>
            <a:schemeClr val="tx1"/>
          </a:solidFill>
          <a:latin typeface="Arial"/>
          <a:ea typeface="Arial"/>
          <a:cs typeface="Aria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gradFill>
                <a:gsLst>
                  <a:gs pos="0">
                    <a:srgbClr val="6E4EAE"/>
                  </a:gs>
                  <a:gs pos="100000">
                    <a:srgbClr val="6E4EAE">
                      <a:gamma/>
                      <a:shade val="46275"/>
                      <a:invGamma/>
                    </a:srgbClr>
                  </a:gs>
                </a:gsLst>
                <a:lin ang="5400000" scaled="1"/>
              </a:gradFill>
              <a:ln w="19050">
                <a:solidFill>
                  <a:schemeClr val="tx1"/>
                </a:solidFill>
              </a:ln>
            </c:spPr>
          </c:dPt>
          <c:dPt>
            <c:idx val="2"/>
            <c:invertIfNegative val="0"/>
            <c:bubble3D val="0"/>
            <c:spPr>
              <a:gradFill>
                <a:gsLst>
                  <a:gs pos="0">
                    <a:srgbClr val="339966"/>
                  </a:gs>
                  <a:gs pos="100000">
                    <a:srgbClr val="18472F"/>
                  </a:gs>
                </a:gsLst>
                <a:lin ang="5400000" scaled="0"/>
              </a:gradFill>
              <a:ln w="19050">
                <a:solidFill>
                  <a:schemeClr val="tx1"/>
                </a:solidFill>
              </a:ln>
            </c:spPr>
          </c:dPt>
          <c:dPt>
            <c:idx val="3"/>
            <c:invertIfNegative val="0"/>
            <c:bubble3D val="0"/>
            <c:spPr>
              <a:gradFill>
                <a:gsLst>
                  <a:gs pos="0">
                    <a:srgbClr val="339966"/>
                  </a:gs>
                  <a:gs pos="100000">
                    <a:srgbClr val="18472F"/>
                  </a:gs>
                </a:gsLst>
                <a:lin ang="5400000" scaled="0"/>
              </a:gradFill>
              <a:ln w="19050">
                <a:solidFill>
                  <a:schemeClr val="tx1"/>
                </a:solidFill>
              </a:ln>
            </c:spPr>
          </c:dPt>
          <c:dPt>
            <c:idx val="5"/>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6"/>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7"/>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8"/>
            <c:invertIfNegative val="0"/>
            <c:bubble3D val="0"/>
            <c:spPr>
              <a:gradFill>
                <a:gsLst>
                  <a:gs pos="0">
                    <a:srgbClr val="FFC000"/>
                  </a:gs>
                  <a:gs pos="100000">
                    <a:srgbClr val="FF9900">
                      <a:gamma/>
                      <a:shade val="46275"/>
                      <a:invGamma/>
                    </a:srgbClr>
                  </a:gs>
                </a:gsLst>
                <a:lin ang="5400000" scaled="1"/>
              </a:gradFill>
              <a:ln w="19050">
                <a:solidFill>
                  <a:schemeClr val="tx1"/>
                </a:solidFill>
              </a:ln>
            </c:spPr>
          </c:dPt>
          <c:dPt>
            <c:idx val="10"/>
            <c:invertIfNegative val="0"/>
            <c:bubble3D val="0"/>
            <c:spPr>
              <a:gradFill>
                <a:gsLst>
                  <a:gs pos="0">
                    <a:srgbClr val="00B0F0"/>
                  </a:gs>
                  <a:gs pos="100000">
                    <a:srgbClr val="0070C0"/>
                  </a:gs>
                </a:gsLst>
                <a:lin ang="5400000" scaled="1"/>
              </a:gradFill>
              <a:ln w="19050">
                <a:solidFill>
                  <a:schemeClr val="tx1"/>
                </a:solidFill>
              </a:ln>
            </c:spPr>
          </c:dPt>
          <c:dPt>
            <c:idx val="11"/>
            <c:invertIfNegative val="0"/>
            <c:bubble3D val="0"/>
            <c:spPr>
              <a:gradFill>
                <a:gsLst>
                  <a:gs pos="0">
                    <a:srgbClr val="00B0F0"/>
                  </a:gs>
                  <a:gs pos="100000">
                    <a:srgbClr val="0070C0"/>
                  </a:gs>
                </a:gsLst>
                <a:lin ang="5400000" scaled="1"/>
              </a:gradFill>
              <a:ln w="19050">
                <a:solidFill>
                  <a:schemeClr val="tx1"/>
                </a:solidFill>
              </a:ln>
            </c:spPr>
          </c:dPt>
          <c:dPt>
            <c:idx val="12"/>
            <c:invertIfNegative val="0"/>
            <c:bubble3D val="0"/>
            <c:spPr>
              <a:gradFill>
                <a:gsLst>
                  <a:gs pos="0">
                    <a:srgbClr val="00B0F0"/>
                  </a:gs>
                  <a:gs pos="100000">
                    <a:srgbClr val="0070C0"/>
                  </a:gs>
                </a:gsLst>
                <a:lin ang="5400000" scaled="1"/>
              </a:gradFill>
              <a:ln w="19050">
                <a:solidFill>
                  <a:schemeClr val="tx1"/>
                </a:solidFill>
              </a:ln>
            </c:spPr>
          </c:dPt>
          <c:dPt>
            <c:idx val="13"/>
            <c:invertIfNegative val="0"/>
            <c:bubble3D val="0"/>
            <c:spPr>
              <a:gradFill>
                <a:gsLst>
                  <a:gs pos="0">
                    <a:srgbClr val="00B0F0"/>
                  </a:gs>
                  <a:gs pos="100000">
                    <a:srgbClr val="0070C0"/>
                  </a:gs>
                </a:gsLst>
                <a:lin ang="5400000" scaled="1"/>
              </a:gradFill>
              <a:ln w="19050">
                <a:solidFill>
                  <a:schemeClr val="tx1"/>
                </a:solidFill>
              </a:ln>
            </c:spPr>
          </c:dPt>
          <c:dPt>
            <c:idx val="14"/>
            <c:invertIfNegative val="0"/>
            <c:bubble3D val="0"/>
            <c:spPr>
              <a:gradFill>
                <a:gsLst>
                  <a:gs pos="0">
                    <a:srgbClr val="00B0F0"/>
                  </a:gs>
                  <a:gs pos="100000">
                    <a:srgbClr val="0070C0"/>
                  </a:gs>
                </a:gsLst>
                <a:lin ang="5400000" scaled="1"/>
              </a:gradFill>
              <a:ln w="19050">
                <a:solidFill>
                  <a:schemeClr val="tx1"/>
                </a:solidFill>
              </a:ln>
            </c:spPr>
          </c:dPt>
          <c:dLbls>
            <c:numFmt formatCode="#,##0.0" sourceLinked="0"/>
            <c:spPr>
              <a:noFill/>
              <a:ln>
                <a:noFill/>
              </a:ln>
              <a:effectLst/>
            </c:spPr>
            <c:txPr>
              <a:bodyPr/>
              <a:lstStyle/>
              <a:p>
                <a:pPr>
                  <a:defRPr sz="900" b="1">
                    <a:latin typeface="+mj-lt"/>
                  </a:defRPr>
                </a:pPr>
                <a:endParaRPr lang="en-US"/>
              </a:p>
            </c:txPr>
            <c:showLegendKey val="0"/>
            <c:showVal val="1"/>
            <c:showCatName val="0"/>
            <c:showSerName val="0"/>
            <c:showPercent val="0"/>
            <c:showBubbleSize val="0"/>
            <c:showLeaderLines val="0"/>
            <c:extLs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0"/>
              </c:ext>
            </c:extLst>
          </c:dLbls>
          <c:cat>
            <c:strRef>
              <c:f>Sheet1!$A$2:$A$14</c:f>
              <c:strCache>
                <c:ptCount val="13"/>
                <c:pt idx="0">
                  <c:v>Total</c:v>
                </c:pt>
                <c:pt idx="2">
                  <c:v>Male</c:v>
                </c:pt>
                <c:pt idx="3">
                  <c:v>Female</c:v>
                </c:pt>
                <c:pt idx="5">
                  <c:v>9th</c:v>
                </c:pt>
                <c:pt idx="6">
                  <c:v>10th</c:v>
                </c:pt>
                <c:pt idx="7">
                  <c:v>11th</c:v>
                </c:pt>
                <c:pt idx="8">
                  <c:v>12th</c:v>
                </c:pt>
                <c:pt idx="10">
                  <c:v>Black</c:v>
                </c:pt>
                <c:pt idx="11">
                  <c:v>Hispanic</c:v>
                </c:pt>
                <c:pt idx="12">
                  <c:v>White</c:v>
                </c:pt>
              </c:strCache>
            </c:strRef>
          </c:cat>
          <c:val>
            <c:numRef>
              <c:f>Sheet1!$B$2:$B$14</c:f>
              <c:numCache>
                <c:formatCode>General</c:formatCode>
                <c:ptCount val="13"/>
                <c:pt idx="0">
                  <c:v>7.3</c:v>
                </c:pt>
                <c:pt idx="2">
                  <c:v>4</c:v>
                </c:pt>
                <c:pt idx="3">
                  <c:v>10.6</c:v>
                </c:pt>
                <c:pt idx="5">
                  <c:v>4.2</c:v>
                </c:pt>
                <c:pt idx="6">
                  <c:v>5.3</c:v>
                </c:pt>
                <c:pt idx="7">
                  <c:v>9</c:v>
                </c:pt>
                <c:pt idx="8">
                  <c:v>10.9</c:v>
                </c:pt>
                <c:pt idx="10">
                  <c:v>3.7</c:v>
                </c:pt>
                <c:pt idx="11">
                  <c:v>4.7</c:v>
                </c:pt>
                <c:pt idx="12">
                  <c:v>9.4</c:v>
                </c:pt>
              </c:numCache>
            </c:numRef>
          </c:val>
        </c:ser>
        <c:dLbls>
          <c:showLegendKey val="0"/>
          <c:showVal val="0"/>
          <c:showCatName val="0"/>
          <c:showSerName val="0"/>
          <c:showPercent val="0"/>
          <c:showBubbleSize val="0"/>
        </c:dLbls>
        <c:gapWidth val="34"/>
        <c:overlap val="100"/>
        <c:axId val="383276416"/>
        <c:axId val="383276808"/>
      </c:barChart>
      <c:catAx>
        <c:axId val="383276416"/>
        <c:scaling>
          <c:orientation val="minMax"/>
        </c:scaling>
        <c:delete val="0"/>
        <c:axPos val="b"/>
        <c:numFmt formatCode="General" sourceLinked="0"/>
        <c:majorTickMark val="none"/>
        <c:minorTickMark val="none"/>
        <c:tickLblPos val="nextTo"/>
        <c:spPr>
          <a:ln w="25400">
            <a:solidFill>
              <a:schemeClr val="tx1"/>
            </a:solidFill>
          </a:ln>
        </c:spPr>
        <c:txPr>
          <a:bodyPr/>
          <a:lstStyle/>
          <a:p>
            <a:pPr>
              <a:defRPr sz="900" b="1">
                <a:latin typeface="+mj-lt"/>
              </a:defRPr>
            </a:pPr>
            <a:endParaRPr lang="en-US"/>
          </a:p>
        </c:txPr>
        <c:crossAx val="383276808"/>
        <c:crosses val="autoZero"/>
        <c:auto val="1"/>
        <c:lblAlgn val="ctr"/>
        <c:lblOffset val="100"/>
        <c:noMultiLvlLbl val="0"/>
      </c:catAx>
      <c:valAx>
        <c:axId val="383276808"/>
        <c:scaling>
          <c:orientation val="minMax"/>
          <c:max val="100"/>
          <c:min val="0"/>
        </c:scaling>
        <c:delete val="0"/>
        <c:axPos val="l"/>
        <c:majorGridlines>
          <c:spPr>
            <a:ln>
              <a:noFill/>
            </a:ln>
          </c:spPr>
        </c:majorGridlines>
        <c:title>
          <c:tx>
            <c:rich>
              <a:bodyPr rot="-5400000" vert="horz"/>
              <a:lstStyle/>
              <a:p>
                <a:pPr>
                  <a:defRPr sz="900"/>
                </a:pPr>
                <a:r>
                  <a:rPr lang="en-US" sz="900" dirty="0" smtClean="0"/>
                  <a:t>Percent</a:t>
                </a:r>
                <a:endParaRPr lang="en-US" sz="900" dirty="0"/>
              </a:p>
            </c:rich>
          </c:tx>
          <c:layout>
            <c:manualLayout>
              <c:xMode val="edge"/>
              <c:yMode val="edge"/>
              <c:x val="1.6115676642697339E-2"/>
              <c:y val="0.38642630557751345"/>
            </c:manualLayout>
          </c:layout>
          <c:overlay val="0"/>
        </c:title>
        <c:numFmt formatCode="General" sourceLinked="1"/>
        <c:majorTickMark val="out"/>
        <c:minorTickMark val="none"/>
        <c:tickLblPos val="nextTo"/>
        <c:spPr>
          <a:ln w="25400">
            <a:solidFill>
              <a:schemeClr val="tx1"/>
            </a:solidFill>
          </a:ln>
        </c:spPr>
        <c:txPr>
          <a:bodyPr/>
          <a:lstStyle/>
          <a:p>
            <a:pPr>
              <a:defRPr sz="900" b="1">
                <a:latin typeface="+mj-lt"/>
              </a:defRPr>
            </a:pPr>
            <a:endParaRPr lang="en-US"/>
          </a:p>
        </c:txPr>
        <c:crossAx val="383276416"/>
        <c:crosses val="autoZero"/>
        <c:crossBetween val="between"/>
        <c:majorUnit val="20"/>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6A1CA51-2527-47EE-98B7-50903CB557B5}" type="datetimeFigureOut">
              <a:rPr lang="en-US"/>
              <a:pPr>
                <a:defRPr/>
              </a:pPr>
              <a:t>5/5/2016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357B3D8-D94B-43BD-BD5D-DB0C895CAD9B}" type="slidenum">
              <a:rPr lang="en-US"/>
              <a:pPr>
                <a:defRPr/>
              </a:pPr>
              <a:t>‹#›</a:t>
            </a:fld>
            <a:endParaRPr lang="en-US"/>
          </a:p>
        </p:txBody>
      </p:sp>
    </p:spTree>
    <p:extLst>
      <p:ext uri="{BB962C8B-B14F-4D97-AF65-F5344CB8AC3E}">
        <p14:creationId xmlns:p14="http://schemas.microsoft.com/office/powerpoint/2010/main" val="3540265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Other Health-Related Topics</a:t>
            </a:r>
            <a:endParaRPr lang="en-US" dirty="0"/>
          </a:p>
        </p:txBody>
      </p:sp>
      <p:sp>
        <p:nvSpPr>
          <p:cNvPr id="4" name="Slide Number Placeholder 3"/>
          <p:cNvSpPr>
            <a:spLocks noGrp="1"/>
          </p:cNvSpPr>
          <p:nvPr>
            <p:ph type="sldNum" sz="quarter" idx="10"/>
          </p:nvPr>
        </p:nvSpPr>
        <p:spPr/>
        <p:txBody>
          <a:bodyPr/>
          <a:lstStyle/>
          <a:p>
            <a:pPr>
              <a:defRPr/>
            </a:pPr>
            <a:fld id="{F357B3D8-D94B-43BD-BD5D-DB0C895CAD9B}" type="slidenum">
              <a:rPr lang="en-US" smtClean="0"/>
              <a:pPr>
                <a:defRPr/>
              </a:pPr>
              <a:t>1</a:t>
            </a:fld>
            <a:endParaRPr lang="en-US"/>
          </a:p>
        </p:txBody>
      </p:sp>
    </p:spTree>
    <p:extLst>
      <p:ext uri="{BB962C8B-B14F-4D97-AF65-F5344CB8AC3E}">
        <p14:creationId xmlns:p14="http://schemas.microsoft.com/office/powerpoint/2010/main" val="51630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2007-2015. This slide shows percentages from 2007 through 2015 for high school students who had 8 or more hours of sleep (on an average school night).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2007 is 31.1.  The percentage for 2009 is 30.9.  The percentage for 2011 is 31.4.  The percentage for 2013 is 31.7.  The percentage for 2015 is 27.3.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based on linear trend analyses using logistic regression models controlling for sex, race/ethnicity, and grade (p &lt; 0.05), the prevalence decreased from 2007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10</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30 states and 19 cities for high school students who had 8 or more hours of sleep (on an average school night).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17.5% to 38.2%. The median across states was 26.5%.  The range across cites was 14.4% to 31.3%. The median across cities was 20.6%.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11</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ln/>
        </p:spPr>
      </p:sp>
      <p:sp>
        <p:nvSpPr>
          <p:cNvPr id="2170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had 8 or more hours of sleep (on an average school night), 2015. The values range from 17.5% to 38.2%. Connecticut, Florida, Indiana, Massachusetts, Michigan, New York, West Virginia, range from 17.5% to 23.4%. Delaware, Hawaii, Illinois, Kentucky, Maryland, Nevada, North Carolina, Pennsylvania, range from 23.5% to 26.4%. Alabama, California, Missouri, New Hampshire, Oklahoma, South Carolina, Virginia, range from 26.5% to 29.3%. Arkansas, Montana, Nebraska, New Mexico, North Dakota, South Dakota, Tennessee, Wyoming, range from 29.4% to 38.2%. Vermont, Rhode Island, Mississippi, Maine, Idaho, Arizona, Alaska, did not ask this question. Colorado, Georgia, Iowa, Kansas, Louisiana, New Jersey, Ohio, Texas, Utah and Wisconsin did not have weighted data. Minnesota, Oregon and Washington did not participate.</a:t>
            </a:r>
          </a:p>
        </p:txBody>
      </p:sp>
      <p:sp>
        <p:nvSpPr>
          <p:cNvPr id="217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38BD57F3-4DE1-47CC-A810-C285CA4565E4}" type="slidenum">
              <a:rPr lang="en-US" altLang="en-US" b="0" smtClean="0">
                <a:solidFill>
                  <a:schemeClr val="tx1"/>
                </a:solidFill>
                <a:latin typeface="Times New Roman" panose="02020603050405020304" pitchFamily="18" charset="0"/>
              </a:rPr>
              <a:pPr/>
              <a:t>12</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61832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used an indoor tanning device (such as a sunlamp, sunbed, or tanning booth [not including getting a spray-on tan], one or more times during the 12 months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7.3. The percentage for Male students is 4.0. The percentage for Female students is 10.6. The percentage for 9th grade students is 4.2. The percentage for 10th grade students is 5.3. The percentage for 11th grade students is 9.0. The percentage for 12th grade students is 10.9. The percentage for Black students is 3.7. The percentage for Hispanic students is 4.7. The percentage for White students is 9.4.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female students is higher than for male students. The prevalence for 11th grade students is higher than for 9th grade students. The prevalence for 11th grade students is higher than for 10th grade students. The prevalence for 12th grade students is higher than for 9th grade students. The prevalence for 12th grade students is higher than for 10th grade students. The prevalence for White students is higher than for Black students. The prevalence for White students is higher than for Hispanic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13</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2009-2015. This slide shows percentages from 2009 through 2015 for high school students who used an indoor tanning device (such as a sunlamp, sunbed, or tanning booth [not including getting a spray-on tan], one or more times during the 12 months before the survey). </a:t>
            </a:r>
            <a:endParaRPr lang="en-US"/>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2009 is 15.6.  The percentage for 2011 is 13.3.  The percentage for 2013 is 12.8.  The percentage for 2015 is 7.3.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based on linear trend analyses using logistic regression models controlling for sex, race/ethnicity, and grade (p &lt; 0.05), the prevalence decreased from 2009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14</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had a sunburn (including even a small part of the skin turning red or hurting for 12 hours or more after being outside in the sun or after using a sunlamp or other indoor tanning device, one or more times during the 12 months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55.8. The percentage for Male students is 52.0. The percentage for Female students is 59.8. The percentage for 9th grade students is 54.9. The percentage for 10th grade students is 55.9. The percentage for 11th grade students is 56.4. The percentage for 12th grade students is 55.8. The percentage for Black students is 15.0. The percentage for Hispanic students is 40.8. The percentage for White students is 72.5.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female students is higher than for male students. The prevalence for Hispanic students is higher than for Black students. The prevalence for White students is higher than for Black students. The prevalence for White students is higher than for Hispanic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15</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have to avoid some foods because eating the food could cause an allergic reaction (such as skin rashes, swelling, itching, vomiting, coughing, or trouble breathing).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16.0. The percentage for Male students is 12.0. The percentage for Female students is 19.9. The percentage for 9th grade students is 18.7. The percentage for 10th grade students is 15.2. The percentage for 11th grade students is 14.8. The percentage for 12th grade students is 14.9. The percentage for Black students is 20.7. The percentage for Hispanic students is 14.1. The percentage for White students is 15.4.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female students is higher than for male students. The prevalence for 9th grade students is higher than for 10th grade students. The prevalence for 9th grade students is higher than for 11th grade students. The prevalence for 9th grade students is higher than for 12th grade students. The prevalence for Black students is higher than for Hispanic students. The prevalence for Black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16</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percentages of high school students who had ever been told by a doctor or nurse that they had asthma.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22.8. The percentage for Male students is 22.2. The percentage for Female students is 23.3. The percentage for 9th grade students is 23.0. The percentage for 10th grade students is 22.7. The percentage for 11th grade students is 23.2. The percentage for 12th grade students is 22.3. The percentage for Black students is 27.8. The percentage for Hispanic students is 22.5. The percentage for White students is 22.1.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Black students is higher than for Hispanic students. The prevalence for Black students is higher than for White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2</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National Youth Risk Behavior Surveys, 2003-2015. This slide shows percentages from 2003 through 2015 for high school students who had ever been told by a doctor or nurse that they had asthma.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 The percentage for 2003 is 18.9.  The percentage for 2005 is 17.1.  The percentage for 2007 is 20.3.  The percentage for 2009 is 22.0.  The percentage for 2011 is 23.0.  The percentage for 2013 is 21.0.  The percentage for 2015 is 22.8.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Significant linear trends (if present) across all available years are described first followed by linear changes in each segment of significant quadratic trends (if present). For this behavior, based on linear and quadratic trend analyses using logistic regression models controlling for sex, race/ethnicity, and grade (p &lt; 0.05), the prevalence increased from 2003 to 2015. </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3</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29 states and 17 cities for high school students who had ever been told by a doctor or nurse that they had asthma.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19.3% to 31.3%. The median across states was 24.3%.  The range across cites was 19.0% to 34.4%. The median across cities was 23.7%.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4</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ln/>
        </p:spPr>
      </p:sp>
      <p:sp>
        <p:nvSpPr>
          <p:cNvPr id="2129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had ever been told by a doctor or nurse that they had asthma, 2015. The values range from 19.3% to 31.3%. Alaska, California, Idaho, Illinois, Missouri, Nebraska, Tennessee, range from 19.3% to 22.1%. Florida, Indiana, Montana, New Hampshire, South Carolina, Virginia, Wyoming, range from 22.2% to 24.2%. Alabama, Delaware, Maine, Michigan, New Mexico, Oklahoma, Pennsylvania, range from 24.3% to 25.4%. Arkansas, Hawaii, Kentucky, Maryland, Mississippi, New York, North Carolina, West Virginia, range from 25.5% to 31.3%. Vermont, South Dakota, Rhode Island, Nevada, North Dakota, Massachusetts, Connecticut, Arizona, did not ask this question. Colorado, Georgia, Iowa, Kansas, Louisiana, New Jersey, Ohio, Texas, Utah and Wisconsin did not have weighted data. Minnesota, Oregon and Washington did not participate.</a:t>
            </a:r>
          </a:p>
        </p:txBody>
      </p:sp>
      <p:sp>
        <p:nvSpPr>
          <p:cNvPr id="212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002A2607-FAB4-4DEE-ACBE-F3CE24A01058}" type="slidenum">
              <a:rPr lang="en-US" altLang="en-US" b="0" smtClean="0">
                <a:solidFill>
                  <a:schemeClr val="tx1"/>
                </a:solidFill>
                <a:latin typeface="Times New Roman" panose="02020603050405020304" pitchFamily="18" charset="0"/>
              </a:rPr>
              <a:pPr/>
              <a:t>5</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1586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saw a dentist (for a check-up, exam, teeth cleaning, or other dental work during the 12 months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74.4. The percentage for Male students is 73.7. The percentage for Female students is 75.5. The percentage for 9th grade students is 75.6. The percentage for 10th grade students is 74.2. The percentage for 11th grade students is 75.6. The percentage for 12th grade students is 72.7. The percentage for Black students is 62.5. The percentage for Hispanic students is 66.4. The percentage for White students is 81.0.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White students is higher than for Black students. The prevalence for White students is higher than for Hispanic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6</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These are results from the state and local Youth Risk Behavior Surveys, 2015. This slide shows the range and median percentages of 31 states and 17 cities for high school students who saw a dentist (for a check-up, exam, teeth cleaning, or other dental work during the 12 months before the survey).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range across states was 65.7% to 82.7%. The median across states was 73.6%.  The range across cites was 55.1% to 72.6%. The median across cities was 65.7%. </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7</a:t>
            </a:fld>
            <a:endParaRPr lang="en-US"/>
          </a:p>
        </p:txBody>
      </p:sp>
    </p:spTree>
    <p:extLst>
      <p:ext uri="{BB962C8B-B14F-4D97-AF65-F5344CB8AC3E}">
        <p14:creationId xmlns:p14="http://schemas.microsoft.com/office/powerpoint/2010/main" val="1054960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ln/>
        </p:spPr>
      </p:sp>
      <p:sp>
        <p:nvSpPr>
          <p:cNvPr id="2150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Lst>
        </p:spPr>
        <p:txBody>
          <a:bodyPr/>
          <a:lstStyle/>
          <a:p>
            <a:r>
              <a:rPr lang="en-US" altLang="en-US" smtClean="0"/>
              <a:t>This slide shows the percentage of students who saw a dentist (for a check-up, exam, teeth cleaning, or other dental work during the 12 months before the survey), 2015. The values range from 65.7% to 82.7%. Arkansas, Florida, Kentucky, Missouri, Nevada, South Carolina, Tennessee, range from 65.7% to 70.2%. Alabama, Alaska, Delaware, Hawaii, New Mexico, New York, Oklahoma, West Virginia, range from 70.3% to 73.5%. California, Indiana, Maryland, Michigan, Montana, Nebraska, Virginia, Wyoming, range from 73.6% to 76.7%. Connecticut, Idaho, Illinois, New Hampshire, North Dakota, Pennsylvania, Rhode Island, South Dakota, range from 76.8% to 82.7%. Vermont, North Carolina, Mississippi, Maine, Massachusetts, Arizona, did not ask this question. Colorado, Georgia, Iowa, Kansas, Louisiana, New Jersey, Ohio, Texas, Utah and Wisconsin did not have weighted data. Minnesota, Oregon and Washington did not participate.</a:t>
            </a:r>
          </a:p>
        </p:txBody>
      </p:sp>
      <p:sp>
        <p:nvSpPr>
          <p:cNvPr id="215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2"/>
                </a:solidFill>
                <a:latin typeface="Arial" panose="020B0604020202020204" pitchFamily="34" charset="0"/>
              </a:defRPr>
            </a:lvl1pPr>
            <a:lvl2pPr marL="742950" indent="-285750">
              <a:defRPr b="1">
                <a:solidFill>
                  <a:schemeClr val="tx2"/>
                </a:solidFill>
                <a:latin typeface="Arial" panose="020B0604020202020204" pitchFamily="34" charset="0"/>
              </a:defRPr>
            </a:lvl2pPr>
            <a:lvl3pPr marL="1143000" indent="-228600">
              <a:defRPr b="1">
                <a:solidFill>
                  <a:schemeClr val="tx2"/>
                </a:solidFill>
                <a:latin typeface="Arial" panose="020B0604020202020204" pitchFamily="34" charset="0"/>
              </a:defRPr>
            </a:lvl3pPr>
            <a:lvl4pPr marL="1600200" indent="-228600">
              <a:defRPr b="1">
                <a:solidFill>
                  <a:schemeClr val="tx2"/>
                </a:solidFill>
                <a:latin typeface="Arial" panose="020B0604020202020204" pitchFamily="34" charset="0"/>
              </a:defRPr>
            </a:lvl4pPr>
            <a:lvl5pPr marL="2057400" indent="-228600">
              <a:defRPr b="1">
                <a:solidFill>
                  <a:schemeClr val="tx2"/>
                </a:solidFill>
                <a:latin typeface="Arial" panose="020B0604020202020204" pitchFamily="34" charset="0"/>
              </a:defRPr>
            </a:lvl5pPr>
            <a:lvl6pPr marL="2514600" indent="-228600" eaLnBrk="0" fontAlgn="base" hangingPunct="0">
              <a:spcBef>
                <a:spcPct val="0"/>
              </a:spcBef>
              <a:spcAft>
                <a:spcPct val="0"/>
              </a:spcAft>
              <a:defRPr b="1">
                <a:solidFill>
                  <a:schemeClr val="tx2"/>
                </a:solidFill>
                <a:latin typeface="Arial" panose="020B0604020202020204" pitchFamily="34" charset="0"/>
              </a:defRPr>
            </a:lvl6pPr>
            <a:lvl7pPr marL="2971800" indent="-228600" eaLnBrk="0" fontAlgn="base" hangingPunct="0">
              <a:spcBef>
                <a:spcPct val="0"/>
              </a:spcBef>
              <a:spcAft>
                <a:spcPct val="0"/>
              </a:spcAft>
              <a:defRPr b="1">
                <a:solidFill>
                  <a:schemeClr val="tx2"/>
                </a:solidFill>
                <a:latin typeface="Arial" panose="020B0604020202020204" pitchFamily="34" charset="0"/>
              </a:defRPr>
            </a:lvl7pPr>
            <a:lvl8pPr marL="3429000" indent="-228600" eaLnBrk="0" fontAlgn="base" hangingPunct="0">
              <a:spcBef>
                <a:spcPct val="0"/>
              </a:spcBef>
              <a:spcAft>
                <a:spcPct val="0"/>
              </a:spcAft>
              <a:defRPr b="1">
                <a:solidFill>
                  <a:schemeClr val="tx2"/>
                </a:solidFill>
                <a:latin typeface="Arial" panose="020B0604020202020204" pitchFamily="34" charset="0"/>
              </a:defRPr>
            </a:lvl8pPr>
            <a:lvl9pPr marL="3886200" indent="-228600" eaLnBrk="0" fontAlgn="base" hangingPunct="0">
              <a:spcBef>
                <a:spcPct val="0"/>
              </a:spcBef>
              <a:spcAft>
                <a:spcPct val="0"/>
              </a:spcAft>
              <a:defRPr b="1">
                <a:solidFill>
                  <a:schemeClr val="tx2"/>
                </a:solidFill>
                <a:latin typeface="Arial" panose="020B0604020202020204" pitchFamily="34" charset="0"/>
              </a:defRPr>
            </a:lvl9pPr>
          </a:lstStyle>
          <a:p>
            <a:fld id="{A12B5850-3205-4B14-A23F-88BE424B8808}" type="slidenum">
              <a:rPr lang="en-US" altLang="en-US" b="0" smtClean="0">
                <a:solidFill>
                  <a:schemeClr val="tx1"/>
                </a:solidFill>
                <a:latin typeface="Times New Roman" panose="02020603050405020304" pitchFamily="18" charset="0"/>
              </a:rPr>
              <a:pPr/>
              <a:t>8</a:t>
            </a:fld>
            <a:endParaRPr lang="en-US" altLang="en-US" b="0" smtClean="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74814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latin typeface="Arial" panose="020B0604020202020204" pitchFamily="34" charset="0"/>
              </a:rPr>
              <a:t>Data for this slide are from the 2015 National Youth Risk Behavior Survey. This slide shows the percentage of high school students who had 8 or more hours of sleep (on an average school night). </a:t>
            </a:r>
            <a:endParaRPr lang="en-US" dirty="0"/>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The percentage for all students is 27.3. The percentage for Male students is 30.1. The percentage for Female students is 24.4. The percentage for 9th grade students is 34.4. The percentage for 10th grade students is 28.4. The percentage for 11th grade students is 22.9. The percentage for 12th grade students is 22.4. The percentage for Black students is 23.5. The percentage for Hispanic students is 29.8. The percentage for White students is 28.0. All Hispanic students are included in the Hispanic category.  All other races are non-Hispanic. Note: This graph contains weighted results.</a:t>
            </a:r>
            <a:endParaRPr lang="en-US" dirty="0" smtClean="0">
              <a:latin typeface="Arial" pitchFamily="34" charset="0"/>
            </a:endParaRPr>
          </a:p>
          <a:p>
            <a:pPr>
              <a:spcBef>
                <a:spcPct val="0"/>
              </a:spcBef>
            </a:pPr>
            <a:endParaRPr lang="en-US" baseline="0" dirty="0" smtClean="0">
              <a:latin typeface="Arial" pitchFamily="34" charset="0"/>
            </a:endParaRPr>
          </a:p>
          <a:p>
            <a:pPr>
              <a:spcBef>
                <a:spcPct val="0"/>
              </a:spcBef>
            </a:pPr>
            <a:r>
              <a:rPr lang="en-US" sz="1000" baseline="0" dirty="0" smtClean="0">
                <a:latin typeface="Arial" pitchFamily="34" charset="0"/>
              </a:rPr>
              <a:t>For this behavior, the prevalence for male students is higher than for female students. The prevalence for 9th grade students is higher than for 10th grade students. The prevalence for 9th grade students is higher than for 11th grade students. The prevalence for 9th grade students is higher than for 12th grade students. The prevalence for 10th grade students is higher than for 11th grade students. The prevalence for 10th grade students is higher than for 12th grade students. The prevalence for Hispanic students is higher than for Black students. The prevalence for White students is higher than for Black students. (Based on t-test analysis, p &lt; 0.05.)</a:t>
            </a:r>
            <a:endParaRPr lang="en-US" dirty="0" smtClean="0">
              <a:latin typeface="Arial" pitchFamily="34" charset="0"/>
            </a:endParaRPr>
          </a:p>
        </p:txBody>
      </p:sp>
      <p:sp>
        <p:nvSpPr>
          <p:cNvPr id="4" name="Slide Number Placeholder 3"/>
          <p:cNvSpPr>
            <a:spLocks noGrp="1"/>
          </p:cNvSpPr>
          <p:nvPr>
            <p:ph type="sldNum" sz="quarter" idx="10"/>
          </p:nvPr>
        </p:nvSpPr>
        <p:spPr/>
        <p:txBody>
          <a:bodyPr/>
          <a:lstStyle/>
          <a:p>
            <a:pPr>
              <a:defRPr/>
            </a:pPr>
            <a:fld id="{F357B3D8-D94B-43BD-BD5D-DB0C895CAD9B}" type="slidenum">
              <a:rPr lang="en-US" sz="1000" smtClean="0"/>
              <a:pPr>
                <a:defRPr/>
              </a:pPr>
              <a:t>9</a:t>
            </a:fld>
            <a:endParaRPr lang="en-US"/>
          </a:p>
        </p:txBody>
      </p:sp>
    </p:spTree>
    <p:extLst>
      <p:ext uri="{BB962C8B-B14F-4D97-AF65-F5344CB8AC3E}">
        <p14:creationId xmlns:p14="http://schemas.microsoft.com/office/powerpoint/2010/main" val="1054960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4275" name="Rectangle 3"/>
          <p:cNvSpPr>
            <a:spLocks noGrp="1" noChangeArrowheads="1"/>
          </p:cNvSpPr>
          <p:nvPr>
            <p:ph type="ctrTitle"/>
          </p:nvPr>
        </p:nvSpPr>
        <p:spPr>
          <a:xfrm>
            <a:off x="677863" y="2286000"/>
            <a:ext cx="7788275" cy="1143000"/>
          </a:xfrm>
          <a:prstGeom prst="rect">
            <a:avLst/>
          </a:prstGeom>
        </p:spPr>
        <p:txBody>
          <a:bodyPr anchor="b"/>
          <a:lstStyle>
            <a:lvl1pPr>
              <a:defRPr/>
            </a:lvl1pPr>
          </a:lstStyle>
          <a:p>
            <a:r>
              <a:rPr lang="en-US"/>
              <a:t>Click to edit Master title style</a:t>
            </a:r>
          </a:p>
        </p:txBody>
      </p:sp>
      <p:sp>
        <p:nvSpPr>
          <p:cNvPr id="54276" name="Rectangle 4"/>
          <p:cNvSpPr>
            <a:spLocks noGrp="1" noChangeArrowheads="1"/>
          </p:cNvSpPr>
          <p:nvPr>
            <p:ph type="subTitle" idx="1"/>
          </p:nvPr>
        </p:nvSpPr>
        <p:spPr>
          <a:xfrm>
            <a:off x="1354138" y="3886200"/>
            <a:ext cx="6435725" cy="1752600"/>
          </a:xfrm>
          <a:prstGeom prst="rect">
            <a:avLst/>
          </a:prstGeo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val="315658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1524000"/>
            <a:ext cx="8059738" cy="41148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636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342900"/>
            <a:ext cx="2052638" cy="52959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3725" y="342900"/>
            <a:ext cx="6007100" cy="52959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9536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Chart Placeholder 2"/>
          <p:cNvSpPr>
            <a:spLocks noGrp="1"/>
          </p:cNvSpPr>
          <p:nvPr>
            <p:ph type="chart" idx="1"/>
          </p:nvPr>
        </p:nvSpPr>
        <p:spPr>
          <a:xfrm>
            <a:off x="609600" y="1524000"/>
            <a:ext cx="8059738" cy="4114800"/>
          </a:xfrm>
          <a:prstGeom prst="rect">
            <a:avLst/>
          </a:prstGeom>
        </p:spPr>
        <p:txBody>
          <a:bodyPr/>
          <a:lstStyle/>
          <a:p>
            <a:pPr lvl="0"/>
            <a:endParaRPr lang="en-US" noProof="0" smtClean="0"/>
          </a:p>
        </p:txBody>
      </p:sp>
    </p:spTree>
    <p:extLst>
      <p:ext uri="{BB962C8B-B14F-4D97-AF65-F5344CB8AC3E}">
        <p14:creationId xmlns:p14="http://schemas.microsoft.com/office/powerpoint/2010/main" val="1197727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05054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9144000" cy="11049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09600" y="1524000"/>
            <a:ext cx="8059738"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17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7254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725" y="342900"/>
            <a:ext cx="8212138" cy="11049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24000"/>
            <a:ext cx="3952875"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14875" y="1524000"/>
            <a:ext cx="3954463" cy="41148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278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826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42900"/>
            <a:ext cx="8212138" cy="11049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60743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62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272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449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8" name="Text Box 11"/>
          <p:cNvSpPr txBox="1">
            <a:spLocks noChangeArrowheads="1"/>
          </p:cNvSpPr>
          <p:nvPr/>
        </p:nvSpPr>
        <p:spPr bwMode="auto">
          <a:xfrm>
            <a:off x="3305175" y="6310313"/>
            <a:ext cx="4619625" cy="336550"/>
          </a:xfrm>
          <a:prstGeom prst="rect">
            <a:avLst/>
          </a:prstGeom>
          <a:noFill/>
          <a:ln>
            <a:noFill/>
          </a:ln>
          <a:extLst/>
        </p:spPr>
        <p:txBody>
          <a:bodyPr>
            <a:spAutoFit/>
          </a:bodyPr>
          <a:lstStyle>
            <a:lvl1pPr algn="ctr" eaLnBrk="0" hangingPunct="0">
              <a:defRPr sz="2000" b="1">
                <a:solidFill>
                  <a:srgbClr val="FFCC00"/>
                </a:solidFill>
                <a:latin typeface="Arial" pitchFamily="34" charset="0"/>
              </a:defRPr>
            </a:lvl1pPr>
            <a:lvl2pPr marL="742950" indent="-285750" algn="ctr" eaLnBrk="0" hangingPunct="0">
              <a:defRPr sz="2000" b="1">
                <a:solidFill>
                  <a:srgbClr val="FFCC00"/>
                </a:solidFill>
                <a:latin typeface="Arial" pitchFamily="34" charset="0"/>
              </a:defRPr>
            </a:lvl2pPr>
            <a:lvl3pPr marL="1143000" indent="-228600" algn="ctr" eaLnBrk="0" hangingPunct="0">
              <a:defRPr sz="2000" b="1">
                <a:solidFill>
                  <a:srgbClr val="FFCC00"/>
                </a:solidFill>
                <a:latin typeface="Arial" pitchFamily="34" charset="0"/>
              </a:defRPr>
            </a:lvl3pPr>
            <a:lvl4pPr marL="1600200" indent="-228600" algn="ctr" eaLnBrk="0" hangingPunct="0">
              <a:defRPr sz="2000" b="1">
                <a:solidFill>
                  <a:srgbClr val="FFCC00"/>
                </a:solidFill>
                <a:latin typeface="Arial" pitchFamily="34" charset="0"/>
              </a:defRPr>
            </a:lvl4pPr>
            <a:lvl5pPr marL="2057400" indent="-228600" algn="ctr" eaLnBrk="0" hangingPunct="0">
              <a:defRPr sz="2000" b="1">
                <a:solidFill>
                  <a:srgbClr val="FFCC00"/>
                </a:solidFill>
                <a:latin typeface="Arial" pitchFamily="34" charset="0"/>
              </a:defRPr>
            </a:lvl5pPr>
            <a:lvl6pPr marL="2514600" indent="-228600" algn="ctr" eaLnBrk="0" fontAlgn="base" hangingPunct="0">
              <a:spcBef>
                <a:spcPct val="0"/>
              </a:spcBef>
              <a:spcAft>
                <a:spcPct val="0"/>
              </a:spcAft>
              <a:defRPr sz="2000" b="1">
                <a:solidFill>
                  <a:srgbClr val="FFCC00"/>
                </a:solidFill>
                <a:latin typeface="Arial" pitchFamily="34" charset="0"/>
              </a:defRPr>
            </a:lvl6pPr>
            <a:lvl7pPr marL="2971800" indent="-228600" algn="ctr" eaLnBrk="0" fontAlgn="base" hangingPunct="0">
              <a:spcBef>
                <a:spcPct val="0"/>
              </a:spcBef>
              <a:spcAft>
                <a:spcPct val="0"/>
              </a:spcAft>
              <a:defRPr sz="2000" b="1">
                <a:solidFill>
                  <a:srgbClr val="FFCC00"/>
                </a:solidFill>
                <a:latin typeface="Arial" pitchFamily="34" charset="0"/>
              </a:defRPr>
            </a:lvl7pPr>
            <a:lvl8pPr marL="3429000" indent="-228600" algn="ctr" eaLnBrk="0" fontAlgn="base" hangingPunct="0">
              <a:spcBef>
                <a:spcPct val="0"/>
              </a:spcBef>
              <a:spcAft>
                <a:spcPct val="0"/>
              </a:spcAft>
              <a:defRPr sz="2000" b="1">
                <a:solidFill>
                  <a:srgbClr val="FFCC00"/>
                </a:solidFill>
                <a:latin typeface="Arial" pitchFamily="34" charset="0"/>
              </a:defRPr>
            </a:lvl8pPr>
            <a:lvl9pPr marL="3886200" indent="-228600" algn="ctr" eaLnBrk="0" fontAlgn="base" hangingPunct="0">
              <a:spcBef>
                <a:spcPct val="0"/>
              </a:spcBef>
              <a:spcAft>
                <a:spcPct val="0"/>
              </a:spcAft>
              <a:defRPr sz="2000" b="1">
                <a:solidFill>
                  <a:srgbClr val="FFCC00"/>
                </a:solidFill>
                <a:latin typeface="Arial" pitchFamily="34" charset="0"/>
              </a:defRPr>
            </a:lvl9pPr>
          </a:lstStyle>
          <a:p>
            <a:pPr algn="l">
              <a:defRPr/>
            </a:pPr>
            <a:endParaRPr lang="en-US" sz="1600" b="0" smtClean="0">
              <a:solidFill>
                <a:srgbClr val="FFFFFF"/>
              </a:solidFill>
              <a:latin typeface="Times New Roman" pitchFamily="18" charset="0"/>
            </a:endParaRPr>
          </a:p>
        </p:txBody>
      </p:sp>
      <p:sp>
        <p:nvSpPr>
          <p:cNvPr id="1029" name="Text Box 12"/>
          <p:cNvSpPr txBox="1">
            <a:spLocks noChangeArrowheads="1"/>
          </p:cNvSpPr>
          <p:nvPr/>
        </p:nvSpPr>
        <p:spPr bwMode="auto">
          <a:xfrm>
            <a:off x="5283200" y="6172200"/>
            <a:ext cx="1911350" cy="336550"/>
          </a:xfrm>
          <a:prstGeom prst="rect">
            <a:avLst/>
          </a:prstGeom>
          <a:noFill/>
          <a:ln>
            <a:noFill/>
          </a:ln>
          <a:extLst/>
        </p:spPr>
        <p:txBody>
          <a:bodyPr>
            <a:spAutoFit/>
          </a:bodyPr>
          <a:lstStyle>
            <a:lvl1pPr algn="ctr" eaLnBrk="0" hangingPunct="0">
              <a:defRPr sz="2000" b="1">
                <a:solidFill>
                  <a:srgbClr val="FFCC00"/>
                </a:solidFill>
                <a:latin typeface="Arial" pitchFamily="34" charset="0"/>
              </a:defRPr>
            </a:lvl1pPr>
            <a:lvl2pPr marL="742950" indent="-285750" algn="ctr" eaLnBrk="0" hangingPunct="0">
              <a:defRPr sz="2000" b="1">
                <a:solidFill>
                  <a:srgbClr val="FFCC00"/>
                </a:solidFill>
                <a:latin typeface="Arial" pitchFamily="34" charset="0"/>
              </a:defRPr>
            </a:lvl2pPr>
            <a:lvl3pPr marL="1143000" indent="-228600" algn="ctr" eaLnBrk="0" hangingPunct="0">
              <a:defRPr sz="2000" b="1">
                <a:solidFill>
                  <a:srgbClr val="FFCC00"/>
                </a:solidFill>
                <a:latin typeface="Arial" pitchFamily="34" charset="0"/>
              </a:defRPr>
            </a:lvl3pPr>
            <a:lvl4pPr marL="1600200" indent="-228600" algn="ctr" eaLnBrk="0" hangingPunct="0">
              <a:defRPr sz="2000" b="1">
                <a:solidFill>
                  <a:srgbClr val="FFCC00"/>
                </a:solidFill>
                <a:latin typeface="Arial" pitchFamily="34" charset="0"/>
              </a:defRPr>
            </a:lvl4pPr>
            <a:lvl5pPr marL="2057400" indent="-228600" algn="ctr" eaLnBrk="0" hangingPunct="0">
              <a:defRPr sz="2000" b="1">
                <a:solidFill>
                  <a:srgbClr val="FFCC00"/>
                </a:solidFill>
                <a:latin typeface="Arial" pitchFamily="34" charset="0"/>
              </a:defRPr>
            </a:lvl5pPr>
            <a:lvl6pPr marL="2514600" indent="-228600" algn="ctr" eaLnBrk="0" fontAlgn="base" hangingPunct="0">
              <a:spcBef>
                <a:spcPct val="0"/>
              </a:spcBef>
              <a:spcAft>
                <a:spcPct val="0"/>
              </a:spcAft>
              <a:defRPr sz="2000" b="1">
                <a:solidFill>
                  <a:srgbClr val="FFCC00"/>
                </a:solidFill>
                <a:latin typeface="Arial" pitchFamily="34" charset="0"/>
              </a:defRPr>
            </a:lvl6pPr>
            <a:lvl7pPr marL="2971800" indent="-228600" algn="ctr" eaLnBrk="0" fontAlgn="base" hangingPunct="0">
              <a:spcBef>
                <a:spcPct val="0"/>
              </a:spcBef>
              <a:spcAft>
                <a:spcPct val="0"/>
              </a:spcAft>
              <a:defRPr sz="2000" b="1">
                <a:solidFill>
                  <a:srgbClr val="FFCC00"/>
                </a:solidFill>
                <a:latin typeface="Arial" pitchFamily="34" charset="0"/>
              </a:defRPr>
            </a:lvl7pPr>
            <a:lvl8pPr marL="3429000" indent="-228600" algn="ctr" eaLnBrk="0" fontAlgn="base" hangingPunct="0">
              <a:spcBef>
                <a:spcPct val="0"/>
              </a:spcBef>
              <a:spcAft>
                <a:spcPct val="0"/>
              </a:spcAft>
              <a:defRPr sz="2000" b="1">
                <a:solidFill>
                  <a:srgbClr val="FFCC00"/>
                </a:solidFill>
                <a:latin typeface="Arial" pitchFamily="34" charset="0"/>
              </a:defRPr>
            </a:lvl8pPr>
            <a:lvl9pPr marL="3886200" indent="-228600" algn="ctr" eaLnBrk="0" fontAlgn="base" hangingPunct="0">
              <a:spcBef>
                <a:spcPct val="0"/>
              </a:spcBef>
              <a:spcAft>
                <a:spcPct val="0"/>
              </a:spcAft>
              <a:defRPr sz="2000" b="1">
                <a:solidFill>
                  <a:srgbClr val="FFCC00"/>
                </a:solidFill>
                <a:latin typeface="Arial" pitchFamily="34" charset="0"/>
              </a:defRPr>
            </a:lvl9pPr>
          </a:lstStyle>
          <a:p>
            <a:pPr algn="l">
              <a:defRPr/>
            </a:pPr>
            <a:endParaRPr lang="en-US" sz="1600" b="0" smtClean="0">
              <a:solidFill>
                <a:srgbClr val="FFFFFF"/>
              </a:solidFill>
              <a:latin typeface="Times New Roman" pitchFamily="18" charset="0"/>
            </a:endParaRPr>
          </a:p>
        </p:txBody>
      </p:sp>
    </p:spTree>
  </p:cSld>
  <p:clrMap bg1="dk2" tx1="lt1" bg2="dk1" tx2="lt2" accent1="accent1" accent2="accent2" accent3="accent3" accent4="accent4" accent5="accent5" accent6="accent6" hlink="hlink" folHlink="folHlink"/>
  <p:sldLayoutIdLst>
    <p:sldLayoutId id="2147483690"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1" r:id="rId13"/>
  </p:sldLayoutIdLst>
  <p:txStyles>
    <p:titleStyle>
      <a:lvl1pPr algn="ctr" rtl="0" eaLnBrk="0" fontAlgn="base" hangingPunct="0">
        <a:spcBef>
          <a:spcPct val="0"/>
        </a:spcBef>
        <a:spcAft>
          <a:spcPct val="0"/>
        </a:spcAft>
        <a:defRPr sz="2000" b="1">
          <a:solidFill>
            <a:srgbClr val="FFCC00"/>
          </a:solidFill>
          <a:latin typeface="+mj-lt"/>
          <a:ea typeface="+mj-ea"/>
          <a:cs typeface="+mj-cs"/>
        </a:defRPr>
      </a:lvl1pPr>
      <a:lvl2pPr algn="ctr" rtl="0" eaLnBrk="0" fontAlgn="base" hangingPunct="0">
        <a:spcBef>
          <a:spcPct val="0"/>
        </a:spcBef>
        <a:spcAft>
          <a:spcPct val="0"/>
        </a:spcAft>
        <a:defRPr sz="2000" b="1">
          <a:solidFill>
            <a:srgbClr val="FFCC00"/>
          </a:solidFill>
          <a:latin typeface="Arial" charset="0"/>
        </a:defRPr>
      </a:lvl2pPr>
      <a:lvl3pPr algn="ctr" rtl="0" eaLnBrk="0" fontAlgn="base" hangingPunct="0">
        <a:spcBef>
          <a:spcPct val="0"/>
        </a:spcBef>
        <a:spcAft>
          <a:spcPct val="0"/>
        </a:spcAft>
        <a:defRPr sz="2000" b="1">
          <a:solidFill>
            <a:srgbClr val="FFCC00"/>
          </a:solidFill>
          <a:latin typeface="Arial" charset="0"/>
        </a:defRPr>
      </a:lvl3pPr>
      <a:lvl4pPr algn="ctr" rtl="0" eaLnBrk="0" fontAlgn="base" hangingPunct="0">
        <a:spcBef>
          <a:spcPct val="0"/>
        </a:spcBef>
        <a:spcAft>
          <a:spcPct val="0"/>
        </a:spcAft>
        <a:defRPr sz="2000" b="1">
          <a:solidFill>
            <a:srgbClr val="FFCC00"/>
          </a:solidFill>
          <a:latin typeface="Arial" charset="0"/>
        </a:defRPr>
      </a:lvl4pPr>
      <a:lvl5pPr algn="ctr" rtl="0" eaLnBrk="0" fontAlgn="base" hangingPunct="0">
        <a:spcBef>
          <a:spcPct val="0"/>
        </a:spcBef>
        <a:spcAft>
          <a:spcPct val="0"/>
        </a:spcAft>
        <a:defRPr sz="2000" b="1">
          <a:solidFill>
            <a:srgbClr val="FFCC00"/>
          </a:solidFill>
          <a:latin typeface="Arial" charset="0"/>
        </a:defRPr>
      </a:lvl5pPr>
      <a:lvl6pPr marL="457200" algn="ctr" rtl="0" eaLnBrk="0" fontAlgn="base" hangingPunct="0">
        <a:spcBef>
          <a:spcPct val="0"/>
        </a:spcBef>
        <a:spcAft>
          <a:spcPct val="0"/>
        </a:spcAft>
        <a:defRPr sz="2000" b="1">
          <a:solidFill>
            <a:srgbClr val="FFCC00"/>
          </a:solidFill>
          <a:latin typeface="Arial" charset="0"/>
        </a:defRPr>
      </a:lvl6pPr>
      <a:lvl7pPr marL="914400" algn="ctr" rtl="0" eaLnBrk="0" fontAlgn="base" hangingPunct="0">
        <a:spcBef>
          <a:spcPct val="0"/>
        </a:spcBef>
        <a:spcAft>
          <a:spcPct val="0"/>
        </a:spcAft>
        <a:defRPr sz="2000" b="1">
          <a:solidFill>
            <a:srgbClr val="FFCC00"/>
          </a:solidFill>
          <a:latin typeface="Arial" charset="0"/>
        </a:defRPr>
      </a:lvl7pPr>
      <a:lvl8pPr marL="1371600" algn="ctr" rtl="0" eaLnBrk="0" fontAlgn="base" hangingPunct="0">
        <a:spcBef>
          <a:spcPct val="0"/>
        </a:spcBef>
        <a:spcAft>
          <a:spcPct val="0"/>
        </a:spcAft>
        <a:defRPr sz="2000" b="1">
          <a:solidFill>
            <a:srgbClr val="FFCC00"/>
          </a:solidFill>
          <a:latin typeface="Arial" charset="0"/>
        </a:defRPr>
      </a:lvl8pPr>
      <a:lvl9pPr marL="1828800" algn="ctr" rtl="0" eaLnBrk="0" fontAlgn="base" hangingPunct="0">
        <a:spcBef>
          <a:spcPct val="0"/>
        </a:spcBef>
        <a:spcAft>
          <a:spcPct val="0"/>
        </a:spcAft>
        <a:defRPr sz="2000" b="1">
          <a:solidFill>
            <a:srgbClr val="FFCC00"/>
          </a:solidFill>
          <a:latin typeface="Arial" charset="0"/>
        </a:defRPr>
      </a:lvl9pPr>
    </p:titleStyle>
    <p:bodyStyle>
      <a:lvl1pPr marL="342900" indent="-3429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ea typeface="+mn-ea"/>
          <a:cs typeface="+mn-cs"/>
        </a:defRPr>
      </a:lvl1pPr>
      <a:lvl2pPr marL="742950" indent="-285750" algn="l" rtl="0" eaLnBrk="0" fontAlgn="base" hangingPunct="0">
        <a:spcBef>
          <a:spcPct val="0"/>
        </a:spcBef>
        <a:spcAft>
          <a:spcPct val="50000"/>
        </a:spcAft>
        <a:buClr>
          <a:schemeClr val="tx2"/>
        </a:buClr>
        <a:buSzPct val="70000"/>
        <a:buFont typeface="Monotype Sorts" pitchFamily="2" charset="2"/>
        <a:buChar char="l"/>
        <a:defRPr sz="2000">
          <a:solidFill>
            <a:schemeClr val="tx1"/>
          </a:solidFill>
          <a:latin typeface="+mn-lt"/>
        </a:defRPr>
      </a:lvl2pPr>
      <a:lvl3pPr marL="1143000" indent="-228600" algn="l" rtl="0" eaLnBrk="0" fontAlgn="base" hangingPunct="0">
        <a:spcBef>
          <a:spcPct val="0"/>
        </a:spcBef>
        <a:spcAft>
          <a:spcPct val="50000"/>
        </a:spcAft>
        <a:buClr>
          <a:schemeClr val="tx2"/>
        </a:buClr>
        <a:buSzPct val="70000"/>
        <a:buFont typeface="Monotype Sorts" pitchFamily="2" charset="2"/>
        <a:buChar char="ä"/>
        <a:defRPr sz="2000">
          <a:solidFill>
            <a:schemeClr val="tx1"/>
          </a:solidFill>
          <a:latin typeface="+mn-lt"/>
        </a:defRPr>
      </a:lvl3pPr>
      <a:lvl4pPr marL="1600200" indent="-228600" algn="l" rtl="0" eaLnBrk="0" fontAlgn="base" hangingPunct="0">
        <a:spcBef>
          <a:spcPct val="0"/>
        </a:spcBef>
        <a:spcAft>
          <a:spcPct val="50000"/>
        </a:spcAft>
        <a:buClr>
          <a:schemeClr val="tx2"/>
        </a:buClr>
        <a:buSzPct val="70000"/>
        <a:buFont typeface="Monotype Sorts" pitchFamily="2" charset="2"/>
        <a:buChar char="n"/>
        <a:defRPr sz="2000">
          <a:solidFill>
            <a:schemeClr val="tx1"/>
          </a:solidFill>
          <a:latin typeface="+mn-lt"/>
        </a:defRPr>
      </a:lvl4pPr>
      <a:lvl5pPr marL="20574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5pPr>
      <a:lvl6pPr marL="25146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6pPr>
      <a:lvl7pPr marL="29718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7pPr>
      <a:lvl8pPr marL="34290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8pPr>
      <a:lvl9pPr marL="3886200" indent="-228600" algn="l" rtl="0" eaLnBrk="0" fontAlgn="base" hangingPunct="0">
        <a:spcBef>
          <a:spcPct val="0"/>
        </a:spcBef>
        <a:spcAft>
          <a:spcPct val="50000"/>
        </a:spcAft>
        <a:buClr>
          <a:schemeClr val="tx2"/>
        </a:buClr>
        <a:buSzPct val="70000"/>
        <a:buFont typeface="Monotype Sorts" pitchFamily="2" charset="2"/>
        <a:buChar char="è"/>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7315200" cy="1981200"/>
          </a:xfrm>
        </p:spPr>
        <p:txBody>
          <a:bodyPr/>
          <a:lstStyle/>
          <a:p>
            <a:r>
              <a:rPr lang="en-US" sz="4000" dirty="0" smtClean="0"/>
              <a:t>Other Health-Related Topics</a:t>
            </a:r>
            <a:endParaRPr lang="en-US" sz="4000" dirty="0"/>
          </a:p>
        </p:txBody>
      </p:sp>
    </p:spTree>
    <p:extLst>
      <p:ext uri="{BB962C8B-B14F-4D97-AF65-F5344CB8AC3E}">
        <p14:creationId xmlns:p14="http://schemas.microsoft.com/office/powerpoint/2010/main" val="292676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Had 8 or More Hours of Sleep,* 2007-2015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*On an average school night</a:t>
            </a:r>
          </a:p>
          <a:p>
            <a:r>
              <a:rPr lang="en-US" sz="900" b="1" baseline="50000" dirty="0">
                <a:solidFill>
                  <a:srgbClr val="FFCC00"/>
                </a:solidFill>
              </a:rPr>
              <a:t>†</a:t>
            </a:r>
            <a:r>
              <a:rPr lang="en-US" sz="1100" dirty="0" smtClean="0">
                <a:solidFill>
                  <a:srgbClr val="FFCC00"/>
                </a:solidFill>
              </a:rPr>
              <a:t>Decreased 2007-2015 [Based on linear trend analyses using logistic regression models controlling for sex, race/ethnicity, and grade (p &lt; 0.05).]</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2007-2015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Had 8 or More Hours of Sleep,* Across 30 States and 19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*On an average school night</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216126"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216127"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216133"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216134"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17.5% - 23.4%</a:t>
            </a:r>
          </a:p>
        </p:txBody>
      </p:sp>
      <p:sp>
        <p:nvSpPr>
          <p:cNvPr id="216135"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23.5% - 26.4%</a:t>
            </a:r>
          </a:p>
        </p:txBody>
      </p:sp>
      <p:sp>
        <p:nvSpPr>
          <p:cNvPr id="216136"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26.5% - 29.3%</a:t>
            </a:r>
          </a:p>
        </p:txBody>
      </p:sp>
      <p:sp>
        <p:nvSpPr>
          <p:cNvPr id="216137"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29.4% - 38.2%</a:t>
            </a:r>
          </a:p>
        </p:txBody>
      </p:sp>
      <p:sp>
        <p:nvSpPr>
          <p:cNvPr id="216138"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Had 8 or More Hours of Sleep*</a:t>
            </a:r>
          </a:p>
        </p:txBody>
      </p:sp>
      <p:sp>
        <p:nvSpPr>
          <p:cNvPr id="216139"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*On </a:t>
            </a:r>
            <a:r>
              <a:rPr lang="en-US" altLang="en-US" sz="1100" b="0" dirty="0">
                <a:solidFill>
                  <a:srgbClr val="FFCC00"/>
                </a:solidFill>
              </a:rPr>
              <a:t>an average school night</a:t>
            </a:r>
          </a:p>
        </p:txBody>
      </p:sp>
      <p:sp>
        <p:nvSpPr>
          <p:cNvPr id="216140"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8432571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Used an Indoor Tanning Device,*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*Such as a sunlamp, sunbed, or tanning booth [not including getting a spray-on tan], one or more times during the 12 months before the survey</a:t>
            </a:r>
          </a:p>
          <a:p>
            <a:r>
              <a:rPr lang="en-US" sz="900" b="1" baseline="50000" dirty="0">
                <a:solidFill>
                  <a:srgbClr val="FFCC00"/>
                </a:solidFill>
              </a:rPr>
              <a:t>†</a:t>
            </a:r>
            <a:r>
              <a:rPr lang="en-US" sz="1100" dirty="0" smtClean="0">
                <a:solidFill>
                  <a:srgbClr val="FFCC00"/>
                </a:solidFill>
              </a:rPr>
              <a:t>F &gt; M; 11th &gt; 9th, 11th &gt; 10th, 12th &gt; 9th, 12th &gt; 10th; W &gt; B, W &gt; H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Used an Indoor Tanning Device,* 2009-2015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*Such as a sunlamp, sunbed, or tanning booth [not including getting a spray-on tan], one or more times during the 12 months before the survey</a:t>
            </a:r>
          </a:p>
          <a:p>
            <a:r>
              <a:rPr lang="en-US" sz="900" b="1" baseline="50000" dirty="0">
                <a:solidFill>
                  <a:srgbClr val="FFCC00"/>
                </a:solidFill>
              </a:rPr>
              <a:t>†</a:t>
            </a:r>
            <a:r>
              <a:rPr lang="en-US" sz="1100" dirty="0" smtClean="0">
                <a:solidFill>
                  <a:srgbClr val="FFCC00"/>
                </a:solidFill>
              </a:rPr>
              <a:t>Decreased 2009-2015 [Based on linear trend analyses using logistic regression models controlling for sex, race/ethnicity, and grade (p &lt; 0.05).]</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2009-2015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Had a Sunburn,* by Sex,</a:t>
            </a:r>
            <a:r>
              <a:rPr lang="en-US" sz="1700" b="1" baseline="40000" dirty="0">
                <a:solidFill>
                  <a:srgbClr val="FFCC00"/>
                </a:solidFill>
              </a:rPr>
              <a:t>†</a:t>
            </a:r>
            <a:r>
              <a:rPr lang="en-US" sz="1800" b="1" dirty="0" smtClean="0">
                <a:solidFill>
                  <a:srgbClr val="FFCC00"/>
                </a:solidFill>
              </a:rPr>
              <a:t> Grade,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*Including even a small part of the skin turning red or hurting for 12 hours or more after being outside in the sun or after using a sunlamp or other indoor tanning device, one or more times during the 12 months before the survey</a:t>
            </a:r>
          </a:p>
          <a:p>
            <a:r>
              <a:rPr lang="en-US" sz="900" b="1" baseline="50000" dirty="0">
                <a:solidFill>
                  <a:srgbClr val="FFCC00"/>
                </a:solidFill>
              </a:rPr>
              <a:t>†</a:t>
            </a:r>
            <a:r>
              <a:rPr lang="en-US" sz="1100" dirty="0" smtClean="0">
                <a:solidFill>
                  <a:srgbClr val="FFCC00"/>
                </a:solidFill>
              </a:rPr>
              <a:t>F &gt; M; H &gt; B, W &gt; B, W &gt; H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Have to Avoid Some Foods Because Eating the Food Could Cause an Allergic Reaction,*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*Such as skin rashes, swelling, itching, vomiting, coughing, or trouble breathing</a:t>
            </a:r>
          </a:p>
          <a:p>
            <a:r>
              <a:rPr lang="en-US" sz="900" b="1" baseline="50000" dirty="0">
                <a:solidFill>
                  <a:srgbClr val="FFCC00"/>
                </a:solidFill>
              </a:rPr>
              <a:t>†</a:t>
            </a:r>
            <a:r>
              <a:rPr lang="en-US" sz="1100" dirty="0" smtClean="0">
                <a:solidFill>
                  <a:srgbClr val="FFCC00"/>
                </a:solidFill>
              </a:rPr>
              <a:t>F &gt; M; 9th &gt; 10th, 9th &gt; 11th, 9th &gt; 12th; B &gt; H, B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Had Ever Been Told by a Doctor or Nurse That They Had Asthma, by Sex,</a:t>
            </a:r>
            <a:r>
              <a:rPr lang="en-US" sz="1800" b="1" dirty="0" smtClean="0">
                <a:solidFill>
                  <a:srgbClr val="FFCC00"/>
                </a:solidFill>
              </a:rPr>
              <a:t> Grade, and Race/Ethnicity,*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endParaRPr/>
          </a:p>
          <a:p>
            <a:r>
              <a:rPr lang="en-US" sz="900" b="1" baseline="50000" dirty="0">
                <a:solidFill>
                  <a:srgbClr val="FFCC00"/>
                </a:solidFill>
              </a:rPr>
              <a:t>*</a:t>
            </a:r>
            <a:r>
              <a:rPr lang="en-US" sz="1100" dirty="0" smtClean="0">
                <a:solidFill>
                  <a:srgbClr val="FFCC00"/>
                </a:solidFill>
              </a:rPr>
              <a:t>B &gt; H, B &gt; W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Had Ever Been Told by a Doctor or Nurse That They Had Asthma, 2003-2015</a:t>
            </a:r>
            <a:r>
              <a:rPr lang="en-US" sz="1700" b="1" baseline="40000" dirty="0">
                <a:solidFill>
                  <a:srgbClr val="FFCC00"/>
                </a:solidFill>
              </a:rPr>
              <a:t>*</a:t>
            </a:r>
            <a:endParaRPr lang="en-US" b="1" dirty="0">
              <a:solidFill>
                <a:srgbClr val="FFCC00"/>
              </a:solidFill>
            </a:endParaRP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endParaRPr/>
          </a:p>
          <a:p>
            <a:r>
              <a:rPr lang="en-US" sz="900" b="1" baseline="50000" dirty="0">
                <a:solidFill>
                  <a:srgbClr val="FFCC00"/>
                </a:solidFill>
              </a:rPr>
              <a:t>*</a:t>
            </a:r>
            <a:r>
              <a:rPr lang="en-US" sz="1100" dirty="0" smtClean="0">
                <a:solidFill>
                  <a:srgbClr val="FFCC00"/>
                </a:solidFill>
              </a:rPr>
              <a:t>Increased 2003-2015 [Based on linear and quadratic trend analyses using logistic regression models controlling for sex, race/ethnicity, and grade (p &lt; 0.05). Significant linear trends (if present) across all available years are described first followed by linear changes in each segment of significant quadratic trends (if present).]</a:t>
            </a:r>
          </a:p>
        </p:txBody>
      </p:sp>
      <p:sp>
        <p:nvSpPr>
          <p:cNvPr id="8" name="TrendFooter1"/>
          <p:cNvSpPr txBox="1"/>
          <p:nvPr/>
        </p:nvSpPr>
        <p:spPr>
          <a:xfrm>
            <a:off x="4144617" y="6493566"/>
            <a:ext cx="4724400" cy="338554"/>
          </a:xfrm>
          <a:prstGeom prst="rect">
            <a:avLst/>
          </a:prstGeom>
          <a:noFill/>
        </p:spPr>
        <p:txBody>
          <a:bodyPr wrap="square" rtlCol="0">
            <a:spAutoFit/>
          </a:bodyPr>
          <a:lstStyle/>
          <a:p>
            <a:pPr algn="r"/>
            <a:r>
              <a:rPr lang="en-US" sz="1600" i="1" dirty="0" smtClean="0"/>
              <a:t>National Youth Risk Behavior Surveys, 2003-2015</a:t>
            </a:r>
            <a:endParaRPr lang="en-US" sz="1600" i="1" dirty="0"/>
          </a:p>
        </p:txBody>
      </p:sp>
      <p:graphicFrame>
        <p:nvGraphicFramePr>
          <p:cNvPr id="6" name="Chart 5"/>
          <p:cNvGraphicFramePr/>
          <p:nvPr>
            <p:extLst>
              <p:ext uri="{D42A27DB-BD31-4B8C-83A1-F6EECF244321}">
                <p14:modId xmlns:p14="http://schemas.microsoft.com/office/powerpoint/2010/main" val="4249275397"/>
              </p:ext>
            </p:extLst>
          </p:nvPr>
        </p:nvGraphicFramePr>
        <p:xfrm>
          <a:off x="228599" y="1523999"/>
          <a:ext cx="86868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Had Ever Been Told by a Doctor or Nurse That They Had Asthma, Across 29 States and 17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endParaRP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212030"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212031"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212037"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212038"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19.3% - 22.1%</a:t>
            </a:r>
          </a:p>
        </p:txBody>
      </p:sp>
      <p:sp>
        <p:nvSpPr>
          <p:cNvPr id="212039"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22.2% - 24.2%</a:t>
            </a:r>
          </a:p>
        </p:txBody>
      </p:sp>
      <p:sp>
        <p:nvSpPr>
          <p:cNvPr id="212040"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24.3% - 25.4%</a:t>
            </a:r>
          </a:p>
        </p:txBody>
      </p:sp>
      <p:sp>
        <p:nvSpPr>
          <p:cNvPr id="212041"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25.5% - 31.3%</a:t>
            </a:r>
          </a:p>
        </p:txBody>
      </p:sp>
      <p:sp>
        <p:nvSpPr>
          <p:cNvPr id="212042"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Had Ever Been Told by a Doctor or Nurse That They Had Asthma</a:t>
            </a:r>
          </a:p>
        </p:txBody>
      </p:sp>
      <p:sp>
        <p:nvSpPr>
          <p:cNvPr id="212043"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endParaRPr lang="en-US" altLang="en-US" sz="1100" b="0">
              <a:solidFill>
                <a:srgbClr val="FFCC00"/>
              </a:solidFill>
            </a:endParaRPr>
          </a:p>
        </p:txBody>
      </p:sp>
      <p:sp>
        <p:nvSpPr>
          <p:cNvPr id="212044"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121431016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Saw a Dentist,* by Sex,</a:t>
            </a:r>
            <a:r>
              <a:rPr lang="en-US" sz="1800" b="1" dirty="0" smtClean="0">
                <a:solidFill>
                  <a:srgbClr val="FFCC00"/>
                </a:solidFill>
              </a:rPr>
              <a:t> Grade,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*For a check-up, exam, teeth cleaning, or other dental work during the 12 months before the survey</a:t>
            </a:r>
          </a:p>
          <a:p>
            <a:r>
              <a:rPr lang="en-US" sz="900" b="1" baseline="50000" dirty="0">
                <a:solidFill>
                  <a:srgbClr val="FFCC00"/>
                </a:solidFill>
              </a:rPr>
              <a:t>†</a:t>
            </a:r>
            <a:r>
              <a:rPr lang="en-US" sz="1100" dirty="0" smtClean="0">
                <a:solidFill>
                  <a:srgbClr val="FFCC00"/>
                </a:solidFill>
              </a:rPr>
              <a:t>W &gt; B, W &gt; H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descr="see speaker's note below"/>
          <p:cNvGraphicFramePr>
            <a:graphicFrameLocks noGrp="1"/>
          </p:cNvGraphicFramePr>
          <p:nvPr>
            <p:ph idx="1"/>
            <p:extLst>
              <p:ext uri="{D42A27DB-BD31-4B8C-83A1-F6EECF244321}">
                <p14:modId xmlns:p14="http://schemas.microsoft.com/office/powerpoint/2010/main" val="1913313227"/>
              </p:ext>
            </p:extLst>
          </p:nvPr>
        </p:nvGraphicFramePr>
        <p:xfrm>
          <a:off x="228600" y="1524000"/>
          <a:ext cx="8686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Range and Median Percentage of High School Students Who Saw a Dentist,* Across 31 States and 17 Cities, 2015</a:t>
            </a:r>
          </a:p>
        </p:txBody>
      </p:sp>
      <p:sp>
        <p:nvSpPr>
          <p:cNvPr id="5" name="Footnote1"/>
          <p:cNvSpPr txBox="1"/>
          <p:nvPr/>
        </p:nvSpPr>
        <p:spPr>
          <a:xfrm>
            <a:off x="457200" y="6175766"/>
            <a:ext cx="8229600" cy="261610"/>
          </a:xfrm>
          <a:prstGeom prst="rect">
            <a:avLst/>
          </a:prstGeom>
          <a:noFill/>
        </p:spPr>
        <p:txBody>
          <a:bodyPr wrap="square" rtlCol="0" anchor="b" anchorCtr="0">
            <a:spAutoFit/>
          </a:bodyPr>
          <a:lstStyle/>
          <a:p>
            <a:r>
              <a:rPr lang="en-US" sz="1100" dirty="0">
                <a:solidFill>
                  <a:srgbClr val="FFCC00"/>
                </a:solidFill>
              </a:rPr>
              <a:t>*For a check-up, exam, teeth cleaning, or other dental work during the 12 months before the survey</a:t>
            </a:r>
          </a:p>
        </p:txBody>
      </p:sp>
      <p:sp>
        <p:nvSpPr>
          <p:cNvPr id="4" name="SiteFooter1"/>
          <p:cNvSpPr txBox="1"/>
          <p:nvPr/>
        </p:nvSpPr>
        <p:spPr>
          <a:xfrm>
            <a:off x="4043680" y="6497320"/>
            <a:ext cx="4876800" cy="338554"/>
          </a:xfrm>
          <a:prstGeom prst="rect">
            <a:avLst/>
          </a:prstGeom>
          <a:noFill/>
        </p:spPr>
        <p:txBody>
          <a:bodyPr wrap="square" rtlCol="0">
            <a:spAutoFit/>
          </a:bodyPr>
          <a:lstStyle/>
          <a:p>
            <a:pPr algn="r"/>
            <a:r>
              <a:rPr lang="en-US" sz="1600" i="1" dirty="0" smtClean="0"/>
              <a:t>State and Local Youth Risk Behavior Surveys, 2015</a:t>
            </a:r>
            <a:endParaRPr lang="en-US" sz="16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Kansas"/>
          <p:cNvSpPr>
            <a:spLocks noChangeAspect="1"/>
          </p:cNvSpPr>
          <p:nvPr/>
        </p:nvSpPr>
        <p:spPr bwMode="auto">
          <a:xfrm>
            <a:off x="4151313" y="3081338"/>
            <a:ext cx="909637" cy="490537"/>
          </a:xfrm>
          <a:custGeom>
            <a:avLst/>
            <a:gdLst>
              <a:gd name="T0" fmla="*/ 0 w 116"/>
              <a:gd name="T1" fmla="*/ 2147483647 h 63"/>
              <a:gd name="T2" fmla="*/ 2147483647 w 116"/>
              <a:gd name="T3" fmla="*/ 0 h 63"/>
              <a:gd name="T4" fmla="*/ 2147483647 w 116"/>
              <a:gd name="T5" fmla="*/ 2147483647 h 63"/>
              <a:gd name="T6" fmla="*/ 2147483647 w 116"/>
              <a:gd name="T7" fmla="*/ 2147483647 h 63"/>
              <a:gd name="T8" fmla="*/ 2147483647 w 116"/>
              <a:gd name="T9" fmla="*/ 2147483647 h 63"/>
              <a:gd name="T10" fmla="*/ 2147483647 w 116"/>
              <a:gd name="T11" fmla="*/ 2147483647 h 63"/>
              <a:gd name="T12" fmla="*/ 2147483647 w 116"/>
              <a:gd name="T13" fmla="*/ 2147483647 h 63"/>
              <a:gd name="T14" fmla="*/ 2147483647 w 116"/>
              <a:gd name="T15" fmla="*/ 2147483647 h 63"/>
              <a:gd name="T16" fmla="*/ 2147483647 w 116"/>
              <a:gd name="T17" fmla="*/ 2147483647 h 63"/>
              <a:gd name="T18" fmla="*/ 2147483647 w 116"/>
              <a:gd name="T19" fmla="*/ 2147483647 h 63"/>
              <a:gd name="T20" fmla="*/ 2147483647 w 116"/>
              <a:gd name="T21" fmla="*/ 2147483647 h 63"/>
              <a:gd name="T22" fmla="*/ 2147483647 w 116"/>
              <a:gd name="T23" fmla="*/ 2147483647 h 63"/>
              <a:gd name="T24" fmla="*/ 2147483647 w 116"/>
              <a:gd name="T25" fmla="*/ 2147483647 h 63"/>
              <a:gd name="T26" fmla="*/ 2147483647 w 116"/>
              <a:gd name="T27" fmla="*/ 2147483647 h 63"/>
              <a:gd name="T28" fmla="*/ 0 w 116"/>
              <a:gd name="T29" fmla="*/ 2147483647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
              <a:gd name="T46" fmla="*/ 0 h 63"/>
              <a:gd name="T47" fmla="*/ 116 w 116"/>
              <a:gd name="T48" fmla="*/ 63 h 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 h="63">
                <a:moveTo>
                  <a:pt x="0" y="60"/>
                </a:moveTo>
                <a:lnTo>
                  <a:pt x="4" y="0"/>
                </a:lnTo>
                <a:lnTo>
                  <a:pt x="47" y="3"/>
                </a:lnTo>
                <a:lnTo>
                  <a:pt x="105" y="3"/>
                </a:lnTo>
                <a:lnTo>
                  <a:pt x="108" y="6"/>
                </a:lnTo>
                <a:lnTo>
                  <a:pt x="110" y="6"/>
                </a:lnTo>
                <a:lnTo>
                  <a:pt x="111" y="7"/>
                </a:lnTo>
                <a:lnTo>
                  <a:pt x="112" y="9"/>
                </a:lnTo>
                <a:lnTo>
                  <a:pt x="110" y="9"/>
                </a:lnTo>
                <a:lnTo>
                  <a:pt x="108" y="13"/>
                </a:lnTo>
                <a:lnTo>
                  <a:pt x="113" y="19"/>
                </a:lnTo>
                <a:lnTo>
                  <a:pt x="116" y="20"/>
                </a:lnTo>
                <a:lnTo>
                  <a:pt x="116" y="63"/>
                </a:lnTo>
                <a:lnTo>
                  <a:pt x="66" y="63"/>
                </a:lnTo>
                <a:lnTo>
                  <a:pt x="0" y="6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5" name="Missouri"/>
          <p:cNvSpPr>
            <a:spLocks noChangeAspect="1"/>
          </p:cNvSpPr>
          <p:nvPr/>
        </p:nvSpPr>
        <p:spPr bwMode="auto">
          <a:xfrm>
            <a:off x="4926013" y="3014663"/>
            <a:ext cx="809625" cy="698500"/>
          </a:xfrm>
          <a:custGeom>
            <a:avLst/>
            <a:gdLst>
              <a:gd name="T0" fmla="*/ 0 w 103"/>
              <a:gd name="T1" fmla="*/ 2147483647 h 90"/>
              <a:gd name="T2" fmla="*/ 2147483647 w 103"/>
              <a:gd name="T3" fmla="*/ 2147483647 h 90"/>
              <a:gd name="T4" fmla="*/ 2147483647 w 103"/>
              <a:gd name="T5" fmla="*/ 2147483647 h 90"/>
              <a:gd name="T6" fmla="*/ 2147483647 w 103"/>
              <a:gd name="T7" fmla="*/ 2147483647 h 90"/>
              <a:gd name="T8" fmla="*/ 2147483647 w 103"/>
              <a:gd name="T9" fmla="*/ 2147483647 h 90"/>
              <a:gd name="T10" fmla="*/ 2147483647 w 103"/>
              <a:gd name="T11" fmla="*/ 2147483647 h 90"/>
              <a:gd name="T12" fmla="*/ 2147483647 w 103"/>
              <a:gd name="T13" fmla="*/ 2147483647 h 90"/>
              <a:gd name="T14" fmla="*/ 2147483647 w 103"/>
              <a:gd name="T15" fmla="*/ 2147483647 h 90"/>
              <a:gd name="T16" fmla="*/ 2147483647 w 103"/>
              <a:gd name="T17" fmla="*/ 2147483647 h 90"/>
              <a:gd name="T18" fmla="*/ 2147483647 w 103"/>
              <a:gd name="T19" fmla="*/ 2147483647 h 90"/>
              <a:gd name="T20" fmla="*/ 2147483647 w 103"/>
              <a:gd name="T21" fmla="*/ 2147483647 h 90"/>
              <a:gd name="T22" fmla="*/ 2147483647 w 103"/>
              <a:gd name="T23" fmla="*/ 2147483647 h 90"/>
              <a:gd name="T24" fmla="*/ 2147483647 w 103"/>
              <a:gd name="T25" fmla="*/ 2147483647 h 90"/>
              <a:gd name="T26" fmla="*/ 2147483647 w 103"/>
              <a:gd name="T27" fmla="*/ 2147483647 h 90"/>
              <a:gd name="T28" fmla="*/ 2147483647 w 103"/>
              <a:gd name="T29" fmla="*/ 2147483647 h 90"/>
              <a:gd name="T30" fmla="*/ 2147483647 w 103"/>
              <a:gd name="T31" fmla="*/ 2147483647 h 90"/>
              <a:gd name="T32" fmla="*/ 2147483647 w 103"/>
              <a:gd name="T33" fmla="*/ 2147483647 h 90"/>
              <a:gd name="T34" fmla="*/ 2147483647 w 103"/>
              <a:gd name="T35" fmla="*/ 2147483647 h 90"/>
              <a:gd name="T36" fmla="*/ 2147483647 w 103"/>
              <a:gd name="T37" fmla="*/ 2147483647 h 90"/>
              <a:gd name="T38" fmla="*/ 2147483647 w 103"/>
              <a:gd name="T39" fmla="*/ 2147483647 h 90"/>
              <a:gd name="T40" fmla="*/ 2147483647 w 103"/>
              <a:gd name="T41" fmla="*/ 2147483647 h 90"/>
              <a:gd name="T42" fmla="*/ 2147483647 w 103"/>
              <a:gd name="T43" fmla="*/ 2147483647 h 90"/>
              <a:gd name="T44" fmla="*/ 2147483647 w 103"/>
              <a:gd name="T45" fmla="*/ 2147483647 h 90"/>
              <a:gd name="T46" fmla="*/ 2147483647 w 103"/>
              <a:gd name="T47" fmla="*/ 2147483647 h 90"/>
              <a:gd name="T48" fmla="*/ 2147483647 w 103"/>
              <a:gd name="T49" fmla="*/ 2147483647 h 90"/>
              <a:gd name="T50" fmla="*/ 2147483647 w 103"/>
              <a:gd name="T51" fmla="*/ 2147483647 h 90"/>
              <a:gd name="T52" fmla="*/ 2147483647 w 103"/>
              <a:gd name="T53" fmla="*/ 2147483647 h 90"/>
              <a:gd name="T54" fmla="*/ 2147483647 w 103"/>
              <a:gd name="T55" fmla="*/ 2147483647 h 90"/>
              <a:gd name="T56" fmla="*/ 2147483647 w 103"/>
              <a:gd name="T57" fmla="*/ 2147483647 h 90"/>
              <a:gd name="T58" fmla="*/ 2147483647 w 103"/>
              <a:gd name="T59" fmla="*/ 2147483647 h 90"/>
              <a:gd name="T60" fmla="*/ 2147483647 w 103"/>
              <a:gd name="T61" fmla="*/ 2147483647 h 90"/>
              <a:gd name="T62" fmla="*/ 2147483647 w 103"/>
              <a:gd name="T63" fmla="*/ 2147483647 h 90"/>
              <a:gd name="T64" fmla="*/ 2147483647 w 103"/>
              <a:gd name="T65" fmla="*/ 2147483647 h 90"/>
              <a:gd name="T66" fmla="*/ 2147483647 w 103"/>
              <a:gd name="T67" fmla="*/ 2147483647 h 90"/>
              <a:gd name="T68" fmla="*/ 2147483647 w 103"/>
              <a:gd name="T69" fmla="*/ 2147483647 h 90"/>
              <a:gd name="T70" fmla="*/ 2147483647 w 103"/>
              <a:gd name="T71" fmla="*/ 2147483647 h 90"/>
              <a:gd name="T72" fmla="*/ 2147483647 w 103"/>
              <a:gd name="T73" fmla="*/ 2147483647 h 90"/>
              <a:gd name="T74" fmla="*/ 2147483647 w 103"/>
              <a:gd name="T75" fmla="*/ 0 h 90"/>
              <a:gd name="T76" fmla="*/ 0 w 103"/>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3"/>
              <a:gd name="T118" fmla="*/ 0 h 90"/>
              <a:gd name="T119" fmla="*/ 103 w 103"/>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3" h="90">
                <a:moveTo>
                  <a:pt x="0" y="1"/>
                </a:moveTo>
                <a:lnTo>
                  <a:pt x="6" y="12"/>
                </a:lnTo>
                <a:lnTo>
                  <a:pt x="9" y="15"/>
                </a:lnTo>
                <a:lnTo>
                  <a:pt x="11" y="15"/>
                </a:lnTo>
                <a:lnTo>
                  <a:pt x="12" y="16"/>
                </a:lnTo>
                <a:lnTo>
                  <a:pt x="13" y="18"/>
                </a:lnTo>
                <a:lnTo>
                  <a:pt x="11" y="18"/>
                </a:lnTo>
                <a:lnTo>
                  <a:pt x="9" y="22"/>
                </a:lnTo>
                <a:lnTo>
                  <a:pt x="14" y="28"/>
                </a:lnTo>
                <a:lnTo>
                  <a:pt x="17" y="29"/>
                </a:lnTo>
                <a:lnTo>
                  <a:pt x="17" y="72"/>
                </a:lnTo>
                <a:lnTo>
                  <a:pt x="17" y="82"/>
                </a:lnTo>
                <a:lnTo>
                  <a:pt x="86" y="80"/>
                </a:lnTo>
                <a:lnTo>
                  <a:pt x="87" y="86"/>
                </a:lnTo>
                <a:lnTo>
                  <a:pt x="84" y="90"/>
                </a:lnTo>
                <a:lnTo>
                  <a:pt x="95" y="89"/>
                </a:lnTo>
                <a:lnTo>
                  <a:pt x="96" y="86"/>
                </a:lnTo>
                <a:lnTo>
                  <a:pt x="97" y="82"/>
                </a:lnTo>
                <a:lnTo>
                  <a:pt x="99" y="79"/>
                </a:lnTo>
                <a:lnTo>
                  <a:pt x="100" y="76"/>
                </a:lnTo>
                <a:lnTo>
                  <a:pt x="102" y="76"/>
                </a:lnTo>
                <a:lnTo>
                  <a:pt x="103" y="69"/>
                </a:lnTo>
                <a:lnTo>
                  <a:pt x="102" y="69"/>
                </a:lnTo>
                <a:lnTo>
                  <a:pt x="99" y="69"/>
                </a:lnTo>
                <a:lnTo>
                  <a:pt x="97" y="64"/>
                </a:lnTo>
                <a:lnTo>
                  <a:pt x="96" y="58"/>
                </a:lnTo>
                <a:lnTo>
                  <a:pt x="93" y="53"/>
                </a:lnTo>
                <a:lnTo>
                  <a:pt x="89" y="52"/>
                </a:lnTo>
                <a:lnTo>
                  <a:pt x="84" y="48"/>
                </a:lnTo>
                <a:lnTo>
                  <a:pt x="82" y="42"/>
                </a:lnTo>
                <a:lnTo>
                  <a:pt x="85" y="34"/>
                </a:lnTo>
                <a:lnTo>
                  <a:pt x="82" y="32"/>
                </a:lnTo>
                <a:lnTo>
                  <a:pt x="76" y="32"/>
                </a:lnTo>
                <a:lnTo>
                  <a:pt x="75" y="26"/>
                </a:lnTo>
                <a:lnTo>
                  <a:pt x="65" y="16"/>
                </a:lnTo>
                <a:lnTo>
                  <a:pt x="63" y="7"/>
                </a:lnTo>
                <a:lnTo>
                  <a:pt x="64" y="4"/>
                </a:lnTo>
                <a:lnTo>
                  <a:pt x="59" y="0"/>
                </a:lnTo>
                <a:lnTo>
                  <a:pt x="0" y="1"/>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6" name="Illinois"/>
          <p:cNvSpPr>
            <a:spLocks noChangeAspect="1"/>
          </p:cNvSpPr>
          <p:nvPr/>
        </p:nvSpPr>
        <p:spPr bwMode="auto">
          <a:xfrm>
            <a:off x="5421313" y="2693988"/>
            <a:ext cx="477837" cy="854075"/>
          </a:xfrm>
          <a:custGeom>
            <a:avLst/>
            <a:gdLst>
              <a:gd name="T0" fmla="*/ 0 w 61"/>
              <a:gd name="T1" fmla="*/ 2147483647 h 110"/>
              <a:gd name="T2" fmla="*/ 2147483647 w 61"/>
              <a:gd name="T3" fmla="*/ 2147483647 h 110"/>
              <a:gd name="T4" fmla="*/ 2147483647 w 61"/>
              <a:gd name="T5" fmla="*/ 2147483647 h 110"/>
              <a:gd name="T6" fmla="*/ 2147483647 w 61"/>
              <a:gd name="T7" fmla="*/ 2147483647 h 110"/>
              <a:gd name="T8" fmla="*/ 2147483647 w 61"/>
              <a:gd name="T9" fmla="*/ 2147483647 h 110"/>
              <a:gd name="T10" fmla="*/ 2147483647 w 61"/>
              <a:gd name="T11" fmla="*/ 2147483647 h 110"/>
              <a:gd name="T12" fmla="*/ 2147483647 w 61"/>
              <a:gd name="T13" fmla="*/ 2147483647 h 110"/>
              <a:gd name="T14" fmla="*/ 2147483647 w 61"/>
              <a:gd name="T15" fmla="*/ 2147483647 h 110"/>
              <a:gd name="T16" fmla="*/ 2147483647 w 61"/>
              <a:gd name="T17" fmla="*/ 2147483647 h 110"/>
              <a:gd name="T18" fmla="*/ 2147483647 w 61"/>
              <a:gd name="T19" fmla="*/ 0 h 110"/>
              <a:gd name="T20" fmla="*/ 2147483647 w 61"/>
              <a:gd name="T21" fmla="*/ 2147483647 h 110"/>
              <a:gd name="T22" fmla="*/ 2147483647 w 61"/>
              <a:gd name="T23" fmla="*/ 2147483647 h 110"/>
              <a:gd name="T24" fmla="*/ 2147483647 w 61"/>
              <a:gd name="T25" fmla="*/ 2147483647 h 110"/>
              <a:gd name="T26" fmla="*/ 2147483647 w 61"/>
              <a:gd name="T27" fmla="*/ 2147483647 h 110"/>
              <a:gd name="T28" fmla="*/ 2147483647 w 61"/>
              <a:gd name="T29" fmla="*/ 2147483647 h 110"/>
              <a:gd name="T30" fmla="*/ 2147483647 w 61"/>
              <a:gd name="T31" fmla="*/ 2147483647 h 110"/>
              <a:gd name="T32" fmla="*/ 2147483647 w 61"/>
              <a:gd name="T33" fmla="*/ 2147483647 h 110"/>
              <a:gd name="T34" fmla="*/ 2147483647 w 61"/>
              <a:gd name="T35" fmla="*/ 2147483647 h 110"/>
              <a:gd name="T36" fmla="*/ 2147483647 w 61"/>
              <a:gd name="T37" fmla="*/ 2147483647 h 110"/>
              <a:gd name="T38" fmla="*/ 2147483647 w 61"/>
              <a:gd name="T39" fmla="*/ 2147483647 h 110"/>
              <a:gd name="T40" fmla="*/ 2147483647 w 61"/>
              <a:gd name="T41" fmla="*/ 2147483647 h 110"/>
              <a:gd name="T42" fmla="*/ 2147483647 w 61"/>
              <a:gd name="T43" fmla="*/ 2147483647 h 110"/>
              <a:gd name="T44" fmla="*/ 2147483647 w 61"/>
              <a:gd name="T45" fmla="*/ 2147483647 h 110"/>
              <a:gd name="T46" fmla="*/ 2147483647 w 61"/>
              <a:gd name="T47" fmla="*/ 2147483647 h 110"/>
              <a:gd name="T48" fmla="*/ 2147483647 w 61"/>
              <a:gd name="T49" fmla="*/ 2147483647 h 110"/>
              <a:gd name="T50" fmla="*/ 2147483647 w 61"/>
              <a:gd name="T51" fmla="*/ 2147483647 h 110"/>
              <a:gd name="T52" fmla="*/ 2147483647 w 61"/>
              <a:gd name="T53" fmla="*/ 2147483647 h 110"/>
              <a:gd name="T54" fmla="*/ 2147483647 w 61"/>
              <a:gd name="T55" fmla="*/ 2147483647 h 110"/>
              <a:gd name="T56" fmla="*/ 2147483647 w 61"/>
              <a:gd name="T57" fmla="*/ 2147483647 h 110"/>
              <a:gd name="T58" fmla="*/ 2147483647 w 61"/>
              <a:gd name="T59" fmla="*/ 2147483647 h 110"/>
              <a:gd name="T60" fmla="*/ 2147483647 w 61"/>
              <a:gd name="T61" fmla="*/ 2147483647 h 110"/>
              <a:gd name="T62" fmla="*/ 2147483647 w 61"/>
              <a:gd name="T63" fmla="*/ 2147483647 h 110"/>
              <a:gd name="T64" fmla="*/ 2147483647 w 61"/>
              <a:gd name="T65" fmla="*/ 2147483647 h 110"/>
              <a:gd name="T66" fmla="*/ 2147483647 w 61"/>
              <a:gd name="T67" fmla="*/ 2147483647 h 110"/>
              <a:gd name="T68" fmla="*/ 2147483647 w 61"/>
              <a:gd name="T69" fmla="*/ 2147483647 h 110"/>
              <a:gd name="T70" fmla="*/ 2147483647 w 61"/>
              <a:gd name="T71" fmla="*/ 2147483647 h 110"/>
              <a:gd name="T72" fmla="*/ 2147483647 w 61"/>
              <a:gd name="T73" fmla="*/ 2147483647 h 110"/>
              <a:gd name="T74" fmla="*/ 2147483647 w 61"/>
              <a:gd name="T75" fmla="*/ 2147483647 h 110"/>
              <a:gd name="T76" fmla="*/ 0 w 61"/>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110"/>
              <a:gd name="T119" fmla="*/ 61 w 61"/>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110">
                <a:moveTo>
                  <a:pt x="0" y="48"/>
                </a:moveTo>
                <a:lnTo>
                  <a:pt x="1" y="45"/>
                </a:lnTo>
                <a:lnTo>
                  <a:pt x="5" y="38"/>
                </a:lnTo>
                <a:lnTo>
                  <a:pt x="7" y="31"/>
                </a:lnTo>
                <a:lnTo>
                  <a:pt x="5" y="26"/>
                </a:lnTo>
                <a:lnTo>
                  <a:pt x="16" y="18"/>
                </a:lnTo>
                <a:lnTo>
                  <a:pt x="18" y="13"/>
                </a:lnTo>
                <a:lnTo>
                  <a:pt x="18" y="11"/>
                </a:lnTo>
                <a:lnTo>
                  <a:pt x="11" y="2"/>
                </a:lnTo>
                <a:lnTo>
                  <a:pt x="51" y="0"/>
                </a:lnTo>
                <a:lnTo>
                  <a:pt x="52" y="7"/>
                </a:lnTo>
                <a:lnTo>
                  <a:pt x="56" y="15"/>
                </a:lnTo>
                <a:lnTo>
                  <a:pt x="60" y="57"/>
                </a:lnTo>
                <a:lnTo>
                  <a:pt x="59" y="65"/>
                </a:lnTo>
                <a:lnTo>
                  <a:pt x="61" y="70"/>
                </a:lnTo>
                <a:lnTo>
                  <a:pt x="59" y="80"/>
                </a:lnTo>
                <a:lnTo>
                  <a:pt x="56" y="84"/>
                </a:lnTo>
                <a:lnTo>
                  <a:pt x="54" y="91"/>
                </a:lnTo>
                <a:lnTo>
                  <a:pt x="55" y="93"/>
                </a:lnTo>
                <a:lnTo>
                  <a:pt x="54" y="97"/>
                </a:lnTo>
                <a:lnTo>
                  <a:pt x="55" y="99"/>
                </a:lnTo>
                <a:lnTo>
                  <a:pt x="50" y="101"/>
                </a:lnTo>
                <a:lnTo>
                  <a:pt x="49" y="108"/>
                </a:lnTo>
                <a:lnTo>
                  <a:pt x="42" y="105"/>
                </a:lnTo>
                <a:lnTo>
                  <a:pt x="38" y="109"/>
                </a:lnTo>
                <a:lnTo>
                  <a:pt x="39" y="110"/>
                </a:lnTo>
                <a:lnTo>
                  <a:pt x="36" y="110"/>
                </a:lnTo>
                <a:lnTo>
                  <a:pt x="34" y="105"/>
                </a:lnTo>
                <a:lnTo>
                  <a:pt x="33" y="99"/>
                </a:lnTo>
                <a:lnTo>
                  <a:pt x="30" y="94"/>
                </a:lnTo>
                <a:lnTo>
                  <a:pt x="26" y="93"/>
                </a:lnTo>
                <a:lnTo>
                  <a:pt x="21" y="89"/>
                </a:lnTo>
                <a:lnTo>
                  <a:pt x="19" y="83"/>
                </a:lnTo>
                <a:lnTo>
                  <a:pt x="22" y="75"/>
                </a:lnTo>
                <a:lnTo>
                  <a:pt x="19" y="73"/>
                </a:lnTo>
                <a:lnTo>
                  <a:pt x="13" y="73"/>
                </a:lnTo>
                <a:lnTo>
                  <a:pt x="12" y="67"/>
                </a:lnTo>
                <a:lnTo>
                  <a:pt x="2" y="57"/>
                </a:lnTo>
                <a:lnTo>
                  <a:pt x="0" y="4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7" name="Iowa"/>
          <p:cNvSpPr>
            <a:spLocks noChangeAspect="1"/>
          </p:cNvSpPr>
          <p:nvPr/>
        </p:nvSpPr>
        <p:spPr bwMode="auto">
          <a:xfrm>
            <a:off x="4833938" y="2562225"/>
            <a:ext cx="728662" cy="482600"/>
          </a:xfrm>
          <a:custGeom>
            <a:avLst/>
            <a:gdLst>
              <a:gd name="T0" fmla="*/ 0 w 93"/>
              <a:gd name="T1" fmla="*/ 2147483647 h 62"/>
              <a:gd name="T2" fmla="*/ 0 w 93"/>
              <a:gd name="T3" fmla="*/ 2147483647 h 62"/>
              <a:gd name="T4" fmla="*/ 2147483647 w 93"/>
              <a:gd name="T5" fmla="*/ 2147483647 h 62"/>
              <a:gd name="T6" fmla="*/ 2147483647 w 93"/>
              <a:gd name="T7" fmla="*/ 2147483647 h 62"/>
              <a:gd name="T8" fmla="*/ 2147483647 w 93"/>
              <a:gd name="T9" fmla="*/ 2147483647 h 62"/>
              <a:gd name="T10" fmla="*/ 2147483647 w 93"/>
              <a:gd name="T11" fmla="*/ 2147483647 h 62"/>
              <a:gd name="T12" fmla="*/ 2147483647 w 93"/>
              <a:gd name="T13" fmla="*/ 2147483647 h 62"/>
              <a:gd name="T14" fmla="*/ 2147483647 w 93"/>
              <a:gd name="T15" fmla="*/ 2147483647 h 62"/>
              <a:gd name="T16" fmla="*/ 2147483647 w 93"/>
              <a:gd name="T17" fmla="*/ 2147483647 h 62"/>
              <a:gd name="T18" fmla="*/ 2147483647 w 93"/>
              <a:gd name="T19" fmla="*/ 2147483647 h 62"/>
              <a:gd name="T20" fmla="*/ 2147483647 w 93"/>
              <a:gd name="T21" fmla="*/ 2147483647 h 62"/>
              <a:gd name="T22" fmla="*/ 2147483647 w 93"/>
              <a:gd name="T23" fmla="*/ 2147483647 h 62"/>
              <a:gd name="T24" fmla="*/ 2147483647 w 93"/>
              <a:gd name="T25" fmla="*/ 2147483647 h 62"/>
              <a:gd name="T26" fmla="*/ 2147483647 w 93"/>
              <a:gd name="T27" fmla="*/ 2147483647 h 62"/>
              <a:gd name="T28" fmla="*/ 2147483647 w 93"/>
              <a:gd name="T29" fmla="*/ 2147483647 h 62"/>
              <a:gd name="T30" fmla="*/ 2147483647 w 93"/>
              <a:gd name="T31" fmla="*/ 2147483647 h 62"/>
              <a:gd name="T32" fmla="*/ 2147483647 w 93"/>
              <a:gd name="T33" fmla="*/ 2147483647 h 62"/>
              <a:gd name="T34" fmla="*/ 2147483647 w 93"/>
              <a:gd name="T35" fmla="*/ 2147483647 h 62"/>
              <a:gd name="T36" fmla="*/ 2147483647 w 93"/>
              <a:gd name="T37" fmla="*/ 2147483647 h 62"/>
              <a:gd name="T38" fmla="*/ 2147483647 w 93"/>
              <a:gd name="T39" fmla="*/ 2147483647 h 62"/>
              <a:gd name="T40" fmla="*/ 2147483647 w 93"/>
              <a:gd name="T41" fmla="*/ 2147483647 h 62"/>
              <a:gd name="T42" fmla="*/ 2147483647 w 93"/>
              <a:gd name="T43" fmla="*/ 0 h 62"/>
              <a:gd name="T44" fmla="*/ 2147483647 w 93"/>
              <a:gd name="T45" fmla="*/ 2147483647 h 62"/>
              <a:gd name="T46" fmla="*/ 0 w 93"/>
              <a:gd name="T47" fmla="*/ 2147483647 h 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3"/>
              <a:gd name="T73" fmla="*/ 0 h 62"/>
              <a:gd name="T74" fmla="*/ 93 w 93"/>
              <a:gd name="T75" fmla="*/ 62 h 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3" h="62">
                <a:moveTo>
                  <a:pt x="0" y="1"/>
                </a:moveTo>
                <a:lnTo>
                  <a:pt x="0" y="6"/>
                </a:lnTo>
                <a:lnTo>
                  <a:pt x="2" y="10"/>
                </a:lnTo>
                <a:lnTo>
                  <a:pt x="1" y="13"/>
                </a:lnTo>
                <a:lnTo>
                  <a:pt x="2" y="22"/>
                </a:lnTo>
                <a:lnTo>
                  <a:pt x="6" y="34"/>
                </a:lnTo>
                <a:lnTo>
                  <a:pt x="6" y="38"/>
                </a:lnTo>
                <a:lnTo>
                  <a:pt x="9" y="43"/>
                </a:lnTo>
                <a:lnTo>
                  <a:pt x="11" y="53"/>
                </a:lnTo>
                <a:lnTo>
                  <a:pt x="10" y="56"/>
                </a:lnTo>
                <a:lnTo>
                  <a:pt x="12" y="59"/>
                </a:lnTo>
                <a:lnTo>
                  <a:pt x="71" y="58"/>
                </a:lnTo>
                <a:lnTo>
                  <a:pt x="76" y="62"/>
                </a:lnTo>
                <a:lnTo>
                  <a:pt x="80" y="55"/>
                </a:lnTo>
                <a:lnTo>
                  <a:pt x="82" y="48"/>
                </a:lnTo>
                <a:lnTo>
                  <a:pt x="80" y="43"/>
                </a:lnTo>
                <a:lnTo>
                  <a:pt x="91" y="35"/>
                </a:lnTo>
                <a:lnTo>
                  <a:pt x="93" y="30"/>
                </a:lnTo>
                <a:lnTo>
                  <a:pt x="93" y="28"/>
                </a:lnTo>
                <a:lnTo>
                  <a:pt x="86" y="19"/>
                </a:lnTo>
                <a:lnTo>
                  <a:pt x="78" y="10"/>
                </a:lnTo>
                <a:lnTo>
                  <a:pt x="76" y="0"/>
                </a:lnTo>
                <a:lnTo>
                  <a:pt x="2" y="2"/>
                </a:lnTo>
                <a:lnTo>
                  <a:pt x="0" y="1"/>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8" name="New Mexico"/>
          <p:cNvSpPr>
            <a:spLocks noChangeAspect="1"/>
          </p:cNvSpPr>
          <p:nvPr/>
        </p:nvSpPr>
        <p:spPr bwMode="auto">
          <a:xfrm>
            <a:off x="3176588" y="3455988"/>
            <a:ext cx="865187" cy="871537"/>
          </a:xfrm>
          <a:custGeom>
            <a:avLst/>
            <a:gdLst>
              <a:gd name="T0" fmla="*/ 0 w 110"/>
              <a:gd name="T1" fmla="*/ 2147483647 h 112"/>
              <a:gd name="T2" fmla="*/ 2147483647 w 110"/>
              <a:gd name="T3" fmla="*/ 2147483647 h 112"/>
              <a:gd name="T4" fmla="*/ 2147483647 w 110"/>
              <a:gd name="T5" fmla="*/ 2147483647 h 112"/>
              <a:gd name="T6" fmla="*/ 2147483647 w 110"/>
              <a:gd name="T7" fmla="*/ 2147483647 h 112"/>
              <a:gd name="T8" fmla="*/ 2147483647 w 110"/>
              <a:gd name="T9" fmla="*/ 2147483647 h 112"/>
              <a:gd name="T10" fmla="*/ 2147483647 w 110"/>
              <a:gd name="T11" fmla="*/ 2147483647 h 112"/>
              <a:gd name="T12" fmla="*/ 2147483647 w 110"/>
              <a:gd name="T13" fmla="*/ 2147483647 h 112"/>
              <a:gd name="T14" fmla="*/ 2147483647 w 110"/>
              <a:gd name="T15" fmla="*/ 2147483647 h 112"/>
              <a:gd name="T16" fmla="*/ 2147483647 w 110"/>
              <a:gd name="T17" fmla="*/ 2147483647 h 112"/>
              <a:gd name="T18" fmla="*/ 2147483647 w 110"/>
              <a:gd name="T19" fmla="*/ 2147483647 h 112"/>
              <a:gd name="T20" fmla="*/ 2147483647 w 110"/>
              <a:gd name="T21" fmla="*/ 0 h 112"/>
              <a:gd name="T22" fmla="*/ 0 w 110"/>
              <a:gd name="T23" fmla="*/ 2147483647 h 1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112"/>
              <a:gd name="T38" fmla="*/ 110 w 110"/>
              <a:gd name="T39" fmla="*/ 112 h 1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112">
                <a:moveTo>
                  <a:pt x="0" y="110"/>
                </a:moveTo>
                <a:lnTo>
                  <a:pt x="14" y="112"/>
                </a:lnTo>
                <a:lnTo>
                  <a:pt x="15" y="104"/>
                </a:lnTo>
                <a:lnTo>
                  <a:pt x="43" y="108"/>
                </a:lnTo>
                <a:lnTo>
                  <a:pt x="41" y="104"/>
                </a:lnTo>
                <a:lnTo>
                  <a:pt x="46" y="104"/>
                </a:lnTo>
                <a:lnTo>
                  <a:pt x="101" y="109"/>
                </a:lnTo>
                <a:lnTo>
                  <a:pt x="109" y="21"/>
                </a:lnTo>
                <a:lnTo>
                  <a:pt x="110" y="11"/>
                </a:lnTo>
                <a:lnTo>
                  <a:pt x="63" y="6"/>
                </a:lnTo>
                <a:lnTo>
                  <a:pt x="16" y="0"/>
                </a:lnTo>
                <a:lnTo>
                  <a:pt x="0" y="1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79" name="Oklahoma"/>
          <p:cNvSpPr>
            <a:spLocks noChangeAspect="1"/>
          </p:cNvSpPr>
          <p:nvPr/>
        </p:nvSpPr>
        <p:spPr bwMode="auto">
          <a:xfrm>
            <a:off x="4033838" y="3541713"/>
            <a:ext cx="1049337" cy="546100"/>
          </a:xfrm>
          <a:custGeom>
            <a:avLst/>
            <a:gdLst>
              <a:gd name="T0" fmla="*/ 0 w 134"/>
              <a:gd name="T1" fmla="*/ 2147483647 h 70"/>
              <a:gd name="T2" fmla="*/ 2147483647 w 134"/>
              <a:gd name="T3" fmla="*/ 0 h 70"/>
              <a:gd name="T4" fmla="*/ 2147483647 w 134"/>
              <a:gd name="T5" fmla="*/ 2147483647 h 70"/>
              <a:gd name="T6" fmla="*/ 2147483647 w 134"/>
              <a:gd name="T7" fmla="*/ 2147483647 h 70"/>
              <a:gd name="T8" fmla="*/ 2147483647 w 134"/>
              <a:gd name="T9" fmla="*/ 2147483647 h 70"/>
              <a:gd name="T10" fmla="*/ 2147483647 w 134"/>
              <a:gd name="T11" fmla="*/ 2147483647 h 70"/>
              <a:gd name="T12" fmla="*/ 2147483647 w 134"/>
              <a:gd name="T13" fmla="*/ 2147483647 h 70"/>
              <a:gd name="T14" fmla="*/ 2147483647 w 134"/>
              <a:gd name="T15" fmla="*/ 2147483647 h 70"/>
              <a:gd name="T16" fmla="*/ 2147483647 w 134"/>
              <a:gd name="T17" fmla="*/ 2147483647 h 70"/>
              <a:gd name="T18" fmla="*/ 2147483647 w 134"/>
              <a:gd name="T19" fmla="*/ 2147483647 h 70"/>
              <a:gd name="T20" fmla="*/ 2147483647 w 134"/>
              <a:gd name="T21" fmla="*/ 2147483647 h 70"/>
              <a:gd name="T22" fmla="*/ 2147483647 w 134"/>
              <a:gd name="T23" fmla="*/ 2147483647 h 70"/>
              <a:gd name="T24" fmla="*/ 2147483647 w 134"/>
              <a:gd name="T25" fmla="*/ 2147483647 h 70"/>
              <a:gd name="T26" fmla="*/ 2147483647 w 134"/>
              <a:gd name="T27" fmla="*/ 2147483647 h 70"/>
              <a:gd name="T28" fmla="*/ 2147483647 w 134"/>
              <a:gd name="T29" fmla="*/ 2147483647 h 70"/>
              <a:gd name="T30" fmla="*/ 2147483647 w 134"/>
              <a:gd name="T31" fmla="*/ 2147483647 h 70"/>
              <a:gd name="T32" fmla="*/ 2147483647 w 134"/>
              <a:gd name="T33" fmla="*/ 2147483647 h 70"/>
              <a:gd name="T34" fmla="*/ 2147483647 w 134"/>
              <a:gd name="T35" fmla="*/ 2147483647 h 70"/>
              <a:gd name="T36" fmla="*/ 2147483647 w 134"/>
              <a:gd name="T37" fmla="*/ 2147483647 h 70"/>
              <a:gd name="T38" fmla="*/ 2147483647 w 134"/>
              <a:gd name="T39" fmla="*/ 2147483647 h 70"/>
              <a:gd name="T40" fmla="*/ 2147483647 w 134"/>
              <a:gd name="T41" fmla="*/ 2147483647 h 70"/>
              <a:gd name="T42" fmla="*/ 2147483647 w 134"/>
              <a:gd name="T43" fmla="*/ 2147483647 h 70"/>
              <a:gd name="T44" fmla="*/ 2147483647 w 134"/>
              <a:gd name="T45" fmla="*/ 2147483647 h 70"/>
              <a:gd name="T46" fmla="*/ 2147483647 w 134"/>
              <a:gd name="T47" fmla="*/ 2147483647 h 70"/>
              <a:gd name="T48" fmla="*/ 2147483647 w 134"/>
              <a:gd name="T49" fmla="*/ 2147483647 h 70"/>
              <a:gd name="T50" fmla="*/ 2147483647 w 134"/>
              <a:gd name="T51" fmla="*/ 2147483647 h 70"/>
              <a:gd name="T52" fmla="*/ 2147483647 w 134"/>
              <a:gd name="T53" fmla="*/ 2147483647 h 70"/>
              <a:gd name="T54" fmla="*/ 2147483647 w 134"/>
              <a:gd name="T55" fmla="*/ 2147483647 h 70"/>
              <a:gd name="T56" fmla="*/ 2147483647 w 134"/>
              <a:gd name="T57" fmla="*/ 2147483647 h 70"/>
              <a:gd name="T58" fmla="*/ 2147483647 w 134"/>
              <a:gd name="T59" fmla="*/ 2147483647 h 70"/>
              <a:gd name="T60" fmla="*/ 2147483647 w 134"/>
              <a:gd name="T61" fmla="*/ 2147483647 h 70"/>
              <a:gd name="T62" fmla="*/ 2147483647 w 134"/>
              <a:gd name="T63" fmla="*/ 2147483647 h 70"/>
              <a:gd name="T64" fmla="*/ 2147483647 w 134"/>
              <a:gd name="T65" fmla="*/ 2147483647 h 70"/>
              <a:gd name="T66" fmla="*/ 2147483647 w 134"/>
              <a:gd name="T67" fmla="*/ 2147483647 h 70"/>
              <a:gd name="T68" fmla="*/ 2147483647 w 134"/>
              <a:gd name="T69" fmla="*/ 2147483647 h 70"/>
              <a:gd name="T70" fmla="*/ 2147483647 w 134"/>
              <a:gd name="T71" fmla="*/ 2147483647 h 70"/>
              <a:gd name="T72" fmla="*/ 0 w 134"/>
              <a:gd name="T73" fmla="*/ 2147483647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4"/>
              <a:gd name="T112" fmla="*/ 0 h 70"/>
              <a:gd name="T113" fmla="*/ 134 w 134"/>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4" h="70">
                <a:moveTo>
                  <a:pt x="0" y="10"/>
                </a:moveTo>
                <a:lnTo>
                  <a:pt x="1" y="0"/>
                </a:lnTo>
                <a:lnTo>
                  <a:pt x="15" y="1"/>
                </a:lnTo>
                <a:lnTo>
                  <a:pt x="81" y="4"/>
                </a:lnTo>
                <a:lnTo>
                  <a:pt x="131" y="4"/>
                </a:lnTo>
                <a:lnTo>
                  <a:pt x="131" y="14"/>
                </a:lnTo>
                <a:lnTo>
                  <a:pt x="134" y="36"/>
                </a:lnTo>
                <a:lnTo>
                  <a:pt x="134" y="70"/>
                </a:lnTo>
                <a:lnTo>
                  <a:pt x="129" y="69"/>
                </a:lnTo>
                <a:lnTo>
                  <a:pt x="123" y="64"/>
                </a:lnTo>
                <a:lnTo>
                  <a:pt x="120" y="65"/>
                </a:lnTo>
                <a:lnTo>
                  <a:pt x="112" y="66"/>
                </a:lnTo>
                <a:lnTo>
                  <a:pt x="103" y="69"/>
                </a:lnTo>
                <a:lnTo>
                  <a:pt x="100" y="66"/>
                </a:lnTo>
                <a:lnTo>
                  <a:pt x="95" y="67"/>
                </a:lnTo>
                <a:lnTo>
                  <a:pt x="94" y="64"/>
                </a:lnTo>
                <a:lnTo>
                  <a:pt x="91" y="66"/>
                </a:lnTo>
                <a:lnTo>
                  <a:pt x="91" y="69"/>
                </a:lnTo>
                <a:lnTo>
                  <a:pt x="90" y="65"/>
                </a:lnTo>
                <a:lnTo>
                  <a:pt x="87" y="67"/>
                </a:lnTo>
                <a:lnTo>
                  <a:pt x="82" y="63"/>
                </a:lnTo>
                <a:lnTo>
                  <a:pt x="79" y="66"/>
                </a:lnTo>
                <a:lnTo>
                  <a:pt x="77" y="65"/>
                </a:lnTo>
                <a:lnTo>
                  <a:pt x="75" y="60"/>
                </a:lnTo>
                <a:lnTo>
                  <a:pt x="71" y="60"/>
                </a:lnTo>
                <a:lnTo>
                  <a:pt x="70" y="61"/>
                </a:lnTo>
                <a:lnTo>
                  <a:pt x="67" y="59"/>
                </a:lnTo>
                <a:lnTo>
                  <a:pt x="65" y="60"/>
                </a:lnTo>
                <a:lnTo>
                  <a:pt x="62" y="58"/>
                </a:lnTo>
                <a:lnTo>
                  <a:pt x="58" y="58"/>
                </a:lnTo>
                <a:lnTo>
                  <a:pt x="58" y="55"/>
                </a:lnTo>
                <a:lnTo>
                  <a:pt x="56" y="53"/>
                </a:lnTo>
                <a:lnTo>
                  <a:pt x="54" y="55"/>
                </a:lnTo>
                <a:lnTo>
                  <a:pt x="50" y="54"/>
                </a:lnTo>
                <a:lnTo>
                  <a:pt x="45" y="51"/>
                </a:lnTo>
                <a:lnTo>
                  <a:pt x="47" y="13"/>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0" name="Florida"/>
          <p:cNvSpPr>
            <a:spLocks noChangeAspect="1"/>
          </p:cNvSpPr>
          <p:nvPr/>
        </p:nvSpPr>
        <p:spPr bwMode="auto">
          <a:xfrm>
            <a:off x="5994400" y="4397375"/>
            <a:ext cx="1106488" cy="831850"/>
          </a:xfrm>
          <a:custGeom>
            <a:avLst/>
            <a:gdLst>
              <a:gd name="T0" fmla="*/ 0 w 141"/>
              <a:gd name="T1" fmla="*/ 2147483647 h 107"/>
              <a:gd name="T2" fmla="*/ 2147483647 w 141"/>
              <a:gd name="T3" fmla="*/ 2147483647 h 107"/>
              <a:gd name="T4" fmla="*/ 2147483647 w 141"/>
              <a:gd name="T5" fmla="*/ 2147483647 h 107"/>
              <a:gd name="T6" fmla="*/ 2147483647 w 141"/>
              <a:gd name="T7" fmla="*/ 2147483647 h 107"/>
              <a:gd name="T8" fmla="*/ 2147483647 w 141"/>
              <a:gd name="T9" fmla="*/ 2147483647 h 107"/>
              <a:gd name="T10" fmla="*/ 2147483647 w 141"/>
              <a:gd name="T11" fmla="*/ 2147483647 h 107"/>
              <a:gd name="T12" fmla="*/ 2147483647 w 141"/>
              <a:gd name="T13" fmla="*/ 2147483647 h 107"/>
              <a:gd name="T14" fmla="*/ 2147483647 w 141"/>
              <a:gd name="T15" fmla="*/ 2147483647 h 107"/>
              <a:gd name="T16" fmla="*/ 2147483647 w 141"/>
              <a:gd name="T17" fmla="*/ 2147483647 h 107"/>
              <a:gd name="T18" fmla="*/ 2147483647 w 141"/>
              <a:gd name="T19" fmla="*/ 2147483647 h 107"/>
              <a:gd name="T20" fmla="*/ 2147483647 w 141"/>
              <a:gd name="T21" fmla="*/ 2147483647 h 107"/>
              <a:gd name="T22" fmla="*/ 2147483647 w 141"/>
              <a:gd name="T23" fmla="*/ 2147483647 h 107"/>
              <a:gd name="T24" fmla="*/ 2147483647 w 141"/>
              <a:gd name="T25" fmla="*/ 2147483647 h 107"/>
              <a:gd name="T26" fmla="*/ 2147483647 w 141"/>
              <a:gd name="T27" fmla="*/ 2147483647 h 107"/>
              <a:gd name="T28" fmla="*/ 2147483647 w 141"/>
              <a:gd name="T29" fmla="*/ 2147483647 h 107"/>
              <a:gd name="T30" fmla="*/ 2147483647 w 141"/>
              <a:gd name="T31" fmla="*/ 2147483647 h 107"/>
              <a:gd name="T32" fmla="*/ 2147483647 w 141"/>
              <a:gd name="T33" fmla="*/ 2147483647 h 107"/>
              <a:gd name="T34" fmla="*/ 2147483647 w 141"/>
              <a:gd name="T35" fmla="*/ 2147483647 h 107"/>
              <a:gd name="T36" fmla="*/ 2147483647 w 141"/>
              <a:gd name="T37" fmla="*/ 2147483647 h 107"/>
              <a:gd name="T38" fmla="*/ 2147483647 w 141"/>
              <a:gd name="T39" fmla="*/ 2147483647 h 107"/>
              <a:gd name="T40" fmla="*/ 2147483647 w 141"/>
              <a:gd name="T41" fmla="*/ 2147483647 h 107"/>
              <a:gd name="T42" fmla="*/ 2147483647 w 141"/>
              <a:gd name="T43" fmla="*/ 2147483647 h 107"/>
              <a:gd name="T44" fmla="*/ 2147483647 w 141"/>
              <a:gd name="T45" fmla="*/ 2147483647 h 107"/>
              <a:gd name="T46" fmla="*/ 2147483647 w 141"/>
              <a:gd name="T47" fmla="*/ 2147483647 h 107"/>
              <a:gd name="T48" fmla="*/ 2147483647 w 141"/>
              <a:gd name="T49" fmla="*/ 2147483647 h 107"/>
              <a:gd name="T50" fmla="*/ 2147483647 w 141"/>
              <a:gd name="T51" fmla="*/ 2147483647 h 107"/>
              <a:gd name="T52" fmla="*/ 2147483647 w 141"/>
              <a:gd name="T53" fmla="*/ 2147483647 h 107"/>
              <a:gd name="T54" fmla="*/ 2147483647 w 141"/>
              <a:gd name="T55" fmla="*/ 2147483647 h 107"/>
              <a:gd name="T56" fmla="*/ 2147483647 w 141"/>
              <a:gd name="T57" fmla="*/ 2147483647 h 107"/>
              <a:gd name="T58" fmla="*/ 2147483647 w 141"/>
              <a:gd name="T59" fmla="*/ 2147483647 h 107"/>
              <a:gd name="T60" fmla="*/ 2147483647 w 141"/>
              <a:gd name="T61" fmla="*/ 2147483647 h 107"/>
              <a:gd name="T62" fmla="*/ 2147483647 w 141"/>
              <a:gd name="T63" fmla="*/ 2147483647 h 107"/>
              <a:gd name="T64" fmla="*/ 2147483647 w 141"/>
              <a:gd name="T65" fmla="*/ 2147483647 h 107"/>
              <a:gd name="T66" fmla="*/ 2147483647 w 141"/>
              <a:gd name="T67" fmla="*/ 2147483647 h 107"/>
              <a:gd name="T68" fmla="*/ 2147483647 w 141"/>
              <a:gd name="T69" fmla="*/ 2147483647 h 107"/>
              <a:gd name="T70" fmla="*/ 2147483647 w 141"/>
              <a:gd name="T71" fmla="*/ 2147483647 h 107"/>
              <a:gd name="T72" fmla="*/ 2147483647 w 141"/>
              <a:gd name="T73" fmla="*/ 2147483647 h 107"/>
              <a:gd name="T74" fmla="*/ 2147483647 w 141"/>
              <a:gd name="T75" fmla="*/ 2147483647 h 107"/>
              <a:gd name="T76" fmla="*/ 2147483647 w 141"/>
              <a:gd name="T77" fmla="*/ 2147483647 h 107"/>
              <a:gd name="T78" fmla="*/ 2147483647 w 141"/>
              <a:gd name="T79" fmla="*/ 2147483647 h 107"/>
              <a:gd name="T80" fmla="*/ 2147483647 w 141"/>
              <a:gd name="T81" fmla="*/ 2147483647 h 107"/>
              <a:gd name="T82" fmla="*/ 2147483647 w 141"/>
              <a:gd name="T83" fmla="*/ 2147483647 h 107"/>
              <a:gd name="T84" fmla="*/ 2147483647 w 141"/>
              <a:gd name="T85" fmla="*/ 2147483647 h 107"/>
              <a:gd name="T86" fmla="*/ 2147483647 w 141"/>
              <a:gd name="T87" fmla="*/ 2147483647 h 107"/>
              <a:gd name="T88" fmla="*/ 2147483647 w 141"/>
              <a:gd name="T89" fmla="*/ 2147483647 h 107"/>
              <a:gd name="T90" fmla="*/ 2147483647 w 141"/>
              <a:gd name="T91" fmla="*/ 2147483647 h 107"/>
              <a:gd name="T92" fmla="*/ 2147483647 w 141"/>
              <a:gd name="T93" fmla="*/ 2147483647 h 107"/>
              <a:gd name="T94" fmla="*/ 2147483647 w 141"/>
              <a:gd name="T95" fmla="*/ 2147483647 h 107"/>
              <a:gd name="T96" fmla="*/ 2147483647 w 141"/>
              <a:gd name="T97" fmla="*/ 2147483647 h 107"/>
              <a:gd name="T98" fmla="*/ 2147483647 w 141"/>
              <a:gd name="T99" fmla="*/ 2147483647 h 107"/>
              <a:gd name="T100" fmla="*/ 2147483647 w 141"/>
              <a:gd name="T101" fmla="*/ 2147483647 h 107"/>
              <a:gd name="T102" fmla="*/ 2147483647 w 141"/>
              <a:gd name="T103" fmla="*/ 2147483647 h 107"/>
              <a:gd name="T104" fmla="*/ 2147483647 w 141"/>
              <a:gd name="T105" fmla="*/ 2147483647 h 107"/>
              <a:gd name="T106" fmla="*/ 2147483647 w 141"/>
              <a:gd name="T107" fmla="*/ 2147483647 h 107"/>
              <a:gd name="T108" fmla="*/ 0 w 141"/>
              <a:gd name="T109" fmla="*/ 2147483647 h 10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7"/>
              <a:gd name="T167" fmla="*/ 141 w 141"/>
              <a:gd name="T168" fmla="*/ 107 h 10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7">
                <a:moveTo>
                  <a:pt x="0" y="7"/>
                </a:moveTo>
                <a:lnTo>
                  <a:pt x="0" y="10"/>
                </a:lnTo>
                <a:lnTo>
                  <a:pt x="4" y="14"/>
                </a:lnTo>
                <a:lnTo>
                  <a:pt x="3" y="16"/>
                </a:lnTo>
                <a:lnTo>
                  <a:pt x="4" y="17"/>
                </a:lnTo>
                <a:lnTo>
                  <a:pt x="3" y="20"/>
                </a:lnTo>
                <a:lnTo>
                  <a:pt x="6" y="19"/>
                </a:lnTo>
                <a:lnTo>
                  <a:pt x="8" y="17"/>
                </a:lnTo>
                <a:lnTo>
                  <a:pt x="8" y="15"/>
                </a:lnTo>
                <a:lnTo>
                  <a:pt x="9" y="16"/>
                </a:lnTo>
                <a:lnTo>
                  <a:pt x="10" y="14"/>
                </a:lnTo>
                <a:lnTo>
                  <a:pt x="11" y="16"/>
                </a:lnTo>
                <a:lnTo>
                  <a:pt x="8" y="18"/>
                </a:lnTo>
                <a:lnTo>
                  <a:pt x="17" y="16"/>
                </a:lnTo>
                <a:lnTo>
                  <a:pt x="19" y="15"/>
                </a:lnTo>
                <a:lnTo>
                  <a:pt x="21" y="15"/>
                </a:lnTo>
                <a:lnTo>
                  <a:pt x="24" y="14"/>
                </a:lnTo>
                <a:lnTo>
                  <a:pt x="25" y="16"/>
                </a:lnTo>
                <a:lnTo>
                  <a:pt x="19" y="16"/>
                </a:lnTo>
                <a:lnTo>
                  <a:pt x="21" y="17"/>
                </a:lnTo>
                <a:lnTo>
                  <a:pt x="28" y="18"/>
                </a:lnTo>
                <a:lnTo>
                  <a:pt x="32" y="21"/>
                </a:lnTo>
                <a:lnTo>
                  <a:pt x="31" y="17"/>
                </a:lnTo>
                <a:lnTo>
                  <a:pt x="33" y="20"/>
                </a:lnTo>
                <a:lnTo>
                  <a:pt x="36" y="20"/>
                </a:lnTo>
                <a:lnTo>
                  <a:pt x="34" y="21"/>
                </a:lnTo>
                <a:lnTo>
                  <a:pt x="39" y="24"/>
                </a:lnTo>
                <a:lnTo>
                  <a:pt x="41" y="26"/>
                </a:lnTo>
                <a:lnTo>
                  <a:pt x="40" y="28"/>
                </a:lnTo>
                <a:lnTo>
                  <a:pt x="39" y="25"/>
                </a:lnTo>
                <a:lnTo>
                  <a:pt x="40" y="29"/>
                </a:lnTo>
                <a:lnTo>
                  <a:pt x="43" y="28"/>
                </a:lnTo>
                <a:lnTo>
                  <a:pt x="46" y="27"/>
                </a:lnTo>
                <a:lnTo>
                  <a:pt x="48" y="26"/>
                </a:lnTo>
                <a:lnTo>
                  <a:pt x="48" y="27"/>
                </a:lnTo>
                <a:lnTo>
                  <a:pt x="54" y="23"/>
                </a:lnTo>
                <a:lnTo>
                  <a:pt x="56" y="23"/>
                </a:lnTo>
                <a:lnTo>
                  <a:pt x="55" y="21"/>
                </a:lnTo>
                <a:lnTo>
                  <a:pt x="58" y="18"/>
                </a:lnTo>
                <a:lnTo>
                  <a:pt x="63" y="18"/>
                </a:lnTo>
                <a:lnTo>
                  <a:pt x="68" y="21"/>
                </a:lnTo>
                <a:lnTo>
                  <a:pt x="71" y="25"/>
                </a:lnTo>
                <a:lnTo>
                  <a:pt x="74" y="26"/>
                </a:lnTo>
                <a:lnTo>
                  <a:pt x="74" y="28"/>
                </a:lnTo>
                <a:lnTo>
                  <a:pt x="77" y="30"/>
                </a:lnTo>
                <a:lnTo>
                  <a:pt x="79" y="32"/>
                </a:lnTo>
                <a:lnTo>
                  <a:pt x="80" y="33"/>
                </a:lnTo>
                <a:lnTo>
                  <a:pt x="85" y="34"/>
                </a:lnTo>
                <a:lnTo>
                  <a:pt x="87" y="37"/>
                </a:lnTo>
                <a:lnTo>
                  <a:pt x="89" y="43"/>
                </a:lnTo>
                <a:lnTo>
                  <a:pt x="88" y="53"/>
                </a:lnTo>
                <a:lnTo>
                  <a:pt x="88" y="60"/>
                </a:lnTo>
                <a:lnTo>
                  <a:pt x="91" y="62"/>
                </a:lnTo>
                <a:lnTo>
                  <a:pt x="91" y="58"/>
                </a:lnTo>
                <a:lnTo>
                  <a:pt x="89" y="57"/>
                </a:lnTo>
                <a:lnTo>
                  <a:pt x="90" y="55"/>
                </a:lnTo>
                <a:lnTo>
                  <a:pt x="91" y="56"/>
                </a:lnTo>
                <a:lnTo>
                  <a:pt x="93" y="57"/>
                </a:lnTo>
                <a:lnTo>
                  <a:pt x="93" y="59"/>
                </a:lnTo>
                <a:lnTo>
                  <a:pt x="94" y="56"/>
                </a:lnTo>
                <a:lnTo>
                  <a:pt x="96" y="58"/>
                </a:lnTo>
                <a:lnTo>
                  <a:pt x="92" y="65"/>
                </a:lnTo>
                <a:lnTo>
                  <a:pt x="91" y="66"/>
                </a:lnTo>
                <a:lnTo>
                  <a:pt x="94" y="68"/>
                </a:lnTo>
                <a:lnTo>
                  <a:pt x="96" y="73"/>
                </a:lnTo>
                <a:lnTo>
                  <a:pt x="99" y="76"/>
                </a:lnTo>
                <a:lnTo>
                  <a:pt x="100" y="78"/>
                </a:lnTo>
                <a:lnTo>
                  <a:pt x="102" y="78"/>
                </a:lnTo>
                <a:lnTo>
                  <a:pt x="100" y="75"/>
                </a:lnTo>
                <a:lnTo>
                  <a:pt x="102" y="75"/>
                </a:lnTo>
                <a:lnTo>
                  <a:pt x="104" y="75"/>
                </a:lnTo>
                <a:lnTo>
                  <a:pt x="103" y="76"/>
                </a:lnTo>
                <a:lnTo>
                  <a:pt x="104" y="79"/>
                </a:lnTo>
                <a:lnTo>
                  <a:pt x="105" y="82"/>
                </a:lnTo>
                <a:lnTo>
                  <a:pt x="108" y="84"/>
                </a:lnTo>
                <a:lnTo>
                  <a:pt x="109" y="86"/>
                </a:lnTo>
                <a:lnTo>
                  <a:pt x="112" y="94"/>
                </a:lnTo>
                <a:lnTo>
                  <a:pt x="116" y="94"/>
                </a:lnTo>
                <a:lnTo>
                  <a:pt x="119" y="95"/>
                </a:lnTo>
                <a:lnTo>
                  <a:pt x="124" y="102"/>
                </a:lnTo>
                <a:lnTo>
                  <a:pt x="129" y="103"/>
                </a:lnTo>
                <a:lnTo>
                  <a:pt x="129" y="105"/>
                </a:lnTo>
                <a:lnTo>
                  <a:pt x="127" y="105"/>
                </a:lnTo>
                <a:lnTo>
                  <a:pt x="124" y="104"/>
                </a:lnTo>
                <a:lnTo>
                  <a:pt x="125" y="107"/>
                </a:lnTo>
                <a:lnTo>
                  <a:pt x="130" y="106"/>
                </a:lnTo>
                <a:lnTo>
                  <a:pt x="133" y="106"/>
                </a:lnTo>
                <a:lnTo>
                  <a:pt x="134" y="104"/>
                </a:lnTo>
                <a:lnTo>
                  <a:pt x="137" y="104"/>
                </a:lnTo>
                <a:lnTo>
                  <a:pt x="139" y="100"/>
                </a:lnTo>
                <a:lnTo>
                  <a:pt x="138" y="96"/>
                </a:lnTo>
                <a:lnTo>
                  <a:pt x="140" y="91"/>
                </a:lnTo>
                <a:lnTo>
                  <a:pt x="141" y="92"/>
                </a:lnTo>
                <a:lnTo>
                  <a:pt x="140" y="75"/>
                </a:lnTo>
                <a:lnTo>
                  <a:pt x="138" y="70"/>
                </a:lnTo>
                <a:lnTo>
                  <a:pt x="123" y="44"/>
                </a:lnTo>
                <a:lnTo>
                  <a:pt x="119" y="37"/>
                </a:lnTo>
                <a:lnTo>
                  <a:pt x="121" y="37"/>
                </a:lnTo>
                <a:lnTo>
                  <a:pt x="111" y="21"/>
                </a:lnTo>
                <a:lnTo>
                  <a:pt x="104" y="4"/>
                </a:lnTo>
                <a:lnTo>
                  <a:pt x="104" y="1"/>
                </a:lnTo>
                <a:lnTo>
                  <a:pt x="102" y="1"/>
                </a:lnTo>
                <a:lnTo>
                  <a:pt x="95" y="0"/>
                </a:lnTo>
                <a:lnTo>
                  <a:pt x="93" y="2"/>
                </a:lnTo>
                <a:lnTo>
                  <a:pt x="95" y="9"/>
                </a:lnTo>
                <a:lnTo>
                  <a:pt x="92" y="9"/>
                </a:lnTo>
                <a:lnTo>
                  <a:pt x="91" y="5"/>
                </a:lnTo>
                <a:lnTo>
                  <a:pt x="46" y="8"/>
                </a:lnTo>
                <a:lnTo>
                  <a:pt x="43" y="3"/>
                </a:lnTo>
                <a:lnTo>
                  <a:pt x="0" y="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1" name="Freeform 9"/>
          <p:cNvSpPr>
            <a:spLocks noChangeAspect="1"/>
          </p:cNvSpPr>
          <p:nvPr/>
        </p:nvSpPr>
        <p:spPr bwMode="auto">
          <a:xfrm>
            <a:off x="6911975" y="5292725"/>
            <a:ext cx="53975" cy="36513"/>
          </a:xfrm>
          <a:custGeom>
            <a:avLst/>
            <a:gdLst>
              <a:gd name="T0" fmla="*/ 0 w 7"/>
              <a:gd name="T1" fmla="*/ 2147483647 h 5"/>
              <a:gd name="T2" fmla="*/ 0 w 7"/>
              <a:gd name="T3" fmla="*/ 2147483647 h 5"/>
              <a:gd name="T4" fmla="*/ 2147483647 w 7"/>
              <a:gd name="T5" fmla="*/ 2147483647 h 5"/>
              <a:gd name="T6" fmla="*/ 2147483647 w 7"/>
              <a:gd name="T7" fmla="*/ 0 h 5"/>
              <a:gd name="T8" fmla="*/ 2147483647 w 7"/>
              <a:gd name="T9" fmla="*/ 2147483647 h 5"/>
              <a:gd name="T10" fmla="*/ 2147483647 w 7"/>
              <a:gd name="T11" fmla="*/ 2147483647 h 5"/>
              <a:gd name="T12" fmla="*/ 2147483647 w 7"/>
              <a:gd name="T13" fmla="*/ 2147483647 h 5"/>
              <a:gd name="T14" fmla="*/ 2147483647 w 7"/>
              <a:gd name="T15" fmla="*/ 2147483647 h 5"/>
              <a:gd name="T16" fmla="*/ 0 w 7"/>
              <a:gd name="T17" fmla="*/ 2147483647 h 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5"/>
              <a:gd name="T29" fmla="*/ 7 w 7"/>
              <a:gd name="T30" fmla="*/ 5 h 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5">
                <a:moveTo>
                  <a:pt x="0" y="5"/>
                </a:moveTo>
                <a:lnTo>
                  <a:pt x="0" y="2"/>
                </a:lnTo>
                <a:lnTo>
                  <a:pt x="2" y="2"/>
                </a:lnTo>
                <a:lnTo>
                  <a:pt x="3" y="0"/>
                </a:lnTo>
                <a:lnTo>
                  <a:pt x="7" y="2"/>
                </a:lnTo>
                <a:lnTo>
                  <a:pt x="3" y="3"/>
                </a:lnTo>
                <a:lnTo>
                  <a:pt x="1" y="3"/>
                </a:lnTo>
                <a:lnTo>
                  <a:pt x="2" y="4"/>
                </a:lnTo>
                <a:lnTo>
                  <a:pt x="0" y="5"/>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2" name="Freeform 10"/>
          <p:cNvSpPr>
            <a:spLocks noChangeAspect="1"/>
          </p:cNvSpPr>
          <p:nvPr/>
        </p:nvSpPr>
        <p:spPr bwMode="auto">
          <a:xfrm>
            <a:off x="6981825" y="5267325"/>
            <a:ext cx="49213" cy="31750"/>
          </a:xfrm>
          <a:custGeom>
            <a:avLst/>
            <a:gdLst>
              <a:gd name="T0" fmla="*/ 0 w 6"/>
              <a:gd name="T1" fmla="*/ 2147483647 h 4"/>
              <a:gd name="T2" fmla="*/ 2147483647 w 6"/>
              <a:gd name="T3" fmla="*/ 2147483647 h 4"/>
              <a:gd name="T4" fmla="*/ 2147483647 w 6"/>
              <a:gd name="T5" fmla="*/ 0 h 4"/>
              <a:gd name="T6" fmla="*/ 2147483647 w 6"/>
              <a:gd name="T7" fmla="*/ 2147483647 h 4"/>
              <a:gd name="T8" fmla="*/ 0 w 6"/>
              <a:gd name="T9" fmla="*/ 2147483647 h 4"/>
              <a:gd name="T10" fmla="*/ 0 60000 65536"/>
              <a:gd name="T11" fmla="*/ 0 60000 65536"/>
              <a:gd name="T12" fmla="*/ 0 60000 65536"/>
              <a:gd name="T13" fmla="*/ 0 60000 65536"/>
              <a:gd name="T14" fmla="*/ 0 60000 65536"/>
              <a:gd name="T15" fmla="*/ 0 w 6"/>
              <a:gd name="T16" fmla="*/ 0 h 4"/>
              <a:gd name="T17" fmla="*/ 6 w 6"/>
              <a:gd name="T18" fmla="*/ 4 h 4"/>
            </a:gdLst>
            <a:ahLst/>
            <a:cxnLst>
              <a:cxn ang="T10">
                <a:pos x="T0" y="T1"/>
              </a:cxn>
              <a:cxn ang="T11">
                <a:pos x="T2" y="T3"/>
              </a:cxn>
              <a:cxn ang="T12">
                <a:pos x="T4" y="T5"/>
              </a:cxn>
              <a:cxn ang="T13">
                <a:pos x="T6" y="T7"/>
              </a:cxn>
              <a:cxn ang="T14">
                <a:pos x="T8" y="T9"/>
              </a:cxn>
            </a:cxnLst>
            <a:rect l="T15" t="T16" r="T17" b="T18"/>
            <a:pathLst>
              <a:path w="6" h="4">
                <a:moveTo>
                  <a:pt x="0" y="4"/>
                </a:moveTo>
                <a:lnTo>
                  <a:pt x="1" y="4"/>
                </a:lnTo>
                <a:lnTo>
                  <a:pt x="6" y="0"/>
                </a:lnTo>
                <a:lnTo>
                  <a:pt x="2" y="3"/>
                </a:lnTo>
                <a:lnTo>
                  <a:pt x="0" y="4"/>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3" name="Freeform 11"/>
          <p:cNvSpPr>
            <a:spLocks noChangeAspect="1"/>
          </p:cNvSpPr>
          <p:nvPr/>
        </p:nvSpPr>
        <p:spPr bwMode="auto">
          <a:xfrm>
            <a:off x="7061200" y="5183188"/>
            <a:ext cx="31750" cy="53975"/>
          </a:xfrm>
          <a:custGeom>
            <a:avLst/>
            <a:gdLst>
              <a:gd name="T0" fmla="*/ 0 w 4"/>
              <a:gd name="T1" fmla="*/ 2147483647 h 7"/>
              <a:gd name="T2" fmla="*/ 2147483647 w 4"/>
              <a:gd name="T3" fmla="*/ 2147483647 h 7"/>
              <a:gd name="T4" fmla="*/ 2147483647 w 4"/>
              <a:gd name="T5" fmla="*/ 0 h 7"/>
              <a:gd name="T6" fmla="*/ 2147483647 w 4"/>
              <a:gd name="T7" fmla="*/ 2147483647 h 7"/>
              <a:gd name="T8" fmla="*/ 0 w 4"/>
              <a:gd name="T9" fmla="*/ 2147483647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0" y="7"/>
                </a:moveTo>
                <a:lnTo>
                  <a:pt x="2" y="5"/>
                </a:lnTo>
                <a:lnTo>
                  <a:pt x="4" y="0"/>
                </a:lnTo>
                <a:lnTo>
                  <a:pt x="3" y="2"/>
                </a:lnTo>
                <a:lnTo>
                  <a:pt x="0" y="7"/>
                </a:lnTo>
                <a:close/>
              </a:path>
            </a:pathLst>
          </a:custGeom>
          <a:solidFill>
            <a:srgbClr val="FF6600"/>
          </a:solidFill>
          <a:ln w="15875">
            <a:solidFill>
              <a:schemeClr val="tx1">
                <a:lumMod val="75000"/>
              </a:schemeClr>
            </a:solidFill>
            <a:prstDash val="solid"/>
            <a:round/>
            <a:headEnd/>
            <a:tailEnd/>
          </a:ln>
        </p:spPr>
        <p:txBody>
          <a:bodyPr/>
          <a:lstStyle/>
          <a:p>
            <a:pPr algn="ctr">
              <a:defRPr/>
            </a:pPr>
            <a:endParaRPr lang="en-US">
              <a:latin typeface="Arial" charset="0"/>
            </a:endParaRPr>
          </a:p>
        </p:txBody>
      </p:sp>
      <p:sp>
        <p:nvSpPr>
          <p:cNvPr id="3084" name="Michigan Upper"/>
          <p:cNvSpPr>
            <a:spLocks noChangeAspect="1"/>
          </p:cNvSpPr>
          <p:nvPr/>
        </p:nvSpPr>
        <p:spPr bwMode="auto">
          <a:xfrm>
            <a:off x="5491163" y="1939925"/>
            <a:ext cx="708025" cy="357188"/>
          </a:xfrm>
          <a:custGeom>
            <a:avLst/>
            <a:gdLst>
              <a:gd name="T0" fmla="*/ 2147483647 w 90"/>
              <a:gd name="T1" fmla="*/ 2147483647 h 46"/>
              <a:gd name="T2" fmla="*/ 2147483647 w 90"/>
              <a:gd name="T3" fmla="*/ 2147483647 h 46"/>
              <a:gd name="T4" fmla="*/ 2147483647 w 90"/>
              <a:gd name="T5" fmla="*/ 2147483647 h 46"/>
              <a:gd name="T6" fmla="*/ 2147483647 w 90"/>
              <a:gd name="T7" fmla="*/ 2147483647 h 46"/>
              <a:gd name="T8" fmla="*/ 2147483647 w 90"/>
              <a:gd name="T9" fmla="*/ 2147483647 h 46"/>
              <a:gd name="T10" fmla="*/ 2147483647 w 90"/>
              <a:gd name="T11" fmla="*/ 2147483647 h 46"/>
              <a:gd name="T12" fmla="*/ 2147483647 w 90"/>
              <a:gd name="T13" fmla="*/ 2147483647 h 46"/>
              <a:gd name="T14" fmla="*/ 2147483647 w 90"/>
              <a:gd name="T15" fmla="*/ 2147483647 h 46"/>
              <a:gd name="T16" fmla="*/ 2147483647 w 90"/>
              <a:gd name="T17" fmla="*/ 2147483647 h 46"/>
              <a:gd name="T18" fmla="*/ 2147483647 w 90"/>
              <a:gd name="T19" fmla="*/ 2147483647 h 46"/>
              <a:gd name="T20" fmla="*/ 2147483647 w 90"/>
              <a:gd name="T21" fmla="*/ 2147483647 h 46"/>
              <a:gd name="T22" fmla="*/ 2147483647 w 90"/>
              <a:gd name="T23" fmla="*/ 2147483647 h 46"/>
              <a:gd name="T24" fmla="*/ 2147483647 w 90"/>
              <a:gd name="T25" fmla="*/ 2147483647 h 46"/>
              <a:gd name="T26" fmla="*/ 2147483647 w 90"/>
              <a:gd name="T27" fmla="*/ 2147483647 h 46"/>
              <a:gd name="T28" fmla="*/ 2147483647 w 90"/>
              <a:gd name="T29" fmla="*/ 2147483647 h 46"/>
              <a:gd name="T30" fmla="*/ 2147483647 w 90"/>
              <a:gd name="T31" fmla="*/ 2147483647 h 46"/>
              <a:gd name="T32" fmla="*/ 2147483647 w 90"/>
              <a:gd name="T33" fmla="*/ 2147483647 h 46"/>
              <a:gd name="T34" fmla="*/ 2147483647 w 90"/>
              <a:gd name="T35" fmla="*/ 2147483647 h 46"/>
              <a:gd name="T36" fmla="*/ 2147483647 w 90"/>
              <a:gd name="T37" fmla="*/ 2147483647 h 46"/>
              <a:gd name="T38" fmla="*/ 2147483647 w 90"/>
              <a:gd name="T39" fmla="*/ 2147483647 h 46"/>
              <a:gd name="T40" fmla="*/ 2147483647 w 90"/>
              <a:gd name="T41" fmla="*/ 2147483647 h 46"/>
              <a:gd name="T42" fmla="*/ 2147483647 w 90"/>
              <a:gd name="T43" fmla="*/ 2147483647 h 46"/>
              <a:gd name="T44" fmla="*/ 2147483647 w 90"/>
              <a:gd name="T45" fmla="*/ 2147483647 h 46"/>
              <a:gd name="T46" fmla="*/ 2147483647 w 90"/>
              <a:gd name="T47" fmla="*/ 2147483647 h 46"/>
              <a:gd name="T48" fmla="*/ 2147483647 w 90"/>
              <a:gd name="T49" fmla="*/ 2147483647 h 46"/>
              <a:gd name="T50" fmla="*/ 2147483647 w 90"/>
              <a:gd name="T51" fmla="*/ 2147483647 h 46"/>
              <a:gd name="T52" fmla="*/ 2147483647 w 90"/>
              <a:gd name="T53" fmla="*/ 2147483647 h 46"/>
              <a:gd name="T54" fmla="*/ 2147483647 w 90"/>
              <a:gd name="T55" fmla="*/ 2147483647 h 46"/>
              <a:gd name="T56" fmla="*/ 2147483647 w 90"/>
              <a:gd name="T57" fmla="*/ 2147483647 h 46"/>
              <a:gd name="T58" fmla="*/ 2147483647 w 90"/>
              <a:gd name="T59" fmla="*/ 2147483647 h 46"/>
              <a:gd name="T60" fmla="*/ 2147483647 w 90"/>
              <a:gd name="T61" fmla="*/ 2147483647 h 46"/>
              <a:gd name="T62" fmla="*/ 2147483647 w 90"/>
              <a:gd name="T63" fmla="*/ 0 h 46"/>
              <a:gd name="T64" fmla="*/ 2147483647 w 90"/>
              <a:gd name="T65" fmla="*/ 2147483647 h 46"/>
              <a:gd name="T66" fmla="*/ 2147483647 w 90"/>
              <a:gd name="T67" fmla="*/ 2147483647 h 46"/>
              <a:gd name="T68" fmla="*/ 2147483647 w 90"/>
              <a:gd name="T69" fmla="*/ 2147483647 h 46"/>
              <a:gd name="T70" fmla="*/ 2147483647 w 90"/>
              <a:gd name="T71" fmla="*/ 2147483647 h 46"/>
              <a:gd name="T72" fmla="*/ 2147483647 w 90"/>
              <a:gd name="T73" fmla="*/ 2147483647 h 46"/>
              <a:gd name="T74" fmla="*/ 0 w 90"/>
              <a:gd name="T75" fmla="*/ 2147483647 h 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6"/>
              <a:gd name="T116" fmla="*/ 90 w 90"/>
              <a:gd name="T117" fmla="*/ 46 h 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6">
                <a:moveTo>
                  <a:pt x="0" y="20"/>
                </a:moveTo>
                <a:lnTo>
                  <a:pt x="7" y="25"/>
                </a:lnTo>
                <a:lnTo>
                  <a:pt x="25" y="29"/>
                </a:lnTo>
                <a:lnTo>
                  <a:pt x="32" y="30"/>
                </a:lnTo>
                <a:lnTo>
                  <a:pt x="33" y="33"/>
                </a:lnTo>
                <a:lnTo>
                  <a:pt x="37" y="34"/>
                </a:lnTo>
                <a:lnTo>
                  <a:pt x="41" y="46"/>
                </a:lnTo>
                <a:lnTo>
                  <a:pt x="45" y="36"/>
                </a:lnTo>
                <a:lnTo>
                  <a:pt x="46" y="34"/>
                </a:lnTo>
                <a:lnTo>
                  <a:pt x="47" y="33"/>
                </a:lnTo>
                <a:lnTo>
                  <a:pt x="47" y="31"/>
                </a:lnTo>
                <a:lnTo>
                  <a:pt x="48" y="29"/>
                </a:lnTo>
                <a:lnTo>
                  <a:pt x="49" y="29"/>
                </a:lnTo>
                <a:lnTo>
                  <a:pt x="48" y="30"/>
                </a:lnTo>
                <a:lnTo>
                  <a:pt x="48" y="33"/>
                </a:lnTo>
                <a:lnTo>
                  <a:pt x="50" y="32"/>
                </a:lnTo>
                <a:lnTo>
                  <a:pt x="51" y="30"/>
                </a:lnTo>
                <a:lnTo>
                  <a:pt x="53" y="30"/>
                </a:lnTo>
                <a:lnTo>
                  <a:pt x="54" y="28"/>
                </a:lnTo>
                <a:lnTo>
                  <a:pt x="54" y="29"/>
                </a:lnTo>
                <a:lnTo>
                  <a:pt x="52" y="34"/>
                </a:lnTo>
                <a:lnTo>
                  <a:pt x="53" y="34"/>
                </a:lnTo>
                <a:lnTo>
                  <a:pt x="55" y="32"/>
                </a:lnTo>
                <a:lnTo>
                  <a:pt x="57" y="30"/>
                </a:lnTo>
                <a:lnTo>
                  <a:pt x="58" y="27"/>
                </a:lnTo>
                <a:lnTo>
                  <a:pt x="63" y="27"/>
                </a:lnTo>
                <a:lnTo>
                  <a:pt x="65" y="26"/>
                </a:lnTo>
                <a:lnTo>
                  <a:pt x="70" y="23"/>
                </a:lnTo>
                <a:lnTo>
                  <a:pt x="75" y="24"/>
                </a:lnTo>
                <a:lnTo>
                  <a:pt x="79" y="27"/>
                </a:lnTo>
                <a:lnTo>
                  <a:pt x="79" y="24"/>
                </a:lnTo>
                <a:lnTo>
                  <a:pt x="81" y="23"/>
                </a:lnTo>
                <a:lnTo>
                  <a:pt x="86" y="24"/>
                </a:lnTo>
                <a:lnTo>
                  <a:pt x="90" y="23"/>
                </a:lnTo>
                <a:lnTo>
                  <a:pt x="85" y="20"/>
                </a:lnTo>
                <a:lnTo>
                  <a:pt x="84" y="15"/>
                </a:lnTo>
                <a:lnTo>
                  <a:pt x="80" y="16"/>
                </a:lnTo>
                <a:lnTo>
                  <a:pt x="78" y="15"/>
                </a:lnTo>
                <a:lnTo>
                  <a:pt x="77" y="16"/>
                </a:lnTo>
                <a:lnTo>
                  <a:pt x="74" y="15"/>
                </a:lnTo>
                <a:lnTo>
                  <a:pt x="73" y="15"/>
                </a:lnTo>
                <a:lnTo>
                  <a:pt x="73" y="12"/>
                </a:lnTo>
                <a:lnTo>
                  <a:pt x="74" y="9"/>
                </a:lnTo>
                <a:lnTo>
                  <a:pt x="70" y="11"/>
                </a:lnTo>
                <a:lnTo>
                  <a:pt x="66" y="12"/>
                </a:lnTo>
                <a:lnTo>
                  <a:pt x="58" y="14"/>
                </a:lnTo>
                <a:lnTo>
                  <a:pt x="52" y="19"/>
                </a:lnTo>
                <a:lnTo>
                  <a:pt x="51" y="18"/>
                </a:lnTo>
                <a:lnTo>
                  <a:pt x="49" y="19"/>
                </a:lnTo>
                <a:lnTo>
                  <a:pt x="46" y="17"/>
                </a:lnTo>
                <a:lnTo>
                  <a:pt x="45" y="17"/>
                </a:lnTo>
                <a:lnTo>
                  <a:pt x="42" y="18"/>
                </a:lnTo>
                <a:lnTo>
                  <a:pt x="38" y="12"/>
                </a:lnTo>
                <a:lnTo>
                  <a:pt x="32" y="11"/>
                </a:lnTo>
                <a:lnTo>
                  <a:pt x="30" y="11"/>
                </a:lnTo>
                <a:lnTo>
                  <a:pt x="29" y="13"/>
                </a:lnTo>
                <a:lnTo>
                  <a:pt x="30" y="10"/>
                </a:lnTo>
                <a:lnTo>
                  <a:pt x="28" y="12"/>
                </a:lnTo>
                <a:lnTo>
                  <a:pt x="27" y="14"/>
                </a:lnTo>
                <a:lnTo>
                  <a:pt x="27" y="11"/>
                </a:lnTo>
                <a:lnTo>
                  <a:pt x="29" y="5"/>
                </a:lnTo>
                <a:lnTo>
                  <a:pt x="32" y="1"/>
                </a:lnTo>
                <a:lnTo>
                  <a:pt x="36" y="1"/>
                </a:lnTo>
                <a:lnTo>
                  <a:pt x="35" y="0"/>
                </a:lnTo>
                <a:lnTo>
                  <a:pt x="30" y="0"/>
                </a:lnTo>
                <a:lnTo>
                  <a:pt x="27" y="2"/>
                </a:lnTo>
                <a:lnTo>
                  <a:pt x="26" y="4"/>
                </a:lnTo>
                <a:lnTo>
                  <a:pt x="21" y="7"/>
                </a:lnTo>
                <a:lnTo>
                  <a:pt x="20" y="10"/>
                </a:lnTo>
                <a:lnTo>
                  <a:pt x="17" y="11"/>
                </a:lnTo>
                <a:lnTo>
                  <a:pt x="16" y="12"/>
                </a:lnTo>
                <a:lnTo>
                  <a:pt x="14" y="13"/>
                </a:lnTo>
                <a:lnTo>
                  <a:pt x="9" y="14"/>
                </a:lnTo>
                <a:lnTo>
                  <a:pt x="7" y="15"/>
                </a:lnTo>
                <a:lnTo>
                  <a:pt x="5" y="18"/>
                </a:lnTo>
                <a:lnTo>
                  <a:pt x="0" y="2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5" name="Michigan"/>
          <p:cNvSpPr>
            <a:spLocks noChangeAspect="1"/>
          </p:cNvSpPr>
          <p:nvPr/>
        </p:nvSpPr>
        <p:spPr bwMode="auto">
          <a:xfrm>
            <a:off x="5946775" y="2157413"/>
            <a:ext cx="471488" cy="638175"/>
          </a:xfrm>
          <a:custGeom>
            <a:avLst/>
            <a:gdLst>
              <a:gd name="T0" fmla="*/ 0 w 60"/>
              <a:gd name="T1" fmla="*/ 2147483647 h 82"/>
              <a:gd name="T2" fmla="*/ 2147483647 w 60"/>
              <a:gd name="T3" fmla="*/ 2147483647 h 82"/>
              <a:gd name="T4" fmla="*/ 2147483647 w 60"/>
              <a:gd name="T5" fmla="*/ 2147483647 h 82"/>
              <a:gd name="T6" fmla="*/ 2147483647 w 60"/>
              <a:gd name="T7" fmla="*/ 2147483647 h 82"/>
              <a:gd name="T8" fmla="*/ 2147483647 w 60"/>
              <a:gd name="T9" fmla="*/ 2147483647 h 82"/>
              <a:gd name="T10" fmla="*/ 2147483647 w 60"/>
              <a:gd name="T11" fmla="*/ 2147483647 h 82"/>
              <a:gd name="T12" fmla="*/ 2147483647 w 60"/>
              <a:gd name="T13" fmla="*/ 2147483647 h 82"/>
              <a:gd name="T14" fmla="*/ 2147483647 w 60"/>
              <a:gd name="T15" fmla="*/ 2147483647 h 82"/>
              <a:gd name="T16" fmla="*/ 0 w 60"/>
              <a:gd name="T17" fmla="*/ 2147483647 h 82"/>
              <a:gd name="T18" fmla="*/ 2147483647 w 60"/>
              <a:gd name="T19" fmla="*/ 2147483647 h 82"/>
              <a:gd name="T20" fmla="*/ 2147483647 w 60"/>
              <a:gd name="T21" fmla="*/ 2147483647 h 82"/>
              <a:gd name="T22" fmla="*/ 2147483647 w 60"/>
              <a:gd name="T23" fmla="*/ 2147483647 h 82"/>
              <a:gd name="T24" fmla="*/ 2147483647 w 60"/>
              <a:gd name="T25" fmla="*/ 2147483647 h 82"/>
              <a:gd name="T26" fmla="*/ 2147483647 w 60"/>
              <a:gd name="T27" fmla="*/ 2147483647 h 82"/>
              <a:gd name="T28" fmla="*/ 2147483647 w 60"/>
              <a:gd name="T29" fmla="*/ 2147483647 h 82"/>
              <a:gd name="T30" fmla="*/ 2147483647 w 60"/>
              <a:gd name="T31" fmla="*/ 2147483647 h 82"/>
              <a:gd name="T32" fmla="*/ 2147483647 w 60"/>
              <a:gd name="T33" fmla="*/ 2147483647 h 82"/>
              <a:gd name="T34" fmla="*/ 2147483647 w 60"/>
              <a:gd name="T35" fmla="*/ 2147483647 h 82"/>
              <a:gd name="T36" fmla="*/ 2147483647 w 60"/>
              <a:gd name="T37" fmla="*/ 2147483647 h 82"/>
              <a:gd name="T38" fmla="*/ 2147483647 w 60"/>
              <a:gd name="T39" fmla="*/ 2147483647 h 82"/>
              <a:gd name="T40" fmla="*/ 2147483647 w 60"/>
              <a:gd name="T41" fmla="*/ 2147483647 h 82"/>
              <a:gd name="T42" fmla="*/ 2147483647 w 60"/>
              <a:gd name="T43" fmla="*/ 2147483647 h 82"/>
              <a:gd name="T44" fmla="*/ 2147483647 w 60"/>
              <a:gd name="T45" fmla="*/ 2147483647 h 82"/>
              <a:gd name="T46" fmla="*/ 2147483647 w 60"/>
              <a:gd name="T47" fmla="*/ 2147483647 h 82"/>
              <a:gd name="T48" fmla="*/ 2147483647 w 60"/>
              <a:gd name="T49" fmla="*/ 0 h 82"/>
              <a:gd name="T50" fmla="*/ 2147483647 w 60"/>
              <a:gd name="T51" fmla="*/ 2147483647 h 82"/>
              <a:gd name="T52" fmla="*/ 2147483647 w 60"/>
              <a:gd name="T53" fmla="*/ 2147483647 h 82"/>
              <a:gd name="T54" fmla="*/ 2147483647 w 60"/>
              <a:gd name="T55" fmla="*/ 2147483647 h 82"/>
              <a:gd name="T56" fmla="*/ 2147483647 w 60"/>
              <a:gd name="T57" fmla="*/ 2147483647 h 82"/>
              <a:gd name="T58" fmla="*/ 2147483647 w 60"/>
              <a:gd name="T59" fmla="*/ 2147483647 h 82"/>
              <a:gd name="T60" fmla="*/ 2147483647 w 60"/>
              <a:gd name="T61" fmla="*/ 2147483647 h 82"/>
              <a:gd name="T62" fmla="*/ 2147483647 w 60"/>
              <a:gd name="T63" fmla="*/ 2147483647 h 82"/>
              <a:gd name="T64" fmla="*/ 2147483647 w 60"/>
              <a:gd name="T65" fmla="*/ 2147483647 h 82"/>
              <a:gd name="T66" fmla="*/ 2147483647 w 60"/>
              <a:gd name="T67" fmla="*/ 2147483647 h 82"/>
              <a:gd name="T68" fmla="*/ 2147483647 w 60"/>
              <a:gd name="T69" fmla="*/ 2147483647 h 82"/>
              <a:gd name="T70" fmla="*/ 2147483647 w 60"/>
              <a:gd name="T71" fmla="*/ 2147483647 h 82"/>
              <a:gd name="T72" fmla="*/ 2147483647 w 60"/>
              <a:gd name="T73" fmla="*/ 2147483647 h 82"/>
              <a:gd name="T74" fmla="*/ 2147483647 w 60"/>
              <a:gd name="T75" fmla="*/ 2147483647 h 82"/>
              <a:gd name="T76" fmla="*/ 2147483647 w 60"/>
              <a:gd name="T77" fmla="*/ 2147483647 h 82"/>
              <a:gd name="T78" fmla="*/ 2147483647 w 60"/>
              <a:gd name="T79" fmla="*/ 2147483647 h 82"/>
              <a:gd name="T80" fmla="*/ 2147483647 w 60"/>
              <a:gd name="T81" fmla="*/ 2147483647 h 82"/>
              <a:gd name="T82" fmla="*/ 2147483647 w 60"/>
              <a:gd name="T83" fmla="*/ 2147483647 h 82"/>
              <a:gd name="T84" fmla="*/ 2147483647 w 60"/>
              <a:gd name="T85" fmla="*/ 2147483647 h 82"/>
              <a:gd name="T86" fmla="*/ 2147483647 w 60"/>
              <a:gd name="T87" fmla="*/ 2147483647 h 82"/>
              <a:gd name="T88" fmla="*/ 2147483647 w 60"/>
              <a:gd name="T89" fmla="*/ 2147483647 h 82"/>
              <a:gd name="T90" fmla="*/ 2147483647 w 60"/>
              <a:gd name="T91" fmla="*/ 2147483647 h 82"/>
              <a:gd name="T92" fmla="*/ 2147483647 w 60"/>
              <a:gd name="T93" fmla="*/ 2147483647 h 82"/>
              <a:gd name="T94" fmla="*/ 2147483647 w 60"/>
              <a:gd name="T95" fmla="*/ 2147483647 h 82"/>
              <a:gd name="T96" fmla="*/ 2147483647 w 60"/>
              <a:gd name="T97" fmla="*/ 2147483647 h 82"/>
              <a:gd name="T98" fmla="*/ 2147483647 w 60"/>
              <a:gd name="T99" fmla="*/ 2147483647 h 82"/>
              <a:gd name="T100" fmla="*/ 2147483647 w 60"/>
              <a:gd name="T101" fmla="*/ 2147483647 h 82"/>
              <a:gd name="T102" fmla="*/ 2147483647 w 60"/>
              <a:gd name="T103" fmla="*/ 2147483647 h 82"/>
              <a:gd name="T104" fmla="*/ 2147483647 w 60"/>
              <a:gd name="T105" fmla="*/ 2147483647 h 82"/>
              <a:gd name="T106" fmla="*/ 2147483647 w 60"/>
              <a:gd name="T107" fmla="*/ 2147483647 h 82"/>
              <a:gd name="T108" fmla="*/ 2147483647 w 60"/>
              <a:gd name="T109" fmla="*/ 2147483647 h 82"/>
              <a:gd name="T110" fmla="*/ 2147483647 w 60"/>
              <a:gd name="T111" fmla="*/ 2147483647 h 82"/>
              <a:gd name="T112" fmla="*/ 2147483647 w 60"/>
              <a:gd name="T113" fmla="*/ 2147483647 h 82"/>
              <a:gd name="T114" fmla="*/ 2147483647 w 60"/>
              <a:gd name="T115" fmla="*/ 2147483647 h 82"/>
              <a:gd name="T116" fmla="*/ 2147483647 w 60"/>
              <a:gd name="T117" fmla="*/ 2147483647 h 82"/>
              <a:gd name="T118" fmla="*/ 2147483647 w 60"/>
              <a:gd name="T119" fmla="*/ 2147483647 h 82"/>
              <a:gd name="T120" fmla="*/ 2147483647 w 60"/>
              <a:gd name="T121" fmla="*/ 2147483647 h 82"/>
              <a:gd name="T122" fmla="*/ 0 w 60"/>
              <a:gd name="T123" fmla="*/ 2147483647 h 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0"/>
              <a:gd name="T187" fmla="*/ 0 h 82"/>
              <a:gd name="T188" fmla="*/ 60 w 60"/>
              <a:gd name="T189" fmla="*/ 82 h 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0" h="82">
                <a:moveTo>
                  <a:pt x="0" y="82"/>
                </a:moveTo>
                <a:lnTo>
                  <a:pt x="5" y="72"/>
                </a:lnTo>
                <a:lnTo>
                  <a:pt x="6" y="68"/>
                </a:lnTo>
                <a:lnTo>
                  <a:pt x="7" y="61"/>
                </a:lnTo>
                <a:lnTo>
                  <a:pt x="5" y="55"/>
                </a:lnTo>
                <a:lnTo>
                  <a:pt x="2" y="48"/>
                </a:lnTo>
                <a:lnTo>
                  <a:pt x="1" y="45"/>
                </a:lnTo>
                <a:lnTo>
                  <a:pt x="2" y="41"/>
                </a:lnTo>
                <a:lnTo>
                  <a:pt x="0" y="37"/>
                </a:lnTo>
                <a:lnTo>
                  <a:pt x="2" y="34"/>
                </a:lnTo>
                <a:lnTo>
                  <a:pt x="3" y="27"/>
                </a:lnTo>
                <a:lnTo>
                  <a:pt x="3" y="24"/>
                </a:lnTo>
                <a:lnTo>
                  <a:pt x="5" y="22"/>
                </a:lnTo>
                <a:lnTo>
                  <a:pt x="5" y="19"/>
                </a:lnTo>
                <a:lnTo>
                  <a:pt x="8" y="18"/>
                </a:lnTo>
                <a:lnTo>
                  <a:pt x="12" y="13"/>
                </a:lnTo>
                <a:lnTo>
                  <a:pt x="11" y="21"/>
                </a:lnTo>
                <a:lnTo>
                  <a:pt x="14" y="19"/>
                </a:lnTo>
                <a:lnTo>
                  <a:pt x="14" y="12"/>
                </a:lnTo>
                <a:lnTo>
                  <a:pt x="17" y="9"/>
                </a:lnTo>
                <a:lnTo>
                  <a:pt x="19" y="8"/>
                </a:lnTo>
                <a:lnTo>
                  <a:pt x="17" y="7"/>
                </a:lnTo>
                <a:lnTo>
                  <a:pt x="16" y="5"/>
                </a:lnTo>
                <a:lnTo>
                  <a:pt x="18" y="1"/>
                </a:lnTo>
                <a:lnTo>
                  <a:pt x="21" y="0"/>
                </a:lnTo>
                <a:lnTo>
                  <a:pt x="28" y="2"/>
                </a:lnTo>
                <a:lnTo>
                  <a:pt x="31" y="5"/>
                </a:lnTo>
                <a:lnTo>
                  <a:pt x="39" y="7"/>
                </a:lnTo>
                <a:lnTo>
                  <a:pt x="40" y="9"/>
                </a:lnTo>
                <a:lnTo>
                  <a:pt x="43" y="12"/>
                </a:lnTo>
                <a:lnTo>
                  <a:pt x="40" y="12"/>
                </a:lnTo>
                <a:lnTo>
                  <a:pt x="40" y="14"/>
                </a:lnTo>
                <a:lnTo>
                  <a:pt x="43" y="17"/>
                </a:lnTo>
                <a:lnTo>
                  <a:pt x="44" y="23"/>
                </a:lnTo>
                <a:lnTo>
                  <a:pt x="44" y="26"/>
                </a:lnTo>
                <a:lnTo>
                  <a:pt x="41" y="30"/>
                </a:lnTo>
                <a:lnTo>
                  <a:pt x="40" y="32"/>
                </a:lnTo>
                <a:lnTo>
                  <a:pt x="37" y="34"/>
                </a:lnTo>
                <a:lnTo>
                  <a:pt x="37" y="35"/>
                </a:lnTo>
                <a:lnTo>
                  <a:pt x="37" y="40"/>
                </a:lnTo>
                <a:lnTo>
                  <a:pt x="40" y="42"/>
                </a:lnTo>
                <a:lnTo>
                  <a:pt x="43" y="38"/>
                </a:lnTo>
                <a:lnTo>
                  <a:pt x="46" y="33"/>
                </a:lnTo>
                <a:lnTo>
                  <a:pt x="50" y="31"/>
                </a:lnTo>
                <a:lnTo>
                  <a:pt x="54" y="33"/>
                </a:lnTo>
                <a:lnTo>
                  <a:pt x="56" y="37"/>
                </a:lnTo>
                <a:lnTo>
                  <a:pt x="59" y="47"/>
                </a:lnTo>
                <a:lnTo>
                  <a:pt x="60" y="51"/>
                </a:lnTo>
                <a:lnTo>
                  <a:pt x="59" y="53"/>
                </a:lnTo>
                <a:lnTo>
                  <a:pt x="60" y="57"/>
                </a:lnTo>
                <a:lnTo>
                  <a:pt x="58" y="59"/>
                </a:lnTo>
                <a:lnTo>
                  <a:pt x="57" y="57"/>
                </a:lnTo>
                <a:lnTo>
                  <a:pt x="56" y="58"/>
                </a:lnTo>
                <a:lnTo>
                  <a:pt x="55" y="62"/>
                </a:lnTo>
                <a:lnTo>
                  <a:pt x="55" y="64"/>
                </a:lnTo>
                <a:lnTo>
                  <a:pt x="52" y="66"/>
                </a:lnTo>
                <a:lnTo>
                  <a:pt x="52" y="71"/>
                </a:lnTo>
                <a:lnTo>
                  <a:pt x="50" y="73"/>
                </a:lnTo>
                <a:lnTo>
                  <a:pt x="49" y="77"/>
                </a:lnTo>
                <a:lnTo>
                  <a:pt x="29" y="80"/>
                </a:lnTo>
                <a:lnTo>
                  <a:pt x="28" y="79"/>
                </a:lnTo>
                <a:lnTo>
                  <a:pt x="0" y="82"/>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6" name="New York"/>
          <p:cNvSpPr>
            <a:spLocks noChangeAspect="1"/>
          </p:cNvSpPr>
          <p:nvPr/>
        </p:nvSpPr>
        <p:spPr bwMode="auto">
          <a:xfrm>
            <a:off x="6731000" y="2063750"/>
            <a:ext cx="723900" cy="646113"/>
          </a:xfrm>
          <a:custGeom>
            <a:avLst/>
            <a:gdLst>
              <a:gd name="T0" fmla="*/ 0 w 92"/>
              <a:gd name="T1" fmla="*/ 2147483647 h 83"/>
              <a:gd name="T2" fmla="*/ 2147483647 w 92"/>
              <a:gd name="T3" fmla="*/ 2147483647 h 83"/>
              <a:gd name="T4" fmla="*/ 2147483647 w 92"/>
              <a:gd name="T5" fmla="*/ 2147483647 h 83"/>
              <a:gd name="T6" fmla="*/ 2147483647 w 92"/>
              <a:gd name="T7" fmla="*/ 2147483647 h 83"/>
              <a:gd name="T8" fmla="*/ 2147483647 w 92"/>
              <a:gd name="T9" fmla="*/ 2147483647 h 83"/>
              <a:gd name="T10" fmla="*/ 2147483647 w 92"/>
              <a:gd name="T11" fmla="*/ 2147483647 h 83"/>
              <a:gd name="T12" fmla="*/ 2147483647 w 92"/>
              <a:gd name="T13" fmla="*/ 2147483647 h 83"/>
              <a:gd name="T14" fmla="*/ 2147483647 w 92"/>
              <a:gd name="T15" fmla="*/ 2147483647 h 83"/>
              <a:gd name="T16" fmla="*/ 2147483647 w 92"/>
              <a:gd name="T17" fmla="*/ 2147483647 h 83"/>
              <a:gd name="T18" fmla="*/ 2147483647 w 92"/>
              <a:gd name="T19" fmla="*/ 2147483647 h 83"/>
              <a:gd name="T20" fmla="*/ 2147483647 w 92"/>
              <a:gd name="T21" fmla="*/ 2147483647 h 83"/>
              <a:gd name="T22" fmla="*/ 2147483647 w 92"/>
              <a:gd name="T23" fmla="*/ 2147483647 h 83"/>
              <a:gd name="T24" fmla="*/ 2147483647 w 92"/>
              <a:gd name="T25" fmla="*/ 2147483647 h 83"/>
              <a:gd name="T26" fmla="*/ 2147483647 w 92"/>
              <a:gd name="T27" fmla="*/ 2147483647 h 83"/>
              <a:gd name="T28" fmla="*/ 2147483647 w 92"/>
              <a:gd name="T29" fmla="*/ 2147483647 h 83"/>
              <a:gd name="T30" fmla="*/ 2147483647 w 92"/>
              <a:gd name="T31" fmla="*/ 2147483647 h 83"/>
              <a:gd name="T32" fmla="*/ 2147483647 w 92"/>
              <a:gd name="T33" fmla="*/ 2147483647 h 83"/>
              <a:gd name="T34" fmla="*/ 2147483647 w 92"/>
              <a:gd name="T35" fmla="*/ 0 h 83"/>
              <a:gd name="T36" fmla="*/ 2147483647 w 92"/>
              <a:gd name="T37" fmla="*/ 2147483647 h 83"/>
              <a:gd name="T38" fmla="*/ 2147483647 w 92"/>
              <a:gd name="T39" fmla="*/ 2147483647 h 83"/>
              <a:gd name="T40" fmla="*/ 2147483647 w 92"/>
              <a:gd name="T41" fmla="*/ 2147483647 h 83"/>
              <a:gd name="T42" fmla="*/ 2147483647 w 92"/>
              <a:gd name="T43" fmla="*/ 2147483647 h 83"/>
              <a:gd name="T44" fmla="*/ 2147483647 w 92"/>
              <a:gd name="T45" fmla="*/ 2147483647 h 83"/>
              <a:gd name="T46" fmla="*/ 2147483647 w 92"/>
              <a:gd name="T47" fmla="*/ 2147483647 h 83"/>
              <a:gd name="T48" fmla="*/ 2147483647 w 92"/>
              <a:gd name="T49" fmla="*/ 2147483647 h 83"/>
              <a:gd name="T50" fmla="*/ 2147483647 w 92"/>
              <a:gd name="T51" fmla="*/ 2147483647 h 83"/>
              <a:gd name="T52" fmla="*/ 2147483647 w 92"/>
              <a:gd name="T53" fmla="*/ 2147483647 h 83"/>
              <a:gd name="T54" fmla="*/ 2147483647 w 92"/>
              <a:gd name="T55" fmla="*/ 2147483647 h 83"/>
              <a:gd name="T56" fmla="*/ 2147483647 w 92"/>
              <a:gd name="T57" fmla="*/ 2147483647 h 83"/>
              <a:gd name="T58" fmla="*/ 2147483647 w 92"/>
              <a:gd name="T59" fmla="*/ 2147483647 h 83"/>
              <a:gd name="T60" fmla="*/ 2147483647 w 92"/>
              <a:gd name="T61" fmla="*/ 2147483647 h 83"/>
              <a:gd name="T62" fmla="*/ 2147483647 w 92"/>
              <a:gd name="T63" fmla="*/ 2147483647 h 83"/>
              <a:gd name="T64" fmla="*/ 2147483647 w 92"/>
              <a:gd name="T65" fmla="*/ 2147483647 h 83"/>
              <a:gd name="T66" fmla="*/ 2147483647 w 92"/>
              <a:gd name="T67" fmla="*/ 2147483647 h 83"/>
              <a:gd name="T68" fmla="*/ 2147483647 w 92"/>
              <a:gd name="T69" fmla="*/ 2147483647 h 83"/>
              <a:gd name="T70" fmla="*/ 2147483647 w 92"/>
              <a:gd name="T71" fmla="*/ 2147483647 h 83"/>
              <a:gd name="T72" fmla="*/ 2147483647 w 92"/>
              <a:gd name="T73" fmla="*/ 2147483647 h 83"/>
              <a:gd name="T74" fmla="*/ 2147483647 w 92"/>
              <a:gd name="T75" fmla="*/ 2147483647 h 83"/>
              <a:gd name="T76" fmla="*/ 2147483647 w 92"/>
              <a:gd name="T77" fmla="*/ 2147483647 h 83"/>
              <a:gd name="T78" fmla="*/ 2147483647 w 92"/>
              <a:gd name="T79" fmla="*/ 2147483647 h 83"/>
              <a:gd name="T80" fmla="*/ 2147483647 w 92"/>
              <a:gd name="T81" fmla="*/ 2147483647 h 83"/>
              <a:gd name="T82" fmla="*/ 2147483647 w 92"/>
              <a:gd name="T83" fmla="*/ 2147483647 h 83"/>
              <a:gd name="T84" fmla="*/ 2147483647 w 92"/>
              <a:gd name="T85" fmla="*/ 2147483647 h 83"/>
              <a:gd name="T86" fmla="*/ 2147483647 w 92"/>
              <a:gd name="T87" fmla="*/ 2147483647 h 83"/>
              <a:gd name="T88" fmla="*/ 2147483647 w 92"/>
              <a:gd name="T89" fmla="*/ 2147483647 h 83"/>
              <a:gd name="T90" fmla="*/ 2147483647 w 92"/>
              <a:gd name="T91" fmla="*/ 2147483647 h 83"/>
              <a:gd name="T92" fmla="*/ 2147483647 w 92"/>
              <a:gd name="T93" fmla="*/ 2147483647 h 83"/>
              <a:gd name="T94" fmla="*/ 2147483647 w 92"/>
              <a:gd name="T95" fmla="*/ 2147483647 h 83"/>
              <a:gd name="T96" fmla="*/ 2147483647 w 92"/>
              <a:gd name="T97" fmla="*/ 2147483647 h 83"/>
              <a:gd name="T98" fmla="*/ 2147483647 w 92"/>
              <a:gd name="T99" fmla="*/ 2147483647 h 83"/>
              <a:gd name="T100" fmla="*/ 2147483647 w 92"/>
              <a:gd name="T101" fmla="*/ 2147483647 h 83"/>
              <a:gd name="T102" fmla="*/ 2147483647 w 92"/>
              <a:gd name="T103" fmla="*/ 2147483647 h 83"/>
              <a:gd name="T104" fmla="*/ 0 w 92"/>
              <a:gd name="T105" fmla="*/ 2147483647 h 8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2"/>
              <a:gd name="T160" fmla="*/ 0 h 83"/>
              <a:gd name="T161" fmla="*/ 92 w 92"/>
              <a:gd name="T162" fmla="*/ 83 h 8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2" h="83">
                <a:moveTo>
                  <a:pt x="0" y="71"/>
                </a:moveTo>
                <a:lnTo>
                  <a:pt x="3" y="76"/>
                </a:lnTo>
                <a:lnTo>
                  <a:pt x="63" y="64"/>
                </a:lnTo>
                <a:lnTo>
                  <a:pt x="67" y="67"/>
                </a:lnTo>
                <a:lnTo>
                  <a:pt x="70" y="71"/>
                </a:lnTo>
                <a:lnTo>
                  <a:pt x="75" y="74"/>
                </a:lnTo>
                <a:lnTo>
                  <a:pt x="89" y="79"/>
                </a:lnTo>
                <a:lnTo>
                  <a:pt x="89" y="81"/>
                </a:lnTo>
                <a:lnTo>
                  <a:pt x="90" y="83"/>
                </a:lnTo>
                <a:lnTo>
                  <a:pt x="91" y="82"/>
                </a:lnTo>
                <a:lnTo>
                  <a:pt x="92" y="78"/>
                </a:lnTo>
                <a:lnTo>
                  <a:pt x="92" y="71"/>
                </a:lnTo>
                <a:lnTo>
                  <a:pt x="90" y="57"/>
                </a:lnTo>
                <a:lnTo>
                  <a:pt x="90" y="43"/>
                </a:lnTo>
                <a:lnTo>
                  <a:pt x="87" y="32"/>
                </a:lnTo>
                <a:lnTo>
                  <a:pt x="83" y="23"/>
                </a:lnTo>
                <a:lnTo>
                  <a:pt x="82" y="14"/>
                </a:lnTo>
                <a:lnTo>
                  <a:pt x="79" y="0"/>
                </a:lnTo>
                <a:lnTo>
                  <a:pt x="60" y="5"/>
                </a:lnTo>
                <a:lnTo>
                  <a:pt x="59" y="5"/>
                </a:lnTo>
                <a:lnTo>
                  <a:pt x="53" y="9"/>
                </a:lnTo>
                <a:lnTo>
                  <a:pt x="48" y="16"/>
                </a:lnTo>
                <a:lnTo>
                  <a:pt x="47" y="20"/>
                </a:lnTo>
                <a:lnTo>
                  <a:pt x="45" y="23"/>
                </a:lnTo>
                <a:lnTo>
                  <a:pt x="41" y="27"/>
                </a:lnTo>
                <a:lnTo>
                  <a:pt x="43" y="29"/>
                </a:lnTo>
                <a:lnTo>
                  <a:pt x="43" y="27"/>
                </a:lnTo>
                <a:lnTo>
                  <a:pt x="45" y="28"/>
                </a:lnTo>
                <a:lnTo>
                  <a:pt x="44" y="29"/>
                </a:lnTo>
                <a:lnTo>
                  <a:pt x="45" y="29"/>
                </a:lnTo>
                <a:lnTo>
                  <a:pt x="44" y="31"/>
                </a:lnTo>
                <a:lnTo>
                  <a:pt x="43" y="31"/>
                </a:lnTo>
                <a:lnTo>
                  <a:pt x="43" y="32"/>
                </a:lnTo>
                <a:lnTo>
                  <a:pt x="45" y="34"/>
                </a:lnTo>
                <a:lnTo>
                  <a:pt x="45" y="37"/>
                </a:lnTo>
                <a:lnTo>
                  <a:pt x="42" y="38"/>
                </a:lnTo>
                <a:lnTo>
                  <a:pt x="39" y="43"/>
                </a:lnTo>
                <a:lnTo>
                  <a:pt x="36" y="45"/>
                </a:lnTo>
                <a:lnTo>
                  <a:pt x="30" y="45"/>
                </a:lnTo>
                <a:lnTo>
                  <a:pt x="28" y="47"/>
                </a:lnTo>
                <a:lnTo>
                  <a:pt x="25" y="45"/>
                </a:lnTo>
                <a:lnTo>
                  <a:pt x="15" y="46"/>
                </a:lnTo>
                <a:lnTo>
                  <a:pt x="7" y="50"/>
                </a:lnTo>
                <a:lnTo>
                  <a:pt x="8" y="52"/>
                </a:lnTo>
                <a:lnTo>
                  <a:pt x="7" y="54"/>
                </a:lnTo>
                <a:lnTo>
                  <a:pt x="8" y="54"/>
                </a:lnTo>
                <a:lnTo>
                  <a:pt x="9" y="56"/>
                </a:lnTo>
                <a:lnTo>
                  <a:pt x="10" y="56"/>
                </a:lnTo>
                <a:lnTo>
                  <a:pt x="11" y="58"/>
                </a:lnTo>
                <a:lnTo>
                  <a:pt x="11" y="59"/>
                </a:lnTo>
                <a:lnTo>
                  <a:pt x="9" y="61"/>
                </a:lnTo>
                <a:lnTo>
                  <a:pt x="8" y="64"/>
                </a:lnTo>
                <a:lnTo>
                  <a:pt x="0" y="7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87" name="Freeform 15"/>
          <p:cNvSpPr>
            <a:spLocks noChangeAspect="1"/>
          </p:cNvSpPr>
          <p:nvPr/>
        </p:nvSpPr>
        <p:spPr bwMode="auto">
          <a:xfrm>
            <a:off x="7405688" y="2733675"/>
            <a:ext cx="17462" cy="28575"/>
          </a:xfrm>
          <a:custGeom>
            <a:avLst/>
            <a:gdLst>
              <a:gd name="T0" fmla="*/ 0 w 2"/>
              <a:gd name="T1" fmla="*/ 2147483647 h 4"/>
              <a:gd name="T2" fmla="*/ 0 w 2"/>
              <a:gd name="T3" fmla="*/ 2147483647 h 4"/>
              <a:gd name="T4" fmla="*/ 2147483647 w 2"/>
              <a:gd name="T5" fmla="*/ 0 h 4"/>
              <a:gd name="T6" fmla="*/ 2147483647 w 2"/>
              <a:gd name="T7" fmla="*/ 2147483647 h 4"/>
              <a:gd name="T8" fmla="*/ 2147483647 w 2"/>
              <a:gd name="T9" fmla="*/ 2147483647 h 4"/>
              <a:gd name="T10" fmla="*/ 0 w 2"/>
              <a:gd name="T11" fmla="*/ 2147483647 h 4"/>
              <a:gd name="T12" fmla="*/ 0 60000 65536"/>
              <a:gd name="T13" fmla="*/ 0 60000 65536"/>
              <a:gd name="T14" fmla="*/ 0 60000 65536"/>
              <a:gd name="T15" fmla="*/ 0 60000 65536"/>
              <a:gd name="T16" fmla="*/ 0 60000 65536"/>
              <a:gd name="T17" fmla="*/ 0 60000 65536"/>
              <a:gd name="T18" fmla="*/ 0 w 2"/>
              <a:gd name="T19" fmla="*/ 0 h 4"/>
              <a:gd name="T20" fmla="*/ 2 w 2"/>
              <a:gd name="T21" fmla="*/ 4 h 4"/>
            </a:gdLst>
            <a:ahLst/>
            <a:cxnLst>
              <a:cxn ang="T12">
                <a:pos x="T0" y="T1"/>
              </a:cxn>
              <a:cxn ang="T13">
                <a:pos x="T2" y="T3"/>
              </a:cxn>
              <a:cxn ang="T14">
                <a:pos x="T4" y="T5"/>
              </a:cxn>
              <a:cxn ang="T15">
                <a:pos x="T6" y="T7"/>
              </a:cxn>
              <a:cxn ang="T16">
                <a:pos x="T8" y="T9"/>
              </a:cxn>
              <a:cxn ang="T17">
                <a:pos x="T10" y="T11"/>
              </a:cxn>
            </a:cxnLst>
            <a:rect l="T18" t="T19" r="T20" b="T21"/>
            <a:pathLst>
              <a:path w="2" h="4">
                <a:moveTo>
                  <a:pt x="0" y="4"/>
                </a:moveTo>
                <a:lnTo>
                  <a:pt x="0" y="2"/>
                </a:lnTo>
                <a:lnTo>
                  <a:pt x="1" y="0"/>
                </a:lnTo>
                <a:lnTo>
                  <a:pt x="2" y="1"/>
                </a:lnTo>
                <a:lnTo>
                  <a:pt x="1" y="3"/>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8" name="Freeform 16"/>
          <p:cNvSpPr>
            <a:spLocks noChangeAspect="1"/>
          </p:cNvSpPr>
          <p:nvPr/>
        </p:nvSpPr>
        <p:spPr bwMode="auto">
          <a:xfrm>
            <a:off x="7431088" y="2608263"/>
            <a:ext cx="217487" cy="141287"/>
          </a:xfrm>
          <a:custGeom>
            <a:avLst/>
            <a:gdLst>
              <a:gd name="T0" fmla="*/ 0 w 28"/>
              <a:gd name="T1" fmla="*/ 2147483647 h 18"/>
              <a:gd name="T2" fmla="*/ 0 w 28"/>
              <a:gd name="T3" fmla="*/ 2147483647 h 18"/>
              <a:gd name="T4" fmla="*/ 2147483647 w 28"/>
              <a:gd name="T5" fmla="*/ 2147483647 h 18"/>
              <a:gd name="T6" fmla="*/ 2147483647 w 28"/>
              <a:gd name="T7" fmla="*/ 2147483647 h 18"/>
              <a:gd name="T8" fmla="*/ 2147483647 w 28"/>
              <a:gd name="T9" fmla="*/ 2147483647 h 18"/>
              <a:gd name="T10" fmla="*/ 2147483647 w 28"/>
              <a:gd name="T11" fmla="*/ 2147483647 h 18"/>
              <a:gd name="T12" fmla="*/ 2147483647 w 28"/>
              <a:gd name="T13" fmla="*/ 2147483647 h 18"/>
              <a:gd name="T14" fmla="*/ 2147483647 w 28"/>
              <a:gd name="T15" fmla="*/ 2147483647 h 18"/>
              <a:gd name="T16" fmla="*/ 2147483647 w 28"/>
              <a:gd name="T17" fmla="*/ 2147483647 h 18"/>
              <a:gd name="T18" fmla="*/ 2147483647 w 28"/>
              <a:gd name="T19" fmla="*/ 2147483647 h 18"/>
              <a:gd name="T20" fmla="*/ 2147483647 w 28"/>
              <a:gd name="T21" fmla="*/ 2147483647 h 18"/>
              <a:gd name="T22" fmla="*/ 2147483647 w 28"/>
              <a:gd name="T23" fmla="*/ 2147483647 h 18"/>
              <a:gd name="T24" fmla="*/ 2147483647 w 28"/>
              <a:gd name="T25" fmla="*/ 2147483647 h 18"/>
              <a:gd name="T26" fmla="*/ 2147483647 w 28"/>
              <a:gd name="T27" fmla="*/ 2147483647 h 18"/>
              <a:gd name="T28" fmla="*/ 2147483647 w 28"/>
              <a:gd name="T29" fmla="*/ 2147483647 h 18"/>
              <a:gd name="T30" fmla="*/ 2147483647 w 28"/>
              <a:gd name="T31" fmla="*/ 2147483647 h 18"/>
              <a:gd name="T32" fmla="*/ 2147483647 w 28"/>
              <a:gd name="T33" fmla="*/ 2147483647 h 18"/>
              <a:gd name="T34" fmla="*/ 2147483647 w 28"/>
              <a:gd name="T35" fmla="*/ 2147483647 h 18"/>
              <a:gd name="T36" fmla="*/ 2147483647 w 28"/>
              <a:gd name="T37" fmla="*/ 2147483647 h 18"/>
              <a:gd name="T38" fmla="*/ 2147483647 w 28"/>
              <a:gd name="T39" fmla="*/ 2147483647 h 18"/>
              <a:gd name="T40" fmla="*/ 2147483647 w 28"/>
              <a:gd name="T41" fmla="*/ 2147483647 h 18"/>
              <a:gd name="T42" fmla="*/ 2147483647 w 28"/>
              <a:gd name="T43" fmla="*/ 2147483647 h 18"/>
              <a:gd name="T44" fmla="*/ 2147483647 w 28"/>
              <a:gd name="T45" fmla="*/ 2147483647 h 18"/>
              <a:gd name="T46" fmla="*/ 2147483647 w 28"/>
              <a:gd name="T47" fmla="*/ 2147483647 h 18"/>
              <a:gd name="T48" fmla="*/ 2147483647 w 28"/>
              <a:gd name="T49" fmla="*/ 2147483647 h 18"/>
              <a:gd name="T50" fmla="*/ 2147483647 w 28"/>
              <a:gd name="T51" fmla="*/ 2147483647 h 18"/>
              <a:gd name="T52" fmla="*/ 2147483647 w 28"/>
              <a:gd name="T53" fmla="*/ 2147483647 h 18"/>
              <a:gd name="T54" fmla="*/ 2147483647 w 28"/>
              <a:gd name="T55" fmla="*/ 2147483647 h 18"/>
              <a:gd name="T56" fmla="*/ 2147483647 w 28"/>
              <a:gd name="T57" fmla="*/ 2147483647 h 18"/>
              <a:gd name="T58" fmla="*/ 2147483647 w 28"/>
              <a:gd name="T59" fmla="*/ 2147483647 h 18"/>
              <a:gd name="T60" fmla="*/ 2147483647 w 28"/>
              <a:gd name="T61" fmla="*/ 2147483647 h 18"/>
              <a:gd name="T62" fmla="*/ 2147483647 w 28"/>
              <a:gd name="T63" fmla="*/ 2147483647 h 18"/>
              <a:gd name="T64" fmla="*/ 2147483647 w 28"/>
              <a:gd name="T65" fmla="*/ 0 h 18"/>
              <a:gd name="T66" fmla="*/ 2147483647 w 28"/>
              <a:gd name="T67" fmla="*/ 0 h 18"/>
              <a:gd name="T68" fmla="*/ 2147483647 w 28"/>
              <a:gd name="T69" fmla="*/ 2147483647 h 18"/>
              <a:gd name="T70" fmla="*/ 2147483647 w 28"/>
              <a:gd name="T71" fmla="*/ 2147483647 h 18"/>
              <a:gd name="T72" fmla="*/ 2147483647 w 28"/>
              <a:gd name="T73" fmla="*/ 2147483647 h 18"/>
              <a:gd name="T74" fmla="*/ 2147483647 w 28"/>
              <a:gd name="T75" fmla="*/ 2147483647 h 18"/>
              <a:gd name="T76" fmla="*/ 2147483647 w 28"/>
              <a:gd name="T77" fmla="*/ 2147483647 h 18"/>
              <a:gd name="T78" fmla="*/ 2147483647 w 28"/>
              <a:gd name="T79" fmla="*/ 2147483647 h 18"/>
              <a:gd name="T80" fmla="*/ 2147483647 w 28"/>
              <a:gd name="T81" fmla="*/ 2147483647 h 18"/>
              <a:gd name="T82" fmla="*/ 2147483647 w 28"/>
              <a:gd name="T83" fmla="*/ 2147483647 h 18"/>
              <a:gd name="T84" fmla="*/ 2147483647 w 28"/>
              <a:gd name="T85" fmla="*/ 2147483647 h 18"/>
              <a:gd name="T86" fmla="*/ 2147483647 w 28"/>
              <a:gd name="T87" fmla="*/ 2147483647 h 18"/>
              <a:gd name="T88" fmla="*/ 2147483647 w 28"/>
              <a:gd name="T89" fmla="*/ 2147483647 h 18"/>
              <a:gd name="T90" fmla="*/ 2147483647 w 28"/>
              <a:gd name="T91" fmla="*/ 2147483647 h 18"/>
              <a:gd name="T92" fmla="*/ 2147483647 w 28"/>
              <a:gd name="T93" fmla="*/ 2147483647 h 18"/>
              <a:gd name="T94" fmla="*/ 0 w 28"/>
              <a:gd name="T95" fmla="*/ 2147483647 h 18"/>
              <a:gd name="T96" fmla="*/ 0 w 28"/>
              <a:gd name="T97" fmla="*/ 2147483647 h 1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8"/>
              <a:gd name="T148" fmla="*/ 0 h 18"/>
              <a:gd name="T149" fmla="*/ 28 w 28"/>
              <a:gd name="T150" fmla="*/ 18 h 1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8" h="18">
                <a:moveTo>
                  <a:pt x="0" y="16"/>
                </a:moveTo>
                <a:lnTo>
                  <a:pt x="0" y="17"/>
                </a:lnTo>
                <a:lnTo>
                  <a:pt x="1" y="18"/>
                </a:lnTo>
                <a:lnTo>
                  <a:pt x="2" y="16"/>
                </a:lnTo>
                <a:lnTo>
                  <a:pt x="3" y="16"/>
                </a:lnTo>
                <a:lnTo>
                  <a:pt x="4" y="16"/>
                </a:lnTo>
                <a:lnTo>
                  <a:pt x="2" y="18"/>
                </a:lnTo>
                <a:lnTo>
                  <a:pt x="5" y="17"/>
                </a:lnTo>
                <a:lnTo>
                  <a:pt x="5" y="16"/>
                </a:lnTo>
                <a:lnTo>
                  <a:pt x="9" y="14"/>
                </a:lnTo>
                <a:lnTo>
                  <a:pt x="12" y="12"/>
                </a:lnTo>
                <a:lnTo>
                  <a:pt x="16" y="10"/>
                </a:lnTo>
                <a:lnTo>
                  <a:pt x="18" y="9"/>
                </a:lnTo>
                <a:lnTo>
                  <a:pt x="13" y="13"/>
                </a:lnTo>
                <a:lnTo>
                  <a:pt x="11" y="14"/>
                </a:lnTo>
                <a:lnTo>
                  <a:pt x="12" y="14"/>
                </a:lnTo>
                <a:lnTo>
                  <a:pt x="14" y="13"/>
                </a:lnTo>
                <a:lnTo>
                  <a:pt x="23" y="6"/>
                </a:lnTo>
                <a:lnTo>
                  <a:pt x="24" y="5"/>
                </a:lnTo>
                <a:lnTo>
                  <a:pt x="28" y="1"/>
                </a:lnTo>
                <a:lnTo>
                  <a:pt x="26" y="3"/>
                </a:lnTo>
                <a:lnTo>
                  <a:pt x="25" y="2"/>
                </a:lnTo>
                <a:lnTo>
                  <a:pt x="23" y="3"/>
                </a:lnTo>
                <a:lnTo>
                  <a:pt x="22" y="3"/>
                </a:lnTo>
                <a:lnTo>
                  <a:pt x="21" y="7"/>
                </a:lnTo>
                <a:lnTo>
                  <a:pt x="20" y="6"/>
                </a:lnTo>
                <a:lnTo>
                  <a:pt x="18" y="6"/>
                </a:lnTo>
                <a:lnTo>
                  <a:pt x="21" y="3"/>
                </a:lnTo>
                <a:lnTo>
                  <a:pt x="23" y="0"/>
                </a:lnTo>
                <a:lnTo>
                  <a:pt x="22" y="0"/>
                </a:lnTo>
                <a:lnTo>
                  <a:pt x="18" y="5"/>
                </a:lnTo>
                <a:lnTo>
                  <a:pt x="14" y="7"/>
                </a:lnTo>
                <a:lnTo>
                  <a:pt x="11" y="7"/>
                </a:lnTo>
                <a:lnTo>
                  <a:pt x="11" y="8"/>
                </a:lnTo>
                <a:lnTo>
                  <a:pt x="8" y="9"/>
                </a:lnTo>
                <a:lnTo>
                  <a:pt x="6" y="9"/>
                </a:lnTo>
                <a:lnTo>
                  <a:pt x="6" y="10"/>
                </a:lnTo>
                <a:lnTo>
                  <a:pt x="5" y="10"/>
                </a:lnTo>
                <a:lnTo>
                  <a:pt x="4" y="12"/>
                </a:lnTo>
                <a:lnTo>
                  <a:pt x="4" y="11"/>
                </a:lnTo>
                <a:lnTo>
                  <a:pt x="3" y="13"/>
                </a:lnTo>
                <a:lnTo>
                  <a:pt x="1" y="13"/>
                </a:lnTo>
                <a:lnTo>
                  <a:pt x="0" y="15"/>
                </a:lnTo>
                <a:lnTo>
                  <a:pt x="0" y="16"/>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89" name="Washington"/>
          <p:cNvSpPr>
            <a:spLocks noChangeAspect="1"/>
          </p:cNvSpPr>
          <p:nvPr/>
        </p:nvSpPr>
        <p:spPr bwMode="auto">
          <a:xfrm>
            <a:off x="1946275" y="1349375"/>
            <a:ext cx="815975" cy="584200"/>
          </a:xfrm>
          <a:custGeom>
            <a:avLst/>
            <a:gdLst>
              <a:gd name="T0" fmla="*/ 2147483647 w 104"/>
              <a:gd name="T1" fmla="*/ 2147483647 h 75"/>
              <a:gd name="T2" fmla="*/ 2147483647 w 104"/>
              <a:gd name="T3" fmla="*/ 2147483647 h 75"/>
              <a:gd name="T4" fmla="*/ 2147483647 w 104"/>
              <a:gd name="T5" fmla="*/ 2147483647 h 75"/>
              <a:gd name="T6" fmla="*/ 2147483647 w 104"/>
              <a:gd name="T7" fmla="*/ 2147483647 h 75"/>
              <a:gd name="T8" fmla="*/ 2147483647 w 104"/>
              <a:gd name="T9" fmla="*/ 2147483647 h 75"/>
              <a:gd name="T10" fmla="*/ 2147483647 w 104"/>
              <a:gd name="T11" fmla="*/ 2147483647 h 75"/>
              <a:gd name="T12" fmla="*/ 0 w 104"/>
              <a:gd name="T13" fmla="*/ 2147483647 h 75"/>
              <a:gd name="T14" fmla="*/ 2147483647 w 104"/>
              <a:gd name="T15" fmla="*/ 2147483647 h 75"/>
              <a:gd name="T16" fmla="*/ 2147483647 w 104"/>
              <a:gd name="T17" fmla="*/ 2147483647 h 75"/>
              <a:gd name="T18" fmla="*/ 2147483647 w 104"/>
              <a:gd name="T19" fmla="*/ 2147483647 h 75"/>
              <a:gd name="T20" fmla="*/ 2147483647 w 104"/>
              <a:gd name="T21" fmla="*/ 2147483647 h 75"/>
              <a:gd name="T22" fmla="*/ 2147483647 w 104"/>
              <a:gd name="T23" fmla="*/ 0 h 75"/>
              <a:gd name="T24" fmla="*/ 2147483647 w 104"/>
              <a:gd name="T25" fmla="*/ 2147483647 h 75"/>
              <a:gd name="T26" fmla="*/ 2147483647 w 104"/>
              <a:gd name="T27" fmla="*/ 2147483647 h 75"/>
              <a:gd name="T28" fmla="*/ 2147483647 w 104"/>
              <a:gd name="T29" fmla="*/ 2147483647 h 75"/>
              <a:gd name="T30" fmla="*/ 2147483647 w 104"/>
              <a:gd name="T31" fmla="*/ 2147483647 h 75"/>
              <a:gd name="T32" fmla="*/ 2147483647 w 104"/>
              <a:gd name="T33" fmla="*/ 2147483647 h 75"/>
              <a:gd name="T34" fmla="*/ 2147483647 w 104"/>
              <a:gd name="T35" fmla="*/ 2147483647 h 75"/>
              <a:gd name="T36" fmla="*/ 2147483647 w 104"/>
              <a:gd name="T37" fmla="*/ 2147483647 h 75"/>
              <a:gd name="T38" fmla="*/ 2147483647 w 104"/>
              <a:gd name="T39" fmla="*/ 2147483647 h 75"/>
              <a:gd name="T40" fmla="*/ 2147483647 w 104"/>
              <a:gd name="T41" fmla="*/ 2147483647 h 75"/>
              <a:gd name="T42" fmla="*/ 2147483647 w 104"/>
              <a:gd name="T43" fmla="*/ 2147483647 h 75"/>
              <a:gd name="T44" fmla="*/ 2147483647 w 104"/>
              <a:gd name="T45" fmla="*/ 2147483647 h 75"/>
              <a:gd name="T46" fmla="*/ 2147483647 w 104"/>
              <a:gd name="T47" fmla="*/ 2147483647 h 75"/>
              <a:gd name="T48" fmla="*/ 2147483647 w 104"/>
              <a:gd name="T49" fmla="*/ 2147483647 h 75"/>
              <a:gd name="T50" fmla="*/ 2147483647 w 104"/>
              <a:gd name="T51" fmla="*/ 2147483647 h 75"/>
              <a:gd name="T52" fmla="*/ 2147483647 w 104"/>
              <a:gd name="T53" fmla="*/ 2147483647 h 75"/>
              <a:gd name="T54" fmla="*/ 2147483647 w 104"/>
              <a:gd name="T55" fmla="*/ 2147483647 h 75"/>
              <a:gd name="T56" fmla="*/ 2147483647 w 104"/>
              <a:gd name="T57" fmla="*/ 2147483647 h 75"/>
              <a:gd name="T58" fmla="*/ 2147483647 w 104"/>
              <a:gd name="T59" fmla="*/ 2147483647 h 75"/>
              <a:gd name="T60" fmla="*/ 2147483647 w 104"/>
              <a:gd name="T61" fmla="*/ 2147483647 h 75"/>
              <a:gd name="T62" fmla="*/ 2147483647 w 104"/>
              <a:gd name="T63" fmla="*/ 2147483647 h 75"/>
              <a:gd name="T64" fmla="*/ 2147483647 w 104"/>
              <a:gd name="T65" fmla="*/ 2147483647 h 75"/>
              <a:gd name="T66" fmla="*/ 2147483647 w 104"/>
              <a:gd name="T67" fmla="*/ 2147483647 h 75"/>
              <a:gd name="T68" fmla="*/ 2147483647 w 104"/>
              <a:gd name="T69" fmla="*/ 2147483647 h 75"/>
              <a:gd name="T70" fmla="*/ 2147483647 w 104"/>
              <a:gd name="T71" fmla="*/ 2147483647 h 75"/>
              <a:gd name="T72" fmla="*/ 2147483647 w 104"/>
              <a:gd name="T73" fmla="*/ 2147483647 h 75"/>
              <a:gd name="T74" fmla="*/ 2147483647 w 104"/>
              <a:gd name="T75" fmla="*/ 2147483647 h 75"/>
              <a:gd name="T76" fmla="*/ 2147483647 w 104"/>
              <a:gd name="T77" fmla="*/ 2147483647 h 75"/>
              <a:gd name="T78" fmla="*/ 2147483647 w 104"/>
              <a:gd name="T79" fmla="*/ 2147483647 h 75"/>
              <a:gd name="T80" fmla="*/ 2147483647 w 104"/>
              <a:gd name="T81" fmla="*/ 2147483647 h 75"/>
              <a:gd name="T82" fmla="*/ 2147483647 w 104"/>
              <a:gd name="T83" fmla="*/ 2147483647 h 75"/>
              <a:gd name="T84" fmla="*/ 2147483647 w 104"/>
              <a:gd name="T85" fmla="*/ 2147483647 h 75"/>
              <a:gd name="T86" fmla="*/ 2147483647 w 104"/>
              <a:gd name="T87" fmla="*/ 2147483647 h 7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4"/>
              <a:gd name="T133" fmla="*/ 0 h 75"/>
              <a:gd name="T134" fmla="*/ 104 w 104"/>
              <a:gd name="T135" fmla="*/ 75 h 7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4" h="75">
                <a:moveTo>
                  <a:pt x="2" y="12"/>
                </a:moveTo>
                <a:lnTo>
                  <a:pt x="4" y="16"/>
                </a:lnTo>
                <a:lnTo>
                  <a:pt x="4" y="21"/>
                </a:lnTo>
                <a:lnTo>
                  <a:pt x="3" y="24"/>
                </a:lnTo>
                <a:lnTo>
                  <a:pt x="4" y="26"/>
                </a:lnTo>
                <a:lnTo>
                  <a:pt x="3" y="32"/>
                </a:lnTo>
                <a:lnTo>
                  <a:pt x="5" y="31"/>
                </a:lnTo>
                <a:lnTo>
                  <a:pt x="7" y="33"/>
                </a:lnTo>
                <a:lnTo>
                  <a:pt x="5" y="33"/>
                </a:lnTo>
                <a:lnTo>
                  <a:pt x="3" y="33"/>
                </a:lnTo>
                <a:lnTo>
                  <a:pt x="2" y="35"/>
                </a:lnTo>
                <a:lnTo>
                  <a:pt x="2" y="37"/>
                </a:lnTo>
                <a:lnTo>
                  <a:pt x="5" y="37"/>
                </a:lnTo>
                <a:lnTo>
                  <a:pt x="5" y="38"/>
                </a:lnTo>
                <a:lnTo>
                  <a:pt x="3" y="39"/>
                </a:lnTo>
                <a:lnTo>
                  <a:pt x="4" y="41"/>
                </a:lnTo>
                <a:lnTo>
                  <a:pt x="2" y="44"/>
                </a:lnTo>
                <a:lnTo>
                  <a:pt x="2" y="39"/>
                </a:lnTo>
                <a:lnTo>
                  <a:pt x="0" y="44"/>
                </a:lnTo>
                <a:lnTo>
                  <a:pt x="3" y="46"/>
                </a:lnTo>
                <a:lnTo>
                  <a:pt x="7" y="48"/>
                </a:lnTo>
                <a:lnTo>
                  <a:pt x="8" y="50"/>
                </a:lnTo>
                <a:lnTo>
                  <a:pt x="10" y="50"/>
                </a:lnTo>
                <a:lnTo>
                  <a:pt x="14" y="58"/>
                </a:lnTo>
                <a:lnTo>
                  <a:pt x="13" y="61"/>
                </a:lnTo>
                <a:lnTo>
                  <a:pt x="19" y="66"/>
                </a:lnTo>
                <a:lnTo>
                  <a:pt x="30" y="65"/>
                </a:lnTo>
                <a:lnTo>
                  <a:pt x="38" y="69"/>
                </a:lnTo>
                <a:lnTo>
                  <a:pt x="41" y="68"/>
                </a:lnTo>
                <a:lnTo>
                  <a:pt x="65" y="69"/>
                </a:lnTo>
                <a:lnTo>
                  <a:pt x="92" y="75"/>
                </a:lnTo>
                <a:lnTo>
                  <a:pt x="93" y="67"/>
                </a:lnTo>
                <a:lnTo>
                  <a:pt x="104" y="19"/>
                </a:lnTo>
                <a:lnTo>
                  <a:pt x="32" y="0"/>
                </a:lnTo>
                <a:lnTo>
                  <a:pt x="31" y="0"/>
                </a:lnTo>
                <a:lnTo>
                  <a:pt x="32" y="1"/>
                </a:lnTo>
                <a:lnTo>
                  <a:pt x="31" y="2"/>
                </a:lnTo>
                <a:lnTo>
                  <a:pt x="32" y="3"/>
                </a:lnTo>
                <a:lnTo>
                  <a:pt x="32" y="4"/>
                </a:lnTo>
                <a:lnTo>
                  <a:pt x="32" y="5"/>
                </a:lnTo>
                <a:lnTo>
                  <a:pt x="33" y="4"/>
                </a:lnTo>
                <a:lnTo>
                  <a:pt x="34" y="5"/>
                </a:lnTo>
                <a:lnTo>
                  <a:pt x="34" y="7"/>
                </a:lnTo>
                <a:lnTo>
                  <a:pt x="34" y="8"/>
                </a:lnTo>
                <a:lnTo>
                  <a:pt x="33" y="11"/>
                </a:lnTo>
                <a:lnTo>
                  <a:pt x="31" y="9"/>
                </a:lnTo>
                <a:lnTo>
                  <a:pt x="30" y="9"/>
                </a:lnTo>
                <a:lnTo>
                  <a:pt x="30" y="11"/>
                </a:lnTo>
                <a:lnTo>
                  <a:pt x="31" y="11"/>
                </a:lnTo>
                <a:lnTo>
                  <a:pt x="33" y="14"/>
                </a:lnTo>
                <a:lnTo>
                  <a:pt x="32" y="18"/>
                </a:lnTo>
                <a:lnTo>
                  <a:pt x="33" y="19"/>
                </a:lnTo>
                <a:lnTo>
                  <a:pt x="34" y="19"/>
                </a:lnTo>
                <a:lnTo>
                  <a:pt x="33" y="20"/>
                </a:lnTo>
                <a:lnTo>
                  <a:pt x="32" y="21"/>
                </a:lnTo>
                <a:lnTo>
                  <a:pt x="30" y="23"/>
                </a:lnTo>
                <a:lnTo>
                  <a:pt x="30" y="24"/>
                </a:lnTo>
                <a:lnTo>
                  <a:pt x="30" y="25"/>
                </a:lnTo>
                <a:lnTo>
                  <a:pt x="29" y="25"/>
                </a:lnTo>
                <a:lnTo>
                  <a:pt x="30" y="27"/>
                </a:lnTo>
                <a:lnTo>
                  <a:pt x="29" y="27"/>
                </a:lnTo>
                <a:lnTo>
                  <a:pt x="29" y="31"/>
                </a:lnTo>
                <a:lnTo>
                  <a:pt x="27" y="32"/>
                </a:lnTo>
                <a:lnTo>
                  <a:pt x="27" y="33"/>
                </a:lnTo>
                <a:lnTo>
                  <a:pt x="26" y="32"/>
                </a:lnTo>
                <a:lnTo>
                  <a:pt x="25" y="33"/>
                </a:lnTo>
                <a:lnTo>
                  <a:pt x="23" y="35"/>
                </a:lnTo>
                <a:lnTo>
                  <a:pt x="22" y="35"/>
                </a:lnTo>
                <a:lnTo>
                  <a:pt x="21" y="34"/>
                </a:lnTo>
                <a:lnTo>
                  <a:pt x="21" y="35"/>
                </a:lnTo>
                <a:lnTo>
                  <a:pt x="20" y="34"/>
                </a:lnTo>
                <a:lnTo>
                  <a:pt x="20" y="36"/>
                </a:lnTo>
                <a:lnTo>
                  <a:pt x="19" y="36"/>
                </a:lnTo>
                <a:lnTo>
                  <a:pt x="19" y="34"/>
                </a:lnTo>
                <a:lnTo>
                  <a:pt x="18" y="35"/>
                </a:lnTo>
                <a:lnTo>
                  <a:pt x="20" y="33"/>
                </a:lnTo>
                <a:lnTo>
                  <a:pt x="18" y="33"/>
                </a:lnTo>
                <a:lnTo>
                  <a:pt x="19" y="32"/>
                </a:lnTo>
                <a:lnTo>
                  <a:pt x="18" y="32"/>
                </a:lnTo>
                <a:lnTo>
                  <a:pt x="19" y="31"/>
                </a:lnTo>
                <a:lnTo>
                  <a:pt x="20" y="32"/>
                </a:lnTo>
                <a:lnTo>
                  <a:pt x="21" y="31"/>
                </a:lnTo>
                <a:lnTo>
                  <a:pt x="23" y="30"/>
                </a:lnTo>
                <a:lnTo>
                  <a:pt x="22" y="32"/>
                </a:lnTo>
                <a:lnTo>
                  <a:pt x="22" y="34"/>
                </a:lnTo>
                <a:lnTo>
                  <a:pt x="23" y="31"/>
                </a:lnTo>
                <a:lnTo>
                  <a:pt x="25" y="30"/>
                </a:lnTo>
                <a:lnTo>
                  <a:pt x="24" y="32"/>
                </a:lnTo>
                <a:lnTo>
                  <a:pt x="25" y="33"/>
                </a:lnTo>
                <a:lnTo>
                  <a:pt x="25" y="31"/>
                </a:lnTo>
                <a:lnTo>
                  <a:pt x="26" y="30"/>
                </a:lnTo>
                <a:lnTo>
                  <a:pt x="27" y="28"/>
                </a:lnTo>
                <a:lnTo>
                  <a:pt x="27" y="27"/>
                </a:lnTo>
                <a:lnTo>
                  <a:pt x="25" y="27"/>
                </a:lnTo>
                <a:lnTo>
                  <a:pt x="25" y="25"/>
                </a:lnTo>
                <a:lnTo>
                  <a:pt x="26" y="26"/>
                </a:lnTo>
                <a:lnTo>
                  <a:pt x="26" y="24"/>
                </a:lnTo>
                <a:lnTo>
                  <a:pt x="29" y="24"/>
                </a:lnTo>
                <a:lnTo>
                  <a:pt x="29" y="21"/>
                </a:lnTo>
                <a:lnTo>
                  <a:pt x="28" y="19"/>
                </a:lnTo>
                <a:lnTo>
                  <a:pt x="28" y="22"/>
                </a:lnTo>
                <a:lnTo>
                  <a:pt x="27" y="21"/>
                </a:lnTo>
                <a:lnTo>
                  <a:pt x="26" y="23"/>
                </a:lnTo>
                <a:lnTo>
                  <a:pt x="24" y="24"/>
                </a:lnTo>
                <a:lnTo>
                  <a:pt x="23" y="24"/>
                </a:lnTo>
                <a:lnTo>
                  <a:pt x="21" y="26"/>
                </a:lnTo>
                <a:lnTo>
                  <a:pt x="19" y="28"/>
                </a:lnTo>
                <a:lnTo>
                  <a:pt x="22" y="28"/>
                </a:lnTo>
                <a:lnTo>
                  <a:pt x="19" y="29"/>
                </a:lnTo>
                <a:lnTo>
                  <a:pt x="18" y="29"/>
                </a:lnTo>
                <a:lnTo>
                  <a:pt x="21" y="24"/>
                </a:lnTo>
                <a:lnTo>
                  <a:pt x="23" y="24"/>
                </a:lnTo>
                <a:lnTo>
                  <a:pt x="25" y="21"/>
                </a:lnTo>
                <a:lnTo>
                  <a:pt x="25" y="22"/>
                </a:lnTo>
                <a:lnTo>
                  <a:pt x="27" y="21"/>
                </a:lnTo>
                <a:lnTo>
                  <a:pt x="28" y="18"/>
                </a:lnTo>
                <a:lnTo>
                  <a:pt x="28" y="16"/>
                </a:lnTo>
                <a:lnTo>
                  <a:pt x="27" y="18"/>
                </a:lnTo>
                <a:lnTo>
                  <a:pt x="26" y="17"/>
                </a:lnTo>
                <a:lnTo>
                  <a:pt x="27" y="15"/>
                </a:lnTo>
                <a:lnTo>
                  <a:pt x="26" y="15"/>
                </a:lnTo>
                <a:lnTo>
                  <a:pt x="26" y="17"/>
                </a:lnTo>
                <a:lnTo>
                  <a:pt x="25" y="18"/>
                </a:lnTo>
                <a:lnTo>
                  <a:pt x="25" y="16"/>
                </a:lnTo>
                <a:lnTo>
                  <a:pt x="24" y="15"/>
                </a:lnTo>
                <a:lnTo>
                  <a:pt x="24" y="16"/>
                </a:lnTo>
                <a:lnTo>
                  <a:pt x="23" y="14"/>
                </a:lnTo>
                <a:lnTo>
                  <a:pt x="20" y="14"/>
                </a:lnTo>
                <a:lnTo>
                  <a:pt x="11" y="9"/>
                </a:lnTo>
                <a:lnTo>
                  <a:pt x="4" y="3"/>
                </a:lnTo>
                <a:lnTo>
                  <a:pt x="2" y="7"/>
                </a:lnTo>
                <a:lnTo>
                  <a:pt x="2" y="1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0" name="Freeform 18"/>
          <p:cNvSpPr>
            <a:spLocks noChangeAspect="1"/>
          </p:cNvSpPr>
          <p:nvPr/>
        </p:nvSpPr>
        <p:spPr bwMode="auto">
          <a:xfrm>
            <a:off x="2135188" y="1381125"/>
            <a:ext cx="38100" cy="47625"/>
          </a:xfrm>
          <a:custGeom>
            <a:avLst/>
            <a:gdLst>
              <a:gd name="T0" fmla="*/ 0 w 5"/>
              <a:gd name="T1" fmla="*/ 2147483647 h 6"/>
              <a:gd name="T2" fmla="*/ 2147483647 w 5"/>
              <a:gd name="T3" fmla="*/ 0 h 6"/>
              <a:gd name="T4" fmla="*/ 2147483647 w 5"/>
              <a:gd name="T5" fmla="*/ 2147483647 h 6"/>
              <a:gd name="T6" fmla="*/ 2147483647 w 5"/>
              <a:gd name="T7" fmla="*/ 2147483647 h 6"/>
              <a:gd name="T8" fmla="*/ 0 w 5"/>
              <a:gd name="T9" fmla="*/ 2147483647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0" y="2"/>
                </a:moveTo>
                <a:lnTo>
                  <a:pt x="5" y="0"/>
                </a:lnTo>
                <a:lnTo>
                  <a:pt x="5" y="2"/>
                </a:lnTo>
                <a:lnTo>
                  <a:pt x="5" y="6"/>
                </a:lnTo>
                <a:lnTo>
                  <a:pt x="0" y="2"/>
                </a:lnTo>
                <a:close/>
              </a:path>
            </a:pathLst>
          </a:custGeom>
          <a:solidFill>
            <a:srgbClr val="FF6600"/>
          </a:solidFill>
          <a:ln w="0">
            <a:solidFill>
              <a:schemeClr val="tx1">
                <a:lumMod val="75000"/>
              </a:schemeClr>
            </a:solidFill>
            <a:prstDash val="solid"/>
            <a:round/>
            <a:headEnd/>
            <a:tailEnd/>
          </a:ln>
        </p:spPr>
        <p:txBody>
          <a:bodyPr/>
          <a:lstStyle/>
          <a:p>
            <a:pPr algn="ctr">
              <a:defRPr/>
            </a:pPr>
            <a:endParaRPr lang="en-US">
              <a:latin typeface="Arial" charset="0"/>
            </a:endParaRPr>
          </a:p>
        </p:txBody>
      </p:sp>
      <p:sp>
        <p:nvSpPr>
          <p:cNvPr id="3091" name="Freeform 19"/>
          <p:cNvSpPr>
            <a:spLocks noChangeAspect="1"/>
          </p:cNvSpPr>
          <p:nvPr/>
        </p:nvSpPr>
        <p:spPr bwMode="auto">
          <a:xfrm>
            <a:off x="2165350" y="1435100"/>
            <a:ext cx="23813" cy="61913"/>
          </a:xfrm>
          <a:custGeom>
            <a:avLst/>
            <a:gdLst>
              <a:gd name="T0" fmla="*/ 0 w 3"/>
              <a:gd name="T1" fmla="*/ 2147483647 h 8"/>
              <a:gd name="T2" fmla="*/ 2147483647 w 3"/>
              <a:gd name="T3" fmla="*/ 0 h 8"/>
              <a:gd name="T4" fmla="*/ 2147483647 w 3"/>
              <a:gd name="T5" fmla="*/ 2147483647 h 8"/>
              <a:gd name="T6" fmla="*/ 2147483647 w 3"/>
              <a:gd name="T7" fmla="*/ 2147483647 h 8"/>
              <a:gd name="T8" fmla="*/ 0 w 3"/>
              <a:gd name="T9" fmla="*/ 2147483647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0" y="2"/>
                </a:moveTo>
                <a:lnTo>
                  <a:pt x="2" y="0"/>
                </a:lnTo>
                <a:lnTo>
                  <a:pt x="3" y="1"/>
                </a:lnTo>
                <a:lnTo>
                  <a:pt x="2" y="8"/>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092" name="Alabama"/>
          <p:cNvSpPr>
            <a:spLocks noChangeAspect="1"/>
          </p:cNvSpPr>
          <p:nvPr/>
        </p:nvSpPr>
        <p:spPr bwMode="auto">
          <a:xfrm>
            <a:off x="5868988" y="3822700"/>
            <a:ext cx="461962" cy="744538"/>
          </a:xfrm>
          <a:custGeom>
            <a:avLst/>
            <a:gdLst>
              <a:gd name="T0" fmla="*/ 0 w 59"/>
              <a:gd name="T1" fmla="*/ 2147483647 h 96"/>
              <a:gd name="T2" fmla="*/ 2147483647 w 59"/>
              <a:gd name="T3" fmla="*/ 2147483647 h 96"/>
              <a:gd name="T4" fmla="*/ 0 w 59"/>
              <a:gd name="T5" fmla="*/ 2147483647 h 96"/>
              <a:gd name="T6" fmla="*/ 2147483647 w 59"/>
              <a:gd name="T7" fmla="*/ 2147483647 h 96"/>
              <a:gd name="T8" fmla="*/ 2147483647 w 59"/>
              <a:gd name="T9" fmla="*/ 2147483647 h 96"/>
              <a:gd name="T10" fmla="*/ 2147483647 w 59"/>
              <a:gd name="T11" fmla="*/ 2147483647 h 96"/>
              <a:gd name="T12" fmla="*/ 2147483647 w 59"/>
              <a:gd name="T13" fmla="*/ 2147483647 h 96"/>
              <a:gd name="T14" fmla="*/ 2147483647 w 59"/>
              <a:gd name="T15" fmla="*/ 2147483647 h 96"/>
              <a:gd name="T16" fmla="*/ 2147483647 w 59"/>
              <a:gd name="T17" fmla="*/ 2147483647 h 96"/>
              <a:gd name="T18" fmla="*/ 2147483647 w 59"/>
              <a:gd name="T19" fmla="*/ 2147483647 h 96"/>
              <a:gd name="T20" fmla="*/ 2147483647 w 59"/>
              <a:gd name="T21" fmla="*/ 2147483647 h 96"/>
              <a:gd name="T22" fmla="*/ 2147483647 w 59"/>
              <a:gd name="T23" fmla="*/ 2147483647 h 96"/>
              <a:gd name="T24" fmla="*/ 2147483647 w 59"/>
              <a:gd name="T25" fmla="*/ 2147483647 h 96"/>
              <a:gd name="T26" fmla="*/ 2147483647 w 59"/>
              <a:gd name="T27" fmla="*/ 2147483647 h 96"/>
              <a:gd name="T28" fmla="*/ 2147483647 w 59"/>
              <a:gd name="T29" fmla="*/ 2147483647 h 96"/>
              <a:gd name="T30" fmla="*/ 2147483647 w 59"/>
              <a:gd name="T31" fmla="*/ 2147483647 h 96"/>
              <a:gd name="T32" fmla="*/ 2147483647 w 59"/>
              <a:gd name="T33" fmla="*/ 2147483647 h 96"/>
              <a:gd name="T34" fmla="*/ 2147483647 w 59"/>
              <a:gd name="T35" fmla="*/ 2147483647 h 96"/>
              <a:gd name="T36" fmla="*/ 2147483647 w 59"/>
              <a:gd name="T37" fmla="*/ 2147483647 h 96"/>
              <a:gd name="T38" fmla="*/ 2147483647 w 59"/>
              <a:gd name="T39" fmla="*/ 2147483647 h 96"/>
              <a:gd name="T40" fmla="*/ 2147483647 w 59"/>
              <a:gd name="T41" fmla="*/ 2147483647 h 96"/>
              <a:gd name="T42" fmla="*/ 2147483647 w 59"/>
              <a:gd name="T43" fmla="*/ 2147483647 h 96"/>
              <a:gd name="T44" fmla="*/ 2147483647 w 59"/>
              <a:gd name="T45" fmla="*/ 0 h 96"/>
              <a:gd name="T46" fmla="*/ 0 w 59"/>
              <a:gd name="T47" fmla="*/ 2147483647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
              <a:gd name="T73" fmla="*/ 0 h 96"/>
              <a:gd name="T74" fmla="*/ 59 w 59"/>
              <a:gd name="T75" fmla="*/ 96 h 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 h="96">
                <a:moveTo>
                  <a:pt x="0" y="3"/>
                </a:moveTo>
                <a:lnTo>
                  <a:pt x="1" y="5"/>
                </a:lnTo>
                <a:lnTo>
                  <a:pt x="0" y="65"/>
                </a:lnTo>
                <a:lnTo>
                  <a:pt x="4" y="94"/>
                </a:lnTo>
                <a:lnTo>
                  <a:pt x="8" y="94"/>
                </a:lnTo>
                <a:lnTo>
                  <a:pt x="10" y="86"/>
                </a:lnTo>
                <a:lnTo>
                  <a:pt x="11" y="88"/>
                </a:lnTo>
                <a:lnTo>
                  <a:pt x="11" y="92"/>
                </a:lnTo>
                <a:lnTo>
                  <a:pt x="14" y="94"/>
                </a:lnTo>
                <a:lnTo>
                  <a:pt x="10" y="96"/>
                </a:lnTo>
                <a:lnTo>
                  <a:pt x="19" y="94"/>
                </a:lnTo>
                <a:lnTo>
                  <a:pt x="20" y="91"/>
                </a:lnTo>
                <a:lnTo>
                  <a:pt x="19" y="90"/>
                </a:lnTo>
                <a:lnTo>
                  <a:pt x="20" y="88"/>
                </a:lnTo>
                <a:lnTo>
                  <a:pt x="16" y="84"/>
                </a:lnTo>
                <a:lnTo>
                  <a:pt x="16" y="81"/>
                </a:lnTo>
                <a:lnTo>
                  <a:pt x="59" y="77"/>
                </a:lnTo>
                <a:lnTo>
                  <a:pt x="56" y="61"/>
                </a:lnTo>
                <a:lnTo>
                  <a:pt x="56" y="56"/>
                </a:lnTo>
                <a:lnTo>
                  <a:pt x="58" y="53"/>
                </a:lnTo>
                <a:lnTo>
                  <a:pt x="57" y="47"/>
                </a:lnTo>
                <a:lnTo>
                  <a:pt x="52" y="41"/>
                </a:lnTo>
                <a:lnTo>
                  <a:pt x="41" y="0"/>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3" name="Arizona"/>
          <p:cNvSpPr>
            <a:spLocks noChangeAspect="1"/>
          </p:cNvSpPr>
          <p:nvPr/>
        </p:nvSpPr>
        <p:spPr bwMode="auto">
          <a:xfrm>
            <a:off x="2470150" y="3354388"/>
            <a:ext cx="833438" cy="957262"/>
          </a:xfrm>
          <a:custGeom>
            <a:avLst/>
            <a:gdLst>
              <a:gd name="T0" fmla="*/ 0 w 106"/>
              <a:gd name="T1" fmla="*/ 2147483647 h 123"/>
              <a:gd name="T2" fmla="*/ 2147483647 w 106"/>
              <a:gd name="T3" fmla="*/ 2147483647 h 123"/>
              <a:gd name="T4" fmla="*/ 2147483647 w 106"/>
              <a:gd name="T5" fmla="*/ 2147483647 h 123"/>
              <a:gd name="T6" fmla="*/ 2147483647 w 106"/>
              <a:gd name="T7" fmla="*/ 2147483647 h 123"/>
              <a:gd name="T8" fmla="*/ 2147483647 w 106"/>
              <a:gd name="T9" fmla="*/ 2147483647 h 123"/>
              <a:gd name="T10" fmla="*/ 2147483647 w 106"/>
              <a:gd name="T11" fmla="*/ 2147483647 h 123"/>
              <a:gd name="T12" fmla="*/ 2147483647 w 106"/>
              <a:gd name="T13" fmla="*/ 2147483647 h 123"/>
              <a:gd name="T14" fmla="*/ 2147483647 w 106"/>
              <a:gd name="T15" fmla="*/ 2147483647 h 123"/>
              <a:gd name="T16" fmla="*/ 2147483647 w 106"/>
              <a:gd name="T17" fmla="*/ 2147483647 h 123"/>
              <a:gd name="T18" fmla="*/ 2147483647 w 106"/>
              <a:gd name="T19" fmla="*/ 2147483647 h 123"/>
              <a:gd name="T20" fmla="*/ 2147483647 w 106"/>
              <a:gd name="T21" fmla="*/ 2147483647 h 123"/>
              <a:gd name="T22" fmla="*/ 2147483647 w 106"/>
              <a:gd name="T23" fmla="*/ 0 h 123"/>
              <a:gd name="T24" fmla="*/ 2147483647 w 106"/>
              <a:gd name="T25" fmla="*/ 2147483647 h 123"/>
              <a:gd name="T26" fmla="*/ 2147483647 w 106"/>
              <a:gd name="T27" fmla="*/ 2147483647 h 123"/>
              <a:gd name="T28" fmla="*/ 2147483647 w 106"/>
              <a:gd name="T29" fmla="*/ 2147483647 h 123"/>
              <a:gd name="T30" fmla="*/ 2147483647 w 106"/>
              <a:gd name="T31" fmla="*/ 2147483647 h 123"/>
              <a:gd name="T32" fmla="*/ 2147483647 w 106"/>
              <a:gd name="T33" fmla="*/ 2147483647 h 123"/>
              <a:gd name="T34" fmla="*/ 0 w 106"/>
              <a:gd name="T35" fmla="*/ 2147483647 h 1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
              <a:gd name="T55" fmla="*/ 0 h 123"/>
              <a:gd name="T56" fmla="*/ 106 w 106"/>
              <a:gd name="T57" fmla="*/ 123 h 1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 h="123">
                <a:moveTo>
                  <a:pt x="0" y="85"/>
                </a:moveTo>
                <a:lnTo>
                  <a:pt x="7" y="79"/>
                </a:lnTo>
                <a:lnTo>
                  <a:pt x="4" y="74"/>
                </a:lnTo>
                <a:lnTo>
                  <a:pt x="5" y="67"/>
                </a:lnTo>
                <a:lnTo>
                  <a:pt x="12" y="56"/>
                </a:lnTo>
                <a:lnTo>
                  <a:pt x="17" y="52"/>
                </a:lnTo>
                <a:lnTo>
                  <a:pt x="14" y="48"/>
                </a:lnTo>
                <a:lnTo>
                  <a:pt x="13" y="37"/>
                </a:lnTo>
                <a:lnTo>
                  <a:pt x="14" y="16"/>
                </a:lnTo>
                <a:lnTo>
                  <a:pt x="18" y="15"/>
                </a:lnTo>
                <a:lnTo>
                  <a:pt x="24" y="18"/>
                </a:lnTo>
                <a:lnTo>
                  <a:pt x="29" y="0"/>
                </a:lnTo>
                <a:lnTo>
                  <a:pt x="106" y="13"/>
                </a:lnTo>
                <a:lnTo>
                  <a:pt x="90" y="123"/>
                </a:lnTo>
                <a:lnTo>
                  <a:pt x="67" y="120"/>
                </a:lnTo>
                <a:lnTo>
                  <a:pt x="52" y="116"/>
                </a:lnTo>
                <a:lnTo>
                  <a:pt x="22" y="98"/>
                </a:lnTo>
                <a:lnTo>
                  <a:pt x="0" y="8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4" name="Arkansas"/>
          <p:cNvSpPr>
            <a:spLocks noChangeAspect="1"/>
          </p:cNvSpPr>
          <p:nvPr/>
        </p:nvSpPr>
        <p:spPr bwMode="auto">
          <a:xfrm>
            <a:off x="5060950" y="3635375"/>
            <a:ext cx="620713" cy="544513"/>
          </a:xfrm>
          <a:custGeom>
            <a:avLst/>
            <a:gdLst>
              <a:gd name="T0" fmla="*/ 0 w 79"/>
              <a:gd name="T1" fmla="*/ 2147483647 h 70"/>
              <a:gd name="T2" fmla="*/ 2147483647 w 79"/>
              <a:gd name="T3" fmla="*/ 2147483647 h 70"/>
              <a:gd name="T4" fmla="*/ 2147483647 w 79"/>
              <a:gd name="T5" fmla="*/ 2147483647 h 70"/>
              <a:gd name="T6" fmla="*/ 2147483647 w 79"/>
              <a:gd name="T7" fmla="*/ 2147483647 h 70"/>
              <a:gd name="T8" fmla="*/ 2147483647 w 79"/>
              <a:gd name="T9" fmla="*/ 2147483647 h 70"/>
              <a:gd name="T10" fmla="*/ 2147483647 w 79"/>
              <a:gd name="T11" fmla="*/ 2147483647 h 70"/>
              <a:gd name="T12" fmla="*/ 2147483647 w 79"/>
              <a:gd name="T13" fmla="*/ 2147483647 h 70"/>
              <a:gd name="T14" fmla="*/ 2147483647 w 79"/>
              <a:gd name="T15" fmla="*/ 2147483647 h 70"/>
              <a:gd name="T16" fmla="*/ 2147483647 w 79"/>
              <a:gd name="T17" fmla="*/ 2147483647 h 70"/>
              <a:gd name="T18" fmla="*/ 2147483647 w 79"/>
              <a:gd name="T19" fmla="*/ 2147483647 h 70"/>
              <a:gd name="T20" fmla="*/ 2147483647 w 79"/>
              <a:gd name="T21" fmla="*/ 2147483647 h 70"/>
              <a:gd name="T22" fmla="*/ 2147483647 w 79"/>
              <a:gd name="T23" fmla="*/ 2147483647 h 70"/>
              <a:gd name="T24" fmla="*/ 2147483647 w 79"/>
              <a:gd name="T25" fmla="*/ 2147483647 h 70"/>
              <a:gd name="T26" fmla="*/ 2147483647 w 79"/>
              <a:gd name="T27" fmla="*/ 2147483647 h 70"/>
              <a:gd name="T28" fmla="*/ 2147483647 w 79"/>
              <a:gd name="T29" fmla="*/ 2147483647 h 70"/>
              <a:gd name="T30" fmla="*/ 2147483647 w 79"/>
              <a:gd name="T31" fmla="*/ 2147483647 h 70"/>
              <a:gd name="T32" fmla="*/ 2147483647 w 79"/>
              <a:gd name="T33" fmla="*/ 2147483647 h 70"/>
              <a:gd name="T34" fmla="*/ 2147483647 w 79"/>
              <a:gd name="T35" fmla="*/ 2147483647 h 70"/>
              <a:gd name="T36" fmla="*/ 2147483647 w 79"/>
              <a:gd name="T37" fmla="*/ 2147483647 h 70"/>
              <a:gd name="T38" fmla="*/ 2147483647 w 79"/>
              <a:gd name="T39" fmla="*/ 0 h 70"/>
              <a:gd name="T40" fmla="*/ 0 w 79"/>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9"/>
              <a:gd name="T64" fmla="*/ 0 h 70"/>
              <a:gd name="T65" fmla="*/ 79 w 79"/>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9" h="70">
                <a:moveTo>
                  <a:pt x="0" y="2"/>
                </a:moveTo>
                <a:lnTo>
                  <a:pt x="3" y="24"/>
                </a:lnTo>
                <a:lnTo>
                  <a:pt x="3" y="58"/>
                </a:lnTo>
                <a:lnTo>
                  <a:pt x="4" y="60"/>
                </a:lnTo>
                <a:lnTo>
                  <a:pt x="10" y="60"/>
                </a:lnTo>
                <a:lnTo>
                  <a:pt x="10" y="70"/>
                </a:lnTo>
                <a:lnTo>
                  <a:pt x="57" y="70"/>
                </a:lnTo>
                <a:lnTo>
                  <a:pt x="56" y="59"/>
                </a:lnTo>
                <a:lnTo>
                  <a:pt x="60" y="47"/>
                </a:lnTo>
                <a:lnTo>
                  <a:pt x="66" y="39"/>
                </a:lnTo>
                <a:lnTo>
                  <a:pt x="65" y="37"/>
                </a:lnTo>
                <a:lnTo>
                  <a:pt x="70" y="29"/>
                </a:lnTo>
                <a:lnTo>
                  <a:pt x="72" y="22"/>
                </a:lnTo>
                <a:lnTo>
                  <a:pt x="71" y="21"/>
                </a:lnTo>
                <a:lnTo>
                  <a:pt x="75" y="17"/>
                </a:lnTo>
                <a:lnTo>
                  <a:pt x="79" y="11"/>
                </a:lnTo>
                <a:lnTo>
                  <a:pt x="78" y="9"/>
                </a:lnTo>
                <a:lnTo>
                  <a:pt x="67" y="10"/>
                </a:lnTo>
                <a:lnTo>
                  <a:pt x="70" y="6"/>
                </a:lnTo>
                <a:lnTo>
                  <a:pt x="69" y="0"/>
                </a:lnTo>
                <a:lnTo>
                  <a:pt x="0" y="2"/>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5" name="California"/>
          <p:cNvSpPr>
            <a:spLocks noChangeAspect="1"/>
          </p:cNvSpPr>
          <p:nvPr/>
        </p:nvSpPr>
        <p:spPr bwMode="auto">
          <a:xfrm>
            <a:off x="1638300" y="2320925"/>
            <a:ext cx="966788" cy="1647825"/>
          </a:xfrm>
          <a:custGeom>
            <a:avLst/>
            <a:gdLst>
              <a:gd name="T0" fmla="*/ 2147483647 w 123"/>
              <a:gd name="T1" fmla="*/ 2147483647 h 212"/>
              <a:gd name="T2" fmla="*/ 2147483647 w 123"/>
              <a:gd name="T3" fmla="*/ 2147483647 h 212"/>
              <a:gd name="T4" fmla="*/ 2147483647 w 123"/>
              <a:gd name="T5" fmla="*/ 2147483647 h 212"/>
              <a:gd name="T6" fmla="*/ 2147483647 w 123"/>
              <a:gd name="T7" fmla="*/ 2147483647 h 212"/>
              <a:gd name="T8" fmla="*/ 2147483647 w 123"/>
              <a:gd name="T9" fmla="*/ 2147483647 h 212"/>
              <a:gd name="T10" fmla="*/ 2147483647 w 123"/>
              <a:gd name="T11" fmla="*/ 2147483647 h 212"/>
              <a:gd name="T12" fmla="*/ 2147483647 w 123"/>
              <a:gd name="T13" fmla="*/ 2147483647 h 212"/>
              <a:gd name="T14" fmla="*/ 2147483647 w 123"/>
              <a:gd name="T15" fmla="*/ 2147483647 h 212"/>
              <a:gd name="T16" fmla="*/ 2147483647 w 123"/>
              <a:gd name="T17" fmla="*/ 2147483647 h 212"/>
              <a:gd name="T18" fmla="*/ 2147483647 w 123"/>
              <a:gd name="T19" fmla="*/ 2147483647 h 212"/>
              <a:gd name="T20" fmla="*/ 2147483647 w 123"/>
              <a:gd name="T21" fmla="*/ 2147483647 h 212"/>
              <a:gd name="T22" fmla="*/ 2147483647 w 123"/>
              <a:gd name="T23" fmla="*/ 2147483647 h 212"/>
              <a:gd name="T24" fmla="*/ 2147483647 w 123"/>
              <a:gd name="T25" fmla="*/ 2147483647 h 212"/>
              <a:gd name="T26" fmla="*/ 2147483647 w 123"/>
              <a:gd name="T27" fmla="*/ 2147483647 h 212"/>
              <a:gd name="T28" fmla="*/ 2147483647 w 123"/>
              <a:gd name="T29" fmla="*/ 2147483647 h 212"/>
              <a:gd name="T30" fmla="*/ 2147483647 w 123"/>
              <a:gd name="T31" fmla="*/ 2147483647 h 212"/>
              <a:gd name="T32" fmla="*/ 2147483647 w 123"/>
              <a:gd name="T33" fmla="*/ 2147483647 h 212"/>
              <a:gd name="T34" fmla="*/ 2147483647 w 123"/>
              <a:gd name="T35" fmla="*/ 2147483647 h 212"/>
              <a:gd name="T36" fmla="*/ 2147483647 w 123"/>
              <a:gd name="T37" fmla="*/ 2147483647 h 212"/>
              <a:gd name="T38" fmla="*/ 2147483647 w 123"/>
              <a:gd name="T39" fmla="*/ 2147483647 h 212"/>
              <a:gd name="T40" fmla="*/ 2147483647 w 123"/>
              <a:gd name="T41" fmla="*/ 2147483647 h 212"/>
              <a:gd name="T42" fmla="*/ 2147483647 w 123"/>
              <a:gd name="T43" fmla="*/ 2147483647 h 212"/>
              <a:gd name="T44" fmla="*/ 2147483647 w 123"/>
              <a:gd name="T45" fmla="*/ 2147483647 h 212"/>
              <a:gd name="T46" fmla="*/ 2147483647 w 123"/>
              <a:gd name="T47" fmla="*/ 2147483647 h 212"/>
              <a:gd name="T48" fmla="*/ 2147483647 w 123"/>
              <a:gd name="T49" fmla="*/ 2147483647 h 212"/>
              <a:gd name="T50" fmla="*/ 2147483647 w 123"/>
              <a:gd name="T51" fmla="*/ 2147483647 h 212"/>
              <a:gd name="T52" fmla="*/ 2147483647 w 123"/>
              <a:gd name="T53" fmla="*/ 2147483647 h 212"/>
              <a:gd name="T54" fmla="*/ 2147483647 w 123"/>
              <a:gd name="T55" fmla="*/ 2147483647 h 212"/>
              <a:gd name="T56" fmla="*/ 2147483647 w 123"/>
              <a:gd name="T57" fmla="*/ 2147483647 h 212"/>
              <a:gd name="T58" fmla="*/ 2147483647 w 123"/>
              <a:gd name="T59" fmla="*/ 2147483647 h 212"/>
              <a:gd name="T60" fmla="*/ 2147483647 w 123"/>
              <a:gd name="T61" fmla="*/ 2147483647 h 212"/>
              <a:gd name="T62" fmla="*/ 2147483647 w 123"/>
              <a:gd name="T63" fmla="*/ 2147483647 h 212"/>
              <a:gd name="T64" fmla="*/ 2147483647 w 123"/>
              <a:gd name="T65" fmla="*/ 2147483647 h 212"/>
              <a:gd name="T66" fmla="*/ 2147483647 w 123"/>
              <a:gd name="T67" fmla="*/ 2147483647 h 212"/>
              <a:gd name="T68" fmla="*/ 2147483647 w 123"/>
              <a:gd name="T69" fmla="*/ 2147483647 h 212"/>
              <a:gd name="T70" fmla="*/ 2147483647 w 123"/>
              <a:gd name="T71" fmla="*/ 2147483647 h 212"/>
              <a:gd name="T72" fmla="*/ 2147483647 w 123"/>
              <a:gd name="T73" fmla="*/ 2147483647 h 212"/>
              <a:gd name="T74" fmla="*/ 2147483647 w 123"/>
              <a:gd name="T75" fmla="*/ 2147483647 h 212"/>
              <a:gd name="T76" fmla="*/ 2147483647 w 123"/>
              <a:gd name="T77" fmla="*/ 2147483647 h 212"/>
              <a:gd name="T78" fmla="*/ 2147483647 w 123"/>
              <a:gd name="T79" fmla="*/ 2147483647 h 212"/>
              <a:gd name="T80" fmla="*/ 2147483647 w 123"/>
              <a:gd name="T81" fmla="*/ 2147483647 h 212"/>
              <a:gd name="T82" fmla="*/ 2147483647 w 123"/>
              <a:gd name="T83" fmla="*/ 2147483647 h 212"/>
              <a:gd name="T84" fmla="*/ 2147483647 w 123"/>
              <a:gd name="T85" fmla="*/ 2147483647 h 212"/>
              <a:gd name="T86" fmla="*/ 2147483647 w 123"/>
              <a:gd name="T87" fmla="*/ 2147483647 h 212"/>
              <a:gd name="T88" fmla="*/ 2147483647 w 123"/>
              <a:gd name="T89" fmla="*/ 2147483647 h 212"/>
              <a:gd name="T90" fmla="*/ 2147483647 w 123"/>
              <a:gd name="T91" fmla="*/ 2147483647 h 212"/>
              <a:gd name="T92" fmla="*/ 2147483647 w 123"/>
              <a:gd name="T93" fmla="*/ 2147483647 h 212"/>
              <a:gd name="T94" fmla="*/ 2147483647 w 123"/>
              <a:gd name="T95" fmla="*/ 2147483647 h 212"/>
              <a:gd name="T96" fmla="*/ 2147483647 w 123"/>
              <a:gd name="T97" fmla="*/ 0 h 212"/>
              <a:gd name="T98" fmla="*/ 2147483647 w 123"/>
              <a:gd name="T99" fmla="*/ 2147483647 h 212"/>
              <a:gd name="T100" fmla="*/ 2147483647 w 123"/>
              <a:gd name="T101" fmla="*/ 2147483647 h 212"/>
              <a:gd name="T102" fmla="*/ 0 w 123"/>
              <a:gd name="T103" fmla="*/ 2147483647 h 212"/>
              <a:gd name="T104" fmla="*/ 2147483647 w 123"/>
              <a:gd name="T105" fmla="*/ 2147483647 h 2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3"/>
              <a:gd name="T160" fmla="*/ 0 h 212"/>
              <a:gd name="T161" fmla="*/ 123 w 123"/>
              <a:gd name="T162" fmla="*/ 212 h 2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3" h="212">
                <a:moveTo>
                  <a:pt x="3" y="38"/>
                </a:moveTo>
                <a:lnTo>
                  <a:pt x="4" y="43"/>
                </a:lnTo>
                <a:lnTo>
                  <a:pt x="1" y="59"/>
                </a:lnTo>
                <a:lnTo>
                  <a:pt x="3" y="64"/>
                </a:lnTo>
                <a:lnTo>
                  <a:pt x="13" y="86"/>
                </a:lnTo>
                <a:lnTo>
                  <a:pt x="14" y="85"/>
                </a:lnTo>
                <a:lnTo>
                  <a:pt x="14" y="81"/>
                </a:lnTo>
                <a:lnTo>
                  <a:pt x="16" y="80"/>
                </a:lnTo>
                <a:lnTo>
                  <a:pt x="18" y="81"/>
                </a:lnTo>
                <a:lnTo>
                  <a:pt x="15" y="84"/>
                </a:lnTo>
                <a:lnTo>
                  <a:pt x="16" y="85"/>
                </a:lnTo>
                <a:lnTo>
                  <a:pt x="18" y="95"/>
                </a:lnTo>
                <a:lnTo>
                  <a:pt x="17" y="95"/>
                </a:lnTo>
                <a:lnTo>
                  <a:pt x="13" y="91"/>
                </a:lnTo>
                <a:lnTo>
                  <a:pt x="14" y="87"/>
                </a:lnTo>
                <a:lnTo>
                  <a:pt x="13" y="87"/>
                </a:lnTo>
                <a:lnTo>
                  <a:pt x="11" y="91"/>
                </a:lnTo>
                <a:lnTo>
                  <a:pt x="11" y="100"/>
                </a:lnTo>
                <a:lnTo>
                  <a:pt x="13" y="104"/>
                </a:lnTo>
                <a:lnTo>
                  <a:pt x="18" y="107"/>
                </a:lnTo>
                <a:lnTo>
                  <a:pt x="17" y="112"/>
                </a:lnTo>
                <a:lnTo>
                  <a:pt x="14" y="112"/>
                </a:lnTo>
                <a:lnTo>
                  <a:pt x="13" y="118"/>
                </a:lnTo>
                <a:lnTo>
                  <a:pt x="19" y="130"/>
                </a:lnTo>
                <a:lnTo>
                  <a:pt x="24" y="138"/>
                </a:lnTo>
                <a:lnTo>
                  <a:pt x="23" y="143"/>
                </a:lnTo>
                <a:lnTo>
                  <a:pt x="26" y="146"/>
                </a:lnTo>
                <a:lnTo>
                  <a:pt x="25" y="149"/>
                </a:lnTo>
                <a:lnTo>
                  <a:pt x="23" y="156"/>
                </a:lnTo>
                <a:lnTo>
                  <a:pt x="26" y="159"/>
                </a:lnTo>
                <a:lnTo>
                  <a:pt x="41" y="164"/>
                </a:lnTo>
                <a:lnTo>
                  <a:pt x="47" y="172"/>
                </a:lnTo>
                <a:lnTo>
                  <a:pt x="54" y="175"/>
                </a:lnTo>
                <a:lnTo>
                  <a:pt x="54" y="180"/>
                </a:lnTo>
                <a:lnTo>
                  <a:pt x="59" y="181"/>
                </a:lnTo>
                <a:lnTo>
                  <a:pt x="65" y="190"/>
                </a:lnTo>
                <a:lnTo>
                  <a:pt x="69" y="197"/>
                </a:lnTo>
                <a:lnTo>
                  <a:pt x="69" y="209"/>
                </a:lnTo>
                <a:lnTo>
                  <a:pt x="113" y="212"/>
                </a:lnTo>
                <a:lnTo>
                  <a:pt x="110" y="207"/>
                </a:lnTo>
                <a:lnTo>
                  <a:pt x="111" y="200"/>
                </a:lnTo>
                <a:lnTo>
                  <a:pt x="118" y="189"/>
                </a:lnTo>
                <a:lnTo>
                  <a:pt x="123" y="185"/>
                </a:lnTo>
                <a:lnTo>
                  <a:pt x="120" y="181"/>
                </a:lnTo>
                <a:lnTo>
                  <a:pt x="119" y="170"/>
                </a:lnTo>
                <a:lnTo>
                  <a:pt x="60" y="82"/>
                </a:lnTo>
                <a:lnTo>
                  <a:pt x="56" y="73"/>
                </a:lnTo>
                <a:lnTo>
                  <a:pt x="70" y="16"/>
                </a:lnTo>
                <a:lnTo>
                  <a:pt x="12" y="0"/>
                </a:lnTo>
                <a:lnTo>
                  <a:pt x="10" y="3"/>
                </a:lnTo>
                <a:lnTo>
                  <a:pt x="11" y="11"/>
                </a:lnTo>
                <a:lnTo>
                  <a:pt x="0" y="28"/>
                </a:lnTo>
                <a:lnTo>
                  <a:pt x="3" y="38"/>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6" name="Colorado"/>
          <p:cNvSpPr>
            <a:spLocks noChangeAspect="1"/>
          </p:cNvSpPr>
          <p:nvPr/>
        </p:nvSpPr>
        <p:spPr bwMode="auto">
          <a:xfrm>
            <a:off x="3303588" y="2849563"/>
            <a:ext cx="893762" cy="698500"/>
          </a:xfrm>
          <a:custGeom>
            <a:avLst/>
            <a:gdLst>
              <a:gd name="T0" fmla="*/ 0 w 114"/>
              <a:gd name="T1" fmla="*/ 2147483647 h 90"/>
              <a:gd name="T2" fmla="*/ 2147483647 w 114"/>
              <a:gd name="T3" fmla="*/ 0 h 90"/>
              <a:gd name="T4" fmla="*/ 2147483647 w 114"/>
              <a:gd name="T5" fmla="*/ 2147483647 h 90"/>
              <a:gd name="T6" fmla="*/ 2147483647 w 114"/>
              <a:gd name="T7" fmla="*/ 2147483647 h 90"/>
              <a:gd name="T8" fmla="*/ 2147483647 w 114"/>
              <a:gd name="T9" fmla="*/ 2147483647 h 90"/>
              <a:gd name="T10" fmla="*/ 2147483647 w 114"/>
              <a:gd name="T11" fmla="*/ 2147483647 h 90"/>
              <a:gd name="T12" fmla="*/ 2147483647 w 114"/>
              <a:gd name="T13" fmla="*/ 2147483647 h 90"/>
              <a:gd name="T14" fmla="*/ 2147483647 w 114"/>
              <a:gd name="T15" fmla="*/ 2147483647 h 90"/>
              <a:gd name="T16" fmla="*/ 0 w 114"/>
              <a:gd name="T17" fmla="*/ 2147483647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
              <a:gd name="T28" fmla="*/ 0 h 90"/>
              <a:gd name="T29" fmla="*/ 114 w 114"/>
              <a:gd name="T30" fmla="*/ 90 h 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 h="90">
                <a:moveTo>
                  <a:pt x="0" y="78"/>
                </a:moveTo>
                <a:lnTo>
                  <a:pt x="11" y="0"/>
                </a:lnTo>
                <a:lnTo>
                  <a:pt x="84" y="8"/>
                </a:lnTo>
                <a:lnTo>
                  <a:pt x="114" y="11"/>
                </a:lnTo>
                <a:lnTo>
                  <a:pt x="112" y="30"/>
                </a:lnTo>
                <a:lnTo>
                  <a:pt x="108" y="90"/>
                </a:lnTo>
                <a:lnTo>
                  <a:pt x="94" y="89"/>
                </a:lnTo>
                <a:lnTo>
                  <a:pt x="47" y="84"/>
                </a:lnTo>
                <a:lnTo>
                  <a:pt x="0" y="78"/>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7" name="Connecticut"/>
          <p:cNvSpPr>
            <a:spLocks noChangeAspect="1"/>
          </p:cNvSpPr>
          <p:nvPr/>
        </p:nvSpPr>
        <p:spPr bwMode="auto">
          <a:xfrm>
            <a:off x="7439025" y="2468563"/>
            <a:ext cx="203200" cy="201612"/>
          </a:xfrm>
          <a:custGeom>
            <a:avLst/>
            <a:gdLst>
              <a:gd name="T0" fmla="*/ 0 w 26"/>
              <a:gd name="T1" fmla="*/ 2147483647 h 26"/>
              <a:gd name="T2" fmla="*/ 2147483647 w 26"/>
              <a:gd name="T3" fmla="*/ 2147483647 h 26"/>
              <a:gd name="T4" fmla="*/ 2147483647 w 26"/>
              <a:gd name="T5" fmla="*/ 2147483647 h 26"/>
              <a:gd name="T6" fmla="*/ 2147483647 w 26"/>
              <a:gd name="T7" fmla="*/ 2147483647 h 26"/>
              <a:gd name="T8" fmla="*/ 2147483647 w 26"/>
              <a:gd name="T9" fmla="*/ 2147483647 h 26"/>
              <a:gd name="T10" fmla="*/ 2147483647 w 26"/>
              <a:gd name="T11" fmla="*/ 2147483647 h 26"/>
              <a:gd name="T12" fmla="*/ 2147483647 w 26"/>
              <a:gd name="T13" fmla="*/ 2147483647 h 26"/>
              <a:gd name="T14" fmla="*/ 2147483647 w 26"/>
              <a:gd name="T15" fmla="*/ 2147483647 h 26"/>
              <a:gd name="T16" fmla="*/ 2147483647 w 26"/>
              <a:gd name="T17" fmla="*/ 2147483647 h 26"/>
              <a:gd name="T18" fmla="*/ 2147483647 w 26"/>
              <a:gd name="T19" fmla="*/ 2147483647 h 26"/>
              <a:gd name="T20" fmla="*/ 2147483647 w 26"/>
              <a:gd name="T21" fmla="*/ 2147483647 h 26"/>
              <a:gd name="T22" fmla="*/ 2147483647 w 26"/>
              <a:gd name="T23" fmla="*/ 2147483647 h 26"/>
              <a:gd name="T24" fmla="*/ 2147483647 w 26"/>
              <a:gd name="T25" fmla="*/ 2147483647 h 26"/>
              <a:gd name="T26" fmla="*/ 2147483647 w 26"/>
              <a:gd name="T27" fmla="*/ 2147483647 h 26"/>
              <a:gd name="T28" fmla="*/ 2147483647 w 26"/>
              <a:gd name="T29" fmla="*/ 2147483647 h 26"/>
              <a:gd name="T30" fmla="*/ 2147483647 w 26"/>
              <a:gd name="T31" fmla="*/ 0 h 26"/>
              <a:gd name="T32" fmla="*/ 0 w 26"/>
              <a:gd name="T33" fmla="*/ 2147483647 h 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
              <a:gd name="T52" fmla="*/ 0 h 26"/>
              <a:gd name="T53" fmla="*/ 26 w 26"/>
              <a:gd name="T54" fmla="*/ 26 h 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 h="26">
                <a:moveTo>
                  <a:pt x="0" y="5"/>
                </a:moveTo>
                <a:lnTo>
                  <a:pt x="2" y="19"/>
                </a:lnTo>
                <a:lnTo>
                  <a:pt x="2" y="26"/>
                </a:lnTo>
                <a:lnTo>
                  <a:pt x="4" y="25"/>
                </a:lnTo>
                <a:lnTo>
                  <a:pt x="5" y="23"/>
                </a:lnTo>
                <a:lnTo>
                  <a:pt x="9" y="21"/>
                </a:lnTo>
                <a:lnTo>
                  <a:pt x="11" y="18"/>
                </a:lnTo>
                <a:lnTo>
                  <a:pt x="12" y="19"/>
                </a:lnTo>
                <a:lnTo>
                  <a:pt x="15" y="17"/>
                </a:lnTo>
                <a:lnTo>
                  <a:pt x="19" y="17"/>
                </a:lnTo>
                <a:lnTo>
                  <a:pt x="19" y="15"/>
                </a:lnTo>
                <a:lnTo>
                  <a:pt x="21" y="16"/>
                </a:lnTo>
                <a:lnTo>
                  <a:pt x="22" y="15"/>
                </a:lnTo>
                <a:lnTo>
                  <a:pt x="24" y="15"/>
                </a:lnTo>
                <a:lnTo>
                  <a:pt x="26" y="13"/>
                </a:lnTo>
                <a:lnTo>
                  <a:pt x="24" y="0"/>
                </a:lnTo>
                <a:lnTo>
                  <a:pt x="0" y="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8" name="Delaware"/>
          <p:cNvSpPr>
            <a:spLocks noChangeAspect="1"/>
          </p:cNvSpPr>
          <p:nvPr/>
        </p:nvSpPr>
        <p:spPr bwMode="auto">
          <a:xfrm>
            <a:off x="7256463" y="2895600"/>
            <a:ext cx="127000" cy="211138"/>
          </a:xfrm>
          <a:custGeom>
            <a:avLst/>
            <a:gdLst>
              <a:gd name="T0" fmla="*/ 0 w 16"/>
              <a:gd name="T1" fmla="*/ 2147483647 h 27"/>
              <a:gd name="T2" fmla="*/ 2147483647 w 16"/>
              <a:gd name="T3" fmla="*/ 0 h 27"/>
              <a:gd name="T4" fmla="*/ 2147483647 w 16"/>
              <a:gd name="T5" fmla="*/ 0 h 27"/>
              <a:gd name="T6" fmla="*/ 2147483647 w 16"/>
              <a:gd name="T7" fmla="*/ 2147483647 h 27"/>
              <a:gd name="T8" fmla="*/ 2147483647 w 16"/>
              <a:gd name="T9" fmla="*/ 2147483647 h 27"/>
              <a:gd name="T10" fmla="*/ 2147483647 w 16"/>
              <a:gd name="T11" fmla="*/ 2147483647 h 27"/>
              <a:gd name="T12" fmla="*/ 2147483647 w 16"/>
              <a:gd name="T13" fmla="*/ 2147483647 h 27"/>
              <a:gd name="T14" fmla="*/ 2147483647 w 16"/>
              <a:gd name="T15" fmla="*/ 2147483647 h 27"/>
              <a:gd name="T16" fmla="*/ 2147483647 w 16"/>
              <a:gd name="T17" fmla="*/ 2147483647 h 27"/>
              <a:gd name="T18" fmla="*/ 2147483647 w 16"/>
              <a:gd name="T19" fmla="*/ 2147483647 h 27"/>
              <a:gd name="T20" fmla="*/ 2147483647 w 16"/>
              <a:gd name="T21" fmla="*/ 2147483647 h 27"/>
              <a:gd name="T22" fmla="*/ 2147483647 w 16"/>
              <a:gd name="T23" fmla="*/ 2147483647 h 27"/>
              <a:gd name="T24" fmla="*/ 2147483647 w 16"/>
              <a:gd name="T25" fmla="*/ 2147483647 h 27"/>
              <a:gd name="T26" fmla="*/ 2147483647 w 16"/>
              <a:gd name="T27" fmla="*/ 2147483647 h 27"/>
              <a:gd name="T28" fmla="*/ 2147483647 w 16"/>
              <a:gd name="T29" fmla="*/ 2147483647 h 27"/>
              <a:gd name="T30" fmla="*/ 2147483647 w 16"/>
              <a:gd name="T31" fmla="*/ 2147483647 h 27"/>
              <a:gd name="T32" fmla="*/ 2147483647 w 16"/>
              <a:gd name="T33" fmla="*/ 2147483647 h 27"/>
              <a:gd name="T34" fmla="*/ 2147483647 w 16"/>
              <a:gd name="T35" fmla="*/ 2147483647 h 27"/>
              <a:gd name="T36" fmla="*/ 2147483647 w 16"/>
              <a:gd name="T37" fmla="*/ 2147483647 h 27"/>
              <a:gd name="T38" fmla="*/ 0 w 16"/>
              <a:gd name="T39" fmla="*/ 2147483647 h 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27"/>
              <a:gd name="T62" fmla="*/ 16 w 16"/>
              <a:gd name="T63" fmla="*/ 27 h 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27">
                <a:moveTo>
                  <a:pt x="0" y="3"/>
                </a:moveTo>
                <a:lnTo>
                  <a:pt x="2" y="0"/>
                </a:lnTo>
                <a:lnTo>
                  <a:pt x="5" y="0"/>
                </a:lnTo>
                <a:lnTo>
                  <a:pt x="4" y="3"/>
                </a:lnTo>
                <a:lnTo>
                  <a:pt x="3" y="4"/>
                </a:lnTo>
                <a:lnTo>
                  <a:pt x="4" y="7"/>
                </a:lnTo>
                <a:lnTo>
                  <a:pt x="5" y="9"/>
                </a:lnTo>
                <a:lnTo>
                  <a:pt x="7" y="11"/>
                </a:lnTo>
                <a:lnTo>
                  <a:pt x="8" y="14"/>
                </a:lnTo>
                <a:lnTo>
                  <a:pt x="10" y="17"/>
                </a:lnTo>
                <a:lnTo>
                  <a:pt x="12" y="18"/>
                </a:lnTo>
                <a:lnTo>
                  <a:pt x="14" y="19"/>
                </a:lnTo>
                <a:lnTo>
                  <a:pt x="15" y="21"/>
                </a:lnTo>
                <a:lnTo>
                  <a:pt x="13" y="23"/>
                </a:lnTo>
                <a:lnTo>
                  <a:pt x="15" y="23"/>
                </a:lnTo>
                <a:lnTo>
                  <a:pt x="16" y="25"/>
                </a:lnTo>
                <a:lnTo>
                  <a:pt x="12" y="26"/>
                </a:lnTo>
                <a:lnTo>
                  <a:pt x="6" y="27"/>
                </a:lnTo>
                <a:lnTo>
                  <a:pt x="6" y="2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099" name="Freeform 27"/>
          <p:cNvSpPr>
            <a:spLocks noChangeAspect="1"/>
          </p:cNvSpPr>
          <p:nvPr/>
        </p:nvSpPr>
        <p:spPr bwMode="auto">
          <a:xfrm>
            <a:off x="7123113" y="3060700"/>
            <a:ext cx="23812" cy="20638"/>
          </a:xfrm>
          <a:custGeom>
            <a:avLst/>
            <a:gdLst>
              <a:gd name="T0" fmla="*/ 0 w 3"/>
              <a:gd name="T1" fmla="*/ 2147483647 h 3"/>
              <a:gd name="T2" fmla="*/ 2147483647 w 3"/>
              <a:gd name="T3" fmla="*/ 0 h 3"/>
              <a:gd name="T4" fmla="*/ 2147483647 w 3"/>
              <a:gd name="T5" fmla="*/ 2147483647 h 3"/>
              <a:gd name="T6" fmla="*/ 2147483647 w 3"/>
              <a:gd name="T7" fmla="*/ 2147483647 h 3"/>
              <a:gd name="T8" fmla="*/ 0 w 3"/>
              <a:gd name="T9" fmla="*/ 2147483647 h 3"/>
              <a:gd name="T10" fmla="*/ 0 60000 65536"/>
              <a:gd name="T11" fmla="*/ 0 60000 65536"/>
              <a:gd name="T12" fmla="*/ 0 60000 65536"/>
              <a:gd name="T13" fmla="*/ 0 60000 65536"/>
              <a:gd name="T14" fmla="*/ 0 60000 65536"/>
              <a:gd name="T15" fmla="*/ 0 w 3"/>
              <a:gd name="T16" fmla="*/ 0 h 3"/>
              <a:gd name="T17" fmla="*/ 3 w 3"/>
              <a:gd name="T18" fmla="*/ 3 h 3"/>
            </a:gdLst>
            <a:ahLst/>
            <a:cxnLst>
              <a:cxn ang="T10">
                <a:pos x="T0" y="T1"/>
              </a:cxn>
              <a:cxn ang="T11">
                <a:pos x="T2" y="T3"/>
              </a:cxn>
              <a:cxn ang="T12">
                <a:pos x="T4" y="T5"/>
              </a:cxn>
              <a:cxn ang="T13">
                <a:pos x="T6" y="T7"/>
              </a:cxn>
              <a:cxn ang="T14">
                <a:pos x="T8" y="T9"/>
              </a:cxn>
            </a:cxnLst>
            <a:rect l="T15" t="T16" r="T17" b="T18"/>
            <a:pathLst>
              <a:path w="3" h="3">
                <a:moveTo>
                  <a:pt x="0" y="1"/>
                </a:moveTo>
                <a:lnTo>
                  <a:pt x="2" y="0"/>
                </a:lnTo>
                <a:lnTo>
                  <a:pt x="3" y="2"/>
                </a:lnTo>
                <a:lnTo>
                  <a:pt x="2" y="3"/>
                </a:lnTo>
                <a:lnTo>
                  <a:pt x="0" y="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00" name="Georgia"/>
          <p:cNvSpPr>
            <a:spLocks noChangeAspect="1"/>
          </p:cNvSpPr>
          <p:nvPr/>
        </p:nvSpPr>
        <p:spPr bwMode="auto">
          <a:xfrm>
            <a:off x="6191250" y="3783013"/>
            <a:ext cx="665163" cy="684212"/>
          </a:xfrm>
          <a:custGeom>
            <a:avLst/>
            <a:gdLst>
              <a:gd name="T0" fmla="*/ 0 w 85"/>
              <a:gd name="T1" fmla="*/ 2147483647 h 88"/>
              <a:gd name="T2" fmla="*/ 2147483647 w 85"/>
              <a:gd name="T3" fmla="*/ 2147483647 h 88"/>
              <a:gd name="T4" fmla="*/ 2147483647 w 85"/>
              <a:gd name="T5" fmla="*/ 2147483647 h 88"/>
              <a:gd name="T6" fmla="*/ 2147483647 w 85"/>
              <a:gd name="T7" fmla="*/ 2147483647 h 88"/>
              <a:gd name="T8" fmla="*/ 2147483647 w 85"/>
              <a:gd name="T9" fmla="*/ 2147483647 h 88"/>
              <a:gd name="T10" fmla="*/ 2147483647 w 85"/>
              <a:gd name="T11" fmla="*/ 2147483647 h 88"/>
              <a:gd name="T12" fmla="*/ 2147483647 w 85"/>
              <a:gd name="T13" fmla="*/ 2147483647 h 88"/>
              <a:gd name="T14" fmla="*/ 2147483647 w 85"/>
              <a:gd name="T15" fmla="*/ 2147483647 h 88"/>
              <a:gd name="T16" fmla="*/ 2147483647 w 85"/>
              <a:gd name="T17" fmla="*/ 2147483647 h 88"/>
              <a:gd name="T18" fmla="*/ 2147483647 w 85"/>
              <a:gd name="T19" fmla="*/ 2147483647 h 88"/>
              <a:gd name="T20" fmla="*/ 2147483647 w 85"/>
              <a:gd name="T21" fmla="*/ 2147483647 h 88"/>
              <a:gd name="T22" fmla="*/ 2147483647 w 85"/>
              <a:gd name="T23" fmla="*/ 2147483647 h 88"/>
              <a:gd name="T24" fmla="*/ 2147483647 w 85"/>
              <a:gd name="T25" fmla="*/ 2147483647 h 88"/>
              <a:gd name="T26" fmla="*/ 2147483647 w 85"/>
              <a:gd name="T27" fmla="*/ 2147483647 h 88"/>
              <a:gd name="T28" fmla="*/ 2147483647 w 85"/>
              <a:gd name="T29" fmla="*/ 2147483647 h 88"/>
              <a:gd name="T30" fmla="*/ 2147483647 w 85"/>
              <a:gd name="T31" fmla="*/ 2147483647 h 88"/>
              <a:gd name="T32" fmla="*/ 2147483647 w 85"/>
              <a:gd name="T33" fmla="*/ 2147483647 h 88"/>
              <a:gd name="T34" fmla="*/ 2147483647 w 85"/>
              <a:gd name="T35" fmla="*/ 2147483647 h 88"/>
              <a:gd name="T36" fmla="*/ 2147483647 w 85"/>
              <a:gd name="T37" fmla="*/ 2147483647 h 88"/>
              <a:gd name="T38" fmla="*/ 2147483647 w 85"/>
              <a:gd name="T39" fmla="*/ 2147483647 h 88"/>
              <a:gd name="T40" fmla="*/ 2147483647 w 85"/>
              <a:gd name="T41" fmla="*/ 2147483647 h 88"/>
              <a:gd name="T42" fmla="*/ 2147483647 w 85"/>
              <a:gd name="T43" fmla="*/ 2147483647 h 88"/>
              <a:gd name="T44" fmla="*/ 2147483647 w 85"/>
              <a:gd name="T45" fmla="*/ 2147483647 h 88"/>
              <a:gd name="T46" fmla="*/ 2147483647 w 85"/>
              <a:gd name="T47" fmla="*/ 2147483647 h 88"/>
              <a:gd name="T48" fmla="*/ 2147483647 w 85"/>
              <a:gd name="T49" fmla="*/ 2147483647 h 88"/>
              <a:gd name="T50" fmla="*/ 2147483647 w 85"/>
              <a:gd name="T51" fmla="*/ 2147483647 h 88"/>
              <a:gd name="T52" fmla="*/ 2147483647 w 85"/>
              <a:gd name="T53" fmla="*/ 2147483647 h 88"/>
              <a:gd name="T54" fmla="*/ 2147483647 w 85"/>
              <a:gd name="T55" fmla="*/ 2147483647 h 88"/>
              <a:gd name="T56" fmla="*/ 2147483647 w 85"/>
              <a:gd name="T57" fmla="*/ 2147483647 h 88"/>
              <a:gd name="T58" fmla="*/ 2147483647 w 85"/>
              <a:gd name="T59" fmla="*/ 2147483647 h 88"/>
              <a:gd name="T60" fmla="*/ 2147483647 w 85"/>
              <a:gd name="T61" fmla="*/ 2147483647 h 88"/>
              <a:gd name="T62" fmla="*/ 2147483647 w 85"/>
              <a:gd name="T63" fmla="*/ 2147483647 h 88"/>
              <a:gd name="T64" fmla="*/ 2147483647 w 85"/>
              <a:gd name="T65" fmla="*/ 2147483647 h 88"/>
              <a:gd name="T66" fmla="*/ 2147483647 w 85"/>
              <a:gd name="T67" fmla="*/ 2147483647 h 88"/>
              <a:gd name="T68" fmla="*/ 2147483647 w 85"/>
              <a:gd name="T69" fmla="*/ 2147483647 h 88"/>
              <a:gd name="T70" fmla="*/ 2147483647 w 85"/>
              <a:gd name="T71" fmla="*/ 2147483647 h 88"/>
              <a:gd name="T72" fmla="*/ 2147483647 w 85"/>
              <a:gd name="T73" fmla="*/ 2147483647 h 88"/>
              <a:gd name="T74" fmla="*/ 2147483647 w 85"/>
              <a:gd name="T75" fmla="*/ 2147483647 h 88"/>
              <a:gd name="T76" fmla="*/ 2147483647 w 85"/>
              <a:gd name="T77" fmla="*/ 2147483647 h 88"/>
              <a:gd name="T78" fmla="*/ 2147483647 w 85"/>
              <a:gd name="T79" fmla="*/ 2147483647 h 88"/>
              <a:gd name="T80" fmla="*/ 2147483647 w 85"/>
              <a:gd name="T81" fmla="*/ 0 h 88"/>
              <a:gd name="T82" fmla="*/ 2147483647 w 85"/>
              <a:gd name="T83" fmla="*/ 2147483647 h 88"/>
              <a:gd name="T84" fmla="*/ 0 w 85"/>
              <a:gd name="T85" fmla="*/ 2147483647 h 8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5"/>
              <a:gd name="T130" fmla="*/ 0 h 88"/>
              <a:gd name="T131" fmla="*/ 85 w 85"/>
              <a:gd name="T132" fmla="*/ 88 h 8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5" h="88">
                <a:moveTo>
                  <a:pt x="0" y="5"/>
                </a:moveTo>
                <a:lnTo>
                  <a:pt x="11" y="46"/>
                </a:lnTo>
                <a:lnTo>
                  <a:pt x="16" y="52"/>
                </a:lnTo>
                <a:lnTo>
                  <a:pt x="17" y="58"/>
                </a:lnTo>
                <a:lnTo>
                  <a:pt x="15" y="61"/>
                </a:lnTo>
                <a:lnTo>
                  <a:pt x="15" y="66"/>
                </a:lnTo>
                <a:lnTo>
                  <a:pt x="18" y="82"/>
                </a:lnTo>
                <a:lnTo>
                  <a:pt x="21" y="87"/>
                </a:lnTo>
                <a:lnTo>
                  <a:pt x="66" y="84"/>
                </a:lnTo>
                <a:lnTo>
                  <a:pt x="67" y="88"/>
                </a:lnTo>
                <a:lnTo>
                  <a:pt x="70" y="88"/>
                </a:lnTo>
                <a:lnTo>
                  <a:pt x="68" y="81"/>
                </a:lnTo>
                <a:lnTo>
                  <a:pt x="70" y="79"/>
                </a:lnTo>
                <a:lnTo>
                  <a:pt x="77" y="80"/>
                </a:lnTo>
                <a:lnTo>
                  <a:pt x="78" y="75"/>
                </a:lnTo>
                <a:lnTo>
                  <a:pt x="77" y="74"/>
                </a:lnTo>
                <a:lnTo>
                  <a:pt x="78" y="73"/>
                </a:lnTo>
                <a:lnTo>
                  <a:pt x="76" y="72"/>
                </a:lnTo>
                <a:lnTo>
                  <a:pt x="77" y="70"/>
                </a:lnTo>
                <a:lnTo>
                  <a:pt x="77" y="68"/>
                </a:lnTo>
                <a:lnTo>
                  <a:pt x="80" y="66"/>
                </a:lnTo>
                <a:lnTo>
                  <a:pt x="79" y="63"/>
                </a:lnTo>
                <a:lnTo>
                  <a:pt x="80" y="63"/>
                </a:lnTo>
                <a:lnTo>
                  <a:pt x="81" y="60"/>
                </a:lnTo>
                <a:lnTo>
                  <a:pt x="80" y="59"/>
                </a:lnTo>
                <a:lnTo>
                  <a:pt x="82" y="58"/>
                </a:lnTo>
                <a:lnTo>
                  <a:pt x="81" y="56"/>
                </a:lnTo>
                <a:lnTo>
                  <a:pt x="83" y="56"/>
                </a:lnTo>
                <a:lnTo>
                  <a:pt x="85" y="53"/>
                </a:lnTo>
                <a:lnTo>
                  <a:pt x="84" y="52"/>
                </a:lnTo>
                <a:lnTo>
                  <a:pt x="81" y="52"/>
                </a:lnTo>
                <a:lnTo>
                  <a:pt x="79" y="49"/>
                </a:lnTo>
                <a:lnTo>
                  <a:pt x="76" y="43"/>
                </a:lnTo>
                <a:lnTo>
                  <a:pt x="74" y="43"/>
                </a:lnTo>
                <a:lnTo>
                  <a:pt x="70" y="35"/>
                </a:lnTo>
                <a:lnTo>
                  <a:pt x="65" y="31"/>
                </a:lnTo>
                <a:lnTo>
                  <a:pt x="61" y="26"/>
                </a:lnTo>
                <a:lnTo>
                  <a:pt x="51" y="19"/>
                </a:lnTo>
                <a:lnTo>
                  <a:pt x="47" y="13"/>
                </a:lnTo>
                <a:lnTo>
                  <a:pt x="37" y="6"/>
                </a:lnTo>
                <a:lnTo>
                  <a:pt x="40" y="0"/>
                </a:lnTo>
                <a:lnTo>
                  <a:pt x="21" y="2"/>
                </a:lnTo>
                <a:lnTo>
                  <a:pt x="0" y="5"/>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1" name="Idaho"/>
          <p:cNvSpPr>
            <a:spLocks noChangeAspect="1"/>
          </p:cNvSpPr>
          <p:nvPr/>
        </p:nvSpPr>
        <p:spPr bwMode="auto">
          <a:xfrm>
            <a:off x="2519363" y="1497013"/>
            <a:ext cx="728662" cy="1166812"/>
          </a:xfrm>
          <a:custGeom>
            <a:avLst/>
            <a:gdLst>
              <a:gd name="T0" fmla="*/ 0 w 93"/>
              <a:gd name="T1" fmla="*/ 2147483647 h 150"/>
              <a:gd name="T2" fmla="*/ 2147483647 w 93"/>
              <a:gd name="T3" fmla="*/ 2147483647 h 150"/>
              <a:gd name="T4" fmla="*/ 2147483647 w 93"/>
              <a:gd name="T5" fmla="*/ 2147483647 h 150"/>
              <a:gd name="T6" fmla="*/ 2147483647 w 93"/>
              <a:gd name="T7" fmla="*/ 2147483647 h 150"/>
              <a:gd name="T8" fmla="*/ 2147483647 w 93"/>
              <a:gd name="T9" fmla="*/ 2147483647 h 150"/>
              <a:gd name="T10" fmla="*/ 2147483647 w 93"/>
              <a:gd name="T11" fmla="*/ 2147483647 h 150"/>
              <a:gd name="T12" fmla="*/ 2147483647 w 93"/>
              <a:gd name="T13" fmla="*/ 2147483647 h 150"/>
              <a:gd name="T14" fmla="*/ 2147483647 w 93"/>
              <a:gd name="T15" fmla="*/ 2147483647 h 150"/>
              <a:gd name="T16" fmla="*/ 2147483647 w 93"/>
              <a:gd name="T17" fmla="*/ 2147483647 h 150"/>
              <a:gd name="T18" fmla="*/ 2147483647 w 93"/>
              <a:gd name="T19" fmla="*/ 2147483647 h 150"/>
              <a:gd name="T20" fmla="*/ 2147483647 w 93"/>
              <a:gd name="T21" fmla="*/ 2147483647 h 150"/>
              <a:gd name="T22" fmla="*/ 2147483647 w 93"/>
              <a:gd name="T23" fmla="*/ 0 h 150"/>
              <a:gd name="T24" fmla="*/ 2147483647 w 93"/>
              <a:gd name="T25" fmla="*/ 2147483647 h 150"/>
              <a:gd name="T26" fmla="*/ 2147483647 w 93"/>
              <a:gd name="T27" fmla="*/ 2147483647 h 150"/>
              <a:gd name="T28" fmla="*/ 2147483647 w 93"/>
              <a:gd name="T29" fmla="*/ 2147483647 h 150"/>
              <a:gd name="T30" fmla="*/ 2147483647 w 93"/>
              <a:gd name="T31" fmla="*/ 2147483647 h 150"/>
              <a:gd name="T32" fmla="*/ 2147483647 w 93"/>
              <a:gd name="T33" fmla="*/ 2147483647 h 150"/>
              <a:gd name="T34" fmla="*/ 2147483647 w 93"/>
              <a:gd name="T35" fmla="*/ 2147483647 h 150"/>
              <a:gd name="T36" fmla="*/ 2147483647 w 93"/>
              <a:gd name="T37" fmla="*/ 2147483647 h 150"/>
              <a:gd name="T38" fmla="*/ 2147483647 w 93"/>
              <a:gd name="T39" fmla="*/ 2147483647 h 150"/>
              <a:gd name="T40" fmla="*/ 2147483647 w 93"/>
              <a:gd name="T41" fmla="*/ 2147483647 h 150"/>
              <a:gd name="T42" fmla="*/ 2147483647 w 93"/>
              <a:gd name="T43" fmla="*/ 2147483647 h 150"/>
              <a:gd name="T44" fmla="*/ 2147483647 w 93"/>
              <a:gd name="T45" fmla="*/ 2147483647 h 150"/>
              <a:gd name="T46" fmla="*/ 2147483647 w 93"/>
              <a:gd name="T47" fmla="*/ 2147483647 h 150"/>
              <a:gd name="T48" fmla="*/ 2147483647 w 93"/>
              <a:gd name="T49" fmla="*/ 2147483647 h 150"/>
              <a:gd name="T50" fmla="*/ 2147483647 w 93"/>
              <a:gd name="T51" fmla="*/ 2147483647 h 150"/>
              <a:gd name="T52" fmla="*/ 2147483647 w 93"/>
              <a:gd name="T53" fmla="*/ 2147483647 h 150"/>
              <a:gd name="T54" fmla="*/ 2147483647 w 93"/>
              <a:gd name="T55" fmla="*/ 2147483647 h 150"/>
              <a:gd name="T56" fmla="*/ 2147483647 w 93"/>
              <a:gd name="T57" fmla="*/ 2147483647 h 150"/>
              <a:gd name="T58" fmla="*/ 2147483647 w 93"/>
              <a:gd name="T59" fmla="*/ 2147483647 h 150"/>
              <a:gd name="T60" fmla="*/ 2147483647 w 93"/>
              <a:gd name="T61" fmla="*/ 2147483647 h 150"/>
              <a:gd name="T62" fmla="*/ 2147483647 w 93"/>
              <a:gd name="T63" fmla="*/ 2147483647 h 150"/>
              <a:gd name="T64" fmla="*/ 2147483647 w 93"/>
              <a:gd name="T65" fmla="*/ 2147483647 h 150"/>
              <a:gd name="T66" fmla="*/ 2147483647 w 93"/>
              <a:gd name="T67" fmla="*/ 2147483647 h 150"/>
              <a:gd name="T68" fmla="*/ 2147483647 w 93"/>
              <a:gd name="T69" fmla="*/ 2147483647 h 150"/>
              <a:gd name="T70" fmla="*/ 2147483647 w 93"/>
              <a:gd name="T71" fmla="*/ 2147483647 h 150"/>
              <a:gd name="T72" fmla="*/ 2147483647 w 93"/>
              <a:gd name="T73" fmla="*/ 2147483647 h 150"/>
              <a:gd name="T74" fmla="*/ 2147483647 w 93"/>
              <a:gd name="T75" fmla="*/ 2147483647 h 150"/>
              <a:gd name="T76" fmla="*/ 2147483647 w 93"/>
              <a:gd name="T77" fmla="*/ 2147483647 h 150"/>
              <a:gd name="T78" fmla="*/ 2147483647 w 93"/>
              <a:gd name="T79" fmla="*/ 2147483647 h 150"/>
              <a:gd name="T80" fmla="*/ 2147483647 w 93"/>
              <a:gd name="T81" fmla="*/ 2147483647 h 150"/>
              <a:gd name="T82" fmla="*/ 0 w 93"/>
              <a:gd name="T83" fmla="*/ 2147483647 h 1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
              <a:gd name="T127" fmla="*/ 0 h 150"/>
              <a:gd name="T128" fmla="*/ 93 w 93"/>
              <a:gd name="T129" fmla="*/ 150 h 1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 h="150">
                <a:moveTo>
                  <a:pt x="0" y="133"/>
                </a:moveTo>
                <a:lnTo>
                  <a:pt x="7" y="101"/>
                </a:lnTo>
                <a:lnTo>
                  <a:pt x="11" y="92"/>
                </a:lnTo>
                <a:lnTo>
                  <a:pt x="8" y="88"/>
                </a:lnTo>
                <a:lnTo>
                  <a:pt x="9" y="84"/>
                </a:lnTo>
                <a:lnTo>
                  <a:pt x="15" y="79"/>
                </a:lnTo>
                <a:lnTo>
                  <a:pt x="20" y="71"/>
                </a:lnTo>
                <a:lnTo>
                  <a:pt x="24" y="65"/>
                </a:lnTo>
                <a:lnTo>
                  <a:pt x="21" y="60"/>
                </a:lnTo>
                <a:lnTo>
                  <a:pt x="19" y="56"/>
                </a:lnTo>
                <a:lnTo>
                  <a:pt x="20" y="48"/>
                </a:lnTo>
                <a:lnTo>
                  <a:pt x="31" y="0"/>
                </a:lnTo>
                <a:lnTo>
                  <a:pt x="44" y="2"/>
                </a:lnTo>
                <a:lnTo>
                  <a:pt x="40" y="21"/>
                </a:lnTo>
                <a:lnTo>
                  <a:pt x="42" y="28"/>
                </a:lnTo>
                <a:lnTo>
                  <a:pt x="42" y="32"/>
                </a:lnTo>
                <a:lnTo>
                  <a:pt x="41" y="33"/>
                </a:lnTo>
                <a:lnTo>
                  <a:pt x="46" y="37"/>
                </a:lnTo>
                <a:lnTo>
                  <a:pt x="51" y="49"/>
                </a:lnTo>
                <a:lnTo>
                  <a:pt x="52" y="49"/>
                </a:lnTo>
                <a:lnTo>
                  <a:pt x="52" y="51"/>
                </a:lnTo>
                <a:lnTo>
                  <a:pt x="55" y="51"/>
                </a:lnTo>
                <a:lnTo>
                  <a:pt x="57" y="52"/>
                </a:lnTo>
                <a:lnTo>
                  <a:pt x="52" y="60"/>
                </a:lnTo>
                <a:lnTo>
                  <a:pt x="53" y="66"/>
                </a:lnTo>
                <a:lnTo>
                  <a:pt x="50" y="72"/>
                </a:lnTo>
                <a:lnTo>
                  <a:pt x="51" y="74"/>
                </a:lnTo>
                <a:lnTo>
                  <a:pt x="58" y="71"/>
                </a:lnTo>
                <a:lnTo>
                  <a:pt x="63" y="90"/>
                </a:lnTo>
                <a:lnTo>
                  <a:pt x="66" y="91"/>
                </a:lnTo>
                <a:lnTo>
                  <a:pt x="66" y="97"/>
                </a:lnTo>
                <a:lnTo>
                  <a:pt x="69" y="99"/>
                </a:lnTo>
                <a:lnTo>
                  <a:pt x="71" y="97"/>
                </a:lnTo>
                <a:lnTo>
                  <a:pt x="75" y="99"/>
                </a:lnTo>
                <a:lnTo>
                  <a:pt x="77" y="97"/>
                </a:lnTo>
                <a:lnTo>
                  <a:pt x="86" y="99"/>
                </a:lnTo>
                <a:lnTo>
                  <a:pt x="88" y="99"/>
                </a:lnTo>
                <a:lnTo>
                  <a:pt x="90" y="95"/>
                </a:lnTo>
                <a:lnTo>
                  <a:pt x="93" y="101"/>
                </a:lnTo>
                <a:lnTo>
                  <a:pt x="85" y="150"/>
                </a:lnTo>
                <a:lnTo>
                  <a:pt x="42" y="142"/>
                </a:lnTo>
                <a:lnTo>
                  <a:pt x="0" y="133"/>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2" name="Indiana"/>
          <p:cNvSpPr>
            <a:spLocks noChangeAspect="1"/>
          </p:cNvSpPr>
          <p:nvPr/>
        </p:nvSpPr>
        <p:spPr bwMode="auto">
          <a:xfrm>
            <a:off x="5846763" y="2773363"/>
            <a:ext cx="374650" cy="644525"/>
          </a:xfrm>
          <a:custGeom>
            <a:avLst/>
            <a:gdLst>
              <a:gd name="T0" fmla="*/ 0 w 48"/>
              <a:gd name="T1" fmla="*/ 2147483647 h 83"/>
              <a:gd name="T2" fmla="*/ 2147483647 w 48"/>
              <a:gd name="T3" fmla="*/ 2147483647 h 83"/>
              <a:gd name="T4" fmla="*/ 2147483647 w 48"/>
              <a:gd name="T5" fmla="*/ 2147483647 h 83"/>
              <a:gd name="T6" fmla="*/ 2147483647 w 48"/>
              <a:gd name="T7" fmla="*/ 2147483647 h 83"/>
              <a:gd name="T8" fmla="*/ 2147483647 w 48"/>
              <a:gd name="T9" fmla="*/ 2147483647 h 83"/>
              <a:gd name="T10" fmla="*/ 2147483647 w 48"/>
              <a:gd name="T11" fmla="*/ 2147483647 h 83"/>
              <a:gd name="T12" fmla="*/ 2147483647 w 48"/>
              <a:gd name="T13" fmla="*/ 2147483647 h 83"/>
              <a:gd name="T14" fmla="*/ 2147483647 w 48"/>
              <a:gd name="T15" fmla="*/ 2147483647 h 83"/>
              <a:gd name="T16" fmla="*/ 2147483647 w 48"/>
              <a:gd name="T17" fmla="*/ 2147483647 h 83"/>
              <a:gd name="T18" fmla="*/ 2147483647 w 48"/>
              <a:gd name="T19" fmla="*/ 2147483647 h 83"/>
              <a:gd name="T20" fmla="*/ 2147483647 w 48"/>
              <a:gd name="T21" fmla="*/ 2147483647 h 83"/>
              <a:gd name="T22" fmla="*/ 2147483647 w 48"/>
              <a:gd name="T23" fmla="*/ 2147483647 h 83"/>
              <a:gd name="T24" fmla="*/ 2147483647 w 48"/>
              <a:gd name="T25" fmla="*/ 2147483647 h 83"/>
              <a:gd name="T26" fmla="*/ 2147483647 w 48"/>
              <a:gd name="T27" fmla="*/ 2147483647 h 83"/>
              <a:gd name="T28" fmla="*/ 2147483647 w 48"/>
              <a:gd name="T29" fmla="*/ 2147483647 h 83"/>
              <a:gd name="T30" fmla="*/ 2147483647 w 48"/>
              <a:gd name="T31" fmla="*/ 2147483647 h 83"/>
              <a:gd name="T32" fmla="*/ 2147483647 w 48"/>
              <a:gd name="T33" fmla="*/ 2147483647 h 83"/>
              <a:gd name="T34" fmla="*/ 2147483647 w 48"/>
              <a:gd name="T35" fmla="*/ 2147483647 h 83"/>
              <a:gd name="T36" fmla="*/ 2147483647 w 48"/>
              <a:gd name="T37" fmla="*/ 0 h 83"/>
              <a:gd name="T38" fmla="*/ 2147483647 w 48"/>
              <a:gd name="T39" fmla="*/ 2147483647 h 83"/>
              <a:gd name="T40" fmla="*/ 2147483647 w 48"/>
              <a:gd name="T41" fmla="*/ 2147483647 h 83"/>
              <a:gd name="T42" fmla="*/ 2147483647 w 48"/>
              <a:gd name="T43" fmla="*/ 2147483647 h 83"/>
              <a:gd name="T44" fmla="*/ 2147483647 w 48"/>
              <a:gd name="T45" fmla="*/ 2147483647 h 83"/>
              <a:gd name="T46" fmla="*/ 2147483647 w 48"/>
              <a:gd name="T47" fmla="*/ 2147483647 h 83"/>
              <a:gd name="T48" fmla="*/ 2147483647 w 48"/>
              <a:gd name="T49" fmla="*/ 2147483647 h 83"/>
              <a:gd name="T50" fmla="*/ 2147483647 w 48"/>
              <a:gd name="T51" fmla="*/ 2147483647 h 83"/>
              <a:gd name="T52" fmla="*/ 2147483647 w 48"/>
              <a:gd name="T53" fmla="*/ 2147483647 h 83"/>
              <a:gd name="T54" fmla="*/ 0 w 48"/>
              <a:gd name="T55" fmla="*/ 2147483647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8"/>
              <a:gd name="T85" fmla="*/ 0 h 83"/>
              <a:gd name="T86" fmla="*/ 48 w 48"/>
              <a:gd name="T87" fmla="*/ 83 h 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8" h="83">
                <a:moveTo>
                  <a:pt x="0" y="81"/>
                </a:moveTo>
                <a:lnTo>
                  <a:pt x="1" y="83"/>
                </a:lnTo>
                <a:lnTo>
                  <a:pt x="3" y="81"/>
                </a:lnTo>
                <a:lnTo>
                  <a:pt x="10" y="79"/>
                </a:lnTo>
                <a:lnTo>
                  <a:pt x="12" y="80"/>
                </a:lnTo>
                <a:lnTo>
                  <a:pt x="20" y="77"/>
                </a:lnTo>
                <a:lnTo>
                  <a:pt x="22" y="80"/>
                </a:lnTo>
                <a:lnTo>
                  <a:pt x="25" y="74"/>
                </a:lnTo>
                <a:lnTo>
                  <a:pt x="27" y="73"/>
                </a:lnTo>
                <a:lnTo>
                  <a:pt x="33" y="76"/>
                </a:lnTo>
                <a:lnTo>
                  <a:pt x="33" y="72"/>
                </a:lnTo>
                <a:lnTo>
                  <a:pt x="40" y="65"/>
                </a:lnTo>
                <a:lnTo>
                  <a:pt x="41" y="60"/>
                </a:lnTo>
                <a:lnTo>
                  <a:pt x="43" y="61"/>
                </a:lnTo>
                <a:lnTo>
                  <a:pt x="48" y="57"/>
                </a:lnTo>
                <a:lnTo>
                  <a:pt x="47" y="54"/>
                </a:lnTo>
                <a:lnTo>
                  <a:pt x="48" y="52"/>
                </a:lnTo>
                <a:lnTo>
                  <a:pt x="42" y="1"/>
                </a:lnTo>
                <a:lnTo>
                  <a:pt x="41" y="0"/>
                </a:lnTo>
                <a:lnTo>
                  <a:pt x="13" y="3"/>
                </a:lnTo>
                <a:lnTo>
                  <a:pt x="7" y="6"/>
                </a:lnTo>
                <a:lnTo>
                  <a:pt x="2" y="5"/>
                </a:lnTo>
                <a:lnTo>
                  <a:pt x="6" y="47"/>
                </a:lnTo>
                <a:lnTo>
                  <a:pt x="5" y="55"/>
                </a:lnTo>
                <a:lnTo>
                  <a:pt x="7" y="60"/>
                </a:lnTo>
                <a:lnTo>
                  <a:pt x="5" y="70"/>
                </a:lnTo>
                <a:lnTo>
                  <a:pt x="2" y="74"/>
                </a:lnTo>
                <a:lnTo>
                  <a:pt x="0" y="81"/>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3" name="Kentucky"/>
          <p:cNvSpPr>
            <a:spLocks noChangeAspect="1"/>
          </p:cNvSpPr>
          <p:nvPr/>
        </p:nvSpPr>
        <p:spPr bwMode="auto">
          <a:xfrm>
            <a:off x="5703888" y="3175000"/>
            <a:ext cx="885825" cy="452438"/>
          </a:xfrm>
          <a:custGeom>
            <a:avLst/>
            <a:gdLst>
              <a:gd name="T0" fmla="*/ 0 w 113"/>
              <a:gd name="T1" fmla="*/ 2147483647 h 58"/>
              <a:gd name="T2" fmla="*/ 2147483647 w 113"/>
              <a:gd name="T3" fmla="*/ 2147483647 h 58"/>
              <a:gd name="T4" fmla="*/ 2147483647 w 113"/>
              <a:gd name="T5" fmla="*/ 2147483647 h 58"/>
              <a:gd name="T6" fmla="*/ 2147483647 w 113"/>
              <a:gd name="T7" fmla="*/ 2147483647 h 58"/>
              <a:gd name="T8" fmla="*/ 2147483647 w 113"/>
              <a:gd name="T9" fmla="*/ 2147483647 h 58"/>
              <a:gd name="T10" fmla="*/ 2147483647 w 113"/>
              <a:gd name="T11" fmla="*/ 2147483647 h 58"/>
              <a:gd name="T12" fmla="*/ 2147483647 w 113"/>
              <a:gd name="T13" fmla="*/ 2147483647 h 58"/>
              <a:gd name="T14" fmla="*/ 2147483647 w 113"/>
              <a:gd name="T15" fmla="*/ 2147483647 h 58"/>
              <a:gd name="T16" fmla="*/ 2147483647 w 113"/>
              <a:gd name="T17" fmla="*/ 2147483647 h 58"/>
              <a:gd name="T18" fmla="*/ 2147483647 w 113"/>
              <a:gd name="T19" fmla="*/ 2147483647 h 58"/>
              <a:gd name="T20" fmla="*/ 2147483647 w 113"/>
              <a:gd name="T21" fmla="*/ 2147483647 h 58"/>
              <a:gd name="T22" fmla="*/ 2147483647 w 113"/>
              <a:gd name="T23" fmla="*/ 2147483647 h 58"/>
              <a:gd name="T24" fmla="*/ 2147483647 w 113"/>
              <a:gd name="T25" fmla="*/ 2147483647 h 58"/>
              <a:gd name="T26" fmla="*/ 2147483647 w 113"/>
              <a:gd name="T27" fmla="*/ 2147483647 h 58"/>
              <a:gd name="T28" fmla="*/ 2147483647 w 113"/>
              <a:gd name="T29" fmla="*/ 2147483647 h 58"/>
              <a:gd name="T30" fmla="*/ 2147483647 w 113"/>
              <a:gd name="T31" fmla="*/ 2147483647 h 58"/>
              <a:gd name="T32" fmla="*/ 2147483647 w 113"/>
              <a:gd name="T33" fmla="*/ 2147483647 h 58"/>
              <a:gd name="T34" fmla="*/ 2147483647 w 113"/>
              <a:gd name="T35" fmla="*/ 2147483647 h 58"/>
              <a:gd name="T36" fmla="*/ 2147483647 w 113"/>
              <a:gd name="T37" fmla="*/ 2147483647 h 58"/>
              <a:gd name="T38" fmla="*/ 2147483647 w 113"/>
              <a:gd name="T39" fmla="*/ 2147483647 h 58"/>
              <a:gd name="T40" fmla="*/ 2147483647 w 113"/>
              <a:gd name="T41" fmla="*/ 2147483647 h 58"/>
              <a:gd name="T42" fmla="*/ 2147483647 w 113"/>
              <a:gd name="T43" fmla="*/ 2147483647 h 58"/>
              <a:gd name="T44" fmla="*/ 2147483647 w 113"/>
              <a:gd name="T45" fmla="*/ 2147483647 h 58"/>
              <a:gd name="T46" fmla="*/ 2147483647 w 113"/>
              <a:gd name="T47" fmla="*/ 2147483647 h 58"/>
              <a:gd name="T48" fmla="*/ 2147483647 w 113"/>
              <a:gd name="T49" fmla="*/ 2147483647 h 58"/>
              <a:gd name="T50" fmla="*/ 2147483647 w 113"/>
              <a:gd name="T51" fmla="*/ 2147483647 h 58"/>
              <a:gd name="T52" fmla="*/ 2147483647 w 113"/>
              <a:gd name="T53" fmla="*/ 0 h 58"/>
              <a:gd name="T54" fmla="*/ 2147483647 w 113"/>
              <a:gd name="T55" fmla="*/ 0 h 58"/>
              <a:gd name="T56" fmla="*/ 2147483647 w 113"/>
              <a:gd name="T57" fmla="*/ 2147483647 h 58"/>
              <a:gd name="T58" fmla="*/ 2147483647 w 113"/>
              <a:gd name="T59" fmla="*/ 2147483647 h 58"/>
              <a:gd name="T60" fmla="*/ 2147483647 w 113"/>
              <a:gd name="T61" fmla="*/ 2147483647 h 58"/>
              <a:gd name="T62" fmla="*/ 2147483647 w 113"/>
              <a:gd name="T63" fmla="*/ 2147483647 h 58"/>
              <a:gd name="T64" fmla="*/ 2147483647 w 113"/>
              <a:gd name="T65" fmla="*/ 2147483647 h 58"/>
              <a:gd name="T66" fmla="*/ 2147483647 w 113"/>
              <a:gd name="T67" fmla="*/ 2147483647 h 58"/>
              <a:gd name="T68" fmla="*/ 2147483647 w 113"/>
              <a:gd name="T69" fmla="*/ 2147483647 h 58"/>
              <a:gd name="T70" fmla="*/ 2147483647 w 113"/>
              <a:gd name="T71" fmla="*/ 2147483647 h 58"/>
              <a:gd name="T72" fmla="*/ 2147483647 w 113"/>
              <a:gd name="T73" fmla="*/ 2147483647 h 58"/>
              <a:gd name="T74" fmla="*/ 2147483647 w 113"/>
              <a:gd name="T75" fmla="*/ 2147483647 h 58"/>
              <a:gd name="T76" fmla="*/ 2147483647 w 113"/>
              <a:gd name="T77" fmla="*/ 2147483647 h 58"/>
              <a:gd name="T78" fmla="*/ 2147483647 w 113"/>
              <a:gd name="T79" fmla="*/ 2147483647 h 58"/>
              <a:gd name="T80" fmla="*/ 2147483647 w 113"/>
              <a:gd name="T81" fmla="*/ 2147483647 h 58"/>
              <a:gd name="T82" fmla="*/ 2147483647 w 113"/>
              <a:gd name="T83" fmla="*/ 2147483647 h 58"/>
              <a:gd name="T84" fmla="*/ 2147483647 w 113"/>
              <a:gd name="T85" fmla="*/ 2147483647 h 58"/>
              <a:gd name="T86" fmla="*/ 2147483647 w 113"/>
              <a:gd name="T87" fmla="*/ 2147483647 h 58"/>
              <a:gd name="T88" fmla="*/ 2147483647 w 113"/>
              <a:gd name="T89" fmla="*/ 2147483647 h 58"/>
              <a:gd name="T90" fmla="*/ 2147483647 w 113"/>
              <a:gd name="T91" fmla="*/ 2147483647 h 58"/>
              <a:gd name="T92" fmla="*/ 0 w 113"/>
              <a:gd name="T93" fmla="*/ 2147483647 h 5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
              <a:gd name="T142" fmla="*/ 0 h 58"/>
              <a:gd name="T143" fmla="*/ 113 w 113"/>
              <a:gd name="T144" fmla="*/ 58 h 5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 h="58">
                <a:moveTo>
                  <a:pt x="0" y="58"/>
                </a:moveTo>
                <a:lnTo>
                  <a:pt x="1" y="55"/>
                </a:lnTo>
                <a:lnTo>
                  <a:pt x="3" y="55"/>
                </a:lnTo>
                <a:lnTo>
                  <a:pt x="4" y="48"/>
                </a:lnTo>
                <a:lnTo>
                  <a:pt x="3" y="48"/>
                </a:lnTo>
                <a:lnTo>
                  <a:pt x="2" y="47"/>
                </a:lnTo>
                <a:lnTo>
                  <a:pt x="6" y="43"/>
                </a:lnTo>
                <a:lnTo>
                  <a:pt x="13" y="46"/>
                </a:lnTo>
                <a:lnTo>
                  <a:pt x="14" y="39"/>
                </a:lnTo>
                <a:lnTo>
                  <a:pt x="19" y="37"/>
                </a:lnTo>
                <a:lnTo>
                  <a:pt x="18" y="35"/>
                </a:lnTo>
                <a:lnTo>
                  <a:pt x="19" y="31"/>
                </a:lnTo>
                <a:lnTo>
                  <a:pt x="21" y="29"/>
                </a:lnTo>
                <a:lnTo>
                  <a:pt x="28" y="27"/>
                </a:lnTo>
                <a:lnTo>
                  <a:pt x="30" y="28"/>
                </a:lnTo>
                <a:lnTo>
                  <a:pt x="38" y="25"/>
                </a:lnTo>
                <a:lnTo>
                  <a:pt x="40" y="28"/>
                </a:lnTo>
                <a:lnTo>
                  <a:pt x="43" y="22"/>
                </a:lnTo>
                <a:lnTo>
                  <a:pt x="45" y="21"/>
                </a:lnTo>
                <a:lnTo>
                  <a:pt x="51" y="24"/>
                </a:lnTo>
                <a:lnTo>
                  <a:pt x="51" y="20"/>
                </a:lnTo>
                <a:lnTo>
                  <a:pt x="58" y="13"/>
                </a:lnTo>
                <a:lnTo>
                  <a:pt x="59" y="8"/>
                </a:lnTo>
                <a:lnTo>
                  <a:pt x="61" y="9"/>
                </a:lnTo>
                <a:lnTo>
                  <a:pt x="66" y="5"/>
                </a:lnTo>
                <a:lnTo>
                  <a:pt x="65" y="2"/>
                </a:lnTo>
                <a:lnTo>
                  <a:pt x="66" y="0"/>
                </a:lnTo>
                <a:lnTo>
                  <a:pt x="70" y="0"/>
                </a:lnTo>
                <a:lnTo>
                  <a:pt x="73" y="1"/>
                </a:lnTo>
                <a:lnTo>
                  <a:pt x="75" y="5"/>
                </a:lnTo>
                <a:lnTo>
                  <a:pt x="80" y="5"/>
                </a:lnTo>
                <a:lnTo>
                  <a:pt x="83" y="7"/>
                </a:lnTo>
                <a:lnTo>
                  <a:pt x="91" y="7"/>
                </a:lnTo>
                <a:lnTo>
                  <a:pt x="93" y="5"/>
                </a:lnTo>
                <a:lnTo>
                  <a:pt x="101" y="9"/>
                </a:lnTo>
                <a:lnTo>
                  <a:pt x="104" y="19"/>
                </a:lnTo>
                <a:lnTo>
                  <a:pt x="107" y="22"/>
                </a:lnTo>
                <a:lnTo>
                  <a:pt x="113" y="26"/>
                </a:lnTo>
                <a:lnTo>
                  <a:pt x="109" y="31"/>
                </a:lnTo>
                <a:lnTo>
                  <a:pt x="105" y="34"/>
                </a:lnTo>
                <a:lnTo>
                  <a:pt x="101" y="38"/>
                </a:lnTo>
                <a:lnTo>
                  <a:pt x="101" y="40"/>
                </a:lnTo>
                <a:lnTo>
                  <a:pt x="90" y="48"/>
                </a:lnTo>
                <a:lnTo>
                  <a:pt x="27" y="53"/>
                </a:lnTo>
                <a:lnTo>
                  <a:pt x="21" y="53"/>
                </a:lnTo>
                <a:lnTo>
                  <a:pt x="21" y="56"/>
                </a:lnTo>
                <a:lnTo>
                  <a:pt x="0" y="58"/>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4" name="Louisiana"/>
          <p:cNvSpPr>
            <a:spLocks noChangeAspect="1"/>
          </p:cNvSpPr>
          <p:nvPr/>
        </p:nvSpPr>
        <p:spPr bwMode="auto">
          <a:xfrm>
            <a:off x="5140325" y="4179888"/>
            <a:ext cx="688975" cy="598487"/>
          </a:xfrm>
          <a:custGeom>
            <a:avLst/>
            <a:gdLst>
              <a:gd name="T0" fmla="*/ 2147483647 w 88"/>
              <a:gd name="T1" fmla="*/ 2147483647 h 77"/>
              <a:gd name="T2" fmla="*/ 2147483647 w 88"/>
              <a:gd name="T3" fmla="*/ 2147483647 h 77"/>
              <a:gd name="T4" fmla="*/ 2147483647 w 88"/>
              <a:gd name="T5" fmla="*/ 2147483647 h 77"/>
              <a:gd name="T6" fmla="*/ 2147483647 w 88"/>
              <a:gd name="T7" fmla="*/ 2147483647 h 77"/>
              <a:gd name="T8" fmla="*/ 2147483647 w 88"/>
              <a:gd name="T9" fmla="*/ 2147483647 h 77"/>
              <a:gd name="T10" fmla="*/ 2147483647 w 88"/>
              <a:gd name="T11" fmla="*/ 2147483647 h 77"/>
              <a:gd name="T12" fmla="*/ 2147483647 w 88"/>
              <a:gd name="T13" fmla="*/ 2147483647 h 77"/>
              <a:gd name="T14" fmla="*/ 2147483647 w 88"/>
              <a:gd name="T15" fmla="*/ 2147483647 h 77"/>
              <a:gd name="T16" fmla="*/ 2147483647 w 88"/>
              <a:gd name="T17" fmla="*/ 2147483647 h 77"/>
              <a:gd name="T18" fmla="*/ 2147483647 w 88"/>
              <a:gd name="T19" fmla="*/ 2147483647 h 77"/>
              <a:gd name="T20" fmla="*/ 2147483647 w 88"/>
              <a:gd name="T21" fmla="*/ 2147483647 h 77"/>
              <a:gd name="T22" fmla="*/ 2147483647 w 88"/>
              <a:gd name="T23" fmla="*/ 2147483647 h 77"/>
              <a:gd name="T24" fmla="*/ 2147483647 w 88"/>
              <a:gd name="T25" fmla="*/ 2147483647 h 77"/>
              <a:gd name="T26" fmla="*/ 2147483647 w 88"/>
              <a:gd name="T27" fmla="*/ 2147483647 h 77"/>
              <a:gd name="T28" fmla="*/ 2147483647 w 88"/>
              <a:gd name="T29" fmla="*/ 2147483647 h 77"/>
              <a:gd name="T30" fmla="*/ 2147483647 w 88"/>
              <a:gd name="T31" fmla="*/ 2147483647 h 77"/>
              <a:gd name="T32" fmla="*/ 2147483647 w 88"/>
              <a:gd name="T33" fmla="*/ 2147483647 h 77"/>
              <a:gd name="T34" fmla="*/ 2147483647 w 88"/>
              <a:gd name="T35" fmla="*/ 2147483647 h 77"/>
              <a:gd name="T36" fmla="*/ 2147483647 w 88"/>
              <a:gd name="T37" fmla="*/ 2147483647 h 77"/>
              <a:gd name="T38" fmla="*/ 2147483647 w 88"/>
              <a:gd name="T39" fmla="*/ 2147483647 h 77"/>
              <a:gd name="T40" fmla="*/ 2147483647 w 88"/>
              <a:gd name="T41" fmla="*/ 2147483647 h 77"/>
              <a:gd name="T42" fmla="*/ 2147483647 w 88"/>
              <a:gd name="T43" fmla="*/ 2147483647 h 77"/>
              <a:gd name="T44" fmla="*/ 2147483647 w 88"/>
              <a:gd name="T45" fmla="*/ 2147483647 h 77"/>
              <a:gd name="T46" fmla="*/ 2147483647 w 88"/>
              <a:gd name="T47" fmla="*/ 2147483647 h 77"/>
              <a:gd name="T48" fmla="*/ 2147483647 w 88"/>
              <a:gd name="T49" fmla="*/ 2147483647 h 77"/>
              <a:gd name="T50" fmla="*/ 2147483647 w 88"/>
              <a:gd name="T51" fmla="*/ 2147483647 h 77"/>
              <a:gd name="T52" fmla="*/ 2147483647 w 88"/>
              <a:gd name="T53" fmla="*/ 2147483647 h 77"/>
              <a:gd name="T54" fmla="*/ 2147483647 w 88"/>
              <a:gd name="T55" fmla="*/ 2147483647 h 77"/>
              <a:gd name="T56" fmla="*/ 2147483647 w 88"/>
              <a:gd name="T57" fmla="*/ 2147483647 h 77"/>
              <a:gd name="T58" fmla="*/ 2147483647 w 88"/>
              <a:gd name="T59" fmla="*/ 2147483647 h 77"/>
              <a:gd name="T60" fmla="*/ 2147483647 w 88"/>
              <a:gd name="T61" fmla="*/ 2147483647 h 77"/>
              <a:gd name="T62" fmla="*/ 2147483647 w 88"/>
              <a:gd name="T63" fmla="*/ 2147483647 h 77"/>
              <a:gd name="T64" fmla="*/ 2147483647 w 88"/>
              <a:gd name="T65" fmla="*/ 2147483647 h 77"/>
              <a:gd name="T66" fmla="*/ 2147483647 w 88"/>
              <a:gd name="T67" fmla="*/ 2147483647 h 77"/>
              <a:gd name="T68" fmla="*/ 2147483647 w 88"/>
              <a:gd name="T69" fmla="*/ 2147483647 h 77"/>
              <a:gd name="T70" fmla="*/ 2147483647 w 88"/>
              <a:gd name="T71" fmla="*/ 2147483647 h 77"/>
              <a:gd name="T72" fmla="*/ 2147483647 w 88"/>
              <a:gd name="T73" fmla="*/ 2147483647 h 77"/>
              <a:gd name="T74" fmla="*/ 2147483647 w 88"/>
              <a:gd name="T75" fmla="*/ 2147483647 h 77"/>
              <a:gd name="T76" fmla="*/ 2147483647 w 88"/>
              <a:gd name="T77" fmla="*/ 2147483647 h 77"/>
              <a:gd name="T78" fmla="*/ 2147483647 w 88"/>
              <a:gd name="T79" fmla="*/ 2147483647 h 77"/>
              <a:gd name="T80" fmla="*/ 2147483647 w 88"/>
              <a:gd name="T81" fmla="*/ 2147483647 h 77"/>
              <a:gd name="T82" fmla="*/ 2147483647 w 88"/>
              <a:gd name="T83" fmla="*/ 2147483647 h 77"/>
              <a:gd name="T84" fmla="*/ 2147483647 w 88"/>
              <a:gd name="T85" fmla="*/ 2147483647 h 77"/>
              <a:gd name="T86" fmla="*/ 2147483647 w 88"/>
              <a:gd name="T87" fmla="*/ 2147483647 h 77"/>
              <a:gd name="T88" fmla="*/ 2147483647 w 88"/>
              <a:gd name="T89" fmla="*/ 2147483647 h 77"/>
              <a:gd name="T90" fmla="*/ 2147483647 w 88"/>
              <a:gd name="T91" fmla="*/ 0 h 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8"/>
              <a:gd name="T139" fmla="*/ 0 h 77"/>
              <a:gd name="T140" fmla="*/ 88 w 88"/>
              <a:gd name="T141" fmla="*/ 77 h 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8" h="77">
                <a:moveTo>
                  <a:pt x="0" y="0"/>
                </a:moveTo>
                <a:lnTo>
                  <a:pt x="1" y="21"/>
                </a:lnTo>
                <a:lnTo>
                  <a:pt x="4" y="24"/>
                </a:lnTo>
                <a:lnTo>
                  <a:pt x="4" y="29"/>
                </a:lnTo>
                <a:lnTo>
                  <a:pt x="9" y="36"/>
                </a:lnTo>
                <a:lnTo>
                  <a:pt x="9" y="43"/>
                </a:lnTo>
                <a:lnTo>
                  <a:pt x="6" y="48"/>
                </a:lnTo>
                <a:lnTo>
                  <a:pt x="6" y="52"/>
                </a:lnTo>
                <a:lnTo>
                  <a:pt x="7" y="55"/>
                </a:lnTo>
                <a:lnTo>
                  <a:pt x="7" y="58"/>
                </a:lnTo>
                <a:lnTo>
                  <a:pt x="5" y="60"/>
                </a:lnTo>
                <a:lnTo>
                  <a:pt x="3" y="63"/>
                </a:lnTo>
                <a:lnTo>
                  <a:pt x="5" y="65"/>
                </a:lnTo>
                <a:lnTo>
                  <a:pt x="16" y="64"/>
                </a:lnTo>
                <a:lnTo>
                  <a:pt x="26" y="67"/>
                </a:lnTo>
                <a:lnTo>
                  <a:pt x="35" y="67"/>
                </a:lnTo>
                <a:lnTo>
                  <a:pt x="34" y="64"/>
                </a:lnTo>
                <a:lnTo>
                  <a:pt x="37" y="62"/>
                </a:lnTo>
                <a:lnTo>
                  <a:pt x="43" y="63"/>
                </a:lnTo>
                <a:lnTo>
                  <a:pt x="44" y="68"/>
                </a:lnTo>
                <a:lnTo>
                  <a:pt x="46" y="67"/>
                </a:lnTo>
                <a:lnTo>
                  <a:pt x="49" y="68"/>
                </a:lnTo>
                <a:lnTo>
                  <a:pt x="51" y="71"/>
                </a:lnTo>
                <a:lnTo>
                  <a:pt x="52" y="73"/>
                </a:lnTo>
                <a:lnTo>
                  <a:pt x="54" y="74"/>
                </a:lnTo>
                <a:lnTo>
                  <a:pt x="57" y="76"/>
                </a:lnTo>
                <a:lnTo>
                  <a:pt x="59" y="75"/>
                </a:lnTo>
                <a:lnTo>
                  <a:pt x="61" y="72"/>
                </a:lnTo>
                <a:lnTo>
                  <a:pt x="61" y="71"/>
                </a:lnTo>
                <a:lnTo>
                  <a:pt x="63" y="73"/>
                </a:lnTo>
                <a:lnTo>
                  <a:pt x="65" y="71"/>
                </a:lnTo>
                <a:lnTo>
                  <a:pt x="67" y="75"/>
                </a:lnTo>
                <a:lnTo>
                  <a:pt x="70" y="73"/>
                </a:lnTo>
                <a:lnTo>
                  <a:pt x="71" y="72"/>
                </a:lnTo>
                <a:lnTo>
                  <a:pt x="70" y="71"/>
                </a:lnTo>
                <a:lnTo>
                  <a:pt x="70" y="67"/>
                </a:lnTo>
                <a:lnTo>
                  <a:pt x="71" y="67"/>
                </a:lnTo>
                <a:lnTo>
                  <a:pt x="73" y="68"/>
                </a:lnTo>
                <a:lnTo>
                  <a:pt x="74" y="70"/>
                </a:lnTo>
                <a:lnTo>
                  <a:pt x="76" y="70"/>
                </a:lnTo>
                <a:lnTo>
                  <a:pt x="79" y="71"/>
                </a:lnTo>
                <a:lnTo>
                  <a:pt x="80" y="73"/>
                </a:lnTo>
                <a:lnTo>
                  <a:pt x="82" y="74"/>
                </a:lnTo>
                <a:lnTo>
                  <a:pt x="82" y="77"/>
                </a:lnTo>
                <a:lnTo>
                  <a:pt x="84" y="74"/>
                </a:lnTo>
                <a:lnTo>
                  <a:pt x="85" y="76"/>
                </a:lnTo>
                <a:lnTo>
                  <a:pt x="85" y="74"/>
                </a:lnTo>
                <a:lnTo>
                  <a:pt x="88" y="73"/>
                </a:lnTo>
                <a:lnTo>
                  <a:pt x="88" y="72"/>
                </a:lnTo>
                <a:lnTo>
                  <a:pt x="85" y="71"/>
                </a:lnTo>
                <a:lnTo>
                  <a:pt x="84" y="70"/>
                </a:lnTo>
                <a:lnTo>
                  <a:pt x="82" y="71"/>
                </a:lnTo>
                <a:lnTo>
                  <a:pt x="81" y="68"/>
                </a:lnTo>
                <a:lnTo>
                  <a:pt x="79" y="68"/>
                </a:lnTo>
                <a:lnTo>
                  <a:pt x="77" y="65"/>
                </a:lnTo>
                <a:lnTo>
                  <a:pt x="78" y="64"/>
                </a:lnTo>
                <a:lnTo>
                  <a:pt x="80" y="63"/>
                </a:lnTo>
                <a:lnTo>
                  <a:pt x="80" y="60"/>
                </a:lnTo>
                <a:lnTo>
                  <a:pt x="82" y="60"/>
                </a:lnTo>
                <a:lnTo>
                  <a:pt x="84" y="58"/>
                </a:lnTo>
                <a:lnTo>
                  <a:pt x="83" y="57"/>
                </a:lnTo>
                <a:lnTo>
                  <a:pt x="83" y="54"/>
                </a:lnTo>
                <a:lnTo>
                  <a:pt x="81" y="55"/>
                </a:lnTo>
                <a:lnTo>
                  <a:pt x="78" y="56"/>
                </a:lnTo>
                <a:lnTo>
                  <a:pt x="76" y="59"/>
                </a:lnTo>
                <a:lnTo>
                  <a:pt x="73" y="57"/>
                </a:lnTo>
                <a:lnTo>
                  <a:pt x="73" y="56"/>
                </a:lnTo>
                <a:lnTo>
                  <a:pt x="75" y="55"/>
                </a:lnTo>
                <a:lnTo>
                  <a:pt x="75" y="56"/>
                </a:lnTo>
                <a:lnTo>
                  <a:pt x="76" y="54"/>
                </a:lnTo>
                <a:lnTo>
                  <a:pt x="74" y="55"/>
                </a:lnTo>
                <a:lnTo>
                  <a:pt x="74" y="54"/>
                </a:lnTo>
                <a:lnTo>
                  <a:pt x="74" y="55"/>
                </a:lnTo>
                <a:lnTo>
                  <a:pt x="72" y="54"/>
                </a:lnTo>
                <a:lnTo>
                  <a:pt x="70" y="56"/>
                </a:lnTo>
                <a:lnTo>
                  <a:pt x="68" y="57"/>
                </a:lnTo>
                <a:lnTo>
                  <a:pt x="63" y="55"/>
                </a:lnTo>
                <a:lnTo>
                  <a:pt x="63" y="54"/>
                </a:lnTo>
                <a:lnTo>
                  <a:pt x="65" y="50"/>
                </a:lnTo>
                <a:lnTo>
                  <a:pt x="68" y="50"/>
                </a:lnTo>
                <a:lnTo>
                  <a:pt x="70" y="52"/>
                </a:lnTo>
                <a:lnTo>
                  <a:pt x="77" y="53"/>
                </a:lnTo>
                <a:lnTo>
                  <a:pt x="72" y="44"/>
                </a:lnTo>
                <a:lnTo>
                  <a:pt x="73" y="37"/>
                </a:lnTo>
                <a:lnTo>
                  <a:pt x="41" y="39"/>
                </a:lnTo>
                <a:lnTo>
                  <a:pt x="42" y="35"/>
                </a:lnTo>
                <a:lnTo>
                  <a:pt x="45" y="24"/>
                </a:lnTo>
                <a:lnTo>
                  <a:pt x="51" y="17"/>
                </a:lnTo>
                <a:lnTo>
                  <a:pt x="49" y="15"/>
                </a:lnTo>
                <a:lnTo>
                  <a:pt x="50" y="8"/>
                </a:lnTo>
                <a:lnTo>
                  <a:pt x="47" y="0"/>
                </a:lnTo>
                <a:lnTo>
                  <a:pt x="0" y="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5" name="Maine"/>
          <p:cNvSpPr>
            <a:spLocks noChangeAspect="1"/>
          </p:cNvSpPr>
          <p:nvPr/>
        </p:nvSpPr>
        <p:spPr bwMode="auto">
          <a:xfrm>
            <a:off x="7572375" y="1582738"/>
            <a:ext cx="454025" cy="698500"/>
          </a:xfrm>
          <a:custGeom>
            <a:avLst/>
            <a:gdLst>
              <a:gd name="T0" fmla="*/ 0 w 58"/>
              <a:gd name="T1" fmla="*/ 2147483647 h 90"/>
              <a:gd name="T2" fmla="*/ 2147483647 w 58"/>
              <a:gd name="T3" fmla="*/ 2147483647 h 90"/>
              <a:gd name="T4" fmla="*/ 2147483647 w 58"/>
              <a:gd name="T5" fmla="*/ 2147483647 h 90"/>
              <a:gd name="T6" fmla="*/ 2147483647 w 58"/>
              <a:gd name="T7" fmla="*/ 2147483647 h 90"/>
              <a:gd name="T8" fmla="*/ 2147483647 w 58"/>
              <a:gd name="T9" fmla="*/ 2147483647 h 90"/>
              <a:gd name="T10" fmla="*/ 2147483647 w 58"/>
              <a:gd name="T11" fmla="*/ 2147483647 h 90"/>
              <a:gd name="T12" fmla="*/ 2147483647 w 58"/>
              <a:gd name="T13" fmla="*/ 2147483647 h 90"/>
              <a:gd name="T14" fmla="*/ 2147483647 w 58"/>
              <a:gd name="T15" fmla="*/ 2147483647 h 90"/>
              <a:gd name="T16" fmla="*/ 2147483647 w 58"/>
              <a:gd name="T17" fmla="*/ 2147483647 h 90"/>
              <a:gd name="T18" fmla="*/ 2147483647 w 58"/>
              <a:gd name="T19" fmla="*/ 2147483647 h 90"/>
              <a:gd name="T20" fmla="*/ 2147483647 w 58"/>
              <a:gd name="T21" fmla="*/ 2147483647 h 90"/>
              <a:gd name="T22" fmla="*/ 2147483647 w 58"/>
              <a:gd name="T23" fmla="*/ 2147483647 h 90"/>
              <a:gd name="T24" fmla="*/ 2147483647 w 58"/>
              <a:gd name="T25" fmla="*/ 0 h 90"/>
              <a:gd name="T26" fmla="*/ 2147483647 w 58"/>
              <a:gd name="T27" fmla="*/ 2147483647 h 90"/>
              <a:gd name="T28" fmla="*/ 2147483647 w 58"/>
              <a:gd name="T29" fmla="*/ 2147483647 h 90"/>
              <a:gd name="T30" fmla="*/ 2147483647 w 58"/>
              <a:gd name="T31" fmla="*/ 2147483647 h 90"/>
              <a:gd name="T32" fmla="*/ 2147483647 w 58"/>
              <a:gd name="T33" fmla="*/ 2147483647 h 90"/>
              <a:gd name="T34" fmla="*/ 2147483647 w 58"/>
              <a:gd name="T35" fmla="*/ 2147483647 h 90"/>
              <a:gd name="T36" fmla="*/ 2147483647 w 58"/>
              <a:gd name="T37" fmla="*/ 2147483647 h 90"/>
              <a:gd name="T38" fmla="*/ 2147483647 w 58"/>
              <a:gd name="T39" fmla="*/ 2147483647 h 90"/>
              <a:gd name="T40" fmla="*/ 2147483647 w 58"/>
              <a:gd name="T41" fmla="*/ 2147483647 h 90"/>
              <a:gd name="T42" fmla="*/ 2147483647 w 58"/>
              <a:gd name="T43" fmla="*/ 2147483647 h 90"/>
              <a:gd name="T44" fmla="*/ 2147483647 w 58"/>
              <a:gd name="T45" fmla="*/ 2147483647 h 90"/>
              <a:gd name="T46" fmla="*/ 2147483647 w 58"/>
              <a:gd name="T47" fmla="*/ 2147483647 h 90"/>
              <a:gd name="T48" fmla="*/ 2147483647 w 58"/>
              <a:gd name="T49" fmla="*/ 2147483647 h 90"/>
              <a:gd name="T50" fmla="*/ 2147483647 w 58"/>
              <a:gd name="T51" fmla="*/ 2147483647 h 90"/>
              <a:gd name="T52" fmla="*/ 2147483647 w 58"/>
              <a:gd name="T53" fmla="*/ 2147483647 h 90"/>
              <a:gd name="T54" fmla="*/ 2147483647 w 58"/>
              <a:gd name="T55" fmla="*/ 2147483647 h 90"/>
              <a:gd name="T56" fmla="*/ 2147483647 w 58"/>
              <a:gd name="T57" fmla="*/ 2147483647 h 90"/>
              <a:gd name="T58" fmla="*/ 2147483647 w 58"/>
              <a:gd name="T59" fmla="*/ 2147483647 h 90"/>
              <a:gd name="T60" fmla="*/ 2147483647 w 58"/>
              <a:gd name="T61" fmla="*/ 2147483647 h 90"/>
              <a:gd name="T62" fmla="*/ 2147483647 w 58"/>
              <a:gd name="T63" fmla="*/ 2147483647 h 90"/>
              <a:gd name="T64" fmla="*/ 2147483647 w 58"/>
              <a:gd name="T65" fmla="*/ 2147483647 h 90"/>
              <a:gd name="T66" fmla="*/ 2147483647 w 58"/>
              <a:gd name="T67" fmla="*/ 2147483647 h 90"/>
              <a:gd name="T68" fmla="*/ 2147483647 w 58"/>
              <a:gd name="T69" fmla="*/ 2147483647 h 90"/>
              <a:gd name="T70" fmla="*/ 2147483647 w 58"/>
              <a:gd name="T71" fmla="*/ 2147483647 h 90"/>
              <a:gd name="T72" fmla="*/ 2147483647 w 58"/>
              <a:gd name="T73" fmla="*/ 2147483647 h 90"/>
              <a:gd name="T74" fmla="*/ 2147483647 w 58"/>
              <a:gd name="T75" fmla="*/ 2147483647 h 90"/>
              <a:gd name="T76" fmla="*/ 2147483647 w 58"/>
              <a:gd name="T77" fmla="*/ 2147483647 h 90"/>
              <a:gd name="T78" fmla="*/ 2147483647 w 58"/>
              <a:gd name="T79" fmla="*/ 2147483647 h 90"/>
              <a:gd name="T80" fmla="*/ 2147483647 w 58"/>
              <a:gd name="T81" fmla="*/ 2147483647 h 90"/>
              <a:gd name="T82" fmla="*/ 2147483647 w 58"/>
              <a:gd name="T83" fmla="*/ 2147483647 h 90"/>
              <a:gd name="T84" fmla="*/ 2147483647 w 58"/>
              <a:gd name="T85" fmla="*/ 2147483647 h 90"/>
              <a:gd name="T86" fmla="*/ 2147483647 w 58"/>
              <a:gd name="T87" fmla="*/ 2147483647 h 90"/>
              <a:gd name="T88" fmla="*/ 2147483647 w 58"/>
              <a:gd name="T89" fmla="*/ 2147483647 h 90"/>
              <a:gd name="T90" fmla="*/ 2147483647 w 58"/>
              <a:gd name="T91" fmla="*/ 2147483647 h 90"/>
              <a:gd name="T92" fmla="*/ 2147483647 w 58"/>
              <a:gd name="T93" fmla="*/ 2147483647 h 90"/>
              <a:gd name="T94" fmla="*/ 2147483647 w 58"/>
              <a:gd name="T95" fmla="*/ 2147483647 h 90"/>
              <a:gd name="T96" fmla="*/ 2147483647 w 58"/>
              <a:gd name="T97" fmla="*/ 2147483647 h 90"/>
              <a:gd name="T98" fmla="*/ 2147483647 w 58"/>
              <a:gd name="T99" fmla="*/ 2147483647 h 90"/>
              <a:gd name="T100" fmla="*/ 2147483647 w 58"/>
              <a:gd name="T101" fmla="*/ 2147483647 h 90"/>
              <a:gd name="T102" fmla="*/ 2147483647 w 58"/>
              <a:gd name="T103" fmla="*/ 2147483647 h 90"/>
              <a:gd name="T104" fmla="*/ 2147483647 w 58"/>
              <a:gd name="T105" fmla="*/ 2147483647 h 90"/>
              <a:gd name="T106" fmla="*/ 2147483647 w 58"/>
              <a:gd name="T107" fmla="*/ 2147483647 h 90"/>
              <a:gd name="T108" fmla="*/ 2147483647 w 58"/>
              <a:gd name="T109" fmla="*/ 2147483647 h 90"/>
              <a:gd name="T110" fmla="*/ 2147483647 w 58"/>
              <a:gd name="T111" fmla="*/ 2147483647 h 90"/>
              <a:gd name="T112" fmla="*/ 2147483647 w 58"/>
              <a:gd name="T113" fmla="*/ 2147483647 h 90"/>
              <a:gd name="T114" fmla="*/ 2147483647 w 58"/>
              <a:gd name="T115" fmla="*/ 2147483647 h 90"/>
              <a:gd name="T116" fmla="*/ 2147483647 w 58"/>
              <a:gd name="T117" fmla="*/ 2147483647 h 90"/>
              <a:gd name="T118" fmla="*/ 0 w 58"/>
              <a:gd name="T119" fmla="*/ 2147483647 h 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90"/>
              <a:gd name="T182" fmla="*/ 58 w 58"/>
              <a:gd name="T183" fmla="*/ 90 h 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90">
                <a:moveTo>
                  <a:pt x="0" y="49"/>
                </a:moveTo>
                <a:lnTo>
                  <a:pt x="4" y="49"/>
                </a:lnTo>
                <a:lnTo>
                  <a:pt x="4" y="43"/>
                </a:lnTo>
                <a:lnTo>
                  <a:pt x="8" y="35"/>
                </a:lnTo>
                <a:lnTo>
                  <a:pt x="7" y="29"/>
                </a:lnTo>
                <a:lnTo>
                  <a:pt x="8" y="21"/>
                </a:lnTo>
                <a:lnTo>
                  <a:pt x="8" y="18"/>
                </a:lnTo>
                <a:lnTo>
                  <a:pt x="14" y="1"/>
                </a:lnTo>
                <a:lnTo>
                  <a:pt x="17" y="1"/>
                </a:lnTo>
                <a:lnTo>
                  <a:pt x="17" y="5"/>
                </a:lnTo>
                <a:lnTo>
                  <a:pt x="25" y="1"/>
                </a:lnTo>
                <a:lnTo>
                  <a:pt x="28" y="0"/>
                </a:lnTo>
                <a:lnTo>
                  <a:pt x="32" y="2"/>
                </a:lnTo>
                <a:lnTo>
                  <a:pt x="35" y="5"/>
                </a:lnTo>
                <a:lnTo>
                  <a:pt x="42" y="29"/>
                </a:lnTo>
                <a:lnTo>
                  <a:pt x="48" y="30"/>
                </a:lnTo>
                <a:lnTo>
                  <a:pt x="48" y="31"/>
                </a:lnTo>
                <a:lnTo>
                  <a:pt x="48" y="32"/>
                </a:lnTo>
                <a:lnTo>
                  <a:pt x="52" y="38"/>
                </a:lnTo>
                <a:lnTo>
                  <a:pt x="52" y="36"/>
                </a:lnTo>
                <a:lnTo>
                  <a:pt x="56" y="40"/>
                </a:lnTo>
                <a:lnTo>
                  <a:pt x="54" y="41"/>
                </a:lnTo>
                <a:lnTo>
                  <a:pt x="55" y="42"/>
                </a:lnTo>
                <a:lnTo>
                  <a:pt x="58" y="42"/>
                </a:lnTo>
                <a:lnTo>
                  <a:pt x="56" y="47"/>
                </a:lnTo>
                <a:lnTo>
                  <a:pt x="53" y="47"/>
                </a:lnTo>
                <a:lnTo>
                  <a:pt x="52" y="48"/>
                </a:lnTo>
                <a:lnTo>
                  <a:pt x="52" y="50"/>
                </a:lnTo>
                <a:lnTo>
                  <a:pt x="50" y="51"/>
                </a:lnTo>
                <a:lnTo>
                  <a:pt x="48" y="51"/>
                </a:lnTo>
                <a:lnTo>
                  <a:pt x="48" y="54"/>
                </a:lnTo>
                <a:lnTo>
                  <a:pt x="46" y="53"/>
                </a:lnTo>
                <a:lnTo>
                  <a:pt x="46" y="56"/>
                </a:lnTo>
                <a:lnTo>
                  <a:pt x="43" y="53"/>
                </a:lnTo>
                <a:lnTo>
                  <a:pt x="41" y="56"/>
                </a:lnTo>
                <a:lnTo>
                  <a:pt x="39" y="57"/>
                </a:lnTo>
                <a:lnTo>
                  <a:pt x="38" y="60"/>
                </a:lnTo>
                <a:lnTo>
                  <a:pt x="36" y="59"/>
                </a:lnTo>
                <a:lnTo>
                  <a:pt x="37" y="57"/>
                </a:lnTo>
                <a:lnTo>
                  <a:pt x="35" y="55"/>
                </a:lnTo>
                <a:lnTo>
                  <a:pt x="33" y="58"/>
                </a:lnTo>
                <a:lnTo>
                  <a:pt x="34" y="65"/>
                </a:lnTo>
                <a:lnTo>
                  <a:pt x="33" y="67"/>
                </a:lnTo>
                <a:lnTo>
                  <a:pt x="31" y="67"/>
                </a:lnTo>
                <a:lnTo>
                  <a:pt x="30" y="67"/>
                </a:lnTo>
                <a:lnTo>
                  <a:pt x="28" y="71"/>
                </a:lnTo>
                <a:lnTo>
                  <a:pt x="25" y="71"/>
                </a:lnTo>
                <a:lnTo>
                  <a:pt x="26" y="75"/>
                </a:lnTo>
                <a:lnTo>
                  <a:pt x="24" y="72"/>
                </a:lnTo>
                <a:lnTo>
                  <a:pt x="20" y="75"/>
                </a:lnTo>
                <a:lnTo>
                  <a:pt x="20" y="77"/>
                </a:lnTo>
                <a:lnTo>
                  <a:pt x="21" y="79"/>
                </a:lnTo>
                <a:lnTo>
                  <a:pt x="20" y="80"/>
                </a:lnTo>
                <a:lnTo>
                  <a:pt x="20" y="82"/>
                </a:lnTo>
                <a:lnTo>
                  <a:pt x="18" y="84"/>
                </a:lnTo>
                <a:lnTo>
                  <a:pt x="18" y="90"/>
                </a:lnTo>
                <a:lnTo>
                  <a:pt x="17" y="90"/>
                </a:lnTo>
                <a:lnTo>
                  <a:pt x="11" y="83"/>
                </a:lnTo>
                <a:lnTo>
                  <a:pt x="0" y="4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6" name="Maryland"/>
          <p:cNvSpPr>
            <a:spLocks noChangeAspect="1"/>
          </p:cNvSpPr>
          <p:nvPr/>
        </p:nvSpPr>
        <p:spPr bwMode="auto">
          <a:xfrm>
            <a:off x="6832600" y="2921000"/>
            <a:ext cx="550863" cy="271463"/>
          </a:xfrm>
          <a:custGeom>
            <a:avLst/>
            <a:gdLst>
              <a:gd name="T0" fmla="*/ 2147483647 w 70"/>
              <a:gd name="T1" fmla="*/ 2147483647 h 35"/>
              <a:gd name="T2" fmla="*/ 2147483647 w 70"/>
              <a:gd name="T3" fmla="*/ 2147483647 h 35"/>
              <a:gd name="T4" fmla="*/ 2147483647 w 70"/>
              <a:gd name="T5" fmla="*/ 2147483647 h 35"/>
              <a:gd name="T6" fmla="*/ 2147483647 w 70"/>
              <a:gd name="T7" fmla="*/ 2147483647 h 35"/>
              <a:gd name="T8" fmla="*/ 2147483647 w 70"/>
              <a:gd name="T9" fmla="*/ 2147483647 h 35"/>
              <a:gd name="T10" fmla="*/ 2147483647 w 70"/>
              <a:gd name="T11" fmla="*/ 2147483647 h 35"/>
              <a:gd name="T12" fmla="*/ 2147483647 w 70"/>
              <a:gd name="T13" fmla="*/ 2147483647 h 35"/>
              <a:gd name="T14" fmla="*/ 2147483647 w 70"/>
              <a:gd name="T15" fmla="*/ 2147483647 h 35"/>
              <a:gd name="T16" fmla="*/ 2147483647 w 70"/>
              <a:gd name="T17" fmla="*/ 2147483647 h 35"/>
              <a:gd name="T18" fmla="*/ 2147483647 w 70"/>
              <a:gd name="T19" fmla="*/ 2147483647 h 35"/>
              <a:gd name="T20" fmla="*/ 2147483647 w 70"/>
              <a:gd name="T21" fmla="*/ 2147483647 h 35"/>
              <a:gd name="T22" fmla="*/ 2147483647 w 70"/>
              <a:gd name="T23" fmla="*/ 2147483647 h 35"/>
              <a:gd name="T24" fmla="*/ 2147483647 w 70"/>
              <a:gd name="T25" fmla="*/ 2147483647 h 35"/>
              <a:gd name="T26" fmla="*/ 2147483647 w 70"/>
              <a:gd name="T27" fmla="*/ 2147483647 h 35"/>
              <a:gd name="T28" fmla="*/ 2147483647 w 70"/>
              <a:gd name="T29" fmla="*/ 2147483647 h 35"/>
              <a:gd name="T30" fmla="*/ 2147483647 w 70"/>
              <a:gd name="T31" fmla="*/ 2147483647 h 35"/>
              <a:gd name="T32" fmla="*/ 2147483647 w 70"/>
              <a:gd name="T33" fmla="*/ 2147483647 h 35"/>
              <a:gd name="T34" fmla="*/ 2147483647 w 70"/>
              <a:gd name="T35" fmla="*/ 2147483647 h 35"/>
              <a:gd name="T36" fmla="*/ 2147483647 w 70"/>
              <a:gd name="T37" fmla="*/ 2147483647 h 35"/>
              <a:gd name="T38" fmla="*/ 2147483647 w 70"/>
              <a:gd name="T39" fmla="*/ 2147483647 h 35"/>
              <a:gd name="T40" fmla="*/ 2147483647 w 70"/>
              <a:gd name="T41" fmla="*/ 2147483647 h 35"/>
              <a:gd name="T42" fmla="*/ 2147483647 w 70"/>
              <a:gd name="T43" fmla="*/ 2147483647 h 35"/>
              <a:gd name="T44" fmla="*/ 2147483647 w 70"/>
              <a:gd name="T45" fmla="*/ 2147483647 h 35"/>
              <a:gd name="T46" fmla="*/ 2147483647 w 70"/>
              <a:gd name="T47" fmla="*/ 2147483647 h 35"/>
              <a:gd name="T48" fmla="*/ 2147483647 w 70"/>
              <a:gd name="T49" fmla="*/ 2147483647 h 35"/>
              <a:gd name="T50" fmla="*/ 2147483647 w 70"/>
              <a:gd name="T51" fmla="*/ 2147483647 h 35"/>
              <a:gd name="T52" fmla="*/ 2147483647 w 70"/>
              <a:gd name="T53" fmla="*/ 2147483647 h 35"/>
              <a:gd name="T54" fmla="*/ 2147483647 w 70"/>
              <a:gd name="T55" fmla="*/ 2147483647 h 35"/>
              <a:gd name="T56" fmla="*/ 2147483647 w 70"/>
              <a:gd name="T57" fmla="*/ 2147483647 h 35"/>
              <a:gd name="T58" fmla="*/ 2147483647 w 70"/>
              <a:gd name="T59" fmla="*/ 2147483647 h 35"/>
              <a:gd name="T60" fmla="*/ 2147483647 w 70"/>
              <a:gd name="T61" fmla="*/ 2147483647 h 35"/>
              <a:gd name="T62" fmla="*/ 2147483647 w 70"/>
              <a:gd name="T63" fmla="*/ 2147483647 h 35"/>
              <a:gd name="T64" fmla="*/ 2147483647 w 70"/>
              <a:gd name="T65" fmla="*/ 2147483647 h 35"/>
              <a:gd name="T66" fmla="*/ 2147483647 w 70"/>
              <a:gd name="T67" fmla="*/ 2147483647 h 35"/>
              <a:gd name="T68" fmla="*/ 2147483647 w 70"/>
              <a:gd name="T69" fmla="*/ 2147483647 h 35"/>
              <a:gd name="T70" fmla="*/ 2147483647 w 70"/>
              <a:gd name="T71" fmla="*/ 0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0"/>
              <a:gd name="T109" fmla="*/ 0 h 35"/>
              <a:gd name="T110" fmla="*/ 70 w 70"/>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0" h="35">
                <a:moveTo>
                  <a:pt x="0" y="10"/>
                </a:moveTo>
                <a:lnTo>
                  <a:pt x="1" y="20"/>
                </a:lnTo>
                <a:lnTo>
                  <a:pt x="6" y="14"/>
                </a:lnTo>
                <a:lnTo>
                  <a:pt x="15" y="12"/>
                </a:lnTo>
                <a:lnTo>
                  <a:pt x="16" y="9"/>
                </a:lnTo>
                <a:lnTo>
                  <a:pt x="21" y="8"/>
                </a:lnTo>
                <a:lnTo>
                  <a:pt x="25" y="10"/>
                </a:lnTo>
                <a:lnTo>
                  <a:pt x="27" y="13"/>
                </a:lnTo>
                <a:lnTo>
                  <a:pt x="31" y="14"/>
                </a:lnTo>
                <a:lnTo>
                  <a:pt x="34" y="17"/>
                </a:lnTo>
                <a:lnTo>
                  <a:pt x="37" y="19"/>
                </a:lnTo>
                <a:lnTo>
                  <a:pt x="39" y="18"/>
                </a:lnTo>
                <a:lnTo>
                  <a:pt x="40" y="20"/>
                </a:lnTo>
                <a:lnTo>
                  <a:pt x="39" y="21"/>
                </a:lnTo>
                <a:lnTo>
                  <a:pt x="39" y="24"/>
                </a:lnTo>
                <a:lnTo>
                  <a:pt x="36" y="28"/>
                </a:lnTo>
                <a:lnTo>
                  <a:pt x="37" y="31"/>
                </a:lnTo>
                <a:lnTo>
                  <a:pt x="40" y="30"/>
                </a:lnTo>
                <a:lnTo>
                  <a:pt x="40" y="28"/>
                </a:lnTo>
                <a:lnTo>
                  <a:pt x="43" y="31"/>
                </a:lnTo>
                <a:lnTo>
                  <a:pt x="44" y="30"/>
                </a:lnTo>
                <a:lnTo>
                  <a:pt x="45" y="32"/>
                </a:lnTo>
                <a:lnTo>
                  <a:pt x="46" y="31"/>
                </a:lnTo>
                <a:lnTo>
                  <a:pt x="48" y="32"/>
                </a:lnTo>
                <a:lnTo>
                  <a:pt x="50" y="31"/>
                </a:lnTo>
                <a:lnTo>
                  <a:pt x="53" y="34"/>
                </a:lnTo>
                <a:lnTo>
                  <a:pt x="50" y="30"/>
                </a:lnTo>
                <a:lnTo>
                  <a:pt x="46" y="27"/>
                </a:lnTo>
                <a:lnTo>
                  <a:pt x="50" y="29"/>
                </a:lnTo>
                <a:lnTo>
                  <a:pt x="47" y="25"/>
                </a:lnTo>
                <a:lnTo>
                  <a:pt x="47" y="21"/>
                </a:lnTo>
                <a:lnTo>
                  <a:pt x="47" y="14"/>
                </a:lnTo>
                <a:lnTo>
                  <a:pt x="44" y="12"/>
                </a:lnTo>
                <a:lnTo>
                  <a:pt x="50" y="7"/>
                </a:lnTo>
                <a:lnTo>
                  <a:pt x="50" y="4"/>
                </a:lnTo>
                <a:lnTo>
                  <a:pt x="54" y="4"/>
                </a:lnTo>
                <a:lnTo>
                  <a:pt x="53" y="7"/>
                </a:lnTo>
                <a:lnTo>
                  <a:pt x="50" y="8"/>
                </a:lnTo>
                <a:lnTo>
                  <a:pt x="49" y="11"/>
                </a:lnTo>
                <a:lnTo>
                  <a:pt x="50" y="14"/>
                </a:lnTo>
                <a:lnTo>
                  <a:pt x="52" y="13"/>
                </a:lnTo>
                <a:lnTo>
                  <a:pt x="51" y="16"/>
                </a:lnTo>
                <a:lnTo>
                  <a:pt x="51" y="17"/>
                </a:lnTo>
                <a:lnTo>
                  <a:pt x="52" y="19"/>
                </a:lnTo>
                <a:lnTo>
                  <a:pt x="50" y="18"/>
                </a:lnTo>
                <a:lnTo>
                  <a:pt x="50" y="20"/>
                </a:lnTo>
                <a:lnTo>
                  <a:pt x="53" y="20"/>
                </a:lnTo>
                <a:lnTo>
                  <a:pt x="53" y="21"/>
                </a:lnTo>
                <a:lnTo>
                  <a:pt x="55" y="23"/>
                </a:lnTo>
                <a:lnTo>
                  <a:pt x="51" y="23"/>
                </a:lnTo>
                <a:lnTo>
                  <a:pt x="52" y="28"/>
                </a:lnTo>
                <a:lnTo>
                  <a:pt x="56" y="29"/>
                </a:lnTo>
                <a:lnTo>
                  <a:pt x="58" y="27"/>
                </a:lnTo>
                <a:lnTo>
                  <a:pt x="58" y="31"/>
                </a:lnTo>
                <a:lnTo>
                  <a:pt x="60" y="30"/>
                </a:lnTo>
                <a:lnTo>
                  <a:pt x="59" y="32"/>
                </a:lnTo>
                <a:lnTo>
                  <a:pt x="61" y="32"/>
                </a:lnTo>
                <a:lnTo>
                  <a:pt x="60" y="34"/>
                </a:lnTo>
                <a:lnTo>
                  <a:pt x="60" y="35"/>
                </a:lnTo>
                <a:lnTo>
                  <a:pt x="63" y="33"/>
                </a:lnTo>
                <a:lnTo>
                  <a:pt x="67" y="31"/>
                </a:lnTo>
                <a:lnTo>
                  <a:pt x="69" y="27"/>
                </a:lnTo>
                <a:lnTo>
                  <a:pt x="69" y="29"/>
                </a:lnTo>
                <a:lnTo>
                  <a:pt x="69" y="31"/>
                </a:lnTo>
                <a:lnTo>
                  <a:pt x="68" y="33"/>
                </a:lnTo>
                <a:lnTo>
                  <a:pt x="68" y="35"/>
                </a:lnTo>
                <a:lnTo>
                  <a:pt x="69" y="31"/>
                </a:lnTo>
                <a:lnTo>
                  <a:pt x="70" y="22"/>
                </a:lnTo>
                <a:lnTo>
                  <a:pt x="66" y="23"/>
                </a:lnTo>
                <a:lnTo>
                  <a:pt x="60" y="24"/>
                </a:lnTo>
                <a:lnTo>
                  <a:pt x="60" y="22"/>
                </a:lnTo>
                <a:lnTo>
                  <a:pt x="54" y="0"/>
                </a:lnTo>
                <a:lnTo>
                  <a:pt x="0" y="10"/>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7" name="Minnesota"/>
          <p:cNvSpPr>
            <a:spLocks noChangeAspect="1"/>
          </p:cNvSpPr>
          <p:nvPr/>
        </p:nvSpPr>
        <p:spPr bwMode="auto">
          <a:xfrm>
            <a:off x="4778375" y="1682750"/>
            <a:ext cx="800100" cy="893763"/>
          </a:xfrm>
          <a:custGeom>
            <a:avLst/>
            <a:gdLst>
              <a:gd name="T0" fmla="*/ 0 w 102"/>
              <a:gd name="T1" fmla="*/ 2147483647 h 115"/>
              <a:gd name="T2" fmla="*/ 2147483647 w 102"/>
              <a:gd name="T3" fmla="*/ 2147483647 h 115"/>
              <a:gd name="T4" fmla="*/ 2147483647 w 102"/>
              <a:gd name="T5" fmla="*/ 2147483647 h 115"/>
              <a:gd name="T6" fmla="*/ 2147483647 w 102"/>
              <a:gd name="T7" fmla="*/ 2147483647 h 115"/>
              <a:gd name="T8" fmla="*/ 2147483647 w 102"/>
              <a:gd name="T9" fmla="*/ 2147483647 h 115"/>
              <a:gd name="T10" fmla="*/ 2147483647 w 102"/>
              <a:gd name="T11" fmla="*/ 2147483647 h 115"/>
              <a:gd name="T12" fmla="*/ 2147483647 w 102"/>
              <a:gd name="T13" fmla="*/ 2147483647 h 115"/>
              <a:gd name="T14" fmla="*/ 2147483647 w 102"/>
              <a:gd name="T15" fmla="*/ 2147483647 h 115"/>
              <a:gd name="T16" fmla="*/ 2147483647 w 102"/>
              <a:gd name="T17" fmla="*/ 2147483647 h 115"/>
              <a:gd name="T18" fmla="*/ 2147483647 w 102"/>
              <a:gd name="T19" fmla="*/ 2147483647 h 115"/>
              <a:gd name="T20" fmla="*/ 2147483647 w 102"/>
              <a:gd name="T21" fmla="*/ 2147483647 h 115"/>
              <a:gd name="T22" fmla="*/ 2147483647 w 102"/>
              <a:gd name="T23" fmla="*/ 2147483647 h 115"/>
              <a:gd name="T24" fmla="*/ 2147483647 w 102"/>
              <a:gd name="T25" fmla="*/ 2147483647 h 115"/>
              <a:gd name="T26" fmla="*/ 2147483647 w 102"/>
              <a:gd name="T27" fmla="*/ 2147483647 h 115"/>
              <a:gd name="T28" fmla="*/ 2147483647 w 102"/>
              <a:gd name="T29" fmla="*/ 2147483647 h 115"/>
              <a:gd name="T30" fmla="*/ 2147483647 w 102"/>
              <a:gd name="T31" fmla="*/ 2147483647 h 115"/>
              <a:gd name="T32" fmla="*/ 2147483647 w 102"/>
              <a:gd name="T33" fmla="*/ 2147483647 h 115"/>
              <a:gd name="T34" fmla="*/ 2147483647 w 102"/>
              <a:gd name="T35" fmla="*/ 2147483647 h 115"/>
              <a:gd name="T36" fmla="*/ 2147483647 w 102"/>
              <a:gd name="T37" fmla="*/ 2147483647 h 115"/>
              <a:gd name="T38" fmla="*/ 2147483647 w 102"/>
              <a:gd name="T39" fmla="*/ 2147483647 h 115"/>
              <a:gd name="T40" fmla="*/ 2147483647 w 102"/>
              <a:gd name="T41" fmla="*/ 2147483647 h 115"/>
              <a:gd name="T42" fmla="*/ 2147483647 w 102"/>
              <a:gd name="T43" fmla="*/ 2147483647 h 115"/>
              <a:gd name="T44" fmla="*/ 2147483647 w 102"/>
              <a:gd name="T45" fmla="*/ 2147483647 h 115"/>
              <a:gd name="T46" fmla="*/ 2147483647 w 102"/>
              <a:gd name="T47" fmla="*/ 2147483647 h 115"/>
              <a:gd name="T48" fmla="*/ 2147483647 w 102"/>
              <a:gd name="T49" fmla="*/ 2147483647 h 115"/>
              <a:gd name="T50" fmla="*/ 2147483647 w 102"/>
              <a:gd name="T51" fmla="*/ 2147483647 h 115"/>
              <a:gd name="T52" fmla="*/ 2147483647 w 102"/>
              <a:gd name="T53" fmla="*/ 2147483647 h 115"/>
              <a:gd name="T54" fmla="*/ 2147483647 w 102"/>
              <a:gd name="T55" fmla="*/ 2147483647 h 115"/>
              <a:gd name="T56" fmla="*/ 2147483647 w 102"/>
              <a:gd name="T57" fmla="*/ 2147483647 h 115"/>
              <a:gd name="T58" fmla="*/ 2147483647 w 102"/>
              <a:gd name="T59" fmla="*/ 2147483647 h 115"/>
              <a:gd name="T60" fmla="*/ 2147483647 w 102"/>
              <a:gd name="T61" fmla="*/ 2147483647 h 115"/>
              <a:gd name="T62" fmla="*/ 2147483647 w 102"/>
              <a:gd name="T63" fmla="*/ 2147483647 h 115"/>
              <a:gd name="T64" fmla="*/ 2147483647 w 102"/>
              <a:gd name="T65" fmla="*/ 2147483647 h 115"/>
              <a:gd name="T66" fmla="*/ 2147483647 w 102"/>
              <a:gd name="T67" fmla="*/ 2147483647 h 115"/>
              <a:gd name="T68" fmla="*/ 2147483647 w 102"/>
              <a:gd name="T69" fmla="*/ 2147483647 h 115"/>
              <a:gd name="T70" fmla="*/ 2147483647 w 102"/>
              <a:gd name="T71" fmla="*/ 2147483647 h 115"/>
              <a:gd name="T72" fmla="*/ 2147483647 w 102"/>
              <a:gd name="T73" fmla="*/ 2147483647 h 115"/>
              <a:gd name="T74" fmla="*/ 2147483647 w 102"/>
              <a:gd name="T75" fmla="*/ 2147483647 h 115"/>
              <a:gd name="T76" fmla="*/ 2147483647 w 102"/>
              <a:gd name="T77" fmla="*/ 2147483647 h 115"/>
              <a:gd name="T78" fmla="*/ 2147483647 w 102"/>
              <a:gd name="T79" fmla="*/ 2147483647 h 115"/>
              <a:gd name="T80" fmla="*/ 2147483647 w 102"/>
              <a:gd name="T81" fmla="*/ 2147483647 h 115"/>
              <a:gd name="T82" fmla="*/ 2147483647 w 102"/>
              <a:gd name="T83" fmla="*/ 2147483647 h 115"/>
              <a:gd name="T84" fmla="*/ 2147483647 w 102"/>
              <a:gd name="T85" fmla="*/ 2147483647 h 115"/>
              <a:gd name="T86" fmla="*/ 2147483647 w 102"/>
              <a:gd name="T87" fmla="*/ 2147483647 h 115"/>
              <a:gd name="T88" fmla="*/ 2147483647 w 102"/>
              <a:gd name="T89" fmla="*/ 0 h 115"/>
              <a:gd name="T90" fmla="*/ 2147483647 w 102"/>
              <a:gd name="T91" fmla="*/ 0 h 115"/>
              <a:gd name="T92" fmla="*/ 2147483647 w 102"/>
              <a:gd name="T93" fmla="*/ 2147483647 h 115"/>
              <a:gd name="T94" fmla="*/ 0 w 102"/>
              <a:gd name="T95" fmla="*/ 2147483647 h 1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
              <a:gd name="T145" fmla="*/ 0 h 115"/>
              <a:gd name="T146" fmla="*/ 102 w 102"/>
              <a:gd name="T147" fmla="*/ 115 h 1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 h="115">
                <a:moveTo>
                  <a:pt x="0" y="6"/>
                </a:moveTo>
                <a:lnTo>
                  <a:pt x="1" y="23"/>
                </a:lnTo>
                <a:lnTo>
                  <a:pt x="5" y="36"/>
                </a:lnTo>
                <a:lnTo>
                  <a:pt x="5" y="53"/>
                </a:lnTo>
                <a:lnTo>
                  <a:pt x="8" y="67"/>
                </a:lnTo>
                <a:lnTo>
                  <a:pt x="4" y="73"/>
                </a:lnTo>
                <a:lnTo>
                  <a:pt x="9" y="79"/>
                </a:lnTo>
                <a:lnTo>
                  <a:pt x="9" y="115"/>
                </a:lnTo>
                <a:lnTo>
                  <a:pt x="83" y="113"/>
                </a:lnTo>
                <a:lnTo>
                  <a:pt x="82" y="106"/>
                </a:lnTo>
                <a:lnTo>
                  <a:pt x="80" y="104"/>
                </a:lnTo>
                <a:lnTo>
                  <a:pt x="74" y="100"/>
                </a:lnTo>
                <a:lnTo>
                  <a:pt x="70" y="95"/>
                </a:lnTo>
                <a:lnTo>
                  <a:pt x="60" y="89"/>
                </a:lnTo>
                <a:lnTo>
                  <a:pt x="60" y="79"/>
                </a:lnTo>
                <a:lnTo>
                  <a:pt x="58" y="72"/>
                </a:lnTo>
                <a:lnTo>
                  <a:pt x="66" y="62"/>
                </a:lnTo>
                <a:lnTo>
                  <a:pt x="65" y="52"/>
                </a:lnTo>
                <a:lnTo>
                  <a:pt x="68" y="50"/>
                </a:lnTo>
                <a:lnTo>
                  <a:pt x="77" y="42"/>
                </a:lnTo>
                <a:lnTo>
                  <a:pt x="83" y="36"/>
                </a:lnTo>
                <a:lnTo>
                  <a:pt x="89" y="30"/>
                </a:lnTo>
                <a:lnTo>
                  <a:pt x="102" y="24"/>
                </a:lnTo>
                <a:lnTo>
                  <a:pt x="97" y="24"/>
                </a:lnTo>
                <a:lnTo>
                  <a:pt x="93" y="22"/>
                </a:lnTo>
                <a:lnTo>
                  <a:pt x="86" y="23"/>
                </a:lnTo>
                <a:lnTo>
                  <a:pt x="84" y="20"/>
                </a:lnTo>
                <a:lnTo>
                  <a:pt x="82" y="21"/>
                </a:lnTo>
                <a:lnTo>
                  <a:pt x="77" y="24"/>
                </a:lnTo>
                <a:lnTo>
                  <a:pt x="73" y="23"/>
                </a:lnTo>
                <a:lnTo>
                  <a:pt x="72" y="21"/>
                </a:lnTo>
                <a:lnTo>
                  <a:pt x="69" y="21"/>
                </a:lnTo>
                <a:lnTo>
                  <a:pt x="68" y="19"/>
                </a:lnTo>
                <a:lnTo>
                  <a:pt x="65" y="19"/>
                </a:lnTo>
                <a:lnTo>
                  <a:pt x="65" y="21"/>
                </a:lnTo>
                <a:lnTo>
                  <a:pt x="64" y="21"/>
                </a:lnTo>
                <a:lnTo>
                  <a:pt x="62" y="17"/>
                </a:lnTo>
                <a:lnTo>
                  <a:pt x="60" y="17"/>
                </a:lnTo>
                <a:lnTo>
                  <a:pt x="60" y="15"/>
                </a:lnTo>
                <a:lnTo>
                  <a:pt x="54" y="14"/>
                </a:lnTo>
                <a:lnTo>
                  <a:pt x="52" y="14"/>
                </a:lnTo>
                <a:lnTo>
                  <a:pt x="45" y="16"/>
                </a:lnTo>
                <a:lnTo>
                  <a:pt x="44" y="14"/>
                </a:lnTo>
                <a:lnTo>
                  <a:pt x="33" y="12"/>
                </a:lnTo>
                <a:lnTo>
                  <a:pt x="31" y="0"/>
                </a:lnTo>
                <a:lnTo>
                  <a:pt x="27" y="0"/>
                </a:lnTo>
                <a:lnTo>
                  <a:pt x="27" y="7"/>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8" name="Mississippi"/>
          <p:cNvSpPr>
            <a:spLocks noChangeAspect="1"/>
          </p:cNvSpPr>
          <p:nvPr/>
        </p:nvSpPr>
        <p:spPr bwMode="auto">
          <a:xfrm>
            <a:off x="5461000" y="3846513"/>
            <a:ext cx="438150" cy="746125"/>
          </a:xfrm>
          <a:custGeom>
            <a:avLst/>
            <a:gdLst>
              <a:gd name="T0" fmla="*/ 0 w 56"/>
              <a:gd name="T1" fmla="*/ 2147483647 h 96"/>
              <a:gd name="T2" fmla="*/ 2147483647 w 56"/>
              <a:gd name="T3" fmla="*/ 2147483647 h 96"/>
              <a:gd name="T4" fmla="*/ 2147483647 w 56"/>
              <a:gd name="T5" fmla="*/ 2147483647 h 96"/>
              <a:gd name="T6" fmla="*/ 2147483647 w 56"/>
              <a:gd name="T7" fmla="*/ 2147483647 h 96"/>
              <a:gd name="T8" fmla="*/ 2147483647 w 56"/>
              <a:gd name="T9" fmla="*/ 2147483647 h 96"/>
              <a:gd name="T10" fmla="*/ 2147483647 w 56"/>
              <a:gd name="T11" fmla="*/ 2147483647 h 96"/>
              <a:gd name="T12" fmla="*/ 2147483647 w 56"/>
              <a:gd name="T13" fmla="*/ 2147483647 h 96"/>
              <a:gd name="T14" fmla="*/ 2147483647 w 56"/>
              <a:gd name="T15" fmla="*/ 2147483647 h 96"/>
              <a:gd name="T16" fmla="*/ 2147483647 w 56"/>
              <a:gd name="T17" fmla="*/ 2147483647 h 96"/>
              <a:gd name="T18" fmla="*/ 2147483647 w 56"/>
              <a:gd name="T19" fmla="*/ 2147483647 h 96"/>
              <a:gd name="T20" fmla="*/ 2147483647 w 56"/>
              <a:gd name="T21" fmla="*/ 2147483647 h 96"/>
              <a:gd name="T22" fmla="*/ 2147483647 w 56"/>
              <a:gd name="T23" fmla="*/ 2147483647 h 96"/>
              <a:gd name="T24" fmla="*/ 2147483647 w 56"/>
              <a:gd name="T25" fmla="*/ 0 h 96"/>
              <a:gd name="T26" fmla="*/ 2147483647 w 56"/>
              <a:gd name="T27" fmla="*/ 2147483647 h 96"/>
              <a:gd name="T28" fmla="*/ 2147483647 w 56"/>
              <a:gd name="T29" fmla="*/ 2147483647 h 96"/>
              <a:gd name="T30" fmla="*/ 2147483647 w 56"/>
              <a:gd name="T31" fmla="*/ 2147483647 h 96"/>
              <a:gd name="T32" fmla="*/ 2147483647 w 56"/>
              <a:gd name="T33" fmla="*/ 2147483647 h 96"/>
              <a:gd name="T34" fmla="*/ 2147483647 w 56"/>
              <a:gd name="T35" fmla="*/ 2147483647 h 96"/>
              <a:gd name="T36" fmla="*/ 2147483647 w 56"/>
              <a:gd name="T37" fmla="*/ 2147483647 h 96"/>
              <a:gd name="T38" fmla="*/ 2147483647 w 56"/>
              <a:gd name="T39" fmla="*/ 2147483647 h 96"/>
              <a:gd name="T40" fmla="*/ 2147483647 w 56"/>
              <a:gd name="T41" fmla="*/ 2147483647 h 96"/>
              <a:gd name="T42" fmla="*/ 2147483647 w 56"/>
              <a:gd name="T43" fmla="*/ 2147483647 h 96"/>
              <a:gd name="T44" fmla="*/ 2147483647 w 56"/>
              <a:gd name="T45" fmla="*/ 2147483647 h 96"/>
              <a:gd name="T46" fmla="*/ 2147483647 w 56"/>
              <a:gd name="T47" fmla="*/ 2147483647 h 96"/>
              <a:gd name="T48" fmla="*/ 2147483647 w 56"/>
              <a:gd name="T49" fmla="*/ 2147483647 h 96"/>
              <a:gd name="T50" fmla="*/ 2147483647 w 56"/>
              <a:gd name="T51" fmla="*/ 2147483647 h 96"/>
              <a:gd name="T52" fmla="*/ 2147483647 w 56"/>
              <a:gd name="T53" fmla="*/ 2147483647 h 96"/>
              <a:gd name="T54" fmla="*/ 2147483647 w 56"/>
              <a:gd name="T55" fmla="*/ 2147483647 h 96"/>
              <a:gd name="T56" fmla="*/ 0 w 56"/>
              <a:gd name="T57" fmla="*/ 2147483647 h 9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6"/>
              <a:gd name="T88" fmla="*/ 0 h 96"/>
              <a:gd name="T89" fmla="*/ 56 w 56"/>
              <a:gd name="T90" fmla="*/ 96 h 9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6" h="96">
                <a:moveTo>
                  <a:pt x="0" y="82"/>
                </a:moveTo>
                <a:lnTo>
                  <a:pt x="1" y="78"/>
                </a:lnTo>
                <a:lnTo>
                  <a:pt x="4" y="67"/>
                </a:lnTo>
                <a:lnTo>
                  <a:pt x="10" y="60"/>
                </a:lnTo>
                <a:lnTo>
                  <a:pt x="8" y="58"/>
                </a:lnTo>
                <a:lnTo>
                  <a:pt x="9" y="51"/>
                </a:lnTo>
                <a:lnTo>
                  <a:pt x="6" y="43"/>
                </a:lnTo>
                <a:lnTo>
                  <a:pt x="5" y="32"/>
                </a:lnTo>
                <a:lnTo>
                  <a:pt x="9" y="20"/>
                </a:lnTo>
                <a:lnTo>
                  <a:pt x="15" y="12"/>
                </a:lnTo>
                <a:lnTo>
                  <a:pt x="14" y="10"/>
                </a:lnTo>
                <a:lnTo>
                  <a:pt x="19" y="2"/>
                </a:lnTo>
                <a:lnTo>
                  <a:pt x="52" y="0"/>
                </a:lnTo>
                <a:lnTo>
                  <a:pt x="53" y="2"/>
                </a:lnTo>
                <a:lnTo>
                  <a:pt x="52" y="62"/>
                </a:lnTo>
                <a:lnTo>
                  <a:pt x="56" y="91"/>
                </a:lnTo>
                <a:lnTo>
                  <a:pt x="54" y="92"/>
                </a:lnTo>
                <a:lnTo>
                  <a:pt x="52" y="91"/>
                </a:lnTo>
                <a:lnTo>
                  <a:pt x="50" y="92"/>
                </a:lnTo>
                <a:lnTo>
                  <a:pt x="47" y="90"/>
                </a:lnTo>
                <a:lnTo>
                  <a:pt x="47" y="91"/>
                </a:lnTo>
                <a:lnTo>
                  <a:pt x="44" y="91"/>
                </a:lnTo>
                <a:lnTo>
                  <a:pt x="41" y="93"/>
                </a:lnTo>
                <a:lnTo>
                  <a:pt x="40" y="92"/>
                </a:lnTo>
                <a:lnTo>
                  <a:pt x="38" y="96"/>
                </a:lnTo>
                <a:lnTo>
                  <a:pt x="36" y="96"/>
                </a:lnTo>
                <a:lnTo>
                  <a:pt x="31" y="87"/>
                </a:lnTo>
                <a:lnTo>
                  <a:pt x="32" y="80"/>
                </a:lnTo>
                <a:lnTo>
                  <a:pt x="0" y="82"/>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09" name="Montana"/>
          <p:cNvSpPr>
            <a:spLocks noChangeAspect="1"/>
          </p:cNvSpPr>
          <p:nvPr/>
        </p:nvSpPr>
        <p:spPr bwMode="auto">
          <a:xfrm>
            <a:off x="2832100" y="1512888"/>
            <a:ext cx="1239838" cy="793750"/>
          </a:xfrm>
          <a:custGeom>
            <a:avLst/>
            <a:gdLst>
              <a:gd name="T0" fmla="*/ 0 w 158"/>
              <a:gd name="T1" fmla="*/ 2147483647 h 102"/>
              <a:gd name="T2" fmla="*/ 2147483647 w 158"/>
              <a:gd name="T3" fmla="*/ 2147483647 h 102"/>
              <a:gd name="T4" fmla="*/ 2147483647 w 158"/>
              <a:gd name="T5" fmla="*/ 2147483647 h 102"/>
              <a:gd name="T6" fmla="*/ 2147483647 w 158"/>
              <a:gd name="T7" fmla="*/ 2147483647 h 102"/>
              <a:gd name="T8" fmla="*/ 2147483647 w 158"/>
              <a:gd name="T9" fmla="*/ 2147483647 h 102"/>
              <a:gd name="T10" fmla="*/ 2147483647 w 158"/>
              <a:gd name="T11" fmla="*/ 2147483647 h 102"/>
              <a:gd name="T12" fmla="*/ 2147483647 w 158"/>
              <a:gd name="T13" fmla="*/ 2147483647 h 102"/>
              <a:gd name="T14" fmla="*/ 2147483647 w 158"/>
              <a:gd name="T15" fmla="*/ 2147483647 h 102"/>
              <a:gd name="T16" fmla="*/ 2147483647 w 158"/>
              <a:gd name="T17" fmla="*/ 2147483647 h 102"/>
              <a:gd name="T18" fmla="*/ 2147483647 w 158"/>
              <a:gd name="T19" fmla="*/ 2147483647 h 102"/>
              <a:gd name="T20" fmla="*/ 2147483647 w 158"/>
              <a:gd name="T21" fmla="*/ 2147483647 h 102"/>
              <a:gd name="T22" fmla="*/ 2147483647 w 158"/>
              <a:gd name="T23" fmla="*/ 2147483647 h 102"/>
              <a:gd name="T24" fmla="*/ 2147483647 w 158"/>
              <a:gd name="T25" fmla="*/ 2147483647 h 102"/>
              <a:gd name="T26" fmla="*/ 2147483647 w 158"/>
              <a:gd name="T27" fmla="*/ 2147483647 h 102"/>
              <a:gd name="T28" fmla="*/ 2147483647 w 158"/>
              <a:gd name="T29" fmla="*/ 2147483647 h 102"/>
              <a:gd name="T30" fmla="*/ 2147483647 w 158"/>
              <a:gd name="T31" fmla="*/ 2147483647 h 102"/>
              <a:gd name="T32" fmla="*/ 2147483647 w 158"/>
              <a:gd name="T33" fmla="*/ 2147483647 h 102"/>
              <a:gd name="T34" fmla="*/ 2147483647 w 158"/>
              <a:gd name="T35" fmla="*/ 2147483647 h 102"/>
              <a:gd name="T36" fmla="*/ 2147483647 w 158"/>
              <a:gd name="T37" fmla="*/ 2147483647 h 102"/>
              <a:gd name="T38" fmla="*/ 2147483647 w 158"/>
              <a:gd name="T39" fmla="*/ 2147483647 h 102"/>
              <a:gd name="T40" fmla="*/ 2147483647 w 158"/>
              <a:gd name="T41" fmla="*/ 2147483647 h 102"/>
              <a:gd name="T42" fmla="*/ 2147483647 w 158"/>
              <a:gd name="T43" fmla="*/ 2147483647 h 102"/>
              <a:gd name="T44" fmla="*/ 2147483647 w 158"/>
              <a:gd name="T45" fmla="*/ 2147483647 h 102"/>
              <a:gd name="T46" fmla="*/ 2147483647 w 158"/>
              <a:gd name="T47" fmla="*/ 2147483647 h 102"/>
              <a:gd name="T48" fmla="*/ 2147483647 w 158"/>
              <a:gd name="T49" fmla="*/ 2147483647 h 102"/>
              <a:gd name="T50" fmla="*/ 2147483647 w 158"/>
              <a:gd name="T51" fmla="*/ 2147483647 h 102"/>
              <a:gd name="T52" fmla="*/ 2147483647 w 158"/>
              <a:gd name="T53" fmla="*/ 2147483647 h 102"/>
              <a:gd name="T54" fmla="*/ 2147483647 w 158"/>
              <a:gd name="T55" fmla="*/ 2147483647 h 102"/>
              <a:gd name="T56" fmla="*/ 2147483647 w 158"/>
              <a:gd name="T57" fmla="*/ 2147483647 h 102"/>
              <a:gd name="T58" fmla="*/ 2147483647 w 158"/>
              <a:gd name="T59" fmla="*/ 2147483647 h 102"/>
              <a:gd name="T60" fmla="*/ 2147483647 w 158"/>
              <a:gd name="T61" fmla="*/ 2147483647 h 102"/>
              <a:gd name="T62" fmla="*/ 2147483647 w 158"/>
              <a:gd name="T63" fmla="*/ 2147483647 h 102"/>
              <a:gd name="T64" fmla="*/ 2147483647 w 158"/>
              <a:gd name="T65" fmla="*/ 2147483647 h 102"/>
              <a:gd name="T66" fmla="*/ 2147483647 w 158"/>
              <a:gd name="T67" fmla="*/ 0 h 102"/>
              <a:gd name="T68" fmla="*/ 0 w 158"/>
              <a:gd name="T69" fmla="*/ 2147483647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8"/>
              <a:gd name="T106" fmla="*/ 0 h 102"/>
              <a:gd name="T107" fmla="*/ 158 w 158"/>
              <a:gd name="T108" fmla="*/ 102 h 1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8" h="102">
                <a:moveTo>
                  <a:pt x="0" y="19"/>
                </a:moveTo>
                <a:lnTo>
                  <a:pt x="2" y="26"/>
                </a:lnTo>
                <a:lnTo>
                  <a:pt x="2" y="30"/>
                </a:lnTo>
                <a:lnTo>
                  <a:pt x="1" y="31"/>
                </a:lnTo>
                <a:lnTo>
                  <a:pt x="6" y="35"/>
                </a:lnTo>
                <a:lnTo>
                  <a:pt x="11" y="47"/>
                </a:lnTo>
                <a:lnTo>
                  <a:pt x="12" y="47"/>
                </a:lnTo>
                <a:lnTo>
                  <a:pt x="12" y="49"/>
                </a:lnTo>
                <a:lnTo>
                  <a:pt x="15" y="49"/>
                </a:lnTo>
                <a:lnTo>
                  <a:pt x="17" y="50"/>
                </a:lnTo>
                <a:lnTo>
                  <a:pt x="12" y="58"/>
                </a:lnTo>
                <a:lnTo>
                  <a:pt x="13" y="64"/>
                </a:lnTo>
                <a:lnTo>
                  <a:pt x="10" y="70"/>
                </a:lnTo>
                <a:lnTo>
                  <a:pt x="11" y="72"/>
                </a:lnTo>
                <a:lnTo>
                  <a:pt x="18" y="69"/>
                </a:lnTo>
                <a:lnTo>
                  <a:pt x="23" y="88"/>
                </a:lnTo>
                <a:lnTo>
                  <a:pt x="26" y="89"/>
                </a:lnTo>
                <a:lnTo>
                  <a:pt x="26" y="95"/>
                </a:lnTo>
                <a:lnTo>
                  <a:pt x="29" y="97"/>
                </a:lnTo>
                <a:lnTo>
                  <a:pt x="31" y="95"/>
                </a:lnTo>
                <a:lnTo>
                  <a:pt x="35" y="97"/>
                </a:lnTo>
                <a:lnTo>
                  <a:pt x="37" y="95"/>
                </a:lnTo>
                <a:lnTo>
                  <a:pt x="46" y="97"/>
                </a:lnTo>
                <a:lnTo>
                  <a:pt x="48" y="97"/>
                </a:lnTo>
                <a:lnTo>
                  <a:pt x="50" y="93"/>
                </a:lnTo>
                <a:lnTo>
                  <a:pt x="53" y="99"/>
                </a:lnTo>
                <a:lnTo>
                  <a:pt x="55" y="90"/>
                </a:lnTo>
                <a:lnTo>
                  <a:pt x="98" y="96"/>
                </a:lnTo>
                <a:lnTo>
                  <a:pt x="152" y="102"/>
                </a:lnTo>
                <a:lnTo>
                  <a:pt x="153" y="83"/>
                </a:lnTo>
                <a:lnTo>
                  <a:pt x="158" y="24"/>
                </a:lnTo>
                <a:lnTo>
                  <a:pt x="88" y="16"/>
                </a:lnTo>
                <a:lnTo>
                  <a:pt x="53" y="10"/>
                </a:lnTo>
                <a:lnTo>
                  <a:pt x="4" y="0"/>
                </a:lnTo>
                <a:lnTo>
                  <a:pt x="0" y="1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0" name="Nebraska"/>
          <p:cNvSpPr>
            <a:spLocks noChangeAspect="1"/>
          </p:cNvSpPr>
          <p:nvPr/>
        </p:nvSpPr>
        <p:spPr bwMode="auto">
          <a:xfrm>
            <a:off x="3962400" y="2608263"/>
            <a:ext cx="1011238" cy="498475"/>
          </a:xfrm>
          <a:custGeom>
            <a:avLst/>
            <a:gdLst>
              <a:gd name="T0" fmla="*/ 0 w 129"/>
              <a:gd name="T1" fmla="*/ 2147483647 h 64"/>
              <a:gd name="T2" fmla="*/ 2147483647 w 129"/>
              <a:gd name="T3" fmla="*/ 0 h 64"/>
              <a:gd name="T4" fmla="*/ 2147483647 w 129"/>
              <a:gd name="T5" fmla="*/ 2147483647 h 64"/>
              <a:gd name="T6" fmla="*/ 2147483647 w 129"/>
              <a:gd name="T7" fmla="*/ 2147483647 h 64"/>
              <a:gd name="T8" fmla="*/ 2147483647 w 129"/>
              <a:gd name="T9" fmla="*/ 2147483647 h 64"/>
              <a:gd name="T10" fmla="*/ 2147483647 w 129"/>
              <a:gd name="T11" fmla="*/ 2147483647 h 64"/>
              <a:gd name="T12" fmla="*/ 2147483647 w 129"/>
              <a:gd name="T13" fmla="*/ 2147483647 h 64"/>
              <a:gd name="T14" fmla="*/ 2147483647 w 129"/>
              <a:gd name="T15" fmla="*/ 2147483647 h 64"/>
              <a:gd name="T16" fmla="*/ 2147483647 w 129"/>
              <a:gd name="T17" fmla="*/ 2147483647 h 64"/>
              <a:gd name="T18" fmla="*/ 2147483647 w 129"/>
              <a:gd name="T19" fmla="*/ 2147483647 h 64"/>
              <a:gd name="T20" fmla="*/ 2147483647 w 129"/>
              <a:gd name="T21" fmla="*/ 2147483647 h 64"/>
              <a:gd name="T22" fmla="*/ 2147483647 w 129"/>
              <a:gd name="T23" fmla="*/ 2147483647 h 64"/>
              <a:gd name="T24" fmla="*/ 2147483647 w 129"/>
              <a:gd name="T25" fmla="*/ 2147483647 h 64"/>
              <a:gd name="T26" fmla="*/ 2147483647 w 129"/>
              <a:gd name="T27" fmla="*/ 2147483647 h 64"/>
              <a:gd name="T28" fmla="*/ 2147483647 w 129"/>
              <a:gd name="T29" fmla="*/ 2147483647 h 64"/>
              <a:gd name="T30" fmla="*/ 2147483647 w 129"/>
              <a:gd name="T31" fmla="*/ 2147483647 h 64"/>
              <a:gd name="T32" fmla="*/ 2147483647 w 129"/>
              <a:gd name="T33" fmla="*/ 2147483647 h 64"/>
              <a:gd name="T34" fmla="*/ 2147483647 w 129"/>
              <a:gd name="T35" fmla="*/ 2147483647 h 64"/>
              <a:gd name="T36" fmla="*/ 2147483647 w 129"/>
              <a:gd name="T37" fmla="*/ 2147483647 h 64"/>
              <a:gd name="T38" fmla="*/ 0 w 129"/>
              <a:gd name="T39" fmla="*/ 2147483647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9"/>
              <a:gd name="T61" fmla="*/ 0 h 64"/>
              <a:gd name="T62" fmla="*/ 129 w 129"/>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9" h="64">
                <a:moveTo>
                  <a:pt x="0" y="39"/>
                </a:moveTo>
                <a:lnTo>
                  <a:pt x="4" y="0"/>
                </a:lnTo>
                <a:lnTo>
                  <a:pt x="83" y="5"/>
                </a:lnTo>
                <a:lnTo>
                  <a:pt x="89" y="9"/>
                </a:lnTo>
                <a:lnTo>
                  <a:pt x="98" y="9"/>
                </a:lnTo>
                <a:lnTo>
                  <a:pt x="102" y="9"/>
                </a:lnTo>
                <a:lnTo>
                  <a:pt x="108" y="12"/>
                </a:lnTo>
                <a:lnTo>
                  <a:pt x="110" y="15"/>
                </a:lnTo>
                <a:lnTo>
                  <a:pt x="113" y="16"/>
                </a:lnTo>
                <a:lnTo>
                  <a:pt x="117" y="28"/>
                </a:lnTo>
                <a:lnTo>
                  <a:pt x="117" y="32"/>
                </a:lnTo>
                <a:lnTo>
                  <a:pt x="120" y="37"/>
                </a:lnTo>
                <a:lnTo>
                  <a:pt x="122" y="47"/>
                </a:lnTo>
                <a:lnTo>
                  <a:pt x="121" y="50"/>
                </a:lnTo>
                <a:lnTo>
                  <a:pt x="123" y="53"/>
                </a:lnTo>
                <a:lnTo>
                  <a:pt x="129" y="64"/>
                </a:lnTo>
                <a:lnTo>
                  <a:pt x="71" y="64"/>
                </a:lnTo>
                <a:lnTo>
                  <a:pt x="28" y="61"/>
                </a:lnTo>
                <a:lnTo>
                  <a:pt x="30" y="42"/>
                </a:lnTo>
                <a:lnTo>
                  <a:pt x="0" y="3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1" name="Nevada"/>
          <p:cNvSpPr>
            <a:spLocks noChangeAspect="1"/>
          </p:cNvSpPr>
          <p:nvPr/>
        </p:nvSpPr>
        <p:spPr bwMode="auto">
          <a:xfrm>
            <a:off x="2079625" y="2446338"/>
            <a:ext cx="768350" cy="1195387"/>
          </a:xfrm>
          <a:custGeom>
            <a:avLst/>
            <a:gdLst>
              <a:gd name="T0" fmla="*/ 0 w 98"/>
              <a:gd name="T1" fmla="*/ 2147483647 h 154"/>
              <a:gd name="T2" fmla="*/ 2147483647 w 98"/>
              <a:gd name="T3" fmla="*/ 2147483647 h 154"/>
              <a:gd name="T4" fmla="*/ 2147483647 w 98"/>
              <a:gd name="T5" fmla="*/ 2147483647 h 154"/>
              <a:gd name="T6" fmla="*/ 2147483647 w 98"/>
              <a:gd name="T7" fmla="*/ 2147483647 h 154"/>
              <a:gd name="T8" fmla="*/ 2147483647 w 98"/>
              <a:gd name="T9" fmla="*/ 2147483647 h 154"/>
              <a:gd name="T10" fmla="*/ 2147483647 w 98"/>
              <a:gd name="T11" fmla="*/ 2147483647 h 154"/>
              <a:gd name="T12" fmla="*/ 2147483647 w 98"/>
              <a:gd name="T13" fmla="*/ 2147483647 h 154"/>
              <a:gd name="T14" fmla="*/ 2147483647 w 98"/>
              <a:gd name="T15" fmla="*/ 2147483647 h 154"/>
              <a:gd name="T16" fmla="*/ 2147483647 w 98"/>
              <a:gd name="T17" fmla="*/ 2147483647 h 154"/>
              <a:gd name="T18" fmla="*/ 2147483647 w 98"/>
              <a:gd name="T19" fmla="*/ 0 h 154"/>
              <a:gd name="T20" fmla="*/ 0 w 98"/>
              <a:gd name="T21" fmla="*/ 2147483647 h 1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8"/>
              <a:gd name="T34" fmla="*/ 0 h 154"/>
              <a:gd name="T35" fmla="*/ 98 w 98"/>
              <a:gd name="T36" fmla="*/ 154 h 1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8" h="154">
                <a:moveTo>
                  <a:pt x="0" y="57"/>
                </a:moveTo>
                <a:lnTo>
                  <a:pt x="4" y="66"/>
                </a:lnTo>
                <a:lnTo>
                  <a:pt x="63" y="154"/>
                </a:lnTo>
                <a:lnTo>
                  <a:pt x="64" y="133"/>
                </a:lnTo>
                <a:lnTo>
                  <a:pt x="68" y="132"/>
                </a:lnTo>
                <a:lnTo>
                  <a:pt x="74" y="135"/>
                </a:lnTo>
                <a:lnTo>
                  <a:pt x="79" y="117"/>
                </a:lnTo>
                <a:lnTo>
                  <a:pt x="98" y="20"/>
                </a:lnTo>
                <a:lnTo>
                  <a:pt x="56" y="11"/>
                </a:lnTo>
                <a:lnTo>
                  <a:pt x="14" y="0"/>
                </a:lnTo>
                <a:lnTo>
                  <a:pt x="0" y="57"/>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2" name="New Hampshire"/>
          <p:cNvSpPr>
            <a:spLocks noChangeAspect="1"/>
          </p:cNvSpPr>
          <p:nvPr/>
        </p:nvSpPr>
        <p:spPr bwMode="auto">
          <a:xfrm>
            <a:off x="7508875" y="1963738"/>
            <a:ext cx="196850" cy="419100"/>
          </a:xfrm>
          <a:custGeom>
            <a:avLst/>
            <a:gdLst>
              <a:gd name="T0" fmla="*/ 0 w 25"/>
              <a:gd name="T1" fmla="*/ 2147483647 h 54"/>
              <a:gd name="T2" fmla="*/ 2147483647 w 25"/>
              <a:gd name="T3" fmla="*/ 2147483647 h 54"/>
              <a:gd name="T4" fmla="*/ 2147483647 w 25"/>
              <a:gd name="T5" fmla="*/ 2147483647 h 54"/>
              <a:gd name="T6" fmla="*/ 2147483647 w 25"/>
              <a:gd name="T7" fmla="*/ 2147483647 h 54"/>
              <a:gd name="T8" fmla="*/ 2147483647 w 25"/>
              <a:gd name="T9" fmla="*/ 2147483647 h 54"/>
              <a:gd name="T10" fmla="*/ 2147483647 w 25"/>
              <a:gd name="T11" fmla="*/ 0 h 54"/>
              <a:gd name="T12" fmla="*/ 2147483647 w 25"/>
              <a:gd name="T13" fmla="*/ 2147483647 h 54"/>
              <a:gd name="T14" fmla="*/ 2147483647 w 25"/>
              <a:gd name="T15" fmla="*/ 2147483647 h 54"/>
              <a:gd name="T16" fmla="*/ 2147483647 w 25"/>
              <a:gd name="T17" fmla="*/ 2147483647 h 54"/>
              <a:gd name="T18" fmla="*/ 2147483647 w 25"/>
              <a:gd name="T19" fmla="*/ 2147483647 h 54"/>
              <a:gd name="T20" fmla="*/ 2147483647 w 25"/>
              <a:gd name="T21" fmla="*/ 2147483647 h 54"/>
              <a:gd name="T22" fmla="*/ 2147483647 w 25"/>
              <a:gd name="T23" fmla="*/ 2147483647 h 54"/>
              <a:gd name="T24" fmla="*/ 0 w 25"/>
              <a:gd name="T25" fmla="*/ 2147483647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
              <a:gd name="T40" fmla="*/ 0 h 54"/>
              <a:gd name="T41" fmla="*/ 25 w 25"/>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 h="54">
                <a:moveTo>
                  <a:pt x="0" y="37"/>
                </a:moveTo>
                <a:lnTo>
                  <a:pt x="1" y="25"/>
                </a:lnTo>
                <a:lnTo>
                  <a:pt x="4" y="19"/>
                </a:lnTo>
                <a:lnTo>
                  <a:pt x="5" y="7"/>
                </a:lnTo>
                <a:lnTo>
                  <a:pt x="4" y="2"/>
                </a:lnTo>
                <a:lnTo>
                  <a:pt x="8" y="0"/>
                </a:lnTo>
                <a:lnTo>
                  <a:pt x="19" y="34"/>
                </a:lnTo>
                <a:lnTo>
                  <a:pt x="25" y="41"/>
                </a:lnTo>
                <a:lnTo>
                  <a:pt x="25" y="43"/>
                </a:lnTo>
                <a:lnTo>
                  <a:pt x="25" y="46"/>
                </a:lnTo>
                <a:lnTo>
                  <a:pt x="19" y="49"/>
                </a:lnTo>
                <a:lnTo>
                  <a:pt x="2" y="54"/>
                </a:lnTo>
                <a:lnTo>
                  <a:pt x="0" y="37"/>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3" name="New Jersey"/>
          <p:cNvSpPr>
            <a:spLocks noChangeAspect="1"/>
          </p:cNvSpPr>
          <p:nvPr/>
        </p:nvSpPr>
        <p:spPr bwMode="auto">
          <a:xfrm>
            <a:off x="7291388" y="2641600"/>
            <a:ext cx="163512" cy="373063"/>
          </a:xfrm>
          <a:custGeom>
            <a:avLst/>
            <a:gdLst>
              <a:gd name="T0" fmla="*/ 0 w 21"/>
              <a:gd name="T1" fmla="*/ 2147483647 h 48"/>
              <a:gd name="T2" fmla="*/ 2147483647 w 21"/>
              <a:gd name="T3" fmla="*/ 2147483647 h 48"/>
              <a:gd name="T4" fmla="*/ 2147483647 w 21"/>
              <a:gd name="T5" fmla="*/ 2147483647 h 48"/>
              <a:gd name="T6" fmla="*/ 2147483647 w 21"/>
              <a:gd name="T7" fmla="*/ 2147483647 h 48"/>
              <a:gd name="T8" fmla="*/ 2147483647 w 21"/>
              <a:gd name="T9" fmla="*/ 2147483647 h 48"/>
              <a:gd name="T10" fmla="*/ 2147483647 w 21"/>
              <a:gd name="T11" fmla="*/ 2147483647 h 48"/>
              <a:gd name="T12" fmla="*/ 0 w 21"/>
              <a:gd name="T13" fmla="*/ 2147483647 h 48"/>
              <a:gd name="T14" fmla="*/ 2147483647 w 21"/>
              <a:gd name="T15" fmla="*/ 0 h 48"/>
              <a:gd name="T16" fmla="*/ 2147483647 w 21"/>
              <a:gd name="T17" fmla="*/ 2147483647 h 48"/>
              <a:gd name="T18" fmla="*/ 2147483647 w 21"/>
              <a:gd name="T19" fmla="*/ 2147483647 h 48"/>
              <a:gd name="T20" fmla="*/ 2147483647 w 21"/>
              <a:gd name="T21" fmla="*/ 2147483647 h 48"/>
              <a:gd name="T22" fmla="*/ 2147483647 w 21"/>
              <a:gd name="T23" fmla="*/ 2147483647 h 48"/>
              <a:gd name="T24" fmla="*/ 2147483647 w 21"/>
              <a:gd name="T25" fmla="*/ 2147483647 h 48"/>
              <a:gd name="T26" fmla="*/ 2147483647 w 21"/>
              <a:gd name="T27" fmla="*/ 2147483647 h 48"/>
              <a:gd name="T28" fmla="*/ 2147483647 w 21"/>
              <a:gd name="T29" fmla="*/ 2147483647 h 48"/>
              <a:gd name="T30" fmla="*/ 2147483647 w 21"/>
              <a:gd name="T31" fmla="*/ 2147483647 h 48"/>
              <a:gd name="T32" fmla="*/ 2147483647 w 21"/>
              <a:gd name="T33" fmla="*/ 2147483647 h 48"/>
              <a:gd name="T34" fmla="*/ 2147483647 w 21"/>
              <a:gd name="T35" fmla="*/ 2147483647 h 48"/>
              <a:gd name="T36" fmla="*/ 2147483647 w 21"/>
              <a:gd name="T37" fmla="*/ 2147483647 h 48"/>
              <a:gd name="T38" fmla="*/ 2147483647 w 21"/>
              <a:gd name="T39" fmla="*/ 2147483647 h 48"/>
              <a:gd name="T40" fmla="*/ 2147483647 w 21"/>
              <a:gd name="T41" fmla="*/ 2147483647 h 48"/>
              <a:gd name="T42" fmla="*/ 2147483647 w 21"/>
              <a:gd name="T43" fmla="*/ 2147483647 h 48"/>
              <a:gd name="T44" fmla="*/ 2147483647 w 21"/>
              <a:gd name="T45" fmla="*/ 2147483647 h 48"/>
              <a:gd name="T46" fmla="*/ 2147483647 w 21"/>
              <a:gd name="T47" fmla="*/ 2147483647 h 48"/>
              <a:gd name="T48" fmla="*/ 2147483647 w 21"/>
              <a:gd name="T49" fmla="*/ 2147483647 h 48"/>
              <a:gd name="T50" fmla="*/ 2147483647 w 21"/>
              <a:gd name="T51" fmla="*/ 2147483647 h 48"/>
              <a:gd name="T52" fmla="*/ 2147483647 w 21"/>
              <a:gd name="T53" fmla="*/ 2147483647 h 48"/>
              <a:gd name="T54" fmla="*/ 2147483647 w 21"/>
              <a:gd name="T55" fmla="*/ 2147483647 h 48"/>
              <a:gd name="T56" fmla="*/ 2147483647 w 21"/>
              <a:gd name="T57" fmla="*/ 2147483647 h 48"/>
              <a:gd name="T58" fmla="*/ 2147483647 w 21"/>
              <a:gd name="T59" fmla="*/ 2147483647 h 48"/>
              <a:gd name="T60" fmla="*/ 2147483647 w 21"/>
              <a:gd name="T61" fmla="*/ 2147483647 h 48"/>
              <a:gd name="T62" fmla="*/ 2147483647 w 21"/>
              <a:gd name="T63" fmla="*/ 2147483647 h 48"/>
              <a:gd name="T64" fmla="*/ 2147483647 w 21"/>
              <a:gd name="T65" fmla="*/ 2147483647 h 48"/>
              <a:gd name="T66" fmla="*/ 2147483647 w 21"/>
              <a:gd name="T67" fmla="*/ 2147483647 h 48"/>
              <a:gd name="T68" fmla="*/ 2147483647 w 21"/>
              <a:gd name="T69" fmla="*/ 2147483647 h 48"/>
              <a:gd name="T70" fmla="*/ 2147483647 w 21"/>
              <a:gd name="T71" fmla="*/ 2147483647 h 48"/>
              <a:gd name="T72" fmla="*/ 2147483647 w 21"/>
              <a:gd name="T73" fmla="*/ 2147483647 h 48"/>
              <a:gd name="T74" fmla="*/ 0 w 21"/>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
              <a:gd name="T115" fmla="*/ 0 h 48"/>
              <a:gd name="T116" fmla="*/ 21 w 21"/>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 h="48">
                <a:moveTo>
                  <a:pt x="0" y="36"/>
                </a:moveTo>
                <a:lnTo>
                  <a:pt x="1" y="33"/>
                </a:lnTo>
                <a:lnTo>
                  <a:pt x="5" y="31"/>
                </a:lnTo>
                <a:lnTo>
                  <a:pt x="6" y="27"/>
                </a:lnTo>
                <a:lnTo>
                  <a:pt x="10" y="24"/>
                </a:lnTo>
                <a:lnTo>
                  <a:pt x="1" y="17"/>
                </a:lnTo>
                <a:lnTo>
                  <a:pt x="0" y="10"/>
                </a:lnTo>
                <a:lnTo>
                  <a:pt x="4" y="0"/>
                </a:lnTo>
                <a:lnTo>
                  <a:pt x="18" y="5"/>
                </a:lnTo>
                <a:lnTo>
                  <a:pt x="18" y="7"/>
                </a:lnTo>
                <a:lnTo>
                  <a:pt x="16" y="12"/>
                </a:lnTo>
                <a:lnTo>
                  <a:pt x="15" y="14"/>
                </a:lnTo>
                <a:lnTo>
                  <a:pt x="15" y="16"/>
                </a:lnTo>
                <a:lnTo>
                  <a:pt x="16" y="17"/>
                </a:lnTo>
                <a:lnTo>
                  <a:pt x="18" y="17"/>
                </a:lnTo>
                <a:lnTo>
                  <a:pt x="19" y="17"/>
                </a:lnTo>
                <a:lnTo>
                  <a:pt x="19" y="16"/>
                </a:lnTo>
                <a:lnTo>
                  <a:pt x="21" y="19"/>
                </a:lnTo>
                <a:lnTo>
                  <a:pt x="21" y="29"/>
                </a:lnTo>
                <a:lnTo>
                  <a:pt x="20" y="27"/>
                </a:lnTo>
                <a:lnTo>
                  <a:pt x="19" y="24"/>
                </a:lnTo>
                <a:lnTo>
                  <a:pt x="19" y="26"/>
                </a:lnTo>
                <a:lnTo>
                  <a:pt x="20" y="28"/>
                </a:lnTo>
                <a:lnTo>
                  <a:pt x="19" y="29"/>
                </a:lnTo>
                <a:lnTo>
                  <a:pt x="19" y="32"/>
                </a:lnTo>
                <a:lnTo>
                  <a:pt x="18" y="35"/>
                </a:lnTo>
                <a:lnTo>
                  <a:pt x="17" y="35"/>
                </a:lnTo>
                <a:lnTo>
                  <a:pt x="18" y="37"/>
                </a:lnTo>
                <a:lnTo>
                  <a:pt x="16" y="40"/>
                </a:lnTo>
                <a:lnTo>
                  <a:pt x="13" y="48"/>
                </a:lnTo>
                <a:lnTo>
                  <a:pt x="11" y="48"/>
                </a:lnTo>
                <a:lnTo>
                  <a:pt x="12" y="45"/>
                </a:lnTo>
                <a:lnTo>
                  <a:pt x="11" y="44"/>
                </a:lnTo>
                <a:lnTo>
                  <a:pt x="8" y="44"/>
                </a:lnTo>
                <a:lnTo>
                  <a:pt x="3" y="41"/>
                </a:lnTo>
                <a:lnTo>
                  <a:pt x="1" y="40"/>
                </a:lnTo>
                <a:lnTo>
                  <a:pt x="0" y="3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4" name="North Carolina"/>
          <p:cNvSpPr>
            <a:spLocks noChangeAspect="1"/>
          </p:cNvSpPr>
          <p:nvPr/>
        </p:nvSpPr>
        <p:spPr bwMode="auto">
          <a:xfrm>
            <a:off x="6354763" y="3400425"/>
            <a:ext cx="1035050" cy="460375"/>
          </a:xfrm>
          <a:custGeom>
            <a:avLst/>
            <a:gdLst>
              <a:gd name="T0" fmla="*/ 0 w 132"/>
              <a:gd name="T1" fmla="*/ 2147483647 h 59"/>
              <a:gd name="T2" fmla="*/ 2147483647 w 132"/>
              <a:gd name="T3" fmla="*/ 2147483647 h 59"/>
              <a:gd name="T4" fmla="*/ 2147483647 w 132"/>
              <a:gd name="T5" fmla="*/ 2147483647 h 59"/>
              <a:gd name="T6" fmla="*/ 2147483647 w 132"/>
              <a:gd name="T7" fmla="*/ 2147483647 h 59"/>
              <a:gd name="T8" fmla="*/ 2147483647 w 132"/>
              <a:gd name="T9" fmla="*/ 2147483647 h 59"/>
              <a:gd name="T10" fmla="*/ 2147483647 w 132"/>
              <a:gd name="T11" fmla="*/ 2147483647 h 59"/>
              <a:gd name="T12" fmla="*/ 2147483647 w 132"/>
              <a:gd name="T13" fmla="*/ 2147483647 h 59"/>
              <a:gd name="T14" fmla="*/ 2147483647 w 132"/>
              <a:gd name="T15" fmla="*/ 2147483647 h 59"/>
              <a:gd name="T16" fmla="*/ 2147483647 w 132"/>
              <a:gd name="T17" fmla="*/ 2147483647 h 59"/>
              <a:gd name="T18" fmla="*/ 2147483647 w 132"/>
              <a:gd name="T19" fmla="*/ 2147483647 h 59"/>
              <a:gd name="T20" fmla="*/ 2147483647 w 132"/>
              <a:gd name="T21" fmla="*/ 2147483647 h 59"/>
              <a:gd name="T22" fmla="*/ 2147483647 w 132"/>
              <a:gd name="T23" fmla="*/ 2147483647 h 59"/>
              <a:gd name="T24" fmla="*/ 2147483647 w 132"/>
              <a:gd name="T25" fmla="*/ 2147483647 h 59"/>
              <a:gd name="T26" fmla="*/ 2147483647 w 132"/>
              <a:gd name="T27" fmla="*/ 2147483647 h 59"/>
              <a:gd name="T28" fmla="*/ 2147483647 w 132"/>
              <a:gd name="T29" fmla="*/ 2147483647 h 59"/>
              <a:gd name="T30" fmla="*/ 2147483647 w 132"/>
              <a:gd name="T31" fmla="*/ 2147483647 h 59"/>
              <a:gd name="T32" fmla="*/ 2147483647 w 132"/>
              <a:gd name="T33" fmla="*/ 2147483647 h 59"/>
              <a:gd name="T34" fmla="*/ 2147483647 w 132"/>
              <a:gd name="T35" fmla="*/ 2147483647 h 59"/>
              <a:gd name="T36" fmla="*/ 2147483647 w 132"/>
              <a:gd name="T37" fmla="*/ 2147483647 h 59"/>
              <a:gd name="T38" fmla="*/ 2147483647 w 132"/>
              <a:gd name="T39" fmla="*/ 2147483647 h 59"/>
              <a:gd name="T40" fmla="*/ 2147483647 w 132"/>
              <a:gd name="T41" fmla="*/ 2147483647 h 59"/>
              <a:gd name="T42" fmla="*/ 2147483647 w 132"/>
              <a:gd name="T43" fmla="*/ 2147483647 h 59"/>
              <a:gd name="T44" fmla="*/ 2147483647 w 132"/>
              <a:gd name="T45" fmla="*/ 2147483647 h 59"/>
              <a:gd name="T46" fmla="*/ 2147483647 w 132"/>
              <a:gd name="T47" fmla="*/ 2147483647 h 59"/>
              <a:gd name="T48" fmla="*/ 2147483647 w 132"/>
              <a:gd name="T49" fmla="*/ 2147483647 h 59"/>
              <a:gd name="T50" fmla="*/ 2147483647 w 132"/>
              <a:gd name="T51" fmla="*/ 2147483647 h 59"/>
              <a:gd name="T52" fmla="*/ 2147483647 w 132"/>
              <a:gd name="T53" fmla="*/ 2147483647 h 59"/>
              <a:gd name="T54" fmla="*/ 2147483647 w 132"/>
              <a:gd name="T55" fmla="*/ 2147483647 h 59"/>
              <a:gd name="T56" fmla="*/ 2147483647 w 132"/>
              <a:gd name="T57" fmla="*/ 2147483647 h 59"/>
              <a:gd name="T58" fmla="*/ 2147483647 w 132"/>
              <a:gd name="T59" fmla="*/ 2147483647 h 59"/>
              <a:gd name="T60" fmla="*/ 2147483647 w 132"/>
              <a:gd name="T61" fmla="*/ 2147483647 h 59"/>
              <a:gd name="T62" fmla="*/ 2147483647 w 132"/>
              <a:gd name="T63" fmla="*/ 2147483647 h 59"/>
              <a:gd name="T64" fmla="*/ 2147483647 w 132"/>
              <a:gd name="T65" fmla="*/ 2147483647 h 59"/>
              <a:gd name="T66" fmla="*/ 2147483647 w 132"/>
              <a:gd name="T67" fmla="*/ 2147483647 h 59"/>
              <a:gd name="T68" fmla="*/ 2147483647 w 132"/>
              <a:gd name="T69" fmla="*/ 2147483647 h 59"/>
              <a:gd name="T70" fmla="*/ 2147483647 w 132"/>
              <a:gd name="T71" fmla="*/ 2147483647 h 59"/>
              <a:gd name="T72" fmla="*/ 2147483647 w 132"/>
              <a:gd name="T73" fmla="*/ 2147483647 h 59"/>
              <a:gd name="T74" fmla="*/ 2147483647 w 132"/>
              <a:gd name="T75" fmla="*/ 2147483647 h 59"/>
              <a:gd name="T76" fmla="*/ 2147483647 w 132"/>
              <a:gd name="T77" fmla="*/ 2147483647 h 59"/>
              <a:gd name="T78" fmla="*/ 2147483647 w 132"/>
              <a:gd name="T79" fmla="*/ 2147483647 h 59"/>
              <a:gd name="T80" fmla="*/ 2147483647 w 132"/>
              <a:gd name="T81" fmla="*/ 2147483647 h 59"/>
              <a:gd name="T82" fmla="*/ 2147483647 w 132"/>
              <a:gd name="T83" fmla="*/ 2147483647 h 59"/>
              <a:gd name="T84" fmla="*/ 2147483647 w 132"/>
              <a:gd name="T85" fmla="*/ 2147483647 h 59"/>
              <a:gd name="T86" fmla="*/ 2147483647 w 132"/>
              <a:gd name="T87" fmla="*/ 2147483647 h 59"/>
              <a:gd name="T88" fmla="*/ 2147483647 w 132"/>
              <a:gd name="T89" fmla="*/ 2147483647 h 5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59"/>
              <a:gd name="T137" fmla="*/ 132 w 132"/>
              <a:gd name="T138" fmla="*/ 59 h 5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59">
                <a:moveTo>
                  <a:pt x="0" y="47"/>
                </a:moveTo>
                <a:lnTo>
                  <a:pt x="0" y="51"/>
                </a:lnTo>
                <a:lnTo>
                  <a:pt x="19" y="49"/>
                </a:lnTo>
                <a:lnTo>
                  <a:pt x="30" y="43"/>
                </a:lnTo>
                <a:lnTo>
                  <a:pt x="51" y="41"/>
                </a:lnTo>
                <a:lnTo>
                  <a:pt x="60" y="46"/>
                </a:lnTo>
                <a:lnTo>
                  <a:pt x="74" y="45"/>
                </a:lnTo>
                <a:lnTo>
                  <a:pt x="95" y="59"/>
                </a:lnTo>
                <a:lnTo>
                  <a:pt x="97" y="58"/>
                </a:lnTo>
                <a:lnTo>
                  <a:pt x="103" y="58"/>
                </a:lnTo>
                <a:lnTo>
                  <a:pt x="104" y="54"/>
                </a:lnTo>
                <a:lnTo>
                  <a:pt x="105" y="56"/>
                </a:lnTo>
                <a:lnTo>
                  <a:pt x="106" y="49"/>
                </a:lnTo>
                <a:lnTo>
                  <a:pt x="109" y="45"/>
                </a:lnTo>
                <a:lnTo>
                  <a:pt x="111" y="43"/>
                </a:lnTo>
                <a:lnTo>
                  <a:pt x="110" y="42"/>
                </a:lnTo>
                <a:lnTo>
                  <a:pt x="110" y="41"/>
                </a:lnTo>
                <a:lnTo>
                  <a:pt x="109" y="39"/>
                </a:lnTo>
                <a:lnTo>
                  <a:pt x="111" y="41"/>
                </a:lnTo>
                <a:lnTo>
                  <a:pt x="111" y="42"/>
                </a:lnTo>
                <a:lnTo>
                  <a:pt x="112" y="42"/>
                </a:lnTo>
                <a:lnTo>
                  <a:pt x="114" y="41"/>
                </a:lnTo>
                <a:lnTo>
                  <a:pt x="115" y="41"/>
                </a:lnTo>
                <a:lnTo>
                  <a:pt x="114" y="38"/>
                </a:lnTo>
                <a:lnTo>
                  <a:pt x="115" y="38"/>
                </a:lnTo>
                <a:lnTo>
                  <a:pt x="115" y="39"/>
                </a:lnTo>
                <a:lnTo>
                  <a:pt x="120" y="37"/>
                </a:lnTo>
                <a:lnTo>
                  <a:pt x="124" y="37"/>
                </a:lnTo>
                <a:lnTo>
                  <a:pt x="127" y="32"/>
                </a:lnTo>
                <a:lnTo>
                  <a:pt x="126" y="31"/>
                </a:lnTo>
                <a:lnTo>
                  <a:pt x="124" y="32"/>
                </a:lnTo>
                <a:lnTo>
                  <a:pt x="124" y="30"/>
                </a:lnTo>
                <a:lnTo>
                  <a:pt x="122" y="32"/>
                </a:lnTo>
                <a:lnTo>
                  <a:pt x="122" y="33"/>
                </a:lnTo>
                <a:lnTo>
                  <a:pt x="121" y="32"/>
                </a:lnTo>
                <a:lnTo>
                  <a:pt x="121" y="34"/>
                </a:lnTo>
                <a:lnTo>
                  <a:pt x="117" y="33"/>
                </a:lnTo>
                <a:lnTo>
                  <a:pt x="114" y="31"/>
                </a:lnTo>
                <a:lnTo>
                  <a:pt x="114" y="30"/>
                </a:lnTo>
                <a:lnTo>
                  <a:pt x="119" y="33"/>
                </a:lnTo>
                <a:lnTo>
                  <a:pt x="122" y="29"/>
                </a:lnTo>
                <a:lnTo>
                  <a:pt x="120" y="28"/>
                </a:lnTo>
                <a:lnTo>
                  <a:pt x="122" y="26"/>
                </a:lnTo>
                <a:lnTo>
                  <a:pt x="120" y="26"/>
                </a:lnTo>
                <a:lnTo>
                  <a:pt x="113" y="24"/>
                </a:lnTo>
                <a:lnTo>
                  <a:pt x="117" y="23"/>
                </a:lnTo>
                <a:lnTo>
                  <a:pt x="120" y="24"/>
                </a:lnTo>
                <a:lnTo>
                  <a:pt x="119" y="22"/>
                </a:lnTo>
                <a:lnTo>
                  <a:pt x="120" y="22"/>
                </a:lnTo>
                <a:lnTo>
                  <a:pt x="122" y="20"/>
                </a:lnTo>
                <a:lnTo>
                  <a:pt x="121" y="22"/>
                </a:lnTo>
                <a:lnTo>
                  <a:pt x="121" y="24"/>
                </a:lnTo>
                <a:lnTo>
                  <a:pt x="123" y="22"/>
                </a:lnTo>
                <a:lnTo>
                  <a:pt x="124" y="24"/>
                </a:lnTo>
                <a:lnTo>
                  <a:pt x="125" y="24"/>
                </a:lnTo>
                <a:lnTo>
                  <a:pt x="128" y="24"/>
                </a:lnTo>
                <a:lnTo>
                  <a:pt x="129" y="22"/>
                </a:lnTo>
                <a:lnTo>
                  <a:pt x="130" y="18"/>
                </a:lnTo>
                <a:lnTo>
                  <a:pt x="132" y="17"/>
                </a:lnTo>
                <a:lnTo>
                  <a:pt x="132" y="15"/>
                </a:lnTo>
                <a:lnTo>
                  <a:pt x="131" y="12"/>
                </a:lnTo>
                <a:lnTo>
                  <a:pt x="129" y="12"/>
                </a:lnTo>
                <a:lnTo>
                  <a:pt x="127" y="17"/>
                </a:lnTo>
                <a:lnTo>
                  <a:pt x="126" y="14"/>
                </a:lnTo>
                <a:lnTo>
                  <a:pt x="126" y="11"/>
                </a:lnTo>
                <a:lnTo>
                  <a:pt x="121" y="13"/>
                </a:lnTo>
                <a:lnTo>
                  <a:pt x="116" y="14"/>
                </a:lnTo>
                <a:lnTo>
                  <a:pt x="117" y="12"/>
                </a:lnTo>
                <a:lnTo>
                  <a:pt x="119" y="10"/>
                </a:lnTo>
                <a:lnTo>
                  <a:pt x="125" y="8"/>
                </a:lnTo>
                <a:lnTo>
                  <a:pt x="123" y="5"/>
                </a:lnTo>
                <a:lnTo>
                  <a:pt x="128" y="7"/>
                </a:lnTo>
                <a:lnTo>
                  <a:pt x="126" y="5"/>
                </a:lnTo>
                <a:lnTo>
                  <a:pt x="130" y="8"/>
                </a:lnTo>
                <a:lnTo>
                  <a:pt x="127" y="2"/>
                </a:lnTo>
                <a:lnTo>
                  <a:pt x="124" y="0"/>
                </a:lnTo>
                <a:lnTo>
                  <a:pt x="76" y="9"/>
                </a:lnTo>
                <a:lnTo>
                  <a:pt x="38" y="14"/>
                </a:lnTo>
                <a:lnTo>
                  <a:pt x="37" y="19"/>
                </a:lnTo>
                <a:lnTo>
                  <a:pt x="35" y="20"/>
                </a:lnTo>
                <a:lnTo>
                  <a:pt x="32" y="25"/>
                </a:lnTo>
                <a:lnTo>
                  <a:pt x="30" y="25"/>
                </a:lnTo>
                <a:lnTo>
                  <a:pt x="28" y="26"/>
                </a:lnTo>
                <a:lnTo>
                  <a:pt x="26" y="28"/>
                </a:lnTo>
                <a:lnTo>
                  <a:pt x="23" y="27"/>
                </a:lnTo>
                <a:lnTo>
                  <a:pt x="20" y="30"/>
                </a:lnTo>
                <a:lnTo>
                  <a:pt x="19" y="33"/>
                </a:lnTo>
                <a:lnTo>
                  <a:pt x="4" y="41"/>
                </a:lnTo>
                <a:lnTo>
                  <a:pt x="4" y="45"/>
                </a:lnTo>
                <a:lnTo>
                  <a:pt x="0" y="4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5" name="North Dakota"/>
          <p:cNvSpPr>
            <a:spLocks noChangeAspect="1"/>
          </p:cNvSpPr>
          <p:nvPr/>
        </p:nvSpPr>
        <p:spPr bwMode="auto">
          <a:xfrm>
            <a:off x="4033838" y="1700213"/>
            <a:ext cx="809625" cy="504825"/>
          </a:xfrm>
          <a:custGeom>
            <a:avLst/>
            <a:gdLst>
              <a:gd name="T0" fmla="*/ 0 w 103"/>
              <a:gd name="T1" fmla="*/ 2147483647 h 65"/>
              <a:gd name="T2" fmla="*/ 2147483647 w 103"/>
              <a:gd name="T3" fmla="*/ 0 h 65"/>
              <a:gd name="T4" fmla="*/ 2147483647 w 103"/>
              <a:gd name="T5" fmla="*/ 2147483647 h 65"/>
              <a:gd name="T6" fmla="*/ 2147483647 w 103"/>
              <a:gd name="T7" fmla="*/ 2147483647 h 65"/>
              <a:gd name="T8" fmla="*/ 2147483647 w 103"/>
              <a:gd name="T9" fmla="*/ 2147483647 h 65"/>
              <a:gd name="T10" fmla="*/ 2147483647 w 103"/>
              <a:gd name="T11" fmla="*/ 2147483647 h 65"/>
              <a:gd name="T12" fmla="*/ 2147483647 w 103"/>
              <a:gd name="T13" fmla="*/ 2147483647 h 65"/>
              <a:gd name="T14" fmla="*/ 2147483647 w 103"/>
              <a:gd name="T15" fmla="*/ 2147483647 h 65"/>
              <a:gd name="T16" fmla="*/ 2147483647 w 103"/>
              <a:gd name="T17" fmla="*/ 2147483647 h 65"/>
              <a:gd name="T18" fmla="*/ 0 w 103"/>
              <a:gd name="T19" fmla="*/ 2147483647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65"/>
              <a:gd name="T32" fmla="*/ 103 w 103"/>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65">
                <a:moveTo>
                  <a:pt x="0" y="59"/>
                </a:moveTo>
                <a:lnTo>
                  <a:pt x="5" y="0"/>
                </a:lnTo>
                <a:lnTo>
                  <a:pt x="56" y="3"/>
                </a:lnTo>
                <a:lnTo>
                  <a:pt x="95" y="4"/>
                </a:lnTo>
                <a:lnTo>
                  <a:pt x="96" y="21"/>
                </a:lnTo>
                <a:lnTo>
                  <a:pt x="100" y="34"/>
                </a:lnTo>
                <a:lnTo>
                  <a:pt x="100" y="51"/>
                </a:lnTo>
                <a:lnTo>
                  <a:pt x="103" y="65"/>
                </a:lnTo>
                <a:lnTo>
                  <a:pt x="49" y="63"/>
                </a:lnTo>
                <a:lnTo>
                  <a:pt x="0" y="59"/>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6" name="Ohio"/>
          <p:cNvSpPr>
            <a:spLocks noChangeAspect="1"/>
          </p:cNvSpPr>
          <p:nvPr/>
        </p:nvSpPr>
        <p:spPr bwMode="auto">
          <a:xfrm>
            <a:off x="6173788" y="2679700"/>
            <a:ext cx="511175" cy="566738"/>
          </a:xfrm>
          <a:custGeom>
            <a:avLst/>
            <a:gdLst>
              <a:gd name="T0" fmla="*/ 0 w 65"/>
              <a:gd name="T1" fmla="*/ 2147483647 h 73"/>
              <a:gd name="T2" fmla="*/ 2147483647 w 65"/>
              <a:gd name="T3" fmla="*/ 2147483647 h 73"/>
              <a:gd name="T4" fmla="*/ 2147483647 w 65"/>
              <a:gd name="T5" fmla="*/ 2147483647 h 73"/>
              <a:gd name="T6" fmla="*/ 2147483647 w 65"/>
              <a:gd name="T7" fmla="*/ 2147483647 h 73"/>
              <a:gd name="T8" fmla="*/ 2147483647 w 65"/>
              <a:gd name="T9" fmla="*/ 2147483647 h 73"/>
              <a:gd name="T10" fmla="*/ 2147483647 w 65"/>
              <a:gd name="T11" fmla="*/ 2147483647 h 73"/>
              <a:gd name="T12" fmla="*/ 2147483647 w 65"/>
              <a:gd name="T13" fmla="*/ 2147483647 h 73"/>
              <a:gd name="T14" fmla="*/ 2147483647 w 65"/>
              <a:gd name="T15" fmla="*/ 2147483647 h 73"/>
              <a:gd name="T16" fmla="*/ 2147483647 w 65"/>
              <a:gd name="T17" fmla="*/ 2147483647 h 73"/>
              <a:gd name="T18" fmla="*/ 2147483647 w 65"/>
              <a:gd name="T19" fmla="*/ 2147483647 h 73"/>
              <a:gd name="T20" fmla="*/ 2147483647 w 65"/>
              <a:gd name="T21" fmla="*/ 2147483647 h 73"/>
              <a:gd name="T22" fmla="*/ 2147483647 w 65"/>
              <a:gd name="T23" fmla="*/ 2147483647 h 73"/>
              <a:gd name="T24" fmla="*/ 2147483647 w 65"/>
              <a:gd name="T25" fmla="*/ 2147483647 h 73"/>
              <a:gd name="T26" fmla="*/ 2147483647 w 65"/>
              <a:gd name="T27" fmla="*/ 2147483647 h 73"/>
              <a:gd name="T28" fmla="*/ 2147483647 w 65"/>
              <a:gd name="T29" fmla="*/ 2147483647 h 73"/>
              <a:gd name="T30" fmla="*/ 2147483647 w 65"/>
              <a:gd name="T31" fmla="*/ 2147483647 h 73"/>
              <a:gd name="T32" fmla="*/ 2147483647 w 65"/>
              <a:gd name="T33" fmla="*/ 2147483647 h 73"/>
              <a:gd name="T34" fmla="*/ 2147483647 w 65"/>
              <a:gd name="T35" fmla="*/ 2147483647 h 73"/>
              <a:gd name="T36" fmla="*/ 2147483647 w 65"/>
              <a:gd name="T37" fmla="*/ 2147483647 h 73"/>
              <a:gd name="T38" fmla="*/ 2147483647 w 65"/>
              <a:gd name="T39" fmla="*/ 0 h 73"/>
              <a:gd name="T40" fmla="*/ 2147483647 w 65"/>
              <a:gd name="T41" fmla="*/ 2147483647 h 73"/>
              <a:gd name="T42" fmla="*/ 2147483647 w 65"/>
              <a:gd name="T43" fmla="*/ 2147483647 h 73"/>
              <a:gd name="T44" fmla="*/ 2147483647 w 65"/>
              <a:gd name="T45" fmla="*/ 2147483647 h 73"/>
              <a:gd name="T46" fmla="*/ 2147483647 w 65"/>
              <a:gd name="T47" fmla="*/ 2147483647 h 73"/>
              <a:gd name="T48" fmla="*/ 2147483647 w 65"/>
              <a:gd name="T49" fmla="*/ 2147483647 h 73"/>
              <a:gd name="T50" fmla="*/ 2147483647 w 65"/>
              <a:gd name="T51" fmla="*/ 2147483647 h 73"/>
              <a:gd name="T52" fmla="*/ 2147483647 w 65"/>
              <a:gd name="T53" fmla="*/ 2147483647 h 73"/>
              <a:gd name="T54" fmla="*/ 2147483647 w 65"/>
              <a:gd name="T55" fmla="*/ 2147483647 h 73"/>
              <a:gd name="T56" fmla="*/ 2147483647 w 65"/>
              <a:gd name="T57" fmla="*/ 2147483647 h 73"/>
              <a:gd name="T58" fmla="*/ 2147483647 w 65"/>
              <a:gd name="T59" fmla="*/ 2147483647 h 73"/>
              <a:gd name="T60" fmla="*/ 2147483647 w 65"/>
              <a:gd name="T61" fmla="*/ 2147483647 h 73"/>
              <a:gd name="T62" fmla="*/ 2147483647 w 65"/>
              <a:gd name="T63" fmla="*/ 2147483647 h 73"/>
              <a:gd name="T64" fmla="*/ 2147483647 w 65"/>
              <a:gd name="T65" fmla="*/ 2147483647 h 73"/>
              <a:gd name="T66" fmla="*/ 2147483647 w 65"/>
              <a:gd name="T67" fmla="*/ 2147483647 h 73"/>
              <a:gd name="T68" fmla="*/ 2147483647 w 65"/>
              <a:gd name="T69" fmla="*/ 2147483647 h 73"/>
              <a:gd name="T70" fmla="*/ 2147483647 w 65"/>
              <a:gd name="T71" fmla="*/ 2147483647 h 73"/>
              <a:gd name="T72" fmla="*/ 2147483647 w 65"/>
              <a:gd name="T73" fmla="*/ 2147483647 h 73"/>
              <a:gd name="T74" fmla="*/ 0 w 65"/>
              <a:gd name="T75" fmla="*/ 2147483647 h 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73"/>
              <a:gd name="T116" fmla="*/ 65 w 65"/>
              <a:gd name="T117" fmla="*/ 73 h 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73">
                <a:moveTo>
                  <a:pt x="0" y="13"/>
                </a:moveTo>
                <a:lnTo>
                  <a:pt x="6" y="64"/>
                </a:lnTo>
                <a:lnTo>
                  <a:pt x="10" y="64"/>
                </a:lnTo>
                <a:lnTo>
                  <a:pt x="13" y="65"/>
                </a:lnTo>
                <a:lnTo>
                  <a:pt x="15" y="69"/>
                </a:lnTo>
                <a:lnTo>
                  <a:pt x="20" y="69"/>
                </a:lnTo>
                <a:lnTo>
                  <a:pt x="23" y="71"/>
                </a:lnTo>
                <a:lnTo>
                  <a:pt x="31" y="71"/>
                </a:lnTo>
                <a:lnTo>
                  <a:pt x="33" y="69"/>
                </a:lnTo>
                <a:lnTo>
                  <a:pt x="41" y="73"/>
                </a:lnTo>
                <a:lnTo>
                  <a:pt x="46" y="69"/>
                </a:lnTo>
                <a:lnTo>
                  <a:pt x="47" y="61"/>
                </a:lnTo>
                <a:lnTo>
                  <a:pt x="50" y="63"/>
                </a:lnTo>
                <a:lnTo>
                  <a:pt x="52" y="56"/>
                </a:lnTo>
                <a:lnTo>
                  <a:pt x="60" y="50"/>
                </a:lnTo>
                <a:lnTo>
                  <a:pt x="63" y="46"/>
                </a:lnTo>
                <a:lnTo>
                  <a:pt x="64" y="31"/>
                </a:lnTo>
                <a:lnTo>
                  <a:pt x="63" y="27"/>
                </a:lnTo>
                <a:lnTo>
                  <a:pt x="65" y="25"/>
                </a:lnTo>
                <a:lnTo>
                  <a:pt x="61" y="0"/>
                </a:lnTo>
                <a:lnTo>
                  <a:pt x="54" y="3"/>
                </a:lnTo>
                <a:lnTo>
                  <a:pt x="50" y="6"/>
                </a:lnTo>
                <a:lnTo>
                  <a:pt x="48" y="8"/>
                </a:lnTo>
                <a:lnTo>
                  <a:pt x="45" y="12"/>
                </a:lnTo>
                <a:lnTo>
                  <a:pt x="41" y="12"/>
                </a:lnTo>
                <a:lnTo>
                  <a:pt x="36" y="14"/>
                </a:lnTo>
                <a:lnTo>
                  <a:pt x="34" y="15"/>
                </a:lnTo>
                <a:lnTo>
                  <a:pt x="31" y="14"/>
                </a:lnTo>
                <a:lnTo>
                  <a:pt x="28" y="15"/>
                </a:lnTo>
                <a:lnTo>
                  <a:pt x="27" y="15"/>
                </a:lnTo>
                <a:lnTo>
                  <a:pt x="31" y="12"/>
                </a:lnTo>
                <a:lnTo>
                  <a:pt x="29" y="12"/>
                </a:lnTo>
                <a:lnTo>
                  <a:pt x="27" y="13"/>
                </a:lnTo>
                <a:lnTo>
                  <a:pt x="21" y="11"/>
                </a:lnTo>
                <a:lnTo>
                  <a:pt x="19" y="12"/>
                </a:lnTo>
                <a:lnTo>
                  <a:pt x="20" y="10"/>
                </a:lnTo>
                <a:lnTo>
                  <a:pt x="0" y="13"/>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7" name="Oregon"/>
          <p:cNvSpPr>
            <a:spLocks noChangeAspect="1"/>
          </p:cNvSpPr>
          <p:nvPr/>
        </p:nvSpPr>
        <p:spPr bwMode="auto">
          <a:xfrm>
            <a:off x="1733550" y="1706563"/>
            <a:ext cx="973138" cy="823912"/>
          </a:xfrm>
          <a:custGeom>
            <a:avLst/>
            <a:gdLst>
              <a:gd name="T0" fmla="*/ 0 w 124"/>
              <a:gd name="T1" fmla="*/ 2147483647 h 106"/>
              <a:gd name="T2" fmla="*/ 2147483647 w 124"/>
              <a:gd name="T3" fmla="*/ 2147483647 h 106"/>
              <a:gd name="T4" fmla="*/ 2147483647 w 124"/>
              <a:gd name="T5" fmla="*/ 2147483647 h 106"/>
              <a:gd name="T6" fmla="*/ 2147483647 w 124"/>
              <a:gd name="T7" fmla="*/ 0 h 106"/>
              <a:gd name="T8" fmla="*/ 2147483647 w 124"/>
              <a:gd name="T9" fmla="*/ 2147483647 h 106"/>
              <a:gd name="T10" fmla="*/ 2147483647 w 124"/>
              <a:gd name="T11" fmla="*/ 2147483647 h 106"/>
              <a:gd name="T12" fmla="*/ 2147483647 w 124"/>
              <a:gd name="T13" fmla="*/ 2147483647 h 106"/>
              <a:gd name="T14" fmla="*/ 2147483647 w 124"/>
              <a:gd name="T15" fmla="*/ 2147483647 h 106"/>
              <a:gd name="T16" fmla="*/ 2147483647 w 124"/>
              <a:gd name="T17" fmla="*/ 2147483647 h 106"/>
              <a:gd name="T18" fmla="*/ 2147483647 w 124"/>
              <a:gd name="T19" fmla="*/ 2147483647 h 106"/>
              <a:gd name="T20" fmla="*/ 2147483647 w 124"/>
              <a:gd name="T21" fmla="*/ 2147483647 h 106"/>
              <a:gd name="T22" fmla="*/ 2147483647 w 124"/>
              <a:gd name="T23" fmla="*/ 2147483647 h 106"/>
              <a:gd name="T24" fmla="*/ 2147483647 w 124"/>
              <a:gd name="T25" fmla="*/ 2147483647 h 106"/>
              <a:gd name="T26" fmla="*/ 2147483647 w 124"/>
              <a:gd name="T27" fmla="*/ 2147483647 h 106"/>
              <a:gd name="T28" fmla="*/ 2147483647 w 124"/>
              <a:gd name="T29" fmla="*/ 2147483647 h 106"/>
              <a:gd name="T30" fmla="*/ 2147483647 w 124"/>
              <a:gd name="T31" fmla="*/ 2147483647 h 106"/>
              <a:gd name="T32" fmla="*/ 2147483647 w 124"/>
              <a:gd name="T33" fmla="*/ 2147483647 h 106"/>
              <a:gd name="T34" fmla="*/ 2147483647 w 124"/>
              <a:gd name="T35" fmla="*/ 2147483647 h 106"/>
              <a:gd name="T36" fmla="*/ 2147483647 w 124"/>
              <a:gd name="T37" fmla="*/ 2147483647 h 106"/>
              <a:gd name="T38" fmla="*/ 2147483647 w 124"/>
              <a:gd name="T39" fmla="*/ 2147483647 h 106"/>
              <a:gd name="T40" fmla="*/ 2147483647 w 124"/>
              <a:gd name="T41" fmla="*/ 2147483647 h 106"/>
              <a:gd name="T42" fmla="*/ 2147483647 w 124"/>
              <a:gd name="T43" fmla="*/ 2147483647 h 106"/>
              <a:gd name="T44" fmla="*/ 2147483647 w 124"/>
              <a:gd name="T45" fmla="*/ 2147483647 h 106"/>
              <a:gd name="T46" fmla="*/ 2147483647 w 124"/>
              <a:gd name="T47" fmla="*/ 2147483647 h 106"/>
              <a:gd name="T48" fmla="*/ 2147483647 w 124"/>
              <a:gd name="T49" fmla="*/ 2147483647 h 106"/>
              <a:gd name="T50" fmla="*/ 0 w 124"/>
              <a:gd name="T51" fmla="*/ 2147483647 h 1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106"/>
              <a:gd name="T80" fmla="*/ 124 w 124"/>
              <a:gd name="T81" fmla="*/ 106 h 1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106">
                <a:moveTo>
                  <a:pt x="0" y="79"/>
                </a:moveTo>
                <a:lnTo>
                  <a:pt x="2" y="60"/>
                </a:lnTo>
                <a:lnTo>
                  <a:pt x="11" y="44"/>
                </a:lnTo>
                <a:lnTo>
                  <a:pt x="27" y="0"/>
                </a:lnTo>
                <a:lnTo>
                  <a:pt x="34" y="2"/>
                </a:lnTo>
                <a:lnTo>
                  <a:pt x="35" y="4"/>
                </a:lnTo>
                <a:lnTo>
                  <a:pt x="37" y="4"/>
                </a:lnTo>
                <a:lnTo>
                  <a:pt x="41" y="12"/>
                </a:lnTo>
                <a:lnTo>
                  <a:pt x="40" y="15"/>
                </a:lnTo>
                <a:lnTo>
                  <a:pt x="46" y="20"/>
                </a:lnTo>
                <a:lnTo>
                  <a:pt x="57" y="19"/>
                </a:lnTo>
                <a:lnTo>
                  <a:pt x="65" y="23"/>
                </a:lnTo>
                <a:lnTo>
                  <a:pt x="68" y="22"/>
                </a:lnTo>
                <a:lnTo>
                  <a:pt x="92" y="23"/>
                </a:lnTo>
                <a:lnTo>
                  <a:pt x="119" y="29"/>
                </a:lnTo>
                <a:lnTo>
                  <a:pt x="121" y="33"/>
                </a:lnTo>
                <a:lnTo>
                  <a:pt x="124" y="38"/>
                </a:lnTo>
                <a:lnTo>
                  <a:pt x="120" y="44"/>
                </a:lnTo>
                <a:lnTo>
                  <a:pt x="115" y="52"/>
                </a:lnTo>
                <a:lnTo>
                  <a:pt x="109" y="57"/>
                </a:lnTo>
                <a:lnTo>
                  <a:pt x="108" y="61"/>
                </a:lnTo>
                <a:lnTo>
                  <a:pt x="111" y="65"/>
                </a:lnTo>
                <a:lnTo>
                  <a:pt x="107" y="74"/>
                </a:lnTo>
                <a:lnTo>
                  <a:pt x="100" y="106"/>
                </a:lnTo>
                <a:lnTo>
                  <a:pt x="58" y="95"/>
                </a:lnTo>
                <a:lnTo>
                  <a:pt x="0" y="79"/>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8" name="Pennsylvania"/>
          <p:cNvSpPr>
            <a:spLocks noChangeAspect="1"/>
          </p:cNvSpPr>
          <p:nvPr/>
        </p:nvSpPr>
        <p:spPr bwMode="auto">
          <a:xfrm>
            <a:off x="6653213" y="2562225"/>
            <a:ext cx="714375" cy="458788"/>
          </a:xfrm>
          <a:custGeom>
            <a:avLst/>
            <a:gdLst>
              <a:gd name="T0" fmla="*/ 0 w 91"/>
              <a:gd name="T1" fmla="*/ 2147483647 h 59"/>
              <a:gd name="T2" fmla="*/ 2147483647 w 91"/>
              <a:gd name="T3" fmla="*/ 2147483647 h 59"/>
              <a:gd name="T4" fmla="*/ 2147483647 w 91"/>
              <a:gd name="T5" fmla="*/ 2147483647 h 59"/>
              <a:gd name="T6" fmla="*/ 2147483647 w 91"/>
              <a:gd name="T7" fmla="*/ 2147483647 h 59"/>
              <a:gd name="T8" fmla="*/ 2147483647 w 91"/>
              <a:gd name="T9" fmla="*/ 2147483647 h 59"/>
              <a:gd name="T10" fmla="*/ 2147483647 w 91"/>
              <a:gd name="T11" fmla="*/ 2147483647 h 59"/>
              <a:gd name="T12" fmla="*/ 2147483647 w 91"/>
              <a:gd name="T13" fmla="*/ 2147483647 h 59"/>
              <a:gd name="T14" fmla="*/ 2147483647 w 91"/>
              <a:gd name="T15" fmla="*/ 2147483647 h 59"/>
              <a:gd name="T16" fmla="*/ 2147483647 w 91"/>
              <a:gd name="T17" fmla="*/ 2147483647 h 59"/>
              <a:gd name="T18" fmla="*/ 2147483647 w 91"/>
              <a:gd name="T19" fmla="*/ 2147483647 h 59"/>
              <a:gd name="T20" fmla="*/ 2147483647 w 91"/>
              <a:gd name="T21" fmla="*/ 2147483647 h 59"/>
              <a:gd name="T22" fmla="*/ 2147483647 w 91"/>
              <a:gd name="T23" fmla="*/ 2147483647 h 59"/>
              <a:gd name="T24" fmla="*/ 2147483647 w 91"/>
              <a:gd name="T25" fmla="*/ 2147483647 h 59"/>
              <a:gd name="T26" fmla="*/ 2147483647 w 91"/>
              <a:gd name="T27" fmla="*/ 2147483647 h 59"/>
              <a:gd name="T28" fmla="*/ 2147483647 w 91"/>
              <a:gd name="T29" fmla="*/ 2147483647 h 59"/>
              <a:gd name="T30" fmla="*/ 2147483647 w 91"/>
              <a:gd name="T31" fmla="*/ 0 h 59"/>
              <a:gd name="T32" fmla="*/ 2147483647 w 91"/>
              <a:gd name="T33" fmla="*/ 2147483647 h 59"/>
              <a:gd name="T34" fmla="*/ 2147483647 w 91"/>
              <a:gd name="T35" fmla="*/ 2147483647 h 59"/>
              <a:gd name="T36" fmla="*/ 0 w 91"/>
              <a:gd name="T37" fmla="*/ 2147483647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59"/>
              <a:gd name="T59" fmla="*/ 91 w 91"/>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59">
                <a:moveTo>
                  <a:pt x="0" y="15"/>
                </a:moveTo>
                <a:lnTo>
                  <a:pt x="4" y="40"/>
                </a:lnTo>
                <a:lnTo>
                  <a:pt x="7" y="59"/>
                </a:lnTo>
                <a:lnTo>
                  <a:pt x="23" y="56"/>
                </a:lnTo>
                <a:lnTo>
                  <a:pt x="77" y="46"/>
                </a:lnTo>
                <a:lnTo>
                  <a:pt x="79" y="43"/>
                </a:lnTo>
                <a:lnTo>
                  <a:pt x="82" y="43"/>
                </a:lnTo>
                <a:lnTo>
                  <a:pt x="86" y="41"/>
                </a:lnTo>
                <a:lnTo>
                  <a:pt x="87" y="37"/>
                </a:lnTo>
                <a:lnTo>
                  <a:pt x="91" y="34"/>
                </a:lnTo>
                <a:lnTo>
                  <a:pt x="82" y="27"/>
                </a:lnTo>
                <a:lnTo>
                  <a:pt x="81" y="20"/>
                </a:lnTo>
                <a:lnTo>
                  <a:pt x="85" y="10"/>
                </a:lnTo>
                <a:lnTo>
                  <a:pt x="80" y="7"/>
                </a:lnTo>
                <a:lnTo>
                  <a:pt x="77" y="3"/>
                </a:lnTo>
                <a:lnTo>
                  <a:pt x="73" y="0"/>
                </a:lnTo>
                <a:lnTo>
                  <a:pt x="13" y="12"/>
                </a:lnTo>
                <a:lnTo>
                  <a:pt x="10" y="7"/>
                </a:lnTo>
                <a:lnTo>
                  <a:pt x="0" y="15"/>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19" name="Rhode Island"/>
          <p:cNvSpPr>
            <a:spLocks noChangeAspect="1"/>
          </p:cNvSpPr>
          <p:nvPr/>
        </p:nvSpPr>
        <p:spPr bwMode="auto">
          <a:xfrm>
            <a:off x="7626350" y="2462213"/>
            <a:ext cx="95250" cy="114300"/>
          </a:xfrm>
          <a:custGeom>
            <a:avLst/>
            <a:gdLst>
              <a:gd name="T0" fmla="*/ 0 w 12"/>
              <a:gd name="T1" fmla="*/ 2147483647 h 15"/>
              <a:gd name="T2" fmla="*/ 2147483647 w 12"/>
              <a:gd name="T3" fmla="*/ 2147483647 h 15"/>
              <a:gd name="T4" fmla="*/ 2147483647 w 12"/>
              <a:gd name="T5" fmla="*/ 2147483647 h 15"/>
              <a:gd name="T6" fmla="*/ 2147483647 w 12"/>
              <a:gd name="T7" fmla="*/ 2147483647 h 15"/>
              <a:gd name="T8" fmla="*/ 2147483647 w 12"/>
              <a:gd name="T9" fmla="*/ 2147483647 h 15"/>
              <a:gd name="T10" fmla="*/ 2147483647 w 12"/>
              <a:gd name="T11" fmla="*/ 2147483647 h 15"/>
              <a:gd name="T12" fmla="*/ 2147483647 w 12"/>
              <a:gd name="T13" fmla="*/ 2147483647 h 15"/>
              <a:gd name="T14" fmla="*/ 2147483647 w 12"/>
              <a:gd name="T15" fmla="*/ 2147483647 h 15"/>
              <a:gd name="T16" fmla="*/ 2147483647 w 12"/>
              <a:gd name="T17" fmla="*/ 2147483647 h 15"/>
              <a:gd name="T18" fmla="*/ 2147483647 w 12"/>
              <a:gd name="T19" fmla="*/ 2147483647 h 15"/>
              <a:gd name="T20" fmla="*/ 2147483647 w 12"/>
              <a:gd name="T21" fmla="*/ 2147483647 h 15"/>
              <a:gd name="T22" fmla="*/ 2147483647 w 12"/>
              <a:gd name="T23" fmla="*/ 2147483647 h 15"/>
              <a:gd name="T24" fmla="*/ 2147483647 w 12"/>
              <a:gd name="T25" fmla="*/ 0 h 15"/>
              <a:gd name="T26" fmla="*/ 2147483647 w 12"/>
              <a:gd name="T27" fmla="*/ 0 h 15"/>
              <a:gd name="T28" fmla="*/ 0 w 12"/>
              <a:gd name="T29" fmla="*/ 2147483647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
              <a:gd name="T46" fmla="*/ 0 h 15"/>
              <a:gd name="T47" fmla="*/ 12 w 12"/>
              <a:gd name="T48" fmla="*/ 15 h 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 h="15">
                <a:moveTo>
                  <a:pt x="0" y="1"/>
                </a:moveTo>
                <a:lnTo>
                  <a:pt x="2" y="14"/>
                </a:lnTo>
                <a:lnTo>
                  <a:pt x="3" y="15"/>
                </a:lnTo>
                <a:lnTo>
                  <a:pt x="8" y="12"/>
                </a:lnTo>
                <a:lnTo>
                  <a:pt x="7" y="8"/>
                </a:lnTo>
                <a:lnTo>
                  <a:pt x="8" y="6"/>
                </a:lnTo>
                <a:lnTo>
                  <a:pt x="9" y="8"/>
                </a:lnTo>
                <a:lnTo>
                  <a:pt x="10" y="11"/>
                </a:lnTo>
                <a:lnTo>
                  <a:pt x="11" y="10"/>
                </a:lnTo>
                <a:lnTo>
                  <a:pt x="12" y="8"/>
                </a:lnTo>
                <a:lnTo>
                  <a:pt x="11" y="5"/>
                </a:lnTo>
                <a:lnTo>
                  <a:pt x="8" y="4"/>
                </a:lnTo>
                <a:lnTo>
                  <a:pt x="6" y="0"/>
                </a:lnTo>
                <a:lnTo>
                  <a:pt x="4" y="0"/>
                </a:lnTo>
                <a:lnTo>
                  <a:pt x="0" y="1"/>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0" name="South Carolina"/>
          <p:cNvSpPr>
            <a:spLocks noChangeAspect="1"/>
          </p:cNvSpPr>
          <p:nvPr/>
        </p:nvSpPr>
        <p:spPr bwMode="auto">
          <a:xfrm>
            <a:off x="6481763" y="3719513"/>
            <a:ext cx="619125" cy="466725"/>
          </a:xfrm>
          <a:custGeom>
            <a:avLst/>
            <a:gdLst>
              <a:gd name="T0" fmla="*/ 0 w 79"/>
              <a:gd name="T1" fmla="*/ 2147483647 h 60"/>
              <a:gd name="T2" fmla="*/ 2147483647 w 79"/>
              <a:gd name="T3" fmla="*/ 2147483647 h 60"/>
              <a:gd name="T4" fmla="*/ 2147483647 w 79"/>
              <a:gd name="T5" fmla="*/ 2147483647 h 60"/>
              <a:gd name="T6" fmla="*/ 2147483647 w 79"/>
              <a:gd name="T7" fmla="*/ 0 h 60"/>
              <a:gd name="T8" fmla="*/ 2147483647 w 79"/>
              <a:gd name="T9" fmla="*/ 2147483647 h 60"/>
              <a:gd name="T10" fmla="*/ 2147483647 w 79"/>
              <a:gd name="T11" fmla="*/ 2147483647 h 60"/>
              <a:gd name="T12" fmla="*/ 2147483647 w 79"/>
              <a:gd name="T13" fmla="*/ 2147483647 h 60"/>
              <a:gd name="T14" fmla="*/ 2147483647 w 79"/>
              <a:gd name="T15" fmla="*/ 2147483647 h 60"/>
              <a:gd name="T16" fmla="*/ 2147483647 w 79"/>
              <a:gd name="T17" fmla="*/ 2147483647 h 60"/>
              <a:gd name="T18" fmla="*/ 2147483647 w 79"/>
              <a:gd name="T19" fmla="*/ 2147483647 h 60"/>
              <a:gd name="T20" fmla="*/ 2147483647 w 79"/>
              <a:gd name="T21" fmla="*/ 2147483647 h 60"/>
              <a:gd name="T22" fmla="*/ 2147483647 w 79"/>
              <a:gd name="T23" fmla="*/ 2147483647 h 60"/>
              <a:gd name="T24" fmla="*/ 2147483647 w 79"/>
              <a:gd name="T25" fmla="*/ 2147483647 h 60"/>
              <a:gd name="T26" fmla="*/ 2147483647 w 79"/>
              <a:gd name="T27" fmla="*/ 2147483647 h 60"/>
              <a:gd name="T28" fmla="*/ 2147483647 w 79"/>
              <a:gd name="T29" fmla="*/ 2147483647 h 60"/>
              <a:gd name="T30" fmla="*/ 2147483647 w 79"/>
              <a:gd name="T31" fmla="*/ 2147483647 h 60"/>
              <a:gd name="T32" fmla="*/ 2147483647 w 79"/>
              <a:gd name="T33" fmla="*/ 2147483647 h 60"/>
              <a:gd name="T34" fmla="*/ 2147483647 w 79"/>
              <a:gd name="T35" fmla="*/ 2147483647 h 60"/>
              <a:gd name="T36" fmla="*/ 2147483647 w 79"/>
              <a:gd name="T37" fmla="*/ 2147483647 h 60"/>
              <a:gd name="T38" fmla="*/ 2147483647 w 79"/>
              <a:gd name="T39" fmla="*/ 2147483647 h 60"/>
              <a:gd name="T40" fmla="*/ 2147483647 w 79"/>
              <a:gd name="T41" fmla="*/ 2147483647 h 60"/>
              <a:gd name="T42" fmla="*/ 2147483647 w 79"/>
              <a:gd name="T43" fmla="*/ 2147483647 h 60"/>
              <a:gd name="T44" fmla="*/ 2147483647 w 79"/>
              <a:gd name="T45" fmla="*/ 2147483647 h 60"/>
              <a:gd name="T46" fmla="*/ 2147483647 w 79"/>
              <a:gd name="T47" fmla="*/ 2147483647 h 60"/>
              <a:gd name="T48" fmla="*/ 2147483647 w 79"/>
              <a:gd name="T49" fmla="*/ 2147483647 h 60"/>
              <a:gd name="T50" fmla="*/ 2147483647 w 79"/>
              <a:gd name="T51" fmla="*/ 2147483647 h 60"/>
              <a:gd name="T52" fmla="*/ 2147483647 w 79"/>
              <a:gd name="T53" fmla="*/ 2147483647 h 60"/>
              <a:gd name="T54" fmla="*/ 0 w 79"/>
              <a:gd name="T55" fmla="*/ 2147483647 h 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79"/>
              <a:gd name="T85" fmla="*/ 0 h 60"/>
              <a:gd name="T86" fmla="*/ 79 w 79"/>
              <a:gd name="T87" fmla="*/ 60 h 6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79" h="60">
                <a:moveTo>
                  <a:pt x="0" y="14"/>
                </a:moveTo>
                <a:lnTo>
                  <a:pt x="3" y="8"/>
                </a:lnTo>
                <a:lnTo>
                  <a:pt x="14" y="2"/>
                </a:lnTo>
                <a:lnTo>
                  <a:pt x="35" y="0"/>
                </a:lnTo>
                <a:lnTo>
                  <a:pt x="44" y="5"/>
                </a:lnTo>
                <a:lnTo>
                  <a:pt x="58" y="4"/>
                </a:lnTo>
                <a:lnTo>
                  <a:pt x="79" y="18"/>
                </a:lnTo>
                <a:lnTo>
                  <a:pt x="72" y="26"/>
                </a:lnTo>
                <a:lnTo>
                  <a:pt x="70" y="30"/>
                </a:lnTo>
                <a:lnTo>
                  <a:pt x="70" y="35"/>
                </a:lnTo>
                <a:lnTo>
                  <a:pt x="64" y="40"/>
                </a:lnTo>
                <a:lnTo>
                  <a:pt x="60" y="46"/>
                </a:lnTo>
                <a:lnTo>
                  <a:pt x="54" y="50"/>
                </a:lnTo>
                <a:lnTo>
                  <a:pt x="51" y="51"/>
                </a:lnTo>
                <a:lnTo>
                  <a:pt x="50" y="55"/>
                </a:lnTo>
                <a:lnTo>
                  <a:pt x="47" y="52"/>
                </a:lnTo>
                <a:lnTo>
                  <a:pt x="50" y="57"/>
                </a:lnTo>
                <a:lnTo>
                  <a:pt x="47" y="60"/>
                </a:lnTo>
                <a:lnTo>
                  <a:pt x="44" y="60"/>
                </a:lnTo>
                <a:lnTo>
                  <a:pt x="42" y="57"/>
                </a:lnTo>
                <a:lnTo>
                  <a:pt x="39" y="51"/>
                </a:lnTo>
                <a:lnTo>
                  <a:pt x="37" y="51"/>
                </a:lnTo>
                <a:lnTo>
                  <a:pt x="33" y="43"/>
                </a:lnTo>
                <a:lnTo>
                  <a:pt x="28" y="39"/>
                </a:lnTo>
                <a:lnTo>
                  <a:pt x="24" y="34"/>
                </a:lnTo>
                <a:lnTo>
                  <a:pt x="14" y="27"/>
                </a:lnTo>
                <a:lnTo>
                  <a:pt x="10" y="21"/>
                </a:lnTo>
                <a:lnTo>
                  <a:pt x="0" y="14"/>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1" name="South Dakota"/>
          <p:cNvSpPr>
            <a:spLocks noChangeAspect="1"/>
          </p:cNvSpPr>
          <p:nvPr/>
        </p:nvSpPr>
        <p:spPr bwMode="auto">
          <a:xfrm>
            <a:off x="3992563" y="2157413"/>
            <a:ext cx="857250" cy="576262"/>
          </a:xfrm>
          <a:custGeom>
            <a:avLst/>
            <a:gdLst>
              <a:gd name="T0" fmla="*/ 0 w 109"/>
              <a:gd name="T1" fmla="*/ 2147483647 h 74"/>
              <a:gd name="T2" fmla="*/ 2147483647 w 109"/>
              <a:gd name="T3" fmla="*/ 2147483647 h 74"/>
              <a:gd name="T4" fmla="*/ 2147483647 w 109"/>
              <a:gd name="T5" fmla="*/ 0 h 74"/>
              <a:gd name="T6" fmla="*/ 2147483647 w 109"/>
              <a:gd name="T7" fmla="*/ 2147483647 h 74"/>
              <a:gd name="T8" fmla="*/ 2147483647 w 109"/>
              <a:gd name="T9" fmla="*/ 2147483647 h 74"/>
              <a:gd name="T10" fmla="*/ 2147483647 w 109"/>
              <a:gd name="T11" fmla="*/ 2147483647 h 74"/>
              <a:gd name="T12" fmla="*/ 2147483647 w 109"/>
              <a:gd name="T13" fmla="*/ 2147483647 h 74"/>
              <a:gd name="T14" fmla="*/ 2147483647 w 109"/>
              <a:gd name="T15" fmla="*/ 2147483647 h 74"/>
              <a:gd name="T16" fmla="*/ 2147483647 w 109"/>
              <a:gd name="T17" fmla="*/ 2147483647 h 74"/>
              <a:gd name="T18" fmla="*/ 2147483647 w 109"/>
              <a:gd name="T19" fmla="*/ 2147483647 h 74"/>
              <a:gd name="T20" fmla="*/ 2147483647 w 109"/>
              <a:gd name="T21" fmla="*/ 2147483647 h 74"/>
              <a:gd name="T22" fmla="*/ 2147483647 w 109"/>
              <a:gd name="T23" fmla="*/ 2147483647 h 74"/>
              <a:gd name="T24" fmla="*/ 2147483647 w 109"/>
              <a:gd name="T25" fmla="*/ 2147483647 h 74"/>
              <a:gd name="T26" fmla="*/ 2147483647 w 109"/>
              <a:gd name="T27" fmla="*/ 2147483647 h 74"/>
              <a:gd name="T28" fmla="*/ 2147483647 w 109"/>
              <a:gd name="T29" fmla="*/ 2147483647 h 74"/>
              <a:gd name="T30" fmla="*/ 2147483647 w 109"/>
              <a:gd name="T31" fmla="*/ 2147483647 h 74"/>
              <a:gd name="T32" fmla="*/ 2147483647 w 109"/>
              <a:gd name="T33" fmla="*/ 2147483647 h 74"/>
              <a:gd name="T34" fmla="*/ 2147483647 w 109"/>
              <a:gd name="T35" fmla="*/ 2147483647 h 74"/>
              <a:gd name="T36" fmla="*/ 2147483647 w 109"/>
              <a:gd name="T37" fmla="*/ 2147483647 h 74"/>
              <a:gd name="T38" fmla="*/ 0 w 109"/>
              <a:gd name="T39" fmla="*/ 2147483647 h 7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9"/>
              <a:gd name="T61" fmla="*/ 0 h 74"/>
              <a:gd name="T62" fmla="*/ 109 w 109"/>
              <a:gd name="T63" fmla="*/ 74 h 7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9" h="74">
                <a:moveTo>
                  <a:pt x="0" y="58"/>
                </a:moveTo>
                <a:lnTo>
                  <a:pt x="4" y="19"/>
                </a:lnTo>
                <a:lnTo>
                  <a:pt x="5" y="0"/>
                </a:lnTo>
                <a:lnTo>
                  <a:pt x="54" y="4"/>
                </a:lnTo>
                <a:lnTo>
                  <a:pt x="108" y="6"/>
                </a:lnTo>
                <a:lnTo>
                  <a:pt x="104" y="12"/>
                </a:lnTo>
                <a:lnTo>
                  <a:pt x="109" y="18"/>
                </a:lnTo>
                <a:lnTo>
                  <a:pt x="109" y="54"/>
                </a:lnTo>
                <a:lnTo>
                  <a:pt x="107" y="53"/>
                </a:lnTo>
                <a:lnTo>
                  <a:pt x="107" y="58"/>
                </a:lnTo>
                <a:lnTo>
                  <a:pt x="109" y="62"/>
                </a:lnTo>
                <a:lnTo>
                  <a:pt x="108" y="65"/>
                </a:lnTo>
                <a:lnTo>
                  <a:pt x="109" y="74"/>
                </a:lnTo>
                <a:lnTo>
                  <a:pt x="106" y="73"/>
                </a:lnTo>
                <a:lnTo>
                  <a:pt x="104" y="70"/>
                </a:lnTo>
                <a:lnTo>
                  <a:pt x="98" y="67"/>
                </a:lnTo>
                <a:lnTo>
                  <a:pt x="94" y="67"/>
                </a:lnTo>
                <a:lnTo>
                  <a:pt x="85" y="67"/>
                </a:lnTo>
                <a:lnTo>
                  <a:pt x="79" y="63"/>
                </a:lnTo>
                <a:lnTo>
                  <a:pt x="0" y="58"/>
                </a:lnTo>
                <a:close/>
              </a:path>
            </a:pathLst>
          </a:custGeom>
          <a:solidFill>
            <a:srgbClr val="6600CC"/>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2" name="Tennessee"/>
          <p:cNvSpPr>
            <a:spLocks noChangeAspect="1"/>
          </p:cNvSpPr>
          <p:nvPr/>
        </p:nvSpPr>
        <p:spPr bwMode="auto">
          <a:xfrm>
            <a:off x="5608638" y="3509963"/>
            <a:ext cx="1044575" cy="350837"/>
          </a:xfrm>
          <a:custGeom>
            <a:avLst/>
            <a:gdLst>
              <a:gd name="T0" fmla="*/ 0 w 133"/>
              <a:gd name="T1" fmla="*/ 2147483647 h 45"/>
              <a:gd name="T2" fmla="*/ 2147483647 w 133"/>
              <a:gd name="T3" fmla="*/ 2147483647 h 45"/>
              <a:gd name="T4" fmla="*/ 2147483647 w 133"/>
              <a:gd name="T5" fmla="*/ 2147483647 h 45"/>
              <a:gd name="T6" fmla="*/ 2147483647 w 133"/>
              <a:gd name="T7" fmla="*/ 2147483647 h 45"/>
              <a:gd name="T8" fmla="*/ 2147483647 w 133"/>
              <a:gd name="T9" fmla="*/ 2147483647 h 45"/>
              <a:gd name="T10" fmla="*/ 2147483647 w 133"/>
              <a:gd name="T11" fmla="*/ 2147483647 h 45"/>
              <a:gd name="T12" fmla="*/ 2147483647 w 133"/>
              <a:gd name="T13" fmla="*/ 2147483647 h 45"/>
              <a:gd name="T14" fmla="*/ 2147483647 w 133"/>
              <a:gd name="T15" fmla="*/ 2147483647 h 45"/>
              <a:gd name="T16" fmla="*/ 2147483647 w 133"/>
              <a:gd name="T17" fmla="*/ 2147483647 h 45"/>
              <a:gd name="T18" fmla="*/ 2147483647 w 133"/>
              <a:gd name="T19" fmla="*/ 2147483647 h 45"/>
              <a:gd name="T20" fmla="*/ 2147483647 w 133"/>
              <a:gd name="T21" fmla="*/ 2147483647 h 45"/>
              <a:gd name="T22" fmla="*/ 2147483647 w 133"/>
              <a:gd name="T23" fmla="*/ 2147483647 h 45"/>
              <a:gd name="T24" fmla="*/ 2147483647 w 133"/>
              <a:gd name="T25" fmla="*/ 2147483647 h 45"/>
              <a:gd name="T26" fmla="*/ 2147483647 w 133"/>
              <a:gd name="T27" fmla="*/ 0 h 45"/>
              <a:gd name="T28" fmla="*/ 2147483647 w 133"/>
              <a:gd name="T29" fmla="*/ 2147483647 h 45"/>
              <a:gd name="T30" fmla="*/ 2147483647 w 133"/>
              <a:gd name="T31" fmla="*/ 2147483647 h 45"/>
              <a:gd name="T32" fmla="*/ 2147483647 w 133"/>
              <a:gd name="T33" fmla="*/ 2147483647 h 45"/>
              <a:gd name="T34" fmla="*/ 2147483647 w 133"/>
              <a:gd name="T35" fmla="*/ 2147483647 h 45"/>
              <a:gd name="T36" fmla="*/ 2147483647 w 133"/>
              <a:gd name="T37" fmla="*/ 2147483647 h 45"/>
              <a:gd name="T38" fmla="*/ 2147483647 w 133"/>
              <a:gd name="T39" fmla="*/ 2147483647 h 45"/>
              <a:gd name="T40" fmla="*/ 2147483647 w 133"/>
              <a:gd name="T41" fmla="*/ 2147483647 h 45"/>
              <a:gd name="T42" fmla="*/ 2147483647 w 133"/>
              <a:gd name="T43" fmla="*/ 2147483647 h 45"/>
              <a:gd name="T44" fmla="*/ 2147483647 w 133"/>
              <a:gd name="T45" fmla="*/ 2147483647 h 45"/>
              <a:gd name="T46" fmla="*/ 2147483647 w 133"/>
              <a:gd name="T47" fmla="*/ 2147483647 h 45"/>
              <a:gd name="T48" fmla="*/ 2147483647 w 133"/>
              <a:gd name="T49" fmla="*/ 2147483647 h 45"/>
              <a:gd name="T50" fmla="*/ 2147483647 w 133"/>
              <a:gd name="T51" fmla="*/ 2147483647 h 45"/>
              <a:gd name="T52" fmla="*/ 2147483647 w 133"/>
              <a:gd name="T53" fmla="*/ 2147483647 h 45"/>
              <a:gd name="T54" fmla="*/ 2147483647 w 133"/>
              <a:gd name="T55" fmla="*/ 2147483647 h 45"/>
              <a:gd name="T56" fmla="*/ 2147483647 w 133"/>
              <a:gd name="T57" fmla="*/ 2147483647 h 45"/>
              <a:gd name="T58" fmla="*/ 0 w 133"/>
              <a:gd name="T59" fmla="*/ 2147483647 h 4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3"/>
              <a:gd name="T91" fmla="*/ 0 h 45"/>
              <a:gd name="T92" fmla="*/ 133 w 133"/>
              <a:gd name="T93" fmla="*/ 45 h 4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3" h="45">
                <a:moveTo>
                  <a:pt x="0" y="45"/>
                </a:moveTo>
                <a:lnTo>
                  <a:pt x="2" y="38"/>
                </a:lnTo>
                <a:lnTo>
                  <a:pt x="1" y="37"/>
                </a:lnTo>
                <a:lnTo>
                  <a:pt x="5" y="33"/>
                </a:lnTo>
                <a:lnTo>
                  <a:pt x="9" y="27"/>
                </a:lnTo>
                <a:lnTo>
                  <a:pt x="8" y="25"/>
                </a:lnTo>
                <a:lnTo>
                  <a:pt x="9" y="22"/>
                </a:lnTo>
                <a:lnTo>
                  <a:pt x="10" y="18"/>
                </a:lnTo>
                <a:lnTo>
                  <a:pt x="12" y="15"/>
                </a:lnTo>
                <a:lnTo>
                  <a:pt x="33" y="13"/>
                </a:lnTo>
                <a:lnTo>
                  <a:pt x="33" y="10"/>
                </a:lnTo>
                <a:lnTo>
                  <a:pt x="39" y="10"/>
                </a:lnTo>
                <a:lnTo>
                  <a:pt x="102" y="5"/>
                </a:lnTo>
                <a:lnTo>
                  <a:pt x="133" y="0"/>
                </a:lnTo>
                <a:lnTo>
                  <a:pt x="132" y="5"/>
                </a:lnTo>
                <a:lnTo>
                  <a:pt x="130" y="6"/>
                </a:lnTo>
                <a:lnTo>
                  <a:pt x="127" y="11"/>
                </a:lnTo>
                <a:lnTo>
                  <a:pt x="125" y="11"/>
                </a:lnTo>
                <a:lnTo>
                  <a:pt x="123" y="12"/>
                </a:lnTo>
                <a:lnTo>
                  <a:pt x="121" y="14"/>
                </a:lnTo>
                <a:lnTo>
                  <a:pt x="118" y="13"/>
                </a:lnTo>
                <a:lnTo>
                  <a:pt x="115" y="16"/>
                </a:lnTo>
                <a:lnTo>
                  <a:pt x="114" y="19"/>
                </a:lnTo>
                <a:lnTo>
                  <a:pt x="99" y="27"/>
                </a:lnTo>
                <a:lnTo>
                  <a:pt x="99" y="31"/>
                </a:lnTo>
                <a:lnTo>
                  <a:pt x="95" y="33"/>
                </a:lnTo>
                <a:lnTo>
                  <a:pt x="95" y="37"/>
                </a:lnTo>
                <a:lnTo>
                  <a:pt x="74" y="40"/>
                </a:lnTo>
                <a:lnTo>
                  <a:pt x="33" y="43"/>
                </a:lnTo>
                <a:lnTo>
                  <a:pt x="0" y="45"/>
                </a:lnTo>
                <a:close/>
              </a:path>
            </a:pathLst>
          </a:custGeom>
          <a:solidFill>
            <a:srgbClr val="E6CC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3" name="Texas"/>
          <p:cNvSpPr>
            <a:spLocks noChangeAspect="1"/>
          </p:cNvSpPr>
          <p:nvPr/>
        </p:nvSpPr>
        <p:spPr bwMode="auto">
          <a:xfrm>
            <a:off x="3498850" y="3619500"/>
            <a:ext cx="1711325" cy="1639888"/>
          </a:xfrm>
          <a:custGeom>
            <a:avLst/>
            <a:gdLst>
              <a:gd name="T0" fmla="*/ 2147483647 w 218"/>
              <a:gd name="T1" fmla="*/ 2147483647 h 211"/>
              <a:gd name="T2" fmla="*/ 2147483647 w 218"/>
              <a:gd name="T3" fmla="*/ 2147483647 h 211"/>
              <a:gd name="T4" fmla="*/ 2147483647 w 218"/>
              <a:gd name="T5" fmla="*/ 2147483647 h 211"/>
              <a:gd name="T6" fmla="*/ 2147483647 w 218"/>
              <a:gd name="T7" fmla="*/ 2147483647 h 211"/>
              <a:gd name="T8" fmla="*/ 2147483647 w 218"/>
              <a:gd name="T9" fmla="*/ 2147483647 h 211"/>
              <a:gd name="T10" fmla="*/ 2147483647 w 218"/>
              <a:gd name="T11" fmla="*/ 2147483647 h 211"/>
              <a:gd name="T12" fmla="*/ 2147483647 w 218"/>
              <a:gd name="T13" fmla="*/ 2147483647 h 211"/>
              <a:gd name="T14" fmla="*/ 2147483647 w 218"/>
              <a:gd name="T15" fmla="*/ 2147483647 h 211"/>
              <a:gd name="T16" fmla="*/ 2147483647 w 218"/>
              <a:gd name="T17" fmla="*/ 2147483647 h 211"/>
              <a:gd name="T18" fmla="*/ 2147483647 w 218"/>
              <a:gd name="T19" fmla="*/ 2147483647 h 211"/>
              <a:gd name="T20" fmla="*/ 2147483647 w 218"/>
              <a:gd name="T21" fmla="*/ 2147483647 h 211"/>
              <a:gd name="T22" fmla="*/ 2147483647 w 218"/>
              <a:gd name="T23" fmla="*/ 2147483647 h 211"/>
              <a:gd name="T24" fmla="*/ 2147483647 w 218"/>
              <a:gd name="T25" fmla="*/ 2147483647 h 211"/>
              <a:gd name="T26" fmla="*/ 2147483647 w 218"/>
              <a:gd name="T27" fmla="*/ 2147483647 h 211"/>
              <a:gd name="T28" fmla="*/ 2147483647 w 218"/>
              <a:gd name="T29" fmla="*/ 2147483647 h 211"/>
              <a:gd name="T30" fmla="*/ 2147483647 w 218"/>
              <a:gd name="T31" fmla="*/ 2147483647 h 211"/>
              <a:gd name="T32" fmla="*/ 2147483647 w 218"/>
              <a:gd name="T33" fmla="*/ 2147483647 h 211"/>
              <a:gd name="T34" fmla="*/ 2147483647 w 218"/>
              <a:gd name="T35" fmla="*/ 2147483647 h 211"/>
              <a:gd name="T36" fmla="*/ 2147483647 w 218"/>
              <a:gd name="T37" fmla="*/ 2147483647 h 211"/>
              <a:gd name="T38" fmla="*/ 2147483647 w 218"/>
              <a:gd name="T39" fmla="*/ 2147483647 h 211"/>
              <a:gd name="T40" fmla="*/ 2147483647 w 218"/>
              <a:gd name="T41" fmla="*/ 2147483647 h 211"/>
              <a:gd name="T42" fmla="*/ 2147483647 w 218"/>
              <a:gd name="T43" fmla="*/ 2147483647 h 211"/>
              <a:gd name="T44" fmla="*/ 2147483647 w 218"/>
              <a:gd name="T45" fmla="*/ 2147483647 h 211"/>
              <a:gd name="T46" fmla="*/ 2147483647 w 218"/>
              <a:gd name="T47" fmla="*/ 2147483647 h 211"/>
              <a:gd name="T48" fmla="*/ 2147483647 w 218"/>
              <a:gd name="T49" fmla="*/ 2147483647 h 211"/>
              <a:gd name="T50" fmla="*/ 2147483647 w 218"/>
              <a:gd name="T51" fmla="*/ 2147483647 h 211"/>
              <a:gd name="T52" fmla="*/ 2147483647 w 218"/>
              <a:gd name="T53" fmla="*/ 2147483647 h 211"/>
              <a:gd name="T54" fmla="*/ 2147483647 w 218"/>
              <a:gd name="T55" fmla="*/ 2147483647 h 211"/>
              <a:gd name="T56" fmla="*/ 2147483647 w 218"/>
              <a:gd name="T57" fmla="*/ 2147483647 h 211"/>
              <a:gd name="T58" fmla="*/ 2147483647 w 218"/>
              <a:gd name="T59" fmla="*/ 2147483647 h 211"/>
              <a:gd name="T60" fmla="*/ 2147483647 w 218"/>
              <a:gd name="T61" fmla="*/ 2147483647 h 211"/>
              <a:gd name="T62" fmla="*/ 2147483647 w 218"/>
              <a:gd name="T63" fmla="*/ 2147483647 h 211"/>
              <a:gd name="T64" fmla="*/ 2147483647 w 218"/>
              <a:gd name="T65" fmla="*/ 2147483647 h 211"/>
              <a:gd name="T66" fmla="*/ 2147483647 w 218"/>
              <a:gd name="T67" fmla="*/ 2147483647 h 211"/>
              <a:gd name="T68" fmla="*/ 2147483647 w 218"/>
              <a:gd name="T69" fmla="*/ 2147483647 h 211"/>
              <a:gd name="T70" fmla="*/ 2147483647 w 218"/>
              <a:gd name="T71" fmla="*/ 2147483647 h 211"/>
              <a:gd name="T72" fmla="*/ 2147483647 w 218"/>
              <a:gd name="T73" fmla="*/ 2147483647 h 211"/>
              <a:gd name="T74" fmla="*/ 2147483647 w 218"/>
              <a:gd name="T75" fmla="*/ 2147483647 h 211"/>
              <a:gd name="T76" fmla="*/ 2147483647 w 218"/>
              <a:gd name="T77" fmla="*/ 2147483647 h 211"/>
              <a:gd name="T78" fmla="*/ 2147483647 w 218"/>
              <a:gd name="T79" fmla="*/ 2147483647 h 211"/>
              <a:gd name="T80" fmla="*/ 2147483647 w 218"/>
              <a:gd name="T81" fmla="*/ 2147483647 h 211"/>
              <a:gd name="T82" fmla="*/ 2147483647 w 218"/>
              <a:gd name="T83" fmla="*/ 2147483647 h 211"/>
              <a:gd name="T84" fmla="*/ 2147483647 w 218"/>
              <a:gd name="T85" fmla="*/ 2147483647 h 2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18"/>
              <a:gd name="T130" fmla="*/ 0 h 211"/>
              <a:gd name="T131" fmla="*/ 218 w 218"/>
              <a:gd name="T132" fmla="*/ 211 h 2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18" h="211">
                <a:moveTo>
                  <a:pt x="2" y="87"/>
                </a:moveTo>
                <a:lnTo>
                  <a:pt x="0" y="83"/>
                </a:lnTo>
                <a:lnTo>
                  <a:pt x="5" y="83"/>
                </a:lnTo>
                <a:lnTo>
                  <a:pt x="60" y="88"/>
                </a:lnTo>
                <a:lnTo>
                  <a:pt x="68" y="0"/>
                </a:lnTo>
                <a:lnTo>
                  <a:pt x="115" y="3"/>
                </a:lnTo>
                <a:lnTo>
                  <a:pt x="113" y="41"/>
                </a:lnTo>
                <a:lnTo>
                  <a:pt x="118" y="44"/>
                </a:lnTo>
                <a:lnTo>
                  <a:pt x="122" y="45"/>
                </a:lnTo>
                <a:lnTo>
                  <a:pt x="124" y="43"/>
                </a:lnTo>
                <a:lnTo>
                  <a:pt x="126" y="45"/>
                </a:lnTo>
                <a:lnTo>
                  <a:pt x="126" y="48"/>
                </a:lnTo>
                <a:lnTo>
                  <a:pt x="130" y="48"/>
                </a:lnTo>
                <a:lnTo>
                  <a:pt x="133" y="50"/>
                </a:lnTo>
                <a:lnTo>
                  <a:pt x="135" y="49"/>
                </a:lnTo>
                <a:lnTo>
                  <a:pt x="138" y="51"/>
                </a:lnTo>
                <a:lnTo>
                  <a:pt x="139" y="50"/>
                </a:lnTo>
                <a:lnTo>
                  <a:pt x="143" y="50"/>
                </a:lnTo>
                <a:lnTo>
                  <a:pt x="145" y="55"/>
                </a:lnTo>
                <a:lnTo>
                  <a:pt x="147" y="56"/>
                </a:lnTo>
                <a:lnTo>
                  <a:pt x="150" y="53"/>
                </a:lnTo>
                <a:lnTo>
                  <a:pt x="155" y="57"/>
                </a:lnTo>
                <a:lnTo>
                  <a:pt x="158" y="55"/>
                </a:lnTo>
                <a:lnTo>
                  <a:pt x="159" y="59"/>
                </a:lnTo>
                <a:lnTo>
                  <a:pt x="159" y="56"/>
                </a:lnTo>
                <a:lnTo>
                  <a:pt x="162" y="54"/>
                </a:lnTo>
                <a:lnTo>
                  <a:pt x="163" y="57"/>
                </a:lnTo>
                <a:lnTo>
                  <a:pt x="168" y="56"/>
                </a:lnTo>
                <a:lnTo>
                  <a:pt x="171" y="59"/>
                </a:lnTo>
                <a:lnTo>
                  <a:pt x="180" y="56"/>
                </a:lnTo>
                <a:lnTo>
                  <a:pt x="188" y="55"/>
                </a:lnTo>
                <a:lnTo>
                  <a:pt x="191" y="54"/>
                </a:lnTo>
                <a:lnTo>
                  <a:pt x="197" y="59"/>
                </a:lnTo>
                <a:lnTo>
                  <a:pt x="202" y="60"/>
                </a:lnTo>
                <a:lnTo>
                  <a:pt x="203" y="62"/>
                </a:lnTo>
                <a:lnTo>
                  <a:pt x="209" y="62"/>
                </a:lnTo>
                <a:lnTo>
                  <a:pt x="209" y="72"/>
                </a:lnTo>
                <a:lnTo>
                  <a:pt x="210" y="93"/>
                </a:lnTo>
                <a:lnTo>
                  <a:pt x="213" y="96"/>
                </a:lnTo>
                <a:lnTo>
                  <a:pt x="213" y="101"/>
                </a:lnTo>
                <a:lnTo>
                  <a:pt x="218" y="108"/>
                </a:lnTo>
                <a:lnTo>
                  <a:pt x="218" y="115"/>
                </a:lnTo>
                <a:lnTo>
                  <a:pt x="215" y="120"/>
                </a:lnTo>
                <a:lnTo>
                  <a:pt x="215" y="124"/>
                </a:lnTo>
                <a:lnTo>
                  <a:pt x="216" y="127"/>
                </a:lnTo>
                <a:lnTo>
                  <a:pt x="216" y="130"/>
                </a:lnTo>
                <a:lnTo>
                  <a:pt x="214" y="132"/>
                </a:lnTo>
                <a:lnTo>
                  <a:pt x="212" y="135"/>
                </a:lnTo>
                <a:lnTo>
                  <a:pt x="214" y="137"/>
                </a:lnTo>
                <a:lnTo>
                  <a:pt x="205" y="140"/>
                </a:lnTo>
                <a:lnTo>
                  <a:pt x="198" y="144"/>
                </a:lnTo>
                <a:lnTo>
                  <a:pt x="202" y="140"/>
                </a:lnTo>
                <a:lnTo>
                  <a:pt x="197" y="140"/>
                </a:lnTo>
                <a:lnTo>
                  <a:pt x="199" y="135"/>
                </a:lnTo>
                <a:lnTo>
                  <a:pt x="195" y="138"/>
                </a:lnTo>
                <a:lnTo>
                  <a:pt x="193" y="137"/>
                </a:lnTo>
                <a:lnTo>
                  <a:pt x="194" y="141"/>
                </a:lnTo>
                <a:lnTo>
                  <a:pt x="195" y="142"/>
                </a:lnTo>
                <a:lnTo>
                  <a:pt x="195" y="144"/>
                </a:lnTo>
                <a:lnTo>
                  <a:pt x="193" y="147"/>
                </a:lnTo>
                <a:lnTo>
                  <a:pt x="191" y="147"/>
                </a:lnTo>
                <a:lnTo>
                  <a:pt x="191" y="151"/>
                </a:lnTo>
                <a:lnTo>
                  <a:pt x="170" y="163"/>
                </a:lnTo>
                <a:lnTo>
                  <a:pt x="171" y="162"/>
                </a:lnTo>
                <a:lnTo>
                  <a:pt x="180" y="156"/>
                </a:lnTo>
                <a:lnTo>
                  <a:pt x="173" y="160"/>
                </a:lnTo>
                <a:lnTo>
                  <a:pt x="173" y="156"/>
                </a:lnTo>
                <a:lnTo>
                  <a:pt x="171" y="158"/>
                </a:lnTo>
                <a:lnTo>
                  <a:pt x="169" y="157"/>
                </a:lnTo>
                <a:lnTo>
                  <a:pt x="168" y="160"/>
                </a:lnTo>
                <a:lnTo>
                  <a:pt x="165" y="157"/>
                </a:lnTo>
                <a:lnTo>
                  <a:pt x="165" y="160"/>
                </a:lnTo>
                <a:lnTo>
                  <a:pt x="169" y="162"/>
                </a:lnTo>
                <a:lnTo>
                  <a:pt x="165" y="164"/>
                </a:lnTo>
                <a:lnTo>
                  <a:pt x="163" y="161"/>
                </a:lnTo>
                <a:lnTo>
                  <a:pt x="161" y="170"/>
                </a:lnTo>
                <a:lnTo>
                  <a:pt x="159" y="166"/>
                </a:lnTo>
                <a:lnTo>
                  <a:pt x="156" y="167"/>
                </a:lnTo>
                <a:lnTo>
                  <a:pt x="155" y="170"/>
                </a:lnTo>
                <a:lnTo>
                  <a:pt x="157" y="173"/>
                </a:lnTo>
                <a:lnTo>
                  <a:pt x="149" y="173"/>
                </a:lnTo>
                <a:lnTo>
                  <a:pt x="152" y="174"/>
                </a:lnTo>
                <a:lnTo>
                  <a:pt x="152" y="178"/>
                </a:lnTo>
                <a:lnTo>
                  <a:pt x="154" y="177"/>
                </a:lnTo>
                <a:lnTo>
                  <a:pt x="153" y="179"/>
                </a:lnTo>
                <a:lnTo>
                  <a:pt x="150" y="185"/>
                </a:lnTo>
                <a:lnTo>
                  <a:pt x="150" y="182"/>
                </a:lnTo>
                <a:lnTo>
                  <a:pt x="148" y="184"/>
                </a:lnTo>
                <a:lnTo>
                  <a:pt x="145" y="181"/>
                </a:lnTo>
                <a:lnTo>
                  <a:pt x="146" y="185"/>
                </a:lnTo>
                <a:lnTo>
                  <a:pt x="151" y="185"/>
                </a:lnTo>
                <a:lnTo>
                  <a:pt x="149" y="191"/>
                </a:lnTo>
                <a:lnTo>
                  <a:pt x="151" y="202"/>
                </a:lnTo>
                <a:lnTo>
                  <a:pt x="155" y="211"/>
                </a:lnTo>
                <a:lnTo>
                  <a:pt x="149" y="211"/>
                </a:lnTo>
                <a:lnTo>
                  <a:pt x="143" y="208"/>
                </a:lnTo>
                <a:lnTo>
                  <a:pt x="138" y="209"/>
                </a:lnTo>
                <a:lnTo>
                  <a:pt x="130" y="204"/>
                </a:lnTo>
                <a:lnTo>
                  <a:pt x="122" y="201"/>
                </a:lnTo>
                <a:lnTo>
                  <a:pt x="121" y="197"/>
                </a:lnTo>
                <a:lnTo>
                  <a:pt x="118" y="192"/>
                </a:lnTo>
                <a:lnTo>
                  <a:pt x="116" y="188"/>
                </a:lnTo>
                <a:lnTo>
                  <a:pt x="116" y="185"/>
                </a:lnTo>
                <a:lnTo>
                  <a:pt x="114" y="183"/>
                </a:lnTo>
                <a:lnTo>
                  <a:pt x="115" y="178"/>
                </a:lnTo>
                <a:lnTo>
                  <a:pt x="109" y="174"/>
                </a:lnTo>
                <a:lnTo>
                  <a:pt x="104" y="165"/>
                </a:lnTo>
                <a:lnTo>
                  <a:pt x="94" y="144"/>
                </a:lnTo>
                <a:lnTo>
                  <a:pt x="87" y="139"/>
                </a:lnTo>
                <a:lnTo>
                  <a:pt x="85" y="134"/>
                </a:lnTo>
                <a:lnTo>
                  <a:pt x="79" y="133"/>
                </a:lnTo>
                <a:lnTo>
                  <a:pt x="73" y="132"/>
                </a:lnTo>
                <a:lnTo>
                  <a:pt x="69" y="130"/>
                </a:lnTo>
                <a:lnTo>
                  <a:pt x="68" y="132"/>
                </a:lnTo>
                <a:lnTo>
                  <a:pt x="63" y="132"/>
                </a:lnTo>
                <a:lnTo>
                  <a:pt x="59" y="143"/>
                </a:lnTo>
                <a:lnTo>
                  <a:pt x="54" y="147"/>
                </a:lnTo>
                <a:lnTo>
                  <a:pt x="51" y="147"/>
                </a:lnTo>
                <a:lnTo>
                  <a:pt x="43" y="140"/>
                </a:lnTo>
                <a:lnTo>
                  <a:pt x="39" y="139"/>
                </a:lnTo>
                <a:lnTo>
                  <a:pt x="31" y="132"/>
                </a:lnTo>
                <a:lnTo>
                  <a:pt x="29" y="126"/>
                </a:lnTo>
                <a:lnTo>
                  <a:pt x="29" y="120"/>
                </a:lnTo>
                <a:lnTo>
                  <a:pt x="26" y="112"/>
                </a:lnTo>
                <a:lnTo>
                  <a:pt x="19" y="107"/>
                </a:lnTo>
                <a:lnTo>
                  <a:pt x="10" y="95"/>
                </a:lnTo>
                <a:lnTo>
                  <a:pt x="6" y="93"/>
                </a:lnTo>
                <a:lnTo>
                  <a:pt x="4" y="87"/>
                </a:lnTo>
                <a:lnTo>
                  <a:pt x="2" y="8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4" name="Utah"/>
          <p:cNvSpPr>
            <a:spLocks noChangeAspect="1"/>
          </p:cNvSpPr>
          <p:nvPr/>
        </p:nvSpPr>
        <p:spPr bwMode="auto">
          <a:xfrm>
            <a:off x="2698750" y="2601913"/>
            <a:ext cx="690563" cy="854075"/>
          </a:xfrm>
          <a:custGeom>
            <a:avLst/>
            <a:gdLst>
              <a:gd name="T0" fmla="*/ 0 w 88"/>
              <a:gd name="T1" fmla="*/ 2147483647 h 110"/>
              <a:gd name="T2" fmla="*/ 2147483647 w 88"/>
              <a:gd name="T3" fmla="*/ 0 h 110"/>
              <a:gd name="T4" fmla="*/ 2147483647 w 88"/>
              <a:gd name="T5" fmla="*/ 2147483647 h 110"/>
              <a:gd name="T6" fmla="*/ 2147483647 w 88"/>
              <a:gd name="T7" fmla="*/ 2147483647 h 110"/>
              <a:gd name="T8" fmla="*/ 2147483647 w 88"/>
              <a:gd name="T9" fmla="*/ 2147483647 h 110"/>
              <a:gd name="T10" fmla="*/ 2147483647 w 88"/>
              <a:gd name="T11" fmla="*/ 2147483647 h 110"/>
              <a:gd name="T12" fmla="*/ 0 w 88"/>
              <a:gd name="T13" fmla="*/ 2147483647 h 110"/>
              <a:gd name="T14" fmla="*/ 0 60000 65536"/>
              <a:gd name="T15" fmla="*/ 0 60000 65536"/>
              <a:gd name="T16" fmla="*/ 0 60000 65536"/>
              <a:gd name="T17" fmla="*/ 0 60000 65536"/>
              <a:gd name="T18" fmla="*/ 0 60000 65536"/>
              <a:gd name="T19" fmla="*/ 0 60000 65536"/>
              <a:gd name="T20" fmla="*/ 0 60000 65536"/>
              <a:gd name="T21" fmla="*/ 0 w 88"/>
              <a:gd name="T22" fmla="*/ 0 h 110"/>
              <a:gd name="T23" fmla="*/ 88 w 88"/>
              <a:gd name="T24" fmla="*/ 110 h 1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0">
                <a:moveTo>
                  <a:pt x="0" y="97"/>
                </a:moveTo>
                <a:lnTo>
                  <a:pt x="19" y="0"/>
                </a:lnTo>
                <a:lnTo>
                  <a:pt x="62" y="8"/>
                </a:lnTo>
                <a:lnTo>
                  <a:pt x="59" y="27"/>
                </a:lnTo>
                <a:lnTo>
                  <a:pt x="88" y="32"/>
                </a:lnTo>
                <a:lnTo>
                  <a:pt x="77" y="110"/>
                </a:lnTo>
                <a:lnTo>
                  <a:pt x="0" y="97"/>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5" name="Vermont"/>
          <p:cNvSpPr>
            <a:spLocks noChangeAspect="1"/>
          </p:cNvSpPr>
          <p:nvPr/>
        </p:nvSpPr>
        <p:spPr bwMode="auto">
          <a:xfrm>
            <a:off x="7350125" y="2017713"/>
            <a:ext cx="196850" cy="382587"/>
          </a:xfrm>
          <a:custGeom>
            <a:avLst/>
            <a:gdLst>
              <a:gd name="T0" fmla="*/ 0 w 25"/>
              <a:gd name="T1" fmla="*/ 2147483647 h 49"/>
              <a:gd name="T2" fmla="*/ 2147483647 w 25"/>
              <a:gd name="T3" fmla="*/ 2147483647 h 49"/>
              <a:gd name="T4" fmla="*/ 2147483647 w 25"/>
              <a:gd name="T5" fmla="*/ 2147483647 h 49"/>
              <a:gd name="T6" fmla="*/ 2147483647 w 25"/>
              <a:gd name="T7" fmla="*/ 2147483647 h 49"/>
              <a:gd name="T8" fmla="*/ 2147483647 w 25"/>
              <a:gd name="T9" fmla="*/ 2147483647 h 49"/>
              <a:gd name="T10" fmla="*/ 2147483647 w 25"/>
              <a:gd name="T11" fmla="*/ 2147483647 h 49"/>
              <a:gd name="T12" fmla="*/ 2147483647 w 25"/>
              <a:gd name="T13" fmla="*/ 2147483647 h 49"/>
              <a:gd name="T14" fmla="*/ 2147483647 w 25"/>
              <a:gd name="T15" fmla="*/ 2147483647 h 49"/>
              <a:gd name="T16" fmla="*/ 2147483647 w 25"/>
              <a:gd name="T17" fmla="*/ 2147483647 h 49"/>
              <a:gd name="T18" fmla="*/ 2147483647 w 25"/>
              <a:gd name="T19" fmla="*/ 0 h 49"/>
              <a:gd name="T20" fmla="*/ 0 w 25"/>
              <a:gd name="T21" fmla="*/ 2147483647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
              <a:gd name="T34" fmla="*/ 0 h 49"/>
              <a:gd name="T35" fmla="*/ 25 w 25"/>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 h="49">
                <a:moveTo>
                  <a:pt x="0" y="6"/>
                </a:moveTo>
                <a:lnTo>
                  <a:pt x="3" y="20"/>
                </a:lnTo>
                <a:lnTo>
                  <a:pt x="4" y="29"/>
                </a:lnTo>
                <a:lnTo>
                  <a:pt x="8" y="38"/>
                </a:lnTo>
                <a:lnTo>
                  <a:pt x="11" y="49"/>
                </a:lnTo>
                <a:lnTo>
                  <a:pt x="22" y="47"/>
                </a:lnTo>
                <a:lnTo>
                  <a:pt x="20" y="30"/>
                </a:lnTo>
                <a:lnTo>
                  <a:pt x="21" y="18"/>
                </a:lnTo>
                <a:lnTo>
                  <a:pt x="24" y="12"/>
                </a:lnTo>
                <a:lnTo>
                  <a:pt x="25" y="0"/>
                </a:lnTo>
                <a:lnTo>
                  <a:pt x="0" y="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6" name="West Virginia"/>
          <p:cNvSpPr>
            <a:spLocks noChangeAspect="1"/>
          </p:cNvSpPr>
          <p:nvPr/>
        </p:nvSpPr>
        <p:spPr bwMode="auto">
          <a:xfrm>
            <a:off x="6497638" y="2871788"/>
            <a:ext cx="549275" cy="546100"/>
          </a:xfrm>
          <a:custGeom>
            <a:avLst/>
            <a:gdLst>
              <a:gd name="T0" fmla="*/ 0 w 70"/>
              <a:gd name="T1" fmla="*/ 2147483647 h 70"/>
              <a:gd name="T2" fmla="*/ 2147483647 w 70"/>
              <a:gd name="T3" fmla="*/ 2147483647 h 70"/>
              <a:gd name="T4" fmla="*/ 2147483647 w 70"/>
              <a:gd name="T5" fmla="*/ 2147483647 h 70"/>
              <a:gd name="T6" fmla="*/ 2147483647 w 70"/>
              <a:gd name="T7" fmla="*/ 2147483647 h 70"/>
              <a:gd name="T8" fmla="*/ 2147483647 w 70"/>
              <a:gd name="T9" fmla="*/ 2147483647 h 70"/>
              <a:gd name="T10" fmla="*/ 2147483647 w 70"/>
              <a:gd name="T11" fmla="*/ 2147483647 h 70"/>
              <a:gd name="T12" fmla="*/ 2147483647 w 70"/>
              <a:gd name="T13" fmla="*/ 2147483647 h 70"/>
              <a:gd name="T14" fmla="*/ 2147483647 w 70"/>
              <a:gd name="T15" fmla="*/ 2147483647 h 70"/>
              <a:gd name="T16" fmla="*/ 2147483647 w 70"/>
              <a:gd name="T17" fmla="*/ 2147483647 h 70"/>
              <a:gd name="T18" fmla="*/ 2147483647 w 70"/>
              <a:gd name="T19" fmla="*/ 2147483647 h 70"/>
              <a:gd name="T20" fmla="*/ 2147483647 w 70"/>
              <a:gd name="T21" fmla="*/ 2147483647 h 70"/>
              <a:gd name="T22" fmla="*/ 2147483647 w 70"/>
              <a:gd name="T23" fmla="*/ 2147483647 h 70"/>
              <a:gd name="T24" fmla="*/ 2147483647 w 70"/>
              <a:gd name="T25" fmla="*/ 2147483647 h 70"/>
              <a:gd name="T26" fmla="*/ 2147483647 w 70"/>
              <a:gd name="T27" fmla="*/ 2147483647 h 70"/>
              <a:gd name="T28" fmla="*/ 2147483647 w 70"/>
              <a:gd name="T29" fmla="*/ 2147483647 h 70"/>
              <a:gd name="T30" fmla="*/ 2147483647 w 70"/>
              <a:gd name="T31" fmla="*/ 2147483647 h 70"/>
              <a:gd name="T32" fmla="*/ 2147483647 w 70"/>
              <a:gd name="T33" fmla="*/ 2147483647 h 70"/>
              <a:gd name="T34" fmla="*/ 2147483647 w 70"/>
              <a:gd name="T35" fmla="*/ 2147483647 h 70"/>
              <a:gd name="T36" fmla="*/ 2147483647 w 70"/>
              <a:gd name="T37" fmla="*/ 2147483647 h 70"/>
              <a:gd name="T38" fmla="*/ 2147483647 w 70"/>
              <a:gd name="T39" fmla="*/ 2147483647 h 70"/>
              <a:gd name="T40" fmla="*/ 2147483647 w 70"/>
              <a:gd name="T41" fmla="*/ 2147483647 h 70"/>
              <a:gd name="T42" fmla="*/ 2147483647 w 70"/>
              <a:gd name="T43" fmla="*/ 2147483647 h 70"/>
              <a:gd name="T44" fmla="*/ 2147483647 w 70"/>
              <a:gd name="T45" fmla="*/ 2147483647 h 70"/>
              <a:gd name="T46" fmla="*/ 2147483647 w 70"/>
              <a:gd name="T47" fmla="*/ 2147483647 h 70"/>
              <a:gd name="T48" fmla="*/ 2147483647 w 70"/>
              <a:gd name="T49" fmla="*/ 2147483647 h 70"/>
              <a:gd name="T50" fmla="*/ 2147483647 w 70"/>
              <a:gd name="T51" fmla="*/ 2147483647 h 70"/>
              <a:gd name="T52" fmla="*/ 2147483647 w 70"/>
              <a:gd name="T53" fmla="*/ 2147483647 h 70"/>
              <a:gd name="T54" fmla="*/ 2147483647 w 70"/>
              <a:gd name="T55" fmla="*/ 2147483647 h 70"/>
              <a:gd name="T56" fmla="*/ 2147483647 w 70"/>
              <a:gd name="T57" fmla="*/ 2147483647 h 70"/>
              <a:gd name="T58" fmla="*/ 2147483647 w 70"/>
              <a:gd name="T59" fmla="*/ 0 h 70"/>
              <a:gd name="T60" fmla="*/ 2147483647 w 70"/>
              <a:gd name="T61" fmla="*/ 2147483647 h 70"/>
              <a:gd name="T62" fmla="*/ 2147483647 w 70"/>
              <a:gd name="T63" fmla="*/ 2147483647 h 70"/>
              <a:gd name="T64" fmla="*/ 2147483647 w 70"/>
              <a:gd name="T65" fmla="*/ 2147483647 h 70"/>
              <a:gd name="T66" fmla="*/ 2147483647 w 70"/>
              <a:gd name="T67" fmla="*/ 2147483647 h 70"/>
              <a:gd name="T68" fmla="*/ 2147483647 w 70"/>
              <a:gd name="T69" fmla="*/ 2147483647 h 70"/>
              <a:gd name="T70" fmla="*/ 2147483647 w 70"/>
              <a:gd name="T71" fmla="*/ 2147483647 h 70"/>
              <a:gd name="T72" fmla="*/ 2147483647 w 70"/>
              <a:gd name="T73" fmla="*/ 2147483647 h 70"/>
              <a:gd name="T74" fmla="*/ 2147483647 w 70"/>
              <a:gd name="T75" fmla="*/ 2147483647 h 70"/>
              <a:gd name="T76" fmla="*/ 0 w 70"/>
              <a:gd name="T77" fmla="*/ 2147483647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70"/>
              <a:gd name="T119" fmla="*/ 70 w 70"/>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70">
                <a:moveTo>
                  <a:pt x="0" y="48"/>
                </a:moveTo>
                <a:lnTo>
                  <a:pt x="3" y="58"/>
                </a:lnTo>
                <a:lnTo>
                  <a:pt x="6" y="61"/>
                </a:lnTo>
                <a:lnTo>
                  <a:pt x="12" y="65"/>
                </a:lnTo>
                <a:lnTo>
                  <a:pt x="16" y="70"/>
                </a:lnTo>
                <a:lnTo>
                  <a:pt x="22" y="67"/>
                </a:lnTo>
                <a:lnTo>
                  <a:pt x="24" y="69"/>
                </a:lnTo>
                <a:lnTo>
                  <a:pt x="27" y="67"/>
                </a:lnTo>
                <a:lnTo>
                  <a:pt x="29" y="64"/>
                </a:lnTo>
                <a:lnTo>
                  <a:pt x="35" y="63"/>
                </a:lnTo>
                <a:lnTo>
                  <a:pt x="39" y="59"/>
                </a:lnTo>
                <a:lnTo>
                  <a:pt x="37" y="58"/>
                </a:lnTo>
                <a:lnTo>
                  <a:pt x="43" y="45"/>
                </a:lnTo>
                <a:lnTo>
                  <a:pt x="44" y="39"/>
                </a:lnTo>
                <a:lnTo>
                  <a:pt x="49" y="41"/>
                </a:lnTo>
                <a:lnTo>
                  <a:pt x="52" y="34"/>
                </a:lnTo>
                <a:lnTo>
                  <a:pt x="55" y="33"/>
                </a:lnTo>
                <a:lnTo>
                  <a:pt x="59" y="26"/>
                </a:lnTo>
                <a:lnTo>
                  <a:pt x="60" y="18"/>
                </a:lnTo>
                <a:lnTo>
                  <a:pt x="69" y="23"/>
                </a:lnTo>
                <a:lnTo>
                  <a:pt x="70" y="19"/>
                </a:lnTo>
                <a:lnTo>
                  <a:pt x="68" y="16"/>
                </a:lnTo>
                <a:lnTo>
                  <a:pt x="64" y="14"/>
                </a:lnTo>
                <a:lnTo>
                  <a:pt x="59" y="15"/>
                </a:lnTo>
                <a:lnTo>
                  <a:pt x="58" y="18"/>
                </a:lnTo>
                <a:lnTo>
                  <a:pt x="49" y="20"/>
                </a:lnTo>
                <a:lnTo>
                  <a:pt x="44" y="26"/>
                </a:lnTo>
                <a:lnTo>
                  <a:pt x="43" y="16"/>
                </a:lnTo>
                <a:lnTo>
                  <a:pt x="27" y="19"/>
                </a:lnTo>
                <a:lnTo>
                  <a:pt x="24" y="0"/>
                </a:lnTo>
                <a:lnTo>
                  <a:pt x="22" y="2"/>
                </a:lnTo>
                <a:lnTo>
                  <a:pt x="23" y="6"/>
                </a:lnTo>
                <a:lnTo>
                  <a:pt x="22" y="21"/>
                </a:lnTo>
                <a:lnTo>
                  <a:pt x="19" y="25"/>
                </a:lnTo>
                <a:lnTo>
                  <a:pt x="11" y="31"/>
                </a:lnTo>
                <a:lnTo>
                  <a:pt x="9" y="38"/>
                </a:lnTo>
                <a:lnTo>
                  <a:pt x="6" y="36"/>
                </a:lnTo>
                <a:lnTo>
                  <a:pt x="5" y="44"/>
                </a:lnTo>
                <a:lnTo>
                  <a:pt x="0" y="48"/>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7" name="Wisconsin"/>
          <p:cNvSpPr>
            <a:spLocks noChangeAspect="1"/>
          </p:cNvSpPr>
          <p:nvPr/>
        </p:nvSpPr>
        <p:spPr bwMode="auto">
          <a:xfrm>
            <a:off x="5233988" y="2043113"/>
            <a:ext cx="642937" cy="666750"/>
          </a:xfrm>
          <a:custGeom>
            <a:avLst/>
            <a:gdLst>
              <a:gd name="T0" fmla="*/ 0 w 82"/>
              <a:gd name="T1" fmla="*/ 2147483647 h 86"/>
              <a:gd name="T2" fmla="*/ 2147483647 w 82"/>
              <a:gd name="T3" fmla="*/ 2147483647 h 86"/>
              <a:gd name="T4" fmla="*/ 2147483647 w 82"/>
              <a:gd name="T5" fmla="*/ 2147483647 h 86"/>
              <a:gd name="T6" fmla="*/ 2147483647 w 82"/>
              <a:gd name="T7" fmla="*/ 2147483647 h 86"/>
              <a:gd name="T8" fmla="*/ 2147483647 w 82"/>
              <a:gd name="T9" fmla="*/ 2147483647 h 86"/>
              <a:gd name="T10" fmla="*/ 2147483647 w 82"/>
              <a:gd name="T11" fmla="*/ 2147483647 h 86"/>
              <a:gd name="T12" fmla="*/ 2147483647 w 82"/>
              <a:gd name="T13" fmla="*/ 2147483647 h 86"/>
              <a:gd name="T14" fmla="*/ 2147483647 w 82"/>
              <a:gd name="T15" fmla="*/ 2147483647 h 86"/>
              <a:gd name="T16" fmla="*/ 2147483647 w 82"/>
              <a:gd name="T17" fmla="*/ 2147483647 h 86"/>
              <a:gd name="T18" fmla="*/ 2147483647 w 82"/>
              <a:gd name="T19" fmla="*/ 2147483647 h 86"/>
              <a:gd name="T20" fmla="*/ 2147483647 w 82"/>
              <a:gd name="T21" fmla="*/ 2147483647 h 86"/>
              <a:gd name="T22" fmla="*/ 2147483647 w 82"/>
              <a:gd name="T23" fmla="*/ 2147483647 h 86"/>
              <a:gd name="T24" fmla="*/ 2147483647 w 82"/>
              <a:gd name="T25" fmla="*/ 2147483647 h 86"/>
              <a:gd name="T26" fmla="*/ 2147483647 w 82"/>
              <a:gd name="T27" fmla="*/ 2147483647 h 86"/>
              <a:gd name="T28" fmla="*/ 2147483647 w 82"/>
              <a:gd name="T29" fmla="*/ 2147483647 h 86"/>
              <a:gd name="T30" fmla="*/ 2147483647 w 82"/>
              <a:gd name="T31" fmla="*/ 2147483647 h 86"/>
              <a:gd name="T32" fmla="*/ 2147483647 w 82"/>
              <a:gd name="T33" fmla="*/ 2147483647 h 86"/>
              <a:gd name="T34" fmla="*/ 2147483647 w 82"/>
              <a:gd name="T35" fmla="*/ 2147483647 h 86"/>
              <a:gd name="T36" fmla="*/ 2147483647 w 82"/>
              <a:gd name="T37" fmla="*/ 2147483647 h 86"/>
              <a:gd name="T38" fmla="*/ 2147483647 w 82"/>
              <a:gd name="T39" fmla="*/ 2147483647 h 86"/>
              <a:gd name="T40" fmla="*/ 2147483647 w 82"/>
              <a:gd name="T41" fmla="*/ 2147483647 h 86"/>
              <a:gd name="T42" fmla="*/ 2147483647 w 82"/>
              <a:gd name="T43" fmla="*/ 2147483647 h 86"/>
              <a:gd name="T44" fmla="*/ 2147483647 w 82"/>
              <a:gd name="T45" fmla="*/ 2147483647 h 86"/>
              <a:gd name="T46" fmla="*/ 2147483647 w 82"/>
              <a:gd name="T47" fmla="*/ 2147483647 h 86"/>
              <a:gd name="T48" fmla="*/ 2147483647 w 82"/>
              <a:gd name="T49" fmla="*/ 2147483647 h 86"/>
              <a:gd name="T50" fmla="*/ 2147483647 w 82"/>
              <a:gd name="T51" fmla="*/ 2147483647 h 86"/>
              <a:gd name="T52" fmla="*/ 2147483647 w 82"/>
              <a:gd name="T53" fmla="*/ 2147483647 h 86"/>
              <a:gd name="T54" fmla="*/ 2147483647 w 82"/>
              <a:gd name="T55" fmla="*/ 2147483647 h 86"/>
              <a:gd name="T56" fmla="*/ 2147483647 w 82"/>
              <a:gd name="T57" fmla="*/ 2147483647 h 86"/>
              <a:gd name="T58" fmla="*/ 2147483647 w 82"/>
              <a:gd name="T59" fmla="*/ 2147483647 h 86"/>
              <a:gd name="T60" fmla="*/ 2147483647 w 82"/>
              <a:gd name="T61" fmla="*/ 2147483647 h 86"/>
              <a:gd name="T62" fmla="*/ 2147483647 w 82"/>
              <a:gd name="T63" fmla="*/ 2147483647 h 86"/>
              <a:gd name="T64" fmla="*/ 2147483647 w 82"/>
              <a:gd name="T65" fmla="*/ 2147483647 h 86"/>
              <a:gd name="T66" fmla="*/ 2147483647 w 82"/>
              <a:gd name="T67" fmla="*/ 2147483647 h 86"/>
              <a:gd name="T68" fmla="*/ 2147483647 w 82"/>
              <a:gd name="T69" fmla="*/ 2147483647 h 86"/>
              <a:gd name="T70" fmla="*/ 2147483647 w 82"/>
              <a:gd name="T71" fmla="*/ 2147483647 h 86"/>
              <a:gd name="T72" fmla="*/ 2147483647 w 82"/>
              <a:gd name="T73" fmla="*/ 2147483647 h 86"/>
              <a:gd name="T74" fmla="*/ 2147483647 w 82"/>
              <a:gd name="T75" fmla="*/ 2147483647 h 86"/>
              <a:gd name="T76" fmla="*/ 2147483647 w 82"/>
              <a:gd name="T77" fmla="*/ 2147483647 h 86"/>
              <a:gd name="T78" fmla="*/ 2147483647 w 82"/>
              <a:gd name="T79" fmla="*/ 0 h 86"/>
              <a:gd name="T80" fmla="*/ 2147483647 w 82"/>
              <a:gd name="T81" fmla="*/ 0 h 86"/>
              <a:gd name="T82" fmla="*/ 2147483647 w 82"/>
              <a:gd name="T83" fmla="*/ 2147483647 h 86"/>
              <a:gd name="T84" fmla="*/ 2147483647 w 82"/>
              <a:gd name="T85" fmla="*/ 2147483647 h 86"/>
              <a:gd name="T86" fmla="*/ 2147483647 w 82"/>
              <a:gd name="T87" fmla="*/ 2147483647 h 86"/>
              <a:gd name="T88" fmla="*/ 2147483647 w 82"/>
              <a:gd name="T89" fmla="*/ 2147483647 h 86"/>
              <a:gd name="T90" fmla="*/ 2147483647 w 82"/>
              <a:gd name="T91" fmla="*/ 2147483647 h 86"/>
              <a:gd name="T92" fmla="*/ 2147483647 w 82"/>
              <a:gd name="T93" fmla="*/ 2147483647 h 86"/>
              <a:gd name="T94" fmla="*/ 2147483647 w 82"/>
              <a:gd name="T95" fmla="*/ 2147483647 h 86"/>
              <a:gd name="T96" fmla="*/ 2147483647 w 82"/>
              <a:gd name="T97" fmla="*/ 2147483647 h 86"/>
              <a:gd name="T98" fmla="*/ 0 w 82"/>
              <a:gd name="T99" fmla="*/ 2147483647 h 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2"/>
              <a:gd name="T151" fmla="*/ 0 h 86"/>
              <a:gd name="T152" fmla="*/ 82 w 82"/>
              <a:gd name="T153" fmla="*/ 86 h 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2" h="86">
                <a:moveTo>
                  <a:pt x="0" y="26"/>
                </a:moveTo>
                <a:lnTo>
                  <a:pt x="2" y="33"/>
                </a:lnTo>
                <a:lnTo>
                  <a:pt x="2" y="43"/>
                </a:lnTo>
                <a:lnTo>
                  <a:pt x="12" y="49"/>
                </a:lnTo>
                <a:lnTo>
                  <a:pt x="16" y="54"/>
                </a:lnTo>
                <a:lnTo>
                  <a:pt x="22" y="58"/>
                </a:lnTo>
                <a:lnTo>
                  <a:pt x="24" y="60"/>
                </a:lnTo>
                <a:lnTo>
                  <a:pt x="25" y="67"/>
                </a:lnTo>
                <a:lnTo>
                  <a:pt x="27" y="77"/>
                </a:lnTo>
                <a:lnTo>
                  <a:pt x="35" y="86"/>
                </a:lnTo>
                <a:lnTo>
                  <a:pt x="75" y="84"/>
                </a:lnTo>
                <a:lnTo>
                  <a:pt x="73" y="70"/>
                </a:lnTo>
                <a:lnTo>
                  <a:pt x="74" y="57"/>
                </a:lnTo>
                <a:lnTo>
                  <a:pt x="77" y="50"/>
                </a:lnTo>
                <a:lnTo>
                  <a:pt x="77" y="45"/>
                </a:lnTo>
                <a:lnTo>
                  <a:pt x="82" y="32"/>
                </a:lnTo>
                <a:lnTo>
                  <a:pt x="82" y="29"/>
                </a:lnTo>
                <a:lnTo>
                  <a:pt x="81" y="28"/>
                </a:lnTo>
                <a:lnTo>
                  <a:pt x="79" y="31"/>
                </a:lnTo>
                <a:lnTo>
                  <a:pt x="77" y="37"/>
                </a:lnTo>
                <a:lnTo>
                  <a:pt x="74" y="38"/>
                </a:lnTo>
                <a:lnTo>
                  <a:pt x="72" y="42"/>
                </a:lnTo>
                <a:lnTo>
                  <a:pt x="69" y="44"/>
                </a:lnTo>
                <a:lnTo>
                  <a:pt x="69" y="40"/>
                </a:lnTo>
                <a:lnTo>
                  <a:pt x="71" y="36"/>
                </a:lnTo>
                <a:lnTo>
                  <a:pt x="74" y="34"/>
                </a:lnTo>
                <a:lnTo>
                  <a:pt x="74" y="33"/>
                </a:lnTo>
                <a:lnTo>
                  <a:pt x="70" y="21"/>
                </a:lnTo>
                <a:lnTo>
                  <a:pt x="66" y="20"/>
                </a:lnTo>
                <a:lnTo>
                  <a:pt x="65" y="17"/>
                </a:lnTo>
                <a:lnTo>
                  <a:pt x="58" y="16"/>
                </a:lnTo>
                <a:lnTo>
                  <a:pt x="40" y="12"/>
                </a:lnTo>
                <a:lnTo>
                  <a:pt x="33" y="7"/>
                </a:lnTo>
                <a:lnTo>
                  <a:pt x="29" y="5"/>
                </a:lnTo>
                <a:lnTo>
                  <a:pt x="27" y="7"/>
                </a:lnTo>
                <a:lnTo>
                  <a:pt x="26" y="6"/>
                </a:lnTo>
                <a:lnTo>
                  <a:pt x="28" y="5"/>
                </a:lnTo>
                <a:lnTo>
                  <a:pt x="28" y="3"/>
                </a:lnTo>
                <a:lnTo>
                  <a:pt x="28" y="2"/>
                </a:lnTo>
                <a:lnTo>
                  <a:pt x="28" y="0"/>
                </a:lnTo>
                <a:lnTo>
                  <a:pt x="18" y="4"/>
                </a:lnTo>
                <a:lnTo>
                  <a:pt x="14" y="5"/>
                </a:lnTo>
                <a:lnTo>
                  <a:pt x="13" y="6"/>
                </a:lnTo>
                <a:lnTo>
                  <a:pt x="10" y="4"/>
                </a:lnTo>
                <a:lnTo>
                  <a:pt x="10" y="5"/>
                </a:lnTo>
                <a:lnTo>
                  <a:pt x="10" y="4"/>
                </a:lnTo>
                <a:lnTo>
                  <a:pt x="7" y="6"/>
                </a:lnTo>
                <a:lnTo>
                  <a:pt x="8" y="16"/>
                </a:lnTo>
                <a:lnTo>
                  <a:pt x="0" y="26"/>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8" name="Wyoming"/>
          <p:cNvSpPr>
            <a:spLocks noChangeAspect="1"/>
          </p:cNvSpPr>
          <p:nvPr/>
        </p:nvSpPr>
        <p:spPr bwMode="auto">
          <a:xfrm>
            <a:off x="3160713" y="2212975"/>
            <a:ext cx="866775" cy="698500"/>
          </a:xfrm>
          <a:custGeom>
            <a:avLst/>
            <a:gdLst>
              <a:gd name="T0" fmla="*/ 0 w 110"/>
              <a:gd name="T1" fmla="*/ 2147483647 h 90"/>
              <a:gd name="T2" fmla="*/ 2147483647 w 110"/>
              <a:gd name="T3" fmla="*/ 2147483647 h 90"/>
              <a:gd name="T4" fmla="*/ 2147483647 w 110"/>
              <a:gd name="T5" fmla="*/ 2147483647 h 90"/>
              <a:gd name="T6" fmla="*/ 2147483647 w 110"/>
              <a:gd name="T7" fmla="*/ 0 h 90"/>
              <a:gd name="T8" fmla="*/ 2147483647 w 110"/>
              <a:gd name="T9" fmla="*/ 2147483647 h 90"/>
              <a:gd name="T10" fmla="*/ 2147483647 w 110"/>
              <a:gd name="T11" fmla="*/ 2147483647 h 90"/>
              <a:gd name="T12" fmla="*/ 2147483647 w 110"/>
              <a:gd name="T13" fmla="*/ 2147483647 h 90"/>
              <a:gd name="T14" fmla="*/ 2147483647 w 110"/>
              <a:gd name="T15" fmla="*/ 2147483647 h 90"/>
              <a:gd name="T16" fmla="*/ 2147483647 w 110"/>
              <a:gd name="T17" fmla="*/ 2147483647 h 90"/>
              <a:gd name="T18" fmla="*/ 0 w 110"/>
              <a:gd name="T19" fmla="*/ 2147483647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90"/>
              <a:gd name="T32" fmla="*/ 110 w 11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90">
                <a:moveTo>
                  <a:pt x="0" y="77"/>
                </a:moveTo>
                <a:lnTo>
                  <a:pt x="3" y="58"/>
                </a:lnTo>
                <a:lnTo>
                  <a:pt x="11" y="9"/>
                </a:lnTo>
                <a:lnTo>
                  <a:pt x="13" y="0"/>
                </a:lnTo>
                <a:lnTo>
                  <a:pt x="56" y="6"/>
                </a:lnTo>
                <a:lnTo>
                  <a:pt x="110" y="12"/>
                </a:lnTo>
                <a:lnTo>
                  <a:pt x="106" y="51"/>
                </a:lnTo>
                <a:lnTo>
                  <a:pt x="102" y="90"/>
                </a:lnTo>
                <a:lnTo>
                  <a:pt x="29" y="82"/>
                </a:lnTo>
                <a:lnTo>
                  <a:pt x="0" y="77"/>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29" name="Massachusetts"/>
          <p:cNvSpPr>
            <a:spLocks noChangeAspect="1"/>
          </p:cNvSpPr>
          <p:nvPr/>
        </p:nvSpPr>
        <p:spPr bwMode="auto">
          <a:xfrm>
            <a:off x="7439025" y="2320925"/>
            <a:ext cx="407988" cy="201613"/>
          </a:xfrm>
          <a:custGeom>
            <a:avLst/>
            <a:gdLst>
              <a:gd name="T0" fmla="*/ 0 w 52"/>
              <a:gd name="T1" fmla="*/ 2147483647 h 26"/>
              <a:gd name="T2" fmla="*/ 0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2147483647 w 52"/>
              <a:gd name="T15" fmla="*/ 2147483647 h 26"/>
              <a:gd name="T16" fmla="*/ 2147483647 w 52"/>
              <a:gd name="T17" fmla="*/ 2147483647 h 26"/>
              <a:gd name="T18" fmla="*/ 2147483647 w 52"/>
              <a:gd name="T19" fmla="*/ 2147483647 h 26"/>
              <a:gd name="T20" fmla="*/ 2147483647 w 52"/>
              <a:gd name="T21" fmla="*/ 2147483647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2147483647 w 52"/>
              <a:gd name="T47" fmla="*/ 2147483647 h 26"/>
              <a:gd name="T48" fmla="*/ 2147483647 w 52"/>
              <a:gd name="T49" fmla="*/ 2147483647 h 26"/>
              <a:gd name="T50" fmla="*/ 2147483647 w 52"/>
              <a:gd name="T51" fmla="*/ 2147483647 h 26"/>
              <a:gd name="T52" fmla="*/ 2147483647 w 52"/>
              <a:gd name="T53" fmla="*/ 2147483647 h 26"/>
              <a:gd name="T54" fmla="*/ 2147483647 w 52"/>
              <a:gd name="T55" fmla="*/ 2147483647 h 26"/>
              <a:gd name="T56" fmla="*/ 2147483647 w 52"/>
              <a:gd name="T57" fmla="*/ 2147483647 h 26"/>
              <a:gd name="T58" fmla="*/ 2147483647 w 52"/>
              <a:gd name="T59" fmla="*/ 2147483647 h 26"/>
              <a:gd name="T60" fmla="*/ 2147483647 w 52"/>
              <a:gd name="T61" fmla="*/ 2147483647 h 26"/>
              <a:gd name="T62" fmla="*/ 2147483647 w 52"/>
              <a:gd name="T63" fmla="*/ 2147483647 h 26"/>
              <a:gd name="T64" fmla="*/ 2147483647 w 52"/>
              <a:gd name="T65" fmla="*/ 2147483647 h 26"/>
              <a:gd name="T66" fmla="*/ 2147483647 w 52"/>
              <a:gd name="T67" fmla="*/ 2147483647 h 26"/>
              <a:gd name="T68" fmla="*/ 2147483647 w 52"/>
              <a:gd name="T69" fmla="*/ 2147483647 h 26"/>
              <a:gd name="T70" fmla="*/ 2147483647 w 52"/>
              <a:gd name="T71" fmla="*/ 2147483647 h 26"/>
              <a:gd name="T72" fmla="*/ 2147483647 w 52"/>
              <a:gd name="T73" fmla="*/ 2147483647 h 26"/>
              <a:gd name="T74" fmla="*/ 2147483647 w 52"/>
              <a:gd name="T75" fmla="*/ 2147483647 h 26"/>
              <a:gd name="T76" fmla="*/ 2147483647 w 52"/>
              <a:gd name="T77" fmla="*/ 2147483647 h 26"/>
              <a:gd name="T78" fmla="*/ 2147483647 w 52"/>
              <a:gd name="T79" fmla="*/ 2147483647 h 26"/>
              <a:gd name="T80" fmla="*/ 2147483647 w 52"/>
              <a:gd name="T81" fmla="*/ 2147483647 h 26"/>
              <a:gd name="T82" fmla="*/ 2147483647 w 52"/>
              <a:gd name="T83" fmla="*/ 2147483647 h 26"/>
              <a:gd name="T84" fmla="*/ 2147483647 w 52"/>
              <a:gd name="T85" fmla="*/ 2147483647 h 26"/>
              <a:gd name="T86" fmla="*/ 2147483647 w 52"/>
              <a:gd name="T87" fmla="*/ 2147483647 h 26"/>
              <a:gd name="T88" fmla="*/ 2147483647 w 52"/>
              <a:gd name="T89" fmla="*/ 0 h 26"/>
              <a:gd name="T90" fmla="*/ 2147483647 w 52"/>
              <a:gd name="T91" fmla="*/ 2147483647 h 26"/>
              <a:gd name="T92" fmla="*/ 2147483647 w 52"/>
              <a:gd name="T93" fmla="*/ 2147483647 h 26"/>
              <a:gd name="T94" fmla="*/ 0 w 52"/>
              <a:gd name="T95" fmla="*/ 2147483647 h 2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2"/>
              <a:gd name="T145" fmla="*/ 0 h 26"/>
              <a:gd name="T146" fmla="*/ 52 w 52"/>
              <a:gd name="T147" fmla="*/ 26 h 2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2" h="26">
                <a:moveTo>
                  <a:pt x="0" y="10"/>
                </a:moveTo>
                <a:lnTo>
                  <a:pt x="0" y="24"/>
                </a:lnTo>
                <a:lnTo>
                  <a:pt x="24" y="19"/>
                </a:lnTo>
                <a:lnTo>
                  <a:pt x="28" y="18"/>
                </a:lnTo>
                <a:lnTo>
                  <a:pt x="30" y="18"/>
                </a:lnTo>
                <a:lnTo>
                  <a:pt x="32" y="22"/>
                </a:lnTo>
                <a:lnTo>
                  <a:pt x="35" y="23"/>
                </a:lnTo>
                <a:lnTo>
                  <a:pt x="36" y="26"/>
                </a:lnTo>
                <a:lnTo>
                  <a:pt x="38" y="26"/>
                </a:lnTo>
                <a:lnTo>
                  <a:pt x="38" y="24"/>
                </a:lnTo>
                <a:lnTo>
                  <a:pt x="40" y="23"/>
                </a:lnTo>
                <a:lnTo>
                  <a:pt x="40" y="21"/>
                </a:lnTo>
                <a:lnTo>
                  <a:pt x="41" y="20"/>
                </a:lnTo>
                <a:lnTo>
                  <a:pt x="42" y="24"/>
                </a:lnTo>
                <a:lnTo>
                  <a:pt x="45" y="23"/>
                </a:lnTo>
                <a:lnTo>
                  <a:pt x="45" y="22"/>
                </a:lnTo>
                <a:lnTo>
                  <a:pt x="48" y="20"/>
                </a:lnTo>
                <a:lnTo>
                  <a:pt x="50" y="19"/>
                </a:lnTo>
                <a:lnTo>
                  <a:pt x="52" y="21"/>
                </a:lnTo>
                <a:lnTo>
                  <a:pt x="51" y="17"/>
                </a:lnTo>
                <a:lnTo>
                  <a:pt x="49" y="13"/>
                </a:lnTo>
                <a:lnTo>
                  <a:pt x="48" y="12"/>
                </a:lnTo>
                <a:lnTo>
                  <a:pt x="46" y="12"/>
                </a:lnTo>
                <a:lnTo>
                  <a:pt x="46" y="13"/>
                </a:lnTo>
                <a:lnTo>
                  <a:pt x="47" y="13"/>
                </a:lnTo>
                <a:lnTo>
                  <a:pt x="48" y="13"/>
                </a:lnTo>
                <a:lnTo>
                  <a:pt x="49" y="14"/>
                </a:lnTo>
                <a:lnTo>
                  <a:pt x="50" y="16"/>
                </a:lnTo>
                <a:lnTo>
                  <a:pt x="49" y="18"/>
                </a:lnTo>
                <a:lnTo>
                  <a:pt x="45" y="20"/>
                </a:lnTo>
                <a:lnTo>
                  <a:pt x="43" y="19"/>
                </a:lnTo>
                <a:lnTo>
                  <a:pt x="42" y="16"/>
                </a:lnTo>
                <a:lnTo>
                  <a:pt x="40" y="16"/>
                </a:lnTo>
                <a:lnTo>
                  <a:pt x="40" y="14"/>
                </a:lnTo>
                <a:lnTo>
                  <a:pt x="38" y="12"/>
                </a:lnTo>
                <a:lnTo>
                  <a:pt x="35" y="11"/>
                </a:lnTo>
                <a:lnTo>
                  <a:pt x="35" y="12"/>
                </a:lnTo>
                <a:lnTo>
                  <a:pt x="34" y="12"/>
                </a:lnTo>
                <a:lnTo>
                  <a:pt x="33" y="10"/>
                </a:lnTo>
                <a:lnTo>
                  <a:pt x="34" y="8"/>
                </a:lnTo>
                <a:lnTo>
                  <a:pt x="35" y="7"/>
                </a:lnTo>
                <a:lnTo>
                  <a:pt x="34" y="6"/>
                </a:lnTo>
                <a:lnTo>
                  <a:pt x="37" y="4"/>
                </a:lnTo>
                <a:lnTo>
                  <a:pt x="34" y="2"/>
                </a:lnTo>
                <a:lnTo>
                  <a:pt x="34" y="0"/>
                </a:lnTo>
                <a:lnTo>
                  <a:pt x="28" y="3"/>
                </a:lnTo>
                <a:lnTo>
                  <a:pt x="11" y="8"/>
                </a:lnTo>
                <a:lnTo>
                  <a:pt x="0" y="10"/>
                </a:lnTo>
                <a:close/>
              </a:path>
            </a:pathLst>
          </a:custGeom>
          <a:solidFill>
            <a:srgbClr val="FFFF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0" name="Freeform 59"/>
          <p:cNvSpPr>
            <a:spLocks noChangeAspect="1"/>
          </p:cNvSpPr>
          <p:nvPr/>
        </p:nvSpPr>
        <p:spPr bwMode="auto">
          <a:xfrm>
            <a:off x="7758113" y="2514600"/>
            <a:ext cx="39687" cy="33338"/>
          </a:xfrm>
          <a:custGeom>
            <a:avLst/>
            <a:gdLst>
              <a:gd name="T0" fmla="*/ 0 w 5"/>
              <a:gd name="T1" fmla="*/ 2147483647 h 4"/>
              <a:gd name="T2" fmla="*/ 2147483647 w 5"/>
              <a:gd name="T3" fmla="*/ 0 h 4"/>
              <a:gd name="T4" fmla="*/ 2147483647 w 5"/>
              <a:gd name="T5" fmla="*/ 2147483647 h 4"/>
              <a:gd name="T6" fmla="*/ 0 w 5"/>
              <a:gd name="T7" fmla="*/ 2147483647 h 4"/>
              <a:gd name="T8" fmla="*/ 0 60000 65536"/>
              <a:gd name="T9" fmla="*/ 0 60000 65536"/>
              <a:gd name="T10" fmla="*/ 0 60000 65536"/>
              <a:gd name="T11" fmla="*/ 0 60000 65536"/>
              <a:gd name="T12" fmla="*/ 0 w 5"/>
              <a:gd name="T13" fmla="*/ 0 h 4"/>
              <a:gd name="T14" fmla="*/ 5 w 5"/>
              <a:gd name="T15" fmla="*/ 4 h 4"/>
            </a:gdLst>
            <a:ahLst/>
            <a:cxnLst>
              <a:cxn ang="T8">
                <a:pos x="T0" y="T1"/>
              </a:cxn>
              <a:cxn ang="T9">
                <a:pos x="T2" y="T3"/>
              </a:cxn>
              <a:cxn ang="T10">
                <a:pos x="T4" y="T5"/>
              </a:cxn>
              <a:cxn ang="T11">
                <a:pos x="T6" y="T7"/>
              </a:cxn>
            </a:cxnLst>
            <a:rect l="T12" t="T13" r="T14" b="T15"/>
            <a:pathLst>
              <a:path w="5" h="4">
                <a:moveTo>
                  <a:pt x="0" y="4"/>
                </a:moveTo>
                <a:lnTo>
                  <a:pt x="2" y="0"/>
                </a:lnTo>
                <a:lnTo>
                  <a:pt x="5" y="2"/>
                </a:lnTo>
                <a:lnTo>
                  <a:pt x="0" y="4"/>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1" name="Freeform 60"/>
          <p:cNvSpPr>
            <a:spLocks noChangeAspect="1"/>
          </p:cNvSpPr>
          <p:nvPr/>
        </p:nvSpPr>
        <p:spPr bwMode="auto">
          <a:xfrm>
            <a:off x="7831138" y="2514600"/>
            <a:ext cx="31750" cy="15875"/>
          </a:xfrm>
          <a:custGeom>
            <a:avLst/>
            <a:gdLst>
              <a:gd name="T0" fmla="*/ 0 w 4"/>
              <a:gd name="T1" fmla="*/ 2147483647 h 2"/>
              <a:gd name="T2" fmla="*/ 2147483647 w 4"/>
              <a:gd name="T3" fmla="*/ 0 h 2"/>
              <a:gd name="T4" fmla="*/ 2147483647 w 4"/>
              <a:gd name="T5" fmla="*/ 2147483647 h 2"/>
              <a:gd name="T6" fmla="*/ 0 w 4"/>
              <a:gd name="T7" fmla="*/ 2147483647 h 2"/>
              <a:gd name="T8" fmla="*/ 0 60000 65536"/>
              <a:gd name="T9" fmla="*/ 0 60000 65536"/>
              <a:gd name="T10" fmla="*/ 0 60000 65536"/>
              <a:gd name="T11" fmla="*/ 0 60000 65536"/>
              <a:gd name="T12" fmla="*/ 0 w 4"/>
              <a:gd name="T13" fmla="*/ 0 h 2"/>
              <a:gd name="T14" fmla="*/ 4 w 4"/>
              <a:gd name="T15" fmla="*/ 2 h 2"/>
            </a:gdLst>
            <a:ahLst/>
            <a:cxnLst>
              <a:cxn ang="T8">
                <a:pos x="T0" y="T1"/>
              </a:cxn>
              <a:cxn ang="T9">
                <a:pos x="T2" y="T3"/>
              </a:cxn>
              <a:cxn ang="T10">
                <a:pos x="T4" y="T5"/>
              </a:cxn>
              <a:cxn ang="T11">
                <a:pos x="T6" y="T7"/>
              </a:cxn>
            </a:cxnLst>
            <a:rect l="T12" t="T13" r="T14" b="T15"/>
            <a:pathLst>
              <a:path w="4" h="2">
                <a:moveTo>
                  <a:pt x="0" y="2"/>
                </a:moveTo>
                <a:lnTo>
                  <a:pt x="2" y="0"/>
                </a:lnTo>
                <a:lnTo>
                  <a:pt x="4" y="2"/>
                </a:lnTo>
                <a:lnTo>
                  <a:pt x="0" y="2"/>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sp>
        <p:nvSpPr>
          <p:cNvPr id="3132" name="Virginia"/>
          <p:cNvSpPr>
            <a:spLocks noChangeAspect="1"/>
          </p:cNvSpPr>
          <p:nvPr/>
        </p:nvSpPr>
        <p:spPr bwMode="auto">
          <a:xfrm>
            <a:off x="6410325" y="3014663"/>
            <a:ext cx="939800" cy="533400"/>
          </a:xfrm>
          <a:custGeom>
            <a:avLst/>
            <a:gdLst>
              <a:gd name="T0" fmla="*/ 2147483647 w 120"/>
              <a:gd name="T1" fmla="*/ 2147483647 h 69"/>
              <a:gd name="T2" fmla="*/ 2147483647 w 120"/>
              <a:gd name="T3" fmla="*/ 2147483647 h 69"/>
              <a:gd name="T4" fmla="*/ 2147483647 w 120"/>
              <a:gd name="T5" fmla="*/ 2147483647 h 69"/>
              <a:gd name="T6" fmla="*/ 2147483647 w 120"/>
              <a:gd name="T7" fmla="*/ 2147483647 h 69"/>
              <a:gd name="T8" fmla="*/ 2147483647 w 120"/>
              <a:gd name="T9" fmla="*/ 2147483647 h 69"/>
              <a:gd name="T10" fmla="*/ 2147483647 w 120"/>
              <a:gd name="T11" fmla="*/ 2147483647 h 69"/>
              <a:gd name="T12" fmla="*/ 2147483647 w 120"/>
              <a:gd name="T13" fmla="*/ 2147483647 h 69"/>
              <a:gd name="T14" fmla="*/ 2147483647 w 120"/>
              <a:gd name="T15" fmla="*/ 2147483647 h 69"/>
              <a:gd name="T16" fmla="*/ 2147483647 w 120"/>
              <a:gd name="T17" fmla="*/ 2147483647 h 69"/>
              <a:gd name="T18" fmla="*/ 2147483647 w 120"/>
              <a:gd name="T19" fmla="*/ 2147483647 h 69"/>
              <a:gd name="T20" fmla="*/ 2147483647 w 120"/>
              <a:gd name="T21" fmla="*/ 2147483647 h 69"/>
              <a:gd name="T22" fmla="*/ 2147483647 w 120"/>
              <a:gd name="T23" fmla="*/ 2147483647 h 69"/>
              <a:gd name="T24" fmla="*/ 2147483647 w 120"/>
              <a:gd name="T25" fmla="*/ 2147483647 h 69"/>
              <a:gd name="T26" fmla="*/ 2147483647 w 120"/>
              <a:gd name="T27" fmla="*/ 2147483647 h 69"/>
              <a:gd name="T28" fmla="*/ 2147483647 w 120"/>
              <a:gd name="T29" fmla="*/ 2147483647 h 69"/>
              <a:gd name="T30" fmla="*/ 2147483647 w 120"/>
              <a:gd name="T31" fmla="*/ 2147483647 h 69"/>
              <a:gd name="T32" fmla="*/ 2147483647 w 120"/>
              <a:gd name="T33" fmla="*/ 2147483647 h 69"/>
              <a:gd name="T34" fmla="*/ 2147483647 w 120"/>
              <a:gd name="T35" fmla="*/ 2147483647 h 69"/>
              <a:gd name="T36" fmla="*/ 2147483647 w 120"/>
              <a:gd name="T37" fmla="*/ 2147483647 h 69"/>
              <a:gd name="T38" fmla="*/ 2147483647 w 120"/>
              <a:gd name="T39" fmla="*/ 2147483647 h 69"/>
              <a:gd name="T40" fmla="*/ 2147483647 w 120"/>
              <a:gd name="T41" fmla="*/ 2147483647 h 69"/>
              <a:gd name="T42" fmla="*/ 2147483647 w 120"/>
              <a:gd name="T43" fmla="*/ 2147483647 h 69"/>
              <a:gd name="T44" fmla="*/ 2147483647 w 120"/>
              <a:gd name="T45" fmla="*/ 2147483647 h 69"/>
              <a:gd name="T46" fmla="*/ 2147483647 w 120"/>
              <a:gd name="T47" fmla="*/ 2147483647 h 69"/>
              <a:gd name="T48" fmla="*/ 2147483647 w 120"/>
              <a:gd name="T49" fmla="*/ 2147483647 h 69"/>
              <a:gd name="T50" fmla="*/ 2147483647 w 120"/>
              <a:gd name="T51" fmla="*/ 2147483647 h 69"/>
              <a:gd name="T52" fmla="*/ 2147483647 w 120"/>
              <a:gd name="T53" fmla="*/ 2147483647 h 69"/>
              <a:gd name="T54" fmla="*/ 2147483647 w 120"/>
              <a:gd name="T55" fmla="*/ 2147483647 h 69"/>
              <a:gd name="T56" fmla="*/ 2147483647 w 120"/>
              <a:gd name="T57" fmla="*/ 2147483647 h 69"/>
              <a:gd name="T58" fmla="*/ 2147483647 w 120"/>
              <a:gd name="T59" fmla="*/ 2147483647 h 69"/>
              <a:gd name="T60" fmla="*/ 2147483647 w 120"/>
              <a:gd name="T61" fmla="*/ 2147483647 h 69"/>
              <a:gd name="T62" fmla="*/ 2147483647 w 120"/>
              <a:gd name="T63" fmla="*/ 2147483647 h 69"/>
              <a:gd name="T64" fmla="*/ 2147483647 w 120"/>
              <a:gd name="T65" fmla="*/ 2147483647 h 69"/>
              <a:gd name="T66" fmla="*/ 2147483647 w 120"/>
              <a:gd name="T67" fmla="*/ 2147483647 h 69"/>
              <a:gd name="T68" fmla="*/ 2147483647 w 120"/>
              <a:gd name="T69" fmla="*/ 2147483647 h 69"/>
              <a:gd name="T70" fmla="*/ 2147483647 w 120"/>
              <a:gd name="T71" fmla="*/ 2147483647 h 69"/>
              <a:gd name="T72" fmla="*/ 2147483647 w 120"/>
              <a:gd name="T73" fmla="*/ 2147483647 h 69"/>
              <a:gd name="T74" fmla="*/ 2147483647 w 120"/>
              <a:gd name="T75" fmla="*/ 2147483647 h 69"/>
              <a:gd name="T76" fmla="*/ 2147483647 w 120"/>
              <a:gd name="T77" fmla="*/ 2147483647 h 69"/>
              <a:gd name="T78" fmla="*/ 0 w 120"/>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69"/>
              <a:gd name="T122" fmla="*/ 120 w 120"/>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69">
                <a:moveTo>
                  <a:pt x="0" y="69"/>
                </a:moveTo>
                <a:lnTo>
                  <a:pt x="11" y="61"/>
                </a:lnTo>
                <a:lnTo>
                  <a:pt x="11" y="59"/>
                </a:lnTo>
                <a:lnTo>
                  <a:pt x="15" y="55"/>
                </a:lnTo>
                <a:lnTo>
                  <a:pt x="19" y="52"/>
                </a:lnTo>
                <a:lnTo>
                  <a:pt x="23" y="47"/>
                </a:lnTo>
                <a:lnTo>
                  <a:pt x="27" y="52"/>
                </a:lnTo>
                <a:lnTo>
                  <a:pt x="33" y="49"/>
                </a:lnTo>
                <a:lnTo>
                  <a:pt x="35" y="51"/>
                </a:lnTo>
                <a:lnTo>
                  <a:pt x="38" y="49"/>
                </a:lnTo>
                <a:lnTo>
                  <a:pt x="40" y="46"/>
                </a:lnTo>
                <a:lnTo>
                  <a:pt x="46" y="45"/>
                </a:lnTo>
                <a:lnTo>
                  <a:pt x="50" y="41"/>
                </a:lnTo>
                <a:lnTo>
                  <a:pt x="48" y="40"/>
                </a:lnTo>
                <a:lnTo>
                  <a:pt x="54" y="27"/>
                </a:lnTo>
                <a:lnTo>
                  <a:pt x="55" y="21"/>
                </a:lnTo>
                <a:lnTo>
                  <a:pt x="60" y="23"/>
                </a:lnTo>
                <a:lnTo>
                  <a:pt x="63" y="16"/>
                </a:lnTo>
                <a:lnTo>
                  <a:pt x="66" y="15"/>
                </a:lnTo>
                <a:lnTo>
                  <a:pt x="70" y="8"/>
                </a:lnTo>
                <a:lnTo>
                  <a:pt x="71" y="0"/>
                </a:lnTo>
                <a:lnTo>
                  <a:pt x="80" y="5"/>
                </a:lnTo>
                <a:lnTo>
                  <a:pt x="81" y="1"/>
                </a:lnTo>
                <a:lnTo>
                  <a:pt x="85" y="2"/>
                </a:lnTo>
                <a:lnTo>
                  <a:pt x="88" y="5"/>
                </a:lnTo>
                <a:lnTo>
                  <a:pt x="91" y="7"/>
                </a:lnTo>
                <a:lnTo>
                  <a:pt x="93" y="9"/>
                </a:lnTo>
                <a:lnTo>
                  <a:pt x="93" y="12"/>
                </a:lnTo>
                <a:lnTo>
                  <a:pt x="90" y="16"/>
                </a:lnTo>
                <a:lnTo>
                  <a:pt x="91" y="19"/>
                </a:lnTo>
                <a:lnTo>
                  <a:pt x="94" y="18"/>
                </a:lnTo>
                <a:lnTo>
                  <a:pt x="95" y="20"/>
                </a:lnTo>
                <a:lnTo>
                  <a:pt x="97" y="21"/>
                </a:lnTo>
                <a:lnTo>
                  <a:pt x="102" y="21"/>
                </a:lnTo>
                <a:lnTo>
                  <a:pt x="103" y="23"/>
                </a:lnTo>
                <a:lnTo>
                  <a:pt x="109" y="24"/>
                </a:lnTo>
                <a:lnTo>
                  <a:pt x="107" y="26"/>
                </a:lnTo>
                <a:lnTo>
                  <a:pt x="108" y="29"/>
                </a:lnTo>
                <a:lnTo>
                  <a:pt x="108" y="30"/>
                </a:lnTo>
                <a:lnTo>
                  <a:pt x="106" y="30"/>
                </a:lnTo>
                <a:lnTo>
                  <a:pt x="103" y="28"/>
                </a:lnTo>
                <a:lnTo>
                  <a:pt x="98" y="24"/>
                </a:lnTo>
                <a:lnTo>
                  <a:pt x="105" y="31"/>
                </a:lnTo>
                <a:lnTo>
                  <a:pt x="109" y="31"/>
                </a:lnTo>
                <a:lnTo>
                  <a:pt x="107" y="32"/>
                </a:lnTo>
                <a:lnTo>
                  <a:pt x="111" y="34"/>
                </a:lnTo>
                <a:lnTo>
                  <a:pt x="111" y="36"/>
                </a:lnTo>
                <a:lnTo>
                  <a:pt x="109" y="35"/>
                </a:lnTo>
                <a:lnTo>
                  <a:pt x="108" y="35"/>
                </a:lnTo>
                <a:lnTo>
                  <a:pt x="108" y="36"/>
                </a:lnTo>
                <a:lnTo>
                  <a:pt x="109" y="37"/>
                </a:lnTo>
                <a:lnTo>
                  <a:pt x="108" y="38"/>
                </a:lnTo>
                <a:lnTo>
                  <a:pt x="103" y="35"/>
                </a:lnTo>
                <a:lnTo>
                  <a:pt x="102" y="33"/>
                </a:lnTo>
                <a:lnTo>
                  <a:pt x="103" y="35"/>
                </a:lnTo>
                <a:lnTo>
                  <a:pt x="107" y="38"/>
                </a:lnTo>
                <a:lnTo>
                  <a:pt x="109" y="38"/>
                </a:lnTo>
                <a:lnTo>
                  <a:pt x="111" y="39"/>
                </a:lnTo>
                <a:lnTo>
                  <a:pt x="110" y="40"/>
                </a:lnTo>
                <a:lnTo>
                  <a:pt x="111" y="40"/>
                </a:lnTo>
                <a:lnTo>
                  <a:pt x="112" y="41"/>
                </a:lnTo>
                <a:lnTo>
                  <a:pt x="110" y="43"/>
                </a:lnTo>
                <a:lnTo>
                  <a:pt x="107" y="41"/>
                </a:lnTo>
                <a:lnTo>
                  <a:pt x="106" y="40"/>
                </a:lnTo>
                <a:lnTo>
                  <a:pt x="102" y="39"/>
                </a:lnTo>
                <a:lnTo>
                  <a:pt x="101" y="38"/>
                </a:lnTo>
                <a:lnTo>
                  <a:pt x="100" y="40"/>
                </a:lnTo>
                <a:lnTo>
                  <a:pt x="105" y="41"/>
                </a:lnTo>
                <a:lnTo>
                  <a:pt x="105" y="42"/>
                </a:lnTo>
                <a:lnTo>
                  <a:pt x="110" y="44"/>
                </a:lnTo>
                <a:lnTo>
                  <a:pt x="112" y="44"/>
                </a:lnTo>
                <a:lnTo>
                  <a:pt x="112" y="43"/>
                </a:lnTo>
                <a:lnTo>
                  <a:pt x="113" y="43"/>
                </a:lnTo>
                <a:lnTo>
                  <a:pt x="116" y="43"/>
                </a:lnTo>
                <a:lnTo>
                  <a:pt x="120" y="49"/>
                </a:lnTo>
                <a:lnTo>
                  <a:pt x="118" y="48"/>
                </a:lnTo>
                <a:lnTo>
                  <a:pt x="117" y="50"/>
                </a:lnTo>
                <a:lnTo>
                  <a:pt x="69" y="59"/>
                </a:lnTo>
                <a:lnTo>
                  <a:pt x="31" y="64"/>
                </a:lnTo>
                <a:lnTo>
                  <a:pt x="0" y="69"/>
                </a:lnTo>
                <a:close/>
              </a:path>
            </a:pathLst>
          </a:custGeom>
          <a:solidFill>
            <a:srgbClr val="A64D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33" name="Freeform 62"/>
          <p:cNvSpPr>
            <a:spLocks noChangeAspect="1"/>
          </p:cNvSpPr>
          <p:nvPr/>
        </p:nvSpPr>
        <p:spPr bwMode="auto">
          <a:xfrm>
            <a:off x="7313613" y="3160713"/>
            <a:ext cx="46037" cy="146050"/>
          </a:xfrm>
          <a:custGeom>
            <a:avLst/>
            <a:gdLst>
              <a:gd name="T0" fmla="*/ 0 w 6"/>
              <a:gd name="T1" fmla="*/ 2147483647 h 19"/>
              <a:gd name="T2" fmla="*/ 0 w 6"/>
              <a:gd name="T3" fmla="*/ 2147483647 h 19"/>
              <a:gd name="T4" fmla="*/ 2147483647 w 6"/>
              <a:gd name="T5" fmla="*/ 2147483647 h 19"/>
              <a:gd name="T6" fmla="*/ 2147483647 w 6"/>
              <a:gd name="T7" fmla="*/ 2147483647 h 19"/>
              <a:gd name="T8" fmla="*/ 2147483647 w 6"/>
              <a:gd name="T9" fmla="*/ 2147483647 h 19"/>
              <a:gd name="T10" fmla="*/ 2147483647 w 6"/>
              <a:gd name="T11" fmla="*/ 0 h 19"/>
              <a:gd name="T12" fmla="*/ 2147483647 w 6"/>
              <a:gd name="T13" fmla="*/ 2147483647 h 19"/>
              <a:gd name="T14" fmla="*/ 0 w 6"/>
              <a:gd name="T15" fmla="*/ 2147483647 h 19"/>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9"/>
              <a:gd name="T26" fmla="*/ 6 w 6"/>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9">
                <a:moveTo>
                  <a:pt x="0" y="11"/>
                </a:moveTo>
                <a:lnTo>
                  <a:pt x="0" y="17"/>
                </a:lnTo>
                <a:lnTo>
                  <a:pt x="1" y="19"/>
                </a:lnTo>
                <a:lnTo>
                  <a:pt x="2" y="13"/>
                </a:lnTo>
                <a:lnTo>
                  <a:pt x="5" y="10"/>
                </a:lnTo>
                <a:lnTo>
                  <a:pt x="6" y="0"/>
                </a:lnTo>
                <a:lnTo>
                  <a:pt x="2" y="2"/>
                </a:lnTo>
                <a:lnTo>
                  <a:pt x="0" y="11"/>
                </a:lnTo>
                <a:close/>
              </a:path>
            </a:pathLst>
          </a:custGeom>
          <a:noFill/>
          <a:ln w="15875">
            <a:solidFill>
              <a:schemeClr val="tx1">
                <a:lumMod val="7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defRPr/>
            </a:pPr>
            <a:endParaRPr lang="en-US">
              <a:latin typeface="Arial" charset="0"/>
            </a:endParaRPr>
          </a:p>
        </p:txBody>
      </p:sp>
      <p:grpSp>
        <p:nvGrpSpPr>
          <p:cNvPr id="214078" name="Hawaii"/>
          <p:cNvGrpSpPr>
            <a:grpSpLocks/>
          </p:cNvGrpSpPr>
          <p:nvPr/>
        </p:nvGrpSpPr>
        <p:grpSpPr bwMode="auto">
          <a:xfrm>
            <a:off x="682625" y="3846513"/>
            <a:ext cx="963613" cy="498475"/>
            <a:chOff x="582" y="2987"/>
            <a:chExt cx="659" cy="352"/>
          </a:xfrm>
        </p:grpSpPr>
        <p:sp>
          <p:nvSpPr>
            <p:cNvPr id="3159" name="Freeform 64"/>
            <p:cNvSpPr>
              <a:spLocks noChangeAspect="1"/>
            </p:cNvSpPr>
            <p:nvPr/>
          </p:nvSpPr>
          <p:spPr bwMode="auto">
            <a:xfrm>
              <a:off x="754" y="2987"/>
              <a:ext cx="50" cy="39"/>
            </a:xfrm>
            <a:custGeom>
              <a:avLst/>
              <a:gdLst>
                <a:gd name="T0" fmla="*/ 0 w 9"/>
                <a:gd name="T1" fmla="*/ 2147483647 h 7"/>
                <a:gd name="T2" fmla="*/ 1581524453 w 9"/>
                <a:gd name="T3" fmla="*/ 2147483647 h 7"/>
                <a:gd name="T4" fmla="*/ 2147483647 w 9"/>
                <a:gd name="T5" fmla="*/ 2147483647 h 7"/>
                <a:gd name="T6" fmla="*/ 2147483647 w 9"/>
                <a:gd name="T7" fmla="*/ 2147483647 h 7"/>
                <a:gd name="T8" fmla="*/ 2147483647 w 9"/>
                <a:gd name="T9" fmla="*/ 1758338456 h 7"/>
                <a:gd name="T10" fmla="*/ 2147483647 w 9"/>
                <a:gd name="T11" fmla="*/ 0 h 7"/>
                <a:gd name="T12" fmla="*/ 2084262485 w 9"/>
                <a:gd name="T13" fmla="*/ 0 h 7"/>
                <a:gd name="T14" fmla="*/ 0 w 9"/>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9"/>
                <a:gd name="T25" fmla="*/ 0 h 7"/>
                <a:gd name="T26" fmla="*/ 9 w 9"/>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 h="7">
                  <a:moveTo>
                    <a:pt x="0" y="4"/>
                  </a:moveTo>
                  <a:lnTo>
                    <a:pt x="3" y="7"/>
                  </a:lnTo>
                  <a:lnTo>
                    <a:pt x="5" y="7"/>
                  </a:lnTo>
                  <a:lnTo>
                    <a:pt x="8" y="6"/>
                  </a:lnTo>
                  <a:lnTo>
                    <a:pt x="9" y="2"/>
                  </a:lnTo>
                  <a:lnTo>
                    <a:pt x="7" y="0"/>
                  </a:lnTo>
                  <a:lnTo>
                    <a:pt x="4" y="0"/>
                  </a:lnTo>
                  <a:lnTo>
                    <a:pt x="0" y="4"/>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0" name="Freeform 65"/>
            <p:cNvSpPr>
              <a:spLocks noChangeAspect="1"/>
            </p:cNvSpPr>
            <p:nvPr/>
          </p:nvSpPr>
          <p:spPr bwMode="auto">
            <a:xfrm>
              <a:off x="903" y="3048"/>
              <a:ext cx="52" cy="49"/>
            </a:xfrm>
            <a:custGeom>
              <a:avLst/>
              <a:gdLst>
                <a:gd name="T0" fmla="*/ 0 w 10"/>
                <a:gd name="T1" fmla="*/ 1374177936 h 9"/>
                <a:gd name="T2" fmla="*/ 1245746984 w 10"/>
                <a:gd name="T3" fmla="*/ 2147483647 h 9"/>
                <a:gd name="T4" fmla="*/ 2147483647 w 10"/>
                <a:gd name="T5" fmla="*/ 2147483647 h 9"/>
                <a:gd name="T6" fmla="*/ 2147483647 w 10"/>
                <a:gd name="T7" fmla="*/ 2147483647 h 9"/>
                <a:gd name="T8" fmla="*/ 2147483647 w 10"/>
                <a:gd name="T9" fmla="*/ 2147483647 h 9"/>
                <a:gd name="T10" fmla="*/ 2147483647 w 10"/>
                <a:gd name="T11" fmla="*/ 2147483647 h 9"/>
                <a:gd name="T12" fmla="*/ 2147483647 w 10"/>
                <a:gd name="T13" fmla="*/ 2147483647 h 9"/>
                <a:gd name="T14" fmla="*/ 2147483647 w 10"/>
                <a:gd name="T15" fmla="*/ 2147483647 h 9"/>
                <a:gd name="T16" fmla="*/ 2147483647 w 10"/>
                <a:gd name="T17" fmla="*/ 0 h 9"/>
                <a:gd name="T18" fmla="*/ 0 w 10"/>
                <a:gd name="T19" fmla="*/ 1374177936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9"/>
                <a:gd name="T32" fmla="*/ 10 w 10"/>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9">
                  <a:moveTo>
                    <a:pt x="0" y="2"/>
                  </a:moveTo>
                  <a:lnTo>
                    <a:pt x="2" y="7"/>
                  </a:lnTo>
                  <a:lnTo>
                    <a:pt x="5" y="7"/>
                  </a:lnTo>
                  <a:lnTo>
                    <a:pt x="5" y="6"/>
                  </a:lnTo>
                  <a:lnTo>
                    <a:pt x="8" y="9"/>
                  </a:lnTo>
                  <a:lnTo>
                    <a:pt x="10" y="8"/>
                  </a:lnTo>
                  <a:lnTo>
                    <a:pt x="10" y="5"/>
                  </a:lnTo>
                  <a:lnTo>
                    <a:pt x="8" y="5"/>
                  </a:lnTo>
                  <a:lnTo>
                    <a:pt x="6" y="0"/>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1" name="Freeform 66"/>
            <p:cNvSpPr>
              <a:spLocks noChangeAspect="1"/>
            </p:cNvSpPr>
            <p:nvPr/>
          </p:nvSpPr>
          <p:spPr bwMode="auto">
            <a:xfrm>
              <a:off x="993" y="3097"/>
              <a:ext cx="61" cy="16"/>
            </a:xfrm>
            <a:custGeom>
              <a:avLst/>
              <a:gdLst>
                <a:gd name="T0" fmla="*/ 0 w 11"/>
                <a:gd name="T1" fmla="*/ 1581524453 h 3"/>
                <a:gd name="T2" fmla="*/ 628483391 w 11"/>
                <a:gd name="T3" fmla="*/ 0 h 3"/>
                <a:gd name="T4" fmla="*/ 2147483647 w 11"/>
                <a:gd name="T5" fmla="*/ 502742896 h 3"/>
                <a:gd name="T6" fmla="*/ 2147483647 w 11"/>
                <a:gd name="T7" fmla="*/ 1581524453 h 3"/>
                <a:gd name="T8" fmla="*/ 0 w 11"/>
                <a:gd name="T9" fmla="*/ 1581524453 h 3"/>
                <a:gd name="T10" fmla="*/ 0 60000 65536"/>
                <a:gd name="T11" fmla="*/ 0 60000 65536"/>
                <a:gd name="T12" fmla="*/ 0 60000 65536"/>
                <a:gd name="T13" fmla="*/ 0 60000 65536"/>
                <a:gd name="T14" fmla="*/ 0 60000 65536"/>
                <a:gd name="T15" fmla="*/ 0 w 11"/>
                <a:gd name="T16" fmla="*/ 0 h 3"/>
                <a:gd name="T17" fmla="*/ 11 w 11"/>
                <a:gd name="T18" fmla="*/ 3 h 3"/>
              </a:gdLst>
              <a:ahLst/>
              <a:cxnLst>
                <a:cxn ang="T10">
                  <a:pos x="T0" y="T1"/>
                </a:cxn>
                <a:cxn ang="T11">
                  <a:pos x="T2" y="T3"/>
                </a:cxn>
                <a:cxn ang="T12">
                  <a:pos x="T4" y="T5"/>
                </a:cxn>
                <a:cxn ang="T13">
                  <a:pos x="T6" y="T7"/>
                </a:cxn>
                <a:cxn ang="T14">
                  <a:pos x="T8" y="T9"/>
                </a:cxn>
              </a:cxnLst>
              <a:rect l="T15" t="T16" r="T17" b="T18"/>
              <a:pathLst>
                <a:path w="11" h="3">
                  <a:moveTo>
                    <a:pt x="0" y="3"/>
                  </a:moveTo>
                  <a:lnTo>
                    <a:pt x="1" y="0"/>
                  </a:lnTo>
                  <a:lnTo>
                    <a:pt x="11" y="1"/>
                  </a:lnTo>
                  <a:lnTo>
                    <a:pt x="9" y="3"/>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2" name="Freeform 67"/>
            <p:cNvSpPr>
              <a:spLocks noChangeAspect="1"/>
            </p:cNvSpPr>
            <p:nvPr/>
          </p:nvSpPr>
          <p:spPr bwMode="auto">
            <a:xfrm>
              <a:off x="1022" y="3129"/>
              <a:ext cx="23" cy="17"/>
            </a:xfrm>
            <a:custGeom>
              <a:avLst/>
              <a:gdLst>
                <a:gd name="T0" fmla="*/ 0 w 4"/>
                <a:gd name="T1" fmla="*/ 0 h 3"/>
                <a:gd name="T2" fmla="*/ 414991337 w 4"/>
                <a:gd name="T3" fmla="*/ 2147483647 h 3"/>
                <a:gd name="T4" fmla="*/ 1751632622 w 4"/>
                <a:gd name="T5" fmla="*/ 2114734250 h 3"/>
                <a:gd name="T6" fmla="*/ 1336095191 w 4"/>
                <a:gd name="T7" fmla="*/ 0 h 3"/>
                <a:gd name="T8" fmla="*/ 0 w 4"/>
                <a:gd name="T9" fmla="*/ 0 h 3"/>
                <a:gd name="T10" fmla="*/ 0 60000 65536"/>
                <a:gd name="T11" fmla="*/ 0 60000 65536"/>
                <a:gd name="T12" fmla="*/ 0 60000 65536"/>
                <a:gd name="T13" fmla="*/ 0 60000 65536"/>
                <a:gd name="T14" fmla="*/ 0 60000 65536"/>
                <a:gd name="T15" fmla="*/ 0 w 4"/>
                <a:gd name="T16" fmla="*/ 0 h 3"/>
                <a:gd name="T17" fmla="*/ 4 w 4"/>
                <a:gd name="T18" fmla="*/ 3 h 3"/>
              </a:gdLst>
              <a:ahLst/>
              <a:cxnLst>
                <a:cxn ang="T10">
                  <a:pos x="T0" y="T1"/>
                </a:cxn>
                <a:cxn ang="T11">
                  <a:pos x="T2" y="T3"/>
                </a:cxn>
                <a:cxn ang="T12">
                  <a:pos x="T4" y="T5"/>
                </a:cxn>
                <a:cxn ang="T13">
                  <a:pos x="T6" y="T7"/>
                </a:cxn>
                <a:cxn ang="T14">
                  <a:pos x="T8" y="T9"/>
                </a:cxn>
              </a:cxnLst>
              <a:rect l="T15" t="T16" r="T17" b="T18"/>
              <a:pathLst>
                <a:path w="4" h="3">
                  <a:moveTo>
                    <a:pt x="0" y="0"/>
                  </a:moveTo>
                  <a:lnTo>
                    <a:pt x="1" y="3"/>
                  </a:lnTo>
                  <a:lnTo>
                    <a:pt x="4" y="2"/>
                  </a:lnTo>
                  <a:lnTo>
                    <a:pt x="3"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3" name="Freeform 68"/>
            <p:cNvSpPr>
              <a:spLocks noChangeAspect="1"/>
            </p:cNvSpPr>
            <p:nvPr/>
          </p:nvSpPr>
          <p:spPr bwMode="auto">
            <a:xfrm>
              <a:off x="1054" y="3113"/>
              <a:ext cx="75" cy="46"/>
            </a:xfrm>
            <a:custGeom>
              <a:avLst/>
              <a:gdLst>
                <a:gd name="T0" fmla="*/ 0 w 14"/>
                <a:gd name="T1" fmla="*/ 2147483647 h 8"/>
                <a:gd name="T2" fmla="*/ 1148516089 w 14"/>
                <a:gd name="T3" fmla="*/ 0 h 8"/>
                <a:gd name="T4" fmla="*/ 2147483647 w 14"/>
                <a:gd name="T5" fmla="*/ 2147483647 h 8"/>
                <a:gd name="T6" fmla="*/ 2147483647 w 14"/>
                <a:gd name="T7" fmla="*/ 1519863912 h 8"/>
                <a:gd name="T8" fmla="*/ 2147483647 w 14"/>
                <a:gd name="T9" fmla="*/ 2147483647 h 8"/>
                <a:gd name="T10" fmla="*/ 2147483647 w 14"/>
                <a:gd name="T11" fmla="*/ 2147483647 h 8"/>
                <a:gd name="T12" fmla="*/ 2147483647 w 14"/>
                <a:gd name="T13" fmla="*/ 2147483647 h 8"/>
                <a:gd name="T14" fmla="*/ 2147483647 w 14"/>
                <a:gd name="T15" fmla="*/ 2147483647 h 8"/>
                <a:gd name="T16" fmla="*/ 1148516089 w 14"/>
                <a:gd name="T17" fmla="*/ 2147483647 h 8"/>
                <a:gd name="T18" fmla="*/ 0 w 14"/>
                <a:gd name="T19" fmla="*/ 2147483647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8"/>
                <a:gd name="T32" fmla="*/ 14 w 1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8">
                  <a:moveTo>
                    <a:pt x="0" y="3"/>
                  </a:moveTo>
                  <a:lnTo>
                    <a:pt x="2" y="0"/>
                  </a:lnTo>
                  <a:lnTo>
                    <a:pt x="4" y="3"/>
                  </a:lnTo>
                  <a:lnTo>
                    <a:pt x="8" y="2"/>
                  </a:lnTo>
                  <a:lnTo>
                    <a:pt x="14" y="6"/>
                  </a:lnTo>
                  <a:lnTo>
                    <a:pt x="12" y="7"/>
                  </a:lnTo>
                  <a:lnTo>
                    <a:pt x="6" y="8"/>
                  </a:lnTo>
                  <a:lnTo>
                    <a:pt x="4" y="5"/>
                  </a:lnTo>
                  <a:lnTo>
                    <a:pt x="2" y="5"/>
                  </a:lnTo>
                  <a:lnTo>
                    <a:pt x="0" y="3"/>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4" name="Freeform 69"/>
            <p:cNvSpPr>
              <a:spLocks noChangeAspect="1"/>
            </p:cNvSpPr>
            <p:nvPr/>
          </p:nvSpPr>
          <p:spPr bwMode="auto">
            <a:xfrm>
              <a:off x="1118" y="3196"/>
              <a:ext cx="123" cy="143"/>
            </a:xfrm>
            <a:custGeom>
              <a:avLst/>
              <a:gdLst>
                <a:gd name="T0" fmla="*/ 0 w 23"/>
                <a:gd name="T1" fmla="*/ 2147483647 h 26"/>
                <a:gd name="T2" fmla="*/ 1645754787 w 23"/>
                <a:gd name="T3" fmla="*/ 2147483647 h 26"/>
                <a:gd name="T4" fmla="*/ 1645754787 w 23"/>
                <a:gd name="T5" fmla="*/ 2147483647 h 26"/>
                <a:gd name="T6" fmla="*/ 2147483647 w 23"/>
                <a:gd name="T7" fmla="*/ 2147483647 h 26"/>
                <a:gd name="T8" fmla="*/ 2147483647 w 23"/>
                <a:gd name="T9" fmla="*/ 2147483647 h 26"/>
                <a:gd name="T10" fmla="*/ 2147483647 w 23"/>
                <a:gd name="T11" fmla="*/ 2147483647 h 26"/>
                <a:gd name="T12" fmla="*/ 2147483647 w 23"/>
                <a:gd name="T13" fmla="*/ 2147483647 h 26"/>
                <a:gd name="T14" fmla="*/ 2147483647 w 23"/>
                <a:gd name="T15" fmla="*/ 2147483647 h 26"/>
                <a:gd name="T16" fmla="*/ 2142759507 w 23"/>
                <a:gd name="T17" fmla="*/ 0 h 26"/>
                <a:gd name="T18" fmla="*/ 1645754787 w 23"/>
                <a:gd name="T19" fmla="*/ 1547403633 h 26"/>
                <a:gd name="T20" fmla="*/ 2142759507 w 23"/>
                <a:gd name="T21" fmla="*/ 2147483647 h 26"/>
                <a:gd name="T22" fmla="*/ 0 w 23"/>
                <a:gd name="T23" fmla="*/ 2147483647 h 2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26"/>
                <a:gd name="T38" fmla="*/ 23 w 23"/>
                <a:gd name="T39" fmla="*/ 26 h 2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26">
                  <a:moveTo>
                    <a:pt x="0" y="10"/>
                  </a:moveTo>
                  <a:lnTo>
                    <a:pt x="3" y="17"/>
                  </a:lnTo>
                  <a:lnTo>
                    <a:pt x="3" y="23"/>
                  </a:lnTo>
                  <a:lnTo>
                    <a:pt x="8" y="26"/>
                  </a:lnTo>
                  <a:lnTo>
                    <a:pt x="10" y="22"/>
                  </a:lnTo>
                  <a:lnTo>
                    <a:pt x="20" y="18"/>
                  </a:lnTo>
                  <a:lnTo>
                    <a:pt x="23" y="15"/>
                  </a:lnTo>
                  <a:lnTo>
                    <a:pt x="15" y="5"/>
                  </a:lnTo>
                  <a:lnTo>
                    <a:pt x="4" y="0"/>
                  </a:lnTo>
                  <a:lnTo>
                    <a:pt x="3" y="2"/>
                  </a:lnTo>
                  <a:lnTo>
                    <a:pt x="4" y="5"/>
                  </a:lnTo>
                  <a:lnTo>
                    <a:pt x="0" y="1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5" name="Freeform 70"/>
            <p:cNvSpPr>
              <a:spLocks noChangeAspect="1"/>
            </p:cNvSpPr>
            <p:nvPr/>
          </p:nvSpPr>
          <p:spPr bwMode="auto">
            <a:xfrm>
              <a:off x="582" y="3064"/>
              <a:ext cx="48" cy="11"/>
            </a:xfrm>
            <a:custGeom>
              <a:avLst/>
              <a:gdLst>
                <a:gd name="T0" fmla="*/ 502742896 w 9"/>
                <a:gd name="T1" fmla="*/ 2147483647 h 2"/>
                <a:gd name="T2" fmla="*/ 2084262485 w 9"/>
                <a:gd name="T3" fmla="*/ 0 h 2"/>
                <a:gd name="T4" fmla="*/ 2147483647 w 9"/>
                <a:gd name="T5" fmla="*/ 0 h 2"/>
                <a:gd name="T6" fmla="*/ 2147483647 w 9"/>
                <a:gd name="T7" fmla="*/ 0 h 2"/>
                <a:gd name="T8" fmla="*/ 2147483647 w 9"/>
                <a:gd name="T9" fmla="*/ 0 h 2"/>
                <a:gd name="T10" fmla="*/ 2147483647 w 9"/>
                <a:gd name="T11" fmla="*/ 0 h 2"/>
                <a:gd name="T12" fmla="*/ 2147483647 w 9"/>
                <a:gd name="T13" fmla="*/ 0 h 2"/>
                <a:gd name="T14" fmla="*/ 2147483647 w 9"/>
                <a:gd name="T15" fmla="*/ 0 h 2"/>
                <a:gd name="T16" fmla="*/ 2147483647 w 9"/>
                <a:gd name="T17" fmla="*/ 0 h 2"/>
                <a:gd name="T18" fmla="*/ 2147483647 w 9"/>
                <a:gd name="T19" fmla="*/ 2147483647 h 2"/>
                <a:gd name="T20" fmla="*/ 2147483647 w 9"/>
                <a:gd name="T21" fmla="*/ 2147483647 h 2"/>
                <a:gd name="T22" fmla="*/ 2147483647 w 9"/>
                <a:gd name="T23" fmla="*/ 2147483647 h 2"/>
                <a:gd name="T24" fmla="*/ 2147483647 w 9"/>
                <a:gd name="T25" fmla="*/ 2147483647 h 2"/>
                <a:gd name="T26" fmla="*/ 2147483647 w 9"/>
                <a:gd name="T27" fmla="*/ 2147483647 h 2"/>
                <a:gd name="T28" fmla="*/ 2147483647 w 9"/>
                <a:gd name="T29" fmla="*/ 2147483647 h 2"/>
                <a:gd name="T30" fmla="*/ 2147483647 w 9"/>
                <a:gd name="T31" fmla="*/ 2147483647 h 2"/>
                <a:gd name="T32" fmla="*/ 2084262485 w 9"/>
                <a:gd name="T33" fmla="*/ 2147483647 h 2"/>
                <a:gd name="T34" fmla="*/ 1581524453 w 9"/>
                <a:gd name="T35" fmla="*/ 2147483647 h 2"/>
                <a:gd name="T36" fmla="*/ 1099770992 w 9"/>
                <a:gd name="T37" fmla="*/ 2147483647 h 2"/>
                <a:gd name="T38" fmla="*/ 502742896 w 9"/>
                <a:gd name="T39" fmla="*/ 2147483647 h 2"/>
                <a:gd name="T40" fmla="*/ 0 w 9"/>
                <a:gd name="T41" fmla="*/ 2147483647 h 2"/>
                <a:gd name="T42" fmla="*/ 0 w 9"/>
                <a:gd name="T43" fmla="*/ 2147483647 h 2"/>
                <a:gd name="T44" fmla="*/ 502742896 w 9"/>
                <a:gd name="T45" fmla="*/ 2147483647 h 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
                <a:gd name="T70" fmla="*/ 0 h 2"/>
                <a:gd name="T71" fmla="*/ 9 w 9"/>
                <a:gd name="T72" fmla="*/ 2 h 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 h="2">
                  <a:moveTo>
                    <a:pt x="1" y="1"/>
                  </a:moveTo>
                  <a:lnTo>
                    <a:pt x="4" y="0"/>
                  </a:lnTo>
                  <a:lnTo>
                    <a:pt x="5" y="0"/>
                  </a:lnTo>
                  <a:lnTo>
                    <a:pt x="6" y="0"/>
                  </a:lnTo>
                  <a:lnTo>
                    <a:pt x="7" y="0"/>
                  </a:lnTo>
                  <a:lnTo>
                    <a:pt x="8" y="0"/>
                  </a:lnTo>
                  <a:lnTo>
                    <a:pt x="9" y="0"/>
                  </a:lnTo>
                  <a:lnTo>
                    <a:pt x="9" y="1"/>
                  </a:lnTo>
                  <a:lnTo>
                    <a:pt x="7" y="1"/>
                  </a:lnTo>
                  <a:lnTo>
                    <a:pt x="6" y="1"/>
                  </a:lnTo>
                  <a:lnTo>
                    <a:pt x="5" y="1"/>
                  </a:lnTo>
                  <a:lnTo>
                    <a:pt x="4" y="2"/>
                  </a:lnTo>
                  <a:lnTo>
                    <a:pt x="3" y="2"/>
                  </a:lnTo>
                  <a:lnTo>
                    <a:pt x="2" y="2"/>
                  </a:lnTo>
                  <a:lnTo>
                    <a:pt x="1" y="2"/>
                  </a:lnTo>
                  <a:lnTo>
                    <a:pt x="0" y="1"/>
                  </a:lnTo>
                  <a:lnTo>
                    <a:pt x="1"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66" name="Freeform 71"/>
            <p:cNvSpPr>
              <a:spLocks noChangeAspect="1"/>
            </p:cNvSpPr>
            <p:nvPr/>
          </p:nvSpPr>
          <p:spPr bwMode="auto">
            <a:xfrm>
              <a:off x="619" y="3031"/>
              <a:ext cx="16" cy="12"/>
            </a:xfrm>
            <a:custGeom>
              <a:avLst/>
              <a:gdLst>
                <a:gd name="T0" fmla="*/ 0 w 3"/>
                <a:gd name="T1" fmla="*/ 0 h 2"/>
                <a:gd name="T2" fmla="*/ 0 w 3"/>
                <a:gd name="T3" fmla="*/ 2147483647 h 2"/>
                <a:gd name="T4" fmla="*/ 502742896 w 3"/>
                <a:gd name="T5" fmla="*/ 2147483647 h 2"/>
                <a:gd name="T6" fmla="*/ 502742896 w 3"/>
                <a:gd name="T7" fmla="*/ 2147483647 h 2"/>
                <a:gd name="T8" fmla="*/ 502742896 w 3"/>
                <a:gd name="T9" fmla="*/ 2147483647 h 2"/>
                <a:gd name="T10" fmla="*/ 1099770992 w 3"/>
                <a:gd name="T11" fmla="*/ 2147483647 h 2"/>
                <a:gd name="T12" fmla="*/ 1099770992 w 3"/>
                <a:gd name="T13" fmla="*/ 2147483647 h 2"/>
                <a:gd name="T14" fmla="*/ 1099770992 w 3"/>
                <a:gd name="T15" fmla="*/ 2147483647 h 2"/>
                <a:gd name="T16" fmla="*/ 1581524453 w 3"/>
                <a:gd name="T17" fmla="*/ 2147483647 h 2"/>
                <a:gd name="T18" fmla="*/ 1099770992 w 3"/>
                <a:gd name="T19" fmla="*/ 2147483647 h 2"/>
                <a:gd name="T20" fmla="*/ 502742896 w 3"/>
                <a:gd name="T21" fmla="*/ 2147483647 h 2"/>
                <a:gd name="T22" fmla="*/ 0 w 3"/>
                <a:gd name="T23" fmla="*/ 2147483647 h 2"/>
                <a:gd name="T24" fmla="*/ 0 w 3"/>
                <a:gd name="T25" fmla="*/ 0 h 2"/>
                <a:gd name="T26" fmla="*/ 0 w 3"/>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
                <a:gd name="T43" fmla="*/ 0 h 2"/>
                <a:gd name="T44" fmla="*/ 3 w 3"/>
                <a:gd name="T45" fmla="*/ 2 h 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 h="2">
                  <a:moveTo>
                    <a:pt x="0" y="0"/>
                  </a:moveTo>
                  <a:lnTo>
                    <a:pt x="0" y="1"/>
                  </a:lnTo>
                  <a:lnTo>
                    <a:pt x="1" y="2"/>
                  </a:lnTo>
                  <a:lnTo>
                    <a:pt x="2" y="2"/>
                  </a:lnTo>
                  <a:lnTo>
                    <a:pt x="3" y="2"/>
                  </a:lnTo>
                  <a:lnTo>
                    <a:pt x="2" y="1"/>
                  </a:lnTo>
                  <a:lnTo>
                    <a:pt x="1" y="1"/>
                  </a:lnTo>
                  <a:lnTo>
                    <a:pt x="0" y="1"/>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grpSp>
        <p:nvGrpSpPr>
          <p:cNvPr id="214079" name="Alaska"/>
          <p:cNvGrpSpPr>
            <a:grpSpLocks/>
          </p:cNvGrpSpPr>
          <p:nvPr/>
        </p:nvGrpSpPr>
        <p:grpSpPr bwMode="auto">
          <a:xfrm>
            <a:off x="660400" y="4448175"/>
            <a:ext cx="2776538" cy="987425"/>
            <a:chOff x="523" y="3048"/>
            <a:chExt cx="1899" cy="696"/>
          </a:xfrm>
        </p:grpSpPr>
        <p:sp>
          <p:nvSpPr>
            <p:cNvPr id="3149" name="Freeform 73"/>
            <p:cNvSpPr>
              <a:spLocks noChangeAspect="1"/>
            </p:cNvSpPr>
            <p:nvPr/>
          </p:nvSpPr>
          <p:spPr bwMode="auto">
            <a:xfrm>
              <a:off x="1451" y="3048"/>
              <a:ext cx="971" cy="668"/>
            </a:xfrm>
            <a:custGeom>
              <a:avLst/>
              <a:gdLst>
                <a:gd name="T0" fmla="*/ 2147483647 w 181"/>
                <a:gd name="T1" fmla="*/ 2147483647 h 122"/>
                <a:gd name="T2" fmla="*/ 2147483647 w 181"/>
                <a:gd name="T3" fmla="*/ 2147483647 h 122"/>
                <a:gd name="T4" fmla="*/ 2147483647 w 181"/>
                <a:gd name="T5" fmla="*/ 2147483647 h 122"/>
                <a:gd name="T6" fmla="*/ 2147483647 w 181"/>
                <a:gd name="T7" fmla="*/ 2147483647 h 122"/>
                <a:gd name="T8" fmla="*/ 2147483647 w 181"/>
                <a:gd name="T9" fmla="*/ 2147483647 h 122"/>
                <a:gd name="T10" fmla="*/ 2147483647 w 181"/>
                <a:gd name="T11" fmla="*/ 2147483647 h 122"/>
                <a:gd name="T12" fmla="*/ 2147483647 w 181"/>
                <a:gd name="T13" fmla="*/ 2147483647 h 122"/>
                <a:gd name="T14" fmla="*/ 2147483647 w 181"/>
                <a:gd name="T15" fmla="*/ 2147483647 h 122"/>
                <a:gd name="T16" fmla="*/ 2147483647 w 181"/>
                <a:gd name="T17" fmla="*/ 2147483647 h 122"/>
                <a:gd name="T18" fmla="*/ 2147483647 w 181"/>
                <a:gd name="T19" fmla="*/ 2147483647 h 122"/>
                <a:gd name="T20" fmla="*/ 2147483647 w 181"/>
                <a:gd name="T21" fmla="*/ 2147483647 h 122"/>
                <a:gd name="T22" fmla="*/ 2147483647 w 181"/>
                <a:gd name="T23" fmla="*/ 2147483647 h 122"/>
                <a:gd name="T24" fmla="*/ 2147483647 w 181"/>
                <a:gd name="T25" fmla="*/ 2147483647 h 122"/>
                <a:gd name="T26" fmla="*/ 2147483647 w 181"/>
                <a:gd name="T27" fmla="*/ 2147483647 h 122"/>
                <a:gd name="T28" fmla="*/ 2147483647 w 181"/>
                <a:gd name="T29" fmla="*/ 2147483647 h 122"/>
                <a:gd name="T30" fmla="*/ 2147483647 w 181"/>
                <a:gd name="T31" fmla="*/ 2147483647 h 122"/>
                <a:gd name="T32" fmla="*/ 2147483647 w 181"/>
                <a:gd name="T33" fmla="*/ 2147483647 h 122"/>
                <a:gd name="T34" fmla="*/ 2147483647 w 181"/>
                <a:gd name="T35" fmla="*/ 2147483647 h 122"/>
                <a:gd name="T36" fmla="*/ 2147483647 w 181"/>
                <a:gd name="T37" fmla="*/ 2147483647 h 122"/>
                <a:gd name="T38" fmla="*/ 2147483647 w 181"/>
                <a:gd name="T39" fmla="*/ 2147483647 h 122"/>
                <a:gd name="T40" fmla="*/ 2147483647 w 181"/>
                <a:gd name="T41" fmla="*/ 2147483647 h 122"/>
                <a:gd name="T42" fmla="*/ 2147483647 w 181"/>
                <a:gd name="T43" fmla="*/ 2147483647 h 122"/>
                <a:gd name="T44" fmla="*/ 2147483647 w 181"/>
                <a:gd name="T45" fmla="*/ 2147483647 h 122"/>
                <a:gd name="T46" fmla="*/ 2147483647 w 181"/>
                <a:gd name="T47" fmla="*/ 2147483647 h 122"/>
                <a:gd name="T48" fmla="*/ 2147483647 w 181"/>
                <a:gd name="T49" fmla="*/ 2147483647 h 122"/>
                <a:gd name="T50" fmla="*/ 2147483647 w 181"/>
                <a:gd name="T51" fmla="*/ 2147483647 h 122"/>
                <a:gd name="T52" fmla="*/ 2147483647 w 181"/>
                <a:gd name="T53" fmla="*/ 2147483647 h 122"/>
                <a:gd name="T54" fmla="*/ 2147483647 w 181"/>
                <a:gd name="T55" fmla="*/ 2147483647 h 122"/>
                <a:gd name="T56" fmla="*/ 2147483647 w 181"/>
                <a:gd name="T57" fmla="*/ 2147483647 h 122"/>
                <a:gd name="T58" fmla="*/ 2147483647 w 181"/>
                <a:gd name="T59" fmla="*/ 2147483647 h 122"/>
                <a:gd name="T60" fmla="*/ 2147483647 w 181"/>
                <a:gd name="T61" fmla="*/ 2147483647 h 122"/>
                <a:gd name="T62" fmla="*/ 533748040 w 181"/>
                <a:gd name="T63" fmla="*/ 2147483647 h 122"/>
                <a:gd name="T64" fmla="*/ 2147483647 w 181"/>
                <a:gd name="T65" fmla="*/ 2147483647 h 122"/>
                <a:gd name="T66" fmla="*/ 533748040 w 181"/>
                <a:gd name="T67" fmla="*/ 2147483647 h 122"/>
                <a:gd name="T68" fmla="*/ 2147483647 w 181"/>
                <a:gd name="T69" fmla="*/ 2147483647 h 122"/>
                <a:gd name="T70" fmla="*/ 2147483647 w 181"/>
                <a:gd name="T71" fmla="*/ 2147483647 h 122"/>
                <a:gd name="T72" fmla="*/ 2147483647 w 181"/>
                <a:gd name="T73" fmla="*/ 2147483647 h 122"/>
                <a:gd name="T74" fmla="*/ 2147483647 w 181"/>
                <a:gd name="T75" fmla="*/ 2147483647 h 122"/>
                <a:gd name="T76" fmla="*/ 2147483647 w 181"/>
                <a:gd name="T77" fmla="*/ 2147483647 h 122"/>
                <a:gd name="T78" fmla="*/ 2147483647 w 181"/>
                <a:gd name="T79" fmla="*/ 2147483647 h 122"/>
                <a:gd name="T80" fmla="*/ 2147483647 w 181"/>
                <a:gd name="T81" fmla="*/ 2147483647 h 122"/>
                <a:gd name="T82" fmla="*/ 2147483647 w 181"/>
                <a:gd name="T83" fmla="*/ 2147483647 h 122"/>
                <a:gd name="T84" fmla="*/ 2147483647 w 181"/>
                <a:gd name="T85" fmla="*/ 2147483647 h 122"/>
                <a:gd name="T86" fmla="*/ 2147483647 w 181"/>
                <a:gd name="T87" fmla="*/ 2147483647 h 122"/>
                <a:gd name="T88" fmla="*/ 2147483647 w 181"/>
                <a:gd name="T89" fmla="*/ 2147483647 h 122"/>
                <a:gd name="T90" fmla="*/ 2147483647 w 181"/>
                <a:gd name="T91" fmla="*/ 2147483647 h 122"/>
                <a:gd name="T92" fmla="*/ 2147483647 w 181"/>
                <a:gd name="T93" fmla="*/ 2147483647 h 122"/>
                <a:gd name="T94" fmla="*/ 2147483647 w 181"/>
                <a:gd name="T95" fmla="*/ 2147483647 h 122"/>
                <a:gd name="T96" fmla="*/ 2147483647 w 181"/>
                <a:gd name="T97" fmla="*/ 2147483647 h 122"/>
                <a:gd name="T98" fmla="*/ 2147483647 w 181"/>
                <a:gd name="T99" fmla="*/ 2147483647 h 122"/>
                <a:gd name="T100" fmla="*/ 2147483647 w 181"/>
                <a:gd name="T101" fmla="*/ 2147483647 h 122"/>
                <a:gd name="T102" fmla="*/ 2147483647 w 181"/>
                <a:gd name="T103" fmla="*/ 0 h 122"/>
                <a:gd name="T104" fmla="*/ 2147483647 w 181"/>
                <a:gd name="T105" fmla="*/ 2147483647 h 122"/>
                <a:gd name="T106" fmla="*/ 2147483647 w 181"/>
                <a:gd name="T107" fmla="*/ 2147483647 h 122"/>
                <a:gd name="T108" fmla="*/ 2147483647 w 181"/>
                <a:gd name="T109" fmla="*/ 2147483647 h 122"/>
                <a:gd name="T110" fmla="*/ 2147483647 w 181"/>
                <a:gd name="T111" fmla="*/ 2147483647 h 12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1"/>
                <a:gd name="T169" fmla="*/ 0 h 122"/>
                <a:gd name="T170" fmla="*/ 181 w 181"/>
                <a:gd name="T171" fmla="*/ 122 h 12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1" h="122">
                  <a:moveTo>
                    <a:pt x="83" y="7"/>
                  </a:moveTo>
                  <a:lnTo>
                    <a:pt x="107" y="77"/>
                  </a:lnTo>
                  <a:lnTo>
                    <a:pt x="110" y="77"/>
                  </a:lnTo>
                  <a:lnTo>
                    <a:pt x="112" y="77"/>
                  </a:lnTo>
                  <a:lnTo>
                    <a:pt x="117" y="74"/>
                  </a:lnTo>
                  <a:lnTo>
                    <a:pt x="120" y="77"/>
                  </a:lnTo>
                  <a:lnTo>
                    <a:pt x="125" y="77"/>
                  </a:lnTo>
                  <a:lnTo>
                    <a:pt x="128" y="79"/>
                  </a:lnTo>
                  <a:lnTo>
                    <a:pt x="129" y="79"/>
                  </a:lnTo>
                  <a:lnTo>
                    <a:pt x="131" y="79"/>
                  </a:lnTo>
                  <a:lnTo>
                    <a:pt x="132" y="75"/>
                  </a:lnTo>
                  <a:lnTo>
                    <a:pt x="134" y="70"/>
                  </a:lnTo>
                  <a:lnTo>
                    <a:pt x="138" y="71"/>
                  </a:lnTo>
                  <a:lnTo>
                    <a:pt x="142" y="72"/>
                  </a:lnTo>
                  <a:lnTo>
                    <a:pt x="164" y="79"/>
                  </a:lnTo>
                  <a:lnTo>
                    <a:pt x="172" y="78"/>
                  </a:lnTo>
                  <a:lnTo>
                    <a:pt x="176" y="78"/>
                  </a:lnTo>
                  <a:lnTo>
                    <a:pt x="180" y="81"/>
                  </a:lnTo>
                  <a:lnTo>
                    <a:pt x="181" y="86"/>
                  </a:lnTo>
                  <a:lnTo>
                    <a:pt x="180" y="90"/>
                  </a:lnTo>
                  <a:lnTo>
                    <a:pt x="173" y="94"/>
                  </a:lnTo>
                  <a:lnTo>
                    <a:pt x="170" y="94"/>
                  </a:lnTo>
                  <a:lnTo>
                    <a:pt x="166" y="93"/>
                  </a:lnTo>
                  <a:lnTo>
                    <a:pt x="163" y="89"/>
                  </a:lnTo>
                  <a:lnTo>
                    <a:pt x="160" y="89"/>
                  </a:lnTo>
                  <a:lnTo>
                    <a:pt x="161" y="92"/>
                  </a:lnTo>
                  <a:lnTo>
                    <a:pt x="160" y="93"/>
                  </a:lnTo>
                  <a:lnTo>
                    <a:pt x="158" y="94"/>
                  </a:lnTo>
                  <a:lnTo>
                    <a:pt x="142" y="86"/>
                  </a:lnTo>
                  <a:lnTo>
                    <a:pt x="138" y="85"/>
                  </a:lnTo>
                  <a:lnTo>
                    <a:pt x="138" y="84"/>
                  </a:lnTo>
                  <a:lnTo>
                    <a:pt x="138" y="82"/>
                  </a:lnTo>
                  <a:lnTo>
                    <a:pt x="138" y="80"/>
                  </a:lnTo>
                  <a:lnTo>
                    <a:pt x="137" y="80"/>
                  </a:lnTo>
                  <a:lnTo>
                    <a:pt x="137" y="82"/>
                  </a:lnTo>
                  <a:lnTo>
                    <a:pt x="137" y="85"/>
                  </a:lnTo>
                  <a:lnTo>
                    <a:pt x="124" y="84"/>
                  </a:lnTo>
                  <a:lnTo>
                    <a:pt x="116" y="81"/>
                  </a:lnTo>
                  <a:lnTo>
                    <a:pt x="115" y="82"/>
                  </a:lnTo>
                  <a:lnTo>
                    <a:pt x="110" y="82"/>
                  </a:lnTo>
                  <a:lnTo>
                    <a:pt x="103" y="84"/>
                  </a:lnTo>
                  <a:lnTo>
                    <a:pt x="97" y="85"/>
                  </a:lnTo>
                  <a:lnTo>
                    <a:pt x="94" y="85"/>
                  </a:lnTo>
                  <a:lnTo>
                    <a:pt x="91" y="82"/>
                  </a:lnTo>
                  <a:lnTo>
                    <a:pt x="88" y="85"/>
                  </a:lnTo>
                  <a:lnTo>
                    <a:pt x="86" y="84"/>
                  </a:lnTo>
                  <a:lnTo>
                    <a:pt x="83" y="82"/>
                  </a:lnTo>
                  <a:lnTo>
                    <a:pt x="80" y="84"/>
                  </a:lnTo>
                  <a:lnTo>
                    <a:pt x="77" y="88"/>
                  </a:lnTo>
                  <a:lnTo>
                    <a:pt x="77" y="90"/>
                  </a:lnTo>
                  <a:lnTo>
                    <a:pt x="70" y="95"/>
                  </a:lnTo>
                  <a:lnTo>
                    <a:pt x="63" y="98"/>
                  </a:lnTo>
                  <a:lnTo>
                    <a:pt x="61" y="98"/>
                  </a:lnTo>
                  <a:lnTo>
                    <a:pt x="62" y="94"/>
                  </a:lnTo>
                  <a:lnTo>
                    <a:pt x="61" y="92"/>
                  </a:lnTo>
                  <a:lnTo>
                    <a:pt x="62" y="88"/>
                  </a:lnTo>
                  <a:lnTo>
                    <a:pt x="61" y="86"/>
                  </a:lnTo>
                  <a:lnTo>
                    <a:pt x="60" y="90"/>
                  </a:lnTo>
                  <a:lnTo>
                    <a:pt x="52" y="97"/>
                  </a:lnTo>
                  <a:lnTo>
                    <a:pt x="51" y="98"/>
                  </a:lnTo>
                  <a:lnTo>
                    <a:pt x="53" y="100"/>
                  </a:lnTo>
                  <a:lnTo>
                    <a:pt x="55" y="100"/>
                  </a:lnTo>
                  <a:lnTo>
                    <a:pt x="52" y="103"/>
                  </a:lnTo>
                  <a:lnTo>
                    <a:pt x="49" y="107"/>
                  </a:lnTo>
                  <a:lnTo>
                    <a:pt x="43" y="110"/>
                  </a:lnTo>
                  <a:lnTo>
                    <a:pt x="36" y="115"/>
                  </a:lnTo>
                  <a:lnTo>
                    <a:pt x="27" y="117"/>
                  </a:lnTo>
                  <a:lnTo>
                    <a:pt x="26" y="120"/>
                  </a:lnTo>
                  <a:lnTo>
                    <a:pt x="20" y="122"/>
                  </a:lnTo>
                  <a:lnTo>
                    <a:pt x="15" y="122"/>
                  </a:lnTo>
                  <a:lnTo>
                    <a:pt x="11" y="121"/>
                  </a:lnTo>
                  <a:lnTo>
                    <a:pt x="11" y="120"/>
                  </a:lnTo>
                  <a:lnTo>
                    <a:pt x="13" y="118"/>
                  </a:lnTo>
                  <a:lnTo>
                    <a:pt x="22" y="115"/>
                  </a:lnTo>
                  <a:lnTo>
                    <a:pt x="29" y="111"/>
                  </a:lnTo>
                  <a:lnTo>
                    <a:pt x="30" y="108"/>
                  </a:lnTo>
                  <a:lnTo>
                    <a:pt x="31" y="102"/>
                  </a:lnTo>
                  <a:lnTo>
                    <a:pt x="33" y="100"/>
                  </a:lnTo>
                  <a:lnTo>
                    <a:pt x="30" y="100"/>
                  </a:lnTo>
                  <a:lnTo>
                    <a:pt x="28" y="100"/>
                  </a:lnTo>
                  <a:lnTo>
                    <a:pt x="27" y="100"/>
                  </a:lnTo>
                  <a:lnTo>
                    <a:pt x="25" y="101"/>
                  </a:lnTo>
                  <a:lnTo>
                    <a:pt x="24" y="101"/>
                  </a:lnTo>
                  <a:lnTo>
                    <a:pt x="19" y="98"/>
                  </a:lnTo>
                  <a:lnTo>
                    <a:pt x="18" y="97"/>
                  </a:lnTo>
                  <a:lnTo>
                    <a:pt x="13" y="98"/>
                  </a:lnTo>
                  <a:lnTo>
                    <a:pt x="10" y="98"/>
                  </a:lnTo>
                  <a:lnTo>
                    <a:pt x="10" y="96"/>
                  </a:lnTo>
                  <a:lnTo>
                    <a:pt x="11" y="90"/>
                  </a:lnTo>
                  <a:lnTo>
                    <a:pt x="12" y="89"/>
                  </a:lnTo>
                  <a:lnTo>
                    <a:pt x="12" y="86"/>
                  </a:lnTo>
                  <a:lnTo>
                    <a:pt x="11" y="86"/>
                  </a:lnTo>
                  <a:lnTo>
                    <a:pt x="5" y="86"/>
                  </a:lnTo>
                  <a:lnTo>
                    <a:pt x="3" y="85"/>
                  </a:lnTo>
                  <a:lnTo>
                    <a:pt x="3" y="81"/>
                  </a:lnTo>
                  <a:lnTo>
                    <a:pt x="1" y="79"/>
                  </a:lnTo>
                  <a:lnTo>
                    <a:pt x="1" y="78"/>
                  </a:lnTo>
                  <a:lnTo>
                    <a:pt x="4" y="78"/>
                  </a:lnTo>
                  <a:lnTo>
                    <a:pt x="4" y="77"/>
                  </a:lnTo>
                  <a:lnTo>
                    <a:pt x="2" y="73"/>
                  </a:lnTo>
                  <a:lnTo>
                    <a:pt x="0" y="71"/>
                  </a:lnTo>
                  <a:lnTo>
                    <a:pt x="1" y="68"/>
                  </a:lnTo>
                  <a:lnTo>
                    <a:pt x="6" y="65"/>
                  </a:lnTo>
                  <a:lnTo>
                    <a:pt x="7" y="64"/>
                  </a:lnTo>
                  <a:lnTo>
                    <a:pt x="9" y="61"/>
                  </a:lnTo>
                  <a:lnTo>
                    <a:pt x="12" y="59"/>
                  </a:lnTo>
                  <a:lnTo>
                    <a:pt x="13" y="59"/>
                  </a:lnTo>
                  <a:lnTo>
                    <a:pt x="15" y="62"/>
                  </a:lnTo>
                  <a:lnTo>
                    <a:pt x="17" y="62"/>
                  </a:lnTo>
                  <a:lnTo>
                    <a:pt x="20" y="59"/>
                  </a:lnTo>
                  <a:lnTo>
                    <a:pt x="21" y="59"/>
                  </a:lnTo>
                  <a:lnTo>
                    <a:pt x="25" y="59"/>
                  </a:lnTo>
                  <a:lnTo>
                    <a:pt x="26" y="58"/>
                  </a:lnTo>
                  <a:lnTo>
                    <a:pt x="25" y="55"/>
                  </a:lnTo>
                  <a:lnTo>
                    <a:pt x="25" y="52"/>
                  </a:lnTo>
                  <a:lnTo>
                    <a:pt x="29" y="49"/>
                  </a:lnTo>
                  <a:lnTo>
                    <a:pt x="27" y="49"/>
                  </a:lnTo>
                  <a:lnTo>
                    <a:pt x="21" y="52"/>
                  </a:lnTo>
                  <a:lnTo>
                    <a:pt x="19" y="52"/>
                  </a:lnTo>
                  <a:lnTo>
                    <a:pt x="17" y="49"/>
                  </a:lnTo>
                  <a:lnTo>
                    <a:pt x="15" y="49"/>
                  </a:lnTo>
                  <a:lnTo>
                    <a:pt x="12" y="49"/>
                  </a:lnTo>
                  <a:lnTo>
                    <a:pt x="10" y="48"/>
                  </a:lnTo>
                  <a:lnTo>
                    <a:pt x="8" y="47"/>
                  </a:lnTo>
                  <a:lnTo>
                    <a:pt x="8" y="45"/>
                  </a:lnTo>
                  <a:lnTo>
                    <a:pt x="10" y="41"/>
                  </a:lnTo>
                  <a:lnTo>
                    <a:pt x="10" y="40"/>
                  </a:lnTo>
                  <a:lnTo>
                    <a:pt x="8" y="38"/>
                  </a:lnTo>
                  <a:lnTo>
                    <a:pt x="8" y="37"/>
                  </a:lnTo>
                  <a:lnTo>
                    <a:pt x="11" y="34"/>
                  </a:lnTo>
                  <a:lnTo>
                    <a:pt x="13" y="34"/>
                  </a:lnTo>
                  <a:lnTo>
                    <a:pt x="16" y="35"/>
                  </a:lnTo>
                  <a:lnTo>
                    <a:pt x="17" y="34"/>
                  </a:lnTo>
                  <a:lnTo>
                    <a:pt x="19" y="34"/>
                  </a:lnTo>
                  <a:lnTo>
                    <a:pt x="21" y="34"/>
                  </a:lnTo>
                  <a:lnTo>
                    <a:pt x="22" y="36"/>
                  </a:lnTo>
                  <a:lnTo>
                    <a:pt x="22" y="37"/>
                  </a:lnTo>
                  <a:lnTo>
                    <a:pt x="26" y="41"/>
                  </a:lnTo>
                  <a:lnTo>
                    <a:pt x="28" y="41"/>
                  </a:lnTo>
                  <a:lnTo>
                    <a:pt x="30" y="39"/>
                  </a:lnTo>
                  <a:lnTo>
                    <a:pt x="32" y="38"/>
                  </a:lnTo>
                  <a:lnTo>
                    <a:pt x="29" y="37"/>
                  </a:lnTo>
                  <a:lnTo>
                    <a:pt x="30" y="32"/>
                  </a:lnTo>
                  <a:lnTo>
                    <a:pt x="24" y="31"/>
                  </a:lnTo>
                  <a:lnTo>
                    <a:pt x="24" y="27"/>
                  </a:lnTo>
                  <a:lnTo>
                    <a:pt x="21" y="22"/>
                  </a:lnTo>
                  <a:lnTo>
                    <a:pt x="19" y="19"/>
                  </a:lnTo>
                  <a:lnTo>
                    <a:pt x="21" y="16"/>
                  </a:lnTo>
                  <a:lnTo>
                    <a:pt x="25" y="16"/>
                  </a:lnTo>
                  <a:lnTo>
                    <a:pt x="29" y="15"/>
                  </a:lnTo>
                  <a:lnTo>
                    <a:pt x="32" y="9"/>
                  </a:lnTo>
                  <a:lnTo>
                    <a:pt x="35" y="6"/>
                  </a:lnTo>
                  <a:lnTo>
                    <a:pt x="39" y="4"/>
                  </a:lnTo>
                  <a:lnTo>
                    <a:pt x="42" y="2"/>
                  </a:lnTo>
                  <a:lnTo>
                    <a:pt x="44" y="3"/>
                  </a:lnTo>
                  <a:lnTo>
                    <a:pt x="49" y="0"/>
                  </a:lnTo>
                  <a:lnTo>
                    <a:pt x="50" y="3"/>
                  </a:lnTo>
                  <a:lnTo>
                    <a:pt x="57" y="3"/>
                  </a:lnTo>
                  <a:lnTo>
                    <a:pt x="59" y="6"/>
                  </a:lnTo>
                  <a:lnTo>
                    <a:pt x="60" y="7"/>
                  </a:lnTo>
                  <a:lnTo>
                    <a:pt x="64" y="7"/>
                  </a:lnTo>
                  <a:lnTo>
                    <a:pt x="69" y="9"/>
                  </a:lnTo>
                  <a:lnTo>
                    <a:pt x="72" y="9"/>
                  </a:lnTo>
                  <a:lnTo>
                    <a:pt x="73" y="8"/>
                  </a:lnTo>
                  <a:lnTo>
                    <a:pt x="75" y="6"/>
                  </a:lnTo>
                  <a:lnTo>
                    <a:pt x="77" y="6"/>
                  </a:lnTo>
                  <a:lnTo>
                    <a:pt x="82" y="7"/>
                  </a:lnTo>
                  <a:lnTo>
                    <a:pt x="83" y="7"/>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0" name="Freeform 74"/>
            <p:cNvSpPr>
              <a:spLocks noChangeAspect="1"/>
            </p:cNvSpPr>
            <p:nvPr/>
          </p:nvSpPr>
          <p:spPr bwMode="auto">
            <a:xfrm>
              <a:off x="1708" y="3613"/>
              <a:ext cx="75" cy="75"/>
            </a:xfrm>
            <a:custGeom>
              <a:avLst/>
              <a:gdLst>
                <a:gd name="T0" fmla="*/ 2147483647 w 13"/>
                <a:gd name="T1" fmla="*/ 0 h 14"/>
                <a:gd name="T2" fmla="*/ 2147483647 w 13"/>
                <a:gd name="T3" fmla="*/ 1148516089 h 14"/>
                <a:gd name="T4" fmla="*/ 2147483647 w 13"/>
                <a:gd name="T5" fmla="*/ 2147483647 h 14"/>
                <a:gd name="T6" fmla="*/ 2053453529 w 13"/>
                <a:gd name="T7" fmla="*/ 2147483647 h 14"/>
                <a:gd name="T8" fmla="*/ 0 w 13"/>
                <a:gd name="T9" fmla="*/ 2147483647 h 14"/>
                <a:gd name="T10" fmla="*/ 0 w 13"/>
                <a:gd name="T11" fmla="*/ 2147483647 h 14"/>
                <a:gd name="T12" fmla="*/ 0 w 13"/>
                <a:gd name="T13" fmla="*/ 2147483647 h 14"/>
                <a:gd name="T14" fmla="*/ 635724388 w 13"/>
                <a:gd name="T15" fmla="*/ 2147483647 h 14"/>
                <a:gd name="T16" fmla="*/ 2147483647 w 13"/>
                <a:gd name="T17" fmla="*/ 2147483647 h 14"/>
                <a:gd name="T18" fmla="*/ 2147483647 w 13"/>
                <a:gd name="T19" fmla="*/ 2147483647 h 14"/>
                <a:gd name="T20" fmla="*/ 2147483647 w 13"/>
                <a:gd name="T21" fmla="*/ 2147483647 h 14"/>
                <a:gd name="T22" fmla="*/ 2147483647 w 13"/>
                <a:gd name="T23" fmla="*/ 2147483647 h 14"/>
                <a:gd name="T24" fmla="*/ 2147483647 w 13"/>
                <a:gd name="T25" fmla="*/ 2147483647 h 14"/>
                <a:gd name="T26" fmla="*/ 2147483647 w 13"/>
                <a:gd name="T27" fmla="*/ 1148516089 h 14"/>
                <a:gd name="T28" fmla="*/ 2147483647 w 13"/>
                <a:gd name="T29" fmla="*/ 0 h 14"/>
                <a:gd name="T30" fmla="*/ 2147483647 w 13"/>
                <a:gd name="T31" fmla="*/ 0 h 14"/>
                <a:gd name="T32" fmla="*/ 2147483647 w 13"/>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14"/>
                <a:gd name="T53" fmla="*/ 13 w 13"/>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14">
                  <a:moveTo>
                    <a:pt x="10" y="0"/>
                  </a:moveTo>
                  <a:lnTo>
                    <a:pt x="7" y="2"/>
                  </a:lnTo>
                  <a:lnTo>
                    <a:pt x="6" y="6"/>
                  </a:lnTo>
                  <a:lnTo>
                    <a:pt x="3" y="8"/>
                  </a:lnTo>
                  <a:lnTo>
                    <a:pt x="0" y="8"/>
                  </a:lnTo>
                  <a:lnTo>
                    <a:pt x="0" y="10"/>
                  </a:lnTo>
                  <a:lnTo>
                    <a:pt x="0" y="12"/>
                  </a:lnTo>
                  <a:lnTo>
                    <a:pt x="1" y="14"/>
                  </a:lnTo>
                  <a:lnTo>
                    <a:pt x="4" y="13"/>
                  </a:lnTo>
                  <a:lnTo>
                    <a:pt x="5" y="12"/>
                  </a:lnTo>
                  <a:lnTo>
                    <a:pt x="11" y="10"/>
                  </a:lnTo>
                  <a:lnTo>
                    <a:pt x="13" y="7"/>
                  </a:lnTo>
                  <a:lnTo>
                    <a:pt x="12" y="5"/>
                  </a:lnTo>
                  <a:lnTo>
                    <a:pt x="13" y="2"/>
                  </a:lnTo>
                  <a:lnTo>
                    <a:pt x="13" y="0"/>
                  </a:lnTo>
                  <a:lnTo>
                    <a:pt x="12" y="0"/>
                  </a:lnTo>
                  <a:lnTo>
                    <a:pt x="1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1" name="Freeform 75"/>
            <p:cNvSpPr>
              <a:spLocks noChangeAspect="1"/>
            </p:cNvSpPr>
            <p:nvPr/>
          </p:nvSpPr>
          <p:spPr bwMode="auto">
            <a:xfrm>
              <a:off x="1397" y="3311"/>
              <a:ext cx="38" cy="44"/>
            </a:xfrm>
            <a:custGeom>
              <a:avLst/>
              <a:gdLst>
                <a:gd name="T0" fmla="*/ 0 w 7"/>
                <a:gd name="T1" fmla="*/ 0 h 8"/>
                <a:gd name="T2" fmla="*/ 601860877 w 7"/>
                <a:gd name="T3" fmla="*/ 1519863912 h 8"/>
                <a:gd name="T4" fmla="*/ 601860877 w 7"/>
                <a:gd name="T5" fmla="*/ 2147483647 h 8"/>
                <a:gd name="T6" fmla="*/ 1334985513 w 7"/>
                <a:gd name="T7" fmla="*/ 2147483647 h 8"/>
                <a:gd name="T8" fmla="*/ 2147483647 w 7"/>
                <a:gd name="T9" fmla="*/ 2147483647 h 8"/>
                <a:gd name="T10" fmla="*/ 2147483647 w 7"/>
                <a:gd name="T11" fmla="*/ 2147483647 h 8"/>
                <a:gd name="T12" fmla="*/ 2147483647 w 7"/>
                <a:gd name="T13" fmla="*/ 2147483647 h 8"/>
                <a:gd name="T14" fmla="*/ 2147483647 w 7"/>
                <a:gd name="T15" fmla="*/ 2147483647 h 8"/>
                <a:gd name="T16" fmla="*/ 1334985513 w 7"/>
                <a:gd name="T17" fmla="*/ 0 h 8"/>
                <a:gd name="T18" fmla="*/ 601860877 w 7"/>
                <a:gd name="T19" fmla="*/ 0 h 8"/>
                <a:gd name="T20" fmla="*/ 0 w 7"/>
                <a:gd name="T21" fmla="*/ 0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
                <a:gd name="T34" fmla="*/ 0 h 8"/>
                <a:gd name="T35" fmla="*/ 7 w 7"/>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 h="8">
                  <a:moveTo>
                    <a:pt x="0" y="0"/>
                  </a:moveTo>
                  <a:lnTo>
                    <a:pt x="1" y="2"/>
                  </a:lnTo>
                  <a:lnTo>
                    <a:pt x="1" y="5"/>
                  </a:lnTo>
                  <a:lnTo>
                    <a:pt x="2" y="6"/>
                  </a:lnTo>
                  <a:lnTo>
                    <a:pt x="4" y="6"/>
                  </a:lnTo>
                  <a:lnTo>
                    <a:pt x="5" y="8"/>
                  </a:lnTo>
                  <a:lnTo>
                    <a:pt x="7" y="6"/>
                  </a:lnTo>
                  <a:lnTo>
                    <a:pt x="5" y="3"/>
                  </a:lnTo>
                  <a:lnTo>
                    <a:pt x="2" y="0"/>
                  </a:lnTo>
                  <a:lnTo>
                    <a:pt x="1" y="0"/>
                  </a:lnTo>
                  <a:lnTo>
                    <a:pt x="0"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2" name="Freeform 76"/>
            <p:cNvSpPr>
              <a:spLocks noChangeAspect="1"/>
            </p:cNvSpPr>
            <p:nvPr/>
          </p:nvSpPr>
          <p:spPr bwMode="auto">
            <a:xfrm>
              <a:off x="1349" y="3694"/>
              <a:ext cx="155" cy="39"/>
            </a:xfrm>
            <a:custGeom>
              <a:avLst/>
              <a:gdLst>
                <a:gd name="T0" fmla="*/ 2147483647 w 29"/>
                <a:gd name="T1" fmla="*/ 1758338456 h 7"/>
                <a:gd name="T2" fmla="*/ 2147483647 w 29"/>
                <a:gd name="T3" fmla="*/ 0 h 7"/>
                <a:gd name="T4" fmla="*/ 2147483647 w 29"/>
                <a:gd name="T5" fmla="*/ 0 h 7"/>
                <a:gd name="T6" fmla="*/ 2147483647 w 29"/>
                <a:gd name="T7" fmla="*/ 0 h 7"/>
                <a:gd name="T8" fmla="*/ 2147483647 w 29"/>
                <a:gd name="T9" fmla="*/ 951640376 h 7"/>
                <a:gd name="T10" fmla="*/ 2147483647 w 29"/>
                <a:gd name="T11" fmla="*/ 2147483647 h 7"/>
                <a:gd name="T12" fmla="*/ 2147483647 w 29"/>
                <a:gd name="T13" fmla="*/ 2147483647 h 7"/>
                <a:gd name="T14" fmla="*/ 546928593 w 29"/>
                <a:gd name="T15" fmla="*/ 2147483647 h 7"/>
                <a:gd name="T16" fmla="*/ 0 w 29"/>
                <a:gd name="T17" fmla="*/ 2147483647 h 7"/>
                <a:gd name="T18" fmla="*/ 0 w 29"/>
                <a:gd name="T19" fmla="*/ 2147483647 h 7"/>
                <a:gd name="T20" fmla="*/ 546928593 w 29"/>
                <a:gd name="T21" fmla="*/ 2147483647 h 7"/>
                <a:gd name="T22" fmla="*/ 2147483647 w 29"/>
                <a:gd name="T23" fmla="*/ 2147483647 h 7"/>
                <a:gd name="T24" fmla="*/ 2147483647 w 29"/>
                <a:gd name="T25" fmla="*/ 2147483647 h 7"/>
                <a:gd name="T26" fmla="*/ 2147483647 w 29"/>
                <a:gd name="T27" fmla="*/ 2147483647 h 7"/>
                <a:gd name="T28" fmla="*/ 2147483647 w 29"/>
                <a:gd name="T29" fmla="*/ 2147483647 h 7"/>
                <a:gd name="T30" fmla="*/ 2147483647 w 29"/>
                <a:gd name="T31" fmla="*/ 2147483647 h 7"/>
                <a:gd name="T32" fmla="*/ 2147483647 w 29"/>
                <a:gd name="T33" fmla="*/ 2147483647 h 7"/>
                <a:gd name="T34" fmla="*/ 2147483647 w 29"/>
                <a:gd name="T35" fmla="*/ 2147483647 h 7"/>
                <a:gd name="T36" fmla="*/ 2147483647 w 29"/>
                <a:gd name="T37" fmla="*/ 2147483647 h 7"/>
                <a:gd name="T38" fmla="*/ 2147483647 w 29"/>
                <a:gd name="T39" fmla="*/ 2147483647 h 7"/>
                <a:gd name="T40" fmla="*/ 2147483647 w 29"/>
                <a:gd name="T41" fmla="*/ 2147483647 h 7"/>
                <a:gd name="T42" fmla="*/ 2147483647 w 29"/>
                <a:gd name="T43" fmla="*/ 1758338456 h 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
                <a:gd name="T67" fmla="*/ 0 h 7"/>
                <a:gd name="T68" fmla="*/ 29 w 29"/>
                <a:gd name="T69" fmla="*/ 7 h 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 h="7">
                  <a:moveTo>
                    <a:pt x="29" y="2"/>
                  </a:moveTo>
                  <a:lnTo>
                    <a:pt x="26" y="0"/>
                  </a:lnTo>
                  <a:lnTo>
                    <a:pt x="23" y="0"/>
                  </a:lnTo>
                  <a:lnTo>
                    <a:pt x="21" y="0"/>
                  </a:lnTo>
                  <a:lnTo>
                    <a:pt x="19" y="1"/>
                  </a:lnTo>
                  <a:lnTo>
                    <a:pt x="15" y="3"/>
                  </a:lnTo>
                  <a:lnTo>
                    <a:pt x="10" y="4"/>
                  </a:lnTo>
                  <a:lnTo>
                    <a:pt x="1" y="3"/>
                  </a:lnTo>
                  <a:lnTo>
                    <a:pt x="0" y="4"/>
                  </a:lnTo>
                  <a:lnTo>
                    <a:pt x="0" y="5"/>
                  </a:lnTo>
                  <a:lnTo>
                    <a:pt x="1" y="6"/>
                  </a:lnTo>
                  <a:lnTo>
                    <a:pt x="4" y="6"/>
                  </a:lnTo>
                  <a:lnTo>
                    <a:pt x="8" y="7"/>
                  </a:lnTo>
                  <a:lnTo>
                    <a:pt x="10" y="7"/>
                  </a:lnTo>
                  <a:lnTo>
                    <a:pt x="12" y="6"/>
                  </a:lnTo>
                  <a:lnTo>
                    <a:pt x="13" y="6"/>
                  </a:lnTo>
                  <a:lnTo>
                    <a:pt x="20" y="6"/>
                  </a:lnTo>
                  <a:lnTo>
                    <a:pt x="23" y="5"/>
                  </a:lnTo>
                  <a:lnTo>
                    <a:pt x="24" y="5"/>
                  </a:lnTo>
                  <a:lnTo>
                    <a:pt x="28" y="5"/>
                  </a:lnTo>
                  <a:lnTo>
                    <a:pt x="29" y="4"/>
                  </a:lnTo>
                  <a:lnTo>
                    <a:pt x="29"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3" name="Freeform 77"/>
            <p:cNvSpPr>
              <a:spLocks noChangeAspect="1"/>
            </p:cNvSpPr>
            <p:nvPr/>
          </p:nvSpPr>
          <p:spPr bwMode="auto">
            <a:xfrm>
              <a:off x="1385" y="3470"/>
              <a:ext cx="50" cy="27"/>
            </a:xfrm>
            <a:custGeom>
              <a:avLst/>
              <a:gdLst>
                <a:gd name="T0" fmla="*/ 922871911 w 9"/>
                <a:gd name="T1" fmla="*/ 0 h 5"/>
                <a:gd name="T2" fmla="*/ 0 w 9"/>
                <a:gd name="T3" fmla="*/ 1245746984 h 5"/>
                <a:gd name="T4" fmla="*/ 2147483647 w 9"/>
                <a:gd name="T5" fmla="*/ 2147483647 h 5"/>
                <a:gd name="T6" fmla="*/ 2147483647 w 9"/>
                <a:gd name="T7" fmla="*/ 2147483647 h 5"/>
                <a:gd name="T8" fmla="*/ 2147483647 w 9"/>
                <a:gd name="T9" fmla="*/ 2147483647 h 5"/>
                <a:gd name="T10" fmla="*/ 2147483647 w 9"/>
                <a:gd name="T11" fmla="*/ 1811837938 h 5"/>
                <a:gd name="T12" fmla="*/ 2147483647 w 9"/>
                <a:gd name="T13" fmla="*/ 569713268 h 5"/>
                <a:gd name="T14" fmla="*/ 2147483647 w 9"/>
                <a:gd name="T15" fmla="*/ 569713268 h 5"/>
                <a:gd name="T16" fmla="*/ 2147483647 w 9"/>
                <a:gd name="T17" fmla="*/ 0 h 5"/>
                <a:gd name="T18" fmla="*/ 922871911 w 9"/>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
                <a:gd name="T31" fmla="*/ 0 h 5"/>
                <a:gd name="T32" fmla="*/ 9 w 9"/>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 h="5">
                  <a:moveTo>
                    <a:pt x="1" y="0"/>
                  </a:moveTo>
                  <a:lnTo>
                    <a:pt x="0" y="2"/>
                  </a:lnTo>
                  <a:lnTo>
                    <a:pt x="3" y="5"/>
                  </a:lnTo>
                  <a:lnTo>
                    <a:pt x="5" y="5"/>
                  </a:lnTo>
                  <a:lnTo>
                    <a:pt x="7" y="5"/>
                  </a:lnTo>
                  <a:lnTo>
                    <a:pt x="9" y="3"/>
                  </a:lnTo>
                  <a:lnTo>
                    <a:pt x="7" y="1"/>
                  </a:lnTo>
                  <a:lnTo>
                    <a:pt x="4" y="1"/>
                  </a:lnTo>
                  <a:lnTo>
                    <a:pt x="3" y="0"/>
                  </a:lnTo>
                  <a:lnTo>
                    <a:pt x="1" y="0"/>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4" name="Freeform 78"/>
            <p:cNvSpPr>
              <a:spLocks noChangeAspect="1"/>
            </p:cNvSpPr>
            <p:nvPr/>
          </p:nvSpPr>
          <p:spPr bwMode="auto">
            <a:xfrm>
              <a:off x="1216" y="3722"/>
              <a:ext cx="68" cy="22"/>
            </a:xfrm>
            <a:custGeom>
              <a:avLst/>
              <a:gdLst>
                <a:gd name="T0" fmla="*/ 0 w 13"/>
                <a:gd name="T1" fmla="*/ 1519863912 h 4"/>
                <a:gd name="T2" fmla="*/ 398455196 w 13"/>
                <a:gd name="T3" fmla="*/ 2147483647 h 4"/>
                <a:gd name="T4" fmla="*/ 797465957 w 13"/>
                <a:gd name="T5" fmla="*/ 2147483647 h 4"/>
                <a:gd name="T6" fmla="*/ 2147483647 w 13"/>
                <a:gd name="T7" fmla="*/ 2147483647 h 4"/>
                <a:gd name="T8" fmla="*/ 2147483647 w 13"/>
                <a:gd name="T9" fmla="*/ 2147483647 h 4"/>
                <a:gd name="T10" fmla="*/ 2147483647 w 13"/>
                <a:gd name="T11" fmla="*/ 2147483647 h 4"/>
                <a:gd name="T12" fmla="*/ 2147483647 w 13"/>
                <a:gd name="T13" fmla="*/ 1519863912 h 4"/>
                <a:gd name="T14" fmla="*/ 2147483647 w 13"/>
                <a:gd name="T15" fmla="*/ 0 h 4"/>
                <a:gd name="T16" fmla="*/ 2147483647 w 13"/>
                <a:gd name="T17" fmla="*/ 0 h 4"/>
                <a:gd name="T18" fmla="*/ 2147483647 w 13"/>
                <a:gd name="T19" fmla="*/ 1519863912 h 4"/>
                <a:gd name="T20" fmla="*/ 2147483647 w 13"/>
                <a:gd name="T21" fmla="*/ 1519863912 h 4"/>
                <a:gd name="T22" fmla="*/ 797465957 w 13"/>
                <a:gd name="T23" fmla="*/ 838255814 h 4"/>
                <a:gd name="T24" fmla="*/ 0 w 13"/>
                <a:gd name="T25" fmla="*/ 151986391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0" y="2"/>
                  </a:moveTo>
                  <a:lnTo>
                    <a:pt x="1" y="3"/>
                  </a:lnTo>
                  <a:lnTo>
                    <a:pt x="2" y="4"/>
                  </a:lnTo>
                  <a:lnTo>
                    <a:pt x="7" y="4"/>
                  </a:lnTo>
                  <a:lnTo>
                    <a:pt x="10" y="4"/>
                  </a:lnTo>
                  <a:lnTo>
                    <a:pt x="13" y="3"/>
                  </a:lnTo>
                  <a:lnTo>
                    <a:pt x="13" y="2"/>
                  </a:lnTo>
                  <a:lnTo>
                    <a:pt x="10" y="0"/>
                  </a:lnTo>
                  <a:lnTo>
                    <a:pt x="9" y="0"/>
                  </a:lnTo>
                  <a:lnTo>
                    <a:pt x="7" y="2"/>
                  </a:lnTo>
                  <a:lnTo>
                    <a:pt x="6" y="2"/>
                  </a:lnTo>
                  <a:lnTo>
                    <a:pt x="2" y="1"/>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5" name="Freeform 79"/>
            <p:cNvSpPr>
              <a:spLocks noChangeAspect="1"/>
            </p:cNvSpPr>
            <p:nvPr/>
          </p:nvSpPr>
          <p:spPr bwMode="auto">
            <a:xfrm>
              <a:off x="925" y="3672"/>
              <a:ext cx="80" cy="20"/>
            </a:xfrm>
            <a:custGeom>
              <a:avLst/>
              <a:gdLst>
                <a:gd name="T0" fmla="*/ 0 w 15"/>
                <a:gd name="T1" fmla="*/ 838255814 h 4"/>
                <a:gd name="T2" fmla="*/ 502742896 w 15"/>
                <a:gd name="T3" fmla="*/ 838255814 h 4"/>
                <a:gd name="T4" fmla="*/ 1581524453 w 15"/>
                <a:gd name="T5" fmla="*/ 1519863912 h 4"/>
                <a:gd name="T6" fmla="*/ 2147483647 w 15"/>
                <a:gd name="T7" fmla="*/ 1519863912 h 4"/>
                <a:gd name="T8" fmla="*/ 2147483647 w 15"/>
                <a:gd name="T9" fmla="*/ 2147483647 h 4"/>
                <a:gd name="T10" fmla="*/ 2147483647 w 15"/>
                <a:gd name="T11" fmla="*/ 2147483647 h 4"/>
                <a:gd name="T12" fmla="*/ 2147483647 w 15"/>
                <a:gd name="T13" fmla="*/ 2147483647 h 4"/>
                <a:gd name="T14" fmla="*/ 2147483647 w 15"/>
                <a:gd name="T15" fmla="*/ 1519863912 h 4"/>
                <a:gd name="T16" fmla="*/ 2147483647 w 15"/>
                <a:gd name="T17" fmla="*/ 838255814 h 4"/>
                <a:gd name="T18" fmla="*/ 2147483647 w 15"/>
                <a:gd name="T19" fmla="*/ 0 h 4"/>
                <a:gd name="T20" fmla="*/ 2147483647 w 15"/>
                <a:gd name="T21" fmla="*/ 0 h 4"/>
                <a:gd name="T22" fmla="*/ 502742896 w 15"/>
                <a:gd name="T23" fmla="*/ 0 h 4"/>
                <a:gd name="T24" fmla="*/ 0 w 15"/>
                <a:gd name="T25" fmla="*/ 83825581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4"/>
                <a:gd name="T41" fmla="*/ 15 w 1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4">
                  <a:moveTo>
                    <a:pt x="0" y="1"/>
                  </a:moveTo>
                  <a:lnTo>
                    <a:pt x="1" y="1"/>
                  </a:lnTo>
                  <a:lnTo>
                    <a:pt x="3" y="2"/>
                  </a:lnTo>
                  <a:lnTo>
                    <a:pt x="7" y="2"/>
                  </a:lnTo>
                  <a:lnTo>
                    <a:pt x="12" y="3"/>
                  </a:lnTo>
                  <a:lnTo>
                    <a:pt x="15" y="4"/>
                  </a:lnTo>
                  <a:lnTo>
                    <a:pt x="15" y="3"/>
                  </a:lnTo>
                  <a:lnTo>
                    <a:pt x="15" y="2"/>
                  </a:lnTo>
                  <a:lnTo>
                    <a:pt x="11" y="1"/>
                  </a:lnTo>
                  <a:lnTo>
                    <a:pt x="7" y="0"/>
                  </a:lnTo>
                  <a:lnTo>
                    <a:pt x="5"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6" name="Freeform 80"/>
            <p:cNvSpPr>
              <a:spLocks noChangeAspect="1"/>
            </p:cNvSpPr>
            <p:nvPr/>
          </p:nvSpPr>
          <p:spPr bwMode="auto">
            <a:xfrm>
              <a:off x="855" y="3663"/>
              <a:ext cx="28" cy="15"/>
            </a:xfrm>
            <a:custGeom>
              <a:avLst/>
              <a:gdLst>
                <a:gd name="T0" fmla="*/ 0 w 6"/>
                <a:gd name="T1" fmla="*/ 244140625 h 3"/>
                <a:gd name="T2" fmla="*/ 502742896 w 6"/>
                <a:gd name="T3" fmla="*/ 732421875 h 3"/>
                <a:gd name="T4" fmla="*/ 1099770992 w 6"/>
                <a:gd name="T5" fmla="*/ 732421875 h 3"/>
                <a:gd name="T6" fmla="*/ 2084262485 w 6"/>
                <a:gd name="T7" fmla="*/ 732421875 h 3"/>
                <a:gd name="T8" fmla="*/ 2147483647 w 6"/>
                <a:gd name="T9" fmla="*/ 732421875 h 3"/>
                <a:gd name="T10" fmla="*/ 2147483647 w 6"/>
                <a:gd name="T11" fmla="*/ 488281250 h 3"/>
                <a:gd name="T12" fmla="*/ 2084262485 w 6"/>
                <a:gd name="T13" fmla="*/ 0 h 3"/>
                <a:gd name="T14" fmla="*/ 502742896 w 6"/>
                <a:gd name="T15" fmla="*/ 0 h 3"/>
                <a:gd name="T16" fmla="*/ 0 w 6"/>
                <a:gd name="T17" fmla="*/ 244140625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
                <a:gd name="T28" fmla="*/ 0 h 3"/>
                <a:gd name="T29" fmla="*/ 6 w 6"/>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 h="3">
                  <a:moveTo>
                    <a:pt x="0" y="1"/>
                  </a:moveTo>
                  <a:lnTo>
                    <a:pt x="1" y="3"/>
                  </a:lnTo>
                  <a:lnTo>
                    <a:pt x="2" y="3"/>
                  </a:lnTo>
                  <a:lnTo>
                    <a:pt x="4" y="3"/>
                  </a:lnTo>
                  <a:lnTo>
                    <a:pt x="6" y="3"/>
                  </a:lnTo>
                  <a:lnTo>
                    <a:pt x="6" y="2"/>
                  </a:lnTo>
                  <a:lnTo>
                    <a:pt x="4"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7" name="Freeform 81"/>
            <p:cNvSpPr>
              <a:spLocks noChangeAspect="1"/>
            </p:cNvSpPr>
            <p:nvPr/>
          </p:nvSpPr>
          <p:spPr bwMode="auto">
            <a:xfrm>
              <a:off x="731" y="3602"/>
              <a:ext cx="23" cy="16"/>
            </a:xfrm>
            <a:custGeom>
              <a:avLst/>
              <a:gdLst>
                <a:gd name="T0" fmla="*/ 0 w 4"/>
                <a:gd name="T1" fmla="*/ 502742896 h 3"/>
                <a:gd name="T2" fmla="*/ 0 w 4"/>
                <a:gd name="T3" fmla="*/ 1099770992 h 3"/>
                <a:gd name="T4" fmla="*/ 2147483647 w 4"/>
                <a:gd name="T5" fmla="*/ 1581524453 h 3"/>
                <a:gd name="T6" fmla="*/ 2147483647 w 4"/>
                <a:gd name="T7" fmla="*/ 1581524453 h 3"/>
                <a:gd name="T8" fmla="*/ 2147483647 w 4"/>
                <a:gd name="T9" fmla="*/ 1099770992 h 3"/>
                <a:gd name="T10" fmla="*/ 2147483647 w 4"/>
                <a:gd name="T11" fmla="*/ 502742896 h 3"/>
                <a:gd name="T12" fmla="*/ 2147483647 w 4"/>
                <a:gd name="T13" fmla="*/ 0 h 3"/>
                <a:gd name="T14" fmla="*/ 1346635395 w 4"/>
                <a:gd name="T15" fmla="*/ 0 h 3"/>
                <a:gd name="T16" fmla="*/ 0 w 4"/>
                <a:gd name="T17" fmla="*/ 50274289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3"/>
                <a:gd name="T29" fmla="*/ 4 w 4"/>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3">
                  <a:moveTo>
                    <a:pt x="0" y="1"/>
                  </a:moveTo>
                  <a:lnTo>
                    <a:pt x="0" y="2"/>
                  </a:lnTo>
                  <a:lnTo>
                    <a:pt x="2" y="3"/>
                  </a:lnTo>
                  <a:lnTo>
                    <a:pt x="3" y="3"/>
                  </a:lnTo>
                  <a:lnTo>
                    <a:pt x="4" y="2"/>
                  </a:lnTo>
                  <a:lnTo>
                    <a:pt x="4" y="1"/>
                  </a:lnTo>
                  <a:lnTo>
                    <a:pt x="2" y="0"/>
                  </a:lnTo>
                  <a:lnTo>
                    <a:pt x="1" y="0"/>
                  </a:lnTo>
                  <a:lnTo>
                    <a:pt x="0" y="1"/>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sp>
          <p:nvSpPr>
            <p:cNvPr id="3158" name="Freeform 82"/>
            <p:cNvSpPr>
              <a:spLocks noChangeAspect="1"/>
            </p:cNvSpPr>
            <p:nvPr/>
          </p:nvSpPr>
          <p:spPr bwMode="auto">
            <a:xfrm>
              <a:off x="523" y="3419"/>
              <a:ext cx="43" cy="28"/>
            </a:xfrm>
            <a:custGeom>
              <a:avLst/>
              <a:gdLst>
                <a:gd name="T0" fmla="*/ 0 w 8"/>
                <a:gd name="T1" fmla="*/ 1879262078 h 5"/>
                <a:gd name="T2" fmla="*/ 1187135314 w 8"/>
                <a:gd name="T3" fmla="*/ 2147483647 h 5"/>
                <a:gd name="T4" fmla="*/ 2147483647 w 8"/>
                <a:gd name="T5" fmla="*/ 2147483647 h 5"/>
                <a:gd name="T6" fmla="*/ 2147483647 w 8"/>
                <a:gd name="T7" fmla="*/ 2147483647 h 5"/>
                <a:gd name="T8" fmla="*/ 2147483647 w 8"/>
                <a:gd name="T9" fmla="*/ 2147483647 h 5"/>
                <a:gd name="T10" fmla="*/ 2147483647 w 8"/>
                <a:gd name="T11" fmla="*/ 1879262078 h 5"/>
                <a:gd name="T12" fmla="*/ 2147483647 w 8"/>
                <a:gd name="T13" fmla="*/ 1029008971 h 5"/>
                <a:gd name="T14" fmla="*/ 1729825737 w 8"/>
                <a:gd name="T15" fmla="*/ 1029008971 h 5"/>
                <a:gd name="T16" fmla="*/ 542686209 w 8"/>
                <a:gd name="T17" fmla="*/ 0 h 5"/>
                <a:gd name="T18" fmla="*/ 542686209 w 8"/>
                <a:gd name="T19" fmla="*/ 1029008971 h 5"/>
                <a:gd name="T20" fmla="*/ 0 w 8"/>
                <a:gd name="T21" fmla="*/ 1879262078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
                <a:gd name="T34" fmla="*/ 0 h 5"/>
                <a:gd name="T35" fmla="*/ 8 w 8"/>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 h="5">
                  <a:moveTo>
                    <a:pt x="0" y="2"/>
                  </a:moveTo>
                  <a:lnTo>
                    <a:pt x="2" y="3"/>
                  </a:lnTo>
                  <a:lnTo>
                    <a:pt x="6" y="5"/>
                  </a:lnTo>
                  <a:lnTo>
                    <a:pt x="7" y="5"/>
                  </a:lnTo>
                  <a:lnTo>
                    <a:pt x="8" y="4"/>
                  </a:lnTo>
                  <a:lnTo>
                    <a:pt x="8" y="2"/>
                  </a:lnTo>
                  <a:lnTo>
                    <a:pt x="6" y="1"/>
                  </a:lnTo>
                  <a:lnTo>
                    <a:pt x="3" y="1"/>
                  </a:lnTo>
                  <a:lnTo>
                    <a:pt x="1" y="0"/>
                  </a:lnTo>
                  <a:lnTo>
                    <a:pt x="1" y="1"/>
                  </a:lnTo>
                  <a:lnTo>
                    <a:pt x="0" y="2"/>
                  </a:lnTo>
                  <a:close/>
                </a:path>
              </a:pathLst>
            </a:custGeom>
            <a:solidFill>
              <a:srgbClr val="CC99FF"/>
            </a:solidFill>
            <a:ln w="15875">
              <a:solidFill>
                <a:schemeClr val="tx1">
                  <a:lumMod val="75000"/>
                </a:schemeClr>
              </a:solidFill>
              <a:prstDash val="solid"/>
              <a:round/>
              <a:headEnd/>
              <a:tailEnd/>
            </a:ln>
            <a:extLst/>
          </p:spPr>
          <p:txBody>
            <a:bodyPr/>
            <a:lstStyle/>
            <a:p>
              <a:pPr algn="ctr">
                <a:defRPr/>
              </a:pPr>
              <a:endParaRPr lang="en-US">
                <a:latin typeface="Arial" charset="0"/>
              </a:endParaRPr>
            </a:p>
          </p:txBody>
        </p:sp>
      </p:grpSp>
      <p:sp>
        <p:nvSpPr>
          <p:cNvPr id="3136" name="Rectangle 109"/>
          <p:cNvSpPr>
            <a:spLocks noChangeArrowheads="1"/>
          </p:cNvSpPr>
          <p:nvPr/>
        </p:nvSpPr>
        <p:spPr bwMode="auto">
          <a:xfrm>
            <a:off x="7540625" y="3248025"/>
            <a:ext cx="279400" cy="139700"/>
          </a:xfrm>
          <a:prstGeom prst="rect">
            <a:avLst/>
          </a:prstGeom>
          <a:solidFill>
            <a:srgbClr val="E6CC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7" name="Rectangle 110"/>
          <p:cNvSpPr>
            <a:spLocks noChangeArrowheads="1"/>
          </p:cNvSpPr>
          <p:nvPr/>
        </p:nvSpPr>
        <p:spPr bwMode="auto">
          <a:xfrm>
            <a:off x="7540625" y="3590925"/>
            <a:ext cx="279400" cy="139700"/>
          </a:xfrm>
          <a:prstGeom prst="rect">
            <a:avLst/>
          </a:prstGeom>
          <a:solidFill>
            <a:srgbClr val="CC99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8" name="Rectangle 111"/>
          <p:cNvSpPr>
            <a:spLocks noChangeArrowheads="1"/>
          </p:cNvSpPr>
          <p:nvPr/>
        </p:nvSpPr>
        <p:spPr bwMode="auto">
          <a:xfrm>
            <a:off x="7540625" y="3933825"/>
            <a:ext cx="279400" cy="139700"/>
          </a:xfrm>
          <a:prstGeom prst="rect">
            <a:avLst/>
          </a:prstGeom>
          <a:solidFill>
            <a:srgbClr val="A64DFF"/>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39" name="Rectangle 112"/>
          <p:cNvSpPr>
            <a:spLocks noChangeArrowheads="1"/>
          </p:cNvSpPr>
          <p:nvPr/>
        </p:nvSpPr>
        <p:spPr bwMode="auto">
          <a:xfrm>
            <a:off x="7540625" y="4264025"/>
            <a:ext cx="279400" cy="139700"/>
          </a:xfrm>
          <a:prstGeom prst="rect">
            <a:avLst/>
          </a:prstGeom>
          <a:solidFill>
            <a:srgbClr val="6600CC"/>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3140" name="Rectangle 113"/>
          <p:cNvSpPr>
            <a:spLocks noChangeArrowheads="1"/>
          </p:cNvSpPr>
          <p:nvPr/>
        </p:nvSpPr>
        <p:spPr bwMode="auto">
          <a:xfrm>
            <a:off x="7540625" y="4581525"/>
            <a:ext cx="279400" cy="139700"/>
          </a:xfrm>
          <a:prstGeom prst="rect">
            <a:avLst/>
          </a:prstGeom>
          <a:solidFill>
            <a:schemeClr val="tx1"/>
          </a:solidFill>
          <a:ln w="15875" algn="ctr">
            <a:solidFill>
              <a:schemeClr val="tx1">
                <a:lumMod val="75000"/>
              </a:schemeClr>
            </a:solidFill>
            <a:miter lim="800000"/>
            <a:headEnd/>
            <a:tailEnd/>
          </a:ln>
        </p:spPr>
        <p:txBody>
          <a:bodyPr wrap="none" anchor="ctr"/>
          <a:lstStyle/>
          <a:p>
            <a:pPr algn="ctr">
              <a:defRPr/>
            </a:pPr>
            <a:endParaRPr lang="en-US">
              <a:latin typeface="Arial" charset="0"/>
            </a:endParaRPr>
          </a:p>
        </p:txBody>
      </p:sp>
      <p:sp>
        <p:nvSpPr>
          <p:cNvPr id="214085" name="Text Box 114"/>
          <p:cNvSpPr txBox="1">
            <a:spLocks noChangeArrowheads="1"/>
          </p:cNvSpPr>
          <p:nvPr/>
        </p:nvSpPr>
        <p:spPr bwMode="auto">
          <a:xfrm>
            <a:off x="7950200" y="4529138"/>
            <a:ext cx="7175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No Data</a:t>
            </a:r>
          </a:p>
        </p:txBody>
      </p:sp>
      <p:sp>
        <p:nvSpPr>
          <p:cNvPr id="214086" name="Text Box 105"/>
          <p:cNvSpPr txBox="1">
            <a:spLocks noChangeArrowheads="1"/>
          </p:cNvSpPr>
          <p:nvPr/>
        </p:nvSpPr>
        <p:spPr bwMode="auto">
          <a:xfrm>
            <a:off x="7781925" y="31829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65.7% - 70.2%</a:t>
            </a:r>
          </a:p>
        </p:txBody>
      </p:sp>
      <p:sp>
        <p:nvSpPr>
          <p:cNvPr id="214087" name="Text Box 106"/>
          <p:cNvSpPr txBox="1">
            <a:spLocks noChangeArrowheads="1"/>
          </p:cNvSpPr>
          <p:nvPr/>
        </p:nvSpPr>
        <p:spPr bwMode="auto">
          <a:xfrm>
            <a:off x="7781925" y="35385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70.3% - 73.5%</a:t>
            </a:r>
          </a:p>
        </p:txBody>
      </p:sp>
      <p:sp>
        <p:nvSpPr>
          <p:cNvPr id="214088" name="Text Box 107"/>
          <p:cNvSpPr txBox="1">
            <a:spLocks noChangeArrowheads="1"/>
          </p:cNvSpPr>
          <p:nvPr/>
        </p:nvSpPr>
        <p:spPr bwMode="auto">
          <a:xfrm>
            <a:off x="7781925" y="38687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73.6% - 76.7%</a:t>
            </a:r>
          </a:p>
        </p:txBody>
      </p:sp>
      <p:sp>
        <p:nvSpPr>
          <p:cNvPr id="214089" name="Text Box 108"/>
          <p:cNvSpPr txBox="1">
            <a:spLocks noChangeArrowheads="1"/>
          </p:cNvSpPr>
          <p:nvPr/>
        </p:nvSpPr>
        <p:spPr bwMode="auto">
          <a:xfrm>
            <a:off x="7781925" y="4211638"/>
            <a:ext cx="11064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ctr">
              <a:spcAft>
                <a:spcPct val="0"/>
              </a:spcAft>
              <a:buClrTx/>
              <a:buSzTx/>
              <a:buFontTx/>
              <a:buNone/>
            </a:pPr>
            <a:r>
              <a:rPr lang="en-US" altLang="en-US" sz="1100"/>
              <a:t>76.8% - 82.7%</a:t>
            </a:r>
          </a:p>
        </p:txBody>
      </p:sp>
      <p:sp>
        <p:nvSpPr>
          <p:cNvPr id="214090" name="Rectangle 7"/>
          <p:cNvSpPr>
            <a:spLocks noGrp="1" noChangeArrowheads="1"/>
          </p:cNvSpPr>
          <p:nvPr>
            <p:ph type="title" idx="4294967295"/>
          </p:nvPr>
        </p:nvSpPr>
        <p:spPr>
          <a:xfrm>
            <a:off x="436563" y="330200"/>
            <a:ext cx="8266112" cy="1135063"/>
          </a:xfrm>
          <a:prstGeom prst="rect">
            <a:avLst/>
          </a:prstGeom>
          <a:noFill/>
        </p:spPr>
        <p:txBody>
          <a:bodyPr anchor="t"/>
          <a:lstStyle/>
          <a:p>
            <a:r>
              <a:rPr lang="en-US" altLang="en-US" sz="2000" smtClean="0">
                <a:solidFill>
                  <a:srgbClr val="FFCC00"/>
                </a:solidFill>
              </a:rPr>
              <a:t>Percentage of High School Students Who Saw a Dentist*</a:t>
            </a:r>
          </a:p>
        </p:txBody>
      </p:sp>
      <p:sp>
        <p:nvSpPr>
          <p:cNvPr id="214091" name="Text Box 101"/>
          <p:cNvSpPr txBox="1">
            <a:spLocks noChangeArrowheads="1"/>
          </p:cNvSpPr>
          <p:nvPr/>
        </p:nvSpPr>
        <p:spPr bwMode="auto">
          <a:xfrm>
            <a:off x="360363" y="6186488"/>
            <a:ext cx="8342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anchor="b">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spcBef>
                <a:spcPct val="50000"/>
              </a:spcBef>
              <a:spcAft>
                <a:spcPct val="0"/>
              </a:spcAft>
              <a:buClrTx/>
              <a:buSzTx/>
              <a:buFontTx/>
              <a:buNone/>
            </a:pPr>
            <a:r>
              <a:rPr lang="en-US" altLang="en-US" sz="1100" b="0" dirty="0" smtClean="0">
                <a:solidFill>
                  <a:srgbClr val="FFCC00"/>
                </a:solidFill>
              </a:rPr>
              <a:t>*For </a:t>
            </a:r>
            <a:r>
              <a:rPr lang="en-US" altLang="en-US" sz="1100" b="0" dirty="0">
                <a:solidFill>
                  <a:srgbClr val="FFCC00"/>
                </a:solidFill>
              </a:rPr>
              <a:t>a check-up, exam, teeth cleaning, or other dental work during the 12 months before the survey</a:t>
            </a:r>
          </a:p>
        </p:txBody>
      </p:sp>
      <p:sp>
        <p:nvSpPr>
          <p:cNvPr id="214092" name="Text Box 116"/>
          <p:cNvSpPr txBox="1">
            <a:spLocks noChangeArrowheads="1"/>
          </p:cNvSpPr>
          <p:nvPr/>
        </p:nvSpPr>
        <p:spPr bwMode="auto">
          <a:xfrm>
            <a:off x="4778375" y="6489700"/>
            <a:ext cx="41084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1pPr>
            <a:lvl2pPr marL="742950" indent="-285750">
              <a:spcAft>
                <a:spcPct val="50000"/>
              </a:spcAft>
              <a:buClr>
                <a:schemeClr val="tx2"/>
              </a:buClr>
              <a:buSzPct val="70000"/>
              <a:buFont typeface="Monotype Sorts" pitchFamily="2" charset="2"/>
              <a:buChar char="l"/>
              <a:defRPr sz="2800">
                <a:solidFill>
                  <a:schemeClr val="tx1"/>
                </a:solidFill>
                <a:latin typeface="Arial" panose="020B0604020202020204" pitchFamily="34" charset="0"/>
              </a:defRPr>
            </a:lvl2pPr>
            <a:lvl3pPr marL="1143000" indent="-228600">
              <a:spcAft>
                <a:spcPct val="50000"/>
              </a:spcAft>
              <a:buClr>
                <a:schemeClr val="tx2"/>
              </a:buClr>
              <a:buSzPct val="70000"/>
              <a:buFont typeface="Monotype Sorts" pitchFamily="2" charset="2"/>
              <a:buChar char="ä"/>
              <a:defRPr sz="2800">
                <a:solidFill>
                  <a:schemeClr val="tx1"/>
                </a:solidFill>
                <a:latin typeface="Arial" panose="020B0604020202020204" pitchFamily="34" charset="0"/>
              </a:defRPr>
            </a:lvl3pPr>
            <a:lvl4pPr marL="1600200" indent="-228600">
              <a:spcAft>
                <a:spcPct val="50000"/>
              </a:spcAft>
              <a:buClr>
                <a:schemeClr val="tx2"/>
              </a:buClr>
              <a:buSzPct val="70000"/>
              <a:buFont typeface="Monotype Sorts" pitchFamily="2" charset="2"/>
              <a:buChar char="n"/>
              <a:defRPr sz="2800">
                <a:solidFill>
                  <a:schemeClr val="tx1"/>
                </a:solidFill>
                <a:latin typeface="Arial" panose="020B0604020202020204" pitchFamily="34" charset="0"/>
              </a:defRPr>
            </a:lvl4pPr>
            <a:lvl5pPr marL="2057400" indent="-228600">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5pPr>
            <a:lvl6pPr marL="25146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6pPr>
            <a:lvl7pPr marL="29718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7pPr>
            <a:lvl8pPr marL="34290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8pPr>
            <a:lvl9pPr marL="3886200" indent="-228600" eaLnBrk="0" fontAlgn="base" hangingPunct="0">
              <a:spcBef>
                <a:spcPct val="0"/>
              </a:spcBef>
              <a:spcAft>
                <a:spcPct val="50000"/>
              </a:spcAft>
              <a:buClr>
                <a:schemeClr val="tx2"/>
              </a:buClr>
              <a:buSzPct val="70000"/>
              <a:buFont typeface="Monotype Sorts" pitchFamily="2" charset="2"/>
              <a:buChar char="è"/>
              <a:defRPr sz="2800">
                <a:solidFill>
                  <a:schemeClr val="tx1"/>
                </a:solidFill>
                <a:latin typeface="Arial" panose="020B0604020202020204" pitchFamily="34" charset="0"/>
              </a:defRPr>
            </a:lvl9pPr>
          </a:lstStyle>
          <a:p>
            <a:pPr algn="r">
              <a:spcAft>
                <a:spcPct val="0"/>
              </a:spcAft>
              <a:buClrTx/>
              <a:buSzTx/>
              <a:buFontTx/>
              <a:buNone/>
            </a:pPr>
            <a:r>
              <a:rPr lang="en-US" altLang="en-US" sz="1600" b="0" i="1"/>
              <a:t>State Youth Risk Behavior Surveys, 2015</a:t>
            </a:r>
          </a:p>
        </p:txBody>
      </p:sp>
    </p:spTree>
    <p:extLst>
      <p:ext uri="{BB962C8B-B14F-4D97-AF65-F5344CB8AC3E}">
        <p14:creationId xmlns:p14="http://schemas.microsoft.com/office/powerpoint/2010/main" val="157938493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ing1"/>
          <p:cNvSpPr txBox="1"/>
          <p:nvPr/>
        </p:nvSpPr>
        <p:spPr>
          <a:xfrm>
            <a:off x="457200" y="365760"/>
            <a:ext cx="8229600" cy="369332"/>
          </a:xfrm>
          <a:prstGeom prst="rect">
            <a:avLst/>
          </a:prstGeom>
          <a:noFill/>
        </p:spPr>
        <p:txBody>
          <a:bodyPr wrap="square" rtlCol="0">
            <a:spAutoFit/>
          </a:bodyPr>
          <a:lstStyle/>
          <a:p>
            <a:pPr algn="ctr"/>
            <a:r>
              <a:rPr lang="en-US" b="1" dirty="0">
                <a:solidFill>
                  <a:srgbClr val="FFCC00"/>
                </a:solidFill>
              </a:rPr>
              <a:t>Percentage of High School Students Who Had 8 or More Hours of Sleep,* by Sex,</a:t>
            </a:r>
            <a:r>
              <a:rPr lang="en-US" sz="1700" b="1" baseline="40000" dirty="0">
                <a:solidFill>
                  <a:srgbClr val="FFCC00"/>
                </a:solidFill>
              </a:rPr>
              <a:t>†</a:t>
            </a:r>
            <a:r>
              <a:rPr lang="en-US" sz="1800" b="1" dirty="0" smtClean="0">
                <a:solidFill>
                  <a:srgbClr val="FFCC00"/>
                </a:solidFill>
              </a:rPr>
              <a:t> Grade,</a:t>
            </a:r>
            <a:r>
              <a:rPr lang="en-US" sz="1700" b="1" baseline="40000" dirty="0">
                <a:solidFill>
                  <a:srgbClr val="FFCC00"/>
                </a:solidFill>
              </a:rPr>
              <a:t>†</a:t>
            </a:r>
            <a:r>
              <a:rPr lang="en-US" sz="1800" b="1" dirty="0" smtClean="0">
                <a:solidFill>
                  <a:srgbClr val="FFCC00"/>
                </a:solidFill>
              </a:rPr>
              <a:t> and Race/Ethnicity,</a:t>
            </a:r>
            <a:r>
              <a:rPr lang="en-US" sz="1700" b="1" baseline="40000" dirty="0">
                <a:solidFill>
                  <a:srgbClr val="FFCC00"/>
                </a:solidFill>
              </a:rPr>
              <a:t>†</a:t>
            </a:r>
            <a:r>
              <a:rPr lang="en-US" sz="1800" b="1" dirty="0" smtClean="0">
                <a:solidFill>
                  <a:srgbClr val="FFCC00"/>
                </a:solidFill>
              </a:rPr>
              <a:t> 2015</a:t>
            </a:r>
            <a:endParaRPr lang="en-US" b="1" dirty="0">
              <a:solidFill>
                <a:srgbClr val="FFCC00"/>
              </a:solidFill>
            </a:endParaRPr>
          </a:p>
        </p:txBody>
      </p:sp>
      <p:sp>
        <p:nvSpPr>
          <p:cNvPr id="4" name="Footnote1"/>
          <p:cNvSpPr txBox="1"/>
          <p:nvPr/>
        </p:nvSpPr>
        <p:spPr>
          <a:xfrm>
            <a:off x="457200" y="6167765"/>
            <a:ext cx="8229600" cy="261610"/>
          </a:xfrm>
          <a:prstGeom prst="rect">
            <a:avLst/>
          </a:prstGeom>
          <a:noFill/>
        </p:spPr>
        <p:txBody>
          <a:bodyPr wrap="square" rtlCol="0" anchor="b" anchorCtr="0">
            <a:spAutoFit/>
          </a:bodyPr>
          <a:lstStyle/>
          <a:p>
            <a:r>
              <a:rPr lang="en-US" sz="1100" dirty="0">
                <a:solidFill>
                  <a:srgbClr val="FFCC00"/>
                </a:solidFill>
              </a:rPr>
              <a:t>*On an average school night</a:t>
            </a:r>
          </a:p>
          <a:p>
            <a:r>
              <a:rPr lang="en-US" sz="900" b="1" baseline="50000" dirty="0">
                <a:solidFill>
                  <a:srgbClr val="FFCC00"/>
                </a:solidFill>
              </a:rPr>
              <a:t>†</a:t>
            </a:r>
            <a:r>
              <a:rPr lang="en-US" sz="1100" dirty="0" smtClean="0">
                <a:solidFill>
                  <a:srgbClr val="FFCC00"/>
                </a:solidFill>
              </a:rPr>
              <a:t>M &gt; F; 9th &gt; 10th, 9th &gt; 11th, 9th &gt; 12th, 10th &gt; 11th, 10th &gt; 12th; H &gt; B, W &gt; B (Based on t-test analysis, p &lt; 0.05.)</a:t>
            </a:r>
          </a:p>
          <a:p>
            <a:r>
              <a:rPr lang="en-US" sz="1100" dirty="0" smtClean="0">
                <a:solidFill>
                  <a:srgbClr val="FFCC00"/>
                </a:solidFill>
              </a:rPr>
              <a:t>All Hispanic students are included in the Hispanic category.  All other races are non-Hispanic.</a:t>
            </a:r>
          </a:p>
          <a:p>
            <a:r>
              <a:rPr lang="en-US" sz="1100" dirty="0" smtClean="0">
                <a:solidFill>
                  <a:srgbClr val="FFCC00"/>
                </a:solidFill>
              </a:rPr>
              <a:t>Note: This graph contains weighted results.</a:t>
            </a:r>
          </a:p>
        </p:txBody>
      </p:sp>
      <p:sp>
        <p:nvSpPr>
          <p:cNvPr id="3" name="SiteFooter1"/>
          <p:cNvSpPr txBox="1"/>
          <p:nvPr/>
        </p:nvSpPr>
        <p:spPr>
          <a:xfrm>
            <a:off x="3886200" y="6495433"/>
            <a:ext cx="5029200" cy="584775"/>
          </a:xfrm>
          <a:prstGeom prst="rect">
            <a:avLst/>
          </a:prstGeom>
          <a:noFill/>
        </p:spPr>
        <p:txBody>
          <a:bodyPr wrap="square" rtlCol="0">
            <a:spAutoFit/>
          </a:bodyPr>
          <a:lstStyle/>
          <a:p>
            <a:pPr algn="r"/>
            <a:r>
              <a:rPr lang="en-US" sz="1600" i="1" dirty="0" smtClean="0"/>
              <a:t>National Youth Risk Behavior Survey, 2015</a:t>
            </a:r>
          </a:p>
          <a:p>
            <a:pPr algn="r"/>
            <a:endParaRPr lang="en-US" sz="1600" i="1" dirty="0"/>
          </a:p>
        </p:txBody>
      </p:sp>
      <p:graphicFrame>
        <p:nvGraphicFramePr>
          <p:cNvPr id="9" name="Chart Placeholder 8"/>
          <p:cNvGraphicFramePr>
            <a:graphicFrameLocks noGrp="1"/>
          </p:cNvGraphicFramePr>
          <p:nvPr>
            <p:ph type="chart" idx="1"/>
            <p:extLst>
              <p:ext uri="{D42A27DB-BD31-4B8C-83A1-F6EECF244321}">
                <p14:modId xmlns:p14="http://schemas.microsoft.com/office/powerpoint/2010/main" val="1195496715"/>
              </p:ext>
            </p:extLst>
          </p:nvPr>
        </p:nvGraphicFramePr>
        <p:xfrm>
          <a:off x="228600" y="1541007"/>
          <a:ext cx="8686800" cy="36405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ashtem">
  <a:themeElements>
    <a:clrScheme name="">
      <a:dk1>
        <a:srgbClr val="00279F"/>
      </a:dk1>
      <a:lt1>
        <a:srgbClr val="FFFFFF"/>
      </a:lt1>
      <a:dk2>
        <a:srgbClr val="0000FF"/>
      </a:dk2>
      <a:lt2>
        <a:srgbClr val="FFFF00"/>
      </a:lt2>
      <a:accent1>
        <a:srgbClr val="26CA59"/>
      </a:accent1>
      <a:accent2>
        <a:srgbClr val="6E4EAE"/>
      </a:accent2>
      <a:accent3>
        <a:srgbClr val="AAAAFF"/>
      </a:accent3>
      <a:accent4>
        <a:srgbClr val="DADADA"/>
      </a:accent4>
      <a:accent5>
        <a:srgbClr val="ACE1B5"/>
      </a:accent5>
      <a:accent6>
        <a:srgbClr val="63469D"/>
      </a:accent6>
      <a:hlink>
        <a:srgbClr val="00FFFF"/>
      </a:hlink>
      <a:folHlink>
        <a:srgbClr val="EF3333"/>
      </a:folHlink>
    </a:clrScheme>
    <a:fontScheme name="Dashte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FCC00"/>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b"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FCC00"/>
            </a:solidFill>
            <a:effectLst/>
            <a:latin typeface="Arial" charset="0"/>
          </a:defRPr>
        </a:defPPr>
      </a:lstStyle>
    </a:lnDef>
  </a:objectDefaults>
  <a:extraClrSchemeLst>
    <a:extraClrScheme>
      <a:clrScheme name="Dashte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shte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shte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shte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shte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shte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shte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TotalTime>
  <Words>3794</Words>
  <Application>Microsoft Office PowerPoint</Application>
  <PresentationFormat>On-screen Show (4:3)</PresentationFormat>
  <Paragraphs>166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Monotype Sorts</vt:lpstr>
      <vt:lpstr>Times New Roman</vt:lpstr>
      <vt:lpstr>Dashtem</vt:lpstr>
      <vt:lpstr>Other Health-Related Topics</vt:lpstr>
      <vt:lpstr>PowerPoint Presentation</vt:lpstr>
      <vt:lpstr>PowerPoint Presentation</vt:lpstr>
      <vt:lpstr>PowerPoint Presentation</vt:lpstr>
      <vt:lpstr>Percentage of High School Students Who Had Ever Been Told by a Doctor or Nurse That They Had Asthma</vt:lpstr>
      <vt:lpstr>PowerPoint Presentation</vt:lpstr>
      <vt:lpstr>PowerPoint Presentation</vt:lpstr>
      <vt:lpstr>Percentage of High School Students Who Saw a Dentist*</vt:lpstr>
      <vt:lpstr>PowerPoint Presentation</vt:lpstr>
      <vt:lpstr>PowerPoint Presentation</vt:lpstr>
      <vt:lpstr>PowerPoint Presentation</vt:lpstr>
      <vt:lpstr>Percentage of High School Students Who Had 8 or More Hours of Sleep*</vt:lpstr>
      <vt:lpstr>PowerPoint Presentation</vt:lpstr>
      <vt:lpstr>PowerPoint Presentation</vt:lpstr>
      <vt:lpstr>PowerPoint Presentation</vt:lpstr>
      <vt:lpstr>PowerPoint Presentation</vt:lpstr>
    </vt:vector>
  </TitlesOfParts>
  <Company>Centers for Disease Control and Prevention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2011 YRBS Results Tobacco Use</dc:title>
  <dc:creator>CDC User</dc:creator>
  <cp:lastModifiedBy>Respess, Ann (CDC/OID/NCHHSTP) (CTR)</cp:lastModifiedBy>
  <cp:revision>93</cp:revision>
  <dcterms:created xsi:type="dcterms:W3CDTF">2012-05-31T17:35:52Z</dcterms:created>
  <dcterms:modified xsi:type="dcterms:W3CDTF">2016-05-05T18:29:43Z</dcterms:modified>
</cp:coreProperties>
</file>