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charts/chart6.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7.xml" ContentType="application/vnd.openxmlformats-officedocument.drawingml.chart+xml"/>
  <Override PartName="/ppt/notesSlides/notesSlide11.xml" ContentType="application/vnd.openxmlformats-officedocument.presentationml.notesSlide+xml"/>
  <Override PartName="/ppt/charts/chart8.xml" ContentType="application/vnd.openxmlformats-officedocument.drawingml.chart+xml"/>
  <Override PartName="/ppt/notesSlides/notesSlide12.xml" ContentType="application/vnd.openxmlformats-officedocument.presentationml.notesSlide+xml"/>
  <Override PartName="/ppt/charts/chart9.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0.xml" ContentType="application/vnd.openxmlformats-officedocument.drawingml.chart+xml"/>
  <Override PartName="/ppt/notesSlides/notesSlide15.xml" ContentType="application/vnd.openxmlformats-officedocument.presentationml.notesSlide+xml"/>
  <Override PartName="/ppt/charts/chart11.xml" ContentType="application/vnd.openxmlformats-officedocument.drawingml.chart+xml"/>
  <Override PartName="/ppt/notesSlides/notesSlide16.xml" ContentType="application/vnd.openxmlformats-officedocument.presentationml.notesSlide+xml"/>
  <Override PartName="/ppt/charts/chart12.xml" ContentType="application/vnd.openxmlformats-officedocument.drawingml.chart+xml"/>
  <Override PartName="/ppt/notesSlides/notesSlide17.xml" ContentType="application/vnd.openxmlformats-officedocument.presentationml.notesSlide+xml"/>
  <Override PartName="/ppt/charts/chart13.xml" ContentType="application/vnd.openxmlformats-officedocument.drawingml.chart+xml"/>
  <Override PartName="/ppt/notesSlides/notesSlide18.xml" ContentType="application/vnd.openxmlformats-officedocument.presentationml.notesSlide+xml"/>
  <Override PartName="/ppt/charts/chart14.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5.xml" ContentType="application/vnd.openxmlformats-officedocument.drawingml.chart+xml"/>
  <Override PartName="/ppt/notesSlides/notesSlide21.xml" ContentType="application/vnd.openxmlformats-officedocument.presentationml.notesSlide+xml"/>
  <Override PartName="/ppt/charts/chart16.xml" ContentType="application/vnd.openxmlformats-officedocument.drawingml.chart+xml"/>
  <Override PartName="/ppt/notesSlides/notesSlide22.xml" ContentType="application/vnd.openxmlformats-officedocument.presentationml.notesSlide+xml"/>
  <Override PartName="/ppt/charts/chart17.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8.xml" ContentType="application/vnd.openxmlformats-officedocument.drawingml.chart+xml"/>
  <Override PartName="/ppt/notesSlides/notesSlide25.xml" ContentType="application/vnd.openxmlformats-officedocument.presentationml.notesSlide+xml"/>
  <Override PartName="/ppt/charts/chart19.xml" ContentType="application/vnd.openxmlformats-officedocument.drawingml.chart+xml"/>
  <Override PartName="/ppt/notesSlides/notesSlide26.xml" ContentType="application/vnd.openxmlformats-officedocument.presentationml.notesSlide+xml"/>
  <Override PartName="/ppt/charts/chart20.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1.xml" ContentType="application/vnd.openxmlformats-officedocument.drawingml.chart+xml"/>
  <Override PartName="/ppt/notesSlides/notesSlide29.xml" ContentType="application/vnd.openxmlformats-officedocument.presentationml.notesSlide+xml"/>
  <Override PartName="/ppt/charts/chart22.xml" ContentType="application/vnd.openxmlformats-officedocument.drawingml.chart+xml"/>
  <Override PartName="/ppt/notesSlides/notesSlide30.xml" ContentType="application/vnd.openxmlformats-officedocument.presentationml.notesSlide+xml"/>
  <Override PartName="/ppt/charts/chart23.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4.xml" ContentType="application/vnd.openxmlformats-officedocument.drawingml.chart+xml"/>
  <Override PartName="/ppt/notesSlides/notesSlide33.xml" ContentType="application/vnd.openxmlformats-officedocument.presentationml.notesSlide+xml"/>
  <Override PartName="/ppt/charts/chart25.xml" ContentType="application/vnd.openxmlformats-officedocument.drawingml.chart+xml"/>
  <Override PartName="/ppt/notesSlides/notesSlide34.xml" ContentType="application/vnd.openxmlformats-officedocument.presentationml.notesSlide+xml"/>
  <Override PartName="/ppt/charts/chart26.xml" ContentType="application/vnd.openxmlformats-officedocument.drawingml.chart+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715" r:id="rId2"/>
    <p:sldId id="534" r:id="rId3"/>
    <p:sldId id="535" r:id="rId4"/>
    <p:sldId id="536" r:id="rId5"/>
    <p:sldId id="675" r:id="rId6"/>
    <p:sldId id="537" r:id="rId7"/>
    <p:sldId id="538" r:id="rId8"/>
    <p:sldId id="539" r:id="rId9"/>
    <p:sldId id="676" r:id="rId10"/>
    <p:sldId id="540" r:id="rId11"/>
    <p:sldId id="541" r:id="rId12"/>
    <p:sldId id="542" r:id="rId13"/>
    <p:sldId id="677" r:id="rId14"/>
    <p:sldId id="543" r:id="rId15"/>
    <p:sldId id="544" r:id="rId16"/>
    <p:sldId id="545" r:id="rId17"/>
    <p:sldId id="546" r:id="rId18"/>
    <p:sldId id="547" r:id="rId19"/>
    <p:sldId id="678" r:id="rId20"/>
    <p:sldId id="548" r:id="rId21"/>
    <p:sldId id="549" r:id="rId22"/>
    <p:sldId id="550" r:id="rId23"/>
    <p:sldId id="679" r:id="rId24"/>
    <p:sldId id="551" r:id="rId25"/>
    <p:sldId id="552" r:id="rId26"/>
    <p:sldId id="553" r:id="rId27"/>
    <p:sldId id="680" r:id="rId28"/>
    <p:sldId id="554" r:id="rId29"/>
    <p:sldId id="555" r:id="rId30"/>
    <p:sldId id="556" r:id="rId31"/>
    <p:sldId id="681" r:id="rId32"/>
    <p:sldId id="557" r:id="rId33"/>
    <p:sldId id="558" r:id="rId34"/>
    <p:sldId id="559" r:id="rId35"/>
    <p:sldId id="68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2F"/>
    <a:srgbClr val="339966"/>
    <a:srgbClr val="1D4D6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2873" autoAdjust="0"/>
  </p:normalViewPr>
  <p:slideViewPr>
    <p:cSldViewPr>
      <p:cViewPr varScale="1">
        <p:scale>
          <a:sx n="97" d="100"/>
          <a:sy n="97" d="100"/>
        </p:scale>
        <p:origin x="200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102" d="100"/>
          <a:sy n="102" d="100"/>
        </p:scale>
        <p:origin x="352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layout/>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14.3</c:v>
                </c:pt>
                <c:pt idx="2">
                  <c:v>11.1</c:v>
                </c:pt>
                <c:pt idx="3">
                  <c:v>17.5</c:v>
                </c:pt>
                <c:pt idx="5">
                  <c:v>12</c:v>
                </c:pt>
                <c:pt idx="6">
                  <c:v>13.1</c:v>
                </c:pt>
                <c:pt idx="7">
                  <c:v>15.5</c:v>
                </c:pt>
                <c:pt idx="8">
                  <c:v>16.899999999999999</c:v>
                </c:pt>
                <c:pt idx="10">
                  <c:v>20.399999999999999</c:v>
                </c:pt>
                <c:pt idx="11">
                  <c:v>15.6</c:v>
                </c:pt>
                <c:pt idx="12">
                  <c:v>11.6</c:v>
                </c:pt>
              </c:numCache>
            </c:numRef>
          </c:val>
        </c:ser>
        <c:dLbls>
          <c:showLegendKey val="0"/>
          <c:showVal val="0"/>
          <c:showCatName val="0"/>
          <c:showSerName val="0"/>
          <c:showPercent val="0"/>
          <c:showBubbleSize val="0"/>
        </c:dLbls>
        <c:gapWidth val="34"/>
        <c:overlap val="100"/>
        <c:axId val="527531024"/>
        <c:axId val="527530632"/>
      </c:barChart>
      <c:catAx>
        <c:axId val="527531024"/>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527530632"/>
        <c:crosses val="autoZero"/>
        <c:auto val="1"/>
        <c:lblAlgn val="ctr"/>
        <c:lblOffset val="100"/>
        <c:noMultiLvlLbl val="0"/>
      </c:catAx>
      <c:valAx>
        <c:axId val="527530632"/>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527531024"/>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53.4</c:v>
                </c:pt>
                <c:pt idx="2">
                  <c:v>63.7</c:v>
                </c:pt>
                <c:pt idx="3">
                  <c:v>42.7</c:v>
                </c:pt>
                <c:pt idx="5">
                  <c:v>56.9</c:v>
                </c:pt>
                <c:pt idx="6">
                  <c:v>54.9</c:v>
                </c:pt>
                <c:pt idx="7">
                  <c:v>51.1</c:v>
                </c:pt>
                <c:pt idx="8">
                  <c:v>50</c:v>
                </c:pt>
                <c:pt idx="10">
                  <c:v>52.3</c:v>
                </c:pt>
                <c:pt idx="11">
                  <c:v>52.4</c:v>
                </c:pt>
                <c:pt idx="12">
                  <c:v>54.5</c:v>
                </c:pt>
              </c:numCache>
            </c:numRef>
          </c:val>
        </c:ser>
        <c:dLbls>
          <c:showLegendKey val="0"/>
          <c:showVal val="0"/>
          <c:showCatName val="0"/>
          <c:showSerName val="0"/>
          <c:showPercent val="0"/>
          <c:showBubbleSize val="0"/>
        </c:dLbls>
        <c:gapWidth val="34"/>
        <c:overlap val="100"/>
        <c:axId val="527544352"/>
        <c:axId val="527544744"/>
      </c:barChart>
      <c:catAx>
        <c:axId val="527544352"/>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527544744"/>
        <c:crosses val="autoZero"/>
        <c:auto val="1"/>
        <c:lblAlgn val="ctr"/>
        <c:lblOffset val="100"/>
        <c:noMultiLvlLbl val="0"/>
      </c:catAx>
      <c:valAx>
        <c:axId val="527544744"/>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527544352"/>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numRef>
              <c:f>Sheet1!$A$2:$A$4</c:f>
              <c:numCache>
                <c:formatCode>General</c:formatCode>
                <c:ptCount val="13"/>
                <c:pt idx="0">
                  <c:v>2011</c:v>
                </c:pt>
                <c:pt idx="1">
                  <c:v>2013</c:v>
                </c:pt>
                <c:pt idx="2">
                  <c:v>2015</c:v>
                </c:pt>
              </c:numCache>
            </c:numRef>
          </c:cat>
          <c:val>
            <c:numRef>
              <c:f>Sheet1!$B$2:$B$4</c:f>
              <c:numCache>
                <c:formatCode>General</c:formatCode>
                <c:ptCount val="13"/>
                <c:pt idx="0">
                  <c:v>55.6</c:v>
                </c:pt>
                <c:pt idx="1">
                  <c:v>51.7</c:v>
                </c:pt>
                <c:pt idx="2">
                  <c:v>53.4</c:v>
                </c:pt>
              </c:numCache>
            </c:numRef>
          </c:val>
          <c:smooth val="0"/>
        </c:ser>
        <c:dLbls>
          <c:showLegendKey val="0"/>
          <c:showVal val="0"/>
          <c:showCatName val="0"/>
          <c:showSerName val="0"/>
          <c:showPercent val="0"/>
          <c:showBubbleSize val="0"/>
        </c:dLbls>
        <c:marker val="1"/>
        <c:smooth val="0"/>
        <c:axId val="527545528"/>
        <c:axId val="527545920"/>
      </c:lineChart>
      <c:catAx>
        <c:axId val="527545528"/>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527545920"/>
        <c:crosses val="autoZero"/>
        <c:auto val="1"/>
        <c:lblAlgn val="ctr"/>
        <c:lblOffset val="100"/>
        <c:noMultiLvlLbl val="0"/>
      </c:catAx>
      <c:valAx>
        <c:axId val="527545920"/>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527545528"/>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41.7</c:v>
                </c:pt>
                <c:pt idx="2">
                  <c:v>40.6</c:v>
                </c:pt>
                <c:pt idx="3">
                  <c:v>42.8</c:v>
                </c:pt>
                <c:pt idx="5">
                  <c:v>45.4</c:v>
                </c:pt>
                <c:pt idx="6">
                  <c:v>43.4</c:v>
                </c:pt>
                <c:pt idx="7">
                  <c:v>37.200000000000003</c:v>
                </c:pt>
                <c:pt idx="8">
                  <c:v>40.5</c:v>
                </c:pt>
                <c:pt idx="10">
                  <c:v>44.6</c:v>
                </c:pt>
                <c:pt idx="11">
                  <c:v>46.2</c:v>
                </c:pt>
                <c:pt idx="12">
                  <c:v>38.6</c:v>
                </c:pt>
              </c:numCache>
            </c:numRef>
          </c:val>
        </c:ser>
        <c:dLbls>
          <c:showLegendKey val="0"/>
          <c:showVal val="0"/>
          <c:showCatName val="0"/>
          <c:showSerName val="0"/>
          <c:showPercent val="0"/>
          <c:showBubbleSize val="0"/>
        </c:dLbls>
        <c:gapWidth val="34"/>
        <c:overlap val="100"/>
        <c:axId val="527546704"/>
        <c:axId val="527547096"/>
      </c:barChart>
      <c:catAx>
        <c:axId val="527546704"/>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527547096"/>
        <c:crosses val="autoZero"/>
        <c:auto val="1"/>
        <c:lblAlgn val="ctr"/>
        <c:lblOffset val="100"/>
        <c:noMultiLvlLbl val="0"/>
      </c:catAx>
      <c:valAx>
        <c:axId val="52754709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527546704"/>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numRef>
              <c:f>Sheet1!$A$2:$A$8</c:f>
              <c:numCache>
                <c:formatCode>General</c:formatCode>
                <c:ptCount val="13"/>
                <c:pt idx="0">
                  <c:v>2003</c:v>
                </c:pt>
                <c:pt idx="1">
                  <c:v>2005</c:v>
                </c:pt>
                <c:pt idx="2">
                  <c:v>2007</c:v>
                </c:pt>
                <c:pt idx="3">
                  <c:v>2009</c:v>
                </c:pt>
                <c:pt idx="4">
                  <c:v>2011</c:v>
                </c:pt>
                <c:pt idx="5">
                  <c:v>2013</c:v>
                </c:pt>
                <c:pt idx="6">
                  <c:v>2015</c:v>
                </c:pt>
              </c:numCache>
            </c:numRef>
          </c:cat>
          <c:val>
            <c:numRef>
              <c:f>Sheet1!$B$2:$B$8</c:f>
              <c:numCache>
                <c:formatCode>General</c:formatCode>
                <c:ptCount val="13"/>
                <c:pt idx="0">
                  <c:v>22.1</c:v>
                </c:pt>
                <c:pt idx="1">
                  <c:v>21.1</c:v>
                </c:pt>
                <c:pt idx="2">
                  <c:v>24.9</c:v>
                </c:pt>
                <c:pt idx="3">
                  <c:v>24.9</c:v>
                </c:pt>
                <c:pt idx="4">
                  <c:v>31.1</c:v>
                </c:pt>
                <c:pt idx="5">
                  <c:v>41.3</c:v>
                </c:pt>
                <c:pt idx="6">
                  <c:v>41.7</c:v>
                </c:pt>
              </c:numCache>
            </c:numRef>
          </c:val>
          <c:smooth val="0"/>
        </c:ser>
        <c:dLbls>
          <c:showLegendKey val="0"/>
          <c:showVal val="0"/>
          <c:showCatName val="0"/>
          <c:showSerName val="0"/>
          <c:showPercent val="0"/>
          <c:showBubbleSize val="0"/>
        </c:dLbls>
        <c:marker val="1"/>
        <c:smooth val="0"/>
        <c:axId val="527547488"/>
        <c:axId val="527547880"/>
      </c:lineChart>
      <c:catAx>
        <c:axId val="527547488"/>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527547880"/>
        <c:crosses val="autoZero"/>
        <c:auto val="1"/>
        <c:lblAlgn val="ctr"/>
        <c:lblOffset val="100"/>
        <c:noMultiLvlLbl val="0"/>
      </c:catAx>
      <c:valAx>
        <c:axId val="527547880"/>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527547488"/>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30.1</c:v>
                </c:pt>
                <c:pt idx="1">
                  <c:v>33.799999999999997</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45.6</c:v>
                </c:pt>
                <c:pt idx="1">
                  <c:v>47.7</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38.700000000000003</c:v>
                </c:pt>
                <c:pt idx="1">
                  <c:v>41.7</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527548664"/>
        <c:axId val="527549056"/>
      </c:stockChart>
      <c:catAx>
        <c:axId val="527548664"/>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49056"/>
        <c:crosses val="autoZero"/>
        <c:auto val="1"/>
        <c:lblAlgn val="ctr"/>
        <c:lblOffset val="100"/>
        <c:tickLblSkip val="1"/>
        <c:tickMarkSkip val="1"/>
        <c:noMultiLvlLbl val="0"/>
      </c:catAx>
      <c:valAx>
        <c:axId val="527549056"/>
        <c:scaling>
          <c:orientation val="minMax"/>
          <c:max val="10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48664"/>
        <c:crosses val="autoZero"/>
        <c:crossBetween val="between"/>
        <c:majorUnit val="2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24.7</c:v>
                </c:pt>
                <c:pt idx="2">
                  <c:v>25</c:v>
                </c:pt>
                <c:pt idx="3">
                  <c:v>24.4</c:v>
                </c:pt>
                <c:pt idx="5">
                  <c:v>25.7</c:v>
                </c:pt>
                <c:pt idx="6">
                  <c:v>24.5</c:v>
                </c:pt>
                <c:pt idx="7">
                  <c:v>23.6</c:v>
                </c:pt>
                <c:pt idx="8">
                  <c:v>25.1</c:v>
                </c:pt>
                <c:pt idx="10">
                  <c:v>39.200000000000003</c:v>
                </c:pt>
                <c:pt idx="11">
                  <c:v>28.2</c:v>
                </c:pt>
                <c:pt idx="12">
                  <c:v>20</c:v>
                </c:pt>
              </c:numCache>
            </c:numRef>
          </c:val>
        </c:ser>
        <c:dLbls>
          <c:showLegendKey val="0"/>
          <c:showVal val="0"/>
          <c:showCatName val="0"/>
          <c:showSerName val="0"/>
          <c:showPercent val="0"/>
          <c:showBubbleSize val="0"/>
        </c:dLbls>
        <c:gapWidth val="34"/>
        <c:overlap val="100"/>
        <c:axId val="527549840"/>
        <c:axId val="527550232"/>
      </c:barChart>
      <c:catAx>
        <c:axId val="527549840"/>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527550232"/>
        <c:crosses val="autoZero"/>
        <c:auto val="1"/>
        <c:lblAlgn val="ctr"/>
        <c:lblOffset val="100"/>
        <c:noMultiLvlLbl val="0"/>
      </c:catAx>
      <c:valAx>
        <c:axId val="527550232"/>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527549840"/>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numRef>
              <c:f>Sheet1!$A$2:$A$10</c:f>
              <c:numCache>
                <c:formatCode>General</c:formatCode>
                <c:ptCount val="13"/>
                <c:pt idx="0">
                  <c:v>1999</c:v>
                </c:pt>
                <c:pt idx="1">
                  <c:v>2001</c:v>
                </c:pt>
                <c:pt idx="2">
                  <c:v>2003</c:v>
                </c:pt>
                <c:pt idx="3">
                  <c:v>2005</c:v>
                </c:pt>
                <c:pt idx="4">
                  <c:v>2007</c:v>
                </c:pt>
                <c:pt idx="5">
                  <c:v>2009</c:v>
                </c:pt>
                <c:pt idx="6">
                  <c:v>2011</c:v>
                </c:pt>
                <c:pt idx="7">
                  <c:v>2013</c:v>
                </c:pt>
                <c:pt idx="8">
                  <c:v>2015</c:v>
                </c:pt>
              </c:numCache>
            </c:numRef>
          </c:cat>
          <c:val>
            <c:numRef>
              <c:f>Sheet1!$B$2:$B$10</c:f>
              <c:numCache>
                <c:formatCode>General</c:formatCode>
                <c:ptCount val="13"/>
                <c:pt idx="0">
                  <c:v>42.8</c:v>
                </c:pt>
                <c:pt idx="1">
                  <c:v>38.299999999999997</c:v>
                </c:pt>
                <c:pt idx="2">
                  <c:v>38.200000000000003</c:v>
                </c:pt>
                <c:pt idx="3">
                  <c:v>37.200000000000003</c:v>
                </c:pt>
                <c:pt idx="4">
                  <c:v>35.4</c:v>
                </c:pt>
                <c:pt idx="5">
                  <c:v>32.799999999999997</c:v>
                </c:pt>
                <c:pt idx="6">
                  <c:v>32.4</c:v>
                </c:pt>
                <c:pt idx="7">
                  <c:v>32.5</c:v>
                </c:pt>
                <c:pt idx="8">
                  <c:v>24.7</c:v>
                </c:pt>
              </c:numCache>
            </c:numRef>
          </c:val>
          <c:smooth val="0"/>
        </c:ser>
        <c:dLbls>
          <c:showLegendKey val="0"/>
          <c:showVal val="0"/>
          <c:showCatName val="0"/>
          <c:showSerName val="0"/>
          <c:showPercent val="0"/>
          <c:showBubbleSize val="0"/>
        </c:dLbls>
        <c:marker val="1"/>
        <c:smooth val="0"/>
        <c:axId val="527551016"/>
        <c:axId val="527551408"/>
      </c:lineChart>
      <c:catAx>
        <c:axId val="527551016"/>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527551408"/>
        <c:crosses val="autoZero"/>
        <c:auto val="1"/>
        <c:lblAlgn val="ctr"/>
        <c:lblOffset val="100"/>
        <c:noMultiLvlLbl val="0"/>
      </c:catAx>
      <c:valAx>
        <c:axId val="527551408"/>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527551016"/>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18.899999999999999</c:v>
                </c:pt>
                <c:pt idx="1">
                  <c:v>19.7</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33.4</c:v>
                </c:pt>
                <c:pt idx="1">
                  <c:v>35.9</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23.1</c:v>
                </c:pt>
                <c:pt idx="1">
                  <c:v>29.3</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527552192"/>
        <c:axId val="527552584"/>
      </c:stockChart>
      <c:catAx>
        <c:axId val="527552192"/>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52584"/>
        <c:crosses val="autoZero"/>
        <c:auto val="1"/>
        <c:lblAlgn val="ctr"/>
        <c:lblOffset val="100"/>
        <c:tickLblSkip val="1"/>
        <c:tickMarkSkip val="1"/>
        <c:noMultiLvlLbl val="0"/>
      </c:catAx>
      <c:valAx>
        <c:axId val="527552584"/>
        <c:scaling>
          <c:orientation val="minMax"/>
          <c:max val="5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52192"/>
        <c:crosses val="autoZero"/>
        <c:crossBetween val="between"/>
        <c:majorUnit val="1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51.6</c:v>
                </c:pt>
                <c:pt idx="2">
                  <c:v>55.3</c:v>
                </c:pt>
                <c:pt idx="3">
                  <c:v>47.8</c:v>
                </c:pt>
                <c:pt idx="5">
                  <c:v>71.400000000000006</c:v>
                </c:pt>
                <c:pt idx="6">
                  <c:v>57.5</c:v>
                </c:pt>
                <c:pt idx="7">
                  <c:v>38.5</c:v>
                </c:pt>
                <c:pt idx="8">
                  <c:v>36.1</c:v>
                </c:pt>
                <c:pt idx="10">
                  <c:v>59.2</c:v>
                </c:pt>
                <c:pt idx="11">
                  <c:v>55.4</c:v>
                </c:pt>
                <c:pt idx="12">
                  <c:v>48.4</c:v>
                </c:pt>
              </c:numCache>
            </c:numRef>
          </c:val>
        </c:ser>
        <c:dLbls>
          <c:showLegendKey val="0"/>
          <c:showVal val="0"/>
          <c:showCatName val="0"/>
          <c:showSerName val="0"/>
          <c:showPercent val="0"/>
          <c:showBubbleSize val="0"/>
        </c:dLbls>
        <c:gapWidth val="34"/>
        <c:overlap val="100"/>
        <c:axId val="527553368"/>
        <c:axId val="527553760"/>
      </c:barChart>
      <c:catAx>
        <c:axId val="527553368"/>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527553760"/>
        <c:crosses val="autoZero"/>
        <c:auto val="1"/>
        <c:lblAlgn val="ctr"/>
        <c:lblOffset val="100"/>
        <c:noMultiLvlLbl val="0"/>
      </c:catAx>
      <c:valAx>
        <c:axId val="527553760"/>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527553368"/>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numRef>
              <c:f>Sheet1!$A$2:$A$14</c:f>
              <c:numCache>
                <c:formatCode>General</c:formatCode>
                <c:ptCount val="13"/>
                <c:pt idx="0">
                  <c:v>1991</c:v>
                </c:pt>
                <c:pt idx="1">
                  <c:v>1993</c:v>
                </c:pt>
                <c:pt idx="2">
                  <c:v>1995</c:v>
                </c:pt>
                <c:pt idx="3">
                  <c:v>1997</c:v>
                </c:pt>
                <c:pt idx="4">
                  <c:v>1999</c:v>
                </c:pt>
                <c:pt idx="5">
                  <c:v>2001</c:v>
                </c:pt>
                <c:pt idx="6">
                  <c:v>2003</c:v>
                </c:pt>
                <c:pt idx="7">
                  <c:v>2005</c:v>
                </c:pt>
                <c:pt idx="8">
                  <c:v>2007</c:v>
                </c:pt>
                <c:pt idx="9">
                  <c:v>2009</c:v>
                </c:pt>
                <c:pt idx="10">
                  <c:v>2011</c:v>
                </c:pt>
                <c:pt idx="11">
                  <c:v>2013</c:v>
                </c:pt>
                <c:pt idx="12">
                  <c:v>2015</c:v>
                </c:pt>
              </c:numCache>
            </c:numRef>
          </c:cat>
          <c:val>
            <c:numRef>
              <c:f>Sheet1!$B$2:$B$14</c:f>
              <c:numCache>
                <c:formatCode>General</c:formatCode>
                <c:ptCount val="13"/>
                <c:pt idx="0">
                  <c:v>48.9</c:v>
                </c:pt>
                <c:pt idx="1">
                  <c:v>52.1</c:v>
                </c:pt>
                <c:pt idx="2">
                  <c:v>59.6</c:v>
                </c:pt>
                <c:pt idx="3">
                  <c:v>48.8</c:v>
                </c:pt>
                <c:pt idx="4">
                  <c:v>56.1</c:v>
                </c:pt>
                <c:pt idx="5">
                  <c:v>51.7</c:v>
                </c:pt>
                <c:pt idx="6">
                  <c:v>55.7</c:v>
                </c:pt>
                <c:pt idx="7">
                  <c:v>54.2</c:v>
                </c:pt>
                <c:pt idx="8">
                  <c:v>53.6</c:v>
                </c:pt>
                <c:pt idx="9">
                  <c:v>56.4</c:v>
                </c:pt>
                <c:pt idx="10">
                  <c:v>51.8</c:v>
                </c:pt>
                <c:pt idx="11">
                  <c:v>48</c:v>
                </c:pt>
                <c:pt idx="12">
                  <c:v>51.6</c:v>
                </c:pt>
              </c:numCache>
            </c:numRef>
          </c:val>
          <c:smooth val="0"/>
        </c:ser>
        <c:dLbls>
          <c:showLegendKey val="0"/>
          <c:showVal val="0"/>
          <c:showCatName val="0"/>
          <c:showSerName val="0"/>
          <c:showPercent val="0"/>
          <c:showBubbleSize val="0"/>
        </c:dLbls>
        <c:marker val="1"/>
        <c:smooth val="0"/>
        <c:axId val="527554544"/>
        <c:axId val="527554936"/>
      </c:lineChart>
      <c:catAx>
        <c:axId val="527554544"/>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527554936"/>
        <c:crosses val="autoZero"/>
        <c:auto val="1"/>
        <c:lblAlgn val="ctr"/>
        <c:lblOffset val="100"/>
        <c:noMultiLvlLbl val="0"/>
      </c:catAx>
      <c:valAx>
        <c:axId val="52755493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527554544"/>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numRef>
              <c:f>Sheet1!$A$2:$A$4</c:f>
              <c:numCache>
                <c:formatCode>General</c:formatCode>
                <c:ptCount val="13"/>
                <c:pt idx="0">
                  <c:v>2011</c:v>
                </c:pt>
                <c:pt idx="1">
                  <c:v>2013</c:v>
                </c:pt>
                <c:pt idx="2">
                  <c:v>2015</c:v>
                </c:pt>
              </c:numCache>
            </c:numRef>
          </c:cat>
          <c:val>
            <c:numRef>
              <c:f>Sheet1!$B$2:$B$4</c:f>
              <c:numCache>
                <c:formatCode>General</c:formatCode>
                <c:ptCount val="13"/>
                <c:pt idx="0">
                  <c:v>13.8</c:v>
                </c:pt>
                <c:pt idx="1">
                  <c:v>15.2</c:v>
                </c:pt>
                <c:pt idx="2">
                  <c:v>14.3</c:v>
                </c:pt>
              </c:numCache>
            </c:numRef>
          </c:val>
          <c:smooth val="0"/>
        </c:ser>
        <c:dLbls>
          <c:showLegendKey val="0"/>
          <c:showVal val="0"/>
          <c:showCatName val="0"/>
          <c:showSerName val="0"/>
          <c:showPercent val="0"/>
          <c:showBubbleSize val="0"/>
        </c:dLbls>
        <c:marker val="1"/>
        <c:smooth val="0"/>
        <c:axId val="527533768"/>
        <c:axId val="527533376"/>
      </c:lineChart>
      <c:catAx>
        <c:axId val="527533768"/>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527533376"/>
        <c:crosses val="autoZero"/>
        <c:auto val="1"/>
        <c:lblAlgn val="ctr"/>
        <c:lblOffset val="100"/>
        <c:noMultiLvlLbl val="0"/>
      </c:catAx>
      <c:valAx>
        <c:axId val="52753337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527533768"/>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29.9</c:v>
                </c:pt>
                <c:pt idx="1">
                  <c:v>33.4</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87.8</c:v>
                </c:pt>
                <c:pt idx="1">
                  <c:v>84</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44.3</c:v>
                </c:pt>
                <c:pt idx="1">
                  <c:v>45.3</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527555720"/>
        <c:axId val="527556112"/>
      </c:stockChart>
      <c:catAx>
        <c:axId val="527555720"/>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56112"/>
        <c:crosses val="autoZero"/>
        <c:auto val="1"/>
        <c:lblAlgn val="ctr"/>
        <c:lblOffset val="100"/>
        <c:tickLblSkip val="1"/>
        <c:tickMarkSkip val="1"/>
        <c:noMultiLvlLbl val="0"/>
      </c:catAx>
      <c:valAx>
        <c:axId val="527556112"/>
        <c:scaling>
          <c:orientation val="minMax"/>
          <c:max val="10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55720"/>
        <c:crosses val="autoZero"/>
        <c:crossBetween val="between"/>
        <c:majorUnit val="2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29.8</c:v>
                </c:pt>
                <c:pt idx="2">
                  <c:v>33.799999999999997</c:v>
                </c:pt>
                <c:pt idx="3">
                  <c:v>25.5</c:v>
                </c:pt>
                <c:pt idx="5">
                  <c:v>42.2</c:v>
                </c:pt>
                <c:pt idx="6">
                  <c:v>31.5</c:v>
                </c:pt>
                <c:pt idx="7">
                  <c:v>21.8</c:v>
                </c:pt>
                <c:pt idx="8">
                  <c:v>21.9</c:v>
                </c:pt>
                <c:pt idx="10">
                  <c:v>35.799999999999997</c:v>
                </c:pt>
                <c:pt idx="11">
                  <c:v>37.700000000000003</c:v>
                </c:pt>
                <c:pt idx="12">
                  <c:v>25.4</c:v>
                </c:pt>
              </c:numCache>
            </c:numRef>
          </c:val>
        </c:ser>
        <c:dLbls>
          <c:showLegendKey val="0"/>
          <c:showVal val="0"/>
          <c:showCatName val="0"/>
          <c:showSerName val="0"/>
          <c:showPercent val="0"/>
          <c:showBubbleSize val="0"/>
        </c:dLbls>
        <c:gapWidth val="34"/>
        <c:overlap val="100"/>
        <c:axId val="527556896"/>
        <c:axId val="527557288"/>
      </c:barChart>
      <c:catAx>
        <c:axId val="527556896"/>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527557288"/>
        <c:crosses val="autoZero"/>
        <c:auto val="1"/>
        <c:lblAlgn val="ctr"/>
        <c:lblOffset val="100"/>
        <c:noMultiLvlLbl val="0"/>
      </c:catAx>
      <c:valAx>
        <c:axId val="527557288"/>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527556896"/>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numRef>
              <c:f>Sheet1!$A$2:$A$14</c:f>
              <c:numCache>
                <c:formatCode>General</c:formatCode>
                <c:ptCount val="13"/>
                <c:pt idx="0">
                  <c:v>1991</c:v>
                </c:pt>
                <c:pt idx="1">
                  <c:v>1993</c:v>
                </c:pt>
                <c:pt idx="2">
                  <c:v>1995</c:v>
                </c:pt>
                <c:pt idx="3">
                  <c:v>1997</c:v>
                </c:pt>
                <c:pt idx="4">
                  <c:v>1999</c:v>
                </c:pt>
                <c:pt idx="5">
                  <c:v>2001</c:v>
                </c:pt>
                <c:pt idx="6">
                  <c:v>2003</c:v>
                </c:pt>
                <c:pt idx="7">
                  <c:v>2005</c:v>
                </c:pt>
                <c:pt idx="8">
                  <c:v>2007</c:v>
                </c:pt>
                <c:pt idx="9">
                  <c:v>2009</c:v>
                </c:pt>
                <c:pt idx="10">
                  <c:v>2011</c:v>
                </c:pt>
                <c:pt idx="11">
                  <c:v>2013</c:v>
                </c:pt>
                <c:pt idx="12">
                  <c:v>2015</c:v>
                </c:pt>
              </c:numCache>
            </c:numRef>
          </c:cat>
          <c:val>
            <c:numRef>
              <c:f>Sheet1!$B$2:$B$14</c:f>
              <c:numCache>
                <c:formatCode>General</c:formatCode>
                <c:ptCount val="13"/>
                <c:pt idx="0">
                  <c:v>41.6</c:v>
                </c:pt>
                <c:pt idx="1">
                  <c:v>34.299999999999997</c:v>
                </c:pt>
                <c:pt idx="2">
                  <c:v>25.4</c:v>
                </c:pt>
                <c:pt idx="3">
                  <c:v>27.4</c:v>
                </c:pt>
                <c:pt idx="4">
                  <c:v>29.1</c:v>
                </c:pt>
                <c:pt idx="5">
                  <c:v>32.200000000000003</c:v>
                </c:pt>
                <c:pt idx="6">
                  <c:v>28.4</c:v>
                </c:pt>
                <c:pt idx="7">
                  <c:v>33</c:v>
                </c:pt>
                <c:pt idx="8">
                  <c:v>30.3</c:v>
                </c:pt>
                <c:pt idx="9">
                  <c:v>33.299999999999997</c:v>
                </c:pt>
                <c:pt idx="10">
                  <c:v>31.5</c:v>
                </c:pt>
                <c:pt idx="11">
                  <c:v>29.4</c:v>
                </c:pt>
                <c:pt idx="12">
                  <c:v>29.8</c:v>
                </c:pt>
              </c:numCache>
            </c:numRef>
          </c:val>
          <c:smooth val="0"/>
        </c:ser>
        <c:dLbls>
          <c:showLegendKey val="0"/>
          <c:showVal val="0"/>
          <c:showCatName val="0"/>
          <c:showSerName val="0"/>
          <c:showPercent val="0"/>
          <c:showBubbleSize val="0"/>
        </c:dLbls>
        <c:marker val="1"/>
        <c:smooth val="0"/>
        <c:axId val="527558072"/>
        <c:axId val="527558464"/>
      </c:lineChart>
      <c:catAx>
        <c:axId val="527558072"/>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527558464"/>
        <c:crosses val="autoZero"/>
        <c:auto val="1"/>
        <c:lblAlgn val="ctr"/>
        <c:lblOffset val="100"/>
        <c:noMultiLvlLbl val="0"/>
      </c:catAx>
      <c:valAx>
        <c:axId val="527558464"/>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527558072"/>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5.8</c:v>
                </c:pt>
                <c:pt idx="1">
                  <c:v>8.6</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60.7</c:v>
                </c:pt>
                <c:pt idx="1">
                  <c:v>42.7</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23</c:v>
                </c:pt>
                <c:pt idx="1">
                  <c:v>22.9</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527559248"/>
        <c:axId val="527559640"/>
      </c:stockChart>
      <c:catAx>
        <c:axId val="527559248"/>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59640"/>
        <c:crosses val="autoZero"/>
        <c:auto val="1"/>
        <c:lblAlgn val="ctr"/>
        <c:lblOffset val="100"/>
        <c:tickLblSkip val="1"/>
        <c:tickMarkSkip val="1"/>
        <c:noMultiLvlLbl val="0"/>
      </c:catAx>
      <c:valAx>
        <c:axId val="527559640"/>
        <c:scaling>
          <c:orientation val="minMax"/>
          <c:max val="10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59248"/>
        <c:crosses val="autoZero"/>
        <c:crossBetween val="between"/>
        <c:majorUnit val="2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57.6</c:v>
                </c:pt>
                <c:pt idx="2">
                  <c:v>62.2</c:v>
                </c:pt>
                <c:pt idx="3">
                  <c:v>53</c:v>
                </c:pt>
                <c:pt idx="5">
                  <c:v>63</c:v>
                </c:pt>
                <c:pt idx="6">
                  <c:v>59.2</c:v>
                </c:pt>
                <c:pt idx="7">
                  <c:v>57</c:v>
                </c:pt>
                <c:pt idx="8">
                  <c:v>50.8</c:v>
                </c:pt>
                <c:pt idx="10">
                  <c:v>57.6</c:v>
                </c:pt>
                <c:pt idx="11">
                  <c:v>48.5</c:v>
                </c:pt>
                <c:pt idx="12">
                  <c:v>62.4</c:v>
                </c:pt>
              </c:numCache>
            </c:numRef>
          </c:val>
        </c:ser>
        <c:dLbls>
          <c:showLegendKey val="0"/>
          <c:showVal val="0"/>
          <c:showCatName val="0"/>
          <c:showSerName val="0"/>
          <c:showPercent val="0"/>
          <c:showBubbleSize val="0"/>
        </c:dLbls>
        <c:gapWidth val="34"/>
        <c:overlap val="100"/>
        <c:axId val="527560424"/>
        <c:axId val="527560816"/>
      </c:barChart>
      <c:catAx>
        <c:axId val="527560424"/>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527560816"/>
        <c:crosses val="autoZero"/>
        <c:auto val="1"/>
        <c:lblAlgn val="ctr"/>
        <c:lblOffset val="100"/>
        <c:noMultiLvlLbl val="0"/>
      </c:catAx>
      <c:valAx>
        <c:axId val="52756081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527560424"/>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numRef>
              <c:f>Sheet1!$A$2:$A$10</c:f>
              <c:numCache>
                <c:formatCode>General</c:formatCode>
                <c:ptCount val="13"/>
                <c:pt idx="0">
                  <c:v>1999</c:v>
                </c:pt>
                <c:pt idx="1">
                  <c:v>2001</c:v>
                </c:pt>
                <c:pt idx="2">
                  <c:v>2003</c:v>
                </c:pt>
                <c:pt idx="3">
                  <c:v>2005</c:v>
                </c:pt>
                <c:pt idx="4">
                  <c:v>2007</c:v>
                </c:pt>
                <c:pt idx="5">
                  <c:v>2009</c:v>
                </c:pt>
                <c:pt idx="6">
                  <c:v>2011</c:v>
                </c:pt>
                <c:pt idx="7">
                  <c:v>2013</c:v>
                </c:pt>
                <c:pt idx="8">
                  <c:v>2015</c:v>
                </c:pt>
              </c:numCache>
            </c:numRef>
          </c:cat>
          <c:val>
            <c:numRef>
              <c:f>Sheet1!$B$2:$B$10</c:f>
              <c:numCache>
                <c:formatCode>General</c:formatCode>
                <c:ptCount val="13"/>
                <c:pt idx="0">
                  <c:v>55.1</c:v>
                </c:pt>
                <c:pt idx="1">
                  <c:v>55.2</c:v>
                </c:pt>
                <c:pt idx="2">
                  <c:v>57.6</c:v>
                </c:pt>
                <c:pt idx="3">
                  <c:v>56</c:v>
                </c:pt>
                <c:pt idx="4">
                  <c:v>56.3</c:v>
                </c:pt>
                <c:pt idx="5">
                  <c:v>58.3</c:v>
                </c:pt>
                <c:pt idx="6">
                  <c:v>58.4</c:v>
                </c:pt>
                <c:pt idx="7">
                  <c:v>54</c:v>
                </c:pt>
                <c:pt idx="8">
                  <c:v>57.6</c:v>
                </c:pt>
              </c:numCache>
            </c:numRef>
          </c:val>
          <c:smooth val="0"/>
        </c:ser>
        <c:dLbls>
          <c:showLegendKey val="0"/>
          <c:showVal val="0"/>
          <c:showCatName val="0"/>
          <c:showSerName val="0"/>
          <c:showPercent val="0"/>
          <c:showBubbleSize val="0"/>
        </c:dLbls>
        <c:marker val="1"/>
        <c:smooth val="0"/>
        <c:axId val="527561600"/>
        <c:axId val="527561992"/>
      </c:lineChart>
      <c:catAx>
        <c:axId val="527561600"/>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527561992"/>
        <c:crosses val="autoZero"/>
        <c:auto val="1"/>
        <c:lblAlgn val="ctr"/>
        <c:lblOffset val="100"/>
        <c:noMultiLvlLbl val="0"/>
      </c:catAx>
      <c:valAx>
        <c:axId val="527561992"/>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527561600"/>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48.6</c:v>
                </c:pt>
                <c:pt idx="1">
                  <c:v>44.7</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64.3</c:v>
                </c:pt>
                <c:pt idx="1">
                  <c:v>55.6</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54.8</c:v>
                </c:pt>
                <c:pt idx="1">
                  <c:v>48.9</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527562776"/>
        <c:axId val="527563168"/>
      </c:stockChart>
      <c:catAx>
        <c:axId val="527562776"/>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63168"/>
        <c:crosses val="autoZero"/>
        <c:auto val="1"/>
        <c:lblAlgn val="ctr"/>
        <c:lblOffset val="100"/>
        <c:tickLblSkip val="1"/>
        <c:tickMarkSkip val="1"/>
        <c:noMultiLvlLbl val="0"/>
      </c:catAx>
      <c:valAx>
        <c:axId val="527563168"/>
        <c:scaling>
          <c:orientation val="minMax"/>
          <c:max val="10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62776"/>
        <c:crosses val="autoZero"/>
        <c:crossBetween val="between"/>
        <c:majorUnit val="2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10.7</c:v>
                </c:pt>
                <c:pt idx="1">
                  <c:v>13.2</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22.9</c:v>
                </c:pt>
                <c:pt idx="1">
                  <c:v>30.1</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15.9</c:v>
                </c:pt>
                <c:pt idx="1">
                  <c:v>21.6</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527527496"/>
        <c:axId val="527529064"/>
      </c:stockChart>
      <c:catAx>
        <c:axId val="527527496"/>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29064"/>
        <c:crosses val="autoZero"/>
        <c:auto val="1"/>
        <c:lblAlgn val="ctr"/>
        <c:lblOffset val="100"/>
        <c:tickLblSkip val="1"/>
        <c:tickMarkSkip val="1"/>
        <c:noMultiLvlLbl val="0"/>
      </c:catAx>
      <c:valAx>
        <c:axId val="527529064"/>
        <c:scaling>
          <c:orientation val="minMax"/>
          <c:max val="5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27496"/>
        <c:crosses val="autoZero"/>
        <c:crossBetween val="between"/>
        <c:majorUnit val="1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48.6</c:v>
                </c:pt>
                <c:pt idx="2">
                  <c:v>57.8</c:v>
                </c:pt>
                <c:pt idx="3">
                  <c:v>39.1</c:v>
                </c:pt>
                <c:pt idx="5">
                  <c:v>53.7</c:v>
                </c:pt>
                <c:pt idx="6">
                  <c:v>50.2</c:v>
                </c:pt>
                <c:pt idx="7">
                  <c:v>46.5</c:v>
                </c:pt>
                <c:pt idx="8">
                  <c:v>43.5</c:v>
                </c:pt>
                <c:pt idx="10">
                  <c:v>43.5</c:v>
                </c:pt>
                <c:pt idx="11">
                  <c:v>43.4</c:v>
                </c:pt>
                <c:pt idx="12">
                  <c:v>52.7</c:v>
                </c:pt>
              </c:numCache>
            </c:numRef>
          </c:val>
        </c:ser>
        <c:dLbls>
          <c:showLegendKey val="0"/>
          <c:showVal val="0"/>
          <c:showCatName val="0"/>
          <c:showSerName val="0"/>
          <c:showPercent val="0"/>
          <c:showBubbleSize val="0"/>
        </c:dLbls>
        <c:gapWidth val="34"/>
        <c:overlap val="100"/>
        <c:axId val="527536904"/>
        <c:axId val="527537296"/>
      </c:barChart>
      <c:catAx>
        <c:axId val="527536904"/>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527537296"/>
        <c:crosses val="autoZero"/>
        <c:auto val="1"/>
        <c:lblAlgn val="ctr"/>
        <c:lblOffset val="100"/>
        <c:noMultiLvlLbl val="0"/>
      </c:catAx>
      <c:valAx>
        <c:axId val="52753729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527536904"/>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numRef>
              <c:f>Sheet1!$A$2:$A$4</c:f>
              <c:numCache>
                <c:formatCode>General</c:formatCode>
                <c:ptCount val="13"/>
                <c:pt idx="0">
                  <c:v>2011</c:v>
                </c:pt>
                <c:pt idx="1">
                  <c:v>2013</c:v>
                </c:pt>
                <c:pt idx="2">
                  <c:v>2015</c:v>
                </c:pt>
              </c:numCache>
            </c:numRef>
          </c:cat>
          <c:val>
            <c:numRef>
              <c:f>Sheet1!$B$2:$B$4</c:f>
              <c:numCache>
                <c:formatCode>General</c:formatCode>
                <c:ptCount val="13"/>
                <c:pt idx="0">
                  <c:v>49.5</c:v>
                </c:pt>
                <c:pt idx="1">
                  <c:v>47.3</c:v>
                </c:pt>
                <c:pt idx="2">
                  <c:v>48.6</c:v>
                </c:pt>
              </c:numCache>
            </c:numRef>
          </c:val>
          <c:smooth val="0"/>
        </c:ser>
        <c:dLbls>
          <c:showLegendKey val="0"/>
          <c:showVal val="0"/>
          <c:showCatName val="0"/>
          <c:showSerName val="0"/>
          <c:showPercent val="0"/>
          <c:showBubbleSize val="0"/>
        </c:dLbls>
        <c:marker val="1"/>
        <c:smooth val="0"/>
        <c:axId val="527538080"/>
        <c:axId val="527538472"/>
      </c:lineChart>
      <c:catAx>
        <c:axId val="527538080"/>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527538472"/>
        <c:crosses val="autoZero"/>
        <c:auto val="1"/>
        <c:lblAlgn val="ctr"/>
        <c:lblOffset val="100"/>
        <c:noMultiLvlLbl val="0"/>
      </c:catAx>
      <c:valAx>
        <c:axId val="527538472"/>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527538080"/>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34.200000000000003</c:v>
                </c:pt>
                <c:pt idx="1">
                  <c:v>28.1</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54</c:v>
                </c:pt>
                <c:pt idx="1">
                  <c:v>51.1</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45.3</c:v>
                </c:pt>
                <c:pt idx="1">
                  <c:v>36.1</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527539256"/>
        <c:axId val="527539648"/>
      </c:stockChart>
      <c:catAx>
        <c:axId val="527539256"/>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39648"/>
        <c:crosses val="autoZero"/>
        <c:auto val="1"/>
        <c:lblAlgn val="ctr"/>
        <c:lblOffset val="100"/>
        <c:tickLblSkip val="1"/>
        <c:tickMarkSkip val="1"/>
        <c:noMultiLvlLbl val="0"/>
      </c:catAx>
      <c:valAx>
        <c:axId val="527539648"/>
        <c:scaling>
          <c:orientation val="minMax"/>
          <c:max val="10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39256"/>
        <c:crosses val="autoZero"/>
        <c:crossBetween val="between"/>
        <c:majorUnit val="2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27.1</c:v>
                </c:pt>
                <c:pt idx="2">
                  <c:v>36</c:v>
                </c:pt>
                <c:pt idx="3">
                  <c:v>17.7</c:v>
                </c:pt>
                <c:pt idx="5">
                  <c:v>31</c:v>
                </c:pt>
                <c:pt idx="6">
                  <c:v>27.8</c:v>
                </c:pt>
                <c:pt idx="7">
                  <c:v>25.3</c:v>
                </c:pt>
                <c:pt idx="8">
                  <c:v>23.5</c:v>
                </c:pt>
                <c:pt idx="10">
                  <c:v>24.2</c:v>
                </c:pt>
                <c:pt idx="11">
                  <c:v>24.6</c:v>
                </c:pt>
                <c:pt idx="12">
                  <c:v>29</c:v>
                </c:pt>
              </c:numCache>
            </c:numRef>
          </c:val>
        </c:ser>
        <c:dLbls>
          <c:showLegendKey val="0"/>
          <c:showVal val="0"/>
          <c:showCatName val="0"/>
          <c:showSerName val="0"/>
          <c:showPercent val="0"/>
          <c:showBubbleSize val="0"/>
        </c:dLbls>
        <c:gapWidth val="34"/>
        <c:overlap val="100"/>
        <c:axId val="527540432"/>
        <c:axId val="527540824"/>
      </c:barChart>
      <c:catAx>
        <c:axId val="527540432"/>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527540824"/>
        <c:crosses val="autoZero"/>
        <c:auto val="1"/>
        <c:lblAlgn val="ctr"/>
        <c:lblOffset val="100"/>
        <c:noMultiLvlLbl val="0"/>
      </c:catAx>
      <c:valAx>
        <c:axId val="527540824"/>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527540432"/>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numRef>
              <c:f>Sheet1!$A$2:$A$4</c:f>
              <c:numCache>
                <c:formatCode>General</c:formatCode>
                <c:ptCount val="13"/>
                <c:pt idx="0">
                  <c:v>2011</c:v>
                </c:pt>
                <c:pt idx="1">
                  <c:v>2013</c:v>
                </c:pt>
                <c:pt idx="2">
                  <c:v>2015</c:v>
                </c:pt>
              </c:numCache>
            </c:numRef>
          </c:cat>
          <c:val>
            <c:numRef>
              <c:f>Sheet1!$B$2:$B$4</c:f>
              <c:numCache>
                <c:formatCode>General</c:formatCode>
                <c:ptCount val="13"/>
                <c:pt idx="0">
                  <c:v>28.7</c:v>
                </c:pt>
                <c:pt idx="1">
                  <c:v>27.1</c:v>
                </c:pt>
                <c:pt idx="2">
                  <c:v>27.1</c:v>
                </c:pt>
              </c:numCache>
            </c:numRef>
          </c:val>
          <c:smooth val="0"/>
        </c:ser>
        <c:dLbls>
          <c:showLegendKey val="0"/>
          <c:showVal val="0"/>
          <c:showCatName val="0"/>
          <c:showSerName val="0"/>
          <c:showPercent val="0"/>
          <c:showBubbleSize val="0"/>
        </c:dLbls>
        <c:marker val="1"/>
        <c:smooth val="0"/>
        <c:axId val="527541608"/>
        <c:axId val="527542000"/>
      </c:lineChart>
      <c:catAx>
        <c:axId val="527541608"/>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527542000"/>
        <c:crosses val="autoZero"/>
        <c:auto val="1"/>
        <c:lblAlgn val="ctr"/>
        <c:lblOffset val="100"/>
        <c:noMultiLvlLbl val="0"/>
      </c:catAx>
      <c:valAx>
        <c:axId val="527542000"/>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527541608"/>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19.5</c:v>
                </c:pt>
                <c:pt idx="1">
                  <c:v>15.8</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32.200000000000003</c:v>
                </c:pt>
                <c:pt idx="1">
                  <c:v>27</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25.3</c:v>
                </c:pt>
                <c:pt idx="1">
                  <c:v>19.7</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527543176"/>
        <c:axId val="527543568"/>
      </c:stockChart>
      <c:catAx>
        <c:axId val="527543176"/>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43568"/>
        <c:crosses val="autoZero"/>
        <c:auto val="1"/>
        <c:lblAlgn val="ctr"/>
        <c:lblOffset val="100"/>
        <c:tickLblSkip val="1"/>
        <c:tickMarkSkip val="1"/>
        <c:noMultiLvlLbl val="0"/>
      </c:catAx>
      <c:valAx>
        <c:axId val="527543568"/>
        <c:scaling>
          <c:orientation val="minMax"/>
          <c:max val="5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7543176"/>
        <c:crosses val="autoZero"/>
        <c:crossBetween val="between"/>
        <c:majorUnit val="1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6A1CA51-2527-47EE-98B7-50903CB557B5}" type="datetimeFigureOut">
              <a:rPr lang="en-US"/>
              <a:pPr>
                <a:defRPr/>
              </a:pPr>
              <a:t>5/5/2016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357B3D8-D94B-43BD-BD5D-DB0C895CAD9B}" type="slidenum">
              <a:rPr lang="en-US"/>
              <a:pPr>
                <a:defRPr/>
              </a:pPr>
              <a:t>‹#›</a:t>
            </a:fld>
            <a:endParaRPr lang="en-US"/>
          </a:p>
        </p:txBody>
      </p:sp>
    </p:spTree>
    <p:extLst>
      <p:ext uri="{BB962C8B-B14F-4D97-AF65-F5344CB8AC3E}">
        <p14:creationId xmlns:p14="http://schemas.microsoft.com/office/powerpoint/2010/main" val="3540265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Physical Activity</a:t>
            </a:r>
            <a:endParaRPr lang="en-US" dirty="0"/>
          </a:p>
        </p:txBody>
      </p:sp>
      <p:sp>
        <p:nvSpPr>
          <p:cNvPr id="4" name="Slide Number Placeholder 3"/>
          <p:cNvSpPr>
            <a:spLocks noGrp="1"/>
          </p:cNvSpPr>
          <p:nvPr>
            <p:ph type="sldNum" sz="quarter" idx="10"/>
          </p:nvPr>
        </p:nvSpPr>
        <p:spPr/>
        <p:txBody>
          <a:bodyPr/>
          <a:lstStyle/>
          <a:p>
            <a:pPr>
              <a:defRPr/>
            </a:pPr>
            <a:fld id="{F357B3D8-D94B-43BD-BD5D-DB0C895CAD9B}" type="slidenum">
              <a:rPr lang="en-US" smtClean="0"/>
              <a:pPr>
                <a:defRPr/>
              </a:pPr>
              <a:t>1</a:t>
            </a:fld>
            <a:endParaRPr lang="en-US"/>
          </a:p>
        </p:txBody>
      </p:sp>
    </p:spTree>
    <p:extLst>
      <p:ext uri="{BB962C8B-B14F-4D97-AF65-F5344CB8AC3E}">
        <p14:creationId xmlns:p14="http://schemas.microsoft.com/office/powerpoint/2010/main" val="3961244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were physically active at least 60 minutes per day on all 7 days (doing any kind of physical activity that increased their heart rate and made them breathe hard some of the time during the 7 days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27.1. The percentage for Male students is 36.0. The percentage for Female students is 17.7. The percentage for 9th grade students is 31.0. The percentage for 10th grade students is 27.8. The percentage for 11th grade students is 25.3. The percentage for 12th grade students is 23.5. The percentage for Black students is 24.2. The percentage for Hispanic students is 24.6. The percentage for White students is 29.0.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male students is higher than for female students. The prevalence for 9th grade students is higher than for 10th grade students. The prevalence for 9th grade students is higher than for 11th grade students. The prevalence for 9th grade students is higher than for 12th grade students. The prevalence for 10th grade students is higher than for 12th grade students. The prevalence for White students is higher than for Black students. The prevalence for White students is higher than for Hispanic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10</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2011-2015. This slide shows percentages from 2011 through 2015 for high school students who were physically active at least 60 minutes per day on all 7 days (doing any kind of physical activity that increased their heart rate and made them breathe hard some of the time during the 7 days before the survey).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2011 is 28.7.  The percentage for 2013 is 27.1.  The percentage for 2015 is 27.1.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based on linear trend analyses using logistic regression models controlling for sex, race/ethnicity, and grade (p &lt; 0.05), the prevalence did not change from 2011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11</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37 states and 18 cities for high school students who were physically active at least 60 minutes per day on all 7 days (doing any kind of physical activity that increased their heart rate and made them breathe hard some of the time during the 7 days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19.5% to 32.2%. The median across states was 25.3%.  The range across cites was 15.8% to 27.0%. The median across cities was 19.7%.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12</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were physically active doing any kind of physical activity that increased their heart rate and made them breathe hard some of the time for a total of at least 60 minutes/day on all seven of the past 7 days, 2015. The values range from 19.5% to 32.2%. Alaska, Hawaii, Kentucky, Maine, Maryland, Mississippi, New Hampshire, Rhode Island, Vermont, range from 19.5% to 23.2%. Delaware, Florida, Massachusetts, Michigan, New York, North Carolina, Pennsylvania, South Carolina, Virginia, range from 23.3% to 25.2%. Alabama, Arizona, California, Connecticut, Indiana, Missouri, North Dakota, Tennessee, West Virginia, range from 25.3% to 26.7%. Arkansas, Idaho, Illinois, Montana, Nebraska, Nevada, New Mexico, Oklahoma, South Dakota, Wyoming, range from 26.8% to 32.2%.Colorado, Georgia, Iowa, Kansas, Louisiana, New Jersey, Ohio, Texas, Utah and Wisconsin did not have weighted data. Minnesota, Oregon and Washington did not participate.</a:t>
            </a:r>
          </a:p>
        </p:txBody>
      </p:sp>
      <p:sp>
        <p:nvSpPr>
          <p:cNvPr id="192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5B6586C8-B2AF-43B3-82CA-FF84F2AA6186}" type="slidenum">
              <a:rPr lang="en-US" altLang="en-US" b="0" smtClean="0">
                <a:solidFill>
                  <a:schemeClr val="tx1"/>
                </a:solidFill>
                <a:latin typeface="Times New Roman" panose="02020603050405020304" pitchFamily="18" charset="0"/>
              </a:rPr>
              <a:pPr/>
              <a:t>13</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782888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did exercises to strengthen or tone their muscles (such as push-ups, sit-ups, or weight lifting, on three or more days during the 7 days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53.4. The percentage for Male students is 63.7. The percentage for Female students is 42.7. The percentage for 9th grade students is 56.9. The percentage for 10th grade students is 54.9. The percentage for 11th grade students is 51.1. The percentage for 12th grade students is 50.0. The percentage for Black students is 52.3. The percentage for Hispanic students is 52.4. The percentage for White students is 54.5.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male students is higher than for female students. The prevalence for 9th grade students is higher than for 11th grade students. The prevalence for 9th grade students is higher than for 12th grade students. The prevalence for 10th grade students is higher than for 11th grade students. The prevalence for 10th grade students is higher than for 12th grade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14</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2011-2015. This slide shows percentages from 2011 through 2015 for high school students who did exercises to strengthen or tone their muscles (such as push-ups, sit-ups, or weight lifting, on three or more days during the 7 days before the survey).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2011 is 55.6.  The percentage for 2013 is 51.7.  The percentage for 2015 is 53.4.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based on linear trend analyses using logistic regression models controlling for sex, race/ethnicity, and grade (p &lt; 0.05), the prevalence did not change from 2011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15</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played video or computer games or used a computer 3 or more hours per day (for something that was not school work on an average school day).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41.7. The percentage for Male students is 40.6. The percentage for Female students is 42.8. The percentage for 9th grade students is 45.4. The percentage for 10th grade students is 43.4. The percentage for 11th grade students is 37.2. The percentage for 12th grade students is 40.5. The percentage for Black students is 44.6. The percentage for Hispanic students is 46.2. The percentage for White students is 38.6.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9th grade students is higher than for 11th grade students. The prevalence for 9th grade students is higher than for 12th grade students. The prevalence for 10th grade students is higher than for 11th grade students. The prevalence for Black students is higher than for White students. The prevalence for Hispanic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16</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2003-2015. This slide shows percentages from 2003 through 2015 for high school students who played video or computer games or used a computer 3 or more hours per day (for something that was not school work on an average school day).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2003 is 22.1.  The percentage for 2005 is 21.1.  The percentage for 2007 is 24.9.  The percentage for 2009 is 24.9.  The percentage for 2011 is 31.1.  The percentage for 2013 is 41.3.  The percentage for 2015 is 41.7.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increased from 2003 to 2015, increased from 2003 to 2009, and increased from 2009 to 2015.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17</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36 states and 18 cities for high school students who played video or computer games or used a computer 3 or more hours per day (for something that was not school work on an average school day).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30.1% to 45.6%. The median across states was 38.7%.  The range across cites was 33.8% to 47.7%. The median across cities was 41.7%.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18</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played video or computer games or used a computer 3 or more hours per day (for something that was not school work on an average school day), 2015. The values range from 30.1% to 45.6%. Alaska, Delaware, Idaho, Illinois, Mississippi, Montana, Nebraska, Nevada, Wyoming, range from 30.1% to 37.0%. Alabama, Connecticut, Indiana, Maine, Maryland, Missouri, New York, North Dakota, South Dakota, range from 37.1% to 38.7%. Arizona, Arkansas, Hawaii, Kentucky, Michigan, New Hampshire, New Mexico, Rhode Island, South Carolina, range from 38.8% to 41.5%. California, Florida, Massachusetts, North Carolina, Oklahoma, Pennsylvania, Tennessee, Virginia, West Virginia, range from 41.6% to 45.6%. Vermont, did not ask this question. Colorado, Georgia, Iowa, Kansas, Louisiana, New Jersey, Ohio, Texas, Utah and Wisconsin did not have weighted data. Minnesota, Oregon and Washington did not participate.</a:t>
            </a:r>
          </a:p>
        </p:txBody>
      </p:sp>
      <p:sp>
        <p:nvSpPr>
          <p:cNvPr id="194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A428AC91-62EA-4856-805E-50E432EB8AC0}" type="slidenum">
              <a:rPr lang="en-US" altLang="en-US" b="0" smtClean="0">
                <a:solidFill>
                  <a:schemeClr val="tx1"/>
                </a:solidFill>
                <a:latin typeface="Times New Roman" panose="02020603050405020304" pitchFamily="18" charset="0"/>
              </a:rPr>
              <a:pPr/>
              <a:t>19</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94962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did not participate in at least 60 minutes of physical activity on at least 1 day (doing any kind of physical activity that increased their heart rate and made them breathe hard some of the time during the 7 days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14.3. The percentage for Male students is 11.1. The percentage for Female students is 17.5. The percentage for 9th grade students is 12.0. The percentage for 10th grade students is 13.1. The percentage for 11th grade students is 15.5. The percentage for 12th grade students is 16.9. The percentage for Black students is 20.4. The percentage for Hispanic students is 15.6. The percentage for White students is 11.6.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female students is higher than for male students. The prevalence for 11th grade students is higher than for 9th grade students. The prevalence for 12th grade students is higher than for 9th grade students. The prevalence for 12th grade students is higher than for 10th grade students. The prevalence for Black students is higher than for Hispanic students. The prevalence for Black students is higher than for White students. The prevalence for Hispanic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watched television 3 or more hours per day (on an average school day).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24.7. The percentage for Male students is 25.0. The percentage for Female students is 24.4. The percentage for 9th grade students is 25.7. The percentage for 10th grade students is 24.5. The percentage for 11th grade students is 23.6. The percentage for 12th grade students is 25.1. The percentage for Black students is 39.2. The percentage for Hispanic students is 28.2. The percentage for White students is 20.0.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Black students is higher than for Hispanic students. The prevalence for Black students is higher than for White students. The prevalence for Hispanic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20</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1999-2015. This slide shows percentages from 1999 through 2015 for high school students who watched television 3 or more hours per day (on an average school day).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1999 is 42.8.  The percentage for 2001 is 38.3.  The percentage for 2003 is 38.2.  The percentage for 2005 is 37.2.  The percentage for 2007 is 35.4.  The percentage for 2009 is 32.8.  The percentage for 2011 is 32.4.  The percentage for 2013 is 32.5.  The percentage for 2015 is 24.7.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decreased from 1999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21</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35 states and 18 cities for high school students who watched television 3 or more hours per day (on an average school day).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18.9% to 33.4%. The median across states was 23.1%.  The range across cites was 19.7% to 35.9%. The median across cities was 29.3%.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22</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watched television 3 or more hours per day (on an average school day), 2015. The values range from 18.9% to 33.4%. Idaho, Michigan, Missouri, Nebraska, New Hampshire, North Dakota, South Dakota, Wyoming, range from 18.9% to 21.7%. Alaska, Connecticut, Hawaii, Illinois, Indiana, Montana, Nevada, Rhode Island, range from 21.8% to 23.0%. Arizona, California, Kentucky, Maine, Maryland, New Mexico, New York, Pennsylvania, Virginia, West Virginia, range from 23.1% to 27.8%. Alabama, Arkansas, Delaware, Florida, Mississippi, North Carolina, Oklahoma, South Carolina, Tennessee, range from 27.9% to 33.4%. Vermont, Massachusetts, did not ask this question. Colorado, Georgia, Iowa, Kansas, Louisiana, New Jersey, Ohio, Texas, Utah and Wisconsin did not have weighted data. Minnesota, Oregon and Washington did not participate.</a:t>
            </a:r>
          </a:p>
        </p:txBody>
      </p:sp>
      <p:sp>
        <p:nvSpPr>
          <p:cNvPr id="196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9983D726-7966-42A5-B742-CDC4F70754C5}" type="slidenum">
              <a:rPr lang="en-US" altLang="en-US" b="0" smtClean="0">
                <a:solidFill>
                  <a:schemeClr val="tx1"/>
                </a:solidFill>
                <a:latin typeface="Times New Roman" panose="02020603050405020304" pitchFamily="18" charset="0"/>
              </a:rPr>
              <a:pPr/>
              <a:t>23</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64094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attended physical education classes on 1 or more days (in an average week when they were in school).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51.6. The percentage for Male students is 55.3. The percentage for Female students is 47.8. The percentage for 9th grade students is 71.4. The percentage for 10th grade students is 57.5. The percentage for 11th grade students is 38.5. The percentage for 12th grade students is 36.1. The percentage for Black students is 59.2. The percentage for Hispanic students is 55.4. The percentage for White students is 48.4.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male students is higher than for female students. The prevalence for 9th grade students is higher than for 10th grade students. The prevalence for 9th grade students is higher than for 11th grade students. The prevalence for 9th grade students is higher than for 12th grade students. The prevalence for 10th grade students is higher than for 11th grade students. The prevalence for 10th grade students is higher than for 12th grade students. The prevalence for Black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24</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1991-2015. This slide shows percentages from 1991 through 2015 for high school students who attended physical education classes on 1 or more days (in an average week when they were in school).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1991 is 48.9.  The percentage for 1993 is 52.1.  The percentage for 1995 is 59.6.  The percentage for 1997 is 48.8.  The percentage for 1999 is 56.1.  The percentage for 2001 is 51.7.  The percentage for 2003 is 55.7.  The percentage for 2005 is 54.2.  The percentage for 2007 is 53.6.  The percentage for 2009 is 56.4.  The percentage for 2011 is 51.8.  The percentage for 2013 is 48.0.  The percentage for 2015 is 51.6.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did not change from 1991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25</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35 states and 14 cities for high school students who attended physical education classes on 1 or more days (in an average week when they were in school).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29.9% to 87.8%. The median across states was 44.3%.  The range across cites was 33.4% to 84.0%. The median across cities was 45.3%.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26</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a:ln/>
        </p:spPr>
      </p:sp>
      <p:sp>
        <p:nvSpPr>
          <p:cNvPr id="1986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attended physical education classes on 1 or more days (in an average week when they were in school), 2015. The values range from 29.9% to 87.8%. Delaware, Kentucky, Maryland, Michigan, Oklahoma, South Carolina, South Dakota, West Virginia, range from 29.9% to 38.9%. Alaska, Arizona, Arkansas, Florida, Hawaii, Indiana, Maine, North Carolina, Tennessee, range from 39.0% to 44.2%. Alabama, Idaho, Mississippi, Missouri, Nebraska, New Mexico, North Dakota, Virginia, Wyoming, range from 44.3% to 54.8%. California, Connecticut, Illinois, Massachusetts, Montana, Nevada, New York, Pennsylvania, Rhode Island, range from 54.9% to 87.8%. Vermont, New Hampshire, did not ask this question. Colorado, Georgia, Iowa, Kansas, Louisiana, New Jersey, Ohio, Texas, Utah and Wisconsin did not have weighted data. Minnesota, Oregon and Washington did not participate.</a:t>
            </a:r>
          </a:p>
        </p:txBody>
      </p:sp>
      <p:sp>
        <p:nvSpPr>
          <p:cNvPr id="198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56BA548D-8B29-4262-B69F-F9D4A7E1BB8C}" type="slidenum">
              <a:rPr lang="en-US" altLang="en-US" b="0" smtClean="0">
                <a:solidFill>
                  <a:schemeClr val="tx1"/>
                </a:solidFill>
                <a:latin typeface="Times New Roman" panose="02020603050405020304" pitchFamily="18" charset="0"/>
              </a:rPr>
              <a:pPr/>
              <a:t>27</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90832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attended physical education classes on all 5 days (in an average week when they were in school).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29.8. The percentage for Male students is 33.8. The percentage for Female students is 25.5. The percentage for 9th grade students is 42.2. The percentage for 10th grade students is 31.5. The percentage for 11th grade students is 21.8. The percentage for 12th grade students is 21.9. The percentage for Black students is 35.8. The percentage for Hispanic students is 37.7. The percentage for White students is 25.4.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male students is higher than for female students. The prevalence for 9th grade students is higher than for 10th grade students. The prevalence for 9th grade students is higher than for 11th grade students. The prevalence for 9th grade students is higher than for 12th grade students. The prevalence for 10th grade students is higher than for 11th grade students. The prevalence for 10th grade students is higher than for 12th grade students. The prevalence for Black students is higher than for White students. The prevalence for Hispanic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28</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1991-2015. This slide shows percentages from 1991 through 2015 for high school students who attended physical education classes on all 5 days (in an average week when they were in school).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1991 is 41.6.  The percentage for 1993 is 34.3.  The percentage for 1995 is 25.4.  The percentage for 1997 is 27.4.  The percentage for 1999 is 29.1.  The percentage for 2001 is 32.2.  The percentage for 2003 is 28.4.  The percentage for 2005 is 33.0.  The percentage for 2007 is 30.3.  The percentage for 2009 is 33.3.  The percentage for 2011 is 31.5.  The percentage for 2013 is 29.4.  The percentage for 2015 is 29.8.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decreased from 1991 to 1995 and did not change from 1995 to 2015.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29</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2011-2015. This slide shows percentages from 2011 through 2015 for high school students who did not participate in at least 60 minutes of physical activity on at least 1 day (doing any kind of physical activity that increased their heart rate and made them breathe hard some of the time during the 7 days before the survey).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2011 is 13.8.  The percentage for 2013 is 15.2.  The percentage for 2015 is 14.3.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based on linear trend analyses using logistic regression models controlling for sex, race/ethnicity, and grade (p &lt; 0.05), the prevalence did not change from 2011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3</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35 states and 14 cities for high school students who attended physical education classes on all 5 days (in an average week when they were in school).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5.8% to 60.7%. The median across states was 23%.  The range across cites was 8.6% to 42.7%. The median across cities was 22.9%.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30</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ln/>
        </p:spPr>
      </p:sp>
      <p:sp>
        <p:nvSpPr>
          <p:cNvPr id="2007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attended physical education (PE) classes daily in an average week when they were in school, 2015. The values range from 5.8% to 60.7%. Alaska, Connecticut, Delaware, Hawaii, Maine, Maryland, South Dakota, Virginia, range from 5.8% to 18.3%. Florida, Idaho, Kentucky, Massachusetts, Michigan, New York, Pennsylvania, Rhode Island, Wyoming, range from 18.4% to 22.9%. Arizona, Indiana, Mississippi, Missouri, New Mexico, North Carolina, South Carolina, Tennessee, West Virginia, range from 23.0% to 28.5%. Alabama, Arkansas, California, Illinois, Montana, Nebraska, Nevada, North Dakota, Oklahoma, range from 28.6% to 60.7%. Vermont, New Hampshire, did not ask this question. Colorado, Georgia, Iowa, Kansas, Louisiana, New Jersey, Ohio, Texas, Utah and Wisconsin did not have weighted data. Minnesota, Oregon and Washington did not participate.</a:t>
            </a:r>
          </a:p>
        </p:txBody>
      </p:sp>
      <p:sp>
        <p:nvSpPr>
          <p:cNvPr id="200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98B77C28-1B69-4E5A-B688-349AFD942C49}" type="slidenum">
              <a:rPr lang="en-US" altLang="en-US" b="0" smtClean="0">
                <a:solidFill>
                  <a:schemeClr val="tx1"/>
                </a:solidFill>
                <a:latin typeface="Times New Roman" panose="02020603050405020304" pitchFamily="18" charset="0"/>
              </a:rPr>
              <a:pPr/>
              <a:t>31</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866353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played on at least one sports team (run by their school or community groups during the 12 months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57.6. The percentage for Male students is 62.2. The percentage for Female students is 53.0. The percentage for 9th grade students is 63.0. The percentage for 10th grade students is 59.2. The percentage for 11th grade students is 57.0. The percentage for 12th grade students is 50.8. The percentage for Black students is 57.6. The percentage for Hispanic students is 48.5. The percentage for White students is 62.4.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male students is higher than for female students. The prevalence for 9th grade students is higher than for 11th grade students. The prevalence for 9th grade students is higher than for 12th grade students. The prevalence for 10th grade students is higher than for 12th grade students. The prevalence for 11th grade students is higher than for 12th grade students. The prevalence for Black students is higher than for Hispanic students. The prevalence for White students is higher than for Hispanic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32</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1999-2015. This slide shows percentages from 1999 through 2015 for high school students who played on at least one sports team (run by their school or community groups during the 12 months before the survey).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1999 is 55.1.  The percentage for 2001 is 55.2.  The percentage for 2003 is 57.6.  The percentage for 2005 is 56.0.  The percentage for 2007 is 56.3.  The percentage for 2009 is 58.3.  The percentage for 2011 is 58.4.  The percentage for 2013 is 54.0.  The percentage for 2015 is 57.6.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did not change from 1999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33</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25 states and 15 cities for high school students who played on at least one sports team (run by their school or community groups during the 12 months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48.6% to 64.3%. The median across states was 54.8%.  The range across cites was 44.7% to 55.6%. The median across cities was 48.9%.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34</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played on at least one sports team (run by their school or community groups during the 12 months before the survey), 2015. The values range from 48.6% to 64.3%. Arizona, Florida, Kentucky, Mississippi, South Carolina, Tennessee, range from 48.6% to 51.6%. Alabama, Arkansas, Delaware, Hawaii, Nevada, West Virginia, range from 51.7% to 54.7%. California, Idaho, Illinois, Missouri, Oklahoma, Virginia, range from 54.8% to 60.3%. Alaska, Indiana, Massachusetts, Montana, Nebraska, Pennsylvania, Wyoming, range from 60.4% to 64.3%. Vermont, South Dakota, Rhode Island, New York, New Mexico, New Hampshire, North Dakota, North Carolina, Michigan, Maine, Maryland, Connecticut, did not ask this question. Colorado, Georgia, Iowa, Kansas, Louisiana, New Jersey, Ohio, Texas, Utah and Wisconsin did not have weighted data. Minnesota, Oregon and Washington did not participate.</a:t>
            </a:r>
          </a:p>
        </p:txBody>
      </p:sp>
      <p:sp>
        <p:nvSpPr>
          <p:cNvPr id="202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82EAE407-8CE9-422F-9929-FB13C302AE84}" type="slidenum">
              <a:rPr lang="en-US" altLang="en-US" b="0" smtClean="0">
                <a:solidFill>
                  <a:schemeClr val="tx1"/>
                </a:solidFill>
                <a:latin typeface="Times New Roman" panose="02020603050405020304" pitchFamily="18" charset="0"/>
              </a:rPr>
              <a:pPr/>
              <a:t>35</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56836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37 states and 18 cities for high school students who did not participate in at least 60 minutes of physical activity on at least 1 day (doing any kind of physical activity that increased their heart rate and made them breathe hard some of the time during the 7 days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10.7% to 22.9%. The median across states was 15.9%.  The range across cites was 13.2% to 30.1%. The median across cities was 21.6%.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4</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did not participate in physical activity that increased their heart rate and made them breathe hard some of the time for a total of at least 60 minutes/day on any day during the 7 days before the survey, 2015. The values range from 10.7% to 22.9%. California, Idaho, Illinois, Montana, Nevada, New Hampshire, North Dakota, Oklahoma, Wyoming, range from 10.7% to 14.0%. Connecticut, Indiana, Massachusetts, Nebraska, New Mexico, Pennsylvania, South Dakota, Vermont, range from 14.1% to 15.8%. Alabama, Alaska, Arizona, Kentucky, Maine, Michigan, Missouri, Rhode Island, Virginia, West Virginia, range from 15.9% to 17.5%. Arkansas, Delaware, Florida, Hawaii, Maryland, Mississippi, New York, North Carolina, South Carolina, Tennessee, range from 17.6% to 22.9%.Colorado, Georgia, Iowa, Kansas, Louisiana, New Jersey, Ohio, Texas, Utah and Wisconsin did not have weighted data. Minnesota, Oregon and Washington did not participate.</a:t>
            </a:r>
          </a:p>
        </p:txBody>
      </p:sp>
      <p:sp>
        <p:nvSpPr>
          <p:cNvPr id="188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AA96D8DD-F50D-4433-B86B-315B66D24F3A}" type="slidenum">
              <a:rPr lang="en-US" altLang="en-US" b="0" smtClean="0">
                <a:solidFill>
                  <a:schemeClr val="tx1"/>
                </a:solidFill>
                <a:latin typeface="Times New Roman" panose="02020603050405020304" pitchFamily="18" charset="0"/>
              </a:rPr>
              <a:pPr/>
              <a:t>5</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1039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were physically active at least 60 minutes per day on 5 or more days (doing any kind of physical activity that increased their heart rate and made them breathe hard some of the time during the 7 days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48.6. The percentage for Male students is 57.8. The percentage for Female students is 39.1. The percentage for 9th grade students is 53.7. The percentage for 10th grade students is 50.2. The percentage for 11th grade students is 46.5. The percentage for 12th grade students is 43.5. The percentage for Black students is 43.5. The percentage for Hispanic students is 43.4. The percentage for White students is 52.7.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male students is higher than for female students. The prevalence for 9th grade students is higher than for 11th grade students. The prevalence for 9th grade students is higher than for 12th grade students. The prevalence for 10th grade students is higher than for 12th grade students. The prevalence for White students is higher than for Black students. The prevalence for White students is higher than for Hispanic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6</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2011-2015. This slide shows percentages from 2011 through 2015 for high school students who were physically active at least 60 minutes per day on 5 or more days (doing any kind of physical activity that increased their heart rate and made them breathe hard some of the time during the 7 days before the survey).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2011 is 49.5.  The percentage for 2013 is 47.3.  The percentage for 2015 is 48.6.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based on linear trend analyses using logistic regression models controlling for sex, race/ethnicity, and grade (p &lt; 0.05), the prevalence did not change from 2011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7</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37 states and 18 cities for high school students who were physically active at least 60 minutes per day on 5 or more days (doing any kind of physical activity that increased their heart rate and made them breathe hard some of the time during the 7 days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34.2% to 54.0%. The median across states was 45.3%.  The range across cites was 28.1% to 51.1%. The median across cities was 36.1%.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8</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were physically active at least 60 minutes per day on 5 or more days (doing any kind of physical activity that increased their heart rate and made them breathe hard some of the time during the 7 days before the survey), 2015. The values range from 34.2% to 54%. Alabama, Florida, Hawaii, Kentucky, Maine, Maryland, Mississippi, New York, South Carolina, range from 34.2% to 42.6%. Alaska, Arkansas, Delaware, Massachusetts, North Carolina, Rhode Island, Tennessee, Virginia, West Virginia, range from 42.7% to 45.2%. Arizona, Connecticut, Indiana, Michigan, Missouri, New Hampshire, Pennsylvania, South Dakota, Vermont, range from 45.3% to 48.0%. California, Idaho, Illinois, Montana, Nebraska, Nevada, New Mexico, North Dakota, Oklahoma, Wyoming, range from 48.1% to 54.0%.Colorado, Georgia, Iowa, Kansas, Louisiana, New Jersey, Ohio, Texas, Utah and Wisconsin did not have weighted data. Minnesota, Oregon and Washington did not participate.</a:t>
            </a:r>
          </a:p>
        </p:txBody>
      </p:sp>
      <p:sp>
        <p:nvSpPr>
          <p:cNvPr id="190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EB5548B4-8E76-4243-88F7-6BE91D1FD4BF}" type="slidenum">
              <a:rPr lang="en-US" altLang="en-US" b="0" smtClean="0">
                <a:solidFill>
                  <a:schemeClr val="tx1"/>
                </a:solidFill>
                <a:latin typeface="Times New Roman" panose="02020603050405020304" pitchFamily="18" charset="0"/>
              </a:rPr>
              <a:pPr/>
              <a:t>9</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68420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4275" name="Rectangle 3"/>
          <p:cNvSpPr>
            <a:spLocks noGrp="1" noChangeArrowheads="1"/>
          </p:cNvSpPr>
          <p:nvPr>
            <p:ph type="ctrTitle"/>
          </p:nvPr>
        </p:nvSpPr>
        <p:spPr>
          <a:xfrm>
            <a:off x="677863" y="2286000"/>
            <a:ext cx="7788275" cy="1143000"/>
          </a:xfrm>
          <a:prstGeom prst="rect">
            <a:avLst/>
          </a:prstGeom>
        </p:spPr>
        <p:txBody>
          <a:bodyPr anchor="b"/>
          <a:lstStyle>
            <a:lvl1pPr>
              <a:defRPr/>
            </a:lvl1pPr>
          </a:lstStyle>
          <a:p>
            <a:r>
              <a:rPr lang="en-US"/>
              <a:t>Click to edit Master title style</a:t>
            </a:r>
          </a:p>
        </p:txBody>
      </p:sp>
      <p:sp>
        <p:nvSpPr>
          <p:cNvPr id="54276" name="Rectangle 4"/>
          <p:cNvSpPr>
            <a:spLocks noGrp="1" noChangeArrowheads="1"/>
          </p:cNvSpPr>
          <p:nvPr>
            <p:ph type="subTitle" idx="1"/>
          </p:nvPr>
        </p:nvSpPr>
        <p:spPr>
          <a:xfrm>
            <a:off x="1354138" y="3886200"/>
            <a:ext cx="6435725" cy="1752600"/>
          </a:xfrm>
          <a:prstGeom prst="rect">
            <a:avLst/>
          </a:prstGeo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val="315658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1524000"/>
            <a:ext cx="8059738" cy="4114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636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342900"/>
            <a:ext cx="2052638" cy="52959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3725" y="342900"/>
            <a:ext cx="6007100" cy="52959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953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609600" y="1524000"/>
            <a:ext cx="8059738" cy="4114800"/>
          </a:xfrm>
          <a:prstGeom prst="rect">
            <a:avLst/>
          </a:prstGeom>
        </p:spPr>
        <p:txBody>
          <a:bodyPr/>
          <a:lstStyle/>
          <a:p>
            <a:pPr lvl="0"/>
            <a:endParaRPr lang="en-US" noProof="0" smtClean="0"/>
          </a:p>
        </p:txBody>
      </p:sp>
    </p:spTree>
    <p:extLst>
      <p:ext uri="{BB962C8B-B14F-4D97-AF65-F5344CB8AC3E}">
        <p14:creationId xmlns:p14="http://schemas.microsoft.com/office/powerpoint/2010/main" val="1197727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0505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 y="1524000"/>
            <a:ext cx="8059738"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17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7254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42900"/>
            <a:ext cx="8212138" cy="11049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24000"/>
            <a:ext cx="3952875"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4875" y="1524000"/>
            <a:ext cx="3954463"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278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826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42900"/>
            <a:ext cx="8212138" cy="11049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60743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62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272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449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Text Box 11"/>
          <p:cNvSpPr txBox="1">
            <a:spLocks noChangeArrowheads="1"/>
          </p:cNvSpPr>
          <p:nvPr/>
        </p:nvSpPr>
        <p:spPr bwMode="auto">
          <a:xfrm>
            <a:off x="3305175" y="6310313"/>
            <a:ext cx="4619625" cy="336550"/>
          </a:xfrm>
          <a:prstGeom prst="rect">
            <a:avLst/>
          </a:prstGeom>
          <a:noFill/>
          <a:ln>
            <a:noFill/>
          </a:ln>
          <a:extLst/>
        </p:spPr>
        <p:txBody>
          <a:bodyPr>
            <a:spAutoFit/>
          </a:bodyPr>
          <a:lstStyle>
            <a:lvl1pPr algn="ctr" eaLnBrk="0" hangingPunct="0">
              <a:defRPr sz="2000" b="1">
                <a:solidFill>
                  <a:srgbClr val="FFCC00"/>
                </a:solidFill>
                <a:latin typeface="Arial" pitchFamily="34" charset="0"/>
              </a:defRPr>
            </a:lvl1pPr>
            <a:lvl2pPr marL="742950" indent="-285750" algn="ctr" eaLnBrk="0" hangingPunct="0">
              <a:defRPr sz="2000" b="1">
                <a:solidFill>
                  <a:srgbClr val="FFCC00"/>
                </a:solidFill>
                <a:latin typeface="Arial" pitchFamily="34" charset="0"/>
              </a:defRPr>
            </a:lvl2pPr>
            <a:lvl3pPr marL="1143000" indent="-228600" algn="ctr" eaLnBrk="0" hangingPunct="0">
              <a:defRPr sz="2000" b="1">
                <a:solidFill>
                  <a:srgbClr val="FFCC00"/>
                </a:solidFill>
                <a:latin typeface="Arial" pitchFamily="34" charset="0"/>
              </a:defRPr>
            </a:lvl3pPr>
            <a:lvl4pPr marL="1600200" indent="-228600" algn="ctr" eaLnBrk="0" hangingPunct="0">
              <a:defRPr sz="2000" b="1">
                <a:solidFill>
                  <a:srgbClr val="FFCC00"/>
                </a:solidFill>
                <a:latin typeface="Arial" pitchFamily="34" charset="0"/>
              </a:defRPr>
            </a:lvl4pPr>
            <a:lvl5pPr marL="2057400" indent="-228600" algn="ctr" eaLnBrk="0" hangingPunct="0">
              <a:defRPr sz="2000" b="1">
                <a:solidFill>
                  <a:srgbClr val="FFCC00"/>
                </a:solidFill>
                <a:latin typeface="Arial" pitchFamily="34" charset="0"/>
              </a:defRPr>
            </a:lvl5pPr>
            <a:lvl6pPr marL="2514600" indent="-228600" algn="ctr" eaLnBrk="0" fontAlgn="base" hangingPunct="0">
              <a:spcBef>
                <a:spcPct val="0"/>
              </a:spcBef>
              <a:spcAft>
                <a:spcPct val="0"/>
              </a:spcAft>
              <a:defRPr sz="2000" b="1">
                <a:solidFill>
                  <a:srgbClr val="FFCC00"/>
                </a:solidFill>
                <a:latin typeface="Arial" pitchFamily="34" charset="0"/>
              </a:defRPr>
            </a:lvl6pPr>
            <a:lvl7pPr marL="2971800" indent="-228600" algn="ctr" eaLnBrk="0" fontAlgn="base" hangingPunct="0">
              <a:spcBef>
                <a:spcPct val="0"/>
              </a:spcBef>
              <a:spcAft>
                <a:spcPct val="0"/>
              </a:spcAft>
              <a:defRPr sz="2000" b="1">
                <a:solidFill>
                  <a:srgbClr val="FFCC00"/>
                </a:solidFill>
                <a:latin typeface="Arial" pitchFamily="34" charset="0"/>
              </a:defRPr>
            </a:lvl7pPr>
            <a:lvl8pPr marL="3429000" indent="-228600" algn="ctr" eaLnBrk="0" fontAlgn="base" hangingPunct="0">
              <a:spcBef>
                <a:spcPct val="0"/>
              </a:spcBef>
              <a:spcAft>
                <a:spcPct val="0"/>
              </a:spcAft>
              <a:defRPr sz="2000" b="1">
                <a:solidFill>
                  <a:srgbClr val="FFCC00"/>
                </a:solidFill>
                <a:latin typeface="Arial" pitchFamily="34" charset="0"/>
              </a:defRPr>
            </a:lvl8pPr>
            <a:lvl9pPr marL="3886200" indent="-228600" algn="ctr" eaLnBrk="0" fontAlgn="base" hangingPunct="0">
              <a:spcBef>
                <a:spcPct val="0"/>
              </a:spcBef>
              <a:spcAft>
                <a:spcPct val="0"/>
              </a:spcAft>
              <a:defRPr sz="2000" b="1">
                <a:solidFill>
                  <a:srgbClr val="FFCC00"/>
                </a:solidFill>
                <a:latin typeface="Arial" pitchFamily="34" charset="0"/>
              </a:defRPr>
            </a:lvl9pPr>
          </a:lstStyle>
          <a:p>
            <a:pPr algn="l">
              <a:defRPr/>
            </a:pPr>
            <a:endParaRPr lang="en-US" sz="1600" b="0" smtClean="0">
              <a:solidFill>
                <a:srgbClr val="FFFFFF"/>
              </a:solidFill>
              <a:latin typeface="Times New Roman" pitchFamily="18" charset="0"/>
            </a:endParaRPr>
          </a:p>
        </p:txBody>
      </p:sp>
      <p:sp>
        <p:nvSpPr>
          <p:cNvPr id="1029" name="Text Box 12"/>
          <p:cNvSpPr txBox="1">
            <a:spLocks noChangeArrowheads="1"/>
          </p:cNvSpPr>
          <p:nvPr/>
        </p:nvSpPr>
        <p:spPr bwMode="auto">
          <a:xfrm>
            <a:off x="5283200" y="6172200"/>
            <a:ext cx="1911350" cy="336550"/>
          </a:xfrm>
          <a:prstGeom prst="rect">
            <a:avLst/>
          </a:prstGeom>
          <a:noFill/>
          <a:ln>
            <a:noFill/>
          </a:ln>
          <a:extLst/>
        </p:spPr>
        <p:txBody>
          <a:bodyPr>
            <a:spAutoFit/>
          </a:bodyPr>
          <a:lstStyle>
            <a:lvl1pPr algn="ctr" eaLnBrk="0" hangingPunct="0">
              <a:defRPr sz="2000" b="1">
                <a:solidFill>
                  <a:srgbClr val="FFCC00"/>
                </a:solidFill>
                <a:latin typeface="Arial" pitchFamily="34" charset="0"/>
              </a:defRPr>
            </a:lvl1pPr>
            <a:lvl2pPr marL="742950" indent="-285750" algn="ctr" eaLnBrk="0" hangingPunct="0">
              <a:defRPr sz="2000" b="1">
                <a:solidFill>
                  <a:srgbClr val="FFCC00"/>
                </a:solidFill>
                <a:latin typeface="Arial" pitchFamily="34" charset="0"/>
              </a:defRPr>
            </a:lvl2pPr>
            <a:lvl3pPr marL="1143000" indent="-228600" algn="ctr" eaLnBrk="0" hangingPunct="0">
              <a:defRPr sz="2000" b="1">
                <a:solidFill>
                  <a:srgbClr val="FFCC00"/>
                </a:solidFill>
                <a:latin typeface="Arial" pitchFamily="34" charset="0"/>
              </a:defRPr>
            </a:lvl3pPr>
            <a:lvl4pPr marL="1600200" indent="-228600" algn="ctr" eaLnBrk="0" hangingPunct="0">
              <a:defRPr sz="2000" b="1">
                <a:solidFill>
                  <a:srgbClr val="FFCC00"/>
                </a:solidFill>
                <a:latin typeface="Arial" pitchFamily="34" charset="0"/>
              </a:defRPr>
            </a:lvl4pPr>
            <a:lvl5pPr marL="2057400" indent="-228600" algn="ctr" eaLnBrk="0" hangingPunct="0">
              <a:defRPr sz="2000" b="1">
                <a:solidFill>
                  <a:srgbClr val="FFCC00"/>
                </a:solidFill>
                <a:latin typeface="Arial" pitchFamily="34" charset="0"/>
              </a:defRPr>
            </a:lvl5pPr>
            <a:lvl6pPr marL="2514600" indent="-228600" algn="ctr" eaLnBrk="0" fontAlgn="base" hangingPunct="0">
              <a:spcBef>
                <a:spcPct val="0"/>
              </a:spcBef>
              <a:spcAft>
                <a:spcPct val="0"/>
              </a:spcAft>
              <a:defRPr sz="2000" b="1">
                <a:solidFill>
                  <a:srgbClr val="FFCC00"/>
                </a:solidFill>
                <a:latin typeface="Arial" pitchFamily="34" charset="0"/>
              </a:defRPr>
            </a:lvl6pPr>
            <a:lvl7pPr marL="2971800" indent="-228600" algn="ctr" eaLnBrk="0" fontAlgn="base" hangingPunct="0">
              <a:spcBef>
                <a:spcPct val="0"/>
              </a:spcBef>
              <a:spcAft>
                <a:spcPct val="0"/>
              </a:spcAft>
              <a:defRPr sz="2000" b="1">
                <a:solidFill>
                  <a:srgbClr val="FFCC00"/>
                </a:solidFill>
                <a:latin typeface="Arial" pitchFamily="34" charset="0"/>
              </a:defRPr>
            </a:lvl7pPr>
            <a:lvl8pPr marL="3429000" indent="-228600" algn="ctr" eaLnBrk="0" fontAlgn="base" hangingPunct="0">
              <a:spcBef>
                <a:spcPct val="0"/>
              </a:spcBef>
              <a:spcAft>
                <a:spcPct val="0"/>
              </a:spcAft>
              <a:defRPr sz="2000" b="1">
                <a:solidFill>
                  <a:srgbClr val="FFCC00"/>
                </a:solidFill>
                <a:latin typeface="Arial" pitchFamily="34" charset="0"/>
              </a:defRPr>
            </a:lvl8pPr>
            <a:lvl9pPr marL="3886200" indent="-228600" algn="ctr" eaLnBrk="0" fontAlgn="base" hangingPunct="0">
              <a:spcBef>
                <a:spcPct val="0"/>
              </a:spcBef>
              <a:spcAft>
                <a:spcPct val="0"/>
              </a:spcAft>
              <a:defRPr sz="2000" b="1">
                <a:solidFill>
                  <a:srgbClr val="FFCC00"/>
                </a:solidFill>
                <a:latin typeface="Arial" pitchFamily="34" charset="0"/>
              </a:defRPr>
            </a:lvl9pPr>
          </a:lstStyle>
          <a:p>
            <a:pPr algn="l">
              <a:defRPr/>
            </a:pPr>
            <a:endParaRPr lang="en-US" sz="1600" b="0" smtClean="0">
              <a:solidFill>
                <a:srgbClr val="FFFFFF"/>
              </a:solidFill>
              <a:latin typeface="Times New Roman" pitchFamily="18" charset="0"/>
            </a:endParaRPr>
          </a:p>
        </p:txBody>
      </p:sp>
    </p:spTree>
  </p:cSld>
  <p:clrMap bg1="dk2" tx1="lt1" bg2="dk1" tx2="lt2" accent1="accent1" accent2="accent2" accent3="accent3" accent4="accent4" accent5="accent5" accent6="accent6" hlink="hlink" folHlink="folHlink"/>
  <p:sldLayoutIdLst>
    <p:sldLayoutId id="2147483690"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1" r:id="rId13"/>
  </p:sldLayoutIdLst>
  <p:txStyles>
    <p:titleStyle>
      <a:lvl1pPr algn="ctr" rtl="0" eaLnBrk="0" fontAlgn="base" hangingPunct="0">
        <a:spcBef>
          <a:spcPct val="0"/>
        </a:spcBef>
        <a:spcAft>
          <a:spcPct val="0"/>
        </a:spcAft>
        <a:defRPr sz="2000" b="1">
          <a:solidFill>
            <a:srgbClr val="FFCC00"/>
          </a:solidFill>
          <a:latin typeface="+mj-lt"/>
          <a:ea typeface="+mj-ea"/>
          <a:cs typeface="+mj-cs"/>
        </a:defRPr>
      </a:lvl1pPr>
      <a:lvl2pPr algn="ctr" rtl="0" eaLnBrk="0" fontAlgn="base" hangingPunct="0">
        <a:spcBef>
          <a:spcPct val="0"/>
        </a:spcBef>
        <a:spcAft>
          <a:spcPct val="0"/>
        </a:spcAft>
        <a:defRPr sz="2000" b="1">
          <a:solidFill>
            <a:srgbClr val="FFCC00"/>
          </a:solidFill>
          <a:latin typeface="Arial" charset="0"/>
        </a:defRPr>
      </a:lvl2pPr>
      <a:lvl3pPr algn="ctr" rtl="0" eaLnBrk="0" fontAlgn="base" hangingPunct="0">
        <a:spcBef>
          <a:spcPct val="0"/>
        </a:spcBef>
        <a:spcAft>
          <a:spcPct val="0"/>
        </a:spcAft>
        <a:defRPr sz="2000" b="1">
          <a:solidFill>
            <a:srgbClr val="FFCC00"/>
          </a:solidFill>
          <a:latin typeface="Arial" charset="0"/>
        </a:defRPr>
      </a:lvl3pPr>
      <a:lvl4pPr algn="ctr" rtl="0" eaLnBrk="0" fontAlgn="base" hangingPunct="0">
        <a:spcBef>
          <a:spcPct val="0"/>
        </a:spcBef>
        <a:spcAft>
          <a:spcPct val="0"/>
        </a:spcAft>
        <a:defRPr sz="2000" b="1">
          <a:solidFill>
            <a:srgbClr val="FFCC00"/>
          </a:solidFill>
          <a:latin typeface="Arial" charset="0"/>
        </a:defRPr>
      </a:lvl4pPr>
      <a:lvl5pPr algn="ctr" rtl="0" eaLnBrk="0" fontAlgn="base" hangingPunct="0">
        <a:spcBef>
          <a:spcPct val="0"/>
        </a:spcBef>
        <a:spcAft>
          <a:spcPct val="0"/>
        </a:spcAft>
        <a:defRPr sz="2000" b="1">
          <a:solidFill>
            <a:srgbClr val="FFCC00"/>
          </a:solidFill>
          <a:latin typeface="Arial" charset="0"/>
        </a:defRPr>
      </a:lvl5pPr>
      <a:lvl6pPr marL="457200" algn="ctr" rtl="0" eaLnBrk="0" fontAlgn="base" hangingPunct="0">
        <a:spcBef>
          <a:spcPct val="0"/>
        </a:spcBef>
        <a:spcAft>
          <a:spcPct val="0"/>
        </a:spcAft>
        <a:defRPr sz="2000" b="1">
          <a:solidFill>
            <a:srgbClr val="FFCC00"/>
          </a:solidFill>
          <a:latin typeface="Arial" charset="0"/>
        </a:defRPr>
      </a:lvl6pPr>
      <a:lvl7pPr marL="914400" algn="ctr" rtl="0" eaLnBrk="0" fontAlgn="base" hangingPunct="0">
        <a:spcBef>
          <a:spcPct val="0"/>
        </a:spcBef>
        <a:spcAft>
          <a:spcPct val="0"/>
        </a:spcAft>
        <a:defRPr sz="2000" b="1">
          <a:solidFill>
            <a:srgbClr val="FFCC00"/>
          </a:solidFill>
          <a:latin typeface="Arial" charset="0"/>
        </a:defRPr>
      </a:lvl7pPr>
      <a:lvl8pPr marL="1371600" algn="ctr" rtl="0" eaLnBrk="0" fontAlgn="base" hangingPunct="0">
        <a:spcBef>
          <a:spcPct val="0"/>
        </a:spcBef>
        <a:spcAft>
          <a:spcPct val="0"/>
        </a:spcAft>
        <a:defRPr sz="2000" b="1">
          <a:solidFill>
            <a:srgbClr val="FFCC00"/>
          </a:solidFill>
          <a:latin typeface="Arial" charset="0"/>
        </a:defRPr>
      </a:lvl8pPr>
      <a:lvl9pPr marL="1828800" algn="ctr" rtl="0" eaLnBrk="0" fontAlgn="base" hangingPunct="0">
        <a:spcBef>
          <a:spcPct val="0"/>
        </a:spcBef>
        <a:spcAft>
          <a:spcPct val="0"/>
        </a:spcAft>
        <a:defRPr sz="2000" b="1">
          <a:solidFill>
            <a:srgbClr val="FFCC00"/>
          </a:solidFill>
          <a:latin typeface="Arial" charset="0"/>
        </a:defRPr>
      </a:lvl9pPr>
    </p:titleStyle>
    <p:bodyStyle>
      <a:lvl1pPr marL="342900" indent="-3429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ea typeface="+mn-ea"/>
          <a:cs typeface="+mn-cs"/>
        </a:defRPr>
      </a:lvl1pPr>
      <a:lvl2pPr marL="742950" indent="-285750" algn="l" rtl="0" eaLnBrk="0" fontAlgn="base" hangingPunct="0">
        <a:spcBef>
          <a:spcPct val="0"/>
        </a:spcBef>
        <a:spcAft>
          <a:spcPct val="50000"/>
        </a:spcAft>
        <a:buClr>
          <a:schemeClr val="tx2"/>
        </a:buClr>
        <a:buSzPct val="70000"/>
        <a:buFont typeface="Monotype Sorts" pitchFamily="2" charset="2"/>
        <a:buChar char="l"/>
        <a:defRPr sz="2000">
          <a:solidFill>
            <a:schemeClr val="tx1"/>
          </a:solidFill>
          <a:latin typeface="+mn-lt"/>
        </a:defRPr>
      </a:lvl2pPr>
      <a:lvl3pPr marL="1143000" indent="-228600" algn="l" rtl="0" eaLnBrk="0" fontAlgn="base" hangingPunct="0">
        <a:spcBef>
          <a:spcPct val="0"/>
        </a:spcBef>
        <a:spcAft>
          <a:spcPct val="50000"/>
        </a:spcAft>
        <a:buClr>
          <a:schemeClr val="tx2"/>
        </a:buClr>
        <a:buSzPct val="70000"/>
        <a:buFont typeface="Monotype Sorts" pitchFamily="2" charset="2"/>
        <a:buChar char="ä"/>
        <a:defRPr sz="2000">
          <a:solidFill>
            <a:schemeClr val="tx1"/>
          </a:solidFill>
          <a:latin typeface="+mn-lt"/>
        </a:defRPr>
      </a:lvl3pPr>
      <a:lvl4pPr marL="1600200" indent="-228600" algn="l" rtl="0" eaLnBrk="0" fontAlgn="base" hangingPunct="0">
        <a:spcBef>
          <a:spcPct val="0"/>
        </a:spcBef>
        <a:spcAft>
          <a:spcPct val="50000"/>
        </a:spcAft>
        <a:buClr>
          <a:schemeClr val="tx2"/>
        </a:buClr>
        <a:buSzPct val="70000"/>
        <a:buFont typeface="Monotype Sorts" pitchFamily="2" charset="2"/>
        <a:buChar char="n"/>
        <a:defRPr sz="2000">
          <a:solidFill>
            <a:schemeClr val="tx1"/>
          </a:solidFill>
          <a:latin typeface="+mn-lt"/>
        </a:defRPr>
      </a:lvl4pPr>
      <a:lvl5pPr marL="20574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5pPr>
      <a:lvl6pPr marL="25146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6pPr>
      <a:lvl7pPr marL="29718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7pPr>
      <a:lvl8pPr marL="34290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8pPr>
      <a:lvl9pPr marL="38862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7315200" cy="1981200"/>
          </a:xfrm>
        </p:spPr>
        <p:txBody>
          <a:bodyPr/>
          <a:lstStyle/>
          <a:p>
            <a:r>
              <a:rPr lang="en-US" sz="4000" dirty="0" smtClean="0"/>
              <a:t>Physical Activity</a:t>
            </a:r>
            <a:endParaRPr lang="en-US" sz="4000" dirty="0"/>
          </a:p>
        </p:txBody>
      </p:sp>
    </p:spTree>
    <p:extLst>
      <p:ext uri="{BB962C8B-B14F-4D97-AF65-F5344CB8AC3E}">
        <p14:creationId xmlns:p14="http://schemas.microsoft.com/office/powerpoint/2010/main" val="1325834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Were Physically Active at Least 60 Minutes Per Day on All 7 Days,*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*Doing any kind of physical activity that increased their heart rate and made them breathe hard some of the time during the 7 days before the survey</a:t>
            </a:r>
          </a:p>
          <a:p>
            <a:r>
              <a:rPr lang="en-US" sz="900" b="1" baseline="50000" dirty="0">
                <a:solidFill>
                  <a:srgbClr val="FFCC00"/>
                </a:solidFill>
              </a:rPr>
              <a:t>†</a:t>
            </a:r>
            <a:r>
              <a:rPr lang="en-US" sz="1100" dirty="0" smtClean="0">
                <a:solidFill>
                  <a:srgbClr val="FFCC00"/>
                </a:solidFill>
              </a:rPr>
              <a:t>M &gt; F; 9th &gt; 10th, 9th &gt; 11th, 9th &gt; 12th, 10th &gt; 12th; W &gt; B, W &gt; H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Were Physically Active at Least 60 Minutes Per Day on All 7 Days,* 2011-2015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*Doing any kind of physical activity that increased their heart rate and made them breathe hard some of the time during the 7 days before the survey</a:t>
            </a:r>
          </a:p>
          <a:p>
            <a:r>
              <a:rPr lang="en-US" sz="900" b="1" baseline="50000" dirty="0">
                <a:solidFill>
                  <a:srgbClr val="FFCC00"/>
                </a:solidFill>
              </a:rPr>
              <a:t>†</a:t>
            </a:r>
            <a:r>
              <a:rPr lang="en-US" sz="1100" dirty="0" smtClean="0">
                <a:solidFill>
                  <a:srgbClr val="FFCC00"/>
                </a:solidFill>
              </a:rPr>
              <a:t>No change 2011-2015 [Based on linear trend analyses using logistic regression models controlling for sex, race/ethnicity, and grade (p &lt; 0.05).]</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2011-2015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Were Physically Active at Least 60 Minutes Per Day on All 7 Days,* Across 37 States and 18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*Doing any kind of physical activity that increased their heart rate and made them breathe hard some of the time during the 7 days before the survey</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191550"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191551"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191557"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191558"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19.5% - 23.2%</a:t>
            </a:r>
          </a:p>
        </p:txBody>
      </p:sp>
      <p:sp>
        <p:nvSpPr>
          <p:cNvPr id="191559"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23.3% - 25.2%</a:t>
            </a:r>
          </a:p>
        </p:txBody>
      </p:sp>
      <p:sp>
        <p:nvSpPr>
          <p:cNvPr id="191560"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25.3% - 26.7%</a:t>
            </a:r>
          </a:p>
        </p:txBody>
      </p:sp>
      <p:sp>
        <p:nvSpPr>
          <p:cNvPr id="191561"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26.8% - 32.2%</a:t>
            </a:r>
          </a:p>
        </p:txBody>
      </p:sp>
      <p:sp>
        <p:nvSpPr>
          <p:cNvPr id="191562"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Were Physically Active at Least 60 Minutes Per Day on All 7 Days*</a:t>
            </a:r>
          </a:p>
        </p:txBody>
      </p:sp>
      <p:sp>
        <p:nvSpPr>
          <p:cNvPr id="191563" name="Text Box 101"/>
          <p:cNvSpPr txBox="1">
            <a:spLocks noChangeArrowheads="1"/>
          </p:cNvSpPr>
          <p:nvPr/>
        </p:nvSpPr>
        <p:spPr bwMode="auto">
          <a:xfrm>
            <a:off x="360363" y="6018213"/>
            <a:ext cx="83423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*Doing </a:t>
            </a:r>
            <a:r>
              <a:rPr lang="en-US" altLang="en-US" sz="1100" b="0" dirty="0">
                <a:solidFill>
                  <a:srgbClr val="FFCC00"/>
                </a:solidFill>
              </a:rPr>
              <a:t>any kind of physical activity that increased their heart rate and made them breathe hard some of the time during the 7 days before the survey</a:t>
            </a:r>
          </a:p>
        </p:txBody>
      </p:sp>
      <p:sp>
        <p:nvSpPr>
          <p:cNvPr id="191564"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354647205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Did Exercises to Strengthen or Tone Their Muscles,*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*Such as push-ups, sit-ups, or weight lifting, on three or more days during the 7 days before the survey</a:t>
            </a:r>
          </a:p>
          <a:p>
            <a:r>
              <a:rPr lang="en-US" sz="900" b="1" baseline="50000" dirty="0">
                <a:solidFill>
                  <a:srgbClr val="FFCC00"/>
                </a:solidFill>
              </a:rPr>
              <a:t>†</a:t>
            </a:r>
            <a:r>
              <a:rPr lang="en-US" sz="1100" dirty="0" smtClean="0">
                <a:solidFill>
                  <a:srgbClr val="FFCC00"/>
                </a:solidFill>
              </a:rPr>
              <a:t>M &gt; F; 9th &gt; 11th, 9th &gt; 12th, 10th &gt; 11th, 10th &gt; 12th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Did Exercises to Strengthen or Tone Their Muscles,* 2011-2015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*Such as push-ups, sit-ups, or weight lifting, on three or more days during the 7 days before the survey</a:t>
            </a:r>
          </a:p>
          <a:p>
            <a:r>
              <a:rPr lang="en-US" sz="900" b="1" baseline="50000" dirty="0">
                <a:solidFill>
                  <a:srgbClr val="FFCC00"/>
                </a:solidFill>
              </a:rPr>
              <a:t>†</a:t>
            </a:r>
            <a:r>
              <a:rPr lang="en-US" sz="1100" dirty="0" smtClean="0">
                <a:solidFill>
                  <a:srgbClr val="FFCC00"/>
                </a:solidFill>
              </a:rPr>
              <a:t>No change 2011-2015 [Based on linear trend analyses using logistic regression models controlling for sex, race/ethnicity, and grade (p &lt; 0.05).]</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2011-2015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Played Video or Computer Games or Used a Computer 3 or More Hours Per Day,* by Sex,</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*For something that was not school work on an average school day</a:t>
            </a:r>
          </a:p>
          <a:p>
            <a:r>
              <a:rPr lang="en-US" sz="900" b="1" baseline="50000" dirty="0">
                <a:solidFill>
                  <a:srgbClr val="FFCC00"/>
                </a:solidFill>
              </a:rPr>
              <a:t>†</a:t>
            </a:r>
            <a:r>
              <a:rPr lang="en-US" sz="1100" dirty="0" smtClean="0">
                <a:solidFill>
                  <a:srgbClr val="FFCC00"/>
                </a:solidFill>
              </a:rPr>
              <a:t>9th &gt; 11th, 9th &gt; 12th, 10th &gt; 11th; B &gt; W, H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Played Video or Computer Games or Used a Computer 3 or More Hours Per Day,* 2003-2015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*For something that was not school work on an average school day</a:t>
            </a:r>
          </a:p>
          <a:p>
            <a:r>
              <a:rPr lang="en-US" sz="900" b="1" baseline="50000" dirty="0">
                <a:solidFill>
                  <a:srgbClr val="FFCC00"/>
                </a:solidFill>
              </a:rPr>
              <a:t>†</a:t>
            </a:r>
            <a:r>
              <a:rPr lang="en-US" sz="1100" dirty="0" smtClean="0">
                <a:solidFill>
                  <a:srgbClr val="FFCC00"/>
                </a:solidFill>
              </a:rPr>
              <a:t>Increased 2003-2015, increased 2003-2009, increased 2009-2015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2003-2015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Played Video or Computer Games or Used a Computer 3 or More Hours Per Day,* Across 36 States and 18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*For something that was not school work on an average school day</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193598"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193599"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193605"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193606"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30.1% - 37.0%</a:t>
            </a:r>
          </a:p>
        </p:txBody>
      </p:sp>
      <p:sp>
        <p:nvSpPr>
          <p:cNvPr id="193607"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37.1% - 38.7%</a:t>
            </a:r>
          </a:p>
        </p:txBody>
      </p:sp>
      <p:sp>
        <p:nvSpPr>
          <p:cNvPr id="193608"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38.8% - 41.5%</a:t>
            </a:r>
          </a:p>
        </p:txBody>
      </p:sp>
      <p:sp>
        <p:nvSpPr>
          <p:cNvPr id="193609"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41.6% - 45.6%</a:t>
            </a:r>
          </a:p>
        </p:txBody>
      </p:sp>
      <p:sp>
        <p:nvSpPr>
          <p:cNvPr id="193610"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Played Video or Computer Games or Used a Computer 3 or More Hours Per Day*</a:t>
            </a:r>
          </a:p>
        </p:txBody>
      </p:sp>
      <p:sp>
        <p:nvSpPr>
          <p:cNvPr id="193611"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*For </a:t>
            </a:r>
            <a:r>
              <a:rPr lang="en-US" altLang="en-US" sz="1100" b="0" dirty="0">
                <a:solidFill>
                  <a:srgbClr val="FFCC00"/>
                </a:solidFill>
              </a:rPr>
              <a:t>something that was not school work on an average school day</a:t>
            </a:r>
          </a:p>
        </p:txBody>
      </p:sp>
      <p:sp>
        <p:nvSpPr>
          <p:cNvPr id="193612"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37918620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Did Not Participate in at Least 60 Minutes of Physical Activity on at Least 1 Day,*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*Doing any kind of physical activity that increased their heart rate and made them breathe hard some of the time during the 7 days before the survey</a:t>
            </a:r>
          </a:p>
          <a:p>
            <a:r>
              <a:rPr lang="en-US" sz="900" b="1" baseline="50000" dirty="0">
                <a:solidFill>
                  <a:srgbClr val="FFCC00"/>
                </a:solidFill>
              </a:rPr>
              <a:t>†</a:t>
            </a:r>
            <a:r>
              <a:rPr lang="en-US" sz="1100" dirty="0" smtClean="0">
                <a:solidFill>
                  <a:srgbClr val="FFCC00"/>
                </a:solidFill>
              </a:rPr>
              <a:t>F &gt; M; 11th &gt; 9th, 12th &gt; 9th, 12th &gt; 10th; B &gt; H, B &gt; W, H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Watched Television 3 or More Hours Per Day,* by Sex,</a:t>
            </a:r>
            <a:r>
              <a:rPr lang="en-US" sz="1800" b="1" dirty="0" smtClean="0">
                <a:solidFill>
                  <a:srgbClr val="FFCC00"/>
                </a:solidFill>
              </a:rPr>
              <a:t> Grade,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*On an average school day</a:t>
            </a:r>
          </a:p>
          <a:p>
            <a:r>
              <a:rPr lang="en-US" sz="900" b="1" baseline="50000" dirty="0">
                <a:solidFill>
                  <a:srgbClr val="FFCC00"/>
                </a:solidFill>
              </a:rPr>
              <a:t>†</a:t>
            </a:r>
            <a:r>
              <a:rPr lang="en-US" sz="1100" dirty="0" smtClean="0">
                <a:solidFill>
                  <a:srgbClr val="FFCC00"/>
                </a:solidFill>
              </a:rPr>
              <a:t>B &gt; H, B &gt; W, H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Watched Television 3 or More Hours Per Day,* 1999-2015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*On an average school day</a:t>
            </a:r>
          </a:p>
          <a:p>
            <a:r>
              <a:rPr lang="en-US" sz="900" b="1" baseline="50000" dirty="0">
                <a:solidFill>
                  <a:srgbClr val="FFCC00"/>
                </a:solidFill>
              </a:rPr>
              <a:t>†</a:t>
            </a:r>
            <a:r>
              <a:rPr lang="en-US" sz="1100" dirty="0" smtClean="0">
                <a:solidFill>
                  <a:srgbClr val="FFCC00"/>
                </a:solidFill>
              </a:rPr>
              <a:t>Decreased 1999-2015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1999-2015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Watched Television 3 or More Hours Per Day,* Across 35 States and 18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*On an average school day</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195646"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195647"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195653"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195654"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18.9% - 21.7%</a:t>
            </a:r>
          </a:p>
        </p:txBody>
      </p:sp>
      <p:sp>
        <p:nvSpPr>
          <p:cNvPr id="195655"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21.8% - 23.0%</a:t>
            </a:r>
          </a:p>
        </p:txBody>
      </p:sp>
      <p:sp>
        <p:nvSpPr>
          <p:cNvPr id="195656"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23.1% - 27.8%</a:t>
            </a:r>
          </a:p>
        </p:txBody>
      </p:sp>
      <p:sp>
        <p:nvSpPr>
          <p:cNvPr id="195657"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27.9% - 33.4%</a:t>
            </a:r>
          </a:p>
        </p:txBody>
      </p:sp>
      <p:sp>
        <p:nvSpPr>
          <p:cNvPr id="195658"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Watched 3 or More Hours Per Day of Television*</a:t>
            </a:r>
          </a:p>
        </p:txBody>
      </p:sp>
      <p:sp>
        <p:nvSpPr>
          <p:cNvPr id="195659"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*On </a:t>
            </a:r>
            <a:r>
              <a:rPr lang="en-US" altLang="en-US" sz="1100" b="0" dirty="0">
                <a:solidFill>
                  <a:srgbClr val="FFCC00"/>
                </a:solidFill>
              </a:rPr>
              <a:t>an average school day</a:t>
            </a:r>
          </a:p>
        </p:txBody>
      </p:sp>
      <p:sp>
        <p:nvSpPr>
          <p:cNvPr id="195660"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57111682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Attended Physical Education Classes on 1 or More Days,*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*In an average week when they were in school</a:t>
            </a:r>
          </a:p>
          <a:p>
            <a:r>
              <a:rPr lang="en-US" sz="900" b="1" baseline="50000" dirty="0">
                <a:solidFill>
                  <a:srgbClr val="FFCC00"/>
                </a:solidFill>
              </a:rPr>
              <a:t>†</a:t>
            </a:r>
            <a:r>
              <a:rPr lang="en-US" sz="1100" dirty="0" smtClean="0">
                <a:solidFill>
                  <a:srgbClr val="FFCC00"/>
                </a:solidFill>
              </a:rPr>
              <a:t>M &gt; F; 9th &gt; 10th, 9th &gt; 11th, 9th &gt; 12th, 10th &gt; 11th, 10th &gt; 12th; B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Attended Physical Education Classes on 1 or More Days,* 1991-2015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*In an average week when they were in school</a:t>
            </a:r>
          </a:p>
          <a:p>
            <a:r>
              <a:rPr lang="en-US" sz="900" b="1" baseline="50000" dirty="0">
                <a:solidFill>
                  <a:srgbClr val="FFCC00"/>
                </a:solidFill>
              </a:rPr>
              <a:t>†</a:t>
            </a:r>
            <a:r>
              <a:rPr lang="en-US" sz="1100" dirty="0" smtClean="0">
                <a:solidFill>
                  <a:srgbClr val="FFCC00"/>
                </a:solidFill>
              </a:rPr>
              <a:t>No change 1991-2015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1991-2015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Attended Physical Education Classes on 1 or More Days,* Across 35 States and 14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*In an average week when they were in school</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197694"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197695"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197701"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197702"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29.9% - 38.9%</a:t>
            </a:r>
          </a:p>
        </p:txBody>
      </p:sp>
      <p:sp>
        <p:nvSpPr>
          <p:cNvPr id="197703"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39.0% - 44.2%</a:t>
            </a:r>
          </a:p>
        </p:txBody>
      </p:sp>
      <p:sp>
        <p:nvSpPr>
          <p:cNvPr id="197704"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44.3% - 54.8%</a:t>
            </a:r>
          </a:p>
        </p:txBody>
      </p:sp>
      <p:sp>
        <p:nvSpPr>
          <p:cNvPr id="197705"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54.9% - 87.8%</a:t>
            </a:r>
          </a:p>
        </p:txBody>
      </p:sp>
      <p:sp>
        <p:nvSpPr>
          <p:cNvPr id="197706"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Attended Physical Education Classes on 1 or More Days*</a:t>
            </a:r>
          </a:p>
        </p:txBody>
      </p:sp>
      <p:sp>
        <p:nvSpPr>
          <p:cNvPr id="197707"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*In </a:t>
            </a:r>
            <a:r>
              <a:rPr lang="en-US" altLang="en-US" sz="1100" b="0" dirty="0">
                <a:solidFill>
                  <a:srgbClr val="FFCC00"/>
                </a:solidFill>
              </a:rPr>
              <a:t>an average week when they were in school</a:t>
            </a:r>
          </a:p>
        </p:txBody>
      </p:sp>
      <p:sp>
        <p:nvSpPr>
          <p:cNvPr id="197708"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28402709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Attended Physical Education Classes on All 5 Days,*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*In an average week when they were in school</a:t>
            </a:r>
          </a:p>
          <a:p>
            <a:r>
              <a:rPr lang="en-US" sz="900" b="1" baseline="50000" dirty="0">
                <a:solidFill>
                  <a:srgbClr val="FFCC00"/>
                </a:solidFill>
              </a:rPr>
              <a:t>†</a:t>
            </a:r>
            <a:r>
              <a:rPr lang="en-US" sz="1100" dirty="0" smtClean="0">
                <a:solidFill>
                  <a:srgbClr val="FFCC00"/>
                </a:solidFill>
              </a:rPr>
              <a:t>M &gt; F; 9th &gt; 10th, 9th &gt; 11th, 9th &gt; 12th, 10th &gt; 11th, 10th &gt; 12th; B &gt; W, H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Attended Physical Education Classes on All 5 Days,* 1991-2015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*In an average week when they were in school</a:t>
            </a:r>
          </a:p>
          <a:p>
            <a:r>
              <a:rPr lang="en-US" sz="900" b="1" baseline="50000" dirty="0">
                <a:solidFill>
                  <a:srgbClr val="FFCC00"/>
                </a:solidFill>
              </a:rPr>
              <a:t>†</a:t>
            </a:r>
            <a:r>
              <a:rPr lang="en-US" sz="1100" dirty="0" smtClean="0">
                <a:solidFill>
                  <a:srgbClr val="FFCC00"/>
                </a:solidFill>
              </a:rPr>
              <a:t>Decreased, 1991-1995, no change, 1995-2015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1991-2015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Did Not Participate in at Least 60 Minutes of Physical Activity on at Least 1 Day,* 2011-2015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*Doing any kind of physical activity that increased their heart rate and made them breathe hard some of the time during the 7 days before the survey</a:t>
            </a:r>
          </a:p>
          <a:p>
            <a:r>
              <a:rPr lang="en-US" sz="900" b="1" baseline="50000" dirty="0">
                <a:solidFill>
                  <a:srgbClr val="FFCC00"/>
                </a:solidFill>
              </a:rPr>
              <a:t>†</a:t>
            </a:r>
            <a:r>
              <a:rPr lang="en-US" sz="1100" dirty="0" smtClean="0">
                <a:solidFill>
                  <a:srgbClr val="FFCC00"/>
                </a:solidFill>
              </a:rPr>
              <a:t>No change 2011-2015 [Based on linear trend analyses using logistic regression models controlling for sex, race/ethnicity, and grade (p &lt; 0.05).]</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2011-2015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Attended Physical Education Classes on All 5 Days,* Across 35 States and 14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*In an average week when they were in school</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199742"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199743"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199749"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199750" name="Text Box 105"/>
          <p:cNvSpPr txBox="1">
            <a:spLocks noChangeArrowheads="1"/>
          </p:cNvSpPr>
          <p:nvPr/>
        </p:nvSpPr>
        <p:spPr bwMode="auto">
          <a:xfrm>
            <a:off x="7821613" y="3182938"/>
            <a:ext cx="10271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5.8% - 18.3%</a:t>
            </a:r>
          </a:p>
        </p:txBody>
      </p:sp>
      <p:sp>
        <p:nvSpPr>
          <p:cNvPr id="199751"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18.4% - 22.9%</a:t>
            </a:r>
          </a:p>
        </p:txBody>
      </p:sp>
      <p:sp>
        <p:nvSpPr>
          <p:cNvPr id="199752"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23.0% - 28.5%</a:t>
            </a:r>
          </a:p>
        </p:txBody>
      </p:sp>
      <p:sp>
        <p:nvSpPr>
          <p:cNvPr id="199753"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28.6% - 60.7%</a:t>
            </a:r>
          </a:p>
        </p:txBody>
      </p:sp>
      <p:sp>
        <p:nvSpPr>
          <p:cNvPr id="199754"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Attended Physical Education Classes on All 5 Days*</a:t>
            </a:r>
          </a:p>
        </p:txBody>
      </p:sp>
      <p:sp>
        <p:nvSpPr>
          <p:cNvPr id="199755"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*In </a:t>
            </a:r>
            <a:r>
              <a:rPr lang="en-US" altLang="en-US" sz="1100" b="0" dirty="0">
                <a:solidFill>
                  <a:srgbClr val="FFCC00"/>
                </a:solidFill>
              </a:rPr>
              <a:t>an average week when they were in school</a:t>
            </a:r>
          </a:p>
        </p:txBody>
      </p:sp>
      <p:sp>
        <p:nvSpPr>
          <p:cNvPr id="199756"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357506460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Played on at Least One Sports Team,*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*Run by their school or community groups during the 12 months before the survey</a:t>
            </a:r>
          </a:p>
          <a:p>
            <a:r>
              <a:rPr lang="en-US" sz="900" b="1" baseline="50000" dirty="0">
                <a:solidFill>
                  <a:srgbClr val="FFCC00"/>
                </a:solidFill>
              </a:rPr>
              <a:t>†</a:t>
            </a:r>
            <a:r>
              <a:rPr lang="en-US" sz="1100" dirty="0" smtClean="0">
                <a:solidFill>
                  <a:srgbClr val="FFCC00"/>
                </a:solidFill>
              </a:rPr>
              <a:t>M &gt; F; 9th &gt; 11th, 9th &gt; 12th, 10th &gt; 12th, 11th &gt; 12th; B &gt; H, W &gt; H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Played on at Least One Sports Team,* 1999-2015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*Run by their school or community groups during the 12 months before the survey</a:t>
            </a:r>
          </a:p>
          <a:p>
            <a:r>
              <a:rPr lang="en-US" sz="900" b="1" baseline="50000" dirty="0">
                <a:solidFill>
                  <a:srgbClr val="FFCC00"/>
                </a:solidFill>
              </a:rPr>
              <a:t>†</a:t>
            </a:r>
            <a:r>
              <a:rPr lang="en-US" sz="1100" dirty="0" smtClean="0">
                <a:solidFill>
                  <a:srgbClr val="FFCC00"/>
                </a:solidFill>
              </a:rPr>
              <a:t>No change 1999-2015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1999-2015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Played on at Least One Sports Team,* Across 25 States and 15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*Run by their school or community groups during the 12 months before the survey</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201790"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201791"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201797"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201798"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48.6% - 51.6%</a:t>
            </a:r>
          </a:p>
        </p:txBody>
      </p:sp>
      <p:sp>
        <p:nvSpPr>
          <p:cNvPr id="201799"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51.7% - 54.7%</a:t>
            </a:r>
          </a:p>
        </p:txBody>
      </p:sp>
      <p:sp>
        <p:nvSpPr>
          <p:cNvPr id="201800"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54.8% - 60.3%</a:t>
            </a:r>
          </a:p>
        </p:txBody>
      </p:sp>
      <p:sp>
        <p:nvSpPr>
          <p:cNvPr id="201801"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60.4% - 64.3%</a:t>
            </a:r>
          </a:p>
        </p:txBody>
      </p:sp>
      <p:sp>
        <p:nvSpPr>
          <p:cNvPr id="201802"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Played on at Least One Sports Team*</a:t>
            </a:r>
          </a:p>
        </p:txBody>
      </p:sp>
      <p:sp>
        <p:nvSpPr>
          <p:cNvPr id="201803"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*Run </a:t>
            </a:r>
            <a:r>
              <a:rPr lang="en-US" altLang="en-US" sz="1100" b="0" dirty="0">
                <a:solidFill>
                  <a:srgbClr val="FFCC00"/>
                </a:solidFill>
              </a:rPr>
              <a:t>by their school or community groups during the 12 months before the survey</a:t>
            </a:r>
          </a:p>
        </p:txBody>
      </p:sp>
      <p:sp>
        <p:nvSpPr>
          <p:cNvPr id="201804"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277616302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Did Not Participate in at Least 60 Minutes of Physical Activity on at Least 1 Day,* Across 37 States and 18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*Doing any kind of physical activity that increased their heart rate and made them breathe hard some of the time during the 7 days before the survey</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187454"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187455"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187461"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187462"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10.7% - 14.0%</a:t>
            </a:r>
          </a:p>
        </p:txBody>
      </p:sp>
      <p:sp>
        <p:nvSpPr>
          <p:cNvPr id="187463"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14.1% - 15.8%</a:t>
            </a:r>
          </a:p>
        </p:txBody>
      </p:sp>
      <p:sp>
        <p:nvSpPr>
          <p:cNvPr id="187464"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15.9% - 17.5%</a:t>
            </a:r>
          </a:p>
        </p:txBody>
      </p:sp>
      <p:sp>
        <p:nvSpPr>
          <p:cNvPr id="187465"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17.6% - 22.9%</a:t>
            </a:r>
          </a:p>
        </p:txBody>
      </p:sp>
      <p:sp>
        <p:nvSpPr>
          <p:cNvPr id="187466"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Did Not Participate in at Least 60 Minutes of Physical Activity on at Least 1 Day*</a:t>
            </a:r>
          </a:p>
        </p:txBody>
      </p:sp>
      <p:sp>
        <p:nvSpPr>
          <p:cNvPr id="187467" name="Text Box 101"/>
          <p:cNvSpPr txBox="1">
            <a:spLocks noChangeArrowheads="1"/>
          </p:cNvSpPr>
          <p:nvPr/>
        </p:nvSpPr>
        <p:spPr bwMode="auto">
          <a:xfrm>
            <a:off x="360363" y="6018213"/>
            <a:ext cx="83423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*Doing </a:t>
            </a:r>
            <a:r>
              <a:rPr lang="en-US" altLang="en-US" sz="1100" b="0" dirty="0">
                <a:solidFill>
                  <a:srgbClr val="FFCC00"/>
                </a:solidFill>
              </a:rPr>
              <a:t>any kind of physical activity that increased their heart rate and made them breathe hard some of the time during the 7 days before the survey</a:t>
            </a:r>
          </a:p>
        </p:txBody>
      </p:sp>
      <p:sp>
        <p:nvSpPr>
          <p:cNvPr id="187468"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35885395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Were Physically Active at Least 60 Minutes Per Day on 5 or More Days,*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*Doing any kind of physical activity that increased their heart rate and made them breathe hard some of the time during the 7 days before the survey</a:t>
            </a:r>
          </a:p>
          <a:p>
            <a:r>
              <a:rPr lang="en-US" sz="900" b="1" baseline="50000" dirty="0">
                <a:solidFill>
                  <a:srgbClr val="FFCC00"/>
                </a:solidFill>
              </a:rPr>
              <a:t>†</a:t>
            </a:r>
            <a:r>
              <a:rPr lang="en-US" sz="1100" dirty="0" smtClean="0">
                <a:solidFill>
                  <a:srgbClr val="FFCC00"/>
                </a:solidFill>
              </a:rPr>
              <a:t>M &gt; F; 9th &gt; 11th, 9th &gt; 12th, 10th &gt; 12th; W &gt; B, W &gt; H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Were Physically Active at Least 60 Minutes Per Day on 5 or More Days,* 2011-2015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*Doing any kind of physical activity that increased their heart rate and made them breathe hard some of the time during the 7 days before the survey</a:t>
            </a:r>
          </a:p>
          <a:p>
            <a:r>
              <a:rPr lang="en-US" sz="900" b="1" baseline="50000" dirty="0">
                <a:solidFill>
                  <a:srgbClr val="FFCC00"/>
                </a:solidFill>
              </a:rPr>
              <a:t>†</a:t>
            </a:r>
            <a:r>
              <a:rPr lang="en-US" sz="1100" dirty="0" smtClean="0">
                <a:solidFill>
                  <a:srgbClr val="FFCC00"/>
                </a:solidFill>
              </a:rPr>
              <a:t>No change 2011-2015 [Based on linear trend analyses using logistic regression models controlling for sex, race/ethnicity, and grade (p &lt; 0.05).]</a:t>
            </a:r>
          </a:p>
          <a:p>
            <a:r>
              <a:rPr lang="en-US" sz="1100" dirty="0" smtClean="0">
                <a:solidFill>
                  <a:srgbClr val="FFCC00"/>
                </a:solidFill>
              </a:rPr>
              <a:t>Note: This graph contains weighted results.</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2011-2015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Were Physically Active at Least 60 Minutes Per Day on 5 or More Days,* Across 37 States and 18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*Doing any kind of physical activity that increased their heart rate and made them breathe hard some of the time during the 7 days before the survey</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189502"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189503"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189509"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189510"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34.2% - 42.6%</a:t>
            </a:r>
          </a:p>
        </p:txBody>
      </p:sp>
      <p:sp>
        <p:nvSpPr>
          <p:cNvPr id="189511"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42.7% - 45.2%</a:t>
            </a:r>
          </a:p>
        </p:txBody>
      </p:sp>
      <p:sp>
        <p:nvSpPr>
          <p:cNvPr id="189512"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45.3% - 48.0%</a:t>
            </a:r>
          </a:p>
        </p:txBody>
      </p:sp>
      <p:sp>
        <p:nvSpPr>
          <p:cNvPr id="189513"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48.1% - 54.0%</a:t>
            </a:r>
          </a:p>
        </p:txBody>
      </p:sp>
      <p:sp>
        <p:nvSpPr>
          <p:cNvPr id="189514"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Were Physically Active at Least 60 Minutes Per Day on 5 or More Days*</a:t>
            </a:r>
          </a:p>
        </p:txBody>
      </p:sp>
      <p:sp>
        <p:nvSpPr>
          <p:cNvPr id="189515" name="Text Box 101"/>
          <p:cNvSpPr txBox="1">
            <a:spLocks noChangeArrowheads="1"/>
          </p:cNvSpPr>
          <p:nvPr/>
        </p:nvSpPr>
        <p:spPr bwMode="auto">
          <a:xfrm>
            <a:off x="360363" y="6018213"/>
            <a:ext cx="83423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*Doing </a:t>
            </a:r>
            <a:r>
              <a:rPr lang="en-US" altLang="en-US" sz="1100" b="0" dirty="0">
                <a:solidFill>
                  <a:srgbClr val="FFCC00"/>
                </a:solidFill>
              </a:rPr>
              <a:t>any kind of physical activity that increased their heart rate and made them breathe hard some of the time during the 7 days before the survey</a:t>
            </a:r>
          </a:p>
        </p:txBody>
      </p:sp>
      <p:sp>
        <p:nvSpPr>
          <p:cNvPr id="189516"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339992289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ashtem">
  <a:themeElements>
    <a:clrScheme name="">
      <a:dk1>
        <a:srgbClr val="00279F"/>
      </a:dk1>
      <a:lt1>
        <a:srgbClr val="FFFFFF"/>
      </a:lt1>
      <a:dk2>
        <a:srgbClr val="0000FF"/>
      </a:dk2>
      <a:lt2>
        <a:srgbClr val="FFFF00"/>
      </a:lt2>
      <a:accent1>
        <a:srgbClr val="26CA59"/>
      </a:accent1>
      <a:accent2>
        <a:srgbClr val="6E4EAE"/>
      </a:accent2>
      <a:accent3>
        <a:srgbClr val="AAAAFF"/>
      </a:accent3>
      <a:accent4>
        <a:srgbClr val="DADADA"/>
      </a:accent4>
      <a:accent5>
        <a:srgbClr val="ACE1B5"/>
      </a:accent5>
      <a:accent6>
        <a:srgbClr val="63469D"/>
      </a:accent6>
      <a:hlink>
        <a:srgbClr val="00FFFF"/>
      </a:hlink>
      <a:folHlink>
        <a:srgbClr val="EF3333"/>
      </a:folHlink>
    </a:clrScheme>
    <a:fontScheme name="Dashte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FCC00"/>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FCC00"/>
            </a:solidFill>
            <a:effectLst/>
            <a:latin typeface="Arial" charset="0"/>
          </a:defRPr>
        </a:defPPr>
      </a:lstStyle>
    </a:lnDef>
  </a:objectDefaults>
  <a:extraClrSchemeLst>
    <a:extraClrScheme>
      <a:clrScheme name="Dashte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shte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shte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shte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shte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shte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shte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TotalTime>
  <Words>9007</Words>
  <Application>Microsoft Office PowerPoint</Application>
  <PresentationFormat>On-screen Show (4:3)</PresentationFormat>
  <Paragraphs>372</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Monotype Sorts</vt:lpstr>
      <vt:lpstr>Times New Roman</vt:lpstr>
      <vt:lpstr>Dashtem</vt:lpstr>
      <vt:lpstr>Physical Activity</vt:lpstr>
      <vt:lpstr>PowerPoint Presentation</vt:lpstr>
      <vt:lpstr>PowerPoint Presentation</vt:lpstr>
      <vt:lpstr>PowerPoint Presentation</vt:lpstr>
      <vt:lpstr>Percentage of High School Students Who Did Not Participate in at Least 60 Minutes of Physical Activity on at Least 1 Day*</vt:lpstr>
      <vt:lpstr>PowerPoint Presentation</vt:lpstr>
      <vt:lpstr>PowerPoint Presentation</vt:lpstr>
      <vt:lpstr>PowerPoint Presentation</vt:lpstr>
      <vt:lpstr>Percentage of High School Students Who Were Physically Active at Least 60 Minutes Per Day on 5 or More Days*</vt:lpstr>
      <vt:lpstr>PowerPoint Presentation</vt:lpstr>
      <vt:lpstr>PowerPoint Presentation</vt:lpstr>
      <vt:lpstr>PowerPoint Presentation</vt:lpstr>
      <vt:lpstr>Percentage of High School Students Who Were Physically Active at Least 60 Minutes Per Day on All 7 Days*</vt:lpstr>
      <vt:lpstr>PowerPoint Presentation</vt:lpstr>
      <vt:lpstr>PowerPoint Presentation</vt:lpstr>
      <vt:lpstr>PowerPoint Presentation</vt:lpstr>
      <vt:lpstr>PowerPoint Presentation</vt:lpstr>
      <vt:lpstr>PowerPoint Presentation</vt:lpstr>
      <vt:lpstr>Percentage of High School Students Who Played Video or Computer Games or Used a Computer 3 or More Hours Per Day*</vt:lpstr>
      <vt:lpstr>PowerPoint Presentation</vt:lpstr>
      <vt:lpstr>PowerPoint Presentation</vt:lpstr>
      <vt:lpstr>PowerPoint Presentation</vt:lpstr>
      <vt:lpstr>Percentage of High School Students Who Watched 3 or More Hours Per Day of Television*</vt:lpstr>
      <vt:lpstr>PowerPoint Presentation</vt:lpstr>
      <vt:lpstr>PowerPoint Presentation</vt:lpstr>
      <vt:lpstr>PowerPoint Presentation</vt:lpstr>
      <vt:lpstr>Percentage of High School Students Who Attended Physical Education Classes on 1 or More Days*</vt:lpstr>
      <vt:lpstr>PowerPoint Presentation</vt:lpstr>
      <vt:lpstr>PowerPoint Presentation</vt:lpstr>
      <vt:lpstr>PowerPoint Presentation</vt:lpstr>
      <vt:lpstr>Percentage of High School Students Who Attended Physical Education Classes on All 5 Days*</vt:lpstr>
      <vt:lpstr>PowerPoint Presentation</vt:lpstr>
      <vt:lpstr>PowerPoint Presentation</vt:lpstr>
      <vt:lpstr>PowerPoint Presentation</vt:lpstr>
      <vt:lpstr>Percentage of High School Students Who Played on at Least One Sports Team*</vt:lpstr>
    </vt:vector>
  </TitlesOfParts>
  <Company>Centers for Disease Control and Prevention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2011 YRBS Results Tobacco Use</dc:title>
  <dc:creator>CDC User</dc:creator>
  <cp:lastModifiedBy>Respess, Ann (CDC/OID/NCHHSTP) (CTR)</cp:lastModifiedBy>
  <cp:revision>93</cp:revision>
  <dcterms:created xsi:type="dcterms:W3CDTF">2012-05-31T17:35:52Z</dcterms:created>
  <dcterms:modified xsi:type="dcterms:W3CDTF">2016-05-05T18:50:40Z</dcterms:modified>
</cp:coreProperties>
</file>