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42"/>
  </p:notesMasterIdLst>
  <p:sldIdLst>
    <p:sldId id="333" r:id="rId6"/>
    <p:sldId id="264" r:id="rId7"/>
    <p:sldId id="266" r:id="rId8"/>
    <p:sldId id="267" r:id="rId9"/>
    <p:sldId id="268" r:id="rId10"/>
    <p:sldId id="269" r:id="rId11"/>
    <p:sldId id="307" r:id="rId12"/>
    <p:sldId id="270" r:id="rId13"/>
    <p:sldId id="330" r:id="rId14"/>
    <p:sldId id="271" r:id="rId15"/>
    <p:sldId id="272" r:id="rId16"/>
    <p:sldId id="273" r:id="rId17"/>
    <p:sldId id="325" r:id="rId18"/>
    <p:sldId id="326" r:id="rId19"/>
    <p:sldId id="327" r:id="rId20"/>
    <p:sldId id="328" r:id="rId21"/>
    <p:sldId id="324" r:id="rId22"/>
    <p:sldId id="279" r:id="rId23"/>
    <p:sldId id="280" r:id="rId24"/>
    <p:sldId id="281" r:id="rId25"/>
    <p:sldId id="283" r:id="rId26"/>
    <p:sldId id="284" r:id="rId27"/>
    <p:sldId id="331" r:id="rId28"/>
    <p:sldId id="285" r:id="rId29"/>
    <p:sldId id="322" r:id="rId30"/>
    <p:sldId id="323" r:id="rId31"/>
    <p:sldId id="308" r:id="rId32"/>
    <p:sldId id="297" r:id="rId33"/>
    <p:sldId id="296" r:id="rId34"/>
    <p:sldId id="294" r:id="rId35"/>
    <p:sldId id="332" r:id="rId36"/>
    <p:sldId id="298" r:id="rId37"/>
    <p:sldId id="299" r:id="rId38"/>
    <p:sldId id="329" r:id="rId39"/>
    <p:sldId id="300" r:id="rId40"/>
    <p:sldId id="301" r:id="rId4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BC8"/>
    <a:srgbClr val="155F86"/>
    <a:srgbClr val="1E5F86"/>
    <a:srgbClr val="1B73A2"/>
    <a:srgbClr val="95C94E"/>
    <a:srgbClr val="96BC5A"/>
    <a:srgbClr val="90B957"/>
    <a:srgbClr val="94C055"/>
    <a:srgbClr val="8FC854"/>
    <a:srgbClr val="80B2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4" autoAdjust="0"/>
    <p:restoredTop sz="94723" autoAdjust="0"/>
  </p:normalViewPr>
  <p:slideViewPr>
    <p:cSldViewPr snapToObjects="1">
      <p:cViewPr>
        <p:scale>
          <a:sx n="100" d="100"/>
          <a:sy n="100" d="100"/>
        </p:scale>
        <p:origin x="-1566"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64" tIns="46582" rIns="93164" bIns="46582" rtlCol="0"/>
          <a:lstStyle>
            <a:lvl1pPr algn="r">
              <a:defRPr sz="1200"/>
            </a:lvl1pPr>
          </a:lstStyle>
          <a:p>
            <a:fld id="{136A9B25-DBCC-4249-829D-B3BC1E0E411F}" type="datetimeFigureOut">
              <a:t>8/1/2016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4" tIns="46582" rIns="93164" bIns="465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4" tIns="46582" rIns="93164" bIns="46582" rtlCol="0" anchor="b"/>
          <a:lstStyle>
            <a:lvl1pPr algn="r">
              <a:defRPr sz="1200"/>
            </a:lvl1pPr>
          </a:lstStyle>
          <a:p>
            <a:fld id="{9506C930-0C39-C14E-9A81-5D25950FD497}" type="slidenum">
              <a:t>‹#›</a:t>
            </a:fld>
            <a:endParaRPr lang="en-US"/>
          </a:p>
        </p:txBody>
      </p:sp>
    </p:spTree>
    <p:extLst>
      <p:ext uri="{BB962C8B-B14F-4D97-AF65-F5344CB8AC3E}">
        <p14:creationId xmlns:p14="http://schemas.microsoft.com/office/powerpoint/2010/main" val="32399235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06C930-0C39-C14E-9A81-5D25950FD497}"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descr="FSA-4C cop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044" y="5845502"/>
            <a:ext cx="5828521" cy="547430"/>
          </a:xfrm>
          <a:prstGeom prst="rect">
            <a:avLst/>
          </a:prstGeom>
        </p:spPr>
      </p:pic>
      <p:sp>
        <p:nvSpPr>
          <p:cNvPr id="11" name="Rectangle 1"/>
          <p:cNvSpPr>
            <a:spLocks/>
          </p:cNvSpPr>
          <p:nvPr userDrawn="1"/>
        </p:nvSpPr>
        <p:spPr bwMode="auto">
          <a:xfrm>
            <a:off x="-2460" y="0"/>
            <a:ext cx="9146460" cy="5486398"/>
          </a:xfrm>
          <a:prstGeom prst="rect">
            <a:avLst/>
          </a:prstGeom>
          <a:solidFill>
            <a:srgbClr val="155F86"/>
          </a:solidFill>
          <a:ln>
            <a:noFill/>
          </a:ln>
        </p:spPr>
        <p:txBody>
          <a:bodyPr lIns="0" tIns="0" rIns="0" bIns="0"/>
          <a:lstStyle/>
          <a:p>
            <a:endParaRPr lang="en-US">
              <a:solidFill>
                <a:prstClr val="black"/>
              </a:solidFill>
              <a:latin typeface="Calibri"/>
            </a:endParaRPr>
          </a:p>
        </p:txBody>
      </p:sp>
      <p:sp>
        <p:nvSpPr>
          <p:cNvPr id="7" name="Subtitle 2"/>
          <p:cNvSpPr>
            <a:spLocks noGrp="1"/>
          </p:cNvSpPr>
          <p:nvPr>
            <p:ph type="subTitle" idx="1"/>
          </p:nvPr>
        </p:nvSpPr>
        <p:spPr>
          <a:xfrm>
            <a:off x="410190" y="2667000"/>
            <a:ext cx="8425545" cy="704850"/>
          </a:xfrm>
          <a:prstGeom prst="rect">
            <a:avLst/>
          </a:prstGeom>
        </p:spPr>
        <p:txBody>
          <a:bodyPr vert="horz"/>
          <a:lstStyle>
            <a:lvl1pPr marL="0" indent="0" algn="l">
              <a:buNone/>
              <a:defRPr sz="2400" b="0">
                <a:solidFill>
                  <a:schemeClr val="bg1">
                    <a:lumMod val="95000"/>
                  </a:schemeClr>
                </a:solidFill>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8" name="Content Placeholder 10"/>
          <p:cNvSpPr>
            <a:spLocks noGrp="1"/>
          </p:cNvSpPr>
          <p:nvPr>
            <p:ph sz="quarter" idx="10"/>
          </p:nvPr>
        </p:nvSpPr>
        <p:spPr>
          <a:xfrm>
            <a:off x="1650998" y="4790091"/>
            <a:ext cx="7021286" cy="596677"/>
          </a:xfrm>
          <a:prstGeom prst="rect">
            <a:avLst/>
          </a:prstGeom>
        </p:spPr>
        <p:txBody>
          <a:bodyPr vert="horz"/>
          <a:lstStyle>
            <a:lvl1pPr marL="0" indent="0" algn="r">
              <a:buNone/>
              <a:defRPr sz="2200">
                <a:solidFill>
                  <a:srgbClr val="FFFFFF"/>
                </a:solidFill>
                <a:latin typeface="Arial"/>
                <a:cs typeface="Arial"/>
              </a:defRPr>
            </a:lvl1pPr>
            <a:lvl2pPr algn="r">
              <a:defRPr sz="3600">
                <a:latin typeface="Arial"/>
                <a:cs typeface="Arial"/>
              </a:defRPr>
            </a:lvl2pPr>
            <a:lvl3pPr algn="r">
              <a:defRPr sz="3600">
                <a:latin typeface="Arial"/>
                <a:cs typeface="Arial"/>
              </a:defRPr>
            </a:lvl3pPr>
            <a:lvl4pPr algn="r">
              <a:defRPr sz="3600">
                <a:latin typeface="Arial"/>
                <a:cs typeface="Arial"/>
              </a:defRPr>
            </a:lvl4pPr>
            <a:lvl5pPr algn="r">
              <a:defRPr sz="3600">
                <a:latin typeface="Arial"/>
                <a:cs typeface="Arial"/>
              </a:defRPr>
            </a:lvl5pPr>
          </a:lstStyle>
          <a:p>
            <a:pPr lvl="0"/>
            <a:r>
              <a:rPr lang="en-US"/>
              <a:t>Click to edit Master text styles</a:t>
            </a:r>
          </a:p>
        </p:txBody>
      </p:sp>
      <p:sp>
        <p:nvSpPr>
          <p:cNvPr id="13" name="Title 12"/>
          <p:cNvSpPr>
            <a:spLocks noGrp="1"/>
          </p:cNvSpPr>
          <p:nvPr>
            <p:ph type="title"/>
          </p:nvPr>
        </p:nvSpPr>
        <p:spPr>
          <a:xfrm>
            <a:off x="381000" y="2004605"/>
            <a:ext cx="8229600" cy="738595"/>
          </a:xfrm>
          <a:prstGeom prst="rect">
            <a:avLst/>
          </a:prstGeom>
        </p:spPr>
        <p:txBody>
          <a:bodyPr vert="horz"/>
          <a:lstStyle>
            <a:lvl1pPr algn="l">
              <a:defRPr sz="4800">
                <a:solidFill>
                  <a:schemeClr val="bg1">
                    <a:lumMod val="95000"/>
                  </a:schemeClr>
                </a:solidFill>
                <a:latin typeface="Arial"/>
                <a:cs typeface="Arial"/>
              </a:defRPr>
            </a:lvl1pPr>
          </a:lstStyle>
          <a:p>
            <a:r>
              <a:rPr lang="en-US"/>
              <a:t>Click to edit Master title style</a:t>
            </a:r>
          </a:p>
        </p:txBody>
      </p:sp>
    </p:spTree>
    <p:extLst>
      <p:ext uri="{BB962C8B-B14F-4D97-AF65-F5344CB8AC3E}">
        <p14:creationId xmlns:p14="http://schemas.microsoft.com/office/powerpoint/2010/main" val="30178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p:spTree>
      <p:nvGrpSpPr>
        <p:cNvPr id="1" name=""/>
        <p:cNvGrpSpPr/>
        <p:nvPr/>
      </p:nvGrpSpPr>
      <p:grpSpPr>
        <a:xfrm>
          <a:off x="0" y="0"/>
          <a:ext cx="0" cy="0"/>
          <a:chOff x="0" y="0"/>
          <a:chExt cx="0" cy="0"/>
        </a:xfrm>
      </p:grpSpPr>
      <p:pic>
        <p:nvPicPr>
          <p:cNvPr id="2" name="Picture 1" descr="FSA-4C cop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044" y="671770"/>
            <a:ext cx="5828521" cy="547430"/>
          </a:xfrm>
          <a:prstGeom prst="rect">
            <a:avLst/>
          </a:prstGeom>
        </p:spPr>
      </p:pic>
      <p:sp>
        <p:nvSpPr>
          <p:cNvPr id="7" name="Subtitle 2"/>
          <p:cNvSpPr>
            <a:spLocks noGrp="1"/>
          </p:cNvSpPr>
          <p:nvPr>
            <p:ph type="subTitle" idx="1"/>
          </p:nvPr>
        </p:nvSpPr>
        <p:spPr>
          <a:xfrm>
            <a:off x="410190" y="3481795"/>
            <a:ext cx="8425545" cy="704850"/>
          </a:xfrm>
          <a:prstGeom prst="rect">
            <a:avLst/>
          </a:prstGeom>
        </p:spPr>
        <p:txBody>
          <a:bodyPr vert="horz"/>
          <a:lstStyle>
            <a:lvl1pPr marL="0" indent="0" algn="l">
              <a:buNone/>
              <a:defRPr sz="2400" b="0">
                <a:solidFill>
                  <a:schemeClr val="tx1"/>
                </a:solidFill>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13" name="Title 12"/>
          <p:cNvSpPr>
            <a:spLocks noGrp="1"/>
          </p:cNvSpPr>
          <p:nvPr>
            <p:ph type="title"/>
          </p:nvPr>
        </p:nvSpPr>
        <p:spPr>
          <a:xfrm>
            <a:off x="381000" y="2819400"/>
            <a:ext cx="8229600" cy="738595"/>
          </a:xfrm>
          <a:prstGeom prst="rect">
            <a:avLst/>
          </a:prstGeom>
        </p:spPr>
        <p:txBody>
          <a:bodyPr vert="horz"/>
          <a:lstStyle>
            <a:lvl1pPr algn="l">
              <a:defRPr sz="3600">
                <a:solidFill>
                  <a:schemeClr val="tx1"/>
                </a:solidFill>
                <a:latin typeface="Arial"/>
                <a:cs typeface="Arial"/>
              </a:defRPr>
            </a:lvl1pPr>
          </a:lstStyle>
          <a:p>
            <a:r>
              <a:rPr lang="en-US" dirty="0"/>
              <a:t>Click to edit Master title style</a:t>
            </a:r>
          </a:p>
        </p:txBody>
      </p:sp>
      <p:sp>
        <p:nvSpPr>
          <p:cNvPr id="10" name="Rectangle 1"/>
          <p:cNvSpPr>
            <a:spLocks/>
          </p:cNvSpPr>
          <p:nvPr userDrawn="1"/>
        </p:nvSpPr>
        <p:spPr bwMode="auto">
          <a:xfrm>
            <a:off x="-14597" y="0"/>
            <a:ext cx="9167722" cy="321617"/>
          </a:xfrm>
          <a:prstGeom prst="rect">
            <a:avLst/>
          </a:prstGeom>
          <a:solidFill>
            <a:srgbClr val="155F86"/>
          </a:solidFill>
          <a:ln>
            <a:noFill/>
          </a:ln>
        </p:spPr>
        <p:txBody>
          <a:bodyPr lIns="0" tIns="0" rIns="0" bIns="0"/>
          <a:lstStyle/>
          <a:p>
            <a:endParaRPr lang="en-US"/>
          </a:p>
        </p:txBody>
      </p:sp>
      <p:sp>
        <p:nvSpPr>
          <p:cNvPr id="12" name="Rectangle 1"/>
          <p:cNvSpPr>
            <a:spLocks/>
          </p:cNvSpPr>
          <p:nvPr userDrawn="1"/>
        </p:nvSpPr>
        <p:spPr bwMode="auto">
          <a:xfrm>
            <a:off x="0" y="6550494"/>
            <a:ext cx="9167722" cy="321617"/>
          </a:xfrm>
          <a:prstGeom prst="rect">
            <a:avLst/>
          </a:prstGeom>
          <a:solidFill>
            <a:srgbClr val="155F86"/>
          </a:solidFill>
          <a:ln>
            <a:noFill/>
          </a:ln>
        </p:spPr>
        <p:txBody>
          <a:bodyPr lIns="0" tIns="0" rIns="0" bIns="0"/>
          <a:lstStyle/>
          <a:p>
            <a:endParaRPr lang="en-US"/>
          </a:p>
        </p:txBody>
      </p:sp>
      <p:sp>
        <p:nvSpPr>
          <p:cNvPr id="14" name="Content Placeholder 10"/>
          <p:cNvSpPr>
            <a:spLocks noGrp="1"/>
          </p:cNvSpPr>
          <p:nvPr>
            <p:ph sz="quarter" idx="11"/>
          </p:nvPr>
        </p:nvSpPr>
        <p:spPr>
          <a:xfrm>
            <a:off x="410190" y="5727923"/>
            <a:ext cx="7021286" cy="596677"/>
          </a:xfrm>
          <a:prstGeom prst="rect">
            <a:avLst/>
          </a:prstGeom>
        </p:spPr>
        <p:txBody>
          <a:bodyPr vert="horz"/>
          <a:lstStyle>
            <a:lvl1pPr marL="0" indent="0" algn="l">
              <a:buNone/>
              <a:defRPr sz="2200">
                <a:solidFill>
                  <a:schemeClr val="tx1"/>
                </a:solidFill>
                <a:latin typeface="Arial"/>
                <a:cs typeface="Arial"/>
              </a:defRPr>
            </a:lvl1pPr>
            <a:lvl2pPr algn="r">
              <a:defRPr sz="3600">
                <a:latin typeface="Arial"/>
                <a:cs typeface="Arial"/>
              </a:defRPr>
            </a:lvl2pPr>
            <a:lvl3pPr algn="r">
              <a:defRPr sz="3600">
                <a:latin typeface="Arial"/>
                <a:cs typeface="Arial"/>
              </a:defRPr>
            </a:lvl3pPr>
            <a:lvl4pPr algn="r">
              <a:defRPr sz="3600">
                <a:latin typeface="Arial"/>
                <a:cs typeface="Arial"/>
              </a:defRPr>
            </a:lvl4pPr>
            <a:lvl5pPr algn="r">
              <a:defRPr sz="3600">
                <a:latin typeface="Arial"/>
                <a:cs typeface="Arial"/>
              </a:defRPr>
            </a:lvl5pPr>
          </a:lstStyle>
          <a:p>
            <a:pPr lvl="0"/>
            <a:r>
              <a:rPr lang="en-US" dirty="0"/>
              <a:t>Click to edit Master text styles</a:t>
            </a:r>
          </a:p>
        </p:txBody>
      </p:sp>
    </p:spTree>
    <p:extLst>
      <p:ext uri="{BB962C8B-B14F-4D97-AF65-F5344CB8AC3E}">
        <p14:creationId xmlns:p14="http://schemas.microsoft.com/office/powerpoint/2010/main" val="10381040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ection">
    <p:spTree>
      <p:nvGrpSpPr>
        <p:cNvPr id="1" name=""/>
        <p:cNvGrpSpPr/>
        <p:nvPr/>
      </p:nvGrpSpPr>
      <p:grpSpPr>
        <a:xfrm>
          <a:off x="0" y="0"/>
          <a:ext cx="0" cy="0"/>
          <a:chOff x="0" y="0"/>
          <a:chExt cx="0" cy="0"/>
        </a:xfrm>
      </p:grpSpPr>
      <p:sp>
        <p:nvSpPr>
          <p:cNvPr id="9" name="Rectangle 1"/>
          <p:cNvSpPr>
            <a:spLocks/>
          </p:cNvSpPr>
          <p:nvPr userDrawn="1"/>
        </p:nvSpPr>
        <p:spPr bwMode="auto">
          <a:xfrm>
            <a:off x="0" y="6328874"/>
            <a:ext cx="4495800" cy="538972"/>
          </a:xfrm>
          <a:prstGeom prst="rect">
            <a:avLst/>
          </a:prstGeom>
          <a:solidFill>
            <a:srgbClr val="155F86"/>
          </a:solidFill>
          <a:ln>
            <a:noFill/>
          </a:ln>
        </p:spPr>
        <p:txBody>
          <a:bodyPr lIns="0" tIns="0" rIns="0" bIns="0"/>
          <a:lstStyle/>
          <a:p>
            <a:endParaRPr lang="en-US"/>
          </a:p>
        </p:txBody>
      </p:sp>
      <p:pic>
        <p:nvPicPr>
          <p:cNvPr id="13" name="Picture 12" descr="FSA-4C cop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7509" y="6334408"/>
            <a:ext cx="4288427" cy="402780"/>
          </a:xfrm>
          <a:prstGeom prst="rect">
            <a:avLst/>
          </a:prstGeom>
        </p:spPr>
      </p:pic>
      <p:sp>
        <p:nvSpPr>
          <p:cNvPr id="2" name="Title 1"/>
          <p:cNvSpPr>
            <a:spLocks noGrp="1"/>
          </p:cNvSpPr>
          <p:nvPr>
            <p:ph type="title" hasCustomPrompt="1"/>
          </p:nvPr>
        </p:nvSpPr>
        <p:spPr>
          <a:xfrm>
            <a:off x="459708" y="414325"/>
            <a:ext cx="8554162" cy="647698"/>
          </a:xfrm>
          <a:prstGeom prst="rect">
            <a:avLst/>
          </a:prstGeom>
        </p:spPr>
        <p:txBody>
          <a:bodyPr/>
          <a:lstStyle>
            <a:lvl1pPr algn="l">
              <a:defRPr sz="360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219200"/>
            <a:ext cx="8229600" cy="5029200"/>
          </a:xfrm>
          <a:prstGeom prst="rect">
            <a:avLst/>
          </a:prstGeom>
        </p:spPr>
        <p:txBody>
          <a:bodyPr/>
          <a:lstStyle>
            <a:lvl1pPr marL="230188" indent="-230188">
              <a:buSzPct val="80000"/>
              <a:defRPr sz="2000">
                <a:solidFill>
                  <a:schemeClr val="tx1"/>
                </a:solidFill>
                <a:latin typeface="Arial"/>
                <a:cs typeface="Arial"/>
              </a:defRPr>
            </a:lvl1pPr>
            <a:lvl2pPr marL="404813" indent="-174625">
              <a:buSzPct val="75000"/>
              <a:buFont typeface="Arial"/>
              <a:buChar char="•"/>
              <a:defRPr sz="1800">
                <a:solidFill>
                  <a:schemeClr val="tx1"/>
                </a:solidFill>
                <a:latin typeface="Arial"/>
                <a:cs typeface="Arial"/>
              </a:defRPr>
            </a:lvl2pPr>
            <a:lvl3pPr marL="623888" indent="-163513">
              <a:buSzPct val="80000"/>
              <a:defRPr sz="1600">
                <a:solidFill>
                  <a:schemeClr val="tx1"/>
                </a:solidFill>
                <a:latin typeface="Arial"/>
                <a:cs typeface="Arial"/>
              </a:defRPr>
            </a:lvl3pPr>
            <a:lvl4pPr marL="854075" indent="-230188">
              <a:defRPr sz="1100">
                <a:solidFill>
                  <a:schemeClr val="tx1"/>
                </a:solidFill>
                <a:latin typeface="Arial"/>
                <a:cs typeface="Arial"/>
              </a:defRPr>
            </a:lvl4pPr>
            <a:lvl5pPr>
              <a:defRPr sz="1200">
                <a:solidFill>
                  <a:schemeClr val="tx1"/>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
          <p:cNvSpPr>
            <a:spLocks/>
          </p:cNvSpPr>
          <p:nvPr userDrawn="1"/>
        </p:nvSpPr>
        <p:spPr bwMode="auto">
          <a:xfrm>
            <a:off x="-14597" y="0"/>
            <a:ext cx="9167722" cy="321617"/>
          </a:xfrm>
          <a:prstGeom prst="rect">
            <a:avLst/>
          </a:prstGeom>
          <a:solidFill>
            <a:srgbClr val="155F86"/>
          </a:solidFill>
          <a:ln>
            <a:noFill/>
          </a:ln>
        </p:spPr>
        <p:txBody>
          <a:bodyPr lIns="0" tIns="0" rIns="0" bIns="0"/>
          <a:lstStyle/>
          <a:p>
            <a:endParaRPr lang="en-US"/>
          </a:p>
        </p:txBody>
      </p:sp>
      <p:cxnSp>
        <p:nvCxnSpPr>
          <p:cNvPr id="14" name="Straight Connector 13"/>
          <p:cNvCxnSpPr/>
          <p:nvPr userDrawn="1"/>
        </p:nvCxnSpPr>
        <p:spPr>
          <a:xfrm>
            <a:off x="240844" y="1062023"/>
            <a:ext cx="8645528" cy="0"/>
          </a:xfrm>
          <a:prstGeom prst="line">
            <a:avLst/>
          </a:prstGeom>
          <a:ln w="508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userDrawn="1"/>
        </p:nvSpPr>
        <p:spPr>
          <a:xfrm>
            <a:off x="240844" y="6400800"/>
            <a:ext cx="2007056" cy="369332"/>
          </a:xfrm>
          <a:prstGeom prst="rect">
            <a:avLst/>
          </a:prstGeom>
          <a:noFill/>
        </p:spPr>
        <p:txBody>
          <a:bodyPr wrap="square" rtlCol="0">
            <a:spAutoFit/>
          </a:bodyPr>
          <a:lstStyle/>
          <a:p>
            <a:fld id="{D89FF69A-0897-4002-9B44-98AAC60B13F3}" type="slidenum">
              <a:rPr lang="en-US" smtClean="0">
                <a:solidFill>
                  <a:schemeClr val="bg1"/>
                </a:solidFill>
                <a:latin typeface="Arial" pitchFamily="34" charset="0"/>
                <a:cs typeface="Arial" pitchFamily="34" charset="0"/>
              </a:rPr>
              <a:t>‹#›</a:t>
            </a:fld>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058589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lank">
    <p:spTree>
      <p:nvGrpSpPr>
        <p:cNvPr id="1" name=""/>
        <p:cNvGrpSpPr/>
        <p:nvPr/>
      </p:nvGrpSpPr>
      <p:grpSpPr>
        <a:xfrm>
          <a:off x="0" y="0"/>
          <a:ext cx="0" cy="0"/>
          <a:chOff x="0" y="0"/>
          <a:chExt cx="0" cy="0"/>
        </a:xfrm>
      </p:grpSpPr>
      <p:sp>
        <p:nvSpPr>
          <p:cNvPr id="8" name="Rectangle 1"/>
          <p:cNvSpPr>
            <a:spLocks/>
          </p:cNvSpPr>
          <p:nvPr userDrawn="1"/>
        </p:nvSpPr>
        <p:spPr bwMode="auto">
          <a:xfrm>
            <a:off x="0" y="6328874"/>
            <a:ext cx="4495800" cy="538972"/>
          </a:xfrm>
          <a:prstGeom prst="rect">
            <a:avLst/>
          </a:prstGeom>
          <a:solidFill>
            <a:srgbClr val="155F86"/>
          </a:solidFill>
          <a:ln>
            <a:noFill/>
          </a:ln>
        </p:spPr>
        <p:txBody>
          <a:bodyPr lIns="0" tIns="0" rIns="0" bIns="0"/>
          <a:lstStyle/>
          <a:p>
            <a:endParaRPr lang="en-US"/>
          </a:p>
        </p:txBody>
      </p:sp>
      <p:pic>
        <p:nvPicPr>
          <p:cNvPr id="9" name="Picture 8" descr="FSA-4C cop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7509" y="6334408"/>
            <a:ext cx="4288427" cy="402780"/>
          </a:xfrm>
          <a:prstGeom prst="rect">
            <a:avLst/>
          </a:prstGeom>
        </p:spPr>
      </p:pic>
      <p:sp>
        <p:nvSpPr>
          <p:cNvPr id="16" name="Rectangle 1"/>
          <p:cNvSpPr>
            <a:spLocks/>
          </p:cNvSpPr>
          <p:nvPr userDrawn="1"/>
        </p:nvSpPr>
        <p:spPr bwMode="auto">
          <a:xfrm>
            <a:off x="-14597" y="0"/>
            <a:ext cx="9167722" cy="321617"/>
          </a:xfrm>
          <a:prstGeom prst="rect">
            <a:avLst/>
          </a:prstGeom>
          <a:solidFill>
            <a:srgbClr val="155F86"/>
          </a:solidFill>
          <a:ln>
            <a:noFill/>
          </a:ln>
        </p:spPr>
        <p:txBody>
          <a:bodyPr lIns="0" tIns="0" rIns="0" bIns="0"/>
          <a:lstStyle/>
          <a:p>
            <a:endParaRPr lang="en-US"/>
          </a:p>
        </p:txBody>
      </p:sp>
      <p:sp>
        <p:nvSpPr>
          <p:cNvPr id="2" name="Title 1"/>
          <p:cNvSpPr>
            <a:spLocks noGrp="1"/>
          </p:cNvSpPr>
          <p:nvPr>
            <p:ph type="title" hasCustomPrompt="1"/>
          </p:nvPr>
        </p:nvSpPr>
        <p:spPr>
          <a:xfrm>
            <a:off x="459708" y="414325"/>
            <a:ext cx="8554162" cy="647698"/>
          </a:xfrm>
          <a:prstGeom prst="rect">
            <a:avLst/>
          </a:prstGeom>
        </p:spPr>
        <p:txBody>
          <a:bodyPr/>
          <a:lstStyle>
            <a:lvl1pPr algn="l">
              <a:defRPr sz="4000">
                <a:solidFill>
                  <a:srgbClr val="595959"/>
                </a:solidFill>
                <a:latin typeface="Arial"/>
                <a:cs typeface="Arial"/>
              </a:defRPr>
            </a:lvl1pPr>
          </a:lstStyle>
          <a:p>
            <a:r>
              <a:rPr lang="en-US"/>
              <a:t>CLICK TO EDIT MASTER TITLE STYLE</a:t>
            </a:r>
          </a:p>
        </p:txBody>
      </p:sp>
      <p:cxnSp>
        <p:nvCxnSpPr>
          <p:cNvPr id="14" name="Straight Connector 13"/>
          <p:cNvCxnSpPr/>
          <p:nvPr userDrawn="1"/>
        </p:nvCxnSpPr>
        <p:spPr>
          <a:xfrm>
            <a:off x="240844" y="1062023"/>
            <a:ext cx="8645528" cy="0"/>
          </a:xfrm>
          <a:prstGeom prst="line">
            <a:avLst/>
          </a:prstGeom>
          <a:ln w="5080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2" name="Slide Number Placeholder 5"/>
          <p:cNvSpPr>
            <a:spLocks noGrp="1"/>
          </p:cNvSpPr>
          <p:nvPr>
            <p:ph type="sldNum" sz="quarter" idx="12"/>
          </p:nvPr>
        </p:nvSpPr>
        <p:spPr>
          <a:xfrm>
            <a:off x="533400" y="6400800"/>
            <a:ext cx="2133600" cy="365125"/>
          </a:xfrm>
        </p:spPr>
        <p:txBody>
          <a:bodyPr/>
          <a:lstStyle>
            <a:lvl1pPr algn="l">
              <a:defRPr sz="900">
                <a:solidFill>
                  <a:srgbClr val="F2F2F2"/>
                </a:solidFill>
                <a:latin typeface="Arial"/>
                <a:cs typeface="Arial"/>
              </a:defRPr>
            </a:lvl1pPr>
          </a:lstStyle>
          <a:p>
            <a:fld id="{6D88D7DD-9B19-7A49-BB06-36BA9927445F}" type="slidenum">
              <a:rPr lang="en-US"/>
              <a:pPr/>
              <a:t>‹#›</a:t>
            </a:fld>
            <a:endParaRPr lang="en-US"/>
          </a:p>
        </p:txBody>
      </p:sp>
    </p:spTree>
    <p:extLst>
      <p:ext uri="{BB962C8B-B14F-4D97-AF65-F5344CB8AC3E}">
        <p14:creationId xmlns:p14="http://schemas.microsoft.com/office/powerpoint/2010/main" val="351629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1"/>
          <p:cNvSpPr>
            <a:spLocks/>
          </p:cNvSpPr>
          <p:nvPr userDrawn="1"/>
        </p:nvSpPr>
        <p:spPr bwMode="auto">
          <a:xfrm>
            <a:off x="0" y="6328874"/>
            <a:ext cx="4495800" cy="538972"/>
          </a:xfrm>
          <a:prstGeom prst="rect">
            <a:avLst/>
          </a:prstGeom>
          <a:solidFill>
            <a:srgbClr val="155F86"/>
          </a:solidFill>
          <a:ln>
            <a:noFill/>
          </a:ln>
        </p:spPr>
        <p:txBody>
          <a:bodyPr lIns="0" tIns="0" rIns="0" bIns="0"/>
          <a:lstStyle/>
          <a:p>
            <a:endParaRPr lang="en-US"/>
          </a:p>
        </p:txBody>
      </p:sp>
      <p:pic>
        <p:nvPicPr>
          <p:cNvPr id="7" name="Picture 6" descr="FSA-4C cop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7509" y="6334408"/>
            <a:ext cx="4288427" cy="402780"/>
          </a:xfrm>
          <a:prstGeom prst="rect">
            <a:avLst/>
          </a:prstGeom>
        </p:spPr>
      </p:pic>
      <p:sp>
        <p:nvSpPr>
          <p:cNvPr id="13" name="Rectangle 1"/>
          <p:cNvSpPr>
            <a:spLocks/>
          </p:cNvSpPr>
          <p:nvPr userDrawn="1"/>
        </p:nvSpPr>
        <p:spPr bwMode="auto">
          <a:xfrm>
            <a:off x="-14597" y="0"/>
            <a:ext cx="9167722" cy="321617"/>
          </a:xfrm>
          <a:prstGeom prst="rect">
            <a:avLst/>
          </a:prstGeom>
          <a:solidFill>
            <a:srgbClr val="155F86"/>
          </a:solidFill>
          <a:ln>
            <a:noFill/>
          </a:ln>
        </p:spPr>
        <p:txBody>
          <a:bodyPr lIns="0" tIns="0" rIns="0" bIns="0"/>
          <a:lstStyle/>
          <a:p>
            <a:endParaRPr lang="en-US"/>
          </a:p>
        </p:txBody>
      </p:sp>
      <p:sp>
        <p:nvSpPr>
          <p:cNvPr id="11" name="Slide Number Placeholder 5"/>
          <p:cNvSpPr>
            <a:spLocks noGrp="1"/>
          </p:cNvSpPr>
          <p:nvPr>
            <p:ph type="sldNum" sz="quarter" idx="12"/>
          </p:nvPr>
        </p:nvSpPr>
        <p:spPr>
          <a:xfrm>
            <a:off x="533400" y="6400800"/>
            <a:ext cx="2133600" cy="365125"/>
          </a:xfrm>
        </p:spPr>
        <p:txBody>
          <a:bodyPr/>
          <a:lstStyle>
            <a:lvl1pPr algn="l">
              <a:defRPr sz="900">
                <a:solidFill>
                  <a:srgbClr val="F2F2F2"/>
                </a:solidFill>
                <a:latin typeface="Arial"/>
                <a:cs typeface="Arial"/>
              </a:defRPr>
            </a:lvl1pPr>
          </a:lstStyle>
          <a:p>
            <a:fld id="{6D88D7DD-9B19-7A49-BB06-36BA9927445F}" type="slidenum">
              <a:rPr lang="en-US"/>
              <a:pPr/>
              <a:t>‹#›</a:t>
            </a:fld>
            <a:endParaRPr lang="en-US"/>
          </a:p>
        </p:txBody>
      </p:sp>
    </p:spTree>
    <p:extLst>
      <p:ext uri="{BB962C8B-B14F-4D97-AF65-F5344CB8AC3E}">
        <p14:creationId xmlns:p14="http://schemas.microsoft.com/office/powerpoint/2010/main" val="750855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8D7DD-9B19-7A49-BB06-36BA9927445F}" type="slidenum">
              <a:t>‹#›</a:t>
            </a:fld>
            <a:endParaRPr lang="en-US"/>
          </a:p>
        </p:txBody>
      </p:sp>
    </p:spTree>
    <p:extLst>
      <p:ext uri="{BB962C8B-B14F-4D97-AF65-F5344CB8AC3E}">
        <p14:creationId xmlns:p14="http://schemas.microsoft.com/office/powerpoint/2010/main" val="34867067"/>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7" r:id="rId3"/>
    <p:sldLayoutId id="2147483650" r:id="rId4"/>
    <p:sldLayoutId id="2147483658"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666" y="381000"/>
            <a:ext cx="8999134" cy="1295400"/>
          </a:xfrm>
          <a:solidFill>
            <a:schemeClr val="bg1"/>
          </a:solidFill>
        </p:spPr>
        <p:txBody>
          <a:bodyPr/>
          <a:lstStyle/>
          <a:p>
            <a:pPr algn="ctr"/>
            <a:r>
              <a:rPr lang="en-US" b="1" dirty="0">
                <a:latin typeface="Arial" pitchFamily="34" charset="0"/>
                <a:cs typeface="Arial" pitchFamily="34" charset="0"/>
              </a:rPr>
              <a:t>Production Readiness Review</a:t>
            </a:r>
            <a:br>
              <a:rPr lang="en-US" b="1" dirty="0">
                <a:latin typeface="Arial" pitchFamily="34" charset="0"/>
                <a:cs typeface="Arial" pitchFamily="34" charset="0"/>
              </a:rPr>
            </a:br>
            <a:r>
              <a:rPr lang="en-US" sz="900" b="1" dirty="0">
                <a:latin typeface="Arial" pitchFamily="34" charset="0"/>
                <a:cs typeface="Arial" pitchFamily="34" charset="0"/>
              </a:rPr>
              <a:t/>
            </a:r>
            <a:br>
              <a:rPr lang="en-US" sz="900" b="1" dirty="0">
                <a:latin typeface="Arial" pitchFamily="34" charset="0"/>
                <a:cs typeface="Arial" pitchFamily="34" charset="0"/>
              </a:rPr>
            </a:br>
            <a:r>
              <a:rPr lang="en-US" sz="3200" dirty="0">
                <a:latin typeface="Arial" pitchFamily="34" charset="0"/>
                <a:cs typeface="Arial" pitchFamily="34" charset="0"/>
              </a:rPr>
              <a:t>Presentation </a:t>
            </a:r>
            <a:r>
              <a:rPr lang="en-US" sz="3200" dirty="0" smtClean="0">
                <a:latin typeface="Arial" pitchFamily="34" charset="0"/>
                <a:cs typeface="Arial" pitchFamily="34" charset="0"/>
              </a:rPr>
              <a:t>Template</a:t>
            </a:r>
            <a:endParaRPr lang="en-US" dirty="0"/>
          </a:p>
        </p:txBody>
      </p:sp>
      <p:sp>
        <p:nvSpPr>
          <p:cNvPr id="5" name="Rectangle 4"/>
          <p:cNvSpPr/>
          <p:nvPr/>
        </p:nvSpPr>
        <p:spPr>
          <a:xfrm>
            <a:off x="68666" y="1676400"/>
            <a:ext cx="8999134" cy="1077218"/>
          </a:xfrm>
          <a:prstGeom prst="rect">
            <a:avLst/>
          </a:prstGeom>
        </p:spPr>
        <p:txBody>
          <a:bodyPr wrap="square">
            <a:spAutoFit/>
          </a:bodyPr>
          <a:lstStyle/>
          <a:p>
            <a:pPr algn="ctr"/>
            <a:r>
              <a:rPr lang="en-US" sz="1600" dirty="0">
                <a:latin typeface="Arial" pitchFamily="34" charset="0"/>
                <a:cs typeface="Arial" pitchFamily="34" charset="0"/>
              </a:rPr>
              <a:t>Version 16.0</a:t>
            </a:r>
          </a:p>
          <a:p>
            <a:pPr algn="ctr"/>
            <a:r>
              <a:rPr lang="en-US" sz="1600" dirty="0">
                <a:latin typeface="Arial" pitchFamily="34" charset="0"/>
                <a:cs typeface="Arial" pitchFamily="34" charset="0"/>
              </a:rPr>
              <a:t>July 29, 2016</a:t>
            </a:r>
            <a:endParaRPr lang="en-US" sz="1600" b="1" dirty="0">
              <a:solidFill>
                <a:srgbClr val="FF0000"/>
              </a:solidFill>
              <a:latin typeface="Arial" pitchFamily="34" charset="0"/>
              <a:cs typeface="Arial" pitchFamily="34" charset="0"/>
            </a:endParaRPr>
          </a:p>
          <a:p>
            <a:pPr algn="ctr"/>
            <a:endParaRPr lang="en-US" sz="1600" dirty="0">
              <a:latin typeface="Arial" pitchFamily="34" charset="0"/>
              <a:cs typeface="Arial" pitchFamily="34" charset="0"/>
            </a:endParaRPr>
          </a:p>
          <a:p>
            <a:pPr algn="ctr"/>
            <a:r>
              <a:rPr lang="en-US" sz="1600" dirty="0">
                <a:latin typeface="Arial" pitchFamily="34" charset="0"/>
                <a:cs typeface="Arial" pitchFamily="34" charset="0"/>
              </a:rPr>
              <a:t>Document Identifier: FSA_TOQA_STDS_RLS.PRR_001 </a:t>
            </a:r>
            <a:endParaRPr lang="en-US" sz="1600" dirty="0">
              <a:latin typeface="Arial" pitchFamily="34" charset="0"/>
              <a:cs typeface="Arial" pitchFamily="34" charset="0"/>
            </a:endParaRPr>
          </a:p>
        </p:txBody>
      </p:sp>
      <p:sp>
        <p:nvSpPr>
          <p:cNvPr id="6" name="Text Box 5"/>
          <p:cNvSpPr txBox="1">
            <a:spLocks noChangeArrowheads="1"/>
          </p:cNvSpPr>
          <p:nvPr/>
        </p:nvSpPr>
        <p:spPr bwMode="auto">
          <a:xfrm>
            <a:off x="381000" y="2895600"/>
            <a:ext cx="8458200" cy="353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defRPr sz="4400">
                <a:solidFill>
                  <a:schemeClr val="tx1"/>
                </a:solidFill>
                <a:latin typeface="Times" pitchFamily="18" charset="0"/>
              </a:defRPr>
            </a:lvl1pPr>
            <a:lvl2pPr marL="742950" indent="-285750">
              <a:defRPr sz="4400">
                <a:solidFill>
                  <a:schemeClr val="tx1"/>
                </a:solidFill>
                <a:latin typeface="Times" pitchFamily="18" charset="0"/>
              </a:defRPr>
            </a:lvl2pPr>
            <a:lvl3pPr marL="1143000" indent="-228600">
              <a:defRPr sz="4400">
                <a:solidFill>
                  <a:schemeClr val="tx1"/>
                </a:solidFill>
                <a:latin typeface="Times" pitchFamily="18" charset="0"/>
              </a:defRPr>
            </a:lvl3pPr>
            <a:lvl4pPr marL="1600200" indent="-228600">
              <a:defRPr sz="4400">
                <a:solidFill>
                  <a:schemeClr val="tx1"/>
                </a:solidFill>
                <a:latin typeface="Times" pitchFamily="18" charset="0"/>
              </a:defRPr>
            </a:lvl4pPr>
            <a:lvl5pPr marL="2057400" indent="-228600">
              <a:defRPr sz="4400">
                <a:solidFill>
                  <a:schemeClr val="tx1"/>
                </a:solidFill>
                <a:latin typeface="Times" pitchFamily="18" charset="0"/>
              </a:defRPr>
            </a:lvl5pPr>
            <a:lvl6pPr marL="2514600" indent="-228600" eaLnBrk="0" fontAlgn="base" hangingPunct="0">
              <a:spcBef>
                <a:spcPct val="0"/>
              </a:spcBef>
              <a:spcAft>
                <a:spcPct val="0"/>
              </a:spcAft>
              <a:defRPr sz="4400">
                <a:solidFill>
                  <a:schemeClr val="tx1"/>
                </a:solidFill>
                <a:latin typeface="Times" pitchFamily="18" charset="0"/>
              </a:defRPr>
            </a:lvl6pPr>
            <a:lvl7pPr marL="2971800" indent="-228600" eaLnBrk="0" fontAlgn="base" hangingPunct="0">
              <a:spcBef>
                <a:spcPct val="0"/>
              </a:spcBef>
              <a:spcAft>
                <a:spcPct val="0"/>
              </a:spcAft>
              <a:defRPr sz="4400">
                <a:solidFill>
                  <a:schemeClr val="tx1"/>
                </a:solidFill>
                <a:latin typeface="Times" pitchFamily="18" charset="0"/>
              </a:defRPr>
            </a:lvl7pPr>
            <a:lvl8pPr marL="3429000" indent="-228600" eaLnBrk="0" fontAlgn="base" hangingPunct="0">
              <a:spcBef>
                <a:spcPct val="0"/>
              </a:spcBef>
              <a:spcAft>
                <a:spcPct val="0"/>
              </a:spcAft>
              <a:defRPr sz="4400">
                <a:solidFill>
                  <a:schemeClr val="tx1"/>
                </a:solidFill>
                <a:latin typeface="Times" pitchFamily="18" charset="0"/>
              </a:defRPr>
            </a:lvl8pPr>
            <a:lvl9pPr marL="3886200" indent="-228600" eaLnBrk="0" fontAlgn="base" hangingPunct="0">
              <a:spcBef>
                <a:spcPct val="0"/>
              </a:spcBef>
              <a:spcAft>
                <a:spcPct val="0"/>
              </a:spcAft>
              <a:defRPr sz="4400">
                <a:solidFill>
                  <a:schemeClr val="tx1"/>
                </a:solidFill>
                <a:latin typeface="Times" pitchFamily="18" charset="0"/>
              </a:defRPr>
            </a:lvl9pPr>
          </a:lstStyle>
          <a:p>
            <a:pPr>
              <a:buFont typeface="Wingdings" pitchFamily="2" charset="2"/>
              <a:buNone/>
              <a:defRPr/>
            </a:pPr>
            <a:r>
              <a:rPr lang="en-US" sz="1600" u="sng" dirty="0" smtClean="0">
                <a:latin typeface="Arial" pitchFamily="34" charset="0"/>
                <a:cs typeface="Arial" pitchFamily="34" charset="0"/>
              </a:rPr>
              <a:t>Template Instructions:</a:t>
            </a:r>
          </a:p>
          <a:p>
            <a:pPr>
              <a:buFont typeface="Wingdings" pitchFamily="2" charset="2"/>
              <a:buNone/>
              <a:defRPr/>
            </a:pPr>
            <a:r>
              <a:rPr lang="en-US" sz="1600" dirty="0" smtClean="0">
                <a:latin typeface="Arial" pitchFamily="34" charset="0"/>
                <a:cs typeface="Arial" pitchFamily="34" charset="0"/>
              </a:rPr>
              <a:t>The following slides are provided as a guide to developing PRR presentations. </a:t>
            </a:r>
          </a:p>
          <a:p>
            <a:pPr marL="342900" indent="-342900">
              <a:buFont typeface="Arial" pitchFamily="34" charset="0"/>
              <a:buChar char="•"/>
              <a:defRPr/>
            </a:pPr>
            <a:r>
              <a:rPr lang="en-US" sz="1600" dirty="0" smtClean="0">
                <a:latin typeface="Arial" pitchFamily="34" charset="0"/>
                <a:cs typeface="Arial" pitchFamily="34" charset="0"/>
              </a:rPr>
              <a:t>It is expected that the slides will be adjusted to fit the needs of particular implementations and releases; information requested by this template should be included in the presentation in  a way that is understandable within the context of the implementation/release.</a:t>
            </a:r>
          </a:p>
          <a:p>
            <a:pPr marL="342900" indent="-342900">
              <a:buFont typeface="Arial" pitchFamily="34" charset="0"/>
              <a:buChar char="•"/>
              <a:defRPr/>
            </a:pPr>
            <a:r>
              <a:rPr lang="en-US" sz="1600" dirty="0" smtClean="0">
                <a:latin typeface="Arial" pitchFamily="34" charset="0"/>
                <a:cs typeface="Arial" pitchFamily="34" charset="0"/>
              </a:rPr>
              <a:t>Information in [brackets] is to be filled out or provides guidance to be followed. All the brackets and guidance text should be removed from the final presentation.</a:t>
            </a:r>
          </a:p>
          <a:p>
            <a:pPr marL="342900" indent="-342900">
              <a:buFont typeface="Arial" pitchFamily="34" charset="0"/>
              <a:buChar char="•"/>
              <a:defRPr/>
            </a:pPr>
            <a:r>
              <a:rPr lang="en-US" sz="1600" dirty="0" smtClean="0">
                <a:latin typeface="Arial" pitchFamily="34" charset="0"/>
                <a:cs typeface="Arial" pitchFamily="34" charset="0"/>
              </a:rPr>
              <a:t>Please remove this cover slide when using the template to create a PRR Presentation.</a:t>
            </a:r>
          </a:p>
          <a:p>
            <a:pPr marL="342900" indent="-342900">
              <a:buFont typeface="Arial" pitchFamily="34" charset="0"/>
              <a:buChar char="•"/>
              <a:defRPr/>
            </a:pPr>
            <a:r>
              <a:rPr lang="en-US" sz="1600" dirty="0" smtClean="0">
                <a:latin typeface="Arial" pitchFamily="34" charset="0"/>
                <a:cs typeface="Arial" pitchFamily="34" charset="0"/>
              </a:rPr>
              <a:t>Detailed slide-by-slide guidance is included in the PRR Process Description Document, please refer to that document when preparing for a PRR.</a:t>
            </a:r>
          </a:p>
          <a:p>
            <a:pPr marL="342900" indent="-342900">
              <a:buFont typeface="Arial" pitchFamily="34" charset="0"/>
              <a:buChar char="•"/>
              <a:defRPr/>
            </a:pPr>
            <a:r>
              <a:rPr lang="en-US" sz="1600" dirty="0" smtClean="0">
                <a:latin typeface="Arial" pitchFamily="34" charset="0"/>
                <a:cs typeface="Arial" pitchFamily="34" charset="0"/>
              </a:rPr>
              <a:t>No item in the PRR should be marked “N/A” or “Not Applicable” unless specified in the guidance; instead an explanation should be provided as to why a particular item does not apply.</a:t>
            </a:r>
          </a:p>
        </p:txBody>
      </p:sp>
      <p:sp>
        <p:nvSpPr>
          <p:cNvPr id="7" name="TextBox 6"/>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19950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Open Risks</a:t>
            </a:r>
            <a:endParaRPr lang="en-US" dirty="0"/>
          </a:p>
        </p:txBody>
      </p:sp>
      <p:graphicFrame>
        <p:nvGraphicFramePr>
          <p:cNvPr id="4" name="Group 222" descr="This table provides a listing of the open risks associated with the release." title="Open Risks"/>
          <p:cNvGraphicFramePr>
            <a:graphicFrameLocks noGrp="1"/>
          </p:cNvGraphicFramePr>
          <p:nvPr>
            <p:extLst>
              <p:ext uri="{D42A27DB-BD31-4B8C-83A1-F6EECF244321}">
                <p14:modId xmlns:p14="http://schemas.microsoft.com/office/powerpoint/2010/main" val="1742077781"/>
              </p:ext>
            </p:extLst>
          </p:nvPr>
        </p:nvGraphicFramePr>
        <p:xfrm>
          <a:off x="304800" y="1188502"/>
          <a:ext cx="8504238" cy="3154898"/>
        </p:xfrm>
        <a:graphic>
          <a:graphicData uri="http://schemas.openxmlformats.org/drawingml/2006/table">
            <a:tbl>
              <a:tblPr firstRow="1"/>
              <a:tblGrid>
                <a:gridCol w="1371600"/>
                <a:gridCol w="1920875"/>
                <a:gridCol w="1096963"/>
                <a:gridCol w="1096962"/>
                <a:gridCol w="1920875"/>
                <a:gridCol w="1096963"/>
              </a:tblGrid>
              <a:tr h="487362">
                <a:tc gridSpan="6">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sng" strike="noStrike" cap="none" normalizeH="0" baseline="0" dirty="0" smtClean="0">
                          <a:ln>
                            <a:noFill/>
                          </a:ln>
                          <a:solidFill>
                            <a:schemeClr val="tx1"/>
                          </a:solidFill>
                          <a:effectLst/>
                          <a:latin typeface="Arial" pitchFamily="34" charset="0"/>
                          <a:cs typeface="Arial" pitchFamily="34" charset="0"/>
                        </a:rPr>
                        <a:t>Open Risks</a:t>
                      </a:r>
                      <a:r>
                        <a:rPr kumimoji="0" lang="en-US" sz="1100" b="1" i="0" u="none" strike="noStrike" cap="none" normalizeH="0" baseline="0" dirty="0" smtClean="0">
                          <a:ln>
                            <a:noFill/>
                          </a:ln>
                          <a:solidFill>
                            <a:schemeClr val="tx1"/>
                          </a:solidFill>
                          <a:effectLst/>
                          <a:latin typeface="Arial" pitchFamily="34" charset="0"/>
                          <a:cs typeface="Arial" pitchFamily="34" charset="0"/>
                        </a:rPr>
                        <a:t> related to this implementation/release</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kern="1200" cap="none" normalizeH="0" baseline="0" dirty="0" smtClean="0">
                          <a:ln>
                            <a:noFill/>
                          </a:ln>
                          <a:solidFill>
                            <a:schemeClr val="tx1"/>
                          </a:solidFill>
                          <a:effectLst/>
                          <a:latin typeface="Arial" pitchFamily="34" charset="0"/>
                          <a:ea typeface="+mn-ea"/>
                          <a:cs typeface="Arial" pitchFamily="34" charset="0"/>
                        </a:rPr>
                        <a:t>Definition of Risk:  An </a:t>
                      </a:r>
                      <a:r>
                        <a:rPr kumimoji="0" lang="en-US" sz="1100" b="1" i="0" u="sng" strike="noStrike" kern="1200" cap="none" normalizeH="0" baseline="0" dirty="0" smtClean="0">
                          <a:ln>
                            <a:noFill/>
                          </a:ln>
                          <a:solidFill>
                            <a:schemeClr val="tx1"/>
                          </a:solidFill>
                          <a:effectLst/>
                          <a:latin typeface="Arial" pitchFamily="34" charset="0"/>
                          <a:ea typeface="+mn-ea"/>
                          <a:cs typeface="Arial" pitchFamily="34" charset="0"/>
                        </a:rPr>
                        <a:t>uncertain event</a:t>
                      </a:r>
                      <a:r>
                        <a:rPr kumimoji="0" lang="en-US" sz="1100" b="1" i="0" u="none" strike="noStrike" kern="1200" cap="none" normalizeH="0" baseline="0" dirty="0" smtClean="0">
                          <a:ln>
                            <a:noFill/>
                          </a:ln>
                          <a:solidFill>
                            <a:schemeClr val="tx1"/>
                          </a:solidFill>
                          <a:effectLst/>
                          <a:latin typeface="Arial" pitchFamily="34" charset="0"/>
                          <a:ea typeface="+mn-ea"/>
                          <a:cs typeface="Arial" pitchFamily="34" charset="0"/>
                        </a:rPr>
                        <a:t> or condition that, if it occurs, has a positive or negative effect on one or more release objectives.  Note: If an event has occurred or is a certainty then it becomes an issue rather than a risk.</a:t>
                      </a:r>
                      <a:endParaRPr kumimoji="0" lang="en-US" sz="1050" b="1"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487362">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Risk Category</a:t>
                      </a: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Risk Description</a:t>
                      </a: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smtClean="0">
                          <a:ln>
                            <a:noFill/>
                          </a:ln>
                          <a:solidFill>
                            <a:schemeClr val="tx1"/>
                          </a:solidFill>
                          <a:effectLst/>
                          <a:latin typeface="Arial" pitchFamily="34" charset="0"/>
                          <a:cs typeface="Arial" pitchFamily="34" charset="0"/>
                        </a:rPr>
                        <a:t>Probability</a:t>
                      </a: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smtClean="0">
                          <a:ln>
                            <a:noFill/>
                          </a:ln>
                          <a:solidFill>
                            <a:schemeClr val="tx1"/>
                          </a:solidFill>
                          <a:effectLst/>
                          <a:latin typeface="Arial" pitchFamily="34" charset="0"/>
                          <a:cs typeface="Arial" pitchFamily="34" charset="0"/>
                        </a:rPr>
                        <a:t>Impact</a:t>
                      </a: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Mitigation Strategy</a:t>
                      </a: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Risk Owner</a:t>
                      </a: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2809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[Ex: Infrastructure]</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[Describe Open Risk, </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if none please indicate </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“No Risks Identified” and leave other columns blank ]</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[High, Moderate, Low]</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[High, Moderate, Low]</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[Describe strategy that is being used to mitigate the risk in conjunction with the implementation of the release]</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[Name of Federal Staff Member and their role]</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[Ex: Application Interfaces]</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[Ex: Operations]</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Table 5" descr="This table provies the scale that is used when assessing the impact of a risk." title="Impact Scale"/>
          <p:cNvGraphicFramePr>
            <a:graphicFrameLocks noGrp="1"/>
          </p:cNvGraphicFramePr>
          <p:nvPr>
            <p:extLst>
              <p:ext uri="{D42A27DB-BD31-4B8C-83A1-F6EECF244321}">
                <p14:modId xmlns:p14="http://schemas.microsoft.com/office/powerpoint/2010/main" val="4066660965"/>
              </p:ext>
            </p:extLst>
          </p:nvPr>
        </p:nvGraphicFramePr>
        <p:xfrm>
          <a:off x="4648200" y="5006340"/>
          <a:ext cx="3429000" cy="1165748"/>
        </p:xfrm>
        <a:graphic>
          <a:graphicData uri="http://schemas.openxmlformats.org/drawingml/2006/table">
            <a:tbl>
              <a:tblPr firstRow="1"/>
              <a:tblGrid>
                <a:gridCol w="649288"/>
                <a:gridCol w="2779712"/>
              </a:tblGrid>
              <a:tr h="20562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CA" sz="900" b="1" i="0" u="none" strike="noStrike" cap="none" normalizeH="0" baseline="0" dirty="0" smtClean="0">
                          <a:ln>
                            <a:noFill/>
                          </a:ln>
                          <a:solidFill>
                            <a:schemeClr val="tx1"/>
                          </a:solidFill>
                          <a:effectLst/>
                          <a:latin typeface="Arial" pitchFamily="34" charset="0"/>
                          <a:ea typeface="Calibri" pitchFamily="34" charset="0"/>
                          <a:cs typeface="Arial" pitchFamily="34" charset="0"/>
                        </a:rPr>
                        <a:t>Scale</a:t>
                      </a:r>
                      <a:endParaRPr kumimoji="0" lang="en-US" sz="9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CA" sz="900" b="1" i="0" u="none" strike="noStrike" cap="none" normalizeH="0" baseline="0" dirty="0" smtClean="0">
                          <a:ln>
                            <a:noFill/>
                          </a:ln>
                          <a:solidFill>
                            <a:schemeClr val="tx1"/>
                          </a:solidFill>
                          <a:effectLst/>
                          <a:latin typeface="Arial" pitchFamily="34" charset="0"/>
                          <a:ea typeface="Calibri" pitchFamily="34" charset="0"/>
                          <a:cs typeface="Arial" pitchFamily="34" charset="0"/>
                        </a:rPr>
                        <a:t>Definition</a:t>
                      </a:r>
                      <a:endParaRPr kumimoji="0" lang="en-US" sz="9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27417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ea typeface="Calibri" pitchFamily="34" charset="0"/>
                          <a:cs typeface="Arial" pitchFamily="34" charset="0"/>
                        </a:rPr>
                        <a:t>High</a:t>
                      </a:r>
                      <a:endParaRPr kumimoji="0" lang="en-US" sz="900" b="0" i="0" u="none" strike="noStrike" cap="none" normalizeH="0" baseline="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ea typeface="Calibri" pitchFamily="34" charset="0"/>
                          <a:cs typeface="Arial" pitchFamily="34" charset="0"/>
                        </a:rPr>
                        <a:t>If realized, the risk results in an inability to meet business mission/outcomes of the system.</a:t>
                      </a:r>
                      <a:endParaRPr kumimoji="0" lang="en-US" sz="900" b="0" i="0" u="none" strike="noStrike" cap="none" normalizeH="0" baseline="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17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ea typeface="Calibri" pitchFamily="34" charset="0"/>
                          <a:cs typeface="Arial" pitchFamily="34" charset="0"/>
                        </a:rPr>
                        <a:t>Moderate</a:t>
                      </a:r>
                      <a:endParaRPr kumimoji="0" lang="en-US" sz="900" b="0" i="0" u="none" strike="noStrike" cap="none" normalizeH="0" baseline="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BF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ea typeface="Calibri" pitchFamily="34" charset="0"/>
                          <a:cs typeface="Arial" pitchFamily="34" charset="0"/>
                        </a:rPr>
                        <a:t>If realized, the risk results in a degraded ability to meet business mission/outcomes of the system.</a:t>
                      </a:r>
                      <a:endParaRPr kumimoji="0" lang="en-US" sz="900" b="0" i="0" u="none" strike="noStrike" cap="none" normalizeH="0" baseline="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BFC"/>
                    </a:solidFill>
                  </a:tcPr>
                </a:tc>
              </a:tr>
              <a:tr h="411256">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ea typeface="Calibri" pitchFamily="34" charset="0"/>
                          <a:cs typeface="Arial" pitchFamily="34" charset="0"/>
                        </a:rPr>
                        <a:t>Low</a:t>
                      </a:r>
                      <a:endParaRPr kumimoji="0" lang="en-US" sz="900" b="0" i="0" u="none" strike="noStrike" cap="none" normalizeH="0" baseline="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900" b="0" i="0" u="none" strike="noStrike" cap="none" normalizeH="0" baseline="0" dirty="0" smtClean="0">
                          <a:ln>
                            <a:noFill/>
                          </a:ln>
                          <a:solidFill>
                            <a:schemeClr val="tx1"/>
                          </a:solidFill>
                          <a:effectLst/>
                          <a:latin typeface="Arial" pitchFamily="34" charset="0"/>
                          <a:ea typeface="Calibri" pitchFamily="34" charset="0"/>
                          <a:cs typeface="Arial" pitchFamily="34" charset="0"/>
                        </a:rPr>
                        <a:t>If realized, the risk results in annoyance or inconvenience, but the business mission/outcomes of the system will continue to be met.</a:t>
                      </a:r>
                      <a:endParaRPr kumimoji="0" lang="en-US" sz="9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Table 6" descr="This table provides the scale of probabilities when assessing the risk associated with the release." title="Probability Scale"/>
          <p:cNvGraphicFramePr>
            <a:graphicFrameLocks noGrp="1"/>
          </p:cNvGraphicFramePr>
          <p:nvPr>
            <p:extLst>
              <p:ext uri="{D42A27DB-BD31-4B8C-83A1-F6EECF244321}">
                <p14:modId xmlns:p14="http://schemas.microsoft.com/office/powerpoint/2010/main" val="3653655404"/>
              </p:ext>
            </p:extLst>
          </p:nvPr>
        </p:nvGraphicFramePr>
        <p:xfrm>
          <a:off x="1066800" y="5006340"/>
          <a:ext cx="3429000" cy="1165748"/>
        </p:xfrm>
        <a:graphic>
          <a:graphicData uri="http://schemas.openxmlformats.org/drawingml/2006/table">
            <a:tbl>
              <a:tblPr firstRow="1"/>
              <a:tblGrid>
                <a:gridCol w="649288"/>
                <a:gridCol w="2779712"/>
              </a:tblGrid>
              <a:tr h="20562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CA" sz="900" b="1" i="0" u="none" strike="noStrike" cap="none" normalizeH="0" baseline="0" dirty="0" smtClean="0">
                          <a:ln>
                            <a:noFill/>
                          </a:ln>
                          <a:solidFill>
                            <a:schemeClr val="tx1"/>
                          </a:solidFill>
                          <a:effectLst/>
                          <a:latin typeface="Arial" pitchFamily="34" charset="0"/>
                          <a:ea typeface="Calibri" pitchFamily="34" charset="0"/>
                          <a:cs typeface="Arial" pitchFamily="34" charset="0"/>
                        </a:rPr>
                        <a:t>Scale</a:t>
                      </a:r>
                      <a:endParaRPr kumimoji="0" lang="en-US" sz="9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CA" sz="900" b="1" i="0" u="none" strike="noStrike" cap="none" normalizeH="0" baseline="0" dirty="0" smtClean="0">
                          <a:ln>
                            <a:noFill/>
                          </a:ln>
                          <a:solidFill>
                            <a:schemeClr val="tx1"/>
                          </a:solidFill>
                          <a:effectLst/>
                          <a:latin typeface="Arial" pitchFamily="34" charset="0"/>
                          <a:ea typeface="Calibri" pitchFamily="34" charset="0"/>
                          <a:cs typeface="Arial" pitchFamily="34" charset="0"/>
                        </a:rPr>
                        <a:t>Definition</a:t>
                      </a:r>
                      <a:endParaRPr kumimoji="0" lang="en-US" sz="9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27417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ea typeface="Calibri" pitchFamily="34" charset="0"/>
                          <a:cs typeface="Arial" pitchFamily="34" charset="0"/>
                        </a:rPr>
                        <a:t>High</a:t>
                      </a:r>
                      <a:endParaRPr kumimoji="0" lang="en-US" sz="900" b="0" i="0" u="none" strike="noStrike" cap="none" normalizeH="0" baseline="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900" b="0" i="0" u="none" strike="noStrike" cap="none" normalizeH="0" baseline="0" dirty="0" smtClean="0">
                          <a:ln>
                            <a:noFill/>
                          </a:ln>
                          <a:solidFill>
                            <a:schemeClr val="tx1"/>
                          </a:solidFill>
                          <a:effectLst/>
                          <a:latin typeface="Arial" pitchFamily="34" charset="0"/>
                          <a:ea typeface="Calibri" pitchFamily="34" charset="0"/>
                          <a:cs typeface="Arial" pitchFamily="34" charset="0"/>
                        </a:rPr>
                        <a:t>Risk has a 50% or greater chance of occurring.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CA" sz="900" b="0" i="0" u="none" strike="noStrike" cap="none" normalizeH="0" baseline="0" dirty="0" smtClean="0">
                          <a:ln>
                            <a:noFill/>
                          </a:ln>
                          <a:solidFill>
                            <a:schemeClr val="tx1"/>
                          </a:solidFill>
                          <a:effectLst/>
                          <a:latin typeface="Arial" pitchFamily="34" charset="0"/>
                          <a:ea typeface="Calibri" pitchFamily="34" charset="0"/>
                          <a:cs typeface="Arial" pitchFamily="34" charset="0"/>
                        </a:rPr>
                        <a:t>Risk is more likely to occur than not.</a:t>
                      </a:r>
                      <a:endParaRPr kumimoji="0" lang="en-US" sz="9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17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ea typeface="Calibri" pitchFamily="34" charset="0"/>
                          <a:cs typeface="Arial" pitchFamily="34" charset="0"/>
                        </a:rPr>
                        <a:t>Moderate</a:t>
                      </a:r>
                      <a:endParaRPr kumimoji="0" lang="en-US" sz="900" b="0" i="0" u="none" strike="noStrike" cap="none" normalizeH="0" baseline="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BF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ea typeface="Calibri" pitchFamily="34" charset="0"/>
                          <a:cs typeface="Arial" pitchFamily="34" charset="0"/>
                        </a:rPr>
                        <a:t>Risk has a greater than 10%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ea typeface="Calibri" pitchFamily="34" charset="0"/>
                          <a:cs typeface="Arial" pitchFamily="34" charset="0"/>
                        </a:rPr>
                        <a:t>less than 50% chance of occurring</a:t>
                      </a:r>
                      <a:endParaRPr kumimoji="0" lang="en-US" sz="900" b="0" i="0" u="none" strike="noStrike" cap="none" normalizeH="0" baseline="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BFC"/>
                    </a:solidFill>
                  </a:tcPr>
                </a:tc>
              </a:tr>
              <a:tr h="411256">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ea typeface="Calibri" pitchFamily="34" charset="0"/>
                          <a:cs typeface="Arial" pitchFamily="34" charset="0"/>
                        </a:rPr>
                        <a:t>Low</a:t>
                      </a:r>
                      <a:endParaRPr kumimoji="0" lang="en-US" sz="900" b="0" i="0" u="none" strike="noStrike" cap="none" normalizeH="0" baseline="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900" b="0" i="0" u="none" strike="noStrike" cap="none" normalizeH="0" baseline="0" dirty="0" smtClean="0">
                          <a:ln>
                            <a:noFill/>
                          </a:ln>
                          <a:solidFill>
                            <a:schemeClr val="tx1"/>
                          </a:solidFill>
                          <a:effectLst/>
                          <a:latin typeface="Arial" pitchFamily="34" charset="0"/>
                          <a:ea typeface="Calibri" pitchFamily="34" charset="0"/>
                          <a:cs typeface="Arial" pitchFamily="34" charset="0"/>
                        </a:rPr>
                        <a:t>Risk has a 10% or less chance of occurring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sz="9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1066800" y="4728528"/>
            <a:ext cx="3429000" cy="277812"/>
          </a:xfrm>
          <a:prstGeom prst="rect">
            <a:avLst/>
          </a:prstGeom>
          <a:solidFill>
            <a:schemeClr val="bg1">
              <a:lumMod val="75000"/>
            </a:schemeClr>
          </a:solidFill>
          <a:ln>
            <a:solidFill>
              <a:schemeClr val="tx1"/>
            </a:solidFill>
          </a:ln>
        </p:spPr>
        <p:txBody>
          <a:bodyPr>
            <a:spAutoFit/>
          </a:bodyPr>
          <a:lstStyle/>
          <a:p>
            <a:pPr algn="ctr">
              <a:spcBef>
                <a:spcPct val="20000"/>
              </a:spcBef>
              <a:defRPr/>
            </a:pPr>
            <a:r>
              <a:rPr lang="en-US" sz="1200" b="1" dirty="0">
                <a:latin typeface="Arial" pitchFamily="34" charset="0"/>
                <a:cs typeface="Arial" pitchFamily="34" charset="0"/>
              </a:rPr>
              <a:t>Probability</a:t>
            </a:r>
          </a:p>
        </p:txBody>
      </p:sp>
      <p:sp>
        <p:nvSpPr>
          <p:cNvPr id="9" name="TextBox 8"/>
          <p:cNvSpPr txBox="1"/>
          <p:nvPr/>
        </p:nvSpPr>
        <p:spPr>
          <a:xfrm>
            <a:off x="4648200" y="4728528"/>
            <a:ext cx="3429000" cy="277812"/>
          </a:xfrm>
          <a:prstGeom prst="rect">
            <a:avLst/>
          </a:prstGeom>
          <a:solidFill>
            <a:schemeClr val="bg1">
              <a:lumMod val="75000"/>
            </a:schemeClr>
          </a:solidFill>
          <a:ln>
            <a:solidFill>
              <a:schemeClr val="tx1"/>
            </a:solidFill>
          </a:ln>
        </p:spPr>
        <p:txBody>
          <a:bodyPr>
            <a:spAutoFit/>
          </a:bodyPr>
          <a:lstStyle/>
          <a:p>
            <a:pPr algn="ctr">
              <a:spcBef>
                <a:spcPct val="20000"/>
              </a:spcBef>
              <a:defRPr/>
            </a:pPr>
            <a:r>
              <a:rPr lang="en-US" sz="1200" b="1" dirty="0">
                <a:latin typeface="Arial" pitchFamily="34" charset="0"/>
                <a:cs typeface="Arial" pitchFamily="34" charset="0"/>
              </a:rPr>
              <a:t>Impact</a:t>
            </a:r>
          </a:p>
        </p:txBody>
      </p:sp>
      <p:sp>
        <p:nvSpPr>
          <p:cNvPr id="12" name="TextBox 11"/>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715198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Activities</a:t>
            </a:r>
            <a:endParaRPr lang="en-US" dirty="0"/>
          </a:p>
        </p:txBody>
      </p:sp>
      <p:graphicFrame>
        <p:nvGraphicFramePr>
          <p:cNvPr id="4" name="Group 34" descr="This table provides the testing activities associated with the release and the status of each activity." title="Testing Activities"/>
          <p:cNvGraphicFramePr>
            <a:graphicFrameLocks noGrp="1"/>
          </p:cNvGraphicFramePr>
          <p:nvPr>
            <p:extLst>
              <p:ext uri="{D42A27DB-BD31-4B8C-83A1-F6EECF244321}">
                <p14:modId xmlns:p14="http://schemas.microsoft.com/office/powerpoint/2010/main" val="451419105"/>
              </p:ext>
            </p:extLst>
          </p:nvPr>
        </p:nvGraphicFramePr>
        <p:xfrm>
          <a:off x="381000" y="1365250"/>
          <a:ext cx="8382000" cy="4425950"/>
        </p:xfrm>
        <a:graphic>
          <a:graphicData uri="http://schemas.openxmlformats.org/drawingml/2006/table">
            <a:tbl>
              <a:tblPr firstRow="1"/>
              <a:tblGrid>
                <a:gridCol w="3886200"/>
                <a:gridCol w="1208088"/>
                <a:gridCol w="3287712"/>
              </a:tblGrid>
              <a:tr h="50804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Test Phase</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Organization </a:t>
                      </a:r>
                    </a:p>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Executing Tests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Status of Testing</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822396">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900" b="1" i="0" u="none" strike="noStrike" cap="none" normalizeH="0" baseline="0" smtClean="0">
                          <a:ln>
                            <a:noFill/>
                          </a:ln>
                          <a:solidFill>
                            <a:schemeClr val="tx1"/>
                          </a:solidFill>
                          <a:effectLst/>
                          <a:latin typeface="Arial" pitchFamily="34" charset="0"/>
                          <a:ea typeface="@PMingLiU"/>
                          <a:cs typeface="Arial" pitchFamily="34" charset="0"/>
                        </a:rPr>
                        <a:t>System Testing</a:t>
                      </a:r>
                      <a:r>
                        <a:rPr kumimoji="0" lang="en-US" sz="900" b="0" i="0" u="none" strike="noStrike" cap="none" normalizeH="0" baseline="0" smtClean="0">
                          <a:ln>
                            <a:noFill/>
                          </a:ln>
                          <a:solidFill>
                            <a:schemeClr val="tx1"/>
                          </a:solidFill>
                          <a:effectLst/>
                          <a:latin typeface="Arial" pitchFamily="34" charset="0"/>
                          <a:ea typeface="@PMingLiU"/>
                          <a:cs typeface="Arial" pitchFamily="34" charset="0"/>
                        </a:rPr>
                        <a:t> – </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sz="900" b="0" i="0" u="none" strike="noStrike" cap="none" normalizeH="0" baseline="0" smtClean="0">
                          <a:ln>
                            <a:noFill/>
                          </a:ln>
                          <a:solidFill>
                            <a:schemeClr val="tx1"/>
                          </a:solidFill>
                          <a:effectLst/>
                          <a:latin typeface="Arial" pitchFamily="34" charset="0"/>
                          <a:ea typeface="@PMingLiU"/>
                          <a:cs typeface="Arial" pitchFamily="34" charset="0"/>
                        </a:rPr>
                        <a:t>System Testing evaluates the integrated system (application) as a whole. The Testing Team performs tests to ensure that each function of the system works as expected and that any errors are documented, analyzed, and resolved appropriately.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[Company Name of Contractor / Federal Student Aid Team]</a:t>
                      </a:r>
                    </a:p>
                  </a:txBody>
                  <a:tcPr marT="45724" marB="4572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[Not Performed / In Progress / Complete – For responses of Not Performed or In Progress, please provide explanation.]</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Intersystem Testing </a:t>
                      </a:r>
                      <a:r>
                        <a:rPr kumimoji="0" lang="en-US" sz="900" b="0" i="0" u="none" strike="noStrike" cap="none" normalizeH="0" baseline="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Testing of the interfaces between systems. 	</a:t>
                      </a: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en-US" sz="900" b="0" i="0" u="none" strike="noStrike" cap="none" normalizeH="0" baseline="0" smtClean="0">
                        <a:ln>
                          <a:noFill/>
                        </a:ln>
                        <a:solidFill>
                          <a:schemeClr val="tx1"/>
                        </a:solidFill>
                        <a:effectLst/>
                        <a:latin typeface="Arial" pitchFamily="34" charset="0"/>
                        <a:cs typeface="Arial" pitchFamily="34"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[Company Name of Contractor / Federal Student Aid Team]</a:t>
                      </a:r>
                    </a:p>
                  </a:txBody>
                  <a:tcPr marT="45724" marB="4572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[Not Performed / In Progress / Complete – For responses of Not Performed or In Progress, please provide explanation.]</a:t>
                      </a:r>
                    </a:p>
                    <a:p>
                      <a:pPr marL="0" marR="0" lvl="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6519">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Accessibility (508) Testing</a:t>
                      </a:r>
                      <a:r>
                        <a:rPr kumimoji="0" lang="en-US" sz="900" b="0" i="0" u="none" strike="noStrike" cap="none" normalizeH="0" baseline="0" smtClean="0">
                          <a:ln>
                            <a:noFill/>
                          </a:ln>
                          <a:solidFill>
                            <a:schemeClr val="tx1"/>
                          </a:solidFill>
                          <a:effectLst/>
                          <a:latin typeface="Arial" pitchFamily="34" charset="0"/>
                          <a:cs typeface="Arial" pitchFamily="34" charset="0"/>
                        </a:rPr>
                        <a:t> – </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Testing to ensure that employees and members of the public with disabilities have access to and use of information that is comparable to that available to individuals without disabilities.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ED OCIO Assistive Technology Team</a:t>
                      </a:r>
                    </a:p>
                  </a:txBody>
                  <a:tcPr marT="45724" marB="4572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[Not Performed / In Progress / Complete – For responses of Not Performed or In Progress, please provide explanation.]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[Only the ED OCIO Assistive Technology Team can determine that 508 testing is not needed for a release. If this determination is made, please include an e-mail from that team confirming the decision.]</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35">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Performance testing </a:t>
                      </a:r>
                      <a:r>
                        <a:rPr kumimoji="0" lang="en-US" sz="900" b="0" i="0" u="none" strike="noStrike" cap="none" normalizeH="0" baseline="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Test the performance characteristics of the system, including user load and throughput for the user interface, transaction/batch processing, and database.</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FSA Enterprise Performance Test (EPT) Team</a:t>
                      </a:r>
                    </a:p>
                  </a:txBody>
                  <a:tcPr marT="45724" marB="4572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[Not Performed / In Progress / Complete – For responses of Not Performed or In Progress, please provide explanation.]</a:t>
                      </a:r>
                    </a:p>
                    <a:p>
                      <a:pPr marL="0" marR="0" lvl="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3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PMingLiU"/>
                          <a:cs typeface="Arial" pitchFamily="34" charset="0"/>
                        </a:rPr>
                        <a:t>User Acceptance Testing</a:t>
                      </a:r>
                      <a:r>
                        <a:rPr kumimoji="0" lang="en-US" sz="900" b="0" i="0" u="none" strike="noStrike" cap="none" normalizeH="0" baseline="0" smtClean="0">
                          <a:ln>
                            <a:noFill/>
                          </a:ln>
                          <a:solidFill>
                            <a:schemeClr val="tx1"/>
                          </a:solidFill>
                          <a:effectLst/>
                          <a:latin typeface="Arial" pitchFamily="34" charset="0"/>
                          <a:ea typeface="@PMingLiU"/>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PMingLiU"/>
                          <a:cs typeface="Arial" pitchFamily="34" charset="0"/>
                        </a:rPr>
                        <a:t>Formal testing with respect to Application Owner needs, requirements, and processes conducted to determine whether a system satisfies the acceptance criteria and to enable the user, customers, or other authorized entity to determine whether to accept the system.</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Federal Student Aid [FSA Office Name]</a:t>
                      </a:r>
                    </a:p>
                  </a:txBody>
                  <a:tcPr marT="45724" marB="4572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[Not Performed / In Progress / Complete – For responses of Not Performed or In Progress, please provide explanation.]</a:t>
                      </a:r>
                    </a:p>
                    <a:p>
                      <a:pPr marL="0" marR="0" lvl="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135241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Results Summary</a:t>
            </a:r>
            <a:endParaRPr lang="en-US" dirty="0"/>
          </a:p>
        </p:txBody>
      </p:sp>
      <p:graphicFrame>
        <p:nvGraphicFramePr>
          <p:cNvPr id="4" name="Object 2048" descr="This table proivdes the numeric defect counts from testing for each test phase; categorized by Defects Opened, Defects Closed, Defects Deferred, and Defects Resulting in Enhancements." title="Test Results Summary"/>
          <p:cNvGraphicFramePr>
            <a:graphicFrameLocks noChangeAspect="1"/>
          </p:cNvGraphicFramePr>
          <p:nvPr>
            <p:extLst>
              <p:ext uri="{D42A27DB-BD31-4B8C-83A1-F6EECF244321}">
                <p14:modId xmlns:p14="http://schemas.microsoft.com/office/powerpoint/2010/main" val="3790775608"/>
              </p:ext>
            </p:extLst>
          </p:nvPr>
        </p:nvGraphicFramePr>
        <p:xfrm>
          <a:off x="304800" y="1143000"/>
          <a:ext cx="8569325" cy="2819400"/>
        </p:xfrm>
        <a:graphic>
          <a:graphicData uri="http://schemas.openxmlformats.org/presentationml/2006/ole">
            <mc:AlternateContent xmlns:mc="http://schemas.openxmlformats.org/markup-compatibility/2006">
              <mc:Choice xmlns:v="urn:schemas-microsoft-com:vml" Requires="v">
                <p:oleObj spid="_x0000_s1206" name="Worksheet" r:id="rId3" imgW="9439291" imgH="2971723" progId="Excel.Sheet.8">
                  <p:embed/>
                </p:oleObj>
              </mc:Choice>
              <mc:Fallback>
                <p:oleObj name="Worksheet" r:id="rId3" imgW="9439291" imgH="2971723" progId="Excel.Sheet.8">
                  <p:embed/>
                  <p:pic>
                    <p:nvPicPr>
                      <p:cNvPr id="0" name=""/>
                      <p:cNvPicPr>
                        <a:picLocks noChangeAspect="1" noChangeArrowheads="1"/>
                      </p:cNvPicPr>
                      <p:nvPr/>
                    </p:nvPicPr>
                    <p:blipFill>
                      <a:blip r:embed="rId4"/>
                      <a:srcRect/>
                      <a:stretch>
                        <a:fillRect/>
                      </a:stretch>
                    </p:blipFill>
                    <p:spPr bwMode="auto">
                      <a:xfrm>
                        <a:off x="304800" y="1143000"/>
                        <a:ext cx="8569325" cy="2819400"/>
                      </a:xfrm>
                      <a:prstGeom prst="rect">
                        <a:avLst/>
                      </a:prstGeom>
                      <a:noFill/>
                      <a:ln>
                        <a:noFill/>
                      </a:ln>
                      <a:effectLst/>
                      <a:extLst>
                        <a:ext uri="{909E8E84-426E-40DD-AFC4-6F175D3DCCD1}">
                          <a14:hiddenFill xmlns:a14="http://schemas.microsoft.com/office/drawing/2010/main">
                            <a:solidFill>
                              <a:schemeClr val="bg1">
                                <a:alpha val="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8"/>
          <p:cNvSpPr txBox="1">
            <a:spLocks noChangeArrowheads="1"/>
          </p:cNvSpPr>
          <p:nvPr/>
        </p:nvSpPr>
        <p:spPr bwMode="auto">
          <a:xfrm>
            <a:off x="609600" y="4001631"/>
            <a:ext cx="79248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4400">
                <a:solidFill>
                  <a:schemeClr val="tx1"/>
                </a:solidFill>
                <a:latin typeface="Times" pitchFamily="18" charset="0"/>
              </a:defRPr>
            </a:lvl1pPr>
            <a:lvl2pPr marL="742950" indent="-285750">
              <a:defRPr sz="4400">
                <a:solidFill>
                  <a:schemeClr val="tx1"/>
                </a:solidFill>
                <a:latin typeface="Times" pitchFamily="18" charset="0"/>
              </a:defRPr>
            </a:lvl2pPr>
            <a:lvl3pPr marL="1143000" indent="-228600">
              <a:defRPr sz="4400">
                <a:solidFill>
                  <a:schemeClr val="tx1"/>
                </a:solidFill>
                <a:latin typeface="Times" pitchFamily="18" charset="0"/>
              </a:defRPr>
            </a:lvl3pPr>
            <a:lvl4pPr marL="1600200" indent="-228600">
              <a:defRPr sz="4400">
                <a:solidFill>
                  <a:schemeClr val="tx1"/>
                </a:solidFill>
                <a:latin typeface="Times" pitchFamily="18" charset="0"/>
              </a:defRPr>
            </a:lvl4pPr>
            <a:lvl5pPr marL="2057400" indent="-228600">
              <a:defRPr sz="4400">
                <a:solidFill>
                  <a:schemeClr val="tx1"/>
                </a:solidFill>
                <a:latin typeface="Times" pitchFamily="18" charset="0"/>
              </a:defRPr>
            </a:lvl5pPr>
            <a:lvl6pPr marL="2514600" indent="-228600" eaLnBrk="0" fontAlgn="base" hangingPunct="0">
              <a:spcBef>
                <a:spcPct val="0"/>
              </a:spcBef>
              <a:spcAft>
                <a:spcPct val="0"/>
              </a:spcAft>
              <a:defRPr sz="4400">
                <a:solidFill>
                  <a:schemeClr val="tx1"/>
                </a:solidFill>
                <a:latin typeface="Times" pitchFamily="18" charset="0"/>
              </a:defRPr>
            </a:lvl6pPr>
            <a:lvl7pPr marL="2971800" indent="-228600" eaLnBrk="0" fontAlgn="base" hangingPunct="0">
              <a:spcBef>
                <a:spcPct val="0"/>
              </a:spcBef>
              <a:spcAft>
                <a:spcPct val="0"/>
              </a:spcAft>
              <a:defRPr sz="4400">
                <a:solidFill>
                  <a:schemeClr val="tx1"/>
                </a:solidFill>
                <a:latin typeface="Times" pitchFamily="18" charset="0"/>
              </a:defRPr>
            </a:lvl7pPr>
            <a:lvl8pPr marL="3429000" indent="-228600" eaLnBrk="0" fontAlgn="base" hangingPunct="0">
              <a:spcBef>
                <a:spcPct val="0"/>
              </a:spcBef>
              <a:spcAft>
                <a:spcPct val="0"/>
              </a:spcAft>
              <a:defRPr sz="4400">
                <a:solidFill>
                  <a:schemeClr val="tx1"/>
                </a:solidFill>
                <a:latin typeface="Times" pitchFamily="18" charset="0"/>
              </a:defRPr>
            </a:lvl8pPr>
            <a:lvl9pPr marL="3886200" indent="-228600" eaLnBrk="0" fontAlgn="base" hangingPunct="0">
              <a:spcBef>
                <a:spcPct val="0"/>
              </a:spcBef>
              <a:spcAft>
                <a:spcPct val="0"/>
              </a:spcAft>
              <a:defRPr sz="4400">
                <a:solidFill>
                  <a:schemeClr val="tx1"/>
                </a:solidFill>
                <a:latin typeface="Times" pitchFamily="18" charset="0"/>
              </a:defRPr>
            </a:lvl9pPr>
          </a:lstStyle>
          <a:p>
            <a:pPr>
              <a:spcAft>
                <a:spcPts val="600"/>
              </a:spcAft>
            </a:pPr>
            <a:r>
              <a:rPr lang="en-US" sz="1200" u="sng" dirty="0" smtClean="0">
                <a:latin typeface="Arial" pitchFamily="34" charset="0"/>
                <a:cs typeface="Arial" pitchFamily="34" charset="0"/>
              </a:rPr>
              <a:t>Defect </a:t>
            </a:r>
            <a:r>
              <a:rPr lang="en-US" sz="1200" u="sng" dirty="0">
                <a:latin typeface="Arial" pitchFamily="34" charset="0"/>
                <a:cs typeface="Arial" pitchFamily="34" charset="0"/>
              </a:rPr>
              <a:t>Severity Levels</a:t>
            </a:r>
          </a:p>
          <a:p>
            <a:pPr>
              <a:spcAft>
                <a:spcPts val="600"/>
              </a:spcAft>
            </a:pPr>
            <a:r>
              <a:rPr lang="en-US" sz="1200" b="1" dirty="0">
                <a:latin typeface="Arial" pitchFamily="34" charset="0"/>
                <a:cs typeface="Arial" pitchFamily="34" charset="0"/>
              </a:rPr>
              <a:t>Urgent</a:t>
            </a:r>
            <a:r>
              <a:rPr lang="en-US" sz="1200" dirty="0">
                <a:latin typeface="Arial" pitchFamily="34" charset="0"/>
                <a:cs typeface="Arial" pitchFamily="34" charset="0"/>
              </a:rPr>
              <a:t> – Prevents the accomplishment of an operational or mission essential capability </a:t>
            </a:r>
          </a:p>
          <a:p>
            <a:pPr>
              <a:spcAft>
                <a:spcPts val="600"/>
              </a:spcAft>
            </a:pPr>
            <a:r>
              <a:rPr lang="en-US" sz="1200" b="1" dirty="0">
                <a:latin typeface="Arial" pitchFamily="34" charset="0"/>
                <a:cs typeface="Arial" pitchFamily="34" charset="0"/>
              </a:rPr>
              <a:t>High</a:t>
            </a:r>
            <a:r>
              <a:rPr lang="en-US" sz="1200" dirty="0">
                <a:latin typeface="Arial" pitchFamily="34" charset="0"/>
                <a:cs typeface="Arial" pitchFamily="34" charset="0"/>
              </a:rPr>
              <a:t> – Adversely affects the accomplishment of an operational or mission essential capability and no work  around solution is known. 	</a:t>
            </a:r>
          </a:p>
          <a:p>
            <a:pPr>
              <a:spcAft>
                <a:spcPts val="600"/>
              </a:spcAft>
            </a:pPr>
            <a:r>
              <a:rPr lang="en-US" sz="1200" b="1" dirty="0">
                <a:latin typeface="Arial" pitchFamily="34" charset="0"/>
                <a:cs typeface="Arial" pitchFamily="34" charset="0"/>
              </a:rPr>
              <a:t>Medium</a:t>
            </a:r>
            <a:r>
              <a:rPr lang="en-US" sz="1200" dirty="0">
                <a:latin typeface="Arial" pitchFamily="34" charset="0"/>
                <a:cs typeface="Arial" pitchFamily="34" charset="0"/>
              </a:rPr>
              <a:t> –  Adversely affects the accomplishment of an operational or mission essential capability, but a work around solution is known and productivity is negatively impacted. 	</a:t>
            </a:r>
          </a:p>
          <a:p>
            <a:r>
              <a:rPr lang="en-US" sz="1200" b="1" dirty="0">
                <a:latin typeface="Arial" pitchFamily="34" charset="0"/>
                <a:cs typeface="Arial" pitchFamily="34" charset="0"/>
              </a:rPr>
              <a:t>Low</a:t>
            </a:r>
            <a:r>
              <a:rPr lang="en-US" sz="1200" dirty="0">
                <a:latin typeface="Arial" pitchFamily="34" charset="0"/>
                <a:cs typeface="Arial" pitchFamily="34" charset="0"/>
              </a:rPr>
              <a:t> –  Results in user inconvenience or annoyance but does not affect a required operational or mission essential capability. </a:t>
            </a:r>
            <a:endParaRPr lang="en-US" sz="1200" dirty="0" smtClean="0">
              <a:latin typeface="Arial" pitchFamily="34" charset="0"/>
              <a:cs typeface="Arial" pitchFamily="34" charset="0"/>
            </a:endParaRPr>
          </a:p>
          <a:p>
            <a:endParaRPr lang="en-US" sz="1200" dirty="0">
              <a:latin typeface="Arial" pitchFamily="34" charset="0"/>
              <a:cs typeface="Arial" pitchFamily="34" charset="0"/>
            </a:endParaRPr>
          </a:p>
          <a:p>
            <a:r>
              <a:rPr lang="en-US" sz="1200" b="1" dirty="0">
                <a:latin typeface="Arial" pitchFamily="34" charset="0"/>
                <a:cs typeface="Arial" pitchFamily="34" charset="0"/>
              </a:rPr>
              <a:t>Note: FSA generally does not implement releases with open urgent or </a:t>
            </a:r>
            <a:r>
              <a:rPr lang="en-US" sz="1200" b="1" dirty="0" smtClean="0">
                <a:latin typeface="Arial" pitchFamily="34" charset="0"/>
                <a:cs typeface="Arial" pitchFamily="34" charset="0"/>
              </a:rPr>
              <a:t>high severity defects.</a:t>
            </a:r>
            <a:r>
              <a:rPr lang="en-US" sz="1200" dirty="0">
                <a:latin typeface="Arial" pitchFamily="34" charset="0"/>
                <a:cs typeface="Arial" pitchFamily="34" charset="0"/>
              </a:rPr>
              <a:t>	</a:t>
            </a:r>
          </a:p>
        </p:txBody>
      </p:sp>
      <p:sp>
        <p:nvSpPr>
          <p:cNvPr id="8" name="TextBox 7"/>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41828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4325"/>
            <a:ext cx="8785270" cy="647698"/>
          </a:xfrm>
        </p:spPr>
        <p:txBody>
          <a:bodyPr/>
          <a:lstStyle/>
          <a:p>
            <a:r>
              <a:rPr lang="en-US" dirty="0" smtClean="0"/>
              <a:t>System Test Results</a:t>
            </a:r>
            <a:r>
              <a:rPr lang="en-US" dirty="0">
                <a:solidFill>
                  <a:schemeClr val="dk1"/>
                </a:solidFill>
              </a:rPr>
              <a:t/>
            </a:r>
            <a:br>
              <a:rPr lang="en-US" dirty="0">
                <a:solidFill>
                  <a:schemeClr val="dk1"/>
                </a:solidFill>
              </a:rPr>
            </a:br>
            <a:endParaRPr lang="en-US" dirty="0"/>
          </a:p>
        </p:txBody>
      </p:sp>
      <p:graphicFrame>
        <p:nvGraphicFramePr>
          <p:cNvPr id="5" name="Content Placeholder 4" descr="This table proivdes the results of system testing and intersystem testing." title="System Test Results"/>
          <p:cNvGraphicFramePr>
            <a:graphicFrameLocks noGrp="1"/>
          </p:cNvGraphicFramePr>
          <p:nvPr>
            <p:ph idx="1"/>
            <p:extLst>
              <p:ext uri="{D42A27DB-BD31-4B8C-83A1-F6EECF244321}">
                <p14:modId xmlns:p14="http://schemas.microsoft.com/office/powerpoint/2010/main" val="4097520408"/>
              </p:ext>
            </p:extLst>
          </p:nvPr>
        </p:nvGraphicFramePr>
        <p:xfrm>
          <a:off x="304800" y="1219200"/>
          <a:ext cx="8458200" cy="4953000"/>
        </p:xfrm>
        <a:graphic>
          <a:graphicData uri="http://schemas.openxmlformats.org/drawingml/2006/table">
            <a:tbl>
              <a:tblPr firstRow="1" bandRow="1">
                <a:tableStyleId>{5C22544A-7EE6-4342-B048-85BDC9FD1C3A}</a:tableStyleId>
              </a:tblPr>
              <a:tblGrid>
                <a:gridCol w="4229100"/>
                <a:gridCol w="4229100"/>
              </a:tblGrid>
              <a:tr h="437544">
                <a:tc>
                  <a:txBody>
                    <a:bodyPr/>
                    <a:lstStyle/>
                    <a:p>
                      <a:r>
                        <a:rPr lang="en-US" dirty="0" smtClean="0"/>
                        <a:t>System Test Results</a:t>
                      </a:r>
                      <a:endParaRPr lang="en-US" dirty="0"/>
                    </a:p>
                  </a:txBody>
                  <a:tcPr/>
                </a:tc>
                <a:tc>
                  <a:txBody>
                    <a:bodyPr/>
                    <a:lstStyle/>
                    <a:p>
                      <a:r>
                        <a:rPr lang="en-US" dirty="0" smtClean="0"/>
                        <a:t>Intersystem Test</a:t>
                      </a:r>
                      <a:r>
                        <a:rPr lang="en-US" baseline="0" dirty="0" smtClean="0"/>
                        <a:t> Results</a:t>
                      </a:r>
                      <a:endParaRPr lang="en-US" dirty="0"/>
                    </a:p>
                  </a:txBody>
                  <a:tcPr/>
                </a:tc>
              </a:tr>
              <a:tr h="4515456">
                <a:tc>
                  <a:txBody>
                    <a:bodyPr/>
                    <a:lstStyle/>
                    <a:p>
                      <a:r>
                        <a:rPr lang="en-US" sz="1800" b="0" i="0" u="none" strike="noStrike" kern="1200" baseline="0" dirty="0" smtClean="0">
                          <a:solidFill>
                            <a:schemeClr val="dk1"/>
                          </a:solidFill>
                          <a:latin typeface="+mn-lt"/>
                          <a:ea typeface="+mn-ea"/>
                          <a:cs typeface="+mn-cs"/>
                        </a:rPr>
                        <a:t>Open Defects:</a:t>
                      </a:r>
                    </a:p>
                    <a:p>
                      <a:r>
                        <a:rPr lang="en-US" sz="1800" b="0" i="0" u="none" strike="noStrike" kern="1200" baseline="0" dirty="0" smtClean="0">
                          <a:solidFill>
                            <a:schemeClr val="dk1"/>
                          </a:solidFill>
                          <a:latin typeface="+mn-lt"/>
                          <a:ea typeface="+mn-ea"/>
                          <a:cs typeface="+mn-cs"/>
                        </a:rPr>
                        <a:t>• Urgent: [provide description  of defect(s) and impact to business functionality]</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 High: [provide description  of defect(s) and impact to business functionality]</a:t>
                      </a:r>
                    </a:p>
                    <a:p>
                      <a:r>
                        <a:rPr lang="en-US" sz="1800" b="0" i="0" u="none" strike="noStrike" kern="1200" baseline="0" dirty="0" smtClean="0">
                          <a:solidFill>
                            <a:schemeClr val="dk1"/>
                          </a:solidFill>
                          <a:latin typeface="+mn-lt"/>
                          <a:ea typeface="+mn-ea"/>
                          <a:cs typeface="+mn-cs"/>
                        </a:rPr>
                        <a:t>• Medium: [provide description  of defect(s) and impact to business functionality]</a:t>
                      </a:r>
                    </a:p>
                    <a:p>
                      <a:r>
                        <a:rPr lang="en-US" sz="1800" b="0" i="0" u="none" strike="noStrike" kern="1200" baseline="0" dirty="0" smtClean="0">
                          <a:solidFill>
                            <a:schemeClr val="dk1"/>
                          </a:solidFill>
                          <a:latin typeface="+mn-lt"/>
                          <a:ea typeface="+mn-ea"/>
                          <a:cs typeface="+mn-cs"/>
                        </a:rPr>
                        <a:t>• Low: [provide description  of defect(s) and impact to business functionality]</a:t>
                      </a:r>
                    </a:p>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Closed/Resolved Defects:</a:t>
                      </a:r>
                    </a:p>
                    <a:p>
                      <a:r>
                        <a:rPr lang="en-US" sz="1800" b="0" i="0" u="none" strike="noStrike" kern="1200" baseline="0" dirty="0" smtClean="0">
                          <a:solidFill>
                            <a:schemeClr val="dk1"/>
                          </a:solidFill>
                          <a:latin typeface="+mn-lt"/>
                          <a:ea typeface="+mn-ea"/>
                          <a:cs typeface="+mn-cs"/>
                        </a:rPr>
                        <a:t>• Urgent: [provide high level description of urgent defects that were closed]</a:t>
                      </a:r>
                    </a:p>
                    <a:p>
                      <a:r>
                        <a:rPr lang="en-US" sz="1800" b="0" i="0" u="none" strike="noStrike" kern="1200" baseline="0" dirty="0" smtClean="0">
                          <a:solidFill>
                            <a:schemeClr val="dk1"/>
                          </a:solidFill>
                          <a:latin typeface="+mn-lt"/>
                          <a:ea typeface="+mn-ea"/>
                          <a:cs typeface="+mn-cs"/>
                        </a:rPr>
                        <a:t>• High: [provide high level description of urgent defects that were closed]</a:t>
                      </a:r>
                      <a:endParaRPr lang="en-US" dirty="0"/>
                    </a:p>
                  </a:txBody>
                  <a:tcPr/>
                </a:tc>
                <a:tc>
                  <a:txBody>
                    <a:bodyPr/>
                    <a:lstStyle/>
                    <a:p>
                      <a:r>
                        <a:rPr lang="en-US" sz="1800" b="0" i="0" u="none" strike="noStrike" kern="1200" baseline="0" dirty="0" smtClean="0">
                          <a:solidFill>
                            <a:schemeClr val="dk1"/>
                          </a:solidFill>
                          <a:latin typeface="+mn-lt"/>
                          <a:ea typeface="+mn-ea"/>
                          <a:cs typeface="+mn-cs"/>
                        </a:rPr>
                        <a:t>Open Defects:</a:t>
                      </a:r>
                    </a:p>
                    <a:p>
                      <a:r>
                        <a:rPr lang="en-US" sz="1800" b="0" i="0" u="none" strike="noStrike" kern="1200" baseline="0" dirty="0" smtClean="0">
                          <a:solidFill>
                            <a:schemeClr val="dk1"/>
                          </a:solidFill>
                          <a:latin typeface="+mn-lt"/>
                          <a:ea typeface="+mn-ea"/>
                          <a:cs typeface="+mn-cs"/>
                        </a:rPr>
                        <a:t>• Urgent: [provide description  of defect(s) and impact to business functionality]</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 High: [provide description  of defect(s) and impact to business functionality]</a:t>
                      </a:r>
                    </a:p>
                    <a:p>
                      <a:r>
                        <a:rPr lang="en-US" sz="1800" b="0" i="0" u="none" strike="noStrike" kern="1200" baseline="0" dirty="0" smtClean="0">
                          <a:solidFill>
                            <a:schemeClr val="dk1"/>
                          </a:solidFill>
                          <a:latin typeface="+mn-lt"/>
                          <a:ea typeface="+mn-ea"/>
                          <a:cs typeface="+mn-cs"/>
                        </a:rPr>
                        <a:t>• Medium: [provide description  of defect(s) and impact to business functionality]</a:t>
                      </a:r>
                    </a:p>
                    <a:p>
                      <a:r>
                        <a:rPr lang="en-US" sz="1800" b="0" i="0" u="none" strike="noStrike" kern="1200" baseline="0" dirty="0" smtClean="0">
                          <a:solidFill>
                            <a:schemeClr val="dk1"/>
                          </a:solidFill>
                          <a:latin typeface="+mn-lt"/>
                          <a:ea typeface="+mn-ea"/>
                          <a:cs typeface="+mn-cs"/>
                        </a:rPr>
                        <a:t>• Low: [provide description  of defect(s) and impact to business functionality]</a:t>
                      </a:r>
                    </a:p>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Closed/Resolved Defects:</a:t>
                      </a:r>
                    </a:p>
                    <a:p>
                      <a:r>
                        <a:rPr lang="en-US" sz="1800" b="0" i="0" u="none" strike="noStrike" kern="1200" baseline="0" dirty="0" smtClean="0">
                          <a:solidFill>
                            <a:schemeClr val="dk1"/>
                          </a:solidFill>
                          <a:latin typeface="+mn-lt"/>
                          <a:ea typeface="+mn-ea"/>
                          <a:cs typeface="+mn-cs"/>
                        </a:rPr>
                        <a:t>• Urgent: [provide high level description of urgent defects that were closed]</a:t>
                      </a:r>
                    </a:p>
                    <a:p>
                      <a:r>
                        <a:rPr lang="en-US" sz="1800" b="0" i="0" u="none" strike="noStrike" kern="1200" baseline="0" dirty="0" smtClean="0">
                          <a:solidFill>
                            <a:schemeClr val="dk1"/>
                          </a:solidFill>
                          <a:latin typeface="+mn-lt"/>
                          <a:ea typeface="+mn-ea"/>
                          <a:cs typeface="+mn-cs"/>
                        </a:rPr>
                        <a:t>• High: [provide high level description of urgent defects that were closed]</a:t>
                      </a:r>
                      <a:endParaRPr lang="en-US" dirty="0"/>
                    </a:p>
                  </a:txBody>
                  <a:tcPr/>
                </a:tc>
              </a:tr>
            </a:tbl>
          </a:graphicData>
        </a:graphic>
      </p:graphicFrame>
      <p:sp>
        <p:nvSpPr>
          <p:cNvPr id="9" name="TextBox 8"/>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49866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4325"/>
            <a:ext cx="8785270" cy="647698"/>
          </a:xfrm>
        </p:spPr>
        <p:txBody>
          <a:bodyPr/>
          <a:lstStyle/>
          <a:p>
            <a:r>
              <a:rPr lang="en-US" dirty="0" smtClean="0"/>
              <a:t>User Test Results</a:t>
            </a:r>
            <a:r>
              <a:rPr lang="en-US" dirty="0">
                <a:solidFill>
                  <a:schemeClr val="dk1"/>
                </a:solidFill>
              </a:rPr>
              <a:t/>
            </a:r>
            <a:br>
              <a:rPr lang="en-US" dirty="0">
                <a:solidFill>
                  <a:schemeClr val="dk1"/>
                </a:solidFill>
              </a:rPr>
            </a:br>
            <a:endParaRPr lang="en-US" dirty="0"/>
          </a:p>
        </p:txBody>
      </p:sp>
      <p:graphicFrame>
        <p:nvGraphicFramePr>
          <p:cNvPr id="5" name="Content Placeholder 4" descr="This table provides the results of accessibility testing and user acceptance testing." title="User Test Results"/>
          <p:cNvGraphicFramePr>
            <a:graphicFrameLocks noGrp="1"/>
          </p:cNvGraphicFramePr>
          <p:nvPr>
            <p:ph idx="1"/>
            <p:extLst>
              <p:ext uri="{D42A27DB-BD31-4B8C-83A1-F6EECF244321}">
                <p14:modId xmlns:p14="http://schemas.microsoft.com/office/powerpoint/2010/main" val="1537509394"/>
              </p:ext>
            </p:extLst>
          </p:nvPr>
        </p:nvGraphicFramePr>
        <p:xfrm>
          <a:off x="304800" y="1219200"/>
          <a:ext cx="8458200" cy="5029200"/>
        </p:xfrm>
        <a:graphic>
          <a:graphicData uri="http://schemas.openxmlformats.org/drawingml/2006/table">
            <a:tbl>
              <a:tblPr firstRow="1" bandRow="1">
                <a:tableStyleId>{5C22544A-7EE6-4342-B048-85BDC9FD1C3A}</a:tableStyleId>
              </a:tblPr>
              <a:tblGrid>
                <a:gridCol w="4229100"/>
                <a:gridCol w="4229100"/>
              </a:tblGrid>
              <a:tr h="381964">
                <a:tc>
                  <a:txBody>
                    <a:bodyPr/>
                    <a:lstStyle/>
                    <a:p>
                      <a:r>
                        <a:rPr lang="en-US" dirty="0" smtClean="0"/>
                        <a:t>Accessibility Results</a:t>
                      </a:r>
                      <a:endParaRPr lang="en-US" dirty="0"/>
                    </a:p>
                  </a:txBody>
                  <a:tcPr/>
                </a:tc>
                <a:tc>
                  <a:txBody>
                    <a:bodyPr/>
                    <a:lstStyle/>
                    <a:p>
                      <a:r>
                        <a:rPr lang="en-US" dirty="0" smtClean="0"/>
                        <a:t>User Acceptance Test</a:t>
                      </a:r>
                      <a:r>
                        <a:rPr lang="en-US" baseline="0" dirty="0" smtClean="0"/>
                        <a:t> Results</a:t>
                      </a:r>
                      <a:endParaRPr lang="en-US" dirty="0"/>
                    </a:p>
                  </a:txBody>
                  <a:tcPr/>
                </a:tc>
              </a:tr>
              <a:tr h="4647236">
                <a:tc>
                  <a:txBody>
                    <a:bodyPr/>
                    <a:lstStyle/>
                    <a:p>
                      <a:r>
                        <a:rPr lang="en-US" sz="1800" b="0" i="0" u="none" strike="noStrike" kern="1200" baseline="0" dirty="0" smtClean="0">
                          <a:solidFill>
                            <a:schemeClr val="dk1"/>
                          </a:solidFill>
                          <a:latin typeface="+mn-lt"/>
                          <a:ea typeface="+mn-ea"/>
                          <a:cs typeface="+mn-cs"/>
                        </a:rPr>
                        <a:t>Open Defects:</a:t>
                      </a:r>
                    </a:p>
                    <a:p>
                      <a:r>
                        <a:rPr lang="en-US" sz="1800" b="0" i="0" u="none" strike="noStrike" kern="1200" baseline="0" dirty="0" smtClean="0">
                          <a:solidFill>
                            <a:schemeClr val="dk1"/>
                          </a:solidFill>
                          <a:latin typeface="+mn-lt"/>
                          <a:ea typeface="+mn-ea"/>
                          <a:cs typeface="+mn-cs"/>
                        </a:rPr>
                        <a:t>• Urgent: [provide description  of defect(s) and impact to business functionality]</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 High: [provide description  of defect(s) and impact to business functionality]</a:t>
                      </a:r>
                    </a:p>
                    <a:p>
                      <a:r>
                        <a:rPr lang="en-US" sz="1800" b="0" i="0" u="none" strike="noStrike" kern="1200" baseline="0" dirty="0" smtClean="0">
                          <a:solidFill>
                            <a:schemeClr val="dk1"/>
                          </a:solidFill>
                          <a:latin typeface="+mn-lt"/>
                          <a:ea typeface="+mn-ea"/>
                          <a:cs typeface="+mn-cs"/>
                        </a:rPr>
                        <a:t>• Medium: [provide description  of defect(s) and impact to business functionality]</a:t>
                      </a:r>
                    </a:p>
                    <a:p>
                      <a:r>
                        <a:rPr lang="en-US" sz="1800" b="0" i="0" u="none" strike="noStrike" kern="1200" baseline="0" dirty="0" smtClean="0">
                          <a:solidFill>
                            <a:schemeClr val="dk1"/>
                          </a:solidFill>
                          <a:latin typeface="+mn-lt"/>
                          <a:ea typeface="+mn-ea"/>
                          <a:cs typeface="+mn-cs"/>
                        </a:rPr>
                        <a:t>• Low: [provide description  of defect(s) and impact to business functionality]</a:t>
                      </a:r>
                    </a:p>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Closed/Resolved Defects:</a:t>
                      </a:r>
                    </a:p>
                    <a:p>
                      <a:r>
                        <a:rPr lang="en-US" sz="1800" b="0" i="0" u="none" strike="noStrike" kern="1200" baseline="0" dirty="0" smtClean="0">
                          <a:solidFill>
                            <a:schemeClr val="dk1"/>
                          </a:solidFill>
                          <a:latin typeface="+mn-lt"/>
                          <a:ea typeface="+mn-ea"/>
                          <a:cs typeface="+mn-cs"/>
                        </a:rPr>
                        <a:t>• Urgent: [provide high level description of urgent defects that were closed]</a:t>
                      </a:r>
                    </a:p>
                    <a:p>
                      <a:r>
                        <a:rPr lang="en-US" sz="1800" b="0" i="0" u="none" strike="noStrike" kern="1200" baseline="0" dirty="0" smtClean="0">
                          <a:solidFill>
                            <a:schemeClr val="dk1"/>
                          </a:solidFill>
                          <a:latin typeface="+mn-lt"/>
                          <a:ea typeface="+mn-ea"/>
                          <a:cs typeface="+mn-cs"/>
                        </a:rPr>
                        <a:t>• High: [provide high level description of urgent defects that were closed]</a:t>
                      </a:r>
                      <a:endParaRPr lang="en-US" dirty="0"/>
                    </a:p>
                  </a:txBody>
                  <a:tcPr/>
                </a:tc>
                <a:tc>
                  <a:txBody>
                    <a:bodyPr/>
                    <a:lstStyle/>
                    <a:p>
                      <a:r>
                        <a:rPr lang="en-US" sz="1800" b="0" i="0" u="none" strike="noStrike" kern="1200" baseline="0" dirty="0" smtClean="0">
                          <a:solidFill>
                            <a:schemeClr val="dk1"/>
                          </a:solidFill>
                          <a:latin typeface="+mn-lt"/>
                          <a:ea typeface="+mn-ea"/>
                          <a:cs typeface="+mn-cs"/>
                        </a:rPr>
                        <a:t>Open Defects:</a:t>
                      </a:r>
                    </a:p>
                    <a:p>
                      <a:r>
                        <a:rPr lang="en-US" sz="1800" b="0" i="0" u="none" strike="noStrike" kern="1200" baseline="0" dirty="0" smtClean="0">
                          <a:solidFill>
                            <a:schemeClr val="dk1"/>
                          </a:solidFill>
                          <a:latin typeface="+mn-lt"/>
                          <a:ea typeface="+mn-ea"/>
                          <a:cs typeface="+mn-cs"/>
                        </a:rPr>
                        <a:t>• Urgent: [provide description  of defect(s) and impact to business functionality]</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 High: [provide description  of defect(s) and impact to business functionality]</a:t>
                      </a:r>
                    </a:p>
                    <a:p>
                      <a:r>
                        <a:rPr lang="en-US" sz="1800" b="0" i="0" u="none" strike="noStrike" kern="1200" baseline="0" dirty="0" smtClean="0">
                          <a:solidFill>
                            <a:schemeClr val="dk1"/>
                          </a:solidFill>
                          <a:latin typeface="+mn-lt"/>
                          <a:ea typeface="+mn-ea"/>
                          <a:cs typeface="+mn-cs"/>
                        </a:rPr>
                        <a:t>• Medium: [provide description  of defect(s) and impact to business functionality]</a:t>
                      </a:r>
                    </a:p>
                    <a:p>
                      <a:r>
                        <a:rPr lang="en-US" sz="1800" b="0" i="0" u="none" strike="noStrike" kern="1200" baseline="0" dirty="0" smtClean="0">
                          <a:solidFill>
                            <a:schemeClr val="dk1"/>
                          </a:solidFill>
                          <a:latin typeface="+mn-lt"/>
                          <a:ea typeface="+mn-ea"/>
                          <a:cs typeface="+mn-cs"/>
                        </a:rPr>
                        <a:t>• Low: [provide description  of defect(s) and impact to business functionality]</a:t>
                      </a:r>
                    </a:p>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Closed/Resolved Defects:</a:t>
                      </a:r>
                    </a:p>
                    <a:p>
                      <a:r>
                        <a:rPr lang="en-US" sz="1800" b="0" i="0" u="none" strike="noStrike" kern="1200" baseline="0" dirty="0" smtClean="0">
                          <a:solidFill>
                            <a:schemeClr val="dk1"/>
                          </a:solidFill>
                          <a:latin typeface="+mn-lt"/>
                          <a:ea typeface="+mn-ea"/>
                          <a:cs typeface="+mn-cs"/>
                        </a:rPr>
                        <a:t>• Urgent: [provide high level description of urgent defects that were closed]</a:t>
                      </a:r>
                    </a:p>
                    <a:p>
                      <a:r>
                        <a:rPr lang="en-US" sz="1800" b="0" i="0" u="none" strike="noStrike" kern="1200" baseline="0" dirty="0" smtClean="0">
                          <a:solidFill>
                            <a:schemeClr val="dk1"/>
                          </a:solidFill>
                          <a:latin typeface="+mn-lt"/>
                          <a:ea typeface="+mn-ea"/>
                          <a:cs typeface="+mn-cs"/>
                        </a:rPr>
                        <a:t>• High: [provide high level description of urgent defects that were closed]</a:t>
                      </a:r>
                      <a:endParaRPr lang="en-US" dirty="0" smtClean="0"/>
                    </a:p>
                  </a:txBody>
                  <a:tcPr/>
                </a:tc>
              </a:tr>
            </a:tbl>
          </a:graphicData>
        </a:graphic>
      </p:graphicFrame>
      <p:sp>
        <p:nvSpPr>
          <p:cNvPr id="10" name="TextBox 9"/>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52537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 </a:t>
            </a:r>
            <a:r>
              <a:rPr lang="en-US" dirty="0" smtClean="0"/>
              <a:t>Results</a:t>
            </a:r>
            <a:endParaRPr lang="en-US" dirty="0"/>
          </a:p>
        </p:txBody>
      </p:sp>
      <p:sp>
        <p:nvSpPr>
          <p:cNvPr id="3" name="Content Placeholder 2"/>
          <p:cNvSpPr>
            <a:spLocks noGrp="1"/>
          </p:cNvSpPr>
          <p:nvPr>
            <p:ph idx="1"/>
          </p:nvPr>
        </p:nvSpPr>
        <p:spPr/>
        <p:txBody>
          <a:bodyPr/>
          <a:lstStyle/>
          <a:p>
            <a:pPr marL="0" indent="0" algn="ctr">
              <a:buNone/>
            </a:pPr>
            <a:endParaRPr lang="en-US" sz="1600" u="sng" dirty="0" smtClean="0">
              <a:solidFill>
                <a:srgbClr val="0F7BC8"/>
              </a:solidFill>
              <a:latin typeface="Arial" pitchFamily="34" charset="0"/>
              <a:cs typeface="Arial" pitchFamily="34" charset="0"/>
            </a:endParaRPr>
          </a:p>
          <a:p>
            <a:pPr marL="0" indent="0" algn="ctr">
              <a:buNone/>
            </a:pPr>
            <a:endParaRPr lang="en-US" sz="1600" u="sng" dirty="0">
              <a:latin typeface="Arial" pitchFamily="34" charset="0"/>
              <a:cs typeface="Arial" pitchFamily="34" charset="0"/>
            </a:endParaRPr>
          </a:p>
          <a:p>
            <a:pPr marL="0" indent="0" algn="ctr">
              <a:buNone/>
            </a:pPr>
            <a:r>
              <a:rPr lang="en-US" sz="1600" u="sng" dirty="0" smtClean="0">
                <a:latin typeface="Arial" pitchFamily="34" charset="0"/>
                <a:cs typeface="Arial" pitchFamily="34" charset="0"/>
              </a:rPr>
              <a:t>[</a:t>
            </a:r>
            <a:r>
              <a:rPr lang="en-US" sz="1600" u="sng" dirty="0">
                <a:latin typeface="Arial" pitchFamily="34" charset="0"/>
                <a:cs typeface="Arial" pitchFamily="34" charset="0"/>
              </a:rPr>
              <a:t>Please contact the Enterprise Performance Test Team (EPT). </a:t>
            </a:r>
          </a:p>
          <a:p>
            <a:pPr marL="0" indent="0" algn="ctr">
              <a:buNone/>
            </a:pPr>
            <a:r>
              <a:rPr lang="en-US" sz="1600" u="sng" dirty="0" smtClean="0">
                <a:latin typeface="Arial" pitchFamily="34" charset="0"/>
                <a:cs typeface="Arial" pitchFamily="34" charset="0"/>
              </a:rPr>
              <a:t>When performance testing is conducted, EPT </a:t>
            </a:r>
            <a:r>
              <a:rPr lang="en-US" sz="1600" u="sng" dirty="0">
                <a:latin typeface="Arial" pitchFamily="34" charset="0"/>
                <a:cs typeface="Arial" pitchFamily="34" charset="0"/>
              </a:rPr>
              <a:t>will provide slides to insert for performance test results</a:t>
            </a:r>
            <a:r>
              <a:rPr lang="en-US" sz="1600" u="sng" dirty="0" smtClean="0">
                <a:latin typeface="Arial" pitchFamily="34" charset="0"/>
                <a:cs typeface="Arial" pitchFamily="34" charset="0"/>
              </a:rPr>
              <a:t>. This slide and the following slide should be replaced with the slides provided by the EPT Team. </a:t>
            </a:r>
          </a:p>
          <a:p>
            <a:pPr marL="0" indent="0" algn="ctr">
              <a:buNone/>
            </a:pPr>
            <a:endParaRPr lang="en-US" sz="1600" u="sng" dirty="0">
              <a:latin typeface="Arial" pitchFamily="34" charset="0"/>
              <a:cs typeface="Arial" pitchFamily="34" charset="0"/>
            </a:endParaRPr>
          </a:p>
          <a:p>
            <a:pPr marL="0" indent="0" algn="ctr">
              <a:buNone/>
            </a:pPr>
            <a:r>
              <a:rPr lang="en-US" sz="1600" u="sng" dirty="0" smtClean="0">
                <a:latin typeface="Arial" pitchFamily="34" charset="0"/>
                <a:cs typeface="Arial" pitchFamily="34" charset="0"/>
              </a:rPr>
              <a:t>The following slide is provided as a format for teams that conduct performance testing internally, rather than through EPT.]</a:t>
            </a:r>
            <a:endParaRPr lang="en-US" sz="1600" u="sng" dirty="0">
              <a:latin typeface="Arial" pitchFamily="34" charset="0"/>
              <a:cs typeface="Arial" pitchFamily="34" charset="0"/>
            </a:endParaRPr>
          </a:p>
          <a:p>
            <a:endParaRPr lang="en-US" sz="1600" dirty="0"/>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363649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 </a:t>
            </a:r>
            <a:r>
              <a:rPr lang="en-US" dirty="0" smtClean="0"/>
              <a:t>Results </a:t>
            </a:r>
            <a:r>
              <a:rPr lang="en-US" sz="2400" dirty="0" smtClean="0"/>
              <a:t>(continued)</a:t>
            </a:r>
            <a:endParaRPr lang="en-US" sz="2400" dirty="0"/>
          </a:p>
        </p:txBody>
      </p:sp>
      <p:graphicFrame>
        <p:nvGraphicFramePr>
          <p:cNvPr id="6" name="Content Placeholder 6" descr="This table provides the results of performance testing." title="Performance Test Results"/>
          <p:cNvGraphicFramePr>
            <a:graphicFrameLocks noGrp="1"/>
          </p:cNvGraphicFramePr>
          <p:nvPr>
            <p:ph idx="1"/>
            <p:extLst>
              <p:ext uri="{D42A27DB-BD31-4B8C-83A1-F6EECF244321}">
                <p14:modId xmlns:p14="http://schemas.microsoft.com/office/powerpoint/2010/main" val="1931961205"/>
              </p:ext>
            </p:extLst>
          </p:nvPr>
        </p:nvGraphicFramePr>
        <p:xfrm>
          <a:off x="457200" y="1371600"/>
          <a:ext cx="8229600" cy="4267250"/>
        </p:xfrm>
        <a:graphic>
          <a:graphicData uri="http://schemas.openxmlformats.org/drawingml/2006/table">
            <a:tbl>
              <a:tblPr firstRow="1" bandRow="1">
                <a:tableStyleId>{5940675A-B579-460E-94D1-54222C63F5DA}</a:tableStyleId>
              </a:tblPr>
              <a:tblGrid>
                <a:gridCol w="838200"/>
                <a:gridCol w="2057400"/>
                <a:gridCol w="2362200"/>
                <a:gridCol w="2971800"/>
              </a:tblGrid>
              <a:tr h="472400">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rPr>
                        <a:t>Type of Test</a:t>
                      </a:r>
                    </a:p>
                  </a:txBody>
                  <a:tcPr marT="45715" marB="45715" anchor="ctr" horzOverflow="overflow">
                    <a:solidFill>
                      <a:schemeClr val="bg1">
                        <a:lumMod val="75000"/>
                      </a:schemeClr>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400" b="1" i="0" u="none" strike="noStrike" kern="1200" cap="none" normalizeH="0" baseline="0" dirty="0" smtClean="0">
                          <a:ln>
                            <a:noFill/>
                          </a:ln>
                          <a:solidFill>
                            <a:schemeClr val="tx1"/>
                          </a:solidFill>
                          <a:effectLst/>
                          <a:latin typeface="Times New Roman" pitchFamily="18" charset="0"/>
                          <a:ea typeface="Tahoma" pitchFamily="34" charset="0"/>
                          <a:cs typeface="Times New Roman" pitchFamily="18" charset="0"/>
                        </a:rPr>
                        <a:t>Description of Test Performed</a:t>
                      </a:r>
                    </a:p>
                  </a:txBody>
                  <a:tcPr marT="45715" marB="45715" anchor="ctr" horzOverflow="overflow">
                    <a:solidFill>
                      <a:schemeClr val="bg1">
                        <a:lumMod val="75000"/>
                      </a:schemeClr>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400" b="1" i="0" u="none" strike="noStrike" kern="1200" cap="none" normalizeH="0" baseline="0" dirty="0" smtClean="0">
                          <a:ln>
                            <a:noFill/>
                          </a:ln>
                          <a:solidFill>
                            <a:schemeClr val="tx1"/>
                          </a:solidFill>
                          <a:effectLst/>
                          <a:latin typeface="Times New Roman" pitchFamily="18" charset="0"/>
                          <a:ea typeface="Tahoma" pitchFamily="34" charset="0"/>
                          <a:cs typeface="Times New Roman" pitchFamily="18" charset="0"/>
                        </a:rPr>
                        <a:t>Performance Targets</a:t>
                      </a:r>
                    </a:p>
                  </a:txBody>
                  <a:tcPr marT="45715" marB="45715" anchor="ctr" horzOverflow="overflow">
                    <a:solidFill>
                      <a:schemeClr val="bg1">
                        <a:lumMod val="75000"/>
                      </a:schemeClr>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400" b="1" i="0" u="none" strike="noStrike" kern="1200" cap="none" normalizeH="0" baseline="0" dirty="0" smtClean="0">
                          <a:ln>
                            <a:noFill/>
                          </a:ln>
                          <a:solidFill>
                            <a:schemeClr val="tx1"/>
                          </a:solidFill>
                          <a:effectLst/>
                          <a:latin typeface="Times New Roman" pitchFamily="18" charset="0"/>
                          <a:ea typeface="Tahoma" pitchFamily="34" charset="0"/>
                          <a:cs typeface="Times New Roman" pitchFamily="18" charset="0"/>
                        </a:rPr>
                        <a:t>Performance Results</a:t>
                      </a:r>
                    </a:p>
                  </a:txBody>
                  <a:tcPr marT="45715" marB="45715" anchor="ctr" horzOverflow="overflow">
                    <a:solidFill>
                      <a:schemeClr val="bg1">
                        <a:lumMod val="75000"/>
                      </a:schemeClr>
                    </a:solidFill>
                  </a:tcPr>
                </a:tc>
              </a:tr>
              <a:tr h="1097250">
                <a:tc>
                  <a:txBody>
                    <a:bodyPr/>
                    <a:lstStyle/>
                    <a:p>
                      <a:pPr algn="l"/>
                      <a:r>
                        <a:rPr lang="en-US" sz="1400" kern="1200" dirty="0" smtClean="0">
                          <a:latin typeface="Times New Roman" pitchFamily="18" charset="0"/>
                          <a:ea typeface="Tahoma" pitchFamily="34" charset="0"/>
                          <a:cs typeface="Times New Roman" pitchFamily="18" charset="0"/>
                        </a:rPr>
                        <a:t>Peak</a:t>
                      </a:r>
                    </a:p>
                  </a:txBody>
                  <a:tcPr marT="45715" marB="45715" anchor="ct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sz="1200" b="0" i="0" u="none" strike="noStrike" kern="1200" cap="none" normalizeH="0" baseline="0" dirty="0" smtClean="0">
                        <a:ln>
                          <a:noFill/>
                        </a:ln>
                        <a:solidFill>
                          <a:schemeClr val="tx1"/>
                        </a:solidFill>
                        <a:effectLst/>
                        <a:latin typeface="Times New Roman" pitchFamily="18" charset="0"/>
                        <a:ea typeface="Tahoma" pitchFamily="34" charset="0"/>
                        <a:cs typeface="Times New Roman" pitchFamily="18" charset="0"/>
                      </a:endParaRPr>
                    </a:p>
                  </a:txBody>
                  <a:tcPr marT="45715" marB="45715" anchor="ct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05" marB="45705"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sz="1200" b="0" i="0" u="none" strike="noStrike" kern="1200" cap="none" normalizeH="0" baseline="0" dirty="0" smtClean="0">
                        <a:ln>
                          <a:noFill/>
                        </a:ln>
                        <a:solidFill>
                          <a:schemeClr val="tx1"/>
                        </a:solidFill>
                        <a:effectLst/>
                        <a:latin typeface="Times New Roman" pitchFamily="18" charset="0"/>
                        <a:ea typeface="Tahoma" pitchFamily="34" charset="0"/>
                        <a:cs typeface="Times New Roman" pitchFamily="18" charset="0"/>
                      </a:endParaRPr>
                    </a:p>
                  </a:txBody>
                  <a:tcPr marT="45715" marB="45715" anchor="ctr" horzOverflow="overflow"/>
                </a:tc>
              </a:tr>
              <a:tr h="89920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latin typeface="Times New Roman" pitchFamily="18" charset="0"/>
                          <a:ea typeface="Tahoma" pitchFamily="34" charset="0"/>
                          <a:cs typeface="Times New Roman" pitchFamily="18" charset="0"/>
                        </a:rPr>
                        <a:t>Stress</a:t>
                      </a:r>
                      <a:endParaRPr lang="en-US" sz="1400" kern="1200" dirty="0" smtClean="0">
                        <a:solidFill>
                          <a:schemeClr val="dk1"/>
                        </a:solidFill>
                        <a:latin typeface="Times New Roman" pitchFamily="18" charset="0"/>
                        <a:ea typeface="Tahoma" pitchFamily="34" charset="0"/>
                        <a:cs typeface="Times New Roman" pitchFamily="18" charset="0"/>
                      </a:endParaRPr>
                    </a:p>
                  </a:txBody>
                  <a:tcPr marT="45715" marB="45715" anchor="ct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sz="1200" b="0" i="0" u="none" strike="noStrike" kern="1200" cap="none" normalizeH="0" baseline="0" dirty="0" smtClean="0">
                        <a:ln>
                          <a:noFill/>
                        </a:ln>
                        <a:solidFill>
                          <a:schemeClr val="tx1"/>
                        </a:solidFill>
                        <a:effectLst/>
                        <a:latin typeface="Times New Roman" pitchFamily="18" charset="0"/>
                        <a:ea typeface="Tahoma" pitchFamily="34" charset="0"/>
                        <a:cs typeface="Times New Roman" pitchFamily="18" charset="0"/>
                      </a:endParaRPr>
                    </a:p>
                  </a:txBody>
                  <a:tcPr marT="45715" marB="45715" anchor="ct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05" marB="45705"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sz="1200" b="0" i="0" u="none" strike="noStrike" kern="1200" cap="none" normalizeH="0" baseline="0" dirty="0" smtClean="0">
                        <a:ln>
                          <a:noFill/>
                        </a:ln>
                        <a:solidFill>
                          <a:schemeClr val="tx1"/>
                        </a:solidFill>
                        <a:effectLst/>
                        <a:latin typeface="Times New Roman" pitchFamily="18" charset="0"/>
                        <a:ea typeface="Tahoma" pitchFamily="34" charset="0"/>
                        <a:cs typeface="Times New Roman" pitchFamily="18" charset="0"/>
                      </a:endParaRPr>
                    </a:p>
                  </a:txBody>
                  <a:tcPr marT="45715" marB="45715" anchor="ctr" horzOverflow="overflow"/>
                </a:tc>
              </a:tr>
              <a:tr h="94489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Times New Roman" pitchFamily="18" charset="0"/>
                          <a:ea typeface="Tahoma" pitchFamily="34" charset="0"/>
                          <a:cs typeface="Times New Roman" pitchFamily="18" charset="0"/>
                        </a:rPr>
                        <a:t>Perf.</a:t>
                      </a:r>
                      <a:r>
                        <a:rPr lang="en-US" sz="1400" kern="1200" baseline="0" dirty="0" smtClean="0">
                          <a:solidFill>
                            <a:schemeClr val="tx1"/>
                          </a:solidFill>
                          <a:latin typeface="Times New Roman" pitchFamily="18" charset="0"/>
                          <a:ea typeface="Tahoma" pitchFamily="34" charset="0"/>
                          <a:cs typeface="Times New Roman" pitchFamily="18" charset="0"/>
                        </a:rPr>
                        <a:t> </a:t>
                      </a:r>
                      <a:r>
                        <a:rPr lang="en-US" sz="1400" kern="1200" dirty="0" smtClean="0">
                          <a:solidFill>
                            <a:schemeClr val="tx1"/>
                          </a:solidFill>
                          <a:latin typeface="Times New Roman" pitchFamily="18" charset="0"/>
                          <a:ea typeface="Tahoma" pitchFamily="34" charset="0"/>
                          <a:cs typeface="Times New Roman" pitchFamily="18" charset="0"/>
                        </a:rPr>
                        <a:t>Over Time</a:t>
                      </a:r>
                    </a:p>
                  </a:txBody>
                  <a:tcPr marT="45715" marB="45715" anchor="ct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sz="1200" b="0" i="0" u="none" strike="noStrike" kern="1200" cap="none" normalizeH="0" baseline="0" dirty="0" smtClean="0">
                        <a:ln>
                          <a:noFill/>
                        </a:ln>
                        <a:solidFill>
                          <a:schemeClr val="tx1"/>
                        </a:solidFill>
                        <a:effectLst/>
                        <a:latin typeface="Times New Roman" pitchFamily="18" charset="0"/>
                        <a:ea typeface="Tahoma" pitchFamily="34" charset="0"/>
                        <a:cs typeface="Times New Roman" pitchFamily="18" charset="0"/>
                      </a:endParaRPr>
                    </a:p>
                  </a:txBody>
                  <a:tcPr marT="45715" marB="45715" anchor="ct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05" marB="45705"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sz="1200" b="0" i="0" u="none" strike="noStrike" kern="1200" cap="none" normalizeH="0" baseline="0" dirty="0" smtClean="0">
                        <a:ln>
                          <a:noFill/>
                        </a:ln>
                        <a:solidFill>
                          <a:schemeClr val="tx1"/>
                        </a:solidFill>
                        <a:effectLst/>
                        <a:latin typeface="Times New Roman" pitchFamily="18" charset="0"/>
                        <a:ea typeface="Tahoma" pitchFamily="34" charset="0"/>
                        <a:cs typeface="Times New Roman" pitchFamily="18" charset="0"/>
                      </a:endParaRPr>
                    </a:p>
                  </a:txBody>
                  <a:tcPr marT="45715" marB="45715" anchor="ctr" horzOverflow="overflow"/>
                </a:tc>
              </a:tr>
              <a:tr h="80776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Times New Roman" pitchFamily="18" charset="0"/>
                          <a:ea typeface="Tahoma" pitchFamily="34" charset="0"/>
                          <a:cs typeface="Times New Roman" pitchFamily="18" charset="0"/>
                        </a:rPr>
                        <a:t>Failover</a:t>
                      </a:r>
                      <a:endParaRPr lang="en-US" sz="1400" kern="1200" dirty="0">
                        <a:solidFill>
                          <a:schemeClr val="tx1"/>
                        </a:solidFill>
                        <a:latin typeface="Times New Roman" pitchFamily="18" charset="0"/>
                        <a:ea typeface="Tahoma" pitchFamily="34" charset="0"/>
                        <a:cs typeface="Times New Roman" pitchFamily="18" charset="0"/>
                      </a:endParaRPr>
                    </a:p>
                  </a:txBody>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sz="1200" b="0" i="0" u="none" strike="noStrike" kern="1200" cap="none" normalizeH="0" baseline="0" dirty="0">
                        <a:ln>
                          <a:noFill/>
                        </a:ln>
                        <a:solidFill>
                          <a:schemeClr val="tx1"/>
                        </a:solidFill>
                        <a:effectLst/>
                        <a:latin typeface="Times New Roman" pitchFamily="18" charset="0"/>
                        <a:ea typeface="Tahoma" pitchFamily="34" charset="0"/>
                        <a:cs typeface="Times New Roman" pitchFamily="18" charset="0"/>
                      </a:endParaRPr>
                    </a:p>
                  </a:txBody>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05" marB="45705"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sz="1200" b="0" i="0" u="none" strike="noStrike" kern="1200" cap="none" normalizeH="0" baseline="0" dirty="0">
                        <a:ln>
                          <a:noFill/>
                        </a:ln>
                        <a:solidFill>
                          <a:schemeClr val="tx1"/>
                        </a:solidFill>
                        <a:effectLst/>
                        <a:latin typeface="Times New Roman" pitchFamily="18" charset="0"/>
                        <a:ea typeface="Tahoma" pitchFamily="34" charset="0"/>
                        <a:cs typeface="Times New Roman" pitchFamily="18" charset="0"/>
                      </a:endParaRPr>
                    </a:p>
                  </a:txBody>
                  <a:tcPr/>
                </a:tc>
              </a:tr>
            </a:tbl>
          </a:graphicData>
        </a:graphic>
      </p:graphicFrame>
      <p:sp>
        <p:nvSpPr>
          <p:cNvPr id="7" name="TextBox 6"/>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35997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Change Management (ECM)</a:t>
            </a:r>
            <a:endParaRPr lang="en-US" dirty="0"/>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graphicFrame>
        <p:nvGraphicFramePr>
          <p:cNvPr id="5" name="Table 4" descr="This table provides the VDC Chagne Requests associated with this release." title="VDC CRs"/>
          <p:cNvGraphicFramePr>
            <a:graphicFrameLocks noGrp="1"/>
          </p:cNvGraphicFramePr>
          <p:nvPr>
            <p:extLst>
              <p:ext uri="{D42A27DB-BD31-4B8C-83A1-F6EECF244321}">
                <p14:modId xmlns:p14="http://schemas.microsoft.com/office/powerpoint/2010/main" val="2677705981"/>
              </p:ext>
            </p:extLst>
          </p:nvPr>
        </p:nvGraphicFramePr>
        <p:xfrm>
          <a:off x="1105374" y="3327974"/>
          <a:ext cx="6895626" cy="2082226"/>
        </p:xfrm>
        <a:graphic>
          <a:graphicData uri="http://schemas.openxmlformats.org/drawingml/2006/table">
            <a:tbl>
              <a:tblPr firstRow="1" bandRow="1">
                <a:tableStyleId>{5940675A-B579-460E-94D1-54222C63F5DA}</a:tableStyleId>
              </a:tblPr>
              <a:tblGrid>
                <a:gridCol w="990600"/>
                <a:gridCol w="3124200"/>
                <a:gridCol w="1295400"/>
                <a:gridCol w="1485426"/>
              </a:tblGrid>
              <a:tr h="294210">
                <a:tc gridSpan="4">
                  <a:txBody>
                    <a:bodyPr/>
                    <a:lstStyle/>
                    <a:p>
                      <a:pPr algn="ctr"/>
                      <a:r>
                        <a:rPr lang="en-US" sz="1000" b="1" kern="1200" dirty="0" smtClean="0">
                          <a:solidFill>
                            <a:schemeClr val="tx1"/>
                          </a:solidFill>
                          <a:latin typeface="Arial" pitchFamily="34" charset="0"/>
                          <a:ea typeface="+mn-ea"/>
                          <a:cs typeface="Arial" pitchFamily="34" charset="0"/>
                        </a:rPr>
                        <a:t>VDC Change Requests (VDC CRs) related to this release</a:t>
                      </a:r>
                      <a:endParaRPr lang="en-US" sz="1000" b="1" kern="1200" dirty="0">
                        <a:solidFill>
                          <a:schemeClr val="tx1"/>
                        </a:solidFill>
                        <a:latin typeface="Arial" pitchFamily="34" charset="0"/>
                        <a:ea typeface="+mn-ea"/>
                        <a:cs typeface="Arial" pitchFamily="34" charset="0"/>
                      </a:endParaRPr>
                    </a:p>
                  </a:txBody>
                  <a:tcPr marT="45731" marB="45731">
                    <a:solidFill>
                      <a:schemeClr val="bg1">
                        <a:lumMod val="75000"/>
                      </a:schemeClr>
                    </a:solidFill>
                  </a:tcPr>
                </a:tc>
                <a:tc hMerge="1">
                  <a:txBody>
                    <a:bodyPr/>
                    <a:lstStyle/>
                    <a:p>
                      <a:pPr algn="ctr"/>
                      <a:endParaRPr lang="en-US" sz="1000" b="1" dirty="0">
                        <a:solidFill>
                          <a:schemeClr val="tx1"/>
                        </a:solidFill>
                        <a:latin typeface="Arial" pitchFamily="34" charset="0"/>
                        <a:cs typeface="Arial" pitchFamily="34" charset="0"/>
                      </a:endParaRPr>
                    </a:p>
                  </a:txBody>
                  <a:tcPr marT="45731" marB="45731">
                    <a:solidFill>
                      <a:schemeClr val="bg1">
                        <a:lumMod val="75000"/>
                      </a:schemeClr>
                    </a:solidFill>
                  </a:tcPr>
                </a:tc>
                <a:tc hMerge="1">
                  <a:txBody>
                    <a:bodyPr/>
                    <a:lstStyle/>
                    <a:p>
                      <a:pPr algn="ctr"/>
                      <a:endParaRPr lang="en-US" sz="1000" b="1" dirty="0">
                        <a:solidFill>
                          <a:schemeClr val="tx1"/>
                        </a:solidFill>
                        <a:latin typeface="Arial" pitchFamily="34" charset="0"/>
                        <a:cs typeface="Arial" pitchFamily="34" charset="0"/>
                      </a:endParaRPr>
                    </a:p>
                  </a:txBody>
                  <a:tcPr marT="45731" marB="45731">
                    <a:solidFill>
                      <a:schemeClr val="bg1">
                        <a:lumMod val="75000"/>
                      </a:schemeClr>
                    </a:solidFill>
                  </a:tcPr>
                </a:tc>
                <a:tc hMerge="1">
                  <a:txBody>
                    <a:bodyPr/>
                    <a:lstStyle/>
                    <a:p>
                      <a:pPr algn="ctr"/>
                      <a:endParaRPr lang="en-US" sz="1000" b="1" dirty="0">
                        <a:solidFill>
                          <a:schemeClr val="tx1"/>
                        </a:solidFill>
                        <a:latin typeface="Arial" pitchFamily="34" charset="0"/>
                        <a:cs typeface="Arial" pitchFamily="34" charset="0"/>
                      </a:endParaRPr>
                    </a:p>
                  </a:txBody>
                  <a:tcPr marT="45731" marB="45731">
                    <a:solidFill>
                      <a:schemeClr val="bg1">
                        <a:lumMod val="75000"/>
                      </a:schemeClr>
                    </a:solidFill>
                  </a:tcPr>
                </a:tc>
              </a:tr>
              <a:tr h="294210">
                <a:tc>
                  <a:txBody>
                    <a:bodyPr/>
                    <a:lstStyle/>
                    <a:p>
                      <a:pPr algn="ctr"/>
                      <a:r>
                        <a:rPr lang="en-US" sz="1000" b="1" dirty="0" smtClean="0">
                          <a:latin typeface="Arial" pitchFamily="34" charset="0"/>
                          <a:cs typeface="Arial" pitchFamily="34" charset="0"/>
                        </a:rPr>
                        <a:t>VDC CR #</a:t>
                      </a:r>
                      <a:endParaRPr lang="en-US" sz="1000" b="1" dirty="0">
                        <a:latin typeface="Arial" pitchFamily="34" charset="0"/>
                        <a:cs typeface="Arial" pitchFamily="34" charset="0"/>
                      </a:endParaRPr>
                    </a:p>
                  </a:txBody>
                  <a:tcPr marT="45731" marB="45731">
                    <a:solidFill>
                      <a:schemeClr val="bg1">
                        <a:lumMod val="75000"/>
                      </a:schemeClr>
                    </a:solidFill>
                  </a:tcPr>
                </a:tc>
                <a:tc>
                  <a:txBody>
                    <a:bodyPr/>
                    <a:lstStyle/>
                    <a:p>
                      <a:pPr algn="ctr"/>
                      <a:r>
                        <a:rPr lang="en-US" sz="1000" b="1" dirty="0" smtClean="0">
                          <a:solidFill>
                            <a:schemeClr val="tx1"/>
                          </a:solidFill>
                          <a:latin typeface="Arial" pitchFamily="34" charset="0"/>
                          <a:cs typeface="Arial" pitchFamily="34" charset="0"/>
                        </a:rPr>
                        <a:t>Title</a:t>
                      </a:r>
                      <a:endParaRPr lang="en-US" sz="1000" b="1" dirty="0">
                        <a:solidFill>
                          <a:schemeClr val="tx1"/>
                        </a:solidFill>
                        <a:latin typeface="Arial" pitchFamily="34" charset="0"/>
                        <a:cs typeface="Arial" pitchFamily="34" charset="0"/>
                      </a:endParaRPr>
                    </a:p>
                  </a:txBody>
                  <a:tcPr marT="45731" marB="45731">
                    <a:solidFill>
                      <a:schemeClr val="bg1">
                        <a:lumMod val="75000"/>
                      </a:schemeClr>
                    </a:solidFill>
                  </a:tcPr>
                </a:tc>
                <a:tc>
                  <a:txBody>
                    <a:bodyPr/>
                    <a:lstStyle/>
                    <a:p>
                      <a:pPr algn="ctr"/>
                      <a:r>
                        <a:rPr lang="en-US" sz="1000" b="1" dirty="0" smtClean="0">
                          <a:solidFill>
                            <a:schemeClr val="tx1"/>
                          </a:solidFill>
                          <a:latin typeface="Arial" pitchFamily="34" charset="0"/>
                          <a:cs typeface="Arial" pitchFamily="34" charset="0"/>
                        </a:rPr>
                        <a:t>Environment</a:t>
                      </a:r>
                      <a:endParaRPr lang="en-US" sz="1000" b="1" dirty="0">
                        <a:solidFill>
                          <a:schemeClr val="tx1"/>
                        </a:solidFill>
                        <a:latin typeface="Arial" pitchFamily="34" charset="0"/>
                        <a:cs typeface="Arial" pitchFamily="34" charset="0"/>
                      </a:endParaRPr>
                    </a:p>
                  </a:txBody>
                  <a:tcPr marT="45731" marB="45731">
                    <a:solidFill>
                      <a:schemeClr val="bg1">
                        <a:lumMod val="75000"/>
                      </a:schemeClr>
                    </a:solidFill>
                  </a:tcPr>
                </a:tc>
                <a:tc>
                  <a:txBody>
                    <a:bodyPr/>
                    <a:lstStyle/>
                    <a:p>
                      <a:pPr algn="ctr"/>
                      <a:r>
                        <a:rPr lang="en-US" sz="1000" b="1" dirty="0" smtClean="0">
                          <a:solidFill>
                            <a:schemeClr val="tx1"/>
                          </a:solidFill>
                          <a:latin typeface="Arial" pitchFamily="34" charset="0"/>
                          <a:cs typeface="Arial" pitchFamily="34" charset="0"/>
                        </a:rPr>
                        <a:t>State</a:t>
                      </a:r>
                      <a:endParaRPr lang="en-US" sz="1000" b="1" dirty="0">
                        <a:solidFill>
                          <a:schemeClr val="tx1"/>
                        </a:solidFill>
                        <a:latin typeface="Arial" pitchFamily="34" charset="0"/>
                        <a:cs typeface="Arial" pitchFamily="34" charset="0"/>
                      </a:endParaRPr>
                    </a:p>
                  </a:txBody>
                  <a:tcPr marT="45731" marB="45731">
                    <a:solidFill>
                      <a:schemeClr val="bg1">
                        <a:lumMod val="75000"/>
                      </a:schemeClr>
                    </a:solidFill>
                  </a:tcPr>
                </a:tc>
              </a:tr>
              <a:tr h="27449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rgbClr val="FF0000"/>
                          </a:solidFill>
                          <a:latin typeface="Arial" pitchFamily="34" charset="0"/>
                          <a:ea typeface="+mn-ea"/>
                          <a:cs typeface="Arial" pitchFamily="34" charset="0"/>
                        </a:rPr>
                        <a:t>[#####]</a:t>
                      </a:r>
                    </a:p>
                  </a:txBody>
                  <a:tcPr marT="45731" marB="45731"/>
                </a:tc>
                <a:tc>
                  <a:txBody>
                    <a:bodyPr/>
                    <a:lstStyle/>
                    <a:p>
                      <a:r>
                        <a:rPr lang="en-US" sz="1000" dirty="0" smtClean="0">
                          <a:latin typeface="Arial" pitchFamily="34" charset="0"/>
                          <a:cs typeface="Arial" pitchFamily="34" charset="0"/>
                        </a:rPr>
                        <a:t>[Title]</a:t>
                      </a:r>
                      <a:endParaRPr lang="en-US" sz="1000" dirty="0">
                        <a:latin typeface="Arial" pitchFamily="34" charset="0"/>
                        <a:cs typeface="Arial" pitchFamily="34" charset="0"/>
                      </a:endParaRPr>
                    </a:p>
                  </a:txBody>
                  <a:tcPr marT="45731" marB="45731"/>
                </a:tc>
                <a:tc>
                  <a:txBody>
                    <a:bodyPr/>
                    <a:lstStyle/>
                    <a:p>
                      <a:r>
                        <a:rPr lang="en-US" sz="1000" dirty="0" smtClean="0">
                          <a:latin typeface="Arial" pitchFamily="34" charset="0"/>
                          <a:cs typeface="Arial" pitchFamily="34" charset="0"/>
                        </a:rPr>
                        <a:t>[i.e. Production]</a:t>
                      </a:r>
                      <a:endParaRPr lang="en-US" sz="1000" dirty="0">
                        <a:latin typeface="Arial" pitchFamily="34" charset="0"/>
                        <a:cs typeface="Arial" pitchFamily="34" charset="0"/>
                      </a:endParaRPr>
                    </a:p>
                  </a:txBody>
                  <a:tcPr marT="45731" marB="45731"/>
                </a:tc>
                <a:tc>
                  <a:txBody>
                    <a:bodyPr/>
                    <a:lstStyle/>
                    <a:p>
                      <a:r>
                        <a:rPr lang="en-US" sz="1000" dirty="0" smtClean="0">
                          <a:latin typeface="Arial" pitchFamily="34" charset="0"/>
                          <a:cs typeface="Arial" pitchFamily="34" charset="0"/>
                        </a:rPr>
                        <a:t>[i.e. scheduled]</a:t>
                      </a:r>
                      <a:endParaRPr lang="en-US" sz="1000" dirty="0">
                        <a:latin typeface="Arial" pitchFamily="34" charset="0"/>
                        <a:cs typeface="Arial" pitchFamily="34" charset="0"/>
                      </a:endParaRPr>
                    </a:p>
                  </a:txBody>
                  <a:tcPr marT="45731" marB="45731"/>
                </a:tc>
              </a:tr>
              <a:tr h="198457">
                <a:tc>
                  <a:txBody>
                    <a:bodyPr/>
                    <a:lstStyle/>
                    <a:p>
                      <a:endParaRPr lang="en-US" sz="1000" dirty="0">
                        <a:latin typeface="Arial" pitchFamily="34" charset="0"/>
                        <a:cs typeface="Arial" pitchFamily="34" charset="0"/>
                      </a:endParaRPr>
                    </a:p>
                  </a:txBody>
                  <a:tcPr marT="45731" marB="45731"/>
                </a:tc>
                <a:tc>
                  <a:txBody>
                    <a:bodyPr/>
                    <a:lstStyle/>
                    <a:p>
                      <a:r>
                        <a:rPr lang="en-US" sz="1000" dirty="0" smtClean="0">
                          <a:latin typeface="Arial" pitchFamily="34" charset="0"/>
                          <a:cs typeface="Arial" pitchFamily="34" charset="0"/>
                        </a:rPr>
                        <a:t>[multiple</a:t>
                      </a:r>
                      <a:r>
                        <a:rPr lang="en-US" sz="1000" baseline="0" dirty="0" smtClean="0">
                          <a:latin typeface="Arial" pitchFamily="34" charset="0"/>
                          <a:cs typeface="Arial" pitchFamily="34" charset="0"/>
                        </a:rPr>
                        <a:t> VDC CRs may be linked to a release]</a:t>
                      </a:r>
                      <a:endParaRPr lang="en-US" sz="1000" dirty="0">
                        <a:latin typeface="Arial" pitchFamily="34" charset="0"/>
                        <a:cs typeface="Arial" pitchFamily="34" charset="0"/>
                      </a:endParaRPr>
                    </a:p>
                  </a:txBody>
                  <a:tcPr marT="45731" marB="45731"/>
                </a:tc>
                <a:tc>
                  <a:txBody>
                    <a:bodyPr/>
                    <a:lstStyle/>
                    <a:p>
                      <a:endParaRPr lang="en-US" sz="1000" dirty="0">
                        <a:latin typeface="Arial" pitchFamily="34" charset="0"/>
                        <a:cs typeface="Arial" pitchFamily="34" charset="0"/>
                      </a:endParaRPr>
                    </a:p>
                  </a:txBody>
                  <a:tcPr marT="45731" marB="45731"/>
                </a:tc>
                <a:tc>
                  <a:txBody>
                    <a:bodyPr/>
                    <a:lstStyle/>
                    <a:p>
                      <a:endParaRPr lang="en-US" sz="1000" dirty="0">
                        <a:latin typeface="Arial" pitchFamily="34" charset="0"/>
                        <a:cs typeface="Arial" pitchFamily="34" charset="0"/>
                      </a:endParaRPr>
                    </a:p>
                  </a:txBody>
                  <a:tcPr marT="45731" marB="45731"/>
                </a:tc>
              </a:tr>
              <a:tr h="213448">
                <a:tc>
                  <a:txBody>
                    <a:bodyPr/>
                    <a:lstStyle/>
                    <a:p>
                      <a:endParaRPr lang="en-US" sz="1000" dirty="0">
                        <a:latin typeface="Arial" pitchFamily="34" charset="0"/>
                        <a:cs typeface="Arial" pitchFamily="34" charset="0"/>
                      </a:endParaRPr>
                    </a:p>
                  </a:txBody>
                  <a:tcPr marT="45731" marB="4573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[multiple VDC CRs may be linked to a release]</a:t>
                      </a:r>
                    </a:p>
                  </a:txBody>
                  <a:tcPr marT="45731" marB="45731"/>
                </a:tc>
                <a:tc>
                  <a:txBody>
                    <a:bodyPr/>
                    <a:lstStyle/>
                    <a:p>
                      <a:endParaRPr lang="en-US" sz="1000" dirty="0">
                        <a:latin typeface="Arial" pitchFamily="34" charset="0"/>
                        <a:cs typeface="Arial" pitchFamily="34" charset="0"/>
                      </a:endParaRPr>
                    </a:p>
                  </a:txBody>
                  <a:tcPr marT="45731" marB="45731"/>
                </a:tc>
                <a:tc>
                  <a:txBody>
                    <a:bodyPr/>
                    <a:lstStyle/>
                    <a:p>
                      <a:endParaRPr lang="en-US" sz="1000" dirty="0">
                        <a:latin typeface="Arial" pitchFamily="34" charset="0"/>
                        <a:cs typeface="Arial" pitchFamily="34" charset="0"/>
                      </a:endParaRPr>
                    </a:p>
                  </a:txBody>
                  <a:tcPr marT="45731" marB="45731"/>
                </a:tc>
              </a:tr>
              <a:tr h="198457">
                <a:tc>
                  <a:txBody>
                    <a:bodyPr/>
                    <a:lstStyle/>
                    <a:p>
                      <a:endParaRPr lang="en-US" sz="1000" dirty="0">
                        <a:solidFill>
                          <a:srgbClr val="FF0000"/>
                        </a:solidFill>
                        <a:latin typeface="Arial" pitchFamily="34" charset="0"/>
                        <a:cs typeface="Arial" pitchFamily="34" charset="0"/>
                      </a:endParaRPr>
                    </a:p>
                  </a:txBody>
                  <a:tcPr marT="45731" marB="4573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[multiple VDC CRs may be linked to a release]</a:t>
                      </a:r>
                    </a:p>
                  </a:txBody>
                  <a:tcPr marT="45731" marB="45731"/>
                </a:tc>
                <a:tc>
                  <a:txBody>
                    <a:bodyPr/>
                    <a:lstStyle/>
                    <a:p>
                      <a:endParaRPr lang="en-US" sz="1000" dirty="0">
                        <a:latin typeface="Arial" pitchFamily="34" charset="0"/>
                        <a:cs typeface="Arial" pitchFamily="34" charset="0"/>
                      </a:endParaRPr>
                    </a:p>
                  </a:txBody>
                  <a:tcPr marT="45731" marB="45731"/>
                </a:tc>
                <a:tc>
                  <a:txBody>
                    <a:bodyPr/>
                    <a:lstStyle/>
                    <a:p>
                      <a:endParaRPr lang="en-US" sz="1000" dirty="0">
                        <a:latin typeface="Arial" pitchFamily="34" charset="0"/>
                        <a:cs typeface="Arial" pitchFamily="34" charset="0"/>
                      </a:endParaRPr>
                    </a:p>
                  </a:txBody>
                  <a:tcPr marT="45731" marB="45731"/>
                </a:tc>
              </a:tr>
              <a:tr h="198457">
                <a:tc>
                  <a:txBody>
                    <a:bodyPr/>
                    <a:lstStyle/>
                    <a:p>
                      <a:endParaRPr lang="en-US" sz="1000" dirty="0">
                        <a:solidFill>
                          <a:srgbClr val="FF0000"/>
                        </a:solidFill>
                        <a:latin typeface="Arial" pitchFamily="34" charset="0"/>
                        <a:cs typeface="Arial" pitchFamily="34" charset="0"/>
                      </a:endParaRPr>
                    </a:p>
                  </a:txBody>
                  <a:tcPr marT="45731" marB="4573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[multiple VDC CRs may be linked to a release]</a:t>
                      </a:r>
                    </a:p>
                  </a:txBody>
                  <a:tcPr marT="45731" marB="45731"/>
                </a:tc>
                <a:tc>
                  <a:txBody>
                    <a:bodyPr/>
                    <a:lstStyle/>
                    <a:p>
                      <a:endParaRPr lang="en-US" sz="1000" dirty="0">
                        <a:latin typeface="Arial" pitchFamily="34" charset="0"/>
                        <a:cs typeface="Arial" pitchFamily="34" charset="0"/>
                      </a:endParaRPr>
                    </a:p>
                  </a:txBody>
                  <a:tcPr marT="45731" marB="45731"/>
                </a:tc>
                <a:tc>
                  <a:txBody>
                    <a:bodyPr/>
                    <a:lstStyle/>
                    <a:p>
                      <a:endParaRPr lang="en-US" sz="1000" dirty="0">
                        <a:latin typeface="Arial" pitchFamily="34" charset="0"/>
                        <a:cs typeface="Arial" pitchFamily="34" charset="0"/>
                      </a:endParaRPr>
                    </a:p>
                  </a:txBody>
                  <a:tcPr marT="45731" marB="45731"/>
                </a:tc>
              </a:tr>
              <a:tr h="198457">
                <a:tc>
                  <a:txBody>
                    <a:bodyPr/>
                    <a:lstStyle/>
                    <a:p>
                      <a:endParaRPr lang="en-US" sz="1000" dirty="0">
                        <a:solidFill>
                          <a:srgbClr val="FF0000"/>
                        </a:solidFill>
                        <a:latin typeface="Arial" pitchFamily="34" charset="0"/>
                        <a:cs typeface="Arial" pitchFamily="34" charset="0"/>
                      </a:endParaRPr>
                    </a:p>
                  </a:txBody>
                  <a:tcPr marT="45731" marB="4573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[multiple VDC CRs may be linked to a release]</a:t>
                      </a:r>
                    </a:p>
                  </a:txBody>
                  <a:tcPr marT="45731" marB="45731"/>
                </a:tc>
                <a:tc>
                  <a:txBody>
                    <a:bodyPr/>
                    <a:lstStyle/>
                    <a:p>
                      <a:endParaRPr lang="en-US" sz="1000" dirty="0">
                        <a:latin typeface="Arial" pitchFamily="34" charset="0"/>
                        <a:cs typeface="Arial" pitchFamily="34" charset="0"/>
                      </a:endParaRPr>
                    </a:p>
                  </a:txBody>
                  <a:tcPr marT="45731" marB="45731"/>
                </a:tc>
                <a:tc>
                  <a:txBody>
                    <a:bodyPr/>
                    <a:lstStyle/>
                    <a:p>
                      <a:endParaRPr lang="en-US" sz="1000" dirty="0">
                        <a:latin typeface="Arial" pitchFamily="34" charset="0"/>
                        <a:cs typeface="Arial" pitchFamily="34" charset="0"/>
                      </a:endParaRPr>
                    </a:p>
                  </a:txBody>
                  <a:tcPr marT="45731" marB="45731"/>
                </a:tc>
              </a:tr>
            </a:tbl>
          </a:graphicData>
        </a:graphic>
      </p:graphicFrame>
      <p:sp>
        <p:nvSpPr>
          <p:cNvPr id="4" name="TextBox 3"/>
          <p:cNvSpPr txBox="1"/>
          <p:nvPr/>
        </p:nvSpPr>
        <p:spPr>
          <a:xfrm>
            <a:off x="1142999" y="5462826"/>
            <a:ext cx="6895626" cy="861774"/>
          </a:xfrm>
          <a:prstGeom prst="rect">
            <a:avLst/>
          </a:prstGeom>
          <a:noFill/>
        </p:spPr>
        <p:txBody>
          <a:bodyPr wrap="square" rtlCol="0">
            <a:spAutoFit/>
          </a:bodyPr>
          <a:lstStyle/>
          <a:p>
            <a:r>
              <a:rPr lang="en-US" sz="1000" dirty="0">
                <a:latin typeface="Arial"/>
                <a:cs typeface="Arial"/>
              </a:rPr>
              <a:t>[Note: For Change Requests (CR) impacting the Virtual Data Center (VDC) affected and configured items, such as infrastructure, system software, middleware, business applications, and network, which reside at the VDC and do not require VDC vendor support, are required to be submitted into the VDC Enterprise Configuration Management (ECM) Tool and labeled by the submitter as an For Your Information “(FYI)” Change Request (CR). The “FYI VDC CR” ticket is required for audits, trouble-shooting incidents, and impact to the VDC contractual SLAs..]</a:t>
            </a:r>
          </a:p>
        </p:txBody>
      </p:sp>
      <p:graphicFrame>
        <p:nvGraphicFramePr>
          <p:cNvPr id="8" name="Table 7" descr="This table provides the Organizational Need Requests (ONRs) associated with the release." title="ONRs"/>
          <p:cNvGraphicFramePr>
            <a:graphicFrameLocks noGrp="1"/>
          </p:cNvGraphicFramePr>
          <p:nvPr>
            <p:extLst>
              <p:ext uri="{D42A27DB-BD31-4B8C-83A1-F6EECF244321}">
                <p14:modId xmlns:p14="http://schemas.microsoft.com/office/powerpoint/2010/main" val="3859946175"/>
              </p:ext>
            </p:extLst>
          </p:nvPr>
        </p:nvGraphicFramePr>
        <p:xfrm>
          <a:off x="1105374" y="1143000"/>
          <a:ext cx="6895626" cy="1076144"/>
        </p:xfrm>
        <a:graphic>
          <a:graphicData uri="http://schemas.openxmlformats.org/drawingml/2006/table">
            <a:tbl>
              <a:tblPr firstRow="1" bandRow="1">
                <a:tableStyleId>{5940675A-B579-460E-94D1-54222C63F5DA}</a:tableStyleId>
              </a:tblPr>
              <a:tblGrid>
                <a:gridCol w="990600"/>
                <a:gridCol w="5905026"/>
              </a:tblGrid>
              <a:tr h="294210">
                <a:tc gridSpan="2">
                  <a:txBody>
                    <a:bodyPr/>
                    <a:lstStyle/>
                    <a:p>
                      <a:pPr algn="ctr"/>
                      <a:r>
                        <a:rPr lang="en-US" sz="1000" b="1" kern="1200" dirty="0" smtClean="0">
                          <a:solidFill>
                            <a:schemeClr val="tx1"/>
                          </a:solidFill>
                          <a:latin typeface="Arial" pitchFamily="34" charset="0"/>
                          <a:ea typeface="+mn-ea"/>
                          <a:cs typeface="Arial" pitchFamily="34" charset="0"/>
                        </a:rPr>
                        <a:t>Organizational</a:t>
                      </a:r>
                      <a:r>
                        <a:rPr lang="en-US" sz="1000" b="1" kern="1200" baseline="0" dirty="0" smtClean="0">
                          <a:solidFill>
                            <a:schemeClr val="tx1"/>
                          </a:solidFill>
                          <a:latin typeface="Arial" pitchFamily="34" charset="0"/>
                          <a:ea typeface="+mn-ea"/>
                          <a:cs typeface="Arial" pitchFamily="34" charset="0"/>
                        </a:rPr>
                        <a:t> Need Requests (ONRs) related to this release</a:t>
                      </a:r>
                      <a:endParaRPr lang="en-US" sz="1000" b="1" kern="1200" dirty="0">
                        <a:solidFill>
                          <a:schemeClr val="tx1"/>
                        </a:solidFill>
                        <a:latin typeface="Arial" pitchFamily="34" charset="0"/>
                        <a:ea typeface="+mn-ea"/>
                        <a:cs typeface="Arial" pitchFamily="34" charset="0"/>
                      </a:endParaRPr>
                    </a:p>
                  </a:txBody>
                  <a:tcPr marT="45731" marB="45731">
                    <a:solidFill>
                      <a:schemeClr val="bg1">
                        <a:lumMod val="75000"/>
                      </a:schemeClr>
                    </a:solidFill>
                  </a:tcPr>
                </a:tc>
                <a:tc hMerge="1">
                  <a:txBody>
                    <a:bodyPr/>
                    <a:lstStyle/>
                    <a:p>
                      <a:pPr algn="ctr"/>
                      <a:endParaRPr lang="en-US" sz="1000" b="1" dirty="0">
                        <a:solidFill>
                          <a:schemeClr val="tx1"/>
                        </a:solidFill>
                        <a:latin typeface="Arial" pitchFamily="34" charset="0"/>
                        <a:cs typeface="Arial" pitchFamily="34" charset="0"/>
                      </a:endParaRPr>
                    </a:p>
                  </a:txBody>
                  <a:tcPr marT="45731" marB="45731">
                    <a:solidFill>
                      <a:schemeClr val="bg1">
                        <a:lumMod val="75000"/>
                      </a:schemeClr>
                    </a:solidFill>
                  </a:tcPr>
                </a:tc>
              </a:tr>
              <a:tr h="294210">
                <a:tc>
                  <a:txBody>
                    <a:bodyPr/>
                    <a:lstStyle/>
                    <a:p>
                      <a:pPr algn="ctr"/>
                      <a:r>
                        <a:rPr lang="en-US" sz="1000" b="1" dirty="0" smtClean="0">
                          <a:latin typeface="Arial" pitchFamily="34" charset="0"/>
                          <a:cs typeface="Arial" pitchFamily="34" charset="0"/>
                        </a:rPr>
                        <a:t>ONR #</a:t>
                      </a:r>
                      <a:endParaRPr lang="en-US" sz="1000" b="1" dirty="0">
                        <a:latin typeface="Arial" pitchFamily="34" charset="0"/>
                        <a:cs typeface="Arial" pitchFamily="34" charset="0"/>
                      </a:endParaRPr>
                    </a:p>
                  </a:txBody>
                  <a:tcPr marT="45731" marB="45731">
                    <a:solidFill>
                      <a:schemeClr val="bg1">
                        <a:lumMod val="75000"/>
                      </a:schemeClr>
                    </a:solidFill>
                  </a:tcPr>
                </a:tc>
                <a:tc>
                  <a:txBody>
                    <a:bodyPr/>
                    <a:lstStyle/>
                    <a:p>
                      <a:pPr algn="ctr"/>
                      <a:r>
                        <a:rPr lang="en-US" sz="1000" b="1" dirty="0" smtClean="0">
                          <a:solidFill>
                            <a:schemeClr val="tx1"/>
                          </a:solidFill>
                          <a:latin typeface="Arial" pitchFamily="34" charset="0"/>
                          <a:cs typeface="Arial" pitchFamily="34" charset="0"/>
                        </a:rPr>
                        <a:t>Title</a:t>
                      </a:r>
                      <a:endParaRPr lang="en-US" sz="1000" b="1" dirty="0">
                        <a:solidFill>
                          <a:schemeClr val="tx1"/>
                        </a:solidFill>
                        <a:latin typeface="Arial" pitchFamily="34" charset="0"/>
                        <a:cs typeface="Arial" pitchFamily="34" charset="0"/>
                      </a:endParaRPr>
                    </a:p>
                  </a:txBody>
                  <a:tcPr marT="45731" marB="45731">
                    <a:solidFill>
                      <a:schemeClr val="bg1">
                        <a:lumMod val="75000"/>
                      </a:schemeClr>
                    </a:solidFill>
                  </a:tcPr>
                </a:tc>
              </a:tr>
              <a:tr h="198457">
                <a:tc>
                  <a:txBody>
                    <a:bodyPr/>
                    <a:lstStyle/>
                    <a:p>
                      <a:pPr marL="0" algn="l" defTabSz="457200" rtl="0" eaLnBrk="1" latinLnBrk="0" hangingPunct="1"/>
                      <a:r>
                        <a:rPr lang="en-US" sz="1000" kern="1200" dirty="0" smtClean="0">
                          <a:solidFill>
                            <a:srgbClr val="FF0000"/>
                          </a:solidFill>
                          <a:latin typeface="Arial" pitchFamily="34" charset="0"/>
                          <a:ea typeface="+mn-ea"/>
                          <a:cs typeface="Arial" pitchFamily="34" charset="0"/>
                        </a:rPr>
                        <a:t>[#####]</a:t>
                      </a:r>
                      <a:endParaRPr lang="en-US" sz="1000" kern="1200" dirty="0">
                        <a:solidFill>
                          <a:srgbClr val="FF0000"/>
                        </a:solidFill>
                        <a:latin typeface="Arial" pitchFamily="34" charset="0"/>
                        <a:ea typeface="+mn-ea"/>
                        <a:cs typeface="Arial" pitchFamily="34" charset="0"/>
                      </a:endParaRPr>
                    </a:p>
                  </a:txBody>
                  <a:tcPr marT="45731" marB="45731"/>
                </a:tc>
                <a:tc>
                  <a:txBody>
                    <a:bodyPr/>
                    <a:lstStyle/>
                    <a:p>
                      <a:r>
                        <a:rPr lang="en-US" sz="1000" dirty="0" smtClean="0">
                          <a:latin typeface="Arial" pitchFamily="34" charset="0"/>
                          <a:cs typeface="Arial" pitchFamily="34" charset="0"/>
                        </a:rPr>
                        <a:t>[Title]</a:t>
                      </a:r>
                      <a:endParaRPr lang="en-US" sz="1000" dirty="0">
                        <a:latin typeface="Arial" pitchFamily="34" charset="0"/>
                        <a:cs typeface="Arial" pitchFamily="34" charset="0"/>
                      </a:endParaRPr>
                    </a:p>
                  </a:txBody>
                  <a:tcPr marT="45731" marB="45731"/>
                </a:tc>
              </a:tr>
              <a:tr h="198457">
                <a:tc>
                  <a:txBody>
                    <a:bodyPr/>
                    <a:lstStyle/>
                    <a:p>
                      <a:endParaRPr lang="en-US" sz="1000" dirty="0">
                        <a:latin typeface="Arial" pitchFamily="34" charset="0"/>
                        <a:cs typeface="Arial" pitchFamily="34" charset="0"/>
                      </a:endParaRPr>
                    </a:p>
                  </a:txBody>
                  <a:tcPr marT="45731" marB="45731"/>
                </a:tc>
                <a:tc>
                  <a:txBody>
                    <a:bodyPr/>
                    <a:lstStyle/>
                    <a:p>
                      <a:r>
                        <a:rPr lang="en-US" sz="1000" dirty="0" smtClean="0">
                          <a:latin typeface="Arial" pitchFamily="34" charset="0"/>
                          <a:cs typeface="Arial" pitchFamily="34" charset="0"/>
                        </a:rPr>
                        <a:t>[multiple</a:t>
                      </a:r>
                      <a:r>
                        <a:rPr lang="en-US" sz="1000" baseline="0" dirty="0" smtClean="0">
                          <a:latin typeface="Arial" pitchFamily="34" charset="0"/>
                          <a:cs typeface="Arial" pitchFamily="34" charset="0"/>
                        </a:rPr>
                        <a:t> ONRs may be associated with one release]</a:t>
                      </a:r>
                      <a:endParaRPr lang="en-US" sz="1000" dirty="0">
                        <a:latin typeface="Arial" pitchFamily="34" charset="0"/>
                        <a:cs typeface="Arial" pitchFamily="34" charset="0"/>
                      </a:endParaRPr>
                    </a:p>
                  </a:txBody>
                  <a:tcPr marT="45731" marB="45731"/>
                </a:tc>
              </a:tr>
            </a:tbl>
          </a:graphicData>
        </a:graphic>
      </p:graphicFrame>
      <p:graphicFrame>
        <p:nvGraphicFramePr>
          <p:cNvPr id="9" name="Table 8" descr="This table provides the release request associated with this release." title="RR"/>
          <p:cNvGraphicFramePr>
            <a:graphicFrameLocks noGrp="1"/>
          </p:cNvGraphicFramePr>
          <p:nvPr>
            <p:extLst>
              <p:ext uri="{D42A27DB-BD31-4B8C-83A1-F6EECF244321}">
                <p14:modId xmlns:p14="http://schemas.microsoft.com/office/powerpoint/2010/main" val="4157302833"/>
              </p:ext>
            </p:extLst>
          </p:nvPr>
        </p:nvGraphicFramePr>
        <p:xfrm>
          <a:off x="1105374" y="2368118"/>
          <a:ext cx="6895626" cy="832282"/>
        </p:xfrm>
        <a:graphic>
          <a:graphicData uri="http://schemas.openxmlformats.org/drawingml/2006/table">
            <a:tbl>
              <a:tblPr firstRow="1" bandRow="1">
                <a:tableStyleId>{5940675A-B579-460E-94D1-54222C63F5DA}</a:tableStyleId>
              </a:tblPr>
              <a:tblGrid>
                <a:gridCol w="990600"/>
                <a:gridCol w="5905026"/>
              </a:tblGrid>
              <a:tr h="294210">
                <a:tc gridSpan="2">
                  <a:txBody>
                    <a:bodyPr/>
                    <a:lstStyle/>
                    <a:p>
                      <a:pPr algn="ctr"/>
                      <a:r>
                        <a:rPr lang="en-US" sz="1000" b="1" kern="1200" dirty="0" smtClean="0">
                          <a:solidFill>
                            <a:schemeClr val="tx1"/>
                          </a:solidFill>
                          <a:latin typeface="Arial" pitchFamily="34" charset="0"/>
                          <a:ea typeface="+mn-ea"/>
                          <a:cs typeface="Arial" pitchFamily="34" charset="0"/>
                        </a:rPr>
                        <a:t>Release Request (RR) for this release</a:t>
                      </a:r>
                      <a:endParaRPr lang="en-US" sz="1000" b="1" kern="1200" dirty="0">
                        <a:solidFill>
                          <a:schemeClr val="tx1"/>
                        </a:solidFill>
                        <a:latin typeface="Arial" pitchFamily="34" charset="0"/>
                        <a:ea typeface="+mn-ea"/>
                        <a:cs typeface="Arial" pitchFamily="34" charset="0"/>
                      </a:endParaRPr>
                    </a:p>
                  </a:txBody>
                  <a:tcPr marT="45731" marB="45731">
                    <a:solidFill>
                      <a:schemeClr val="bg1">
                        <a:lumMod val="75000"/>
                      </a:schemeClr>
                    </a:solidFill>
                  </a:tcPr>
                </a:tc>
                <a:tc hMerge="1">
                  <a:txBody>
                    <a:bodyPr/>
                    <a:lstStyle/>
                    <a:p>
                      <a:pPr algn="ctr"/>
                      <a:endParaRPr lang="en-US" sz="1000" b="1" dirty="0">
                        <a:solidFill>
                          <a:schemeClr val="tx1"/>
                        </a:solidFill>
                        <a:latin typeface="Arial" pitchFamily="34" charset="0"/>
                        <a:cs typeface="Arial" pitchFamily="34" charset="0"/>
                      </a:endParaRPr>
                    </a:p>
                  </a:txBody>
                  <a:tcPr marT="45731" marB="45731">
                    <a:solidFill>
                      <a:schemeClr val="bg1">
                        <a:lumMod val="75000"/>
                      </a:schemeClr>
                    </a:solidFill>
                  </a:tcPr>
                </a:tc>
              </a:tr>
              <a:tr h="294210">
                <a:tc>
                  <a:txBody>
                    <a:bodyPr/>
                    <a:lstStyle/>
                    <a:p>
                      <a:pPr algn="ctr"/>
                      <a:r>
                        <a:rPr lang="en-US" sz="1000" b="1" dirty="0" smtClean="0">
                          <a:latin typeface="Arial" pitchFamily="34" charset="0"/>
                          <a:cs typeface="Arial" pitchFamily="34" charset="0"/>
                        </a:rPr>
                        <a:t>RR #</a:t>
                      </a:r>
                      <a:endParaRPr lang="en-US" sz="1000" b="1" dirty="0">
                        <a:latin typeface="Arial" pitchFamily="34" charset="0"/>
                        <a:cs typeface="Arial" pitchFamily="34" charset="0"/>
                      </a:endParaRPr>
                    </a:p>
                  </a:txBody>
                  <a:tcPr marT="45731" marB="45731">
                    <a:solidFill>
                      <a:schemeClr val="bg1">
                        <a:lumMod val="75000"/>
                      </a:schemeClr>
                    </a:solidFill>
                  </a:tcPr>
                </a:tc>
                <a:tc>
                  <a:txBody>
                    <a:bodyPr/>
                    <a:lstStyle/>
                    <a:p>
                      <a:pPr algn="ctr"/>
                      <a:r>
                        <a:rPr lang="en-US" sz="1000" b="1" dirty="0" smtClean="0">
                          <a:solidFill>
                            <a:schemeClr val="tx1"/>
                          </a:solidFill>
                          <a:latin typeface="Arial" pitchFamily="34" charset="0"/>
                          <a:cs typeface="Arial" pitchFamily="34" charset="0"/>
                        </a:rPr>
                        <a:t>Title</a:t>
                      </a:r>
                      <a:endParaRPr lang="en-US" sz="1000" b="1" dirty="0">
                        <a:solidFill>
                          <a:schemeClr val="tx1"/>
                        </a:solidFill>
                        <a:latin typeface="Arial" pitchFamily="34" charset="0"/>
                        <a:cs typeface="Arial" pitchFamily="34" charset="0"/>
                      </a:endParaRPr>
                    </a:p>
                  </a:txBody>
                  <a:tcPr marT="45731" marB="45731">
                    <a:solidFill>
                      <a:schemeClr val="bg1">
                        <a:lumMod val="75000"/>
                      </a:schemeClr>
                    </a:solidFill>
                  </a:tcPr>
                </a:tc>
              </a:tr>
              <a:tr h="198457">
                <a:tc>
                  <a:txBody>
                    <a:bodyPr/>
                    <a:lstStyle/>
                    <a:p>
                      <a:pPr marL="0" algn="l" defTabSz="457200" rtl="0" eaLnBrk="1" latinLnBrk="0" hangingPunct="1"/>
                      <a:r>
                        <a:rPr lang="en-US" sz="1000" kern="1200" dirty="0" smtClean="0">
                          <a:solidFill>
                            <a:srgbClr val="FF0000"/>
                          </a:solidFill>
                          <a:latin typeface="Arial" pitchFamily="34" charset="0"/>
                          <a:ea typeface="+mn-ea"/>
                          <a:cs typeface="Arial" pitchFamily="34" charset="0"/>
                        </a:rPr>
                        <a:t>[#####]</a:t>
                      </a:r>
                      <a:endParaRPr lang="en-US" sz="1000" kern="1200" dirty="0">
                        <a:solidFill>
                          <a:srgbClr val="FF0000"/>
                        </a:solidFill>
                        <a:latin typeface="Arial" pitchFamily="34" charset="0"/>
                        <a:ea typeface="+mn-ea"/>
                        <a:cs typeface="Arial" pitchFamily="34" charset="0"/>
                      </a:endParaRPr>
                    </a:p>
                  </a:txBody>
                  <a:tcPr marT="45731" marB="45731"/>
                </a:tc>
                <a:tc>
                  <a:txBody>
                    <a:bodyPr/>
                    <a:lstStyle/>
                    <a:p>
                      <a:r>
                        <a:rPr lang="en-US" sz="1000" dirty="0" smtClean="0">
                          <a:latin typeface="Arial" pitchFamily="34" charset="0"/>
                          <a:cs typeface="Arial" pitchFamily="34" charset="0"/>
                        </a:rPr>
                        <a:t>[Title]</a:t>
                      </a:r>
                      <a:r>
                        <a:rPr lang="en-US" sz="1000" baseline="0" dirty="0" smtClean="0">
                          <a:latin typeface="Arial" pitchFamily="34" charset="0"/>
                          <a:cs typeface="Arial" pitchFamily="34" charset="0"/>
                        </a:rPr>
                        <a:t>   [Typically a PRR covers only one release with only one associated RR]</a:t>
                      </a:r>
                      <a:endParaRPr lang="en-US" sz="1000" dirty="0">
                        <a:latin typeface="Arial" pitchFamily="34" charset="0"/>
                        <a:cs typeface="Arial" pitchFamily="34" charset="0"/>
                      </a:endParaRPr>
                    </a:p>
                  </a:txBody>
                  <a:tcPr marT="45731" marB="45731"/>
                </a:tc>
              </a:tr>
            </a:tbl>
          </a:graphicData>
        </a:graphic>
      </p:graphicFrame>
    </p:spTree>
    <p:extLst>
      <p:ext uri="{BB962C8B-B14F-4D97-AF65-F5344CB8AC3E}">
        <p14:creationId xmlns:p14="http://schemas.microsoft.com/office/powerpoint/2010/main" val="2880959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Readiness</a:t>
            </a:r>
            <a:endParaRPr lang="en-US" dirty="0"/>
          </a:p>
        </p:txBody>
      </p:sp>
      <p:sp>
        <p:nvSpPr>
          <p:cNvPr id="3" name="Content Placeholder 2"/>
          <p:cNvSpPr>
            <a:spLocks noGrp="1"/>
          </p:cNvSpPr>
          <p:nvPr>
            <p:ph idx="1"/>
          </p:nvPr>
        </p:nvSpPr>
        <p:spPr/>
        <p:txBody>
          <a:bodyPr/>
          <a:lstStyle/>
          <a:p>
            <a:r>
              <a:rPr lang="en-US" sz="1600" dirty="0"/>
              <a:t>This release will be implemented in FSA’s Virtual Data Center in Plano, TX. [identify other data center if applicable]</a:t>
            </a:r>
          </a:p>
          <a:p>
            <a:endParaRPr lang="en-US" sz="1600" dirty="0" smtClean="0"/>
          </a:p>
          <a:p>
            <a:r>
              <a:rPr lang="en-US" sz="1600" dirty="0" smtClean="0"/>
              <a:t>Operational </a:t>
            </a:r>
            <a:r>
              <a:rPr lang="en-US" sz="1600" dirty="0"/>
              <a:t>roles and responsibilities between different teams (data center, middleware, application support) have been defined and communicated</a:t>
            </a:r>
            <a:r>
              <a:rPr lang="en-US" sz="1600" dirty="0" smtClean="0"/>
              <a:t>.</a:t>
            </a:r>
          </a:p>
          <a:p>
            <a:pPr>
              <a:defRPr/>
            </a:pPr>
            <a:endParaRPr lang="en-US" sz="1600" dirty="0" smtClean="0"/>
          </a:p>
          <a:p>
            <a:pPr>
              <a:defRPr/>
            </a:pPr>
            <a:r>
              <a:rPr lang="en-US" sz="1600" dirty="0" smtClean="0"/>
              <a:t>The </a:t>
            </a:r>
            <a:r>
              <a:rPr lang="en-US" sz="1600" dirty="0"/>
              <a:t>release will be implemented [during / outside of] the normal maintenance window [state outage period if outside of maintenance window].</a:t>
            </a:r>
          </a:p>
          <a:p>
            <a:pPr>
              <a:defRPr/>
            </a:pPr>
            <a:endParaRPr lang="en-US" sz="1600" dirty="0"/>
          </a:p>
          <a:p>
            <a:pPr>
              <a:defRPr/>
            </a:pPr>
            <a:r>
              <a:rPr lang="en-US" sz="1600" dirty="0"/>
              <a:t>Hour-by-Hour Plan has been completed and all resources understand the actions required to complete implementation</a:t>
            </a:r>
            <a:r>
              <a:rPr lang="en-US" sz="1600" dirty="0" smtClean="0"/>
              <a:t>. The hour-by-hour plan has been distributed to all parties involved, including the VDC Manager.</a:t>
            </a:r>
            <a:endParaRPr lang="en-US" sz="1600" dirty="0"/>
          </a:p>
          <a:p>
            <a:pPr marL="0" indent="0">
              <a:buNone/>
            </a:pPr>
            <a:endParaRPr lang="en-US" sz="1600" dirty="0"/>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69298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a:t>
            </a:r>
            <a:r>
              <a:rPr lang="en-US" dirty="0" smtClean="0"/>
              <a:t>Readiness </a:t>
            </a:r>
            <a:r>
              <a:rPr lang="en-US" sz="2400" dirty="0" smtClean="0"/>
              <a:t>(continued)</a:t>
            </a:r>
            <a:endParaRPr lang="en-US" sz="2400" dirty="0"/>
          </a:p>
        </p:txBody>
      </p:sp>
      <p:sp>
        <p:nvSpPr>
          <p:cNvPr id="3" name="Content Placeholder 2"/>
          <p:cNvSpPr>
            <a:spLocks noGrp="1"/>
          </p:cNvSpPr>
          <p:nvPr>
            <p:ph idx="1"/>
          </p:nvPr>
        </p:nvSpPr>
        <p:spPr>
          <a:xfrm>
            <a:off x="457200" y="1066800"/>
            <a:ext cx="8229600" cy="5029200"/>
          </a:xfrm>
        </p:spPr>
        <p:txBody>
          <a:bodyPr/>
          <a:lstStyle/>
          <a:p>
            <a:r>
              <a:rPr lang="en-US" sz="1600" dirty="0" smtClean="0"/>
              <a:t>A Service Delivery Review (SDR) is required by the VDC if a system/system component or infrastructure is added and the VDC provider’s support and/or processes are changed.  [  This release completed an SDR on [date.] // OR// An SDR was not required for this release because FSA and the VDC provider determined that it did not meet the SDR criteria, as confirmed by e-mail dated [date] from [person]. // OR // If the application is hosted outside of VDC, explain the infrastructure/cloud provider’s process for ensuring that they are ready to support FSA’s business/application.  ]</a:t>
            </a:r>
          </a:p>
          <a:p>
            <a:endParaRPr lang="en-US" sz="1400" dirty="0" smtClean="0"/>
          </a:p>
          <a:p>
            <a:r>
              <a:rPr lang="en-US" sz="1600" dirty="0" smtClean="0"/>
              <a:t>Configuration Management Database (CMDB) </a:t>
            </a:r>
            <a:r>
              <a:rPr lang="en-US" sz="1600" dirty="0"/>
              <a:t>review and validation completed on [date – usually done in conjunction with SDR, if release does not have an SDR this validation still needs to </a:t>
            </a:r>
            <a:r>
              <a:rPr lang="en-US" sz="1600" dirty="0" smtClean="0"/>
              <a:t>occur].</a:t>
            </a:r>
            <a:endParaRPr lang="en-US" sz="1600" dirty="0"/>
          </a:p>
          <a:p>
            <a:endParaRPr lang="en-US" sz="1400" dirty="0" smtClean="0"/>
          </a:p>
          <a:p>
            <a:r>
              <a:rPr lang="en-US" sz="1600" dirty="0" smtClean="0"/>
              <a:t>Application </a:t>
            </a:r>
            <a:r>
              <a:rPr lang="en-US" sz="1600" dirty="0"/>
              <a:t>Specific Information (ASI) Document, including infrastructure diagram, was last updated on [date].</a:t>
            </a:r>
          </a:p>
          <a:p>
            <a:endParaRPr lang="en-US" sz="1400" dirty="0" smtClean="0"/>
          </a:p>
          <a:p>
            <a:r>
              <a:rPr lang="en-US" sz="1600" dirty="0" smtClean="0"/>
              <a:t>Disaster </a:t>
            </a:r>
            <a:r>
              <a:rPr lang="en-US" sz="1600" dirty="0"/>
              <a:t>recovery objectives revalidated based on this release:</a:t>
            </a:r>
          </a:p>
          <a:p>
            <a:pPr lvl="1"/>
            <a:r>
              <a:rPr lang="en-US" sz="1600" dirty="0"/>
              <a:t>Recovery Time Objective (RTO): [Mission Essential = 48 hours or Essential = 72 hours or Non-Essential = 72 hours]</a:t>
            </a:r>
          </a:p>
          <a:p>
            <a:pPr lvl="1"/>
            <a:r>
              <a:rPr lang="en-US" sz="1600" dirty="0"/>
              <a:t>Recovery Point Objective (RPO): [Mission Essential = 24 hours or Essential = 24 hours or Non-Essential = 48 hours</a:t>
            </a:r>
            <a:r>
              <a:rPr lang="en-US" sz="1600" dirty="0" smtClean="0"/>
              <a:t>]</a:t>
            </a:r>
            <a:endParaRPr lang="en-US" sz="1600" dirty="0"/>
          </a:p>
          <a:p>
            <a:endParaRPr lang="en-US" sz="1600" dirty="0"/>
          </a:p>
        </p:txBody>
      </p:sp>
      <p:sp>
        <p:nvSpPr>
          <p:cNvPr id="5" name="TextBox 4"/>
          <p:cNvSpPr txBox="1"/>
          <p:nvPr/>
        </p:nvSpPr>
        <p:spPr>
          <a:xfrm>
            <a:off x="68666" y="76200"/>
            <a:ext cx="1112805"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79064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10190" y="2800350"/>
            <a:ext cx="8425545" cy="1466850"/>
          </a:xfrm>
        </p:spPr>
        <p:txBody>
          <a:bodyPr/>
          <a:lstStyle/>
          <a:p>
            <a:r>
              <a:rPr lang="en-US" dirty="0"/>
              <a:t>Production Readiness Review</a:t>
            </a:r>
            <a:endParaRPr lang="en-US" dirty="0" smtClean="0"/>
          </a:p>
          <a:p>
            <a:r>
              <a:rPr lang="en-US" dirty="0" smtClean="0"/>
              <a:t>FSA Release Request Number [Insert RR Number]</a:t>
            </a:r>
          </a:p>
          <a:p>
            <a:r>
              <a:rPr lang="en-US" dirty="0" smtClean="0"/>
              <a:t>[Date]</a:t>
            </a:r>
          </a:p>
        </p:txBody>
      </p:sp>
      <p:sp>
        <p:nvSpPr>
          <p:cNvPr id="4" name="Title 3"/>
          <p:cNvSpPr>
            <a:spLocks noGrp="1"/>
          </p:cNvSpPr>
          <p:nvPr>
            <p:ph type="title"/>
          </p:nvPr>
        </p:nvSpPr>
        <p:spPr>
          <a:xfrm>
            <a:off x="381000" y="1905000"/>
            <a:ext cx="8229600" cy="738595"/>
          </a:xfrm>
        </p:spPr>
        <p:txBody>
          <a:bodyPr/>
          <a:lstStyle/>
          <a:p>
            <a:r>
              <a:rPr lang="en-US" sz="3600" dirty="0" smtClean="0"/>
              <a:t>[System Name and Version Number]</a:t>
            </a:r>
            <a:br>
              <a:rPr lang="en-US" sz="3600" dirty="0" smtClean="0"/>
            </a:br>
            <a:r>
              <a:rPr lang="en-US" dirty="0" smtClean="0"/>
              <a:t/>
            </a:r>
            <a:br>
              <a:rPr lang="en-US" dirty="0" smtClean="0"/>
            </a:br>
            <a:endParaRPr lang="en-US" sz="3600" dirty="0"/>
          </a:p>
        </p:txBody>
      </p:sp>
      <p:sp>
        <p:nvSpPr>
          <p:cNvPr id="8" name="TextBox 7"/>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23942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Roll-back Plan</a:t>
            </a:r>
            <a:endParaRPr lang="en-US" dirty="0"/>
          </a:p>
        </p:txBody>
      </p:sp>
      <p:sp>
        <p:nvSpPr>
          <p:cNvPr id="3" name="Content Placeholder 2"/>
          <p:cNvSpPr>
            <a:spLocks noGrp="1"/>
          </p:cNvSpPr>
          <p:nvPr>
            <p:ph idx="1"/>
          </p:nvPr>
        </p:nvSpPr>
        <p:spPr/>
        <p:txBody>
          <a:bodyPr/>
          <a:lstStyle/>
          <a:p>
            <a:pPr>
              <a:defRPr/>
            </a:pPr>
            <a:r>
              <a:rPr lang="en-US" sz="1600" dirty="0"/>
              <a:t>The Roll-back Plan will be executed if [describe conditions that would cause the release to be rolled back, for example </a:t>
            </a:r>
            <a:r>
              <a:rPr lang="en-US" sz="1600" dirty="0" smtClean="0"/>
              <a:t>“if </a:t>
            </a:r>
            <a:r>
              <a:rPr lang="en-US" sz="1600" dirty="0"/>
              <a:t>production validation testing </a:t>
            </a:r>
            <a:r>
              <a:rPr lang="en-US" sz="1600" dirty="0" smtClean="0"/>
              <a:t>fails”]</a:t>
            </a:r>
            <a:endParaRPr lang="en-US" sz="1600" dirty="0"/>
          </a:p>
          <a:p>
            <a:pPr>
              <a:defRPr/>
            </a:pPr>
            <a:endParaRPr lang="en-US" sz="1600" dirty="0"/>
          </a:p>
          <a:p>
            <a:pPr>
              <a:defRPr/>
            </a:pPr>
            <a:r>
              <a:rPr lang="en-US" sz="1600" dirty="0"/>
              <a:t>The Roll-back Plan consists of [describe how release will be rolled back if needed]</a:t>
            </a:r>
          </a:p>
          <a:p>
            <a:pPr>
              <a:defRPr/>
            </a:pPr>
            <a:endParaRPr lang="en-US" sz="1600" dirty="0"/>
          </a:p>
          <a:p>
            <a:pPr>
              <a:defRPr/>
            </a:pPr>
            <a:r>
              <a:rPr lang="en-US" sz="1600" dirty="0"/>
              <a:t>Roll-back Plan can be completed within the maintenance window [if extension would be required, indicate how long</a:t>
            </a:r>
            <a:r>
              <a:rPr lang="en-US" sz="1600" dirty="0" smtClean="0"/>
              <a:t>]</a:t>
            </a:r>
          </a:p>
          <a:p>
            <a:pPr>
              <a:defRPr/>
            </a:pPr>
            <a:endParaRPr lang="en-US" sz="1600" dirty="0"/>
          </a:p>
          <a:p>
            <a:pPr>
              <a:defRPr/>
            </a:pPr>
            <a:r>
              <a:rPr lang="en-US" sz="1600" dirty="0" smtClean="0"/>
              <a:t>The </a:t>
            </a:r>
            <a:r>
              <a:rPr lang="en-US" sz="1600" dirty="0"/>
              <a:t>decision to execute the roll-back plan will be made by the technical team implementing the release based on the criteria described in this PRR, with approval from the System Owner and VDC Manager.</a:t>
            </a:r>
          </a:p>
          <a:p>
            <a:endParaRPr lang="en-US" sz="1600" dirty="0"/>
          </a:p>
        </p:txBody>
      </p:sp>
      <p:sp>
        <p:nvSpPr>
          <p:cNvPr id="5" name="TextBox 4"/>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7065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a:t>
            </a:r>
            <a:endParaRPr lang="en-US" dirty="0"/>
          </a:p>
        </p:txBody>
      </p:sp>
      <p:sp>
        <p:nvSpPr>
          <p:cNvPr id="3" name="Content Placeholder 2"/>
          <p:cNvSpPr>
            <a:spLocks noGrp="1"/>
          </p:cNvSpPr>
          <p:nvPr>
            <p:ph idx="1"/>
          </p:nvPr>
        </p:nvSpPr>
        <p:spPr/>
        <p:txBody>
          <a:bodyPr/>
          <a:lstStyle/>
          <a:p>
            <a:pPr>
              <a:lnSpc>
                <a:spcPct val="90000"/>
              </a:lnSpc>
              <a:buFontTx/>
              <a:buChar char="•"/>
            </a:pPr>
            <a:r>
              <a:rPr lang="en-US" sz="1400" dirty="0">
                <a:latin typeface="Arial" pitchFamily="34" charset="0"/>
                <a:cs typeface="Arial" pitchFamily="34" charset="0"/>
              </a:rPr>
              <a:t>Documented system owner is [name]</a:t>
            </a:r>
          </a:p>
          <a:p>
            <a:pPr>
              <a:lnSpc>
                <a:spcPct val="90000"/>
              </a:lnSpc>
              <a:buFontTx/>
              <a:buChar char="•"/>
            </a:pPr>
            <a:endParaRPr lang="en-US" sz="1400" dirty="0">
              <a:latin typeface="Arial" pitchFamily="34" charset="0"/>
              <a:cs typeface="Arial" pitchFamily="34" charset="0"/>
            </a:endParaRPr>
          </a:p>
          <a:p>
            <a:pPr>
              <a:lnSpc>
                <a:spcPct val="90000"/>
              </a:lnSpc>
              <a:buFontTx/>
              <a:buChar char="•"/>
            </a:pPr>
            <a:r>
              <a:rPr lang="en-US" sz="1400" dirty="0">
                <a:latin typeface="Arial" pitchFamily="34" charset="0"/>
                <a:cs typeface="Arial" pitchFamily="34" charset="0"/>
              </a:rPr>
              <a:t>ISSO is [name], confirmed by </a:t>
            </a:r>
            <a:r>
              <a:rPr lang="en-US" sz="1400" dirty="0" smtClean="0">
                <a:latin typeface="Arial" pitchFamily="34" charset="0"/>
                <a:cs typeface="Arial" pitchFamily="34" charset="0"/>
              </a:rPr>
              <a:t>appointment letter dated </a:t>
            </a:r>
            <a:r>
              <a:rPr lang="en-US" sz="1400" dirty="0">
                <a:latin typeface="Arial" pitchFamily="34" charset="0"/>
                <a:cs typeface="Arial" pitchFamily="34" charset="0"/>
              </a:rPr>
              <a:t>[date] </a:t>
            </a:r>
          </a:p>
          <a:p>
            <a:pPr>
              <a:lnSpc>
                <a:spcPct val="90000"/>
              </a:lnSpc>
              <a:buFontTx/>
              <a:buChar char="•"/>
            </a:pPr>
            <a:endParaRPr lang="en-US" sz="1400" dirty="0">
              <a:latin typeface="Arial" pitchFamily="34" charset="0"/>
              <a:cs typeface="Arial" pitchFamily="34" charset="0"/>
            </a:endParaRPr>
          </a:p>
          <a:p>
            <a:pPr>
              <a:lnSpc>
                <a:spcPct val="90000"/>
              </a:lnSpc>
              <a:buFontTx/>
              <a:buChar char="•"/>
            </a:pPr>
            <a:r>
              <a:rPr lang="en-US" sz="1400" dirty="0">
                <a:latin typeface="Arial" pitchFamily="34" charset="0"/>
                <a:cs typeface="Arial" pitchFamily="34" charset="0"/>
              </a:rPr>
              <a:t>Alternate ISSO is [name], confirmed by </a:t>
            </a:r>
            <a:r>
              <a:rPr lang="en-US" sz="1400" dirty="0" smtClean="0">
                <a:latin typeface="Arial" pitchFamily="34" charset="0"/>
                <a:cs typeface="Arial" pitchFamily="34" charset="0"/>
              </a:rPr>
              <a:t>appointment letter dated </a:t>
            </a:r>
            <a:r>
              <a:rPr lang="en-US" sz="1400" dirty="0">
                <a:latin typeface="Arial" pitchFamily="34" charset="0"/>
                <a:cs typeface="Arial" pitchFamily="34" charset="0"/>
              </a:rPr>
              <a:t>[date]</a:t>
            </a:r>
          </a:p>
          <a:p>
            <a:pPr>
              <a:lnSpc>
                <a:spcPct val="90000"/>
              </a:lnSpc>
              <a:buFontTx/>
              <a:buChar char="•"/>
            </a:pPr>
            <a:endParaRPr lang="en-US" sz="1400" dirty="0">
              <a:latin typeface="Arial" pitchFamily="34" charset="0"/>
              <a:cs typeface="Arial" pitchFamily="34" charset="0"/>
            </a:endParaRPr>
          </a:p>
          <a:p>
            <a:pPr>
              <a:lnSpc>
                <a:spcPct val="90000"/>
              </a:lnSpc>
              <a:buFontTx/>
              <a:buChar char="•"/>
            </a:pPr>
            <a:r>
              <a:rPr lang="en-US" sz="1400" dirty="0">
                <a:latin typeface="Arial" pitchFamily="34" charset="0"/>
                <a:cs typeface="Arial" pitchFamily="34" charset="0"/>
              </a:rPr>
              <a:t>System is classified as a [GSS, Major Application, Minor </a:t>
            </a:r>
            <a:r>
              <a:rPr lang="en-US" sz="1400" dirty="0" smtClean="0">
                <a:latin typeface="Arial" pitchFamily="34" charset="0"/>
                <a:cs typeface="Arial" pitchFamily="34" charset="0"/>
              </a:rPr>
              <a:t>Application, or a component of one of these categories]</a:t>
            </a:r>
            <a:endParaRPr lang="en-US" sz="1400" dirty="0">
              <a:latin typeface="Arial" pitchFamily="34" charset="0"/>
              <a:cs typeface="Arial" pitchFamily="34" charset="0"/>
            </a:endParaRPr>
          </a:p>
          <a:p>
            <a:pPr>
              <a:lnSpc>
                <a:spcPct val="90000"/>
              </a:lnSpc>
              <a:buFontTx/>
              <a:buChar char="•"/>
            </a:pPr>
            <a:endParaRPr lang="en-US" sz="1400" dirty="0">
              <a:latin typeface="Arial" pitchFamily="34" charset="0"/>
              <a:cs typeface="Arial" pitchFamily="34" charset="0"/>
            </a:endParaRPr>
          </a:p>
          <a:p>
            <a:pPr>
              <a:lnSpc>
                <a:spcPct val="90000"/>
              </a:lnSpc>
              <a:buFontTx/>
              <a:buChar char="•"/>
            </a:pPr>
            <a:r>
              <a:rPr lang="en-US" sz="1400" dirty="0">
                <a:latin typeface="Arial" pitchFamily="34" charset="0"/>
                <a:cs typeface="Arial" pitchFamily="34" charset="0"/>
              </a:rPr>
              <a:t>System [does/does not] contain Personally Identifiable Information (PII</a:t>
            </a:r>
            <a:r>
              <a:rPr lang="en-US" sz="1400" dirty="0" smtClean="0">
                <a:latin typeface="Arial" pitchFamily="34" charset="0"/>
                <a:cs typeface="Arial" pitchFamily="34" charset="0"/>
              </a:rPr>
              <a:t>). [Provide a summary of the types of data elements for the system]</a:t>
            </a:r>
            <a:endParaRPr lang="en-US" sz="1400" dirty="0">
              <a:latin typeface="Arial" pitchFamily="34" charset="0"/>
              <a:cs typeface="Arial" pitchFamily="34" charset="0"/>
            </a:endParaRPr>
          </a:p>
          <a:p>
            <a:pPr>
              <a:lnSpc>
                <a:spcPct val="90000"/>
              </a:lnSpc>
              <a:buFontTx/>
              <a:buChar char="•"/>
            </a:pPr>
            <a:endParaRPr lang="en-US" sz="1400" dirty="0">
              <a:latin typeface="Arial" pitchFamily="34" charset="0"/>
              <a:cs typeface="Arial" pitchFamily="34" charset="0"/>
            </a:endParaRPr>
          </a:p>
          <a:p>
            <a:pPr>
              <a:lnSpc>
                <a:spcPct val="90000"/>
              </a:lnSpc>
              <a:buFontTx/>
              <a:buChar char="•"/>
            </a:pPr>
            <a:r>
              <a:rPr lang="en-US" sz="1400" dirty="0">
                <a:latin typeface="Arial" pitchFamily="34" charset="0"/>
                <a:cs typeface="Arial" pitchFamily="34" charset="0"/>
              </a:rPr>
              <a:t>Confidentiality is categorized as [High, Moderate, Low]</a:t>
            </a:r>
          </a:p>
          <a:p>
            <a:pPr>
              <a:lnSpc>
                <a:spcPct val="90000"/>
              </a:lnSpc>
              <a:buFontTx/>
              <a:buChar char="•"/>
            </a:pPr>
            <a:endParaRPr lang="en-US" sz="1400" dirty="0">
              <a:latin typeface="Arial" pitchFamily="34" charset="0"/>
              <a:cs typeface="Arial" pitchFamily="34" charset="0"/>
            </a:endParaRPr>
          </a:p>
          <a:p>
            <a:pPr>
              <a:lnSpc>
                <a:spcPct val="90000"/>
              </a:lnSpc>
              <a:buFontTx/>
              <a:buChar char="•"/>
            </a:pPr>
            <a:r>
              <a:rPr lang="en-US" sz="1400" dirty="0">
                <a:latin typeface="Arial" pitchFamily="34" charset="0"/>
                <a:cs typeface="Arial" pitchFamily="34" charset="0"/>
              </a:rPr>
              <a:t>Integrity is categorized as [High, Moderate, Low]</a:t>
            </a:r>
          </a:p>
          <a:p>
            <a:pPr>
              <a:lnSpc>
                <a:spcPct val="90000"/>
              </a:lnSpc>
              <a:buFontTx/>
              <a:buChar char="•"/>
            </a:pPr>
            <a:endParaRPr lang="en-US" sz="1400" dirty="0">
              <a:latin typeface="Arial" pitchFamily="34" charset="0"/>
              <a:cs typeface="Arial" pitchFamily="34" charset="0"/>
            </a:endParaRPr>
          </a:p>
          <a:p>
            <a:pPr>
              <a:lnSpc>
                <a:spcPct val="90000"/>
              </a:lnSpc>
              <a:buFontTx/>
              <a:buChar char="•"/>
            </a:pPr>
            <a:r>
              <a:rPr lang="en-US" sz="1400" dirty="0">
                <a:latin typeface="Arial" pitchFamily="34" charset="0"/>
                <a:cs typeface="Arial" pitchFamily="34" charset="0"/>
              </a:rPr>
              <a:t>Availability is categorized as [High, Moderate, Low</a:t>
            </a:r>
            <a:r>
              <a:rPr lang="en-US" sz="1400" dirty="0" smtClean="0">
                <a:latin typeface="Arial" pitchFamily="34" charset="0"/>
                <a:cs typeface="Arial" pitchFamily="34" charset="0"/>
              </a:rPr>
              <a:t>]</a:t>
            </a:r>
          </a:p>
          <a:p>
            <a:pPr>
              <a:lnSpc>
                <a:spcPct val="90000"/>
              </a:lnSpc>
              <a:buFontTx/>
              <a:buChar char="•"/>
            </a:pPr>
            <a:endParaRPr lang="en-US" sz="1400" dirty="0">
              <a:latin typeface="Arial" pitchFamily="34" charset="0"/>
              <a:cs typeface="Arial" pitchFamily="34" charset="0"/>
            </a:endParaRPr>
          </a:p>
          <a:p>
            <a:pPr>
              <a:lnSpc>
                <a:spcPct val="90000"/>
              </a:lnSpc>
              <a:buFontTx/>
              <a:buChar char="•"/>
            </a:pPr>
            <a:r>
              <a:rPr lang="en-US" sz="1400" dirty="0">
                <a:latin typeface="Arial" pitchFamily="34" charset="0"/>
                <a:cs typeface="Arial" pitchFamily="34" charset="0"/>
              </a:rPr>
              <a:t>[System name] </a:t>
            </a:r>
            <a:r>
              <a:rPr lang="en-US" sz="1400" dirty="0" smtClean="0">
                <a:latin typeface="Arial" pitchFamily="34" charset="0"/>
                <a:cs typeface="Arial" pitchFamily="34" charset="0"/>
              </a:rPr>
              <a:t>[does/does </a:t>
            </a:r>
            <a:r>
              <a:rPr lang="en-US" sz="1400" dirty="0">
                <a:latin typeface="Arial" pitchFamily="34" charset="0"/>
                <a:cs typeface="Arial" pitchFamily="34" charset="0"/>
              </a:rPr>
              <a:t>not] participate in FSA’s Ongoing Security Authorization Program. The ISSO has validated that a current Authority to Operate (ATO) is in place for the system. The most recent ATO [or continuous ATO] was signed on [date].</a:t>
            </a:r>
          </a:p>
          <a:p>
            <a:pPr>
              <a:lnSpc>
                <a:spcPct val="90000"/>
              </a:lnSpc>
              <a:buFontTx/>
              <a:buChar char="•"/>
            </a:pPr>
            <a:endParaRPr lang="en-US" sz="1400" dirty="0">
              <a:latin typeface="Arial" pitchFamily="34" charset="0"/>
              <a:cs typeface="Arial" pitchFamily="34" charset="0"/>
            </a:endParaRPr>
          </a:p>
          <a:p>
            <a:endParaRPr lang="en-US" sz="1400" dirty="0"/>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57831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a:t>
            </a:r>
            <a:r>
              <a:rPr lang="en-US" dirty="0" smtClean="0"/>
              <a:t>Privacy </a:t>
            </a:r>
            <a:r>
              <a:rPr lang="en-US" sz="2400" dirty="0" smtClean="0"/>
              <a:t>(continued)</a:t>
            </a:r>
            <a:endParaRPr lang="en-US" sz="2400" dirty="0"/>
          </a:p>
        </p:txBody>
      </p:sp>
      <p:sp>
        <p:nvSpPr>
          <p:cNvPr id="3" name="Content Placeholder 2"/>
          <p:cNvSpPr>
            <a:spLocks noGrp="1"/>
          </p:cNvSpPr>
          <p:nvPr>
            <p:ph idx="1"/>
          </p:nvPr>
        </p:nvSpPr>
        <p:spPr>
          <a:xfrm>
            <a:off x="457200" y="1219200"/>
            <a:ext cx="8229600" cy="4572000"/>
          </a:xfrm>
        </p:spPr>
        <p:txBody>
          <a:bodyPr/>
          <a:lstStyle/>
          <a:p>
            <a:pPr>
              <a:lnSpc>
                <a:spcPct val="90000"/>
              </a:lnSpc>
              <a:buFont typeface="Arial" pitchFamily="34" charset="0"/>
              <a:buChar char="•"/>
            </a:pPr>
            <a:r>
              <a:rPr lang="en-US" sz="1400" dirty="0">
                <a:latin typeface="Arial" pitchFamily="34" charset="0"/>
                <a:cs typeface="Arial" pitchFamily="34" charset="0"/>
              </a:rPr>
              <a:t>The System Owner and ISSO have evaluated the changes being implemented in this release and have determined that there [is / is not] an impact to the security posture/controls of the system [state the impact if there is one].</a:t>
            </a:r>
          </a:p>
          <a:p>
            <a:pPr>
              <a:lnSpc>
                <a:spcPct val="90000"/>
              </a:lnSpc>
              <a:buFont typeface="Arial" pitchFamily="34" charset="0"/>
              <a:buChar char="•"/>
            </a:pPr>
            <a:endParaRPr lang="en-US" sz="1200" dirty="0">
              <a:latin typeface="Arial" pitchFamily="34" charset="0"/>
              <a:cs typeface="Arial" pitchFamily="34" charset="0"/>
            </a:endParaRPr>
          </a:p>
          <a:p>
            <a:pPr>
              <a:lnSpc>
                <a:spcPct val="90000"/>
              </a:lnSpc>
              <a:buFont typeface="Arial" pitchFamily="34" charset="0"/>
              <a:buChar char="•"/>
            </a:pPr>
            <a:r>
              <a:rPr lang="en-US" sz="1400" dirty="0">
                <a:latin typeface="Arial" pitchFamily="34" charset="0"/>
                <a:cs typeface="Arial" pitchFamily="34" charset="0"/>
              </a:rPr>
              <a:t>The ISSO has verified this release </a:t>
            </a:r>
            <a:r>
              <a:rPr lang="en-US" sz="1400" dirty="0"/>
              <a:t>[does/does not] </a:t>
            </a:r>
            <a:r>
              <a:rPr lang="en-US" sz="1400" dirty="0">
                <a:latin typeface="Arial" pitchFamily="34" charset="0"/>
                <a:cs typeface="Arial" pitchFamily="34" charset="0"/>
              </a:rPr>
              <a:t>involve the collection of any new data elements or data collection from new data subjects, and that this release </a:t>
            </a:r>
            <a:r>
              <a:rPr lang="en-US" sz="1400" dirty="0"/>
              <a:t>[does/does not]</a:t>
            </a:r>
            <a:r>
              <a:rPr lang="en-US" sz="1400" dirty="0">
                <a:latin typeface="Arial" pitchFamily="34" charset="0"/>
                <a:cs typeface="Arial" pitchFamily="34" charset="0"/>
              </a:rPr>
              <a:t> involve the sharing of data with new business partners. [state the new data/partners if applicable</a:t>
            </a:r>
            <a:r>
              <a:rPr lang="en-US" sz="1400" dirty="0" smtClean="0">
                <a:latin typeface="Arial" pitchFamily="34" charset="0"/>
                <a:cs typeface="Arial" pitchFamily="34" charset="0"/>
              </a:rPr>
              <a:t>]</a:t>
            </a:r>
          </a:p>
          <a:p>
            <a:pPr marL="0" indent="0">
              <a:lnSpc>
                <a:spcPct val="90000"/>
              </a:lnSpc>
              <a:buNone/>
            </a:pPr>
            <a:endParaRPr lang="en-US" sz="1400" dirty="0">
              <a:latin typeface="Arial" pitchFamily="34" charset="0"/>
              <a:cs typeface="Arial" pitchFamily="34" charset="0"/>
            </a:endParaRPr>
          </a:p>
          <a:p>
            <a:pPr>
              <a:lnSpc>
                <a:spcPct val="90000"/>
              </a:lnSpc>
              <a:buFontTx/>
              <a:buChar char="•"/>
            </a:pPr>
            <a:r>
              <a:rPr lang="en-US" sz="1400" dirty="0" smtClean="0">
                <a:latin typeface="Arial" pitchFamily="34" charset="0"/>
                <a:cs typeface="Arial" pitchFamily="34" charset="0"/>
              </a:rPr>
              <a:t>The System Owner and ISSO [have / have not] </a:t>
            </a:r>
            <a:r>
              <a:rPr lang="en-US" sz="1400" dirty="0">
                <a:latin typeface="Arial" pitchFamily="34" charset="0"/>
                <a:cs typeface="Arial" pitchFamily="34" charset="0"/>
              </a:rPr>
              <a:t>reviewed the </a:t>
            </a:r>
            <a:r>
              <a:rPr lang="en-US" sz="1400" dirty="0" smtClean="0">
                <a:latin typeface="Arial" pitchFamily="34" charset="0"/>
                <a:cs typeface="Arial" pitchFamily="34" charset="0"/>
              </a:rPr>
              <a:t>documents on the PRR slide titled “Security Documentation” and verify that all appropriate updates have occurred. </a:t>
            </a:r>
            <a:endParaRPr lang="en-US" sz="1400" dirty="0">
              <a:latin typeface="Arial" pitchFamily="34" charset="0"/>
              <a:cs typeface="Arial" pitchFamily="34" charset="0"/>
            </a:endParaRPr>
          </a:p>
          <a:p>
            <a:pPr>
              <a:lnSpc>
                <a:spcPct val="90000"/>
              </a:lnSpc>
              <a:buFontTx/>
              <a:buChar char="•"/>
            </a:pPr>
            <a:endParaRPr lang="en-US" sz="1200" dirty="0" smtClean="0">
              <a:latin typeface="Arial" pitchFamily="34" charset="0"/>
              <a:cs typeface="Arial" pitchFamily="34" charset="0"/>
            </a:endParaRPr>
          </a:p>
          <a:p>
            <a:pPr>
              <a:lnSpc>
                <a:spcPct val="90000"/>
              </a:lnSpc>
              <a:buFontTx/>
              <a:buChar char="•"/>
            </a:pPr>
            <a:r>
              <a:rPr lang="en-US" sz="1400" dirty="0" smtClean="0">
                <a:latin typeface="Arial" pitchFamily="34" charset="0"/>
                <a:cs typeface="Arial" pitchFamily="34" charset="0"/>
              </a:rPr>
              <a:t>The </a:t>
            </a:r>
            <a:r>
              <a:rPr lang="en-US" sz="1400" dirty="0">
                <a:latin typeface="Arial" pitchFamily="34" charset="0"/>
                <a:cs typeface="Arial" pitchFamily="34" charset="0"/>
              </a:rPr>
              <a:t>ISSO has reviewed the website(s) for the system and validated that a Human and Machine Readable Privacy Policy [is / is not] in place. [if not in place, please explain</a:t>
            </a:r>
            <a:r>
              <a:rPr lang="en-US" sz="1400" dirty="0" smtClean="0">
                <a:latin typeface="Arial" pitchFamily="34" charset="0"/>
                <a:cs typeface="Arial" pitchFamily="34" charset="0"/>
              </a:rPr>
              <a:t>]</a:t>
            </a:r>
          </a:p>
          <a:p>
            <a:pPr marL="0" indent="0">
              <a:lnSpc>
                <a:spcPct val="90000"/>
              </a:lnSpc>
              <a:buNone/>
            </a:pPr>
            <a:endParaRPr lang="en-US" sz="1400" dirty="0" smtClean="0">
              <a:latin typeface="Arial" pitchFamily="34" charset="0"/>
              <a:cs typeface="Arial" pitchFamily="34" charset="0"/>
            </a:endParaRPr>
          </a:p>
          <a:p>
            <a:pPr>
              <a:lnSpc>
                <a:spcPct val="90000"/>
              </a:lnSpc>
              <a:buFontTx/>
              <a:buChar char="•"/>
            </a:pPr>
            <a:r>
              <a:rPr lang="en-US" sz="1400" dirty="0" smtClean="0">
                <a:latin typeface="Arial" pitchFamily="34" charset="0"/>
                <a:cs typeface="Arial" pitchFamily="34" charset="0"/>
              </a:rPr>
              <a:t>In accordance with OMB M-15-13 and NIST 800-52, the System Owner and ISSO confirm that all websites and services provided by this system [are available only through a secure connection (HTTPS) //OR// have a plan in place to utilize secure connections (HTTPS) by December 31, 2016.]</a:t>
            </a:r>
            <a:endParaRPr lang="en-US" sz="1400" dirty="0">
              <a:latin typeface="Arial" pitchFamily="34" charset="0"/>
              <a:cs typeface="Arial" pitchFamily="34" charset="0"/>
            </a:endParaRPr>
          </a:p>
          <a:p>
            <a:pPr>
              <a:lnSpc>
                <a:spcPct val="90000"/>
              </a:lnSpc>
              <a:buFont typeface="Arial" pitchFamily="34" charset="0"/>
              <a:buChar char="•"/>
            </a:pPr>
            <a:endParaRPr lang="en-US" sz="1200" dirty="0">
              <a:latin typeface="Arial" pitchFamily="34" charset="0"/>
              <a:cs typeface="Arial" pitchFamily="34" charset="0"/>
            </a:endParaRPr>
          </a:p>
          <a:p>
            <a:r>
              <a:rPr lang="en-US" sz="1400" dirty="0" smtClean="0"/>
              <a:t>The Monthly Authenticated Vulnerability Scans are scheduled for the system on [date; i.e. 5</a:t>
            </a:r>
            <a:r>
              <a:rPr lang="en-US" sz="1400" baseline="30000" dirty="0" smtClean="0"/>
              <a:t>th</a:t>
            </a:r>
            <a:r>
              <a:rPr lang="en-US" sz="1400" dirty="0" smtClean="0"/>
              <a:t> calendar day of month, second Saturday of month, etc.].</a:t>
            </a:r>
            <a:endParaRPr lang="en-US" sz="1400" dirty="0"/>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264947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Documentation</a:t>
            </a:r>
            <a:endParaRPr lang="en-US" sz="1400" dirty="0"/>
          </a:p>
        </p:txBody>
      </p:sp>
      <p:graphicFrame>
        <p:nvGraphicFramePr>
          <p:cNvPr id="4" name="Table 3" descr="This slide provides the status of security documents for the system and this release." title="Security Documentation"/>
          <p:cNvGraphicFramePr>
            <a:graphicFrameLocks noGrp="1"/>
          </p:cNvGraphicFramePr>
          <p:nvPr>
            <p:extLst>
              <p:ext uri="{D42A27DB-BD31-4B8C-83A1-F6EECF244321}">
                <p14:modId xmlns:p14="http://schemas.microsoft.com/office/powerpoint/2010/main" val="1260807871"/>
              </p:ext>
            </p:extLst>
          </p:nvPr>
        </p:nvGraphicFramePr>
        <p:xfrm>
          <a:off x="381000" y="1143000"/>
          <a:ext cx="8458200" cy="4258631"/>
        </p:xfrm>
        <a:graphic>
          <a:graphicData uri="http://schemas.openxmlformats.org/drawingml/2006/table">
            <a:tbl>
              <a:tblPr firstRow="1"/>
              <a:tblGrid>
                <a:gridCol w="609600"/>
                <a:gridCol w="2438400"/>
                <a:gridCol w="2057400"/>
                <a:gridCol w="838200"/>
                <a:gridCol w="838200"/>
                <a:gridCol w="1676400"/>
              </a:tblGrid>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Ent. WBS Code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Document</a:t>
                      </a:r>
                      <a:endParaRPr kumimoji="0" lang="en-US" sz="1000" b="1" i="0" u="none" strike="noStrike" cap="none" normalizeH="0" baseline="0" dirty="0" smtClean="0">
                        <a:ln>
                          <a:noFill/>
                        </a:ln>
                        <a:solidFill>
                          <a:srgbClr val="0F7BC8"/>
                        </a:solidFill>
                        <a:effectLst/>
                        <a:latin typeface="Arial" pitchFamily="34" charset="0"/>
                        <a:cs typeface="Arial"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Status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Created Document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Updated Existing Doc.</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Part of Another Doc.</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No update needed</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Not applicable to this release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Document Version Number of Final Accepted Document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Date of Final Accepted Document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Comments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(If included in another document, indicate the name of that document)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353856">
                <a:tc>
                  <a:txBody>
                    <a:bodyPr/>
                    <a:lstStyle/>
                    <a:p>
                      <a:pPr algn="ctr" fontAlgn="ctr"/>
                      <a:r>
                        <a:rPr lang="en-US" sz="1000" b="0" i="0" u="none" strike="noStrike" dirty="0">
                          <a:solidFill>
                            <a:srgbClr val="000000"/>
                          </a:solidFill>
                          <a:effectLst/>
                          <a:latin typeface="Arial"/>
                        </a:rPr>
                        <a:t>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Information System</a:t>
                      </a:r>
                      <a:r>
                        <a:rPr lang="en-US" sz="1000" b="0" i="0" u="none" strike="noStrike" baseline="0" dirty="0" smtClean="0">
                          <a:solidFill>
                            <a:srgbClr val="000000"/>
                          </a:solidFill>
                          <a:effectLst/>
                          <a:latin typeface="Arial"/>
                        </a:rPr>
                        <a:t> Security Officer (ISSO) Appointment Letter</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pitchFamily="34" charset="0"/>
                          <a:cs typeface="Arial" pitchFamily="34" charset="0"/>
                        </a:rPr>
                        <a:t>[fill in document status from choices above]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6702">
                <a:tc>
                  <a:txBody>
                    <a:bodyPr/>
                    <a:lstStyle/>
                    <a:p>
                      <a:pPr algn="ctr" fontAlgn="ctr"/>
                      <a:r>
                        <a:rPr lang="en-US" sz="1000" b="0" i="0" u="none" strike="noStrike" dirty="0">
                          <a:solidFill>
                            <a:srgbClr val="000000"/>
                          </a:solidFill>
                          <a:effectLst/>
                          <a:latin typeface="Arial"/>
                        </a:rPr>
                        <a:t>3.2.1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rgbClr val="000000"/>
                          </a:solidFill>
                          <a:effectLst/>
                          <a:latin typeface="Arial"/>
                        </a:rPr>
                        <a:t>Privacy Threshold Analysis</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[document status]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7646">
                <a:tc>
                  <a:txBody>
                    <a:bodyPr/>
                    <a:lstStyle/>
                    <a:p>
                      <a:pPr algn="ctr" fontAlgn="ctr"/>
                      <a:r>
                        <a:rPr lang="en-US" sz="1000" b="0" i="0" u="none" strike="noStrike">
                          <a:solidFill>
                            <a:srgbClr val="000000"/>
                          </a:solidFill>
                          <a:effectLst/>
                          <a:latin typeface="Arial"/>
                        </a:rPr>
                        <a:t>3.2.2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rgbClr val="000000"/>
                          </a:solidFill>
                          <a:effectLst/>
                          <a:latin typeface="Arial"/>
                        </a:rPr>
                        <a:t>Privacy Impact Assessment</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[document status]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algn="ctr" fontAlgn="ctr"/>
                      <a:r>
                        <a:rPr lang="en-US" sz="1000" b="0" i="0" u="none" strike="noStrike" dirty="0">
                          <a:solidFill>
                            <a:srgbClr val="000000"/>
                          </a:solidFill>
                          <a:effectLst/>
                          <a:latin typeface="Arial"/>
                        </a:rPr>
                        <a:t>3.4.1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rgbClr val="000000"/>
                          </a:solidFill>
                          <a:effectLst/>
                          <a:latin typeface="Arial"/>
                        </a:rPr>
                        <a:t>Business Impact Analysis (BIA)</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914">
                <a:tc>
                  <a:txBody>
                    <a:bodyPr/>
                    <a:lstStyle/>
                    <a:p>
                      <a:pPr algn="ctr" fontAlgn="ctr"/>
                      <a:r>
                        <a:rPr lang="en-US" sz="1000" b="0" i="0" u="none" strike="noStrike" dirty="0">
                          <a:solidFill>
                            <a:srgbClr val="000000"/>
                          </a:solidFill>
                          <a:effectLst/>
                          <a:latin typeface="Arial"/>
                        </a:rPr>
                        <a:t>3.4.2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rgbClr val="000000"/>
                          </a:solidFill>
                          <a:effectLst/>
                          <a:latin typeface="Arial"/>
                        </a:rPr>
                        <a:t>Information Technology (IT) Contingency Plan (Includes Test Plan)</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97">
                <a:tc>
                  <a:txBody>
                    <a:bodyPr/>
                    <a:lstStyle/>
                    <a:p>
                      <a:pPr algn="ctr" fontAlgn="ctr"/>
                      <a:r>
                        <a:rPr lang="en-US" sz="1000" b="0" i="0" u="none" strike="noStrike" dirty="0">
                          <a:solidFill>
                            <a:srgbClr val="000000"/>
                          </a:solidFill>
                          <a:effectLst/>
                          <a:latin typeface="Arial"/>
                        </a:rPr>
                        <a:t>3.5.1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rgbClr val="000000"/>
                          </a:solidFill>
                          <a:effectLst/>
                          <a:latin typeface="Arial"/>
                        </a:rPr>
                        <a:t>Data Sensitivity Worksheet</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97">
                <a:tc>
                  <a:txBody>
                    <a:bodyPr/>
                    <a:lstStyle/>
                    <a:p>
                      <a:pPr algn="ctr" fontAlgn="ctr"/>
                      <a:r>
                        <a:rPr lang="en-US" sz="1000" b="0" i="0" u="none" strike="noStrike" dirty="0">
                          <a:solidFill>
                            <a:srgbClr val="000000"/>
                          </a:solidFill>
                          <a:effectLst/>
                          <a:latin typeface="Arial"/>
                        </a:rPr>
                        <a:t>3.5.2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System </a:t>
                      </a:r>
                      <a:r>
                        <a:rPr lang="en-US" sz="1000" b="0" i="0" u="none" strike="noStrike" dirty="0">
                          <a:solidFill>
                            <a:srgbClr val="000000"/>
                          </a:solidFill>
                          <a:effectLst/>
                          <a:latin typeface="Arial"/>
                        </a:rPr>
                        <a:t>Authorization </a:t>
                      </a:r>
                      <a:r>
                        <a:rPr lang="en-US" sz="1000" b="0" i="0" u="none" strike="noStrike" dirty="0" smtClean="0">
                          <a:solidFill>
                            <a:srgbClr val="000000"/>
                          </a:solidFill>
                          <a:effectLst/>
                          <a:latin typeface="Arial"/>
                        </a:rPr>
                        <a:t>Boundary</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97">
                <a:tc>
                  <a:txBody>
                    <a:bodyPr/>
                    <a:lstStyle/>
                    <a:p>
                      <a:pPr algn="ctr" fontAlgn="ctr"/>
                      <a:r>
                        <a:rPr lang="en-US" sz="1000" b="0" i="0" u="none" strike="noStrike" dirty="0" smtClean="0">
                          <a:solidFill>
                            <a:srgbClr val="000000"/>
                          </a:solidFill>
                          <a:effectLst/>
                          <a:latin typeface="Arial"/>
                        </a:rPr>
                        <a:t>3.5.3</a:t>
                      </a:r>
                      <a:endParaRPr lang="en-US" sz="1000" b="0" i="0" u="none" strike="noStrike" dirty="0">
                        <a:solidFill>
                          <a:srgbClr val="000000"/>
                        </a:solidFill>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System Security Plan</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97">
                <a:tc>
                  <a:txBody>
                    <a:bodyPr/>
                    <a:lstStyle/>
                    <a:p>
                      <a:pPr algn="ctr" fontAlgn="ctr"/>
                      <a:r>
                        <a:rPr lang="en-US" sz="1000" b="0" i="0" u="none" strike="noStrike" dirty="0">
                          <a:solidFill>
                            <a:srgbClr val="000000"/>
                          </a:solidFill>
                          <a:effectLst/>
                          <a:latin typeface="Aria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Authority To</a:t>
                      </a:r>
                      <a:r>
                        <a:rPr lang="en-US" sz="1000" b="0" i="0" u="none" strike="noStrike" baseline="0" dirty="0" smtClean="0">
                          <a:solidFill>
                            <a:srgbClr val="000000"/>
                          </a:solidFill>
                          <a:effectLst/>
                          <a:latin typeface="Arial"/>
                        </a:rPr>
                        <a:t> Operate Letter and Briefing</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97">
                <a:tc>
                  <a:txBody>
                    <a:bodyPr/>
                    <a:lstStyle/>
                    <a:p>
                      <a:pPr algn="ctr" fontAlgn="ct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Incident</a:t>
                      </a:r>
                      <a:r>
                        <a:rPr lang="en-US" sz="1000" b="0" i="0" u="none" strike="noStrike" baseline="0" dirty="0" smtClean="0">
                          <a:solidFill>
                            <a:srgbClr val="000000"/>
                          </a:solidFill>
                          <a:effectLst/>
                          <a:latin typeface="Arial"/>
                        </a:rPr>
                        <a:t> Response Plan</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
        <p:nvSpPr>
          <p:cNvPr id="3" name="TextBox 2"/>
          <p:cNvSpPr txBox="1"/>
          <p:nvPr/>
        </p:nvSpPr>
        <p:spPr>
          <a:xfrm>
            <a:off x="5638800" y="304800"/>
            <a:ext cx="3276600" cy="707886"/>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[most recent version and update date should be identified in the table below, but updates are only needed on condition changes, not necessarily with each release]</a:t>
            </a:r>
          </a:p>
        </p:txBody>
      </p:sp>
    </p:spTree>
    <p:extLst>
      <p:ext uri="{BB962C8B-B14F-4D97-AF65-F5344CB8AC3E}">
        <p14:creationId xmlns:p14="http://schemas.microsoft.com/office/powerpoint/2010/main" val="753702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Vulnerability Scans</a:t>
            </a:r>
            <a:endParaRPr lang="en-US" dirty="0"/>
          </a:p>
        </p:txBody>
      </p:sp>
      <p:graphicFrame>
        <p:nvGraphicFramePr>
          <p:cNvPr id="4" name="Table 3" descr="This table provides the status of security vulnerability scans that occur leading up to the PRR." title="Scans occuring before PRR"/>
          <p:cNvGraphicFramePr>
            <a:graphicFrameLocks noGrp="1"/>
          </p:cNvGraphicFramePr>
          <p:nvPr>
            <p:extLst>
              <p:ext uri="{D42A27DB-BD31-4B8C-83A1-F6EECF244321}">
                <p14:modId xmlns:p14="http://schemas.microsoft.com/office/powerpoint/2010/main" val="4288455287"/>
              </p:ext>
            </p:extLst>
          </p:nvPr>
        </p:nvGraphicFramePr>
        <p:xfrm>
          <a:off x="609600" y="1600200"/>
          <a:ext cx="8004046" cy="2194792"/>
        </p:xfrm>
        <a:graphic>
          <a:graphicData uri="http://schemas.openxmlformats.org/drawingml/2006/table">
            <a:tbl>
              <a:tblPr firstRow="1" bandRow="1">
                <a:tableStyleId>{5940675A-B579-460E-94D1-54222C63F5DA}</a:tableStyleId>
              </a:tblPr>
              <a:tblGrid>
                <a:gridCol w="2743200"/>
                <a:gridCol w="1143000"/>
                <a:gridCol w="1066800"/>
                <a:gridCol w="990600"/>
                <a:gridCol w="990600"/>
                <a:gridCol w="1069846"/>
              </a:tblGrid>
              <a:tr h="371078">
                <a:tc>
                  <a:txBody>
                    <a:bodyPr/>
                    <a:lstStyle/>
                    <a:p>
                      <a:r>
                        <a:rPr lang="en-US" sz="1200" b="1" dirty="0" smtClean="0">
                          <a:latin typeface="Arial" pitchFamily="34" charset="0"/>
                          <a:cs typeface="Arial" pitchFamily="34" charset="0"/>
                        </a:rPr>
                        <a:t>Scans</a:t>
                      </a:r>
                      <a:r>
                        <a:rPr lang="en-US" sz="1200" b="1" baseline="0" dirty="0" smtClean="0">
                          <a:latin typeface="Arial" pitchFamily="34" charset="0"/>
                          <a:cs typeface="Arial" pitchFamily="34" charset="0"/>
                        </a:rPr>
                        <a:t> occurring before PRR</a:t>
                      </a:r>
                      <a:endParaRPr lang="en-US" sz="1200" b="1" dirty="0">
                        <a:latin typeface="Arial" pitchFamily="34" charset="0"/>
                        <a:cs typeface="Arial" pitchFamily="34" charset="0"/>
                      </a:endParaRPr>
                    </a:p>
                  </a:txBody>
                  <a:tcPr marT="45749" marB="45749">
                    <a:solidFill>
                      <a:schemeClr val="bg1">
                        <a:lumMod val="75000"/>
                      </a:schemeClr>
                    </a:solidFill>
                  </a:tcPr>
                </a:tc>
                <a:tc>
                  <a:txBody>
                    <a:bodyPr/>
                    <a:lstStyle/>
                    <a:p>
                      <a:pPr algn="ctr"/>
                      <a:r>
                        <a:rPr lang="en-US" sz="1200" b="1" dirty="0" smtClean="0">
                          <a:latin typeface="Arial" pitchFamily="34" charset="0"/>
                          <a:cs typeface="Arial" pitchFamily="34" charset="0"/>
                        </a:rPr>
                        <a:t>Scan Tool(s)</a:t>
                      </a:r>
                      <a:endParaRPr lang="en-US" sz="1200" b="1" dirty="0">
                        <a:latin typeface="Arial" pitchFamily="34" charset="0"/>
                        <a:cs typeface="Arial" pitchFamily="34" charset="0"/>
                      </a:endParaRPr>
                    </a:p>
                  </a:txBody>
                  <a:tcPr marT="45749" marB="45749">
                    <a:solidFill>
                      <a:schemeClr val="bg1">
                        <a:lumMod val="75000"/>
                      </a:schemeClr>
                    </a:solidFill>
                  </a:tcPr>
                </a:tc>
                <a:tc>
                  <a:txBody>
                    <a:bodyPr/>
                    <a:lstStyle/>
                    <a:p>
                      <a:pPr algn="ctr"/>
                      <a:r>
                        <a:rPr lang="en-US" sz="1200" b="1" dirty="0" smtClean="0">
                          <a:latin typeface="Arial" pitchFamily="34" charset="0"/>
                          <a:cs typeface="Arial" pitchFamily="34" charset="0"/>
                        </a:rPr>
                        <a:t>Scan Request Date</a:t>
                      </a:r>
                      <a:endParaRPr lang="en-US" sz="1200" b="1" dirty="0">
                        <a:latin typeface="Arial" pitchFamily="34" charset="0"/>
                        <a:cs typeface="Arial" pitchFamily="34" charset="0"/>
                      </a:endParaRPr>
                    </a:p>
                  </a:txBody>
                  <a:tcPr marT="45749" marB="45749">
                    <a:solidFill>
                      <a:schemeClr val="bg1">
                        <a:lumMod val="75000"/>
                      </a:schemeClr>
                    </a:solidFill>
                  </a:tcPr>
                </a:tc>
                <a:tc>
                  <a:txBody>
                    <a:bodyPr/>
                    <a:lstStyle/>
                    <a:p>
                      <a:pPr algn="ctr"/>
                      <a:r>
                        <a:rPr lang="en-US" sz="1200" b="1" dirty="0" smtClean="0">
                          <a:latin typeface="Arial" pitchFamily="34" charset="0"/>
                          <a:cs typeface="Arial" pitchFamily="34" charset="0"/>
                        </a:rPr>
                        <a:t>Scan Completed Date </a:t>
                      </a:r>
                      <a:endParaRPr lang="en-US" sz="1200" b="1" dirty="0">
                        <a:latin typeface="Arial" pitchFamily="34" charset="0"/>
                        <a:cs typeface="Arial" pitchFamily="34" charset="0"/>
                      </a:endParaRPr>
                    </a:p>
                  </a:txBody>
                  <a:tcPr marT="45749" marB="45749">
                    <a:solidFill>
                      <a:schemeClr val="bg1">
                        <a:lumMod val="75000"/>
                      </a:schemeClr>
                    </a:solidFill>
                  </a:tcPr>
                </a:tc>
                <a:tc>
                  <a:txBody>
                    <a:bodyPr/>
                    <a:lstStyle/>
                    <a:p>
                      <a:pPr algn="ctr"/>
                      <a:r>
                        <a:rPr lang="en-US" sz="1200" b="1" dirty="0" smtClean="0">
                          <a:latin typeface="Arial" pitchFamily="34" charset="0"/>
                          <a:cs typeface="Arial" pitchFamily="34" charset="0"/>
                        </a:rPr>
                        <a:t>Analysis Complete Date</a:t>
                      </a:r>
                      <a:endParaRPr lang="en-US" sz="1200" b="1" dirty="0">
                        <a:latin typeface="Arial" pitchFamily="34" charset="0"/>
                        <a:cs typeface="Arial" pitchFamily="34" charset="0"/>
                      </a:endParaRPr>
                    </a:p>
                  </a:txBody>
                  <a:tcPr marT="45749" marB="45749">
                    <a:solidFill>
                      <a:schemeClr val="bg1">
                        <a:lumMod val="75000"/>
                      </a:schemeClr>
                    </a:solidFill>
                  </a:tcPr>
                </a:tc>
                <a:tc>
                  <a:txBody>
                    <a:bodyPr/>
                    <a:lstStyle/>
                    <a:p>
                      <a:pPr algn="ctr"/>
                      <a:r>
                        <a:rPr lang="en-US" sz="1200" b="1" dirty="0" smtClean="0">
                          <a:latin typeface="Arial" pitchFamily="34" charset="0"/>
                          <a:cs typeface="Arial" pitchFamily="34" charset="0"/>
                        </a:rPr>
                        <a:t>Findings</a:t>
                      </a:r>
                      <a:r>
                        <a:rPr lang="en-US" sz="1200" b="1" baseline="0" dirty="0" smtClean="0">
                          <a:latin typeface="Arial" pitchFamily="34" charset="0"/>
                          <a:cs typeface="Arial" pitchFamily="34" charset="0"/>
                        </a:rPr>
                        <a:t> Entry Date</a:t>
                      </a:r>
                      <a:endParaRPr lang="en-US" sz="1200" b="1" dirty="0">
                        <a:latin typeface="Arial" pitchFamily="34" charset="0"/>
                        <a:cs typeface="Arial" pitchFamily="34" charset="0"/>
                      </a:endParaRPr>
                    </a:p>
                  </a:txBody>
                  <a:tcPr marT="45749" marB="45749">
                    <a:solidFill>
                      <a:schemeClr val="bg1">
                        <a:lumMod val="75000"/>
                      </a:schemeClr>
                    </a:solidFill>
                  </a:tcPr>
                </a:tc>
              </a:tr>
              <a:tr h="371078">
                <a:tc>
                  <a:txBody>
                    <a:bodyPr/>
                    <a:lstStyle/>
                    <a:p>
                      <a:r>
                        <a:rPr lang="en-US" sz="1200" dirty="0" smtClean="0">
                          <a:latin typeface="Arial" pitchFamily="34" charset="0"/>
                          <a:cs typeface="Arial" pitchFamily="34" charset="0"/>
                        </a:rPr>
                        <a:t>Application Scan of Non-Production Environments (Dev, Test, Stage,</a:t>
                      </a:r>
                      <a:r>
                        <a:rPr lang="en-US" sz="1200" baseline="0" dirty="0" smtClean="0">
                          <a:latin typeface="Arial" pitchFamily="34" charset="0"/>
                          <a:cs typeface="Arial" pitchFamily="34" charset="0"/>
                        </a:rPr>
                        <a:t> etc.)</a:t>
                      </a:r>
                      <a:endParaRPr lang="en-US" sz="1200" dirty="0">
                        <a:latin typeface="Arial" pitchFamily="34" charset="0"/>
                        <a:cs typeface="Arial" pitchFamily="34" charset="0"/>
                      </a:endParaRPr>
                    </a:p>
                  </a:txBody>
                  <a:tcPr marT="45749" marB="45749"/>
                </a:tc>
                <a:tc>
                  <a:txBody>
                    <a:bodyPr/>
                    <a:lstStyle/>
                    <a:p>
                      <a:pPr algn="ctr"/>
                      <a:endParaRPr lang="en-US" sz="1200" dirty="0" smtClean="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r>
              <a:tr h="371078">
                <a:tc>
                  <a:txBody>
                    <a:bodyPr/>
                    <a:lstStyle/>
                    <a:p>
                      <a:r>
                        <a:rPr lang="en-US" sz="1200" dirty="0" smtClean="0">
                          <a:latin typeface="Arial" pitchFamily="34" charset="0"/>
                          <a:cs typeface="Arial" pitchFamily="34" charset="0"/>
                        </a:rPr>
                        <a:t>Database Scan of Non-Production Environments (Dev, Test, Stage,</a:t>
                      </a:r>
                      <a:r>
                        <a:rPr lang="en-US" sz="1200" baseline="0" dirty="0" smtClean="0">
                          <a:latin typeface="Arial" pitchFamily="34" charset="0"/>
                          <a:cs typeface="Arial" pitchFamily="34" charset="0"/>
                        </a:rPr>
                        <a:t> etc.)</a:t>
                      </a: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r>
              <a:tr h="371078">
                <a:tc>
                  <a:txBody>
                    <a:bodyPr/>
                    <a:lstStyle/>
                    <a:p>
                      <a:r>
                        <a:rPr lang="en-US" sz="1200" dirty="0" smtClean="0">
                          <a:latin typeface="Arial" pitchFamily="34" charset="0"/>
                          <a:cs typeface="Arial" pitchFamily="34" charset="0"/>
                        </a:rPr>
                        <a:t>OS/Infrastructure Scan of Non-Production Environments (Dev, Test, Stage,</a:t>
                      </a:r>
                      <a:r>
                        <a:rPr lang="en-US" sz="1200" baseline="0" dirty="0" smtClean="0">
                          <a:latin typeface="Arial" pitchFamily="34" charset="0"/>
                          <a:cs typeface="Arial" pitchFamily="34" charset="0"/>
                        </a:rPr>
                        <a:t> etc.)</a:t>
                      </a: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r>
            </a:tbl>
          </a:graphicData>
        </a:graphic>
      </p:graphicFrame>
      <p:sp>
        <p:nvSpPr>
          <p:cNvPr id="5" name="TextBox 6"/>
          <p:cNvSpPr txBox="1">
            <a:spLocks noChangeArrowheads="1"/>
          </p:cNvSpPr>
          <p:nvPr/>
        </p:nvSpPr>
        <p:spPr bwMode="auto">
          <a:xfrm>
            <a:off x="304800" y="1200150"/>
            <a:ext cx="861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Times" pitchFamily="18" charset="0"/>
              </a:defRPr>
            </a:lvl1pPr>
            <a:lvl2pPr marL="742950" indent="-285750">
              <a:defRPr sz="4400">
                <a:solidFill>
                  <a:schemeClr val="tx1"/>
                </a:solidFill>
                <a:latin typeface="Times" pitchFamily="18" charset="0"/>
              </a:defRPr>
            </a:lvl2pPr>
            <a:lvl3pPr marL="1143000" indent="-228600">
              <a:defRPr sz="4400">
                <a:solidFill>
                  <a:schemeClr val="tx1"/>
                </a:solidFill>
                <a:latin typeface="Times" pitchFamily="18" charset="0"/>
              </a:defRPr>
            </a:lvl3pPr>
            <a:lvl4pPr marL="1600200" indent="-228600">
              <a:defRPr sz="4400">
                <a:solidFill>
                  <a:schemeClr val="tx1"/>
                </a:solidFill>
                <a:latin typeface="Times" pitchFamily="18" charset="0"/>
              </a:defRPr>
            </a:lvl4pPr>
            <a:lvl5pPr marL="2057400" indent="-228600">
              <a:defRPr sz="4400">
                <a:solidFill>
                  <a:schemeClr val="tx1"/>
                </a:solidFill>
                <a:latin typeface="Times" pitchFamily="18" charset="0"/>
              </a:defRPr>
            </a:lvl5pPr>
            <a:lvl6pPr marL="2514600" indent="-228600" eaLnBrk="0" fontAlgn="base" hangingPunct="0">
              <a:spcBef>
                <a:spcPct val="0"/>
              </a:spcBef>
              <a:spcAft>
                <a:spcPct val="0"/>
              </a:spcAft>
              <a:defRPr sz="4400">
                <a:solidFill>
                  <a:schemeClr val="tx1"/>
                </a:solidFill>
                <a:latin typeface="Times" pitchFamily="18" charset="0"/>
              </a:defRPr>
            </a:lvl6pPr>
            <a:lvl7pPr marL="2971800" indent="-228600" eaLnBrk="0" fontAlgn="base" hangingPunct="0">
              <a:spcBef>
                <a:spcPct val="0"/>
              </a:spcBef>
              <a:spcAft>
                <a:spcPct val="0"/>
              </a:spcAft>
              <a:defRPr sz="4400">
                <a:solidFill>
                  <a:schemeClr val="tx1"/>
                </a:solidFill>
                <a:latin typeface="Times" pitchFamily="18" charset="0"/>
              </a:defRPr>
            </a:lvl7pPr>
            <a:lvl8pPr marL="3429000" indent="-228600" eaLnBrk="0" fontAlgn="base" hangingPunct="0">
              <a:spcBef>
                <a:spcPct val="0"/>
              </a:spcBef>
              <a:spcAft>
                <a:spcPct val="0"/>
              </a:spcAft>
              <a:defRPr sz="4400">
                <a:solidFill>
                  <a:schemeClr val="tx1"/>
                </a:solidFill>
                <a:latin typeface="Times" pitchFamily="18" charset="0"/>
              </a:defRPr>
            </a:lvl8pPr>
            <a:lvl9pPr marL="3886200" indent="-228600" eaLnBrk="0" fontAlgn="base" hangingPunct="0">
              <a:spcBef>
                <a:spcPct val="0"/>
              </a:spcBef>
              <a:spcAft>
                <a:spcPct val="0"/>
              </a:spcAft>
              <a:defRPr sz="4400">
                <a:solidFill>
                  <a:schemeClr val="tx1"/>
                </a:solidFill>
                <a:latin typeface="Times" pitchFamily="18" charset="0"/>
              </a:defRPr>
            </a:lvl9pPr>
          </a:lstStyle>
          <a:p>
            <a:pPr algn="ctr"/>
            <a:r>
              <a:rPr lang="en-US" sz="1600" b="1" dirty="0" smtClean="0">
                <a:latin typeface="Arial" pitchFamily="34" charset="0"/>
                <a:cs typeface="Arial" pitchFamily="34" charset="0"/>
              </a:rPr>
              <a:t>Security </a:t>
            </a:r>
            <a:r>
              <a:rPr lang="en-US" sz="1600" b="1" dirty="0">
                <a:latin typeface="Arial" pitchFamily="34" charset="0"/>
                <a:cs typeface="Arial" pitchFamily="34" charset="0"/>
              </a:rPr>
              <a:t>Scan </a:t>
            </a:r>
            <a:r>
              <a:rPr lang="en-US" sz="1600" b="1" dirty="0" smtClean="0">
                <a:latin typeface="Arial" pitchFamily="34" charset="0"/>
                <a:cs typeface="Arial" pitchFamily="34" charset="0"/>
              </a:rPr>
              <a:t>Coordination for this release</a:t>
            </a:r>
            <a:endParaRPr lang="en-US" sz="1600" b="1" dirty="0">
              <a:latin typeface="Arial" pitchFamily="34" charset="0"/>
              <a:cs typeface="Arial" pitchFamily="34" charset="0"/>
            </a:endParaRPr>
          </a:p>
        </p:txBody>
      </p:sp>
      <p:graphicFrame>
        <p:nvGraphicFramePr>
          <p:cNvPr id="6" name="Table 5" descr="This table provides the details on the security scans occuring after the release goes to production." title="Scans occuring after PRR"/>
          <p:cNvGraphicFramePr>
            <a:graphicFrameLocks noGrp="1"/>
          </p:cNvGraphicFramePr>
          <p:nvPr>
            <p:extLst>
              <p:ext uri="{D42A27DB-BD31-4B8C-83A1-F6EECF244321}">
                <p14:modId xmlns:p14="http://schemas.microsoft.com/office/powerpoint/2010/main" val="1800503295"/>
              </p:ext>
            </p:extLst>
          </p:nvPr>
        </p:nvGraphicFramePr>
        <p:xfrm>
          <a:off x="612648" y="4159748"/>
          <a:ext cx="8000999" cy="1570492"/>
        </p:xfrm>
        <a:graphic>
          <a:graphicData uri="http://schemas.openxmlformats.org/drawingml/2006/table">
            <a:tbl>
              <a:tblPr firstRow="1" bandRow="1">
                <a:tableStyleId>{5940675A-B579-460E-94D1-54222C63F5DA}</a:tableStyleId>
              </a:tblPr>
              <a:tblGrid>
                <a:gridCol w="4053328"/>
                <a:gridCol w="1432936"/>
                <a:gridCol w="1292488"/>
                <a:gridCol w="1222247"/>
              </a:tblGrid>
              <a:tr h="371078">
                <a:tc>
                  <a:txBody>
                    <a:bodyPr/>
                    <a:lstStyle/>
                    <a:p>
                      <a:r>
                        <a:rPr lang="en-US" sz="1200" b="1" dirty="0" smtClean="0">
                          <a:latin typeface="Arial" pitchFamily="34" charset="0"/>
                          <a:cs typeface="Arial" pitchFamily="34" charset="0"/>
                        </a:rPr>
                        <a:t>Scans</a:t>
                      </a:r>
                      <a:r>
                        <a:rPr lang="en-US" sz="1200" b="1" baseline="0" dirty="0" smtClean="0">
                          <a:latin typeface="Arial" pitchFamily="34" charset="0"/>
                          <a:cs typeface="Arial" pitchFamily="34" charset="0"/>
                        </a:rPr>
                        <a:t> occurring after PRR</a:t>
                      </a:r>
                      <a:endParaRPr lang="en-US" sz="1200" b="1" dirty="0">
                        <a:latin typeface="Arial" pitchFamily="34" charset="0"/>
                        <a:cs typeface="Arial" pitchFamily="34" charset="0"/>
                      </a:endParaRPr>
                    </a:p>
                  </a:txBody>
                  <a:tcPr marT="45749" marB="45749">
                    <a:solidFill>
                      <a:schemeClr val="bg1">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latin typeface="Arial" pitchFamily="34" charset="0"/>
                          <a:cs typeface="Arial" pitchFamily="34" charset="0"/>
                        </a:rPr>
                        <a:t>Scan Tool(s)</a:t>
                      </a:r>
                    </a:p>
                    <a:p>
                      <a:pPr algn="ctr"/>
                      <a:endParaRPr lang="en-US" sz="1200" b="1" dirty="0">
                        <a:latin typeface="Arial" pitchFamily="34" charset="0"/>
                        <a:cs typeface="Arial" pitchFamily="34" charset="0"/>
                      </a:endParaRPr>
                    </a:p>
                  </a:txBody>
                  <a:tcPr marT="45749" marB="45749">
                    <a:solidFill>
                      <a:schemeClr val="bg1">
                        <a:lumMod val="75000"/>
                      </a:schemeClr>
                    </a:solidFill>
                  </a:tcPr>
                </a:tc>
                <a:tc>
                  <a:txBody>
                    <a:bodyPr/>
                    <a:lstStyle/>
                    <a:p>
                      <a:pPr algn="ctr"/>
                      <a:r>
                        <a:rPr lang="en-US" sz="1200" b="1" dirty="0" smtClean="0">
                          <a:latin typeface="Arial" pitchFamily="34" charset="0"/>
                          <a:cs typeface="Arial" pitchFamily="34" charset="0"/>
                        </a:rPr>
                        <a:t>Scan Request </a:t>
                      </a:r>
                      <a:r>
                        <a:rPr lang="en-US" sz="1200" b="1" baseline="0" dirty="0" smtClean="0">
                          <a:latin typeface="Arial" pitchFamily="34" charset="0"/>
                          <a:cs typeface="Arial" pitchFamily="34" charset="0"/>
                        </a:rPr>
                        <a:t>Date</a:t>
                      </a:r>
                      <a:endParaRPr lang="en-US" sz="1200" b="1" dirty="0">
                        <a:latin typeface="Arial" pitchFamily="34" charset="0"/>
                        <a:cs typeface="Arial" pitchFamily="34" charset="0"/>
                      </a:endParaRPr>
                    </a:p>
                  </a:txBody>
                  <a:tcPr marT="45749" marB="45749">
                    <a:solidFill>
                      <a:schemeClr val="bg1">
                        <a:lumMod val="75000"/>
                      </a:schemeClr>
                    </a:solidFill>
                  </a:tcPr>
                </a:tc>
                <a:tc>
                  <a:txBody>
                    <a:bodyPr/>
                    <a:lstStyle/>
                    <a:p>
                      <a:pPr algn="ctr"/>
                      <a:r>
                        <a:rPr lang="en-US" sz="1200" b="1" dirty="0" smtClean="0">
                          <a:latin typeface="Arial" pitchFamily="34" charset="0"/>
                          <a:cs typeface="Arial" pitchFamily="34" charset="0"/>
                        </a:rPr>
                        <a:t>Scheduled Scan Date</a:t>
                      </a:r>
                      <a:endParaRPr lang="en-US" sz="1200" b="1" dirty="0">
                        <a:latin typeface="Arial" pitchFamily="34" charset="0"/>
                        <a:cs typeface="Arial" pitchFamily="34" charset="0"/>
                      </a:endParaRPr>
                    </a:p>
                  </a:txBody>
                  <a:tcPr marT="45749" marB="45749">
                    <a:solidFill>
                      <a:schemeClr val="bg1">
                        <a:lumMod val="75000"/>
                      </a:schemeClr>
                    </a:solidFill>
                  </a:tcPr>
                </a:tc>
              </a:tr>
              <a:tr h="371078">
                <a:tc>
                  <a:txBody>
                    <a:bodyPr/>
                    <a:lstStyle/>
                    <a:p>
                      <a:r>
                        <a:rPr lang="en-US" sz="1200" dirty="0" smtClean="0">
                          <a:latin typeface="Arial" pitchFamily="34" charset="0"/>
                          <a:cs typeface="Arial" pitchFamily="34" charset="0"/>
                        </a:rPr>
                        <a:t>Application Scan of Production</a:t>
                      </a: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r>
              <a:tr h="371078">
                <a:tc>
                  <a:txBody>
                    <a:bodyPr/>
                    <a:lstStyle/>
                    <a:p>
                      <a:r>
                        <a:rPr lang="en-US" sz="1200" dirty="0" smtClean="0">
                          <a:latin typeface="Arial" pitchFamily="34" charset="0"/>
                          <a:cs typeface="Arial" pitchFamily="34" charset="0"/>
                        </a:rPr>
                        <a:t>Database Scan of Production</a:t>
                      </a: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r>
              <a:tr h="371078">
                <a:tc>
                  <a:txBody>
                    <a:bodyPr/>
                    <a:lstStyle/>
                    <a:p>
                      <a:r>
                        <a:rPr lang="en-US" sz="1200" dirty="0" smtClean="0">
                          <a:latin typeface="Arial" pitchFamily="34" charset="0"/>
                          <a:cs typeface="Arial" pitchFamily="34" charset="0"/>
                        </a:rPr>
                        <a:t>Operating System / Infrastructure Scan of Production</a:t>
                      </a: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c>
                  <a:txBody>
                    <a:bodyPr/>
                    <a:lstStyle/>
                    <a:p>
                      <a:pPr algn="ctr"/>
                      <a:endParaRPr lang="en-US" sz="1200" dirty="0">
                        <a:latin typeface="Arial" pitchFamily="34" charset="0"/>
                        <a:cs typeface="Arial" pitchFamily="34" charset="0"/>
                      </a:endParaRPr>
                    </a:p>
                  </a:txBody>
                  <a:tcPr marT="45749" marB="45749"/>
                </a:tc>
              </a:tr>
            </a:tbl>
          </a:graphicData>
        </a:graphic>
      </p:graphicFrame>
      <p:sp>
        <p:nvSpPr>
          <p:cNvPr id="7" name="TextBox 6"/>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51684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Vulnerability </a:t>
            </a:r>
            <a:r>
              <a:rPr lang="en-US" dirty="0" smtClean="0"/>
              <a:t>Summary</a:t>
            </a:r>
            <a:endParaRPr lang="en-US" dirty="0"/>
          </a:p>
        </p:txBody>
      </p:sp>
      <p:sp>
        <p:nvSpPr>
          <p:cNvPr id="7" name="TextBox 6"/>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graphicFrame>
        <p:nvGraphicFramePr>
          <p:cNvPr id="6" name="Table 5" descr="This table provides counts of the seucity vulnerabilities both for the system overall and for the release." title="Seucirty Vulnerability Summary"/>
          <p:cNvGraphicFramePr>
            <a:graphicFrameLocks noGrp="1"/>
          </p:cNvGraphicFramePr>
          <p:nvPr>
            <p:extLst>
              <p:ext uri="{D42A27DB-BD31-4B8C-83A1-F6EECF244321}">
                <p14:modId xmlns:p14="http://schemas.microsoft.com/office/powerpoint/2010/main" val="4135063638"/>
              </p:ext>
            </p:extLst>
          </p:nvPr>
        </p:nvGraphicFramePr>
        <p:xfrm>
          <a:off x="605832" y="1524000"/>
          <a:ext cx="7913594" cy="1859364"/>
        </p:xfrm>
        <a:graphic>
          <a:graphicData uri="http://schemas.openxmlformats.org/drawingml/2006/table">
            <a:tbl>
              <a:tblPr firstRow="1" bandRow="1">
                <a:tableStyleId>{5940675A-B579-460E-94D1-54222C63F5DA}</a:tableStyleId>
              </a:tblPr>
              <a:tblGrid>
                <a:gridCol w="4114800"/>
                <a:gridCol w="1181847"/>
                <a:gridCol w="1266264"/>
                <a:gridCol w="1350683"/>
              </a:tblGrid>
              <a:tr h="354469">
                <a:tc>
                  <a:txBody>
                    <a:bodyPr/>
                    <a:lstStyle/>
                    <a:p>
                      <a:endParaRPr lang="en-US" sz="1600" dirty="0">
                        <a:latin typeface="Arial" pitchFamily="34" charset="0"/>
                        <a:cs typeface="Arial" pitchFamily="34" charset="0"/>
                      </a:endParaRPr>
                    </a:p>
                  </a:txBody>
                  <a:tcPr marT="45746" marB="45746">
                    <a:solidFill>
                      <a:schemeClr val="bg1">
                        <a:lumMod val="75000"/>
                      </a:schemeClr>
                    </a:solidFill>
                  </a:tcPr>
                </a:tc>
                <a:tc>
                  <a:txBody>
                    <a:bodyPr/>
                    <a:lstStyle/>
                    <a:p>
                      <a:pPr algn="ctr"/>
                      <a:r>
                        <a:rPr lang="en-US" sz="1600" dirty="0" smtClean="0">
                          <a:latin typeface="Arial" pitchFamily="34" charset="0"/>
                          <a:cs typeface="Arial" pitchFamily="34" charset="0"/>
                        </a:rPr>
                        <a:t>Critical </a:t>
                      </a:r>
                      <a:endParaRPr lang="en-US" sz="1600" dirty="0">
                        <a:latin typeface="Arial" pitchFamily="34" charset="0"/>
                        <a:cs typeface="Arial" pitchFamily="34" charset="0"/>
                      </a:endParaRPr>
                    </a:p>
                  </a:txBody>
                  <a:tcPr marT="45746" marB="45746">
                    <a:solidFill>
                      <a:schemeClr val="bg1">
                        <a:lumMod val="75000"/>
                      </a:schemeClr>
                    </a:solidFill>
                  </a:tcPr>
                </a:tc>
                <a:tc>
                  <a:txBody>
                    <a:bodyPr/>
                    <a:lstStyle/>
                    <a:p>
                      <a:pPr algn="ctr"/>
                      <a:r>
                        <a:rPr lang="en-US" sz="1600" dirty="0" smtClean="0">
                          <a:latin typeface="Arial" pitchFamily="34" charset="0"/>
                          <a:cs typeface="Arial" pitchFamily="34" charset="0"/>
                        </a:rPr>
                        <a:t>High</a:t>
                      </a:r>
                      <a:endParaRPr lang="en-US" sz="1600" dirty="0">
                        <a:latin typeface="Arial" pitchFamily="34" charset="0"/>
                        <a:cs typeface="Arial" pitchFamily="34" charset="0"/>
                      </a:endParaRPr>
                    </a:p>
                  </a:txBody>
                  <a:tcPr marT="45746" marB="45746">
                    <a:solidFill>
                      <a:schemeClr val="bg1">
                        <a:lumMod val="75000"/>
                      </a:schemeClr>
                    </a:solidFill>
                  </a:tcPr>
                </a:tc>
                <a:tc>
                  <a:txBody>
                    <a:bodyPr/>
                    <a:lstStyle/>
                    <a:p>
                      <a:pPr algn="ctr"/>
                      <a:r>
                        <a:rPr lang="en-US" sz="1600" dirty="0" smtClean="0">
                          <a:latin typeface="Arial" pitchFamily="34" charset="0"/>
                          <a:cs typeface="Arial" pitchFamily="34" charset="0"/>
                        </a:rPr>
                        <a:t>Moderate</a:t>
                      </a:r>
                      <a:endParaRPr lang="en-US" sz="1600" dirty="0">
                        <a:latin typeface="Arial" pitchFamily="34" charset="0"/>
                        <a:cs typeface="Arial" pitchFamily="34" charset="0"/>
                      </a:endParaRPr>
                    </a:p>
                  </a:txBody>
                  <a:tcPr marT="45746" marB="45746">
                    <a:solidFill>
                      <a:schemeClr val="bg1">
                        <a:lumMod val="75000"/>
                      </a:schemeClr>
                    </a:solidFill>
                  </a:tcPr>
                </a:tc>
              </a:tr>
              <a:tr h="3224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New findings</a:t>
                      </a:r>
                      <a:r>
                        <a:rPr lang="en-US" sz="1400" baseline="0" dirty="0" smtClean="0">
                          <a:latin typeface="Arial" pitchFamily="34" charset="0"/>
                          <a:cs typeface="Arial" pitchFamily="34" charset="0"/>
                        </a:rPr>
                        <a:t> resulting from this release/project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latin typeface="Arial" pitchFamily="34" charset="0"/>
                          <a:cs typeface="Arial" pitchFamily="34" charset="0"/>
                        </a:rPr>
                        <a:t>(New CAP or New AR)</a:t>
                      </a:r>
                      <a:endParaRPr lang="en-US" sz="1400" dirty="0" smtClean="0">
                        <a:latin typeface="Arial" pitchFamily="34" charset="0"/>
                        <a:cs typeface="Arial" pitchFamily="34" charset="0"/>
                      </a:endParaRPr>
                    </a:p>
                  </a:txBody>
                  <a:tcPr marT="45746" marB="45746" anchor="ctr"/>
                </a:tc>
                <a:tc>
                  <a:txBody>
                    <a:bodyPr/>
                    <a:lstStyle/>
                    <a:p>
                      <a:pPr algn="ctr"/>
                      <a:r>
                        <a:rPr lang="en-US" sz="1600" dirty="0" smtClean="0">
                          <a:latin typeface="Arial" pitchFamily="34" charset="0"/>
                          <a:cs typeface="Arial" pitchFamily="34" charset="0"/>
                        </a:rPr>
                        <a:t>4</a:t>
                      </a:r>
                      <a:endParaRPr lang="en-US" sz="1600" dirty="0">
                        <a:latin typeface="Arial" pitchFamily="34" charset="0"/>
                        <a:cs typeface="Arial" pitchFamily="34" charset="0"/>
                      </a:endParaRPr>
                    </a:p>
                  </a:txBody>
                  <a:tcPr marT="45746" marB="45746" anchor="ct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marT="45746" marB="45746" anchor="ct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marT="45746" marB="45746" anchor="ctr"/>
                </a:tc>
              </a:tr>
              <a:tr h="468471">
                <a:tc>
                  <a:txBody>
                    <a:bodyPr/>
                    <a:lstStyle/>
                    <a:p>
                      <a:r>
                        <a:rPr lang="en-US" sz="1400" dirty="0" smtClean="0">
                          <a:latin typeface="Arial" pitchFamily="34" charset="0"/>
                          <a:cs typeface="Arial" pitchFamily="34" charset="0"/>
                        </a:rPr>
                        <a:t>Existing</a:t>
                      </a:r>
                      <a:r>
                        <a:rPr lang="en-US" sz="1400" baseline="0" dirty="0" smtClean="0">
                          <a:latin typeface="Arial" pitchFamily="34" charset="0"/>
                          <a:cs typeface="Arial" pitchFamily="34" charset="0"/>
                        </a:rPr>
                        <a:t> </a:t>
                      </a:r>
                      <a:r>
                        <a:rPr lang="en-US" sz="1400" dirty="0" smtClean="0">
                          <a:latin typeface="Arial" pitchFamily="34" charset="0"/>
                          <a:cs typeface="Arial" pitchFamily="34" charset="0"/>
                        </a:rPr>
                        <a:t>POAMs</a:t>
                      </a:r>
                      <a:r>
                        <a:rPr lang="en-US" sz="1400" baseline="0" dirty="0" smtClean="0">
                          <a:latin typeface="Arial" pitchFamily="34" charset="0"/>
                          <a:cs typeface="Arial" pitchFamily="34" charset="0"/>
                        </a:rPr>
                        <a:t> </a:t>
                      </a:r>
                    </a:p>
                    <a:p>
                      <a:r>
                        <a:rPr lang="en-US" sz="1400" dirty="0" smtClean="0">
                          <a:latin typeface="Arial" pitchFamily="34" charset="0"/>
                          <a:cs typeface="Arial" pitchFamily="34" charset="0"/>
                        </a:rPr>
                        <a:t>(Existing CAP</a:t>
                      </a:r>
                      <a:r>
                        <a:rPr lang="en-US" sz="1400" baseline="0" dirty="0" smtClean="0">
                          <a:latin typeface="Arial" pitchFamily="34" charset="0"/>
                          <a:cs typeface="Arial" pitchFamily="34" charset="0"/>
                        </a:rPr>
                        <a:t> or</a:t>
                      </a:r>
                      <a:r>
                        <a:rPr lang="en-US" sz="1400" dirty="0" smtClean="0">
                          <a:latin typeface="Arial" pitchFamily="34" charset="0"/>
                          <a:cs typeface="Arial" pitchFamily="34" charset="0"/>
                        </a:rPr>
                        <a:t> Existing AR)</a:t>
                      </a:r>
                      <a:endParaRPr lang="en-US" sz="1400" dirty="0">
                        <a:latin typeface="Arial" pitchFamily="34" charset="0"/>
                        <a:cs typeface="Arial" pitchFamily="34" charset="0"/>
                      </a:endParaRPr>
                    </a:p>
                  </a:txBody>
                  <a:tcPr marT="45746" marB="45746" anchor="ctr"/>
                </a:tc>
                <a:tc>
                  <a:txBody>
                    <a:bodyPr/>
                    <a:lstStyle/>
                    <a:p>
                      <a:pPr algn="ctr"/>
                      <a:r>
                        <a:rPr lang="en-US" sz="1600" dirty="0" smtClean="0">
                          <a:latin typeface="Arial" pitchFamily="34" charset="0"/>
                          <a:cs typeface="Arial" pitchFamily="34" charset="0"/>
                        </a:rPr>
                        <a:t>10</a:t>
                      </a:r>
                      <a:endParaRPr lang="en-US" sz="1600" dirty="0">
                        <a:latin typeface="Arial" pitchFamily="34" charset="0"/>
                        <a:cs typeface="Arial" pitchFamily="34" charset="0"/>
                      </a:endParaRPr>
                    </a:p>
                  </a:txBody>
                  <a:tcPr marT="45746" marB="45746" anchor="ct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marT="45746" marB="45746" anchor="ct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marT="45746" marB="45746" anchor="ctr"/>
                </a:tc>
              </a:tr>
              <a:tr h="4684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Total</a:t>
                      </a:r>
                    </a:p>
                  </a:txBody>
                  <a:tcPr marT="45746" marB="45746" anchor="ctr"/>
                </a:tc>
                <a:tc>
                  <a:txBody>
                    <a:bodyPr/>
                    <a:lstStyle/>
                    <a:p>
                      <a:pPr algn="ctr"/>
                      <a:r>
                        <a:rPr lang="en-US" sz="1600" dirty="0" smtClean="0">
                          <a:latin typeface="Arial" pitchFamily="34" charset="0"/>
                          <a:cs typeface="Arial" pitchFamily="34" charset="0"/>
                        </a:rPr>
                        <a:t>14</a:t>
                      </a:r>
                      <a:endParaRPr lang="en-US" sz="1600" dirty="0">
                        <a:latin typeface="Arial" pitchFamily="34" charset="0"/>
                        <a:cs typeface="Arial" pitchFamily="34" charset="0"/>
                      </a:endParaRPr>
                    </a:p>
                  </a:txBody>
                  <a:tcPr marT="45746" marB="45746" anchor="ct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marT="45746" marB="45746" anchor="ct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marT="45746" marB="45746" anchor="ctr"/>
                </a:tc>
              </a:tr>
            </a:tbl>
          </a:graphicData>
        </a:graphic>
      </p:graphicFrame>
      <p:sp>
        <p:nvSpPr>
          <p:cNvPr id="3" name="TextBox 2"/>
          <p:cNvSpPr txBox="1"/>
          <p:nvPr/>
        </p:nvSpPr>
        <p:spPr>
          <a:xfrm>
            <a:off x="729657" y="3505200"/>
            <a:ext cx="7652343" cy="523220"/>
          </a:xfrm>
          <a:prstGeom prst="rect">
            <a:avLst/>
          </a:prstGeom>
          <a:noFill/>
        </p:spPr>
        <p:txBody>
          <a:bodyPr wrap="square" rtlCol="0">
            <a:spAutoFit/>
          </a:bodyPr>
          <a:lstStyle/>
          <a:p>
            <a:pPr>
              <a:defRPr/>
            </a:pPr>
            <a:r>
              <a:rPr lang="en-US" sz="1400" dirty="0" smtClean="0">
                <a:latin typeface="Arial" pitchFamily="34" charset="0"/>
                <a:cs typeface="Arial" pitchFamily="34" charset="0"/>
              </a:rPr>
              <a:t>Note:  Validated </a:t>
            </a:r>
            <a:r>
              <a:rPr lang="en-US" sz="1400" dirty="0">
                <a:latin typeface="Arial" pitchFamily="34" charset="0"/>
                <a:cs typeface="Arial" pitchFamily="34" charset="0"/>
              </a:rPr>
              <a:t>false positive findings are not included in the counts </a:t>
            </a:r>
            <a:r>
              <a:rPr lang="en-US" sz="1400" dirty="0" smtClean="0">
                <a:latin typeface="Arial" pitchFamily="34" charset="0"/>
                <a:cs typeface="Arial" pitchFamily="34" charset="0"/>
              </a:rPr>
              <a:t>above</a:t>
            </a:r>
            <a:r>
              <a:rPr lang="en-US" sz="1400" dirty="0">
                <a:latin typeface="Arial" pitchFamily="34" charset="0"/>
                <a:cs typeface="Arial" pitchFamily="34" charset="0"/>
              </a:rPr>
              <a:t> </a:t>
            </a:r>
            <a:r>
              <a:rPr lang="en-US" sz="1400" dirty="0" smtClean="0">
                <a:latin typeface="Arial" pitchFamily="34" charset="0"/>
                <a:cs typeface="Arial" pitchFamily="34" charset="0"/>
              </a:rPr>
              <a:t>and </a:t>
            </a:r>
            <a:r>
              <a:rPr lang="en-US" sz="1400" dirty="0">
                <a:latin typeface="Arial" pitchFamily="34" charset="0"/>
                <a:cs typeface="Arial" pitchFamily="34" charset="0"/>
              </a:rPr>
              <a:t>are recorded by the POAM Team and stored on a shared drive for future reference.</a:t>
            </a:r>
          </a:p>
        </p:txBody>
      </p:sp>
      <p:sp>
        <p:nvSpPr>
          <p:cNvPr id="4" name="TextBox 3"/>
          <p:cNvSpPr txBox="1"/>
          <p:nvPr/>
        </p:nvSpPr>
        <p:spPr>
          <a:xfrm>
            <a:off x="228600" y="4419600"/>
            <a:ext cx="8632562" cy="738664"/>
          </a:xfrm>
          <a:prstGeom prst="rect">
            <a:avLst/>
          </a:prstGeom>
          <a:noFill/>
        </p:spPr>
        <p:txBody>
          <a:bodyPr wrap="square" rtlCol="0">
            <a:spAutoFit/>
          </a:bodyPr>
          <a:lstStyle/>
          <a:p>
            <a:pPr lvl="1"/>
            <a:r>
              <a:rPr lang="en-US" sz="1400" dirty="0">
                <a:latin typeface="Arial" pitchFamily="34" charset="0"/>
                <a:cs typeface="Arial" pitchFamily="34" charset="0"/>
              </a:rPr>
              <a:t>[</a:t>
            </a:r>
            <a:r>
              <a:rPr lang="en-US" sz="1400" u="sng" dirty="0">
                <a:latin typeface="Arial" pitchFamily="34" charset="0"/>
                <a:cs typeface="Arial" pitchFamily="34" charset="0"/>
              </a:rPr>
              <a:t>Guidance</a:t>
            </a:r>
            <a:r>
              <a:rPr lang="en-US" sz="1400" dirty="0">
                <a:latin typeface="Arial" pitchFamily="34" charset="0"/>
                <a:cs typeface="Arial" pitchFamily="34" charset="0"/>
              </a:rPr>
              <a:t>: </a:t>
            </a:r>
          </a:p>
          <a:p>
            <a:pPr marL="742950" lvl="1" indent="-285750">
              <a:buFont typeface="Arial" panose="020B0604020202020204" pitchFamily="34" charset="0"/>
              <a:buChar char="•"/>
            </a:pPr>
            <a:r>
              <a:rPr lang="en-US" sz="1400" dirty="0">
                <a:latin typeface="Arial" pitchFamily="34" charset="0"/>
                <a:cs typeface="Arial" pitchFamily="34" charset="0"/>
              </a:rPr>
              <a:t>New findings line should contain the number of findings reported on the injection template.</a:t>
            </a:r>
          </a:p>
          <a:p>
            <a:pPr marL="742950" lvl="1" indent="-285750">
              <a:buFont typeface="Arial" panose="020B0604020202020204" pitchFamily="34" charset="0"/>
              <a:buChar char="•"/>
            </a:pPr>
            <a:r>
              <a:rPr lang="en-US" sz="1400" dirty="0">
                <a:latin typeface="Arial" pitchFamily="34" charset="0"/>
                <a:cs typeface="Arial" pitchFamily="34" charset="0"/>
              </a:rPr>
              <a:t>Existing POAMs line should contain number of findings in the vulnerability management tool. ]</a:t>
            </a:r>
          </a:p>
        </p:txBody>
      </p:sp>
    </p:spTree>
    <p:extLst>
      <p:ext uri="{BB962C8B-B14F-4D97-AF65-F5344CB8AC3E}">
        <p14:creationId xmlns:p14="http://schemas.microsoft.com/office/powerpoint/2010/main" val="2767802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Security Vulnerability Findings</a:t>
            </a:r>
            <a:endParaRPr lang="en-US" dirty="0"/>
          </a:p>
        </p:txBody>
      </p:sp>
      <p:graphicFrame>
        <p:nvGraphicFramePr>
          <p:cNvPr id="4" name="Table 3" descr="This table provides the details of any new security scan findings." title="New Scan Findings"/>
          <p:cNvGraphicFramePr>
            <a:graphicFrameLocks noGrp="1"/>
          </p:cNvGraphicFramePr>
          <p:nvPr>
            <p:extLst>
              <p:ext uri="{D42A27DB-BD31-4B8C-83A1-F6EECF244321}">
                <p14:modId xmlns:p14="http://schemas.microsoft.com/office/powerpoint/2010/main" val="525897101"/>
              </p:ext>
            </p:extLst>
          </p:nvPr>
        </p:nvGraphicFramePr>
        <p:xfrm>
          <a:off x="419573" y="1730473"/>
          <a:ext cx="8305800" cy="3594685"/>
        </p:xfrm>
        <a:graphic>
          <a:graphicData uri="http://schemas.openxmlformats.org/drawingml/2006/table">
            <a:tbl>
              <a:tblPr firstRow="1" bandRow="1">
                <a:tableStyleId>{5940675A-B579-460E-94D1-54222C63F5DA}</a:tableStyleId>
              </a:tblPr>
              <a:tblGrid>
                <a:gridCol w="557662"/>
                <a:gridCol w="927765"/>
                <a:gridCol w="914400"/>
                <a:gridCol w="1039914"/>
                <a:gridCol w="1703286"/>
                <a:gridCol w="914400"/>
                <a:gridCol w="1143000"/>
                <a:gridCol w="1105373"/>
              </a:tblGrid>
              <a:tr h="631727">
                <a:tc>
                  <a:txBody>
                    <a:bodyPr/>
                    <a:lstStyle/>
                    <a:p>
                      <a:pPr algn="ctr"/>
                      <a:r>
                        <a:rPr lang="en-US" sz="800" b="1" dirty="0" smtClean="0">
                          <a:latin typeface="Arial" pitchFamily="34" charset="0"/>
                          <a:cs typeface="Arial" pitchFamily="34" charset="0"/>
                        </a:rPr>
                        <a:t>ID</a:t>
                      </a:r>
                      <a:endParaRPr lang="en-US" sz="800" b="1" dirty="0">
                        <a:latin typeface="Arial" pitchFamily="34" charset="0"/>
                        <a:cs typeface="Arial" pitchFamily="34" charset="0"/>
                      </a:endParaRPr>
                    </a:p>
                  </a:txBody>
                  <a:tcPr marT="45731" marB="45731">
                    <a:solidFill>
                      <a:schemeClr val="bg1">
                        <a:lumMod val="75000"/>
                      </a:schemeClr>
                    </a:solidFill>
                  </a:tcPr>
                </a:tc>
                <a:tc>
                  <a:txBody>
                    <a:bodyPr/>
                    <a:lstStyle/>
                    <a:p>
                      <a:pPr algn="ctr"/>
                      <a:r>
                        <a:rPr lang="en-US" sz="800" b="1" dirty="0" smtClean="0">
                          <a:solidFill>
                            <a:schemeClr val="tx1"/>
                          </a:solidFill>
                          <a:latin typeface="Arial" pitchFamily="34" charset="0"/>
                          <a:cs typeface="Arial" pitchFamily="34" charset="0"/>
                        </a:rPr>
                        <a:t>Threat Level (Identified </a:t>
                      </a:r>
                      <a:r>
                        <a:rPr lang="en-US" sz="800" b="1" baseline="0" dirty="0" smtClean="0">
                          <a:solidFill>
                            <a:schemeClr val="tx1"/>
                          </a:solidFill>
                          <a:latin typeface="Arial" pitchFamily="34" charset="0"/>
                          <a:cs typeface="Arial" pitchFamily="34" charset="0"/>
                        </a:rPr>
                        <a:t> by Scan Tools – </a:t>
                      </a:r>
                      <a:r>
                        <a:rPr lang="en-US" sz="800" b="1" baseline="0" dirty="0" err="1" smtClean="0">
                          <a:solidFill>
                            <a:schemeClr val="tx1"/>
                          </a:solidFill>
                          <a:latin typeface="Arial" pitchFamily="34" charset="0"/>
                          <a:cs typeface="Arial" pitchFamily="34" charset="0"/>
                        </a:rPr>
                        <a:t>Crit</a:t>
                      </a:r>
                      <a:r>
                        <a:rPr lang="en-US" sz="800" b="1" baseline="0" dirty="0" smtClean="0">
                          <a:solidFill>
                            <a:schemeClr val="tx1"/>
                          </a:solidFill>
                          <a:latin typeface="Arial" pitchFamily="34" charset="0"/>
                          <a:cs typeface="Arial" pitchFamily="34" charset="0"/>
                        </a:rPr>
                        <a:t>/High/Mod</a:t>
                      </a:r>
                      <a:r>
                        <a:rPr lang="en-US" sz="1050" b="1" baseline="0" dirty="0" smtClean="0">
                          <a:solidFill>
                            <a:schemeClr val="tx1"/>
                          </a:solidFill>
                          <a:latin typeface="Arial" pitchFamily="34" charset="0"/>
                          <a:cs typeface="Arial" pitchFamily="34" charset="0"/>
                        </a:rPr>
                        <a:t>)</a:t>
                      </a:r>
                      <a:endParaRPr lang="en-US" sz="1050" b="1" dirty="0">
                        <a:solidFill>
                          <a:schemeClr val="tx1"/>
                        </a:solidFill>
                        <a:latin typeface="Arial" pitchFamily="34" charset="0"/>
                        <a:cs typeface="Arial" pitchFamily="34" charset="0"/>
                      </a:endParaRPr>
                    </a:p>
                  </a:txBody>
                  <a:tcPr marT="45731" marB="45731">
                    <a:solidFill>
                      <a:schemeClr val="bg1">
                        <a:lumMod val="75000"/>
                      </a:schemeClr>
                    </a:solidFill>
                  </a:tcPr>
                </a:tc>
                <a:tc>
                  <a:txBody>
                    <a:bodyPr/>
                    <a:lstStyle/>
                    <a:p>
                      <a:pPr algn="ctr"/>
                      <a:r>
                        <a:rPr lang="en-US" sz="800" b="1" dirty="0" smtClean="0">
                          <a:solidFill>
                            <a:schemeClr val="tx1"/>
                          </a:solidFill>
                          <a:latin typeface="Arial" pitchFamily="34" charset="0"/>
                          <a:cs typeface="Arial" pitchFamily="34" charset="0"/>
                        </a:rPr>
                        <a:t>Compensating Control Effectiveness </a:t>
                      </a:r>
                    </a:p>
                    <a:p>
                      <a:pPr algn="ctr"/>
                      <a:r>
                        <a:rPr lang="en-US" sz="800" b="1" dirty="0" smtClean="0">
                          <a:solidFill>
                            <a:schemeClr val="tx1"/>
                          </a:solidFill>
                          <a:latin typeface="Arial" pitchFamily="34" charset="0"/>
                          <a:cs typeface="Arial" pitchFamily="34" charset="0"/>
                        </a:rPr>
                        <a:t>(H/M/L</a:t>
                      </a:r>
                      <a:r>
                        <a:rPr lang="en-US" sz="1050" b="1" dirty="0" smtClean="0">
                          <a:solidFill>
                            <a:schemeClr val="tx1"/>
                          </a:solidFill>
                          <a:latin typeface="Arial" pitchFamily="34" charset="0"/>
                          <a:cs typeface="Arial" pitchFamily="34" charset="0"/>
                        </a:rPr>
                        <a:t>)</a:t>
                      </a:r>
                      <a:endParaRPr lang="en-US" sz="1050" b="1" dirty="0">
                        <a:solidFill>
                          <a:schemeClr val="tx1"/>
                        </a:solidFill>
                        <a:latin typeface="Arial" pitchFamily="34" charset="0"/>
                        <a:cs typeface="Arial" pitchFamily="34" charset="0"/>
                      </a:endParaRPr>
                    </a:p>
                  </a:txBody>
                  <a:tcPr marT="45731" marB="45731">
                    <a:solidFill>
                      <a:schemeClr val="bg1">
                        <a:lumMod val="75000"/>
                      </a:schemeClr>
                    </a:solidFill>
                  </a:tcPr>
                </a:tc>
                <a:tc>
                  <a:txBody>
                    <a:bodyPr/>
                    <a:lstStyle/>
                    <a:p>
                      <a:pPr algn="ctr"/>
                      <a:r>
                        <a:rPr lang="en-US" sz="800" b="1" dirty="0" smtClean="0">
                          <a:solidFill>
                            <a:schemeClr val="tx1"/>
                          </a:solidFill>
                          <a:latin typeface="Arial" pitchFamily="34" charset="0"/>
                          <a:cs typeface="Arial" pitchFamily="34" charset="0"/>
                        </a:rPr>
                        <a:t>Residual Risk Level </a:t>
                      </a:r>
                      <a:r>
                        <a:rPr lang="en-US" sz="1050" b="1" dirty="0" smtClean="0">
                          <a:solidFill>
                            <a:schemeClr val="tx1"/>
                          </a:solidFill>
                          <a:latin typeface="Arial" pitchFamily="34" charset="0"/>
                          <a:cs typeface="Arial" pitchFamily="34" charset="0"/>
                        </a:rPr>
                        <a:t>**</a:t>
                      </a:r>
                      <a:endParaRPr lang="en-US" sz="1050" b="1" dirty="0">
                        <a:solidFill>
                          <a:schemeClr val="tx1"/>
                        </a:solidFill>
                        <a:latin typeface="Arial" pitchFamily="34" charset="0"/>
                        <a:cs typeface="Arial" pitchFamily="34" charset="0"/>
                      </a:endParaRPr>
                    </a:p>
                  </a:txBody>
                  <a:tcPr marT="45731" marB="45731">
                    <a:solidFill>
                      <a:schemeClr val="bg1">
                        <a:lumMod val="75000"/>
                      </a:schemeClr>
                    </a:solidFill>
                  </a:tcPr>
                </a:tc>
                <a:tc>
                  <a:txBody>
                    <a:bodyPr/>
                    <a:lstStyle/>
                    <a:p>
                      <a:pPr algn="ctr"/>
                      <a:r>
                        <a:rPr lang="en-US" sz="800" b="1" dirty="0" smtClean="0">
                          <a:latin typeface="Arial" pitchFamily="34" charset="0"/>
                          <a:cs typeface="Arial" pitchFamily="34" charset="0"/>
                        </a:rPr>
                        <a:t>Description</a:t>
                      </a:r>
                      <a:r>
                        <a:rPr lang="en-US" sz="800" b="1" baseline="0" dirty="0" smtClean="0">
                          <a:latin typeface="Arial" pitchFamily="34" charset="0"/>
                          <a:cs typeface="Arial" pitchFamily="34" charset="0"/>
                        </a:rPr>
                        <a:t> of Finding</a:t>
                      </a:r>
                      <a:endParaRPr lang="en-US" sz="800" b="1" dirty="0">
                        <a:latin typeface="Arial" pitchFamily="34" charset="0"/>
                        <a:cs typeface="Arial" pitchFamily="34" charset="0"/>
                      </a:endParaRPr>
                    </a:p>
                  </a:txBody>
                  <a:tcPr marT="45731" marB="45731">
                    <a:solidFill>
                      <a:schemeClr val="bg1">
                        <a:lumMod val="75000"/>
                      </a:schemeClr>
                    </a:solidFill>
                  </a:tcPr>
                </a:tc>
                <a:tc>
                  <a:txBody>
                    <a:bodyPr/>
                    <a:lstStyle/>
                    <a:p>
                      <a:pPr algn="ctr"/>
                      <a:r>
                        <a:rPr lang="en-US" sz="800" b="1" dirty="0" smtClean="0">
                          <a:latin typeface="Arial" pitchFamily="34" charset="0"/>
                          <a:cs typeface="Arial" pitchFamily="34" charset="0"/>
                        </a:rPr>
                        <a:t>Affected System and </a:t>
                      </a:r>
                    </a:p>
                    <a:p>
                      <a:pPr algn="ctr"/>
                      <a:r>
                        <a:rPr lang="en-US" sz="800" b="1" dirty="0" smtClean="0">
                          <a:latin typeface="Arial" pitchFamily="34" charset="0"/>
                          <a:cs typeface="Arial" pitchFamily="34" charset="0"/>
                        </a:rPr>
                        <a:t>Responsible ISSO</a:t>
                      </a:r>
                      <a:endParaRPr lang="en-US" sz="800" b="1" dirty="0">
                        <a:latin typeface="Arial" pitchFamily="34" charset="0"/>
                        <a:cs typeface="Arial" pitchFamily="34" charset="0"/>
                      </a:endParaRPr>
                    </a:p>
                  </a:txBody>
                  <a:tcPr marT="45731" marB="45731">
                    <a:solidFill>
                      <a:schemeClr val="bg1">
                        <a:lumMod val="75000"/>
                      </a:schemeClr>
                    </a:solidFill>
                  </a:tcPr>
                </a:tc>
                <a:tc>
                  <a:txBody>
                    <a:bodyPr/>
                    <a:lstStyle/>
                    <a:p>
                      <a:pPr algn="ctr"/>
                      <a:r>
                        <a:rPr lang="en-US" sz="800" b="1" dirty="0" smtClean="0">
                          <a:latin typeface="Arial" pitchFamily="34" charset="0"/>
                          <a:cs typeface="Arial" pitchFamily="34" charset="0"/>
                        </a:rPr>
                        <a:t>Mitigation Strategy:</a:t>
                      </a:r>
                    </a:p>
                    <a:p>
                      <a:pPr algn="ctr"/>
                      <a:r>
                        <a:rPr lang="en-US" sz="800" b="1" baseline="0" dirty="0" smtClean="0">
                          <a:latin typeface="Arial" pitchFamily="34" charset="0"/>
                          <a:cs typeface="Arial" pitchFamily="34" charset="0"/>
                        </a:rPr>
                        <a:t>Corrective Action Plan (CAP) or Accepted Risk (AR)</a:t>
                      </a:r>
                      <a:endParaRPr lang="en-US" sz="800" b="1" dirty="0">
                        <a:latin typeface="Arial" pitchFamily="34" charset="0"/>
                        <a:cs typeface="Arial" pitchFamily="34" charset="0"/>
                      </a:endParaRPr>
                    </a:p>
                  </a:txBody>
                  <a:tcPr marT="45731" marB="45731">
                    <a:solidFill>
                      <a:schemeClr val="bg1">
                        <a:lumMod val="75000"/>
                      </a:schemeClr>
                    </a:solidFill>
                  </a:tcPr>
                </a:tc>
                <a:tc>
                  <a:txBody>
                    <a:bodyPr/>
                    <a:lstStyle/>
                    <a:p>
                      <a:pPr algn="ctr"/>
                      <a:r>
                        <a:rPr lang="en-US" sz="800" b="1" dirty="0" smtClean="0">
                          <a:latin typeface="Arial" pitchFamily="34" charset="0"/>
                          <a:cs typeface="Arial" pitchFamily="34" charset="0"/>
                        </a:rPr>
                        <a:t>Scan Type </a:t>
                      </a:r>
                      <a:r>
                        <a:rPr lang="en-US" sz="800" b="1" baseline="0" dirty="0" smtClean="0">
                          <a:latin typeface="Arial" pitchFamily="34" charset="0"/>
                          <a:cs typeface="Arial" pitchFamily="34" charset="0"/>
                        </a:rPr>
                        <a:t> I=Infrastructure /OS A=Application  D=Database   </a:t>
                      </a:r>
                      <a:endParaRPr lang="en-US" sz="800" b="1" dirty="0">
                        <a:latin typeface="Arial" pitchFamily="34" charset="0"/>
                        <a:cs typeface="Arial" pitchFamily="34" charset="0"/>
                      </a:endParaRPr>
                    </a:p>
                  </a:txBody>
                  <a:tcPr marT="45731" marB="45731">
                    <a:solidFill>
                      <a:schemeClr val="bg1">
                        <a:lumMod val="75000"/>
                      </a:schemeClr>
                    </a:solidFill>
                  </a:tcPr>
                </a:tc>
              </a:tr>
              <a:tr h="419623">
                <a:tc>
                  <a:txBody>
                    <a:bodyPr/>
                    <a:lstStyle/>
                    <a:p>
                      <a:endParaRPr lang="en-US" sz="750" dirty="0" smtClean="0">
                        <a:solidFill>
                          <a:srgbClr val="FF0000"/>
                        </a:solidFill>
                        <a:latin typeface="Arial" pitchFamily="34" charset="0"/>
                        <a:cs typeface="Arial" pitchFamily="34" charset="0"/>
                      </a:endParaRPr>
                    </a:p>
                    <a:p>
                      <a:endParaRPr lang="en-US" sz="750" dirty="0">
                        <a:solidFill>
                          <a:srgbClr val="FF0000"/>
                        </a:solidFill>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50" kern="1200" dirty="0" smtClean="0">
                          <a:solidFill>
                            <a:schemeClr val="tx1"/>
                          </a:solidFill>
                          <a:latin typeface="Arial" pitchFamily="34" charset="0"/>
                          <a:ea typeface="+mn-ea"/>
                          <a:cs typeface="Arial" pitchFamily="34" charset="0"/>
                        </a:rPr>
                        <a:t>[describe finding]</a:t>
                      </a:r>
                      <a:endParaRPr lang="en-US" sz="750" kern="1200" dirty="0" smtClean="0">
                        <a:solidFill>
                          <a:schemeClr val="tx1"/>
                        </a:solidFill>
                        <a:latin typeface="Arial" pitchFamily="34" charset="0"/>
                        <a:ea typeface="+mn-ea"/>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r>
              <a:tr h="419623">
                <a:tc>
                  <a:txBody>
                    <a:bodyPr/>
                    <a:lstStyle/>
                    <a:p>
                      <a:endParaRPr lang="en-US" sz="750" dirty="0" smtClean="0">
                        <a:solidFill>
                          <a:srgbClr val="FF0000"/>
                        </a:solidFill>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50" kern="1200" dirty="0" smtClean="0">
                          <a:solidFill>
                            <a:schemeClr val="tx1"/>
                          </a:solidFill>
                          <a:latin typeface="Arial" pitchFamily="34" charset="0"/>
                          <a:ea typeface="+mn-ea"/>
                          <a:cs typeface="Arial" pitchFamily="34" charset="0"/>
                        </a:rPr>
                        <a:t>[describe finding]</a:t>
                      </a: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r>
              <a:tr h="435527">
                <a:tc>
                  <a:txBody>
                    <a:bodyPr/>
                    <a:lstStyle/>
                    <a:p>
                      <a:endParaRPr lang="en-US" sz="750" dirty="0" smtClean="0">
                        <a:solidFill>
                          <a:srgbClr val="FF0000"/>
                        </a:solidFill>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50" kern="1200" dirty="0" smtClean="0">
                          <a:solidFill>
                            <a:schemeClr val="tx1"/>
                          </a:solidFill>
                          <a:latin typeface="Arial" pitchFamily="34" charset="0"/>
                          <a:ea typeface="+mn-ea"/>
                          <a:cs typeface="Arial" pitchFamily="34" charset="0"/>
                        </a:rPr>
                        <a:t>[describe finding]</a:t>
                      </a: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r>
              <a:tr h="419623">
                <a:tc>
                  <a:txBody>
                    <a:bodyPr/>
                    <a:lstStyle/>
                    <a:p>
                      <a:endParaRPr lang="en-US" sz="750" dirty="0" smtClean="0">
                        <a:solidFill>
                          <a:srgbClr val="FF0000"/>
                        </a:solidFill>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50" kern="1200" dirty="0" smtClean="0">
                          <a:solidFill>
                            <a:schemeClr val="tx1"/>
                          </a:solidFill>
                          <a:latin typeface="Arial" pitchFamily="34" charset="0"/>
                          <a:ea typeface="+mn-ea"/>
                          <a:cs typeface="Arial" pitchFamily="34" charset="0"/>
                        </a:rPr>
                        <a:t>[describe finding]</a:t>
                      </a: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r>
              <a:tr h="390396">
                <a:tc>
                  <a:txBody>
                    <a:bodyPr/>
                    <a:lstStyle/>
                    <a:p>
                      <a:endParaRPr lang="en-US" sz="750" dirty="0" smtClean="0">
                        <a:solidFill>
                          <a:srgbClr val="FF0000"/>
                        </a:solidFill>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50" kern="1200" dirty="0" smtClean="0">
                          <a:solidFill>
                            <a:schemeClr val="tx1"/>
                          </a:solidFill>
                          <a:latin typeface="Arial" pitchFamily="34" charset="0"/>
                          <a:ea typeface="+mn-ea"/>
                          <a:cs typeface="Arial" pitchFamily="34" charset="0"/>
                        </a:rPr>
                        <a:t>[describe finding]</a:t>
                      </a: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r>
              <a:tr h="431018">
                <a:tc>
                  <a:txBody>
                    <a:bodyPr/>
                    <a:lstStyle/>
                    <a:p>
                      <a:endParaRPr lang="en-US" sz="750" dirty="0" smtClean="0">
                        <a:solidFill>
                          <a:srgbClr val="FF0000"/>
                        </a:solidFill>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50" kern="1200" dirty="0" smtClean="0">
                          <a:solidFill>
                            <a:schemeClr val="tx1"/>
                          </a:solidFill>
                          <a:latin typeface="Arial" pitchFamily="34" charset="0"/>
                          <a:ea typeface="+mn-ea"/>
                          <a:cs typeface="Arial" pitchFamily="34" charset="0"/>
                        </a:rPr>
                        <a:t>[describe finding]</a:t>
                      </a: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r>
              <a:tr h="447148">
                <a:tc>
                  <a:txBody>
                    <a:bodyPr/>
                    <a:lstStyle/>
                    <a:p>
                      <a:endParaRPr lang="en-US" sz="750" dirty="0" smtClean="0">
                        <a:solidFill>
                          <a:srgbClr val="FF0000"/>
                        </a:solidFill>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50" kern="1200" dirty="0" smtClean="0">
                          <a:solidFill>
                            <a:schemeClr val="tx1"/>
                          </a:solidFill>
                          <a:latin typeface="Arial" pitchFamily="34" charset="0"/>
                          <a:ea typeface="+mn-ea"/>
                          <a:cs typeface="Arial" pitchFamily="34" charset="0"/>
                        </a:rPr>
                        <a:t>[describe finding]</a:t>
                      </a:r>
                    </a:p>
                  </a:txBody>
                  <a:tcPr marT="45731" marB="45731"/>
                </a:tc>
                <a:tc>
                  <a:txBody>
                    <a:bodyPr/>
                    <a:lstStyle/>
                    <a:p>
                      <a:endParaRPr lang="en-US" sz="750" dirty="0">
                        <a:latin typeface="Arial" pitchFamily="34" charset="0"/>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c>
                  <a:txBody>
                    <a:bodyPr/>
                    <a:lstStyle/>
                    <a:p>
                      <a:pPr marL="0" algn="l" defTabSz="457200" rtl="0" eaLnBrk="1" latinLnBrk="0" hangingPunct="1"/>
                      <a:endParaRPr lang="en-US" sz="750" kern="1200" dirty="0">
                        <a:solidFill>
                          <a:srgbClr val="FF0000"/>
                        </a:solidFill>
                        <a:latin typeface="Arial" pitchFamily="34" charset="0"/>
                        <a:ea typeface="+mn-ea"/>
                        <a:cs typeface="Arial" pitchFamily="34" charset="0"/>
                      </a:endParaRPr>
                    </a:p>
                  </a:txBody>
                  <a:tcPr marT="45731" marB="45731"/>
                </a:tc>
              </a:tr>
            </a:tbl>
          </a:graphicData>
        </a:graphic>
      </p:graphicFrame>
      <p:sp>
        <p:nvSpPr>
          <p:cNvPr id="5" name="TextBox 6"/>
          <p:cNvSpPr txBox="1">
            <a:spLocks noChangeArrowheads="1"/>
          </p:cNvSpPr>
          <p:nvPr/>
        </p:nvSpPr>
        <p:spPr bwMode="auto">
          <a:xfrm>
            <a:off x="322521" y="1254125"/>
            <a:ext cx="861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Times" pitchFamily="18" charset="0"/>
              </a:defRPr>
            </a:lvl1pPr>
            <a:lvl2pPr marL="742950" indent="-285750">
              <a:defRPr sz="4400">
                <a:solidFill>
                  <a:schemeClr val="tx1"/>
                </a:solidFill>
                <a:latin typeface="Times" pitchFamily="18" charset="0"/>
              </a:defRPr>
            </a:lvl2pPr>
            <a:lvl3pPr marL="1143000" indent="-228600">
              <a:defRPr sz="4400">
                <a:solidFill>
                  <a:schemeClr val="tx1"/>
                </a:solidFill>
                <a:latin typeface="Times" pitchFamily="18" charset="0"/>
              </a:defRPr>
            </a:lvl3pPr>
            <a:lvl4pPr marL="1600200" indent="-228600">
              <a:defRPr sz="4400">
                <a:solidFill>
                  <a:schemeClr val="tx1"/>
                </a:solidFill>
                <a:latin typeface="Times" pitchFamily="18" charset="0"/>
              </a:defRPr>
            </a:lvl4pPr>
            <a:lvl5pPr marL="2057400" indent="-228600">
              <a:defRPr sz="4400">
                <a:solidFill>
                  <a:schemeClr val="tx1"/>
                </a:solidFill>
                <a:latin typeface="Times" pitchFamily="18" charset="0"/>
              </a:defRPr>
            </a:lvl5pPr>
            <a:lvl6pPr marL="2514600" indent="-228600" eaLnBrk="0" fontAlgn="base" hangingPunct="0">
              <a:spcBef>
                <a:spcPct val="0"/>
              </a:spcBef>
              <a:spcAft>
                <a:spcPct val="0"/>
              </a:spcAft>
              <a:defRPr sz="4400">
                <a:solidFill>
                  <a:schemeClr val="tx1"/>
                </a:solidFill>
                <a:latin typeface="Times" pitchFamily="18" charset="0"/>
              </a:defRPr>
            </a:lvl6pPr>
            <a:lvl7pPr marL="2971800" indent="-228600" eaLnBrk="0" fontAlgn="base" hangingPunct="0">
              <a:spcBef>
                <a:spcPct val="0"/>
              </a:spcBef>
              <a:spcAft>
                <a:spcPct val="0"/>
              </a:spcAft>
              <a:defRPr sz="4400">
                <a:solidFill>
                  <a:schemeClr val="tx1"/>
                </a:solidFill>
                <a:latin typeface="Times" pitchFamily="18" charset="0"/>
              </a:defRPr>
            </a:lvl7pPr>
            <a:lvl8pPr marL="3429000" indent="-228600" eaLnBrk="0" fontAlgn="base" hangingPunct="0">
              <a:spcBef>
                <a:spcPct val="0"/>
              </a:spcBef>
              <a:spcAft>
                <a:spcPct val="0"/>
              </a:spcAft>
              <a:defRPr sz="4400">
                <a:solidFill>
                  <a:schemeClr val="tx1"/>
                </a:solidFill>
                <a:latin typeface="Times" pitchFamily="18" charset="0"/>
              </a:defRPr>
            </a:lvl8pPr>
            <a:lvl9pPr marL="3886200" indent="-228600" eaLnBrk="0" fontAlgn="base" hangingPunct="0">
              <a:spcBef>
                <a:spcPct val="0"/>
              </a:spcBef>
              <a:spcAft>
                <a:spcPct val="0"/>
              </a:spcAft>
              <a:defRPr sz="4400">
                <a:solidFill>
                  <a:schemeClr val="tx1"/>
                </a:solidFill>
                <a:latin typeface="Times" pitchFamily="18" charset="0"/>
              </a:defRPr>
            </a:lvl9pPr>
          </a:lstStyle>
          <a:p>
            <a:pPr algn="ctr"/>
            <a:r>
              <a:rPr lang="en-US" sz="1600" dirty="0">
                <a:latin typeface="Arial" pitchFamily="34" charset="0"/>
                <a:cs typeface="Arial" pitchFamily="34" charset="0"/>
              </a:rPr>
              <a:t>Resolution of </a:t>
            </a:r>
            <a:r>
              <a:rPr lang="en-US" sz="1600" dirty="0" smtClean="0">
                <a:latin typeface="Arial" pitchFamily="34" charset="0"/>
                <a:cs typeface="Arial" pitchFamily="34" charset="0"/>
              </a:rPr>
              <a:t>New Scan Findings</a:t>
            </a:r>
            <a:endParaRPr lang="en-US" sz="1600" dirty="0">
              <a:latin typeface="Arial" pitchFamily="34" charset="0"/>
              <a:cs typeface="Arial" pitchFamily="34" charset="0"/>
            </a:endParaRPr>
          </a:p>
        </p:txBody>
      </p:sp>
      <p:sp>
        <p:nvSpPr>
          <p:cNvPr id="7" name="TextBox 6"/>
          <p:cNvSpPr txBox="1">
            <a:spLocks noChangeArrowheads="1"/>
          </p:cNvSpPr>
          <p:nvPr/>
        </p:nvSpPr>
        <p:spPr bwMode="auto">
          <a:xfrm>
            <a:off x="322521" y="5634335"/>
            <a:ext cx="861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Times" pitchFamily="18" charset="0"/>
              </a:defRPr>
            </a:lvl1pPr>
            <a:lvl2pPr marL="742950" indent="-285750">
              <a:defRPr sz="4400">
                <a:solidFill>
                  <a:schemeClr val="tx1"/>
                </a:solidFill>
                <a:latin typeface="Times" pitchFamily="18" charset="0"/>
              </a:defRPr>
            </a:lvl2pPr>
            <a:lvl3pPr marL="1143000" indent="-228600">
              <a:defRPr sz="4400">
                <a:solidFill>
                  <a:schemeClr val="tx1"/>
                </a:solidFill>
                <a:latin typeface="Times" pitchFamily="18" charset="0"/>
              </a:defRPr>
            </a:lvl3pPr>
            <a:lvl4pPr marL="1600200" indent="-228600">
              <a:defRPr sz="4400">
                <a:solidFill>
                  <a:schemeClr val="tx1"/>
                </a:solidFill>
                <a:latin typeface="Times" pitchFamily="18" charset="0"/>
              </a:defRPr>
            </a:lvl4pPr>
            <a:lvl5pPr marL="2057400" indent="-228600">
              <a:defRPr sz="4400">
                <a:solidFill>
                  <a:schemeClr val="tx1"/>
                </a:solidFill>
                <a:latin typeface="Times" pitchFamily="18" charset="0"/>
              </a:defRPr>
            </a:lvl5pPr>
            <a:lvl6pPr marL="2514600" indent="-228600" eaLnBrk="0" fontAlgn="base" hangingPunct="0">
              <a:spcBef>
                <a:spcPct val="0"/>
              </a:spcBef>
              <a:spcAft>
                <a:spcPct val="0"/>
              </a:spcAft>
              <a:defRPr sz="4400">
                <a:solidFill>
                  <a:schemeClr val="tx1"/>
                </a:solidFill>
                <a:latin typeface="Times" pitchFamily="18" charset="0"/>
              </a:defRPr>
            </a:lvl6pPr>
            <a:lvl7pPr marL="2971800" indent="-228600" eaLnBrk="0" fontAlgn="base" hangingPunct="0">
              <a:spcBef>
                <a:spcPct val="0"/>
              </a:spcBef>
              <a:spcAft>
                <a:spcPct val="0"/>
              </a:spcAft>
              <a:defRPr sz="4400">
                <a:solidFill>
                  <a:schemeClr val="tx1"/>
                </a:solidFill>
                <a:latin typeface="Times" pitchFamily="18" charset="0"/>
              </a:defRPr>
            </a:lvl7pPr>
            <a:lvl8pPr marL="3429000" indent="-228600" eaLnBrk="0" fontAlgn="base" hangingPunct="0">
              <a:spcBef>
                <a:spcPct val="0"/>
              </a:spcBef>
              <a:spcAft>
                <a:spcPct val="0"/>
              </a:spcAft>
              <a:defRPr sz="4400">
                <a:solidFill>
                  <a:schemeClr val="tx1"/>
                </a:solidFill>
                <a:latin typeface="Times" pitchFamily="18" charset="0"/>
              </a:defRPr>
            </a:lvl8pPr>
            <a:lvl9pPr marL="3886200" indent="-228600" eaLnBrk="0" fontAlgn="base" hangingPunct="0">
              <a:spcBef>
                <a:spcPct val="0"/>
              </a:spcBef>
              <a:spcAft>
                <a:spcPct val="0"/>
              </a:spcAft>
              <a:defRPr sz="4400">
                <a:solidFill>
                  <a:schemeClr val="tx1"/>
                </a:solidFill>
                <a:latin typeface="Times" pitchFamily="18" charset="0"/>
              </a:defRPr>
            </a:lvl9pPr>
          </a:lstStyle>
          <a:p>
            <a:r>
              <a:rPr lang="en-US" sz="1200" dirty="0" smtClean="0">
                <a:latin typeface="Arial" pitchFamily="34" charset="0"/>
                <a:cs typeface="Arial" pitchFamily="34" charset="0"/>
              </a:rPr>
              <a:t>** Residual Risk Level may be the same or lower than the initial threat level identified by Scan Tools due to compensating controls being in place.</a:t>
            </a:r>
            <a:endParaRPr lang="en-US" sz="1200" dirty="0">
              <a:latin typeface="Arial" pitchFamily="34" charset="0"/>
              <a:cs typeface="Arial" pitchFamily="34" charset="0"/>
            </a:endParaRPr>
          </a:p>
        </p:txBody>
      </p:sp>
      <p:sp>
        <p:nvSpPr>
          <p:cNvPr id="9" name="TextBox 8"/>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889470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and Maintenance</a:t>
            </a:r>
            <a:endParaRPr lang="en-US" dirty="0"/>
          </a:p>
        </p:txBody>
      </p:sp>
      <p:sp>
        <p:nvSpPr>
          <p:cNvPr id="3" name="Content Placeholder 2"/>
          <p:cNvSpPr>
            <a:spLocks noGrp="1"/>
          </p:cNvSpPr>
          <p:nvPr>
            <p:ph idx="1"/>
          </p:nvPr>
        </p:nvSpPr>
        <p:spPr>
          <a:xfrm>
            <a:off x="457200" y="1219200"/>
            <a:ext cx="8229600" cy="5029200"/>
          </a:xfrm>
        </p:spPr>
        <p:txBody>
          <a:bodyPr/>
          <a:lstStyle/>
          <a:p>
            <a:pPr>
              <a:lnSpc>
                <a:spcPct val="90000"/>
              </a:lnSpc>
              <a:buFontTx/>
              <a:buChar char="•"/>
            </a:pPr>
            <a:r>
              <a:rPr lang="en-US" sz="1600" dirty="0" smtClean="0">
                <a:latin typeface="Arial" pitchFamily="34" charset="0"/>
                <a:cs typeface="Arial" pitchFamily="34" charset="0"/>
              </a:rPr>
              <a:t>Operations and Maintenance support for [System Name] is provided by [Contractor Name, FSA TO Application Support Team, etc.]</a:t>
            </a:r>
          </a:p>
          <a:p>
            <a:pPr marL="0" indent="0">
              <a:lnSpc>
                <a:spcPct val="90000"/>
              </a:lnSpc>
              <a:buNone/>
            </a:pPr>
            <a:endParaRPr lang="en-US" sz="1600" dirty="0" smtClean="0">
              <a:latin typeface="Arial" pitchFamily="34" charset="0"/>
              <a:cs typeface="Arial" pitchFamily="34" charset="0"/>
            </a:endParaRPr>
          </a:p>
          <a:p>
            <a:pPr>
              <a:lnSpc>
                <a:spcPct val="90000"/>
              </a:lnSpc>
              <a:buFontTx/>
              <a:buChar char="•"/>
            </a:pPr>
            <a:r>
              <a:rPr lang="en-US" sz="1600" dirty="0" smtClean="0">
                <a:latin typeface="Arial" pitchFamily="34" charset="0"/>
                <a:cs typeface="Arial" pitchFamily="34" charset="0"/>
              </a:rPr>
              <a:t>The contract covering O&amp;M support for this system is [contract name and number]</a:t>
            </a:r>
          </a:p>
          <a:p>
            <a:pPr>
              <a:lnSpc>
                <a:spcPct val="90000"/>
              </a:lnSpc>
              <a:buFontTx/>
              <a:buChar char="•"/>
            </a:pPr>
            <a:endParaRPr lang="en-US" sz="1600" dirty="0" smtClean="0">
              <a:latin typeface="Arial" pitchFamily="34" charset="0"/>
              <a:cs typeface="Arial" pitchFamily="34" charset="0"/>
            </a:endParaRPr>
          </a:p>
          <a:p>
            <a:pPr>
              <a:lnSpc>
                <a:spcPct val="90000"/>
              </a:lnSpc>
              <a:buFontTx/>
              <a:buChar char="•"/>
            </a:pPr>
            <a:r>
              <a:rPr lang="en-US" sz="1600" dirty="0" smtClean="0">
                <a:latin typeface="Arial" pitchFamily="34" charset="0"/>
                <a:cs typeface="Arial" pitchFamily="34" charset="0"/>
              </a:rPr>
              <a:t>[System Name] requires [number] of full time equivalents (FTEs) to support the system. [Note: This bullet is required for FSA In-House Development, but should be omitted for already-contracted O&amp;M activities]</a:t>
            </a:r>
          </a:p>
          <a:p>
            <a:pPr>
              <a:lnSpc>
                <a:spcPct val="90000"/>
              </a:lnSpc>
              <a:buFontTx/>
              <a:buChar char="•"/>
            </a:pPr>
            <a:endParaRPr lang="en-US" sz="1600" dirty="0" smtClean="0">
              <a:latin typeface="Arial" pitchFamily="34" charset="0"/>
              <a:cs typeface="Arial" pitchFamily="34" charset="0"/>
            </a:endParaRPr>
          </a:p>
          <a:p>
            <a:pPr>
              <a:lnSpc>
                <a:spcPct val="90000"/>
              </a:lnSpc>
              <a:buFontTx/>
              <a:buChar char="•"/>
            </a:pPr>
            <a:r>
              <a:rPr lang="en-US" sz="1600" dirty="0"/>
              <a:t>The System Owner validates that the Configuration Management Plan for the system has been followed for this release and that appropriate configuration management practices are in place for the system</a:t>
            </a:r>
            <a:r>
              <a:rPr lang="en-US" sz="1600" dirty="0" smtClean="0"/>
              <a:t>.</a:t>
            </a:r>
          </a:p>
          <a:p>
            <a:pPr>
              <a:lnSpc>
                <a:spcPct val="90000"/>
              </a:lnSpc>
              <a:buFontTx/>
              <a:buChar char="•"/>
            </a:pPr>
            <a:endParaRPr lang="en-US" sz="1600" dirty="0" smtClean="0">
              <a:latin typeface="Arial" pitchFamily="34" charset="0"/>
              <a:cs typeface="Arial" pitchFamily="34" charset="0"/>
            </a:endParaRPr>
          </a:p>
          <a:p>
            <a:pPr>
              <a:lnSpc>
                <a:spcPct val="90000"/>
              </a:lnSpc>
              <a:buFontTx/>
              <a:buChar char="•"/>
            </a:pPr>
            <a:r>
              <a:rPr lang="en-US" sz="1600" dirty="0" smtClean="0">
                <a:latin typeface="Arial" pitchFamily="34" charset="0"/>
                <a:cs typeface="Arial" pitchFamily="34" charset="0"/>
              </a:rPr>
              <a:t>The System Owner has reviewed the backup schedule that is on file with the infrastructure provider (data center) and validated that appropriate backups are scheduled to occur.</a:t>
            </a:r>
          </a:p>
          <a:p>
            <a:pPr>
              <a:lnSpc>
                <a:spcPct val="90000"/>
              </a:lnSpc>
              <a:buFontTx/>
              <a:buChar char="•"/>
            </a:pPr>
            <a:endParaRPr lang="en-US" sz="1600" dirty="0" smtClean="0">
              <a:latin typeface="Arial" pitchFamily="34" charset="0"/>
              <a:cs typeface="Arial" pitchFamily="34" charset="0"/>
            </a:endParaRPr>
          </a:p>
          <a:p>
            <a:pPr>
              <a:lnSpc>
                <a:spcPct val="90000"/>
              </a:lnSpc>
              <a:buFontTx/>
              <a:buChar char="•"/>
            </a:pPr>
            <a:r>
              <a:rPr lang="en-US" sz="1600" dirty="0" smtClean="0">
                <a:latin typeface="Arial" pitchFamily="34" charset="0"/>
                <a:cs typeface="Arial" pitchFamily="34" charset="0"/>
              </a:rPr>
              <a:t>The System Owner validates that Capacity Planning activities have occurred or are scheduled for the system.</a:t>
            </a:r>
          </a:p>
        </p:txBody>
      </p:sp>
      <p:sp>
        <p:nvSpPr>
          <p:cNvPr id="4" name="TextBox 3"/>
          <p:cNvSpPr txBox="1"/>
          <p:nvPr/>
        </p:nvSpPr>
        <p:spPr>
          <a:xfrm>
            <a:off x="8001000" y="68475"/>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14.0</a:t>
            </a:r>
            <a:endParaRPr lang="en-US" sz="600" dirty="0">
              <a:latin typeface="Times" panose="02020603050405020304" pitchFamily="18" charset="0"/>
              <a:cs typeface="Times" panose="02020603050405020304" pitchFamily="18" charset="0"/>
            </a:endParaRPr>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865560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User Support and Communication</a:t>
            </a:r>
            <a:endParaRPr lang="en-US" dirty="0"/>
          </a:p>
        </p:txBody>
      </p:sp>
      <p:sp>
        <p:nvSpPr>
          <p:cNvPr id="3" name="Content Placeholder 2"/>
          <p:cNvSpPr>
            <a:spLocks noGrp="1"/>
          </p:cNvSpPr>
          <p:nvPr>
            <p:ph idx="1"/>
          </p:nvPr>
        </p:nvSpPr>
        <p:spPr/>
        <p:txBody>
          <a:bodyPr/>
          <a:lstStyle/>
          <a:p>
            <a:pPr>
              <a:lnSpc>
                <a:spcPct val="90000"/>
              </a:lnSpc>
              <a:buFontTx/>
              <a:buChar char="•"/>
            </a:pPr>
            <a:r>
              <a:rPr lang="en-US" sz="1600" dirty="0">
                <a:latin typeface="Arial" pitchFamily="34" charset="0"/>
                <a:cs typeface="Arial" pitchFamily="34" charset="0"/>
              </a:rPr>
              <a:t>Outage window for end users will be [date/time] to [date/time].</a:t>
            </a:r>
          </a:p>
          <a:p>
            <a:pPr>
              <a:lnSpc>
                <a:spcPct val="90000"/>
              </a:lnSpc>
              <a:buFontTx/>
              <a:buChar char="•"/>
            </a:pPr>
            <a:endParaRPr lang="en-US" sz="1600" dirty="0">
              <a:latin typeface="Arial" pitchFamily="34" charset="0"/>
              <a:cs typeface="Arial" pitchFamily="34" charset="0"/>
            </a:endParaRPr>
          </a:p>
          <a:p>
            <a:pPr>
              <a:lnSpc>
                <a:spcPct val="90000"/>
              </a:lnSpc>
              <a:buFontTx/>
              <a:buChar char="•"/>
            </a:pPr>
            <a:r>
              <a:rPr lang="en-US" sz="1600" dirty="0">
                <a:latin typeface="Arial" pitchFamily="34" charset="0"/>
                <a:cs typeface="Arial" pitchFamily="34" charset="0"/>
              </a:rPr>
              <a:t>[describe how end users will be notified of the release]</a:t>
            </a:r>
          </a:p>
          <a:p>
            <a:pPr>
              <a:lnSpc>
                <a:spcPct val="90000"/>
              </a:lnSpc>
              <a:buFontTx/>
              <a:buChar char="•"/>
            </a:pPr>
            <a:endParaRPr lang="en-US" sz="1600" dirty="0">
              <a:latin typeface="Arial" pitchFamily="34" charset="0"/>
              <a:cs typeface="Arial" pitchFamily="34" charset="0"/>
            </a:endParaRPr>
          </a:p>
          <a:p>
            <a:pPr>
              <a:lnSpc>
                <a:spcPct val="90000"/>
              </a:lnSpc>
              <a:buFontTx/>
              <a:buChar char="•"/>
            </a:pPr>
            <a:r>
              <a:rPr lang="en-US" sz="1600" dirty="0">
                <a:latin typeface="Arial" pitchFamily="34" charset="0"/>
                <a:cs typeface="Arial" pitchFamily="34" charset="0"/>
              </a:rPr>
              <a:t>Application help desk is aware of the release and has updated their procedures. The help desk phone number is [phone number]</a:t>
            </a:r>
          </a:p>
          <a:p>
            <a:pPr>
              <a:lnSpc>
                <a:spcPct val="90000"/>
              </a:lnSpc>
              <a:buFontTx/>
              <a:buChar char="•"/>
            </a:pPr>
            <a:endParaRPr lang="en-US" sz="1600" dirty="0">
              <a:latin typeface="Arial" pitchFamily="34" charset="0"/>
              <a:cs typeface="Arial" pitchFamily="34" charset="0"/>
            </a:endParaRPr>
          </a:p>
          <a:p>
            <a:pPr>
              <a:lnSpc>
                <a:spcPct val="90000"/>
              </a:lnSpc>
              <a:buFontTx/>
              <a:buChar char="•"/>
            </a:pPr>
            <a:r>
              <a:rPr lang="en-US" sz="1600" dirty="0">
                <a:latin typeface="Arial" pitchFamily="34" charset="0"/>
                <a:cs typeface="Arial" pitchFamily="34" charset="0"/>
              </a:rPr>
              <a:t>Call center scripts and procedures have been updated to support calls from end users. The Customer Call Center phone number is [phone number].</a:t>
            </a:r>
          </a:p>
          <a:p>
            <a:pPr>
              <a:lnSpc>
                <a:spcPct val="90000"/>
              </a:lnSpc>
              <a:buFontTx/>
              <a:buChar char="•"/>
            </a:pPr>
            <a:endParaRPr lang="en-US" sz="1600" dirty="0">
              <a:latin typeface="Arial" pitchFamily="34" charset="0"/>
              <a:cs typeface="Arial" pitchFamily="34" charset="0"/>
            </a:endParaRPr>
          </a:p>
          <a:p>
            <a:pPr>
              <a:lnSpc>
                <a:spcPct val="90000"/>
              </a:lnSpc>
              <a:buFontTx/>
              <a:buChar char="•"/>
            </a:pPr>
            <a:r>
              <a:rPr lang="en-US" sz="1600" dirty="0">
                <a:latin typeface="Arial" pitchFamily="34" charset="0"/>
                <a:cs typeface="Arial" pitchFamily="34" charset="0"/>
              </a:rPr>
              <a:t>[describe any additional end user support / communication activities]</a:t>
            </a:r>
          </a:p>
          <a:p>
            <a:endParaRPr lang="en-US" sz="1600" dirty="0"/>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153612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LMM Tailoring and Technical Stage Gate Completion</a:t>
            </a:r>
            <a:endParaRPr lang="en-US" sz="2400" dirty="0"/>
          </a:p>
        </p:txBody>
      </p:sp>
      <p:graphicFrame>
        <p:nvGraphicFramePr>
          <p:cNvPr id="4" name="Table 3" descr="This table proivdes a status update on the LMM Tailoirng Plan and Technical Stage Gate Reviews." title="LMM Technical Stage Gates"/>
          <p:cNvGraphicFramePr>
            <a:graphicFrameLocks noGrp="1"/>
          </p:cNvGraphicFramePr>
          <p:nvPr>
            <p:extLst>
              <p:ext uri="{D42A27DB-BD31-4B8C-83A1-F6EECF244321}">
                <p14:modId xmlns:p14="http://schemas.microsoft.com/office/powerpoint/2010/main" val="762722605"/>
              </p:ext>
            </p:extLst>
          </p:nvPr>
        </p:nvGraphicFramePr>
        <p:xfrm>
          <a:off x="381000" y="1143000"/>
          <a:ext cx="8458200" cy="4522608"/>
        </p:xfrm>
        <a:graphic>
          <a:graphicData uri="http://schemas.openxmlformats.org/drawingml/2006/table">
            <a:tbl>
              <a:tblPr firstRow="1"/>
              <a:tblGrid>
                <a:gridCol w="1509484"/>
                <a:gridCol w="1006322"/>
                <a:gridCol w="1078203"/>
                <a:gridCol w="4864191"/>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cap="none" normalizeH="0" baseline="0" dirty="0" smtClean="0">
                          <a:ln>
                            <a:noFill/>
                          </a:ln>
                          <a:solidFill>
                            <a:schemeClr val="tx1"/>
                          </a:solidFill>
                          <a:effectLst/>
                          <a:latin typeface="Arial" pitchFamily="34" charset="0"/>
                          <a:cs typeface="Arial" pitchFamily="34" charset="0"/>
                        </a:rPr>
                        <a:t>Tailoring Plan / Technical Stage Gate (TSG)</a:t>
                      </a:r>
                      <a:endParaRPr kumimoji="0" lang="en-US" sz="900" b="1" i="0" u="none" strike="noStrike" cap="none" normalizeH="0" baseline="0" dirty="0" smtClean="0">
                        <a:ln>
                          <a:noFill/>
                        </a:ln>
                        <a:solidFill>
                          <a:srgbClr val="0F7BC8"/>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cap="none" normalizeH="0" baseline="0" dirty="0" smtClean="0">
                          <a:ln>
                            <a:noFill/>
                          </a:ln>
                          <a:solidFill>
                            <a:schemeClr val="tx1"/>
                          </a:solidFill>
                          <a:effectLst/>
                          <a:latin typeface="Arial" pitchFamily="34" charset="0"/>
                          <a:cs typeface="Arial" pitchFamily="34" charset="0"/>
                        </a:rPr>
                        <a:t>Completed (Yes/No)</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cap="none" normalizeH="0" baseline="0" dirty="0" smtClean="0">
                          <a:ln>
                            <a:noFill/>
                          </a:ln>
                          <a:solidFill>
                            <a:schemeClr val="tx1"/>
                          </a:solidFill>
                          <a:effectLst/>
                          <a:latin typeface="Arial" pitchFamily="34" charset="0"/>
                          <a:cs typeface="Arial" pitchFamily="34" charset="0"/>
                        </a:rPr>
                        <a:t>Date Completed / Approved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Comments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4966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LMM Tailoring Plan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[Yes/No]</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[Date]</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[Provide the name of the LMM Tailoring plan and status comments. This plan describes the approach for the LMM Stage Gates and LMM Documentation Artifacts.]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66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Requirements Review (TSG3)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[Yes/No]</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[Date]</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Describe the approach used to review the requirements for this release and to ensure that sound requirements management practices are in place for the system.]</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40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Preliminary Design Review (TSG1A)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[Yes/No]</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[Date]</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pitchFamily="34" charset="0"/>
                          <a:cs typeface="Arial" pitchFamily="34" charset="0"/>
                        </a:rPr>
                        <a:t>[If stage gate was completed, please indicate the date that the design was reviewed by the Engineering Review Board (ERB). If stage gate not conducted according to LMM Processes, please explain what was done to meet the stage gate intent.]</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40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Detailed Design Review (TSG1B)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[Yes/No]</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[Date]</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pitchFamily="34" charset="0"/>
                          <a:cs typeface="Arial" pitchFamily="34" charset="0"/>
                        </a:rPr>
                        <a:t>[If stage gate was completed, please indicate the date that the design was reviewed by the Engineering Review Board (ERB). If stage gate not conducted according to LMM Processes, please explain what was done to meet the stage gate intent.]</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40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Test Readiness Review (TRR) – System Test (TSG2)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[Yes/No]</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[Date]</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pitchFamily="34" charset="0"/>
                          <a:cs typeface="Arial" pitchFamily="34" charset="0"/>
                        </a:rPr>
                        <a:t>[If stage gate was completed, please indicate the sign-off document(s) that can be provided. If stage gate not conducted according to LMM Processes, please explain what was done to meet the stage gate intent. For TSG2, there should be a completed and signed TRR checklist following the format in FSA’s Enterprise Test Management Standards.]</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40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Test Readiness Review (TRR) – User Acceptance Test (TSG2)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[Yes/No]</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[Date]</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pitchFamily="34" charset="0"/>
                          <a:cs typeface="Arial" pitchFamily="34" charset="0"/>
                        </a:rPr>
                        <a:t>[If stage gate was completed, please indicate the sign-off document(s) that can be provided. If stage gate not conducted according to LMM Process, please explain what was done to meet the stage gate intent. For TSG2, there should be a completed and signed TRR checklist following the format in FSA’s Enterprise Test Management Standards.]</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94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Production Readiness Review (PRR) (TSG4)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Yes</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[Date]</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pitchFamily="34" charset="0"/>
                          <a:cs typeface="Arial" pitchFamily="34" charset="0"/>
                        </a:rPr>
                        <a:t>The final signed version of this PRR Presentation documents the completion of TSG4.</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46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Retirement Review (TSG5)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No</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No system being retired.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This stage gate was not completed because this release does not retire a system.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normalizeH="0" baseline="0" dirty="0" smtClean="0">
                          <a:ln>
                            <a:noFill/>
                          </a:ln>
                          <a:solidFill>
                            <a:schemeClr val="tx1"/>
                          </a:solidFill>
                          <a:effectLst/>
                          <a:latin typeface="Arial" pitchFamily="34" charset="0"/>
                          <a:ea typeface="+mn-ea"/>
                          <a:cs typeface="Arial" pitchFamily="34" charset="0"/>
                        </a:rPr>
                        <a:t>[Generally PRRs will not retire a system, adjust this text if necessary]</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29317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FF0000"/>
              </a:solidFill>
            </a:endParaRPr>
          </a:p>
        </p:txBody>
      </p:sp>
      <p:sp>
        <p:nvSpPr>
          <p:cNvPr id="3" name="Content Placeholder 2"/>
          <p:cNvSpPr>
            <a:spLocks noGrp="1"/>
          </p:cNvSpPr>
          <p:nvPr>
            <p:ph idx="1"/>
          </p:nvPr>
        </p:nvSpPr>
        <p:spPr>
          <a:xfrm>
            <a:off x="457200" y="1066800"/>
            <a:ext cx="8229600" cy="5029200"/>
          </a:xfrm>
        </p:spPr>
        <p:txBody>
          <a:bodyPr/>
          <a:lstStyle/>
          <a:p>
            <a:pPr marL="457200" indent="-457200">
              <a:buFont typeface="Times" pitchFamily="18" charset="0"/>
              <a:buAutoNum type="arabicPeriod"/>
            </a:pPr>
            <a:r>
              <a:rPr lang="en-US" sz="1400" dirty="0" smtClean="0">
                <a:latin typeface="Arial" pitchFamily="34" charset="0"/>
                <a:cs typeface="Arial" pitchFamily="34" charset="0"/>
              </a:rPr>
              <a:t>Business Background of System</a:t>
            </a:r>
          </a:p>
          <a:p>
            <a:pPr marL="457200" indent="-457200">
              <a:buFont typeface="Times" pitchFamily="18" charset="0"/>
              <a:buAutoNum type="arabicPeriod"/>
            </a:pPr>
            <a:r>
              <a:rPr lang="en-US" sz="1400" dirty="0">
                <a:latin typeface="Arial" pitchFamily="34" charset="0"/>
                <a:cs typeface="Arial" pitchFamily="34" charset="0"/>
              </a:rPr>
              <a:t>Scope </a:t>
            </a:r>
            <a:r>
              <a:rPr lang="en-US" sz="1400" dirty="0" smtClean="0">
                <a:latin typeface="Arial" pitchFamily="34" charset="0"/>
                <a:cs typeface="Arial" pitchFamily="34" charset="0"/>
              </a:rPr>
              <a:t>of Release</a:t>
            </a:r>
            <a:endParaRPr lang="en-US" sz="1400" dirty="0">
              <a:latin typeface="Arial" pitchFamily="34" charset="0"/>
              <a:cs typeface="Arial" pitchFamily="34" charset="0"/>
            </a:endParaRPr>
          </a:p>
          <a:p>
            <a:pPr marL="457200" indent="-457200">
              <a:buFont typeface="Times" pitchFamily="18" charset="0"/>
              <a:buAutoNum type="arabicPeriod"/>
            </a:pPr>
            <a:r>
              <a:rPr lang="en-US" sz="1400" dirty="0">
                <a:latin typeface="Arial" pitchFamily="34" charset="0"/>
                <a:cs typeface="Arial" pitchFamily="34" charset="0"/>
              </a:rPr>
              <a:t>Infrastructure Diagram</a:t>
            </a:r>
          </a:p>
          <a:p>
            <a:pPr marL="457200" indent="-457200">
              <a:buFont typeface="Times" pitchFamily="18" charset="0"/>
              <a:buAutoNum type="arabicPeriod"/>
            </a:pPr>
            <a:r>
              <a:rPr lang="en-US" sz="1400" dirty="0" smtClean="0">
                <a:latin typeface="Arial" pitchFamily="34" charset="0"/>
                <a:cs typeface="Arial" pitchFamily="34" charset="0"/>
              </a:rPr>
              <a:t>Schedule </a:t>
            </a:r>
            <a:r>
              <a:rPr lang="en-US" sz="1400" dirty="0">
                <a:latin typeface="Arial" pitchFamily="34" charset="0"/>
                <a:cs typeface="Arial" pitchFamily="34" charset="0"/>
              </a:rPr>
              <a:t>Overview</a:t>
            </a:r>
          </a:p>
          <a:p>
            <a:pPr marL="457200" indent="-457200">
              <a:buFont typeface="Times" pitchFamily="18" charset="0"/>
              <a:buAutoNum type="arabicPeriod"/>
            </a:pPr>
            <a:r>
              <a:rPr lang="en-US" sz="1400" dirty="0" smtClean="0">
                <a:latin typeface="Arial" pitchFamily="34" charset="0"/>
                <a:cs typeface="Arial" pitchFamily="34" charset="0"/>
              </a:rPr>
              <a:t>Review of Open Issues</a:t>
            </a:r>
          </a:p>
          <a:p>
            <a:pPr marL="457200" indent="-457200">
              <a:buFont typeface="Times" pitchFamily="18" charset="0"/>
              <a:buAutoNum type="arabicPeriod"/>
            </a:pPr>
            <a:r>
              <a:rPr lang="en-US" sz="1400" dirty="0" smtClean="0">
                <a:latin typeface="Arial" pitchFamily="34" charset="0"/>
                <a:cs typeface="Arial" pitchFamily="34" charset="0"/>
              </a:rPr>
              <a:t>Review of Open Risks</a:t>
            </a:r>
          </a:p>
          <a:p>
            <a:pPr marL="457200" indent="-457200">
              <a:buFont typeface="Times" pitchFamily="18" charset="0"/>
              <a:buAutoNum type="arabicPeriod"/>
            </a:pPr>
            <a:r>
              <a:rPr lang="en-US" sz="1400" dirty="0" smtClean="0">
                <a:latin typeface="Arial" pitchFamily="34" charset="0"/>
                <a:cs typeface="Arial" pitchFamily="34" charset="0"/>
              </a:rPr>
              <a:t>Testing Activities and Results</a:t>
            </a:r>
          </a:p>
          <a:p>
            <a:pPr marL="457200" indent="-457200">
              <a:buFont typeface="Times" pitchFamily="18" charset="0"/>
              <a:buAutoNum type="arabicPeriod"/>
            </a:pPr>
            <a:r>
              <a:rPr lang="en-US" sz="1400" dirty="0" smtClean="0">
                <a:latin typeface="Arial" pitchFamily="34" charset="0"/>
                <a:cs typeface="Arial" pitchFamily="34" charset="0"/>
              </a:rPr>
              <a:t>Enterprise Change Management</a:t>
            </a:r>
          </a:p>
          <a:p>
            <a:pPr marL="457200" indent="-457200">
              <a:buFont typeface="Times" pitchFamily="18" charset="0"/>
              <a:buAutoNum type="arabicPeriod"/>
            </a:pPr>
            <a:r>
              <a:rPr lang="en-US" sz="1400" dirty="0" smtClean="0">
                <a:latin typeface="Arial" pitchFamily="34" charset="0"/>
                <a:cs typeface="Arial" pitchFamily="34" charset="0"/>
              </a:rPr>
              <a:t>Data Center Readiness</a:t>
            </a:r>
          </a:p>
          <a:p>
            <a:pPr marL="457200" indent="-457200">
              <a:buFont typeface="Times" pitchFamily="18" charset="0"/>
              <a:buAutoNum type="arabicPeriod"/>
            </a:pPr>
            <a:r>
              <a:rPr lang="en-US" sz="1400" dirty="0" smtClean="0">
                <a:latin typeface="Arial" pitchFamily="34" charset="0"/>
                <a:cs typeface="Arial" pitchFamily="34" charset="0"/>
              </a:rPr>
              <a:t>Roll Back Plan</a:t>
            </a:r>
          </a:p>
          <a:p>
            <a:pPr marL="457200" indent="-457200">
              <a:buFont typeface="Times" pitchFamily="18" charset="0"/>
              <a:buAutoNum type="arabicPeriod"/>
            </a:pPr>
            <a:r>
              <a:rPr lang="en-US" sz="1400" dirty="0" smtClean="0">
                <a:latin typeface="Arial" pitchFamily="34" charset="0"/>
                <a:cs typeface="Arial" pitchFamily="34" charset="0"/>
              </a:rPr>
              <a:t>Security &amp; Privacy</a:t>
            </a:r>
          </a:p>
          <a:p>
            <a:pPr marL="457200" indent="-457200">
              <a:buFont typeface="Times" pitchFamily="18" charset="0"/>
              <a:buAutoNum type="arabicPeriod"/>
            </a:pPr>
            <a:r>
              <a:rPr lang="en-US" sz="1400" dirty="0" smtClean="0">
                <a:latin typeface="Arial" pitchFamily="34" charset="0"/>
                <a:cs typeface="Arial" pitchFamily="34" charset="0"/>
              </a:rPr>
              <a:t>Security Vulnerability Scans</a:t>
            </a:r>
          </a:p>
          <a:p>
            <a:pPr marL="457200" indent="-457200">
              <a:buFont typeface="Times" pitchFamily="18" charset="0"/>
              <a:buAutoNum type="arabicPeriod"/>
            </a:pPr>
            <a:r>
              <a:rPr lang="en-US" sz="1400" dirty="0" smtClean="0">
                <a:latin typeface="Arial" pitchFamily="34" charset="0"/>
                <a:cs typeface="Arial" pitchFamily="34" charset="0"/>
              </a:rPr>
              <a:t>Security Documentation</a:t>
            </a:r>
          </a:p>
          <a:p>
            <a:pPr marL="457200" indent="-457200">
              <a:buFont typeface="Times" pitchFamily="18" charset="0"/>
              <a:buAutoNum type="arabicPeriod"/>
            </a:pPr>
            <a:r>
              <a:rPr lang="en-US" sz="1400" dirty="0" smtClean="0">
                <a:latin typeface="Arial" pitchFamily="34" charset="0"/>
                <a:cs typeface="Arial" pitchFamily="34" charset="0"/>
              </a:rPr>
              <a:t>Operations and Maintenance </a:t>
            </a:r>
          </a:p>
          <a:p>
            <a:pPr marL="457200" indent="-457200">
              <a:buFont typeface="Times" pitchFamily="18" charset="0"/>
              <a:buAutoNum type="arabicPeriod"/>
            </a:pPr>
            <a:r>
              <a:rPr lang="en-US" sz="1400" dirty="0">
                <a:latin typeface="Arial" pitchFamily="34" charset="0"/>
                <a:cs typeface="Arial" pitchFamily="34" charset="0"/>
              </a:rPr>
              <a:t>End User Support and Communication</a:t>
            </a:r>
          </a:p>
          <a:p>
            <a:pPr marL="457200" indent="-457200">
              <a:buFont typeface="Times" pitchFamily="18" charset="0"/>
              <a:buAutoNum type="arabicPeriod"/>
            </a:pPr>
            <a:r>
              <a:rPr lang="en-US" sz="1400" dirty="0" smtClean="0">
                <a:latin typeface="Arial" pitchFamily="34" charset="0"/>
                <a:cs typeface="Arial" pitchFamily="34" charset="0"/>
              </a:rPr>
              <a:t>LMM Tailoring and Technical </a:t>
            </a:r>
            <a:r>
              <a:rPr lang="en-US" sz="1400" dirty="0">
                <a:latin typeface="Arial" pitchFamily="34" charset="0"/>
                <a:cs typeface="Arial" pitchFamily="34" charset="0"/>
              </a:rPr>
              <a:t>Stage Gate </a:t>
            </a:r>
            <a:r>
              <a:rPr lang="en-US" sz="1400" dirty="0" smtClean="0">
                <a:latin typeface="Arial" pitchFamily="34" charset="0"/>
                <a:cs typeface="Arial" pitchFamily="34" charset="0"/>
              </a:rPr>
              <a:t>Completion</a:t>
            </a:r>
          </a:p>
          <a:p>
            <a:pPr marL="457200" indent="-457200">
              <a:buFont typeface="Times" pitchFamily="18" charset="0"/>
              <a:buAutoNum type="arabicPeriod"/>
            </a:pPr>
            <a:r>
              <a:rPr lang="en-US" sz="1400" dirty="0" smtClean="0">
                <a:latin typeface="Arial" pitchFamily="34" charset="0"/>
                <a:cs typeface="Arial" pitchFamily="34" charset="0"/>
              </a:rPr>
              <a:t>System Documentation</a:t>
            </a:r>
          </a:p>
          <a:p>
            <a:pPr marL="457200" indent="-457200">
              <a:buFont typeface="Times" pitchFamily="18" charset="0"/>
              <a:buAutoNum type="arabicPeriod"/>
            </a:pPr>
            <a:r>
              <a:rPr lang="en-US" sz="1400" dirty="0" smtClean="0">
                <a:latin typeface="Arial" pitchFamily="34" charset="0"/>
                <a:cs typeface="Arial" pitchFamily="34" charset="0"/>
              </a:rPr>
              <a:t>Release Documentation</a:t>
            </a:r>
          </a:p>
          <a:p>
            <a:pPr marL="457200" indent="-457200">
              <a:buFont typeface="Times" pitchFamily="18" charset="0"/>
              <a:buAutoNum type="arabicPeriod"/>
            </a:pPr>
            <a:r>
              <a:rPr lang="en-US" sz="1400" dirty="0" smtClean="0">
                <a:latin typeface="Arial" pitchFamily="34" charset="0"/>
                <a:cs typeface="Arial" pitchFamily="34" charset="0"/>
              </a:rPr>
              <a:t>Lessons Learned</a:t>
            </a:r>
          </a:p>
          <a:p>
            <a:pPr marL="457200" indent="-457200">
              <a:buFont typeface="Times" pitchFamily="18" charset="0"/>
              <a:buAutoNum type="arabicPeriod"/>
            </a:pPr>
            <a:r>
              <a:rPr lang="en-US" sz="1400" dirty="0" smtClean="0">
                <a:latin typeface="Arial" pitchFamily="34" charset="0"/>
                <a:cs typeface="Arial" pitchFamily="34" charset="0"/>
              </a:rPr>
              <a:t>Meeting Closure and Sign-off</a:t>
            </a:r>
          </a:p>
          <a:p>
            <a:endParaRPr lang="en-US" sz="1400" dirty="0"/>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64461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his table proivdes an updated status on documentation assoicated wtih the system." title="System Documentation"/>
          <p:cNvGraphicFramePr>
            <a:graphicFrameLocks noGrp="1"/>
          </p:cNvGraphicFramePr>
          <p:nvPr>
            <p:extLst>
              <p:ext uri="{D42A27DB-BD31-4B8C-83A1-F6EECF244321}">
                <p14:modId xmlns:p14="http://schemas.microsoft.com/office/powerpoint/2010/main" val="2437751313"/>
              </p:ext>
            </p:extLst>
          </p:nvPr>
        </p:nvGraphicFramePr>
        <p:xfrm>
          <a:off x="381000" y="1143000"/>
          <a:ext cx="8458200" cy="4903304"/>
        </p:xfrm>
        <a:graphic>
          <a:graphicData uri="http://schemas.openxmlformats.org/drawingml/2006/table">
            <a:tbl>
              <a:tblPr firstRow="1"/>
              <a:tblGrid>
                <a:gridCol w="620785"/>
                <a:gridCol w="2198615"/>
                <a:gridCol w="2057400"/>
                <a:gridCol w="838200"/>
                <a:gridCol w="867911"/>
                <a:gridCol w="1875289"/>
              </a:tblGrid>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Ent. WBS Code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Document</a:t>
                      </a:r>
                      <a:endParaRPr kumimoji="0" lang="en-US" sz="1000" b="1" i="0" u="none" strike="noStrike" cap="none" normalizeH="0" baseline="0" dirty="0" smtClean="0">
                        <a:ln>
                          <a:noFill/>
                        </a:ln>
                        <a:solidFill>
                          <a:srgbClr val="0F7BC8"/>
                        </a:solidFill>
                        <a:effectLst/>
                        <a:latin typeface="Arial" pitchFamily="34" charset="0"/>
                        <a:cs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Status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Created Document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Updated Existing Doc.</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Part of Another Doc.</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No update needed</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Not applicable to this release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Document Version Number of Final Accepted Document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Date of Final Accepted Document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Comments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(If included in another document, indicate the name of that document)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318054">
                <a:tc>
                  <a:txBody>
                    <a:bodyPr/>
                    <a:lstStyle/>
                    <a:p>
                      <a:pPr algn="ctr" fontAlgn="ctr"/>
                      <a:r>
                        <a:rPr lang="en-US" sz="1000" b="0" i="0" u="none" strike="noStrike" dirty="0">
                          <a:solidFill>
                            <a:srgbClr val="000000"/>
                          </a:solidFill>
                          <a:effectLst/>
                          <a:latin typeface="Arial"/>
                        </a:rPr>
                        <a:t>3.2.3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rgbClr val="000000"/>
                          </a:solidFill>
                          <a:effectLst/>
                          <a:latin typeface="Arial"/>
                        </a:rPr>
                        <a:t>System of Records Notice (SORN)</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pitchFamily="34" charset="0"/>
                          <a:cs typeface="Arial" pitchFamily="34" charset="0"/>
                        </a:rPr>
                        <a:t>[fill in document status from choices above]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8054">
                <a:tc>
                  <a:txBody>
                    <a:bodyPr/>
                    <a:lstStyle/>
                    <a:p>
                      <a:pPr algn="ctr" fontAlgn="ctr"/>
                      <a:r>
                        <a:rPr lang="en-US" sz="1000" b="0" i="0" u="none" strike="noStrike" dirty="0">
                          <a:solidFill>
                            <a:srgbClr val="000000"/>
                          </a:solidFill>
                          <a:effectLst/>
                          <a:latin typeface="Arial"/>
                        </a:rPr>
                        <a:t>3.3.1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rgbClr val="000000"/>
                          </a:solidFill>
                          <a:effectLst/>
                          <a:latin typeface="Arial"/>
                        </a:rPr>
                        <a:t>Memorandum of Understanding</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[document status]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8054">
                <a:tc>
                  <a:txBody>
                    <a:bodyPr/>
                    <a:lstStyle/>
                    <a:p>
                      <a:pPr algn="ctr" fontAlgn="ctr"/>
                      <a:r>
                        <a:rPr lang="en-US" sz="1000" b="0" i="0" u="none" strike="noStrike">
                          <a:solidFill>
                            <a:srgbClr val="000000"/>
                          </a:solidFill>
                          <a:effectLst/>
                          <a:latin typeface="Arial"/>
                        </a:rPr>
                        <a:t>3.3.2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rgbClr val="000000"/>
                          </a:solidFill>
                          <a:effectLst/>
                          <a:latin typeface="Arial"/>
                        </a:rPr>
                        <a:t>Computer Matching Agreement</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8054">
                <a:tc>
                  <a:txBody>
                    <a:bodyPr/>
                    <a:lstStyle/>
                    <a:p>
                      <a:pPr algn="ctr" fontAlgn="ctr"/>
                      <a:r>
                        <a:rPr lang="en-US" sz="1000" b="0" i="0" u="none" strike="noStrike">
                          <a:solidFill>
                            <a:srgbClr val="000000"/>
                          </a:solidFill>
                          <a:effectLst/>
                          <a:latin typeface="Arial"/>
                        </a:rPr>
                        <a:t>3.3.3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rgbClr val="000000"/>
                          </a:solidFill>
                          <a:effectLst/>
                          <a:latin typeface="Arial"/>
                        </a:rPr>
                        <a:t>Interconnection Security Agreement (ISA)</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8054">
                <a:tc>
                  <a:txBody>
                    <a:bodyPr/>
                    <a:lstStyle/>
                    <a:p>
                      <a:pPr algn="ctr" fontAlgn="ctr"/>
                      <a:r>
                        <a:rPr lang="en-US" sz="1000" b="0" i="0" u="none" strike="noStrike" dirty="0">
                          <a:solidFill>
                            <a:srgbClr val="000000"/>
                          </a:solidFill>
                          <a:effectLst/>
                          <a:latin typeface="Arial"/>
                        </a:rPr>
                        <a:t>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Data Retention Schedule</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00">
                <a:tc>
                  <a:txBody>
                    <a:bodyPr/>
                    <a:lstStyle/>
                    <a:p>
                      <a:pPr algn="ctr" fontAlgn="ctr"/>
                      <a:r>
                        <a:rPr lang="en-US" sz="1000" b="0" i="0" u="none" strike="noStrike" dirty="0">
                          <a:solidFill>
                            <a:srgbClr val="000000"/>
                          </a:solidFill>
                          <a:effectLst/>
                          <a:latin typeface="Arial"/>
                        </a:rPr>
                        <a:t>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Requirements Management Plan</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00">
                <a:tc>
                  <a:txBody>
                    <a:bodyPr/>
                    <a:lstStyle/>
                    <a:p>
                      <a:pPr algn="ctr" fontAlgn="ctr"/>
                      <a:r>
                        <a:rPr lang="en-US" sz="1000" b="0" i="0" u="none" strike="noStrike" dirty="0">
                          <a:solidFill>
                            <a:srgbClr val="000000"/>
                          </a:solidFill>
                          <a:effectLst/>
                          <a:latin typeface="Aria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Configuration Management Plan</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00">
                <a:tc>
                  <a:txBody>
                    <a:bodyPr/>
                    <a:lstStyle/>
                    <a:p>
                      <a:pPr algn="ctr" fontAlgn="ctr"/>
                      <a:r>
                        <a:rPr lang="en-US" sz="1000" b="0" i="0" u="none" strike="noStrike" dirty="0">
                          <a:solidFill>
                            <a:srgbClr val="000000"/>
                          </a:solidFill>
                          <a:effectLst/>
                          <a:latin typeface="Arial"/>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Detailed Design Document</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00">
                <a:tc>
                  <a:txBody>
                    <a:bodyPr/>
                    <a:lstStyle/>
                    <a:p>
                      <a:pPr algn="ctr" fontAlgn="ctr"/>
                      <a:r>
                        <a:rPr lang="en-US" sz="1000" b="0" i="0" u="none" strike="noStrike" dirty="0">
                          <a:solidFill>
                            <a:srgbClr val="000000"/>
                          </a:solidFill>
                          <a:effectLst/>
                          <a:latin typeface="Arial"/>
                        </a:rPr>
                        <a:t>7.3</a:t>
                      </a:r>
                    </a:p>
                  </a:txBody>
                  <a:tcPr marL="9525"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chemeClr val="tx1"/>
                          </a:solidFill>
                          <a:effectLst/>
                          <a:latin typeface="Arial"/>
                        </a:rPr>
                        <a:t>Operations and Maintenance Plan</a:t>
                      </a:r>
                      <a:endParaRPr lang="en-US" sz="1000" b="0" i="0" u="none" strike="noStrike" dirty="0">
                        <a:solidFill>
                          <a:schemeClr val="tx1"/>
                        </a:solidFill>
                        <a:effectLst/>
                        <a:latin typeface="Arial"/>
                      </a:endParaRPr>
                    </a:p>
                  </a:txBody>
                  <a:tcPr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00">
                <a:tc>
                  <a:txBody>
                    <a:bodyPr/>
                    <a:lstStyle/>
                    <a:p>
                      <a:pPr algn="ctr" fontAlgn="ctr"/>
                      <a:r>
                        <a:rPr lang="en-US" sz="1000" b="0" i="0" u="none" strike="noStrike" dirty="0">
                          <a:solidFill>
                            <a:srgbClr val="000000"/>
                          </a:solidFill>
                          <a:effectLst/>
                          <a:latin typeface="Arial"/>
                        </a:rPr>
                        <a:t>7.2</a:t>
                      </a:r>
                    </a:p>
                  </a:txBody>
                  <a:tcPr marL="9525"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chemeClr val="tx1"/>
                          </a:solidFill>
                          <a:effectLst/>
                          <a:latin typeface="Arial"/>
                        </a:rPr>
                        <a:t>Training Plan</a:t>
                      </a:r>
                      <a:endParaRPr lang="en-US" sz="1000" b="0" i="0" u="none" strike="noStrike" dirty="0">
                        <a:solidFill>
                          <a:schemeClr val="tx1"/>
                        </a:solidFill>
                        <a:effectLst/>
                        <a:latin typeface="Arial"/>
                      </a:endParaRPr>
                    </a:p>
                  </a:txBody>
                  <a:tcPr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00">
                <a:tc>
                  <a:txBody>
                    <a:bodyPr/>
                    <a:lstStyle/>
                    <a:p>
                      <a:pPr algn="ctr" fontAlgn="ct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9525"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chemeClr val="tx1"/>
                          </a:solidFill>
                          <a:effectLst/>
                          <a:latin typeface="Arial"/>
                        </a:rPr>
                        <a:t>OMB Information</a:t>
                      </a:r>
                      <a:r>
                        <a:rPr lang="en-US" sz="1000" b="0" i="0" u="none" strike="noStrike" baseline="0" dirty="0" smtClean="0">
                          <a:solidFill>
                            <a:schemeClr val="tx1"/>
                          </a:solidFill>
                          <a:effectLst/>
                          <a:latin typeface="Arial"/>
                        </a:rPr>
                        <a:t> Collection Clearance (approval)</a:t>
                      </a:r>
                      <a:endParaRPr lang="en-US" sz="1000" b="0" i="0" u="none" strike="noStrike" dirty="0">
                        <a:solidFill>
                          <a:schemeClr val="tx1"/>
                        </a:solidFill>
                        <a:effectLst/>
                        <a:latin typeface="Arial"/>
                      </a:endParaRPr>
                    </a:p>
                  </a:txBody>
                  <a:tcPr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
        <p:nvSpPr>
          <p:cNvPr id="6" name="TextBox 5"/>
          <p:cNvSpPr txBox="1"/>
          <p:nvPr/>
        </p:nvSpPr>
        <p:spPr>
          <a:xfrm>
            <a:off x="5715000" y="358914"/>
            <a:ext cx="3276600" cy="707886"/>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[most recent version and update date should be identified in the table below, but updates are only needed on condition changes, not necessarily with each release]</a:t>
            </a:r>
          </a:p>
        </p:txBody>
      </p:sp>
      <p:sp>
        <p:nvSpPr>
          <p:cNvPr id="3" name="Title 2"/>
          <p:cNvSpPr>
            <a:spLocks noGrp="1"/>
          </p:cNvSpPr>
          <p:nvPr>
            <p:ph type="title"/>
          </p:nvPr>
        </p:nvSpPr>
        <p:spPr/>
        <p:txBody>
          <a:bodyPr/>
          <a:lstStyle/>
          <a:p>
            <a:r>
              <a:rPr lang="en-US" dirty="0" smtClean="0"/>
              <a:t>System Documentation</a:t>
            </a:r>
            <a:endParaRPr lang="en-US" dirty="0"/>
          </a:p>
        </p:txBody>
      </p:sp>
    </p:spTree>
    <p:extLst>
      <p:ext uri="{BB962C8B-B14F-4D97-AF65-F5344CB8AC3E}">
        <p14:creationId xmlns:p14="http://schemas.microsoft.com/office/powerpoint/2010/main" val="980894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Documentation</a:t>
            </a:r>
            <a:endParaRPr lang="en-US" sz="1200" dirty="0"/>
          </a:p>
        </p:txBody>
      </p:sp>
      <p:graphicFrame>
        <p:nvGraphicFramePr>
          <p:cNvPr id="4" name="Table 3" descr="This table proivdes an updated status on documentation assoicated wtih the release." title="Release Documentation"/>
          <p:cNvGraphicFramePr>
            <a:graphicFrameLocks noGrp="1"/>
          </p:cNvGraphicFramePr>
          <p:nvPr>
            <p:extLst>
              <p:ext uri="{D42A27DB-BD31-4B8C-83A1-F6EECF244321}">
                <p14:modId xmlns:p14="http://schemas.microsoft.com/office/powerpoint/2010/main" val="4109221591"/>
              </p:ext>
            </p:extLst>
          </p:nvPr>
        </p:nvGraphicFramePr>
        <p:xfrm>
          <a:off x="381000" y="1143000"/>
          <a:ext cx="8458200" cy="5067234"/>
        </p:xfrm>
        <a:graphic>
          <a:graphicData uri="http://schemas.openxmlformats.org/drawingml/2006/table">
            <a:tbl>
              <a:tblPr firstRow="1"/>
              <a:tblGrid>
                <a:gridCol w="620785"/>
                <a:gridCol w="2198615"/>
                <a:gridCol w="2057400"/>
                <a:gridCol w="838200"/>
                <a:gridCol w="867911"/>
                <a:gridCol w="1875289"/>
              </a:tblGrid>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Ent. WBS Code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Document</a:t>
                      </a:r>
                      <a:endParaRPr kumimoji="0" lang="en-US" sz="1000" b="1" i="0" u="none" strike="noStrike" cap="none" normalizeH="0" baseline="0" dirty="0" smtClean="0">
                        <a:ln>
                          <a:noFill/>
                        </a:ln>
                        <a:solidFill>
                          <a:srgbClr val="0F7BC8"/>
                        </a:solidFill>
                        <a:effectLst/>
                        <a:latin typeface="Arial" pitchFamily="34" charset="0"/>
                        <a:cs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Status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Created Document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Updated Existing Doc.</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Part of Another Doc.</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No update needed</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Not applicable to this release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Document Version Number of Final Accepted Document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Date of Final Accepted Document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Comments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(If included in another document, indicate the name of that document)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371500">
                <a:tc>
                  <a:txBody>
                    <a:bodyPr/>
                    <a:lstStyle/>
                    <a:p>
                      <a:pPr algn="ctr" fontAlgn="ctr"/>
                      <a:r>
                        <a:rPr lang="en-US" sz="1000" b="0" i="0" u="none" strike="noStrike" dirty="0">
                          <a:solidFill>
                            <a:srgbClr val="000000"/>
                          </a:solidFill>
                          <a:effectLst/>
                          <a:latin typeface="Arial"/>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Detailed Requirements Document</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pitchFamily="34" charset="0"/>
                          <a:cs typeface="Arial" pitchFamily="34" charset="0"/>
                        </a:rPr>
                        <a:t>[fill in document status from choices above]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00">
                <a:tc>
                  <a:txBody>
                    <a:bodyPr/>
                    <a:lstStyle/>
                    <a:p>
                      <a:pPr algn="ctr" fontAlgn="ctr"/>
                      <a:r>
                        <a:rPr lang="en-US" sz="1000" b="0" i="0" u="none" strike="noStrike">
                          <a:solidFill>
                            <a:srgbClr val="000000"/>
                          </a:solidFill>
                          <a:effectLst/>
                          <a:latin typeface="Arial"/>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Requirements Traceability Matrix</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00">
                <a:tc>
                  <a:txBody>
                    <a:bodyPr/>
                    <a:lstStyle/>
                    <a:p>
                      <a:pPr algn="ctr" fontAlgn="ctr"/>
                      <a:r>
                        <a:rPr lang="en-US" sz="1000" b="0" i="0" u="none" strike="noStrike" dirty="0">
                          <a:solidFill>
                            <a:srgbClr val="000000"/>
                          </a:solidFill>
                          <a:effectLst/>
                          <a:latin typeface="Arial"/>
                        </a:rPr>
                        <a:t>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Data Migration Plan</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[If no data migration, list as “Not applicable to this release”]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00">
                <a:tc>
                  <a:txBody>
                    <a:bodyPr/>
                    <a:lstStyle/>
                    <a:p>
                      <a:pPr algn="ctr" fontAlgn="ctr"/>
                      <a:r>
                        <a:rPr lang="en-US" sz="1000" b="0" i="0" u="none" strike="noStrike" dirty="0">
                          <a:solidFill>
                            <a:srgbClr val="000000"/>
                          </a:solidFill>
                          <a:effectLst/>
                          <a:latin typeface="Arial"/>
                        </a:rPr>
                        <a:t>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fr-FR" sz="1000" b="0" i="0" u="none" strike="noStrike" dirty="0" smtClean="0">
                          <a:solidFill>
                            <a:srgbClr val="000000"/>
                          </a:solidFill>
                          <a:effectLst/>
                          <a:latin typeface="Arial"/>
                        </a:rPr>
                        <a:t>Solution Source Code and Deployable  Packages</a:t>
                      </a:r>
                      <a:endParaRPr lang="fr-FR"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578">
                <a:tc>
                  <a:txBody>
                    <a:bodyPr/>
                    <a:lstStyle/>
                    <a:p>
                      <a:pPr algn="ctr" fontAlgn="ctr"/>
                      <a:r>
                        <a:rPr lang="en-US" sz="1000" b="0" i="0" u="none" strike="noStrike" dirty="0">
                          <a:solidFill>
                            <a:srgbClr val="000000"/>
                          </a:solidFill>
                          <a:effectLst/>
                          <a:latin typeface="Aria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Solution User Manual</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algn="ctr" fontAlgn="ctr"/>
                      <a:r>
                        <a:rPr lang="en-US" sz="1000" b="0" i="0" u="none" strike="noStrike" dirty="0">
                          <a:solidFill>
                            <a:srgbClr val="000000"/>
                          </a:solidFill>
                          <a:effectLst/>
                          <a:latin typeface="Arial"/>
                        </a:rPr>
                        <a:t>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Release Version Description Document</a:t>
                      </a:r>
                      <a:endParaRPr lang="en-US" sz="1000" b="0" i="0" u="none" strike="noStrike" dirty="0">
                        <a:solidFill>
                          <a:srgbClr val="000000"/>
                        </a:solidFill>
                        <a:effectLst/>
                        <a:latin typeface="Aria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98">
                <a:tc>
                  <a:txBody>
                    <a:bodyPr/>
                    <a:lstStyle/>
                    <a:p>
                      <a:pPr algn="ctr" fontAlgn="ctr"/>
                      <a:r>
                        <a:rPr lang="en-US" sz="1000" b="0" i="0" u="none" strike="noStrike" dirty="0">
                          <a:solidFill>
                            <a:srgbClr val="000000"/>
                          </a:solidFill>
                          <a:effectLst/>
                          <a:latin typeface="Arial"/>
                        </a:rPr>
                        <a:t>6.1</a:t>
                      </a:r>
                    </a:p>
                  </a:txBody>
                  <a:tcPr marL="9525"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Master Test Plan</a:t>
                      </a:r>
                      <a:endParaRPr lang="en-US" sz="1000" b="0" i="0" u="none" strike="noStrike" dirty="0">
                        <a:solidFill>
                          <a:srgbClr val="000000"/>
                        </a:solidFill>
                        <a:effectLst/>
                        <a:latin typeface="Arial"/>
                      </a:endParaRPr>
                    </a:p>
                  </a:txBody>
                  <a:tcPr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algn="ctr" fontAlgn="ctr"/>
                      <a:r>
                        <a:rPr lang="en-US" sz="1000" b="0" i="0" u="none" strike="noStrike">
                          <a:solidFill>
                            <a:srgbClr val="000000"/>
                          </a:solidFill>
                          <a:effectLst/>
                          <a:latin typeface="Arial"/>
                        </a:rPr>
                        <a:t>6.2</a:t>
                      </a:r>
                    </a:p>
                  </a:txBody>
                  <a:tcPr marL="9525"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Test Suites</a:t>
                      </a:r>
                      <a:endParaRPr lang="en-US" sz="1000" b="0" i="0" u="none" strike="noStrike" dirty="0">
                        <a:solidFill>
                          <a:srgbClr val="000000"/>
                        </a:solidFill>
                        <a:effectLst/>
                        <a:latin typeface="Arial"/>
                      </a:endParaRPr>
                    </a:p>
                  </a:txBody>
                  <a:tcPr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algn="ctr" fontAlgn="ctr"/>
                      <a:r>
                        <a:rPr lang="en-US" sz="1000" b="0" i="0" u="none" strike="noStrike" dirty="0">
                          <a:solidFill>
                            <a:srgbClr val="000000"/>
                          </a:solidFill>
                          <a:effectLst/>
                          <a:latin typeface="Arial"/>
                        </a:rPr>
                        <a:t>6.3.1</a:t>
                      </a:r>
                    </a:p>
                  </a:txBody>
                  <a:tcPr marL="9525"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User Acceptance Test Summary Report</a:t>
                      </a:r>
                      <a:endParaRPr lang="en-US" sz="1000" b="0" i="0" u="none" strike="noStrike" dirty="0">
                        <a:solidFill>
                          <a:srgbClr val="000000"/>
                        </a:solidFill>
                        <a:effectLst/>
                        <a:latin typeface="Arial"/>
                      </a:endParaRPr>
                    </a:p>
                  </a:txBody>
                  <a:tcPr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2">
                <a:tc>
                  <a:txBody>
                    <a:bodyPr/>
                    <a:lstStyle/>
                    <a:p>
                      <a:pPr algn="ctr" fontAlgn="ctr"/>
                      <a:r>
                        <a:rPr lang="en-US" sz="1000" b="0" i="0" u="none" strike="noStrike" dirty="0">
                          <a:solidFill>
                            <a:srgbClr val="000000"/>
                          </a:solidFill>
                          <a:effectLst/>
                          <a:latin typeface="Arial"/>
                        </a:rPr>
                        <a:t>6.3.2</a:t>
                      </a:r>
                    </a:p>
                  </a:txBody>
                  <a:tcPr marL="9525"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smtClean="0">
                          <a:solidFill>
                            <a:srgbClr val="000000"/>
                          </a:solidFill>
                          <a:effectLst/>
                          <a:latin typeface="Arial"/>
                        </a:rPr>
                        <a:t>System Test </a:t>
                      </a:r>
                      <a:r>
                        <a:rPr lang="en-US" sz="1000" b="0" i="0" u="none" strike="noStrike" dirty="0">
                          <a:solidFill>
                            <a:srgbClr val="000000"/>
                          </a:solidFill>
                          <a:effectLst/>
                          <a:latin typeface="Arial"/>
                        </a:rPr>
                        <a:t>Summary Report</a:t>
                      </a:r>
                    </a:p>
                  </a:txBody>
                  <a:tcPr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algn="ctr" fontAlgn="ctr"/>
                      <a:r>
                        <a:rPr lang="en-US" sz="1000" b="0" i="0" u="none" strike="noStrike" dirty="0">
                          <a:solidFill>
                            <a:srgbClr val="000000"/>
                          </a:solidFill>
                          <a:effectLst/>
                          <a:latin typeface="Arial"/>
                        </a:rPr>
                        <a:t>6.3.3</a:t>
                      </a:r>
                    </a:p>
                  </a:txBody>
                  <a:tcPr marL="9525"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chemeClr val="tx1"/>
                          </a:solidFill>
                          <a:effectLst/>
                          <a:latin typeface="Arial"/>
                        </a:rPr>
                        <a:t>Defect Management Report</a:t>
                      </a:r>
                    </a:p>
                  </a:txBody>
                  <a:tcPr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algn="ctr" fontAlgn="ctr"/>
                      <a:r>
                        <a:rPr lang="en-US" sz="1000" b="0" i="0" u="none" strike="noStrike" dirty="0">
                          <a:solidFill>
                            <a:srgbClr val="000000"/>
                          </a:solidFill>
                          <a:effectLst/>
                          <a:latin typeface="Arial"/>
                        </a:rPr>
                        <a:t>7.1.1</a:t>
                      </a:r>
                    </a:p>
                  </a:txBody>
                  <a:tcPr marL="9525"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chemeClr val="tx1"/>
                          </a:solidFill>
                          <a:effectLst/>
                          <a:latin typeface="Arial"/>
                        </a:rPr>
                        <a:t>Implementation Plan</a:t>
                      </a:r>
                    </a:p>
                  </a:txBody>
                  <a:tcPr marR="9525"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[document status]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[version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[date]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[comments]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
        <p:nvSpPr>
          <p:cNvPr id="6" name="TextBox 5"/>
          <p:cNvSpPr txBox="1"/>
          <p:nvPr/>
        </p:nvSpPr>
        <p:spPr>
          <a:xfrm>
            <a:off x="5715000" y="514290"/>
            <a:ext cx="3276600" cy="400110"/>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[Documentation that should be new/changed/updated with </a:t>
            </a:r>
            <a:r>
              <a:rPr lang="en-US" sz="1000" dirty="0">
                <a:latin typeface="Arial" panose="020B0604020202020204" pitchFamily="34" charset="0"/>
                <a:cs typeface="Arial" panose="020B0604020202020204" pitchFamily="34" charset="0"/>
              </a:rPr>
              <a:t>each release]</a:t>
            </a:r>
          </a:p>
        </p:txBody>
      </p:sp>
    </p:spTree>
    <p:extLst>
      <p:ext uri="{BB962C8B-B14F-4D97-AF65-F5344CB8AC3E}">
        <p14:creationId xmlns:p14="http://schemas.microsoft.com/office/powerpoint/2010/main" val="39239670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a:xfrm>
            <a:off x="457200" y="1219200"/>
            <a:ext cx="8229600" cy="4267200"/>
          </a:xfrm>
        </p:spPr>
        <p:txBody>
          <a:bodyPr/>
          <a:lstStyle/>
          <a:p>
            <a:pPr>
              <a:lnSpc>
                <a:spcPct val="90000"/>
              </a:lnSpc>
            </a:pPr>
            <a:r>
              <a:rPr lang="en-US" sz="1600" dirty="0" smtClean="0">
                <a:latin typeface="Arial" pitchFamily="34" charset="0"/>
                <a:cs typeface="Arial" pitchFamily="34" charset="0"/>
              </a:rPr>
              <a:t> [</a:t>
            </a:r>
            <a:r>
              <a:rPr lang="en-US" sz="1600" dirty="0">
                <a:latin typeface="Arial" pitchFamily="34" charset="0"/>
                <a:cs typeface="Arial" pitchFamily="34" charset="0"/>
              </a:rPr>
              <a:t>Describe how lessons learned were captured for this release</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a:p>
            <a:pPr marL="0" indent="0">
              <a:lnSpc>
                <a:spcPct val="90000"/>
              </a:lnSpc>
              <a:buNone/>
            </a:pPr>
            <a:r>
              <a:rPr lang="en-US" sz="1600" dirty="0">
                <a:latin typeface="Arial" pitchFamily="34" charset="0"/>
                <a:cs typeface="Arial" pitchFamily="34" charset="0"/>
              </a:rPr>
              <a:t>	</a:t>
            </a:r>
          </a:p>
          <a:p>
            <a:pPr>
              <a:lnSpc>
                <a:spcPct val="90000"/>
              </a:lnSpc>
            </a:pPr>
            <a:r>
              <a:rPr lang="en-US" sz="1600" dirty="0" smtClean="0">
                <a:latin typeface="Arial" pitchFamily="34" charset="0"/>
                <a:cs typeface="Arial" pitchFamily="34" charset="0"/>
              </a:rPr>
              <a:t>A </a:t>
            </a:r>
            <a:r>
              <a:rPr lang="en-US" sz="1600" dirty="0">
                <a:latin typeface="Arial" pitchFamily="34" charset="0"/>
                <a:cs typeface="Arial" pitchFamily="34" charset="0"/>
              </a:rPr>
              <a:t>lessons learned meeting [is/is not] planned for [date/if not planned, explain approach for eliciting lessons].</a:t>
            </a:r>
          </a:p>
          <a:p>
            <a:pPr>
              <a:lnSpc>
                <a:spcPct val="90000"/>
              </a:lnSpc>
            </a:pPr>
            <a:endParaRPr lang="en-US" sz="1600" dirty="0">
              <a:latin typeface="Arial" pitchFamily="34" charset="0"/>
              <a:cs typeface="Arial" pitchFamily="34" charset="0"/>
            </a:endParaRPr>
          </a:p>
          <a:p>
            <a:pPr>
              <a:lnSpc>
                <a:spcPct val="90000"/>
              </a:lnSpc>
            </a:pPr>
            <a:r>
              <a:rPr lang="en-US" sz="1600" dirty="0" smtClean="0">
                <a:latin typeface="Arial" pitchFamily="34" charset="0"/>
                <a:cs typeface="Arial" pitchFamily="34" charset="0"/>
              </a:rPr>
              <a:t>Lessons Learned for this release will be entered in FSA’s Lessons Learned Database on or before [date].</a:t>
            </a:r>
          </a:p>
          <a:p>
            <a:pPr marL="0" indent="0">
              <a:lnSpc>
                <a:spcPct val="90000"/>
              </a:lnSpc>
              <a:buNone/>
            </a:pPr>
            <a:endParaRPr lang="en-US" sz="1600" dirty="0" smtClean="0">
              <a:latin typeface="Arial" pitchFamily="34" charset="0"/>
              <a:cs typeface="Arial" pitchFamily="34" charset="0"/>
            </a:endParaRPr>
          </a:p>
          <a:p>
            <a:pPr>
              <a:lnSpc>
                <a:spcPct val="90000"/>
              </a:lnSpc>
            </a:pPr>
            <a:r>
              <a:rPr lang="en-US" sz="1600" dirty="0" smtClean="0">
                <a:latin typeface="Arial" pitchFamily="34" charset="0"/>
                <a:cs typeface="Arial" pitchFamily="34" charset="0"/>
              </a:rPr>
              <a:t>The [role – project manager, system owner, system technical lead, </a:t>
            </a:r>
            <a:r>
              <a:rPr lang="en-US" sz="1600" dirty="0" err="1" smtClean="0">
                <a:latin typeface="Arial" pitchFamily="34" charset="0"/>
                <a:cs typeface="Arial" pitchFamily="34" charset="0"/>
              </a:rPr>
              <a:t>etc</a:t>
            </a:r>
            <a:r>
              <a:rPr lang="en-US" sz="1600" dirty="0" smtClean="0">
                <a:latin typeface="Arial" pitchFamily="34" charset="0"/>
                <a:cs typeface="Arial" pitchFamily="34" charset="0"/>
              </a:rPr>
              <a:t>] will be responsible for collecting the lessons learned and entering the lessons in the database.</a:t>
            </a:r>
            <a:endParaRPr lang="en-US" sz="1600" dirty="0">
              <a:latin typeface="Arial" pitchFamily="34" charset="0"/>
              <a:cs typeface="Arial" pitchFamily="34" charset="0"/>
            </a:endParaRPr>
          </a:p>
          <a:p>
            <a:pPr>
              <a:lnSpc>
                <a:spcPct val="90000"/>
              </a:lnSpc>
            </a:pPr>
            <a:endParaRPr lang="en-US" sz="1600" dirty="0">
              <a:latin typeface="Arial" pitchFamily="34" charset="0"/>
              <a:cs typeface="Arial" pitchFamily="34" charset="0"/>
            </a:endParaRPr>
          </a:p>
          <a:p>
            <a:pPr marL="0" indent="0">
              <a:lnSpc>
                <a:spcPct val="90000"/>
              </a:lnSpc>
              <a:buNone/>
            </a:pPr>
            <a:r>
              <a:rPr lang="en-US" sz="1600" dirty="0" smtClean="0">
                <a:latin typeface="Arial" pitchFamily="34" charset="0"/>
                <a:cs typeface="Arial" pitchFamily="34" charset="0"/>
              </a:rPr>
              <a:t>[Note</a:t>
            </a:r>
            <a:r>
              <a:rPr lang="en-US" sz="1600" dirty="0">
                <a:latin typeface="Arial" pitchFamily="34" charset="0"/>
                <a:cs typeface="Arial" pitchFamily="34" charset="0"/>
              </a:rPr>
              <a:t>: This slide should inform readers of the process for identifying and capturing lessons learned. It should </a:t>
            </a:r>
            <a:r>
              <a:rPr lang="en-US" sz="1600" u="sng" dirty="0">
                <a:latin typeface="Arial" pitchFamily="34" charset="0"/>
                <a:cs typeface="Arial" pitchFamily="34" charset="0"/>
              </a:rPr>
              <a:t>not </a:t>
            </a:r>
            <a:r>
              <a:rPr lang="en-US" sz="1600" dirty="0">
                <a:latin typeface="Arial" pitchFamily="34" charset="0"/>
                <a:cs typeface="Arial" pitchFamily="34" charset="0"/>
              </a:rPr>
              <a:t>include the specific lessons.]</a:t>
            </a:r>
          </a:p>
          <a:p>
            <a:endParaRPr lang="en-US" sz="1600" dirty="0"/>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564250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Closure</a:t>
            </a:r>
            <a:endParaRPr lang="en-US" dirty="0"/>
          </a:p>
        </p:txBody>
      </p:sp>
      <p:sp>
        <p:nvSpPr>
          <p:cNvPr id="3" name="Content Placeholder 2"/>
          <p:cNvSpPr>
            <a:spLocks noGrp="1"/>
          </p:cNvSpPr>
          <p:nvPr>
            <p:ph idx="1"/>
          </p:nvPr>
        </p:nvSpPr>
        <p:spPr/>
        <p:txBody>
          <a:bodyPr/>
          <a:lstStyle/>
          <a:p>
            <a:r>
              <a:rPr lang="en-US" sz="1600" dirty="0"/>
              <a:t>Implementation is scheduled for [date]. </a:t>
            </a:r>
          </a:p>
          <a:p>
            <a:endParaRPr lang="en-US" sz="1600" dirty="0"/>
          </a:p>
          <a:p>
            <a:r>
              <a:rPr lang="en-US" sz="1600" dirty="0"/>
              <a:t>Completion of formal sign-off  (next page)</a:t>
            </a:r>
          </a:p>
          <a:p>
            <a:endParaRPr lang="en-US" sz="1600" dirty="0"/>
          </a:p>
          <a:p>
            <a:r>
              <a:rPr lang="en-US" sz="1600" dirty="0"/>
              <a:t>Delivery of sign-off </a:t>
            </a:r>
            <a:r>
              <a:rPr lang="en-US" sz="1600" dirty="0" smtClean="0"/>
              <a:t>pages </a:t>
            </a:r>
            <a:r>
              <a:rPr lang="en-US" sz="1600" dirty="0"/>
              <a:t>and supporting documentation to Technology Office, Enterprise Quality Assurance Team.</a:t>
            </a:r>
          </a:p>
          <a:p>
            <a:endParaRPr lang="en-US" sz="1600" dirty="0"/>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4323508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Contractor Sign-off</a:t>
            </a:r>
            <a:endParaRPr lang="en-US" dirty="0"/>
          </a:p>
        </p:txBody>
      </p:sp>
      <p:sp>
        <p:nvSpPr>
          <p:cNvPr id="4" name="Rectangle 5"/>
          <p:cNvSpPr txBox="1">
            <a:spLocks noChangeArrowheads="1"/>
          </p:cNvSpPr>
          <p:nvPr/>
        </p:nvSpPr>
        <p:spPr bwMode="auto">
          <a:xfrm>
            <a:off x="533400" y="1143000"/>
            <a:ext cx="8001000" cy="1219200"/>
          </a:xfrm>
          <a:prstGeom prst="rect">
            <a:avLst/>
          </a:prstGeom>
          <a:noFill/>
          <a:ln w="9525">
            <a:noFill/>
            <a:miter lim="800000"/>
            <a:headEnd/>
            <a:tailEnd/>
          </a:ln>
        </p:spPr>
        <p:txBody>
          <a:bodyPr lIns="0" tIns="45686" rIns="91372" bIns="45686"/>
          <a:lstStyle/>
          <a:p>
            <a:pPr eaLnBrk="1" hangingPunct="1">
              <a:spcBef>
                <a:spcPts val="0"/>
              </a:spcBef>
              <a:defRPr/>
            </a:pPr>
            <a:r>
              <a:rPr lang="en-US" sz="1400" kern="0" dirty="0" smtClean="0">
                <a:latin typeface="Arial" pitchFamily="34" charset="0"/>
                <a:cs typeface="Arial" pitchFamily="34" charset="0"/>
              </a:rPr>
              <a:t>[Support Contractor Company Name] confirms that the information included in this PRR for </a:t>
            </a:r>
            <a:r>
              <a:rPr lang="en-US" sz="1400" b="1" kern="0" dirty="0">
                <a:latin typeface="Arial" pitchFamily="34" charset="0"/>
                <a:cs typeface="Arial" pitchFamily="34" charset="0"/>
              </a:rPr>
              <a:t>[System / Release Name and Version</a:t>
            </a:r>
            <a:r>
              <a:rPr lang="en-US" sz="1400" b="1" kern="0" dirty="0" smtClean="0">
                <a:latin typeface="Arial" pitchFamily="34" charset="0"/>
                <a:cs typeface="Arial" pitchFamily="34" charset="0"/>
              </a:rPr>
              <a:t>] </a:t>
            </a:r>
            <a:r>
              <a:rPr lang="en-US" sz="1400" kern="0" dirty="0" smtClean="0">
                <a:latin typeface="Arial" pitchFamily="34" charset="0"/>
                <a:cs typeface="Arial" pitchFamily="34" charset="0"/>
              </a:rPr>
              <a:t>that</a:t>
            </a:r>
            <a:r>
              <a:rPr lang="en-US" sz="1400" b="1" kern="0" dirty="0" smtClean="0">
                <a:latin typeface="Arial" pitchFamily="34" charset="0"/>
                <a:cs typeface="Arial" pitchFamily="34" charset="0"/>
              </a:rPr>
              <a:t> </a:t>
            </a:r>
            <a:r>
              <a:rPr lang="en-US" sz="1400" kern="0" dirty="0" smtClean="0">
                <a:latin typeface="Arial" pitchFamily="34" charset="0"/>
                <a:cs typeface="Arial" pitchFamily="34" charset="0"/>
              </a:rPr>
              <a:t>is scheduled for implementation on </a:t>
            </a:r>
            <a:r>
              <a:rPr lang="en-US" sz="1400" b="1" kern="0" dirty="0">
                <a:latin typeface="Arial" pitchFamily="34" charset="0"/>
                <a:cs typeface="Arial" pitchFamily="34" charset="0"/>
              </a:rPr>
              <a:t>[implementation date]</a:t>
            </a:r>
            <a:r>
              <a:rPr lang="en-US" sz="1400" kern="0" dirty="0">
                <a:latin typeface="Arial" pitchFamily="34" charset="0"/>
                <a:cs typeface="Arial" pitchFamily="34" charset="0"/>
              </a:rPr>
              <a:t> </a:t>
            </a:r>
            <a:r>
              <a:rPr lang="en-US" sz="1400" kern="0" dirty="0" smtClean="0">
                <a:latin typeface="Arial" pitchFamily="34" charset="0"/>
                <a:cs typeface="Arial" pitchFamily="34" charset="0"/>
              </a:rPr>
              <a:t>is correct and accurate to the best of our knowledge. We confirm that testing and validation activities appropriate to the release have been completed.  Further, [Support Contractor Company Name] confirms that all risks that we are aware of have been disclosed to the government in this PRR.</a:t>
            </a:r>
            <a:endParaRPr lang="en-US" sz="1400" kern="0" dirty="0">
              <a:latin typeface="Arial" pitchFamily="34" charset="0"/>
              <a:cs typeface="Arial" pitchFamily="34" charset="0"/>
            </a:endParaRPr>
          </a:p>
        </p:txBody>
      </p:sp>
      <p:sp>
        <p:nvSpPr>
          <p:cNvPr id="5" name="Rectangle 5"/>
          <p:cNvSpPr txBox="1">
            <a:spLocks noChangeArrowheads="1"/>
          </p:cNvSpPr>
          <p:nvPr/>
        </p:nvSpPr>
        <p:spPr bwMode="auto">
          <a:xfrm>
            <a:off x="1219200" y="2819400"/>
            <a:ext cx="716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686" rIns="91372" bIns="45686"/>
          <a:lstStyle>
            <a:lvl1pPr>
              <a:defRPr sz="4400">
                <a:solidFill>
                  <a:schemeClr val="tx1"/>
                </a:solidFill>
                <a:latin typeface="Times" pitchFamily="18" charset="0"/>
              </a:defRPr>
            </a:lvl1pPr>
            <a:lvl2pPr marL="742950" indent="-285750">
              <a:defRPr sz="4400">
                <a:solidFill>
                  <a:schemeClr val="tx1"/>
                </a:solidFill>
                <a:latin typeface="Times" pitchFamily="18" charset="0"/>
              </a:defRPr>
            </a:lvl2pPr>
            <a:lvl3pPr marL="1143000" indent="-228600">
              <a:defRPr sz="4400">
                <a:solidFill>
                  <a:schemeClr val="tx1"/>
                </a:solidFill>
                <a:latin typeface="Times" pitchFamily="18" charset="0"/>
              </a:defRPr>
            </a:lvl3pPr>
            <a:lvl4pPr marL="1600200" indent="-228600">
              <a:defRPr sz="4400">
                <a:solidFill>
                  <a:schemeClr val="tx1"/>
                </a:solidFill>
                <a:latin typeface="Times" pitchFamily="18" charset="0"/>
              </a:defRPr>
            </a:lvl4pPr>
            <a:lvl5pPr marL="2057400" indent="-228600">
              <a:defRPr sz="4400">
                <a:solidFill>
                  <a:schemeClr val="tx1"/>
                </a:solidFill>
                <a:latin typeface="Times" pitchFamily="18" charset="0"/>
              </a:defRPr>
            </a:lvl5pPr>
            <a:lvl6pPr marL="2514600" indent="-228600" eaLnBrk="0" fontAlgn="base" hangingPunct="0">
              <a:spcBef>
                <a:spcPct val="0"/>
              </a:spcBef>
              <a:spcAft>
                <a:spcPct val="0"/>
              </a:spcAft>
              <a:defRPr sz="4400">
                <a:solidFill>
                  <a:schemeClr val="tx1"/>
                </a:solidFill>
                <a:latin typeface="Times" pitchFamily="18" charset="0"/>
              </a:defRPr>
            </a:lvl6pPr>
            <a:lvl7pPr marL="2971800" indent="-228600" eaLnBrk="0" fontAlgn="base" hangingPunct="0">
              <a:spcBef>
                <a:spcPct val="0"/>
              </a:spcBef>
              <a:spcAft>
                <a:spcPct val="0"/>
              </a:spcAft>
              <a:defRPr sz="4400">
                <a:solidFill>
                  <a:schemeClr val="tx1"/>
                </a:solidFill>
                <a:latin typeface="Times" pitchFamily="18" charset="0"/>
              </a:defRPr>
            </a:lvl7pPr>
            <a:lvl8pPr marL="3429000" indent="-228600" eaLnBrk="0" fontAlgn="base" hangingPunct="0">
              <a:spcBef>
                <a:spcPct val="0"/>
              </a:spcBef>
              <a:spcAft>
                <a:spcPct val="0"/>
              </a:spcAft>
              <a:defRPr sz="4400">
                <a:solidFill>
                  <a:schemeClr val="tx1"/>
                </a:solidFill>
                <a:latin typeface="Times" pitchFamily="18" charset="0"/>
              </a:defRPr>
            </a:lvl8pPr>
            <a:lvl9pPr marL="3886200" indent="-228600" eaLnBrk="0" fontAlgn="base" hangingPunct="0">
              <a:spcBef>
                <a:spcPct val="0"/>
              </a:spcBef>
              <a:spcAft>
                <a:spcPct val="0"/>
              </a:spcAft>
              <a:defRPr sz="4400">
                <a:solidFill>
                  <a:schemeClr val="tx1"/>
                </a:solidFill>
                <a:latin typeface="Times" pitchFamily="18" charset="0"/>
              </a:defRPr>
            </a:lvl9pPr>
          </a:lstStyle>
          <a:p>
            <a:pPr eaLnBrk="1" hangingPunct="1"/>
            <a:r>
              <a:rPr lang="en-US" sz="1400" dirty="0">
                <a:latin typeface="Arial" pitchFamily="34" charset="0"/>
                <a:cs typeface="Arial" pitchFamily="34" charset="0"/>
              </a:rPr>
              <a:t>____________________________	____________________________</a:t>
            </a:r>
          </a:p>
          <a:p>
            <a:pPr eaLnBrk="1" hangingPunct="1"/>
            <a:r>
              <a:rPr lang="en-US" sz="1400" dirty="0">
                <a:latin typeface="Arial" pitchFamily="34" charset="0"/>
                <a:cs typeface="Arial" pitchFamily="34" charset="0"/>
              </a:rPr>
              <a:t>[Name]				</a:t>
            </a:r>
            <a:r>
              <a:rPr lang="en-US" sz="1400" dirty="0" smtClean="0">
                <a:latin typeface="Arial" pitchFamily="34" charset="0"/>
                <a:cs typeface="Arial" pitchFamily="34" charset="0"/>
              </a:rPr>
              <a:t>		[</a:t>
            </a:r>
            <a:r>
              <a:rPr lang="en-US" sz="1400" dirty="0">
                <a:latin typeface="Arial" pitchFamily="34" charset="0"/>
                <a:cs typeface="Arial" pitchFamily="34" charset="0"/>
              </a:rPr>
              <a:t>Name] </a:t>
            </a:r>
          </a:p>
          <a:p>
            <a:pPr eaLnBrk="1" hangingPunct="1"/>
            <a:r>
              <a:rPr lang="en-US" sz="1400" i="1" dirty="0" smtClean="0">
                <a:latin typeface="Arial" pitchFamily="34" charset="0"/>
                <a:cs typeface="Arial" pitchFamily="34" charset="0"/>
              </a:rPr>
              <a:t>Program Executive</a:t>
            </a:r>
            <a:r>
              <a:rPr lang="en-US" sz="1400" i="1" dirty="0">
                <a:latin typeface="Arial" pitchFamily="34" charset="0"/>
                <a:cs typeface="Arial" pitchFamily="34" charset="0"/>
              </a:rPr>
              <a:t>	</a:t>
            </a:r>
            <a:r>
              <a:rPr lang="en-US" sz="1400" dirty="0">
                <a:latin typeface="Arial" pitchFamily="34" charset="0"/>
                <a:cs typeface="Arial" pitchFamily="34" charset="0"/>
              </a:rPr>
              <a:t>	</a:t>
            </a:r>
            <a:r>
              <a:rPr lang="en-US" sz="1400" dirty="0" smtClean="0">
                <a:latin typeface="Arial" pitchFamily="34" charset="0"/>
                <a:cs typeface="Arial" pitchFamily="34" charset="0"/>
              </a:rPr>
              <a:t>		Project Manager</a:t>
            </a:r>
            <a:endParaRPr lang="en-US" sz="1400" i="1" dirty="0">
              <a:latin typeface="Arial" pitchFamily="34" charset="0"/>
              <a:cs typeface="Arial" pitchFamily="34" charset="0"/>
            </a:endParaRPr>
          </a:p>
        </p:txBody>
      </p:sp>
      <p:sp>
        <p:nvSpPr>
          <p:cNvPr id="7" name="TextBox 6"/>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132898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PRR Approval (Page 1 of 2)</a:t>
            </a:r>
            <a:endParaRPr lang="en-US" dirty="0"/>
          </a:p>
        </p:txBody>
      </p:sp>
      <p:sp>
        <p:nvSpPr>
          <p:cNvPr id="4" name="Rectangle 5"/>
          <p:cNvSpPr txBox="1">
            <a:spLocks noChangeArrowheads="1"/>
          </p:cNvSpPr>
          <p:nvPr/>
        </p:nvSpPr>
        <p:spPr bwMode="auto">
          <a:xfrm>
            <a:off x="533400" y="1143000"/>
            <a:ext cx="8001000" cy="609600"/>
          </a:xfrm>
          <a:prstGeom prst="rect">
            <a:avLst/>
          </a:prstGeom>
          <a:noFill/>
          <a:ln w="9525">
            <a:noFill/>
            <a:miter lim="800000"/>
            <a:headEnd/>
            <a:tailEnd/>
          </a:ln>
        </p:spPr>
        <p:txBody>
          <a:bodyPr lIns="0" tIns="45686" rIns="91372" bIns="45686"/>
          <a:lstStyle/>
          <a:p>
            <a:pPr eaLnBrk="1" hangingPunct="1">
              <a:spcBef>
                <a:spcPts val="0"/>
              </a:spcBef>
              <a:defRPr/>
            </a:pPr>
            <a:r>
              <a:rPr lang="en-US" sz="1400" kern="0" dirty="0">
                <a:latin typeface="Arial" pitchFamily="34" charset="0"/>
                <a:cs typeface="Arial" pitchFamily="34" charset="0"/>
              </a:rPr>
              <a:t>Federal Student Aid approves implementation of </a:t>
            </a:r>
            <a:r>
              <a:rPr lang="en-US" sz="1400" b="1" kern="0" dirty="0">
                <a:latin typeface="Arial" pitchFamily="34" charset="0"/>
                <a:cs typeface="Arial" pitchFamily="34" charset="0"/>
              </a:rPr>
              <a:t>[System / Release Name and Version]</a:t>
            </a:r>
            <a:r>
              <a:rPr lang="en-US" sz="1400" kern="0" dirty="0">
                <a:latin typeface="Arial" pitchFamily="34" charset="0"/>
                <a:cs typeface="Arial" pitchFamily="34" charset="0"/>
              </a:rPr>
              <a:t> on </a:t>
            </a:r>
            <a:r>
              <a:rPr lang="en-US" sz="1400" b="1" kern="0" dirty="0">
                <a:latin typeface="Arial" pitchFamily="34" charset="0"/>
                <a:cs typeface="Arial" pitchFamily="34" charset="0"/>
              </a:rPr>
              <a:t>[implementation date]</a:t>
            </a:r>
            <a:r>
              <a:rPr lang="en-US" sz="1400" kern="0" dirty="0">
                <a:latin typeface="Arial" pitchFamily="34" charset="0"/>
                <a:cs typeface="Arial" pitchFamily="34" charset="0"/>
              </a:rPr>
              <a:t> based on the information included in this Production Readiness Review.</a:t>
            </a:r>
          </a:p>
        </p:txBody>
      </p:sp>
      <p:sp>
        <p:nvSpPr>
          <p:cNvPr id="5" name="Rectangle 5"/>
          <p:cNvSpPr txBox="1">
            <a:spLocks noChangeArrowheads="1"/>
          </p:cNvSpPr>
          <p:nvPr/>
        </p:nvSpPr>
        <p:spPr bwMode="auto">
          <a:xfrm>
            <a:off x="1143000" y="1905000"/>
            <a:ext cx="7162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686" rIns="91372" bIns="45686"/>
          <a:lstStyle>
            <a:lvl1pPr>
              <a:defRPr sz="4400">
                <a:solidFill>
                  <a:schemeClr val="tx1"/>
                </a:solidFill>
                <a:latin typeface="Times" pitchFamily="18" charset="0"/>
              </a:defRPr>
            </a:lvl1pPr>
            <a:lvl2pPr marL="742950" indent="-285750">
              <a:defRPr sz="4400">
                <a:solidFill>
                  <a:schemeClr val="tx1"/>
                </a:solidFill>
                <a:latin typeface="Times" pitchFamily="18" charset="0"/>
              </a:defRPr>
            </a:lvl2pPr>
            <a:lvl3pPr marL="1143000" indent="-228600">
              <a:defRPr sz="4400">
                <a:solidFill>
                  <a:schemeClr val="tx1"/>
                </a:solidFill>
                <a:latin typeface="Times" pitchFamily="18" charset="0"/>
              </a:defRPr>
            </a:lvl3pPr>
            <a:lvl4pPr marL="1600200" indent="-228600">
              <a:defRPr sz="4400">
                <a:solidFill>
                  <a:schemeClr val="tx1"/>
                </a:solidFill>
                <a:latin typeface="Times" pitchFamily="18" charset="0"/>
              </a:defRPr>
            </a:lvl4pPr>
            <a:lvl5pPr marL="2057400" indent="-228600">
              <a:defRPr sz="4400">
                <a:solidFill>
                  <a:schemeClr val="tx1"/>
                </a:solidFill>
                <a:latin typeface="Times" pitchFamily="18" charset="0"/>
              </a:defRPr>
            </a:lvl5pPr>
            <a:lvl6pPr marL="2514600" indent="-228600" eaLnBrk="0" fontAlgn="base" hangingPunct="0">
              <a:spcBef>
                <a:spcPct val="0"/>
              </a:spcBef>
              <a:spcAft>
                <a:spcPct val="0"/>
              </a:spcAft>
              <a:defRPr sz="4400">
                <a:solidFill>
                  <a:schemeClr val="tx1"/>
                </a:solidFill>
                <a:latin typeface="Times" pitchFamily="18" charset="0"/>
              </a:defRPr>
            </a:lvl6pPr>
            <a:lvl7pPr marL="2971800" indent="-228600" eaLnBrk="0" fontAlgn="base" hangingPunct="0">
              <a:spcBef>
                <a:spcPct val="0"/>
              </a:spcBef>
              <a:spcAft>
                <a:spcPct val="0"/>
              </a:spcAft>
              <a:defRPr sz="4400">
                <a:solidFill>
                  <a:schemeClr val="tx1"/>
                </a:solidFill>
                <a:latin typeface="Times" pitchFamily="18" charset="0"/>
              </a:defRPr>
            </a:lvl7pPr>
            <a:lvl8pPr marL="3429000" indent="-228600" eaLnBrk="0" fontAlgn="base" hangingPunct="0">
              <a:spcBef>
                <a:spcPct val="0"/>
              </a:spcBef>
              <a:spcAft>
                <a:spcPct val="0"/>
              </a:spcAft>
              <a:defRPr sz="4400">
                <a:solidFill>
                  <a:schemeClr val="tx1"/>
                </a:solidFill>
                <a:latin typeface="Times" pitchFamily="18" charset="0"/>
              </a:defRPr>
            </a:lvl8pPr>
            <a:lvl9pPr marL="3886200" indent="-228600" eaLnBrk="0" fontAlgn="base" hangingPunct="0">
              <a:spcBef>
                <a:spcPct val="0"/>
              </a:spcBef>
              <a:spcAft>
                <a:spcPct val="0"/>
              </a:spcAft>
              <a:defRPr sz="4400">
                <a:solidFill>
                  <a:schemeClr val="tx1"/>
                </a:solidFill>
                <a:latin typeface="Times" pitchFamily="18" charset="0"/>
              </a:defRPr>
            </a:lvl9pPr>
          </a:lstStyle>
          <a:p>
            <a:pPr eaLnBrk="1" hangingPunct="1"/>
            <a:r>
              <a:rPr lang="en-US" sz="1400" dirty="0">
                <a:latin typeface="Arial" pitchFamily="34" charset="0"/>
                <a:cs typeface="Arial" pitchFamily="34" charset="0"/>
              </a:rPr>
              <a:t>____________________________	____________________________</a:t>
            </a:r>
          </a:p>
          <a:p>
            <a:pPr eaLnBrk="1" hangingPunct="1"/>
            <a:r>
              <a:rPr lang="en-US" sz="1400" dirty="0">
                <a:latin typeface="Arial" pitchFamily="34" charset="0"/>
                <a:cs typeface="Arial" pitchFamily="34" charset="0"/>
              </a:rPr>
              <a:t>[Name]				</a:t>
            </a:r>
            <a:r>
              <a:rPr lang="en-US" sz="1400" dirty="0" smtClean="0">
                <a:latin typeface="Arial" pitchFamily="34" charset="0"/>
                <a:cs typeface="Arial" pitchFamily="34" charset="0"/>
              </a:rPr>
              <a:t>		[</a:t>
            </a:r>
            <a:r>
              <a:rPr lang="en-US" sz="1400" dirty="0">
                <a:latin typeface="Arial" pitchFamily="34" charset="0"/>
                <a:cs typeface="Arial" pitchFamily="34" charset="0"/>
              </a:rPr>
              <a:t>Name] </a:t>
            </a:r>
          </a:p>
          <a:p>
            <a:pPr eaLnBrk="1" hangingPunct="1"/>
            <a:r>
              <a:rPr lang="en-US" sz="1400" i="1" dirty="0">
                <a:latin typeface="Arial" pitchFamily="34" charset="0"/>
                <a:cs typeface="Arial" pitchFamily="34" charset="0"/>
              </a:rPr>
              <a:t>Release Project Manager 	</a:t>
            </a:r>
            <a:r>
              <a:rPr lang="en-US" sz="1400" dirty="0">
                <a:latin typeface="Arial" pitchFamily="34" charset="0"/>
                <a:cs typeface="Arial" pitchFamily="34" charset="0"/>
              </a:rPr>
              <a:t>	</a:t>
            </a:r>
            <a:r>
              <a:rPr lang="en-US" sz="1400" dirty="0" smtClean="0">
                <a:latin typeface="Arial" pitchFamily="34" charset="0"/>
                <a:cs typeface="Arial" pitchFamily="34" charset="0"/>
              </a:rPr>
              <a:t>	</a:t>
            </a:r>
            <a:r>
              <a:rPr lang="en-US" sz="1400" i="1" dirty="0" smtClean="0">
                <a:latin typeface="Arial" pitchFamily="34" charset="0"/>
                <a:cs typeface="Arial" pitchFamily="34" charset="0"/>
              </a:rPr>
              <a:t>System </a:t>
            </a:r>
            <a:r>
              <a:rPr lang="en-US" sz="1400" i="1" dirty="0">
                <a:latin typeface="Arial" pitchFamily="34" charset="0"/>
                <a:cs typeface="Arial" pitchFamily="34" charset="0"/>
              </a:rPr>
              <a:t>Technical Lead</a:t>
            </a:r>
          </a:p>
          <a:p>
            <a:pPr eaLnBrk="1" hangingPunct="1"/>
            <a:endParaRPr lang="en-US" sz="1400" dirty="0">
              <a:latin typeface="Arial" pitchFamily="34" charset="0"/>
              <a:cs typeface="Arial" pitchFamily="34" charset="0"/>
            </a:endParaRPr>
          </a:p>
          <a:p>
            <a:pPr eaLnBrk="1" hangingPunct="1"/>
            <a:endParaRPr lang="en-US" sz="1400" dirty="0">
              <a:latin typeface="Arial" pitchFamily="34" charset="0"/>
              <a:cs typeface="Arial" pitchFamily="34" charset="0"/>
            </a:endParaRPr>
          </a:p>
          <a:p>
            <a:pPr eaLnBrk="1" hangingPunct="1"/>
            <a:r>
              <a:rPr lang="en-US" sz="1400" dirty="0">
                <a:latin typeface="Arial" pitchFamily="34" charset="0"/>
                <a:cs typeface="Arial" pitchFamily="34" charset="0"/>
              </a:rPr>
              <a:t>____________________________	____________________________</a:t>
            </a:r>
          </a:p>
          <a:p>
            <a:pPr eaLnBrk="1" hangingPunct="1"/>
            <a:r>
              <a:rPr lang="en-US" sz="1400" dirty="0">
                <a:latin typeface="Arial" pitchFamily="34" charset="0"/>
                <a:cs typeface="Arial" pitchFamily="34" charset="0"/>
              </a:rPr>
              <a:t>[Name]				</a:t>
            </a:r>
            <a:r>
              <a:rPr lang="en-US" sz="1400" dirty="0" smtClean="0">
                <a:latin typeface="Arial" pitchFamily="34" charset="0"/>
                <a:cs typeface="Arial" pitchFamily="34" charset="0"/>
              </a:rPr>
              <a:t>		[</a:t>
            </a:r>
            <a:r>
              <a:rPr lang="en-US" sz="1400" dirty="0">
                <a:latin typeface="Arial" pitchFamily="34" charset="0"/>
                <a:cs typeface="Arial" pitchFamily="34" charset="0"/>
              </a:rPr>
              <a:t>Name]</a:t>
            </a:r>
          </a:p>
          <a:p>
            <a:pPr eaLnBrk="1" hangingPunct="1"/>
            <a:r>
              <a:rPr lang="en-US" sz="1400" i="1" dirty="0">
                <a:latin typeface="Arial" pitchFamily="34" charset="0"/>
                <a:cs typeface="Arial" pitchFamily="34" charset="0"/>
              </a:rPr>
              <a:t>Test Lead</a:t>
            </a:r>
            <a:r>
              <a:rPr lang="en-US" sz="1400" dirty="0">
                <a:latin typeface="Arial" pitchFamily="34" charset="0"/>
                <a:cs typeface="Arial" pitchFamily="34" charset="0"/>
              </a:rPr>
              <a:t>				</a:t>
            </a:r>
            <a:r>
              <a:rPr lang="en-US" sz="1400" dirty="0" smtClean="0">
                <a:latin typeface="Arial" pitchFamily="34" charset="0"/>
                <a:cs typeface="Arial" pitchFamily="34" charset="0"/>
              </a:rPr>
              <a:t>		</a:t>
            </a:r>
            <a:r>
              <a:rPr lang="en-US" sz="1400" i="1" dirty="0" smtClean="0">
                <a:latin typeface="Arial" pitchFamily="34" charset="0"/>
                <a:cs typeface="Arial" pitchFamily="34" charset="0"/>
              </a:rPr>
              <a:t>Information </a:t>
            </a:r>
            <a:r>
              <a:rPr lang="en-US" sz="1400" i="1" dirty="0">
                <a:latin typeface="Arial" pitchFamily="34" charset="0"/>
                <a:cs typeface="Arial" pitchFamily="34" charset="0"/>
              </a:rPr>
              <a:t>System Security Officer</a:t>
            </a:r>
          </a:p>
          <a:p>
            <a:pPr eaLnBrk="1" hangingPunct="1"/>
            <a:endParaRPr lang="en-US" sz="1400" dirty="0">
              <a:latin typeface="Arial" pitchFamily="34" charset="0"/>
              <a:cs typeface="Arial" pitchFamily="34" charset="0"/>
            </a:endParaRPr>
          </a:p>
          <a:p>
            <a:pPr eaLnBrk="1" hangingPunct="1"/>
            <a:endParaRPr lang="en-US" sz="1400" dirty="0">
              <a:latin typeface="Arial" pitchFamily="34" charset="0"/>
              <a:cs typeface="Arial" pitchFamily="34" charset="0"/>
            </a:endParaRPr>
          </a:p>
          <a:p>
            <a:pPr eaLnBrk="1" hangingPunct="1"/>
            <a:r>
              <a:rPr lang="en-US" sz="1400" dirty="0">
                <a:latin typeface="Arial" pitchFamily="34" charset="0"/>
                <a:cs typeface="Arial" pitchFamily="34" charset="0"/>
              </a:rPr>
              <a:t>____________________________	____________________________</a:t>
            </a:r>
          </a:p>
          <a:p>
            <a:pPr eaLnBrk="1" hangingPunct="1"/>
            <a:r>
              <a:rPr lang="en-US" sz="1400" dirty="0">
                <a:latin typeface="Arial" pitchFamily="34" charset="0"/>
                <a:cs typeface="Arial" pitchFamily="34" charset="0"/>
              </a:rPr>
              <a:t>[Name]				</a:t>
            </a:r>
            <a:r>
              <a:rPr lang="en-US" sz="1400" dirty="0" smtClean="0">
                <a:latin typeface="Arial" pitchFamily="34" charset="0"/>
                <a:cs typeface="Arial" pitchFamily="34" charset="0"/>
              </a:rPr>
              <a:t>		[</a:t>
            </a:r>
            <a:r>
              <a:rPr lang="en-US" sz="1400" dirty="0">
                <a:latin typeface="Arial" pitchFamily="34" charset="0"/>
                <a:cs typeface="Arial" pitchFamily="34" charset="0"/>
              </a:rPr>
              <a:t>Name]</a:t>
            </a:r>
          </a:p>
          <a:p>
            <a:pPr eaLnBrk="1" hangingPunct="1"/>
            <a:r>
              <a:rPr lang="en-US" sz="1400" i="1" dirty="0">
                <a:latin typeface="Arial" pitchFamily="34" charset="0"/>
                <a:cs typeface="Arial" pitchFamily="34" charset="0"/>
              </a:rPr>
              <a:t>System Owner</a:t>
            </a:r>
            <a:r>
              <a:rPr lang="en-US" sz="1400" dirty="0">
                <a:latin typeface="Arial" pitchFamily="34" charset="0"/>
                <a:cs typeface="Arial" pitchFamily="34" charset="0"/>
              </a:rPr>
              <a:t>			</a:t>
            </a:r>
            <a:r>
              <a:rPr lang="en-US" sz="1400" dirty="0" smtClean="0">
                <a:latin typeface="Arial" pitchFamily="34" charset="0"/>
                <a:cs typeface="Arial" pitchFamily="34" charset="0"/>
              </a:rPr>
              <a:t>		</a:t>
            </a:r>
            <a:r>
              <a:rPr lang="en-US" sz="1400" i="1" dirty="0" smtClean="0">
                <a:latin typeface="Arial" pitchFamily="34" charset="0"/>
                <a:cs typeface="Arial" pitchFamily="34" charset="0"/>
              </a:rPr>
              <a:t>Information Owner (Business Owner)</a:t>
            </a:r>
            <a:endParaRPr lang="en-US" sz="1400" i="1" dirty="0">
              <a:latin typeface="Arial" pitchFamily="34" charset="0"/>
              <a:cs typeface="Arial" pitchFamily="34" charset="0"/>
            </a:endParaRPr>
          </a:p>
          <a:p>
            <a:pPr eaLnBrk="1" hangingPunct="1"/>
            <a:endParaRPr lang="en-US" sz="1400" dirty="0">
              <a:latin typeface="Arial" pitchFamily="34" charset="0"/>
              <a:cs typeface="Arial" pitchFamily="34" charset="0"/>
            </a:endParaRPr>
          </a:p>
          <a:p>
            <a:pPr eaLnBrk="1" hangingPunct="1"/>
            <a:endParaRPr lang="en-US" sz="1400" dirty="0">
              <a:latin typeface="Arial" pitchFamily="34" charset="0"/>
              <a:cs typeface="Arial" pitchFamily="34" charset="0"/>
            </a:endParaRPr>
          </a:p>
          <a:p>
            <a:pPr eaLnBrk="1" hangingPunct="1"/>
            <a:r>
              <a:rPr lang="en-US" sz="1400" dirty="0">
                <a:latin typeface="Arial" pitchFamily="34" charset="0"/>
                <a:cs typeface="Arial" pitchFamily="34" charset="0"/>
              </a:rPr>
              <a:t>____________________________	____________________________</a:t>
            </a:r>
          </a:p>
          <a:p>
            <a:pPr eaLnBrk="1" hangingPunct="1"/>
            <a:r>
              <a:rPr lang="en-US" sz="1400" dirty="0">
                <a:latin typeface="Arial" pitchFamily="34" charset="0"/>
                <a:cs typeface="Arial" pitchFamily="34" charset="0"/>
              </a:rPr>
              <a:t>Slawko </a:t>
            </a:r>
            <a:r>
              <a:rPr lang="en-US" sz="1400" dirty="0" smtClean="0">
                <a:latin typeface="Arial" pitchFamily="34" charset="0"/>
                <a:cs typeface="Arial" pitchFamily="34" charset="0"/>
              </a:rPr>
              <a:t>Semaszczuk or designee	 </a:t>
            </a:r>
            <a:r>
              <a:rPr lang="en-US" sz="1400" dirty="0">
                <a:latin typeface="Arial" pitchFamily="34" charset="0"/>
                <a:cs typeface="Arial" pitchFamily="34" charset="0"/>
              </a:rPr>
              <a:t>	</a:t>
            </a:r>
            <a:r>
              <a:rPr lang="en-US" sz="1400" dirty="0" smtClean="0">
                <a:latin typeface="Arial" pitchFamily="34" charset="0"/>
                <a:cs typeface="Arial" pitchFamily="34" charset="0"/>
              </a:rPr>
              <a:t>Linda Wilbanks or designee</a:t>
            </a:r>
            <a:endParaRPr lang="en-US" sz="1400" dirty="0">
              <a:latin typeface="Arial" pitchFamily="34" charset="0"/>
              <a:cs typeface="Arial" pitchFamily="34" charset="0"/>
            </a:endParaRPr>
          </a:p>
          <a:p>
            <a:r>
              <a:rPr lang="en-US" sz="1400" i="1" dirty="0">
                <a:latin typeface="Arial" pitchFamily="34" charset="0"/>
                <a:cs typeface="Arial" pitchFamily="34" charset="0"/>
              </a:rPr>
              <a:t>Virtual Data Center </a:t>
            </a:r>
            <a:r>
              <a:rPr lang="en-US" sz="1400" dirty="0">
                <a:latin typeface="Arial" pitchFamily="34" charset="0"/>
                <a:cs typeface="Arial" pitchFamily="34" charset="0"/>
              </a:rPr>
              <a:t>		</a:t>
            </a:r>
            <a:r>
              <a:rPr lang="en-US" sz="1400" dirty="0" smtClean="0">
                <a:latin typeface="Arial" pitchFamily="34" charset="0"/>
                <a:cs typeface="Arial" pitchFamily="34" charset="0"/>
              </a:rPr>
              <a:t>		</a:t>
            </a:r>
            <a:r>
              <a:rPr lang="en-US" sz="1400" i="1" dirty="0" smtClean="0">
                <a:latin typeface="Arial" pitchFamily="34" charset="0"/>
                <a:cs typeface="Arial" pitchFamily="34" charset="0"/>
              </a:rPr>
              <a:t>FSA </a:t>
            </a:r>
            <a:r>
              <a:rPr lang="en-US" sz="1400" i="1" dirty="0">
                <a:latin typeface="Arial" pitchFamily="34" charset="0"/>
                <a:cs typeface="Arial" pitchFamily="34" charset="0"/>
              </a:rPr>
              <a:t>Chief Information Security Officer</a:t>
            </a:r>
          </a:p>
          <a:p>
            <a:pPr eaLnBrk="1" hangingPunct="1"/>
            <a:r>
              <a:rPr lang="en-US" sz="1400" i="1" dirty="0">
                <a:latin typeface="Arial" pitchFamily="34" charset="0"/>
                <a:cs typeface="Arial" pitchFamily="34" charset="0"/>
              </a:rPr>
              <a:t>			</a:t>
            </a:r>
            <a:r>
              <a:rPr lang="en-US" sz="1400" i="1" dirty="0" smtClean="0">
                <a:latin typeface="Arial" pitchFamily="34" charset="0"/>
                <a:cs typeface="Arial" pitchFamily="34" charset="0"/>
              </a:rPr>
              <a:t>	</a:t>
            </a:r>
            <a:r>
              <a:rPr lang="en-US" sz="1400" dirty="0"/>
              <a:t>			</a:t>
            </a:r>
          </a:p>
          <a:p>
            <a:pPr eaLnBrk="1" hangingPunct="1"/>
            <a:endParaRPr lang="en-US" sz="1400" dirty="0"/>
          </a:p>
          <a:p>
            <a:pPr eaLnBrk="1" hangingPunct="1"/>
            <a:endParaRPr lang="en-US" sz="1400" dirty="0"/>
          </a:p>
          <a:p>
            <a:pPr eaLnBrk="1" hangingPunct="1"/>
            <a:endParaRPr lang="en-US" sz="1400" dirty="0"/>
          </a:p>
          <a:p>
            <a:pPr eaLnBrk="1" hangingPunct="1"/>
            <a:endParaRPr lang="en-US" sz="1400" dirty="0"/>
          </a:p>
        </p:txBody>
      </p:sp>
      <p:sp>
        <p:nvSpPr>
          <p:cNvPr id="7" name="TextBox 6"/>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
        <p:nvSpPr>
          <p:cNvPr id="8" name="TextBox 7"/>
          <p:cNvSpPr txBox="1"/>
          <p:nvPr/>
        </p:nvSpPr>
        <p:spPr>
          <a:xfrm>
            <a:off x="1105374" y="5939135"/>
            <a:ext cx="6895626" cy="461665"/>
          </a:xfrm>
          <a:prstGeom prst="rect">
            <a:avLst/>
          </a:prstGeom>
          <a:noFill/>
        </p:spPr>
        <p:txBody>
          <a:bodyPr wrap="square" rtlCol="0">
            <a:spAutoFit/>
          </a:bodyPr>
          <a:lstStyle/>
          <a:p>
            <a:r>
              <a:rPr lang="en-US" sz="1200" dirty="0">
                <a:latin typeface="Arial"/>
                <a:cs typeface="Arial"/>
              </a:rPr>
              <a:t>[Note: For releases outside of the VDC, </a:t>
            </a:r>
            <a:r>
              <a:rPr lang="en-US" sz="1200" dirty="0" smtClean="0">
                <a:latin typeface="Arial"/>
                <a:cs typeface="Arial"/>
              </a:rPr>
              <a:t>the VDC sign-off is still is </a:t>
            </a:r>
            <a:r>
              <a:rPr lang="en-US" sz="1200" dirty="0">
                <a:latin typeface="Arial"/>
                <a:cs typeface="Arial"/>
              </a:rPr>
              <a:t>required to support coordination of system </a:t>
            </a:r>
            <a:r>
              <a:rPr lang="en-US" sz="1200" dirty="0" smtClean="0">
                <a:latin typeface="Arial"/>
                <a:cs typeface="Arial"/>
              </a:rPr>
              <a:t>support and interfaces </a:t>
            </a:r>
            <a:r>
              <a:rPr lang="en-US" sz="1200" dirty="0">
                <a:latin typeface="Arial"/>
                <a:cs typeface="Arial"/>
              </a:rPr>
              <a:t>across the FSA organization.]</a:t>
            </a:r>
          </a:p>
        </p:txBody>
      </p:sp>
    </p:spTree>
    <p:extLst>
      <p:ext uri="{BB962C8B-B14F-4D97-AF65-F5344CB8AC3E}">
        <p14:creationId xmlns:p14="http://schemas.microsoft.com/office/powerpoint/2010/main" val="4083422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PRR Approval (Page </a:t>
            </a:r>
            <a:r>
              <a:rPr lang="en-US" dirty="0" smtClean="0"/>
              <a:t>2 </a:t>
            </a:r>
            <a:r>
              <a:rPr lang="en-US" dirty="0"/>
              <a:t>of 2)</a:t>
            </a:r>
          </a:p>
        </p:txBody>
      </p:sp>
      <p:sp>
        <p:nvSpPr>
          <p:cNvPr id="4" name="Rectangle 5"/>
          <p:cNvSpPr txBox="1">
            <a:spLocks noChangeArrowheads="1"/>
          </p:cNvSpPr>
          <p:nvPr/>
        </p:nvSpPr>
        <p:spPr bwMode="auto">
          <a:xfrm>
            <a:off x="762000" y="1981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686" rIns="91372" bIns="45686"/>
          <a:lstStyle>
            <a:lvl1pPr>
              <a:defRPr sz="4400">
                <a:solidFill>
                  <a:schemeClr val="tx1"/>
                </a:solidFill>
                <a:latin typeface="Times" pitchFamily="18" charset="0"/>
              </a:defRPr>
            </a:lvl1pPr>
            <a:lvl2pPr marL="742950" indent="-285750">
              <a:defRPr sz="4400">
                <a:solidFill>
                  <a:schemeClr val="tx1"/>
                </a:solidFill>
                <a:latin typeface="Times" pitchFamily="18" charset="0"/>
              </a:defRPr>
            </a:lvl2pPr>
            <a:lvl3pPr marL="1143000" indent="-228600">
              <a:defRPr sz="4400">
                <a:solidFill>
                  <a:schemeClr val="tx1"/>
                </a:solidFill>
                <a:latin typeface="Times" pitchFamily="18" charset="0"/>
              </a:defRPr>
            </a:lvl3pPr>
            <a:lvl4pPr marL="1600200" indent="-228600">
              <a:defRPr sz="4400">
                <a:solidFill>
                  <a:schemeClr val="tx1"/>
                </a:solidFill>
                <a:latin typeface="Times" pitchFamily="18" charset="0"/>
              </a:defRPr>
            </a:lvl4pPr>
            <a:lvl5pPr marL="2057400" indent="-228600">
              <a:defRPr sz="4400">
                <a:solidFill>
                  <a:schemeClr val="tx1"/>
                </a:solidFill>
                <a:latin typeface="Times" pitchFamily="18" charset="0"/>
              </a:defRPr>
            </a:lvl5pPr>
            <a:lvl6pPr marL="2514600" indent="-228600" eaLnBrk="0" fontAlgn="base" hangingPunct="0">
              <a:spcBef>
                <a:spcPct val="0"/>
              </a:spcBef>
              <a:spcAft>
                <a:spcPct val="0"/>
              </a:spcAft>
              <a:defRPr sz="4400">
                <a:solidFill>
                  <a:schemeClr val="tx1"/>
                </a:solidFill>
                <a:latin typeface="Times" pitchFamily="18" charset="0"/>
              </a:defRPr>
            </a:lvl6pPr>
            <a:lvl7pPr marL="2971800" indent="-228600" eaLnBrk="0" fontAlgn="base" hangingPunct="0">
              <a:spcBef>
                <a:spcPct val="0"/>
              </a:spcBef>
              <a:spcAft>
                <a:spcPct val="0"/>
              </a:spcAft>
              <a:defRPr sz="4400">
                <a:solidFill>
                  <a:schemeClr val="tx1"/>
                </a:solidFill>
                <a:latin typeface="Times" pitchFamily="18" charset="0"/>
              </a:defRPr>
            </a:lvl7pPr>
            <a:lvl8pPr marL="3429000" indent="-228600" eaLnBrk="0" fontAlgn="base" hangingPunct="0">
              <a:spcBef>
                <a:spcPct val="0"/>
              </a:spcBef>
              <a:spcAft>
                <a:spcPct val="0"/>
              </a:spcAft>
              <a:defRPr sz="4400">
                <a:solidFill>
                  <a:schemeClr val="tx1"/>
                </a:solidFill>
                <a:latin typeface="Times" pitchFamily="18" charset="0"/>
              </a:defRPr>
            </a:lvl8pPr>
            <a:lvl9pPr marL="3886200" indent="-228600" eaLnBrk="0" fontAlgn="base" hangingPunct="0">
              <a:spcBef>
                <a:spcPct val="0"/>
              </a:spcBef>
              <a:spcAft>
                <a:spcPct val="0"/>
              </a:spcAft>
              <a:defRPr sz="4400">
                <a:solidFill>
                  <a:schemeClr val="tx1"/>
                </a:solidFill>
                <a:latin typeface="Times" pitchFamily="18" charset="0"/>
              </a:defRPr>
            </a:lvl9pPr>
          </a:lstStyle>
          <a:p>
            <a:pPr eaLnBrk="1" hangingPunct="1"/>
            <a:r>
              <a:rPr lang="en-US" sz="1400" dirty="0"/>
              <a:t>___________________________________	 </a:t>
            </a:r>
            <a:r>
              <a:rPr lang="en-US" sz="1400" dirty="0" smtClean="0"/>
              <a:t>	___________________________________ </a:t>
            </a:r>
            <a:endParaRPr lang="en-US" sz="1400" dirty="0"/>
          </a:p>
          <a:p>
            <a:r>
              <a:rPr lang="en-US" sz="1400" dirty="0">
                <a:latin typeface="Arial" pitchFamily="34" charset="0"/>
                <a:cs typeface="Arial" pitchFamily="34" charset="0"/>
              </a:rPr>
              <a:t>Mike </a:t>
            </a:r>
            <a:r>
              <a:rPr lang="en-US" sz="1400" dirty="0" smtClean="0">
                <a:latin typeface="Arial" pitchFamily="34" charset="0"/>
                <a:cs typeface="Arial" pitchFamily="34" charset="0"/>
              </a:rPr>
              <a:t>Rockis or </a:t>
            </a:r>
            <a:r>
              <a:rPr lang="en-US" sz="1400" dirty="0">
                <a:latin typeface="Arial" pitchFamily="34" charset="0"/>
                <a:cs typeface="Arial" pitchFamily="34" charset="0"/>
              </a:rPr>
              <a:t>designee	</a:t>
            </a:r>
            <a:r>
              <a:rPr lang="en-US" sz="1400" dirty="0" smtClean="0">
                <a:latin typeface="Arial" pitchFamily="34" charset="0"/>
                <a:cs typeface="Arial" pitchFamily="34" charset="0"/>
              </a:rPr>
              <a:t>			Leslie Willoughby, Wanda Broadus or designee</a:t>
            </a:r>
          </a:p>
          <a:p>
            <a:r>
              <a:rPr lang="en-US" sz="1400" i="1" dirty="0" smtClean="0">
                <a:latin typeface="Arial" pitchFamily="34" charset="0"/>
                <a:cs typeface="Arial" pitchFamily="34" charset="0"/>
              </a:rPr>
              <a:t>Enterprise </a:t>
            </a:r>
            <a:r>
              <a:rPr lang="en-US" sz="1400" i="1" dirty="0">
                <a:latin typeface="Arial" pitchFamily="34" charset="0"/>
                <a:cs typeface="Arial" pitchFamily="34" charset="0"/>
              </a:rPr>
              <a:t>Quality </a:t>
            </a:r>
            <a:r>
              <a:rPr lang="en-US" sz="1400" i="1" dirty="0" smtClean="0">
                <a:latin typeface="Arial" pitchFamily="34" charset="0"/>
                <a:cs typeface="Arial" pitchFamily="34" charset="0"/>
              </a:rPr>
              <a:t>Assurance Program </a:t>
            </a:r>
            <a:r>
              <a:rPr lang="en-US" sz="1400" dirty="0">
                <a:latin typeface="Arial" pitchFamily="34" charset="0"/>
                <a:cs typeface="Arial" pitchFamily="34" charset="0"/>
              </a:rPr>
              <a:t>		</a:t>
            </a:r>
            <a:r>
              <a:rPr lang="en-US" sz="1400" i="1" dirty="0">
                <a:latin typeface="Arial" pitchFamily="34" charset="0"/>
                <a:cs typeface="Arial" pitchFamily="34" charset="0"/>
              </a:rPr>
              <a:t>Technology Office Management</a:t>
            </a:r>
          </a:p>
          <a:p>
            <a:pPr eaLnBrk="1" hangingPunct="1"/>
            <a:endParaRPr lang="en-US" sz="1400" dirty="0" smtClean="0">
              <a:latin typeface="Arial" pitchFamily="34" charset="0"/>
              <a:cs typeface="Arial" pitchFamily="34" charset="0"/>
            </a:endParaRPr>
          </a:p>
          <a:p>
            <a:pPr eaLnBrk="1" hangingPunct="1"/>
            <a:r>
              <a:rPr lang="en-US" sz="1400" dirty="0">
                <a:latin typeface="Arial" pitchFamily="34" charset="0"/>
                <a:cs typeface="Arial" pitchFamily="34" charset="0"/>
              </a:rPr>
              <a:t>				</a:t>
            </a:r>
            <a:r>
              <a:rPr lang="en-US" sz="1400" dirty="0" smtClean="0">
                <a:latin typeface="Arial" pitchFamily="34" charset="0"/>
                <a:cs typeface="Arial" pitchFamily="34" charset="0"/>
              </a:rPr>
              <a:t>				</a:t>
            </a:r>
            <a:endParaRPr lang="en-US" sz="1400" dirty="0"/>
          </a:p>
          <a:p>
            <a:pPr eaLnBrk="1" hangingPunct="1"/>
            <a:r>
              <a:rPr lang="en-US" sz="1400" dirty="0">
                <a:latin typeface="Arial" pitchFamily="34" charset="0"/>
                <a:cs typeface="Arial" pitchFamily="34" charset="0"/>
              </a:rPr>
              <a:t>Based on the operational risk associated with implementation of this release, sign-off by FSA Senior Management may be required as indicated below. Factors considered in determining operational risk include system criticality, end-user type and volume, </a:t>
            </a:r>
            <a:r>
              <a:rPr lang="en-US" sz="1400" dirty="0" smtClean="0">
                <a:latin typeface="Arial" pitchFamily="34" charset="0"/>
                <a:cs typeface="Arial" pitchFamily="34" charset="0"/>
              </a:rPr>
              <a:t>number and complexity of system interfaces, </a:t>
            </a:r>
            <a:r>
              <a:rPr lang="en-US" sz="1400" dirty="0">
                <a:latin typeface="Arial" pitchFamily="34" charset="0"/>
                <a:cs typeface="Arial" pitchFamily="34" charset="0"/>
              </a:rPr>
              <a:t>release size, technology used by the release,  implementation team maturity, and timing of the release implementation within </a:t>
            </a:r>
            <a:r>
              <a:rPr lang="en-US" sz="1400" dirty="0" smtClean="0">
                <a:latin typeface="Arial" pitchFamily="34" charset="0"/>
                <a:cs typeface="Arial" pitchFamily="34" charset="0"/>
              </a:rPr>
              <a:t>FSA’s </a:t>
            </a:r>
            <a:r>
              <a:rPr lang="en-US" sz="1400" dirty="0">
                <a:latin typeface="Arial" pitchFamily="34" charset="0"/>
                <a:cs typeface="Arial" pitchFamily="34" charset="0"/>
              </a:rPr>
              <a:t>business cycle.</a:t>
            </a:r>
          </a:p>
          <a:p>
            <a:pPr eaLnBrk="1" hangingPunct="1"/>
            <a:endParaRPr lang="en-US" sz="1600" dirty="0"/>
          </a:p>
          <a:p>
            <a:pPr eaLnBrk="1" hangingPunct="1"/>
            <a:r>
              <a:rPr lang="en-US" sz="1400" dirty="0">
                <a:latin typeface="Arial" pitchFamily="34" charset="0"/>
                <a:cs typeface="Arial" pitchFamily="34" charset="0"/>
              </a:rPr>
              <a:t>Determination by Enterprise Quality </a:t>
            </a:r>
            <a:r>
              <a:rPr lang="en-US" sz="1400" dirty="0" smtClean="0">
                <a:latin typeface="Arial" pitchFamily="34" charset="0"/>
                <a:cs typeface="Arial" pitchFamily="34" charset="0"/>
              </a:rPr>
              <a:t>Assurance Program:</a:t>
            </a:r>
            <a:endParaRPr lang="en-US" sz="1400" dirty="0">
              <a:latin typeface="Arial" pitchFamily="34" charset="0"/>
              <a:cs typeface="Arial" pitchFamily="34" charset="0"/>
            </a:endParaRPr>
          </a:p>
          <a:p>
            <a:pPr eaLnBrk="1" hangingPunct="1">
              <a:buFont typeface="Wingdings" pitchFamily="2" charset="2"/>
              <a:buChar char="q"/>
            </a:pPr>
            <a:r>
              <a:rPr lang="en-US" sz="1600" dirty="0">
                <a:latin typeface="Arial" pitchFamily="34" charset="0"/>
                <a:cs typeface="Arial" pitchFamily="34" charset="0"/>
              </a:rPr>
              <a:t> </a:t>
            </a:r>
            <a:r>
              <a:rPr lang="en-US" sz="1400" dirty="0">
                <a:latin typeface="Arial" pitchFamily="34" charset="0"/>
                <a:cs typeface="Arial" pitchFamily="34" charset="0"/>
              </a:rPr>
              <a:t>Senior Management Sign-off is required.</a:t>
            </a:r>
            <a:endParaRPr lang="en-US" sz="1600" dirty="0">
              <a:latin typeface="Arial" pitchFamily="34" charset="0"/>
              <a:cs typeface="Arial" pitchFamily="34" charset="0"/>
            </a:endParaRPr>
          </a:p>
          <a:p>
            <a:pPr eaLnBrk="1" hangingPunct="1">
              <a:buFont typeface="Wingdings" pitchFamily="2" charset="2"/>
              <a:buChar char="q"/>
            </a:pPr>
            <a:r>
              <a:rPr lang="en-US" sz="1600" dirty="0">
                <a:latin typeface="Arial" pitchFamily="34" charset="0"/>
                <a:cs typeface="Arial" pitchFamily="34" charset="0"/>
              </a:rPr>
              <a:t> </a:t>
            </a:r>
            <a:r>
              <a:rPr lang="en-US" sz="1400" dirty="0">
                <a:latin typeface="Arial" pitchFamily="34" charset="0"/>
                <a:cs typeface="Arial" pitchFamily="34" charset="0"/>
              </a:rPr>
              <a:t>Senior Management Sign-off is not required.</a:t>
            </a:r>
            <a:r>
              <a:rPr lang="en-US" sz="1600" dirty="0">
                <a:latin typeface="Arial" pitchFamily="34" charset="0"/>
                <a:cs typeface="Arial" pitchFamily="34" charset="0"/>
              </a:rPr>
              <a:t>    </a:t>
            </a:r>
          </a:p>
          <a:p>
            <a:pPr eaLnBrk="1" hangingPunct="1"/>
            <a:endParaRPr lang="en-US" sz="1600" dirty="0"/>
          </a:p>
          <a:p>
            <a:pPr eaLnBrk="1" hangingPunct="1"/>
            <a:endParaRPr lang="en-US" sz="1400" dirty="0"/>
          </a:p>
          <a:p>
            <a:pPr eaLnBrk="1" hangingPunct="1"/>
            <a:r>
              <a:rPr lang="en-US" sz="1400" dirty="0"/>
              <a:t>___________________________________ </a:t>
            </a:r>
            <a:r>
              <a:rPr lang="en-US" sz="1400" dirty="0">
                <a:latin typeface="Arial" pitchFamily="34" charset="0"/>
                <a:cs typeface="Arial" pitchFamily="34" charset="0"/>
              </a:rPr>
              <a:t>	</a:t>
            </a:r>
            <a:r>
              <a:rPr lang="en-US" sz="1400" dirty="0"/>
              <a:t> </a:t>
            </a:r>
            <a:r>
              <a:rPr lang="en-US" sz="1400" dirty="0" smtClean="0"/>
              <a:t>	___________________________________</a:t>
            </a:r>
            <a:endParaRPr lang="en-US" sz="1400" dirty="0"/>
          </a:p>
          <a:p>
            <a:r>
              <a:rPr lang="en-US" sz="1400" dirty="0" smtClean="0">
                <a:latin typeface="Arial" pitchFamily="34" charset="0"/>
                <a:cs typeface="Arial" pitchFamily="34" charset="0"/>
              </a:rPr>
              <a:t>Keith Wilson or designee				[Name </a:t>
            </a:r>
            <a:r>
              <a:rPr lang="en-US" sz="1400" dirty="0">
                <a:latin typeface="Arial" pitchFamily="34" charset="0"/>
                <a:cs typeface="Arial" pitchFamily="34" charset="0"/>
              </a:rPr>
              <a:t>of Operating Committee Member] 	</a:t>
            </a:r>
          </a:p>
          <a:p>
            <a:r>
              <a:rPr lang="en-US" sz="1400" i="1" dirty="0" smtClean="0">
                <a:latin typeface="Arial" pitchFamily="34" charset="0"/>
                <a:cs typeface="Arial" pitchFamily="34" charset="0"/>
              </a:rPr>
              <a:t>FSA </a:t>
            </a:r>
            <a:r>
              <a:rPr lang="en-US" sz="1400" i="1" dirty="0">
                <a:latin typeface="Arial" pitchFamily="34" charset="0"/>
                <a:cs typeface="Arial" pitchFamily="34" charset="0"/>
              </a:rPr>
              <a:t>Chief Information </a:t>
            </a:r>
            <a:r>
              <a:rPr lang="en-US" sz="1400" i="1" dirty="0" smtClean="0">
                <a:latin typeface="Arial" pitchFamily="34" charset="0"/>
                <a:cs typeface="Arial" pitchFamily="34" charset="0"/>
              </a:rPr>
              <a:t>Officer			</a:t>
            </a:r>
            <a:r>
              <a:rPr lang="en-US" sz="1400" dirty="0" smtClean="0">
                <a:latin typeface="Arial" pitchFamily="34" charset="0"/>
                <a:cs typeface="Arial" pitchFamily="34" charset="0"/>
              </a:rPr>
              <a:t>[</a:t>
            </a:r>
            <a:r>
              <a:rPr lang="en-US" sz="1400" dirty="0">
                <a:latin typeface="Arial" pitchFamily="34" charset="0"/>
                <a:cs typeface="Arial" pitchFamily="34" charset="0"/>
              </a:rPr>
              <a:t>Title of Operating Committee Member]	</a:t>
            </a:r>
            <a:r>
              <a:rPr lang="en-US" sz="1400" dirty="0" smtClean="0">
                <a:latin typeface="Arial" pitchFamily="34" charset="0"/>
                <a:cs typeface="Arial" pitchFamily="34" charset="0"/>
              </a:rPr>
              <a:t>	</a:t>
            </a:r>
            <a:endParaRPr lang="en-US" sz="1400" dirty="0">
              <a:latin typeface="Arial" pitchFamily="34" charset="0"/>
              <a:cs typeface="Arial" pitchFamily="34" charset="0"/>
            </a:endParaRPr>
          </a:p>
          <a:p>
            <a:pPr eaLnBrk="1" hangingPunct="1"/>
            <a:endParaRPr lang="en-US" sz="1400" dirty="0"/>
          </a:p>
          <a:p>
            <a:pPr eaLnBrk="1" hangingPunct="1"/>
            <a:endParaRPr lang="en-US" sz="1400" dirty="0"/>
          </a:p>
          <a:p>
            <a:pPr eaLnBrk="1" hangingPunct="1"/>
            <a:endParaRPr lang="en-US" sz="1400" dirty="0"/>
          </a:p>
          <a:p>
            <a:pPr eaLnBrk="1" hangingPunct="1"/>
            <a:endParaRPr lang="en-US" sz="1400" dirty="0"/>
          </a:p>
        </p:txBody>
      </p:sp>
      <p:sp>
        <p:nvSpPr>
          <p:cNvPr id="5" name="Rectangle 5"/>
          <p:cNvSpPr txBox="1">
            <a:spLocks noChangeArrowheads="1"/>
          </p:cNvSpPr>
          <p:nvPr/>
        </p:nvSpPr>
        <p:spPr bwMode="auto">
          <a:xfrm>
            <a:off x="533400" y="1143000"/>
            <a:ext cx="8001000" cy="609600"/>
          </a:xfrm>
          <a:prstGeom prst="rect">
            <a:avLst/>
          </a:prstGeom>
          <a:noFill/>
          <a:ln w="9525">
            <a:noFill/>
            <a:miter lim="800000"/>
            <a:headEnd/>
            <a:tailEnd/>
          </a:ln>
        </p:spPr>
        <p:txBody>
          <a:bodyPr lIns="0" tIns="45686" rIns="91372" bIns="45686"/>
          <a:lstStyle/>
          <a:p>
            <a:pPr eaLnBrk="1" hangingPunct="1">
              <a:spcBef>
                <a:spcPts val="0"/>
              </a:spcBef>
              <a:defRPr/>
            </a:pPr>
            <a:r>
              <a:rPr lang="en-US" sz="1400" kern="0" dirty="0">
                <a:latin typeface="Arial" pitchFamily="34" charset="0"/>
                <a:cs typeface="Arial" pitchFamily="34" charset="0"/>
              </a:rPr>
              <a:t>Federal Student Aid approves implementation of </a:t>
            </a:r>
            <a:r>
              <a:rPr lang="en-US" sz="1400" b="1" kern="0" dirty="0">
                <a:latin typeface="Arial" pitchFamily="34" charset="0"/>
                <a:cs typeface="Arial" pitchFamily="34" charset="0"/>
              </a:rPr>
              <a:t>[System / Release Name and Version]</a:t>
            </a:r>
            <a:r>
              <a:rPr lang="en-US" sz="1400" kern="0" dirty="0">
                <a:latin typeface="Arial" pitchFamily="34" charset="0"/>
                <a:cs typeface="Arial" pitchFamily="34" charset="0"/>
              </a:rPr>
              <a:t> on </a:t>
            </a:r>
            <a:r>
              <a:rPr lang="en-US" sz="1400" b="1" kern="0" dirty="0">
                <a:latin typeface="Arial" pitchFamily="34" charset="0"/>
                <a:cs typeface="Arial" pitchFamily="34" charset="0"/>
              </a:rPr>
              <a:t>[implementation date]</a:t>
            </a:r>
            <a:r>
              <a:rPr lang="en-US" sz="1400" kern="0" dirty="0">
                <a:latin typeface="Arial" pitchFamily="34" charset="0"/>
                <a:cs typeface="Arial" pitchFamily="34" charset="0"/>
              </a:rPr>
              <a:t> based on the information included in this Production Readiness Review.</a:t>
            </a:r>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11266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Background of System</a:t>
            </a:r>
            <a:endParaRPr lang="en-US" dirty="0"/>
          </a:p>
        </p:txBody>
      </p:sp>
      <p:sp>
        <p:nvSpPr>
          <p:cNvPr id="3" name="Content Placeholder 2"/>
          <p:cNvSpPr>
            <a:spLocks noGrp="1"/>
          </p:cNvSpPr>
          <p:nvPr>
            <p:ph idx="1"/>
          </p:nvPr>
        </p:nvSpPr>
        <p:spPr/>
        <p:txBody>
          <a:bodyPr/>
          <a:lstStyle/>
          <a:p>
            <a:pPr>
              <a:buNone/>
            </a:pPr>
            <a:r>
              <a:rPr lang="en-US" sz="1600" dirty="0" smtClean="0"/>
              <a:t>	[Describe the business purpose of the system in general.</a:t>
            </a:r>
          </a:p>
          <a:p>
            <a:pPr>
              <a:buNone/>
            </a:pPr>
            <a:r>
              <a:rPr lang="en-US" sz="1600" dirty="0"/>
              <a:t>	</a:t>
            </a:r>
            <a:endParaRPr lang="en-US" sz="1600" dirty="0" smtClean="0"/>
          </a:p>
          <a:p>
            <a:pPr>
              <a:buNone/>
            </a:pPr>
            <a:r>
              <a:rPr lang="en-US" sz="1600" dirty="0" smtClean="0"/>
              <a:t>	Describe legislative requirements that the system supports.</a:t>
            </a:r>
          </a:p>
          <a:p>
            <a:pPr>
              <a:buNone/>
            </a:pPr>
            <a:r>
              <a:rPr lang="en-US" sz="1600" dirty="0" smtClean="0"/>
              <a:t>	</a:t>
            </a:r>
          </a:p>
          <a:p>
            <a:pPr>
              <a:buNone/>
            </a:pPr>
            <a:r>
              <a:rPr lang="en-US" sz="1600" dirty="0" smtClean="0"/>
              <a:t>	Describe major FSA functions that are performed by the system.</a:t>
            </a:r>
          </a:p>
          <a:p>
            <a:pPr>
              <a:buNone/>
            </a:pPr>
            <a:r>
              <a:rPr lang="en-US" sz="1600" dirty="0"/>
              <a:t>	</a:t>
            </a:r>
            <a:endParaRPr lang="en-US" sz="1600" dirty="0" smtClean="0"/>
          </a:p>
          <a:p>
            <a:pPr>
              <a:buNone/>
            </a:pPr>
            <a:r>
              <a:rPr lang="en-US" sz="1600" dirty="0"/>
              <a:t>	</a:t>
            </a:r>
            <a:r>
              <a:rPr lang="en-US" sz="1600" dirty="0" smtClean="0"/>
              <a:t>Describe technology used by the system at a high level. This includes development tools, software languages, database system used, and major components that are being leveraged.</a:t>
            </a:r>
          </a:p>
          <a:p>
            <a:pPr>
              <a:buNone/>
            </a:pPr>
            <a:r>
              <a:rPr lang="en-US" sz="1600" dirty="0" smtClean="0"/>
              <a:t>			Example</a:t>
            </a:r>
            <a:r>
              <a:rPr lang="en-US" sz="1600" dirty="0"/>
              <a:t>:</a:t>
            </a:r>
          </a:p>
          <a:p>
            <a:pPr>
              <a:buNone/>
            </a:pPr>
            <a:r>
              <a:rPr lang="en-US" sz="1600" dirty="0"/>
              <a:t>			</a:t>
            </a:r>
            <a:r>
              <a:rPr lang="en-US" sz="1600" dirty="0" smtClean="0"/>
              <a:t>ABC was </a:t>
            </a:r>
            <a:r>
              <a:rPr lang="en-US" sz="1600" dirty="0"/>
              <a:t>developed in Drupal and uses MySQL Enterprise database.</a:t>
            </a:r>
          </a:p>
          <a:p>
            <a:pPr>
              <a:buNone/>
            </a:pPr>
            <a:r>
              <a:rPr lang="en-US" sz="1600" dirty="0"/>
              <a:t>			</a:t>
            </a:r>
            <a:r>
              <a:rPr lang="en-US" sz="1600" dirty="0" smtClean="0"/>
              <a:t>ABC </a:t>
            </a:r>
            <a:r>
              <a:rPr lang="en-US" sz="1600" dirty="0"/>
              <a:t>utilizes the General Service Administration USASearch engine.</a:t>
            </a:r>
          </a:p>
          <a:p>
            <a:pPr>
              <a:buNone/>
            </a:pPr>
            <a:endParaRPr lang="en-US" sz="1600" dirty="0" smtClean="0"/>
          </a:p>
          <a:p>
            <a:pPr>
              <a:buNone/>
            </a:pPr>
            <a:r>
              <a:rPr lang="en-US" sz="1600" dirty="0" smtClean="0"/>
              <a:t>	Describe number and type of users supported by the system]</a:t>
            </a:r>
          </a:p>
          <a:p>
            <a:endParaRPr lang="en-US" sz="1600" dirty="0"/>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14707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Release</a:t>
            </a:r>
            <a:endParaRPr lang="en-US" dirty="0"/>
          </a:p>
        </p:txBody>
      </p:sp>
      <p:sp>
        <p:nvSpPr>
          <p:cNvPr id="3" name="Content Placeholder 2"/>
          <p:cNvSpPr>
            <a:spLocks noGrp="1"/>
          </p:cNvSpPr>
          <p:nvPr>
            <p:ph idx="1"/>
          </p:nvPr>
        </p:nvSpPr>
        <p:spPr/>
        <p:txBody>
          <a:bodyPr/>
          <a:lstStyle/>
          <a:p>
            <a:pPr>
              <a:buNone/>
            </a:pPr>
            <a:r>
              <a:rPr lang="en-US" sz="1600" dirty="0" smtClean="0">
                <a:solidFill>
                  <a:srgbClr val="0F7BC8"/>
                </a:solidFill>
              </a:rPr>
              <a:t> 	</a:t>
            </a:r>
            <a:r>
              <a:rPr lang="en-US" sz="1600" dirty="0" smtClean="0"/>
              <a:t>[Describe the scope of the </a:t>
            </a:r>
            <a:r>
              <a:rPr lang="en-US" sz="1600" u="sng" dirty="0" smtClean="0"/>
              <a:t>release</a:t>
            </a:r>
            <a:r>
              <a:rPr lang="en-US" sz="1600" dirty="0" smtClean="0"/>
              <a:t> that is being implemented. </a:t>
            </a:r>
          </a:p>
          <a:p>
            <a:pPr>
              <a:buNone/>
            </a:pPr>
            <a:endParaRPr lang="en-US" sz="1600" dirty="0" smtClean="0"/>
          </a:p>
          <a:p>
            <a:pPr>
              <a:buNone/>
            </a:pPr>
            <a:r>
              <a:rPr lang="en-US" sz="1600" dirty="0" smtClean="0"/>
              <a:t>	Describe the business benefits that will be realized by implementing this release.</a:t>
            </a:r>
          </a:p>
          <a:p>
            <a:pPr>
              <a:buNone/>
            </a:pPr>
            <a:r>
              <a:rPr lang="en-US" sz="1600" dirty="0" smtClean="0"/>
              <a:t>	</a:t>
            </a:r>
          </a:p>
          <a:p>
            <a:pPr>
              <a:buNone/>
            </a:pPr>
            <a:r>
              <a:rPr lang="en-US" sz="1600" dirty="0" smtClean="0"/>
              <a:t>	Describe the technology changes being implemented by this release.</a:t>
            </a:r>
          </a:p>
          <a:p>
            <a:pPr>
              <a:buNone/>
            </a:pPr>
            <a:r>
              <a:rPr lang="en-US" sz="1600" dirty="0" smtClean="0"/>
              <a:t>	</a:t>
            </a:r>
          </a:p>
          <a:p>
            <a:pPr>
              <a:buNone/>
            </a:pPr>
            <a:r>
              <a:rPr lang="en-US" sz="1600" dirty="0" smtClean="0"/>
              <a:t>	Examples:  new functionality to meet a legislative requirement, improvements to the user experience, moves the system to a more current version of a product, expands capacity, etc.]</a:t>
            </a:r>
          </a:p>
          <a:p>
            <a:pPr>
              <a:buNone/>
            </a:pPr>
            <a:endParaRPr lang="en-US" sz="1600" dirty="0"/>
          </a:p>
          <a:p>
            <a:pPr>
              <a:buNone/>
            </a:pPr>
            <a:endParaRPr lang="en-US" sz="1600" dirty="0">
              <a:solidFill>
                <a:srgbClr val="0F7BC8"/>
              </a:solidFill>
            </a:endParaRPr>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58743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a:t>
            </a:r>
            <a:r>
              <a:rPr lang="en-US" dirty="0" smtClean="0"/>
              <a:t>Release </a:t>
            </a:r>
            <a:r>
              <a:rPr lang="en-US" sz="2400" dirty="0" smtClean="0"/>
              <a:t>(continued)</a:t>
            </a:r>
            <a:endParaRPr lang="en-US" sz="2400" dirty="0"/>
          </a:p>
        </p:txBody>
      </p:sp>
      <p:sp>
        <p:nvSpPr>
          <p:cNvPr id="3" name="Content Placeholder 2"/>
          <p:cNvSpPr>
            <a:spLocks noGrp="1"/>
          </p:cNvSpPr>
          <p:nvPr>
            <p:ph idx="1"/>
          </p:nvPr>
        </p:nvSpPr>
        <p:spPr/>
        <p:txBody>
          <a:bodyPr/>
          <a:lstStyle/>
          <a:p>
            <a:pPr>
              <a:buNone/>
            </a:pPr>
            <a:r>
              <a:rPr lang="en-US" sz="1600" u="sng" dirty="0" smtClean="0"/>
              <a:t>Business Impact of delaying implementation of this release:</a:t>
            </a:r>
            <a:r>
              <a:rPr lang="en-US" sz="1600" dirty="0" smtClean="0"/>
              <a:t> </a:t>
            </a:r>
          </a:p>
          <a:p>
            <a:pPr>
              <a:buNone/>
            </a:pPr>
            <a:r>
              <a:rPr lang="en-US" sz="1600" dirty="0" smtClean="0"/>
              <a:t>	[Describe the </a:t>
            </a:r>
            <a:r>
              <a:rPr lang="en-US" sz="1600" u="sng" dirty="0" smtClean="0"/>
              <a:t>business impact </a:t>
            </a:r>
            <a:r>
              <a:rPr lang="en-US" sz="1600" dirty="0" smtClean="0"/>
              <a:t>of delaying implementation. Include the maximum implementation delay that could be tolerated and still meet FSA’s business objectives.</a:t>
            </a:r>
          </a:p>
          <a:p>
            <a:pPr>
              <a:buNone/>
            </a:pPr>
            <a:r>
              <a:rPr lang="en-US" sz="1600" dirty="0" smtClean="0"/>
              <a:t>	</a:t>
            </a:r>
          </a:p>
          <a:p>
            <a:pPr>
              <a:buNone/>
            </a:pPr>
            <a:r>
              <a:rPr lang="en-US" sz="1600" dirty="0" smtClean="0"/>
              <a:t>	If there is a legislative or regulatory deadline associated with this implementation, please include that information.]</a:t>
            </a:r>
          </a:p>
          <a:p>
            <a:pPr>
              <a:buNone/>
            </a:pPr>
            <a:endParaRPr lang="en-US" sz="1600" dirty="0"/>
          </a:p>
          <a:p>
            <a:pPr>
              <a:buNone/>
            </a:pPr>
            <a:r>
              <a:rPr lang="en-US" sz="1600" u="sng" dirty="0" smtClean="0"/>
              <a:t>Interfacing/Other FSA Systems impacted by this release:</a:t>
            </a:r>
          </a:p>
          <a:p>
            <a:r>
              <a:rPr lang="en-US" sz="1600" dirty="0" smtClean="0"/>
              <a:t>[System name – describe impact]</a:t>
            </a:r>
          </a:p>
          <a:p>
            <a:r>
              <a:rPr lang="en-US" sz="1600" dirty="0"/>
              <a:t>[System name – describe impact]</a:t>
            </a:r>
          </a:p>
          <a:p>
            <a:r>
              <a:rPr lang="en-US" sz="1600" dirty="0"/>
              <a:t>[System name – describe impact]</a:t>
            </a:r>
          </a:p>
          <a:p>
            <a:pPr marL="0" indent="0">
              <a:buNone/>
            </a:pPr>
            <a:endParaRPr lang="en-US" sz="1600" dirty="0" smtClean="0"/>
          </a:p>
          <a:p>
            <a:pPr>
              <a:buNone/>
            </a:pPr>
            <a:r>
              <a:rPr lang="en-US" sz="1600" u="sng" dirty="0" smtClean="0"/>
              <a:t>FSA employee impact of this release:</a:t>
            </a:r>
            <a:r>
              <a:rPr lang="en-US" sz="1600" dirty="0" smtClean="0"/>
              <a:t> </a:t>
            </a:r>
            <a:endParaRPr lang="en-US" sz="1600" dirty="0"/>
          </a:p>
          <a:p>
            <a:pPr marL="0">
              <a:buNone/>
            </a:pPr>
            <a:r>
              <a:rPr lang="en-US" sz="1600" dirty="0" smtClean="0"/>
              <a:t>A review of this release was completed by the FSA Labor Relations (Human Resources) and it was determined that the changes being implemented in this release do not affect work or employment conditions of any FSA staff. </a:t>
            </a:r>
          </a:p>
          <a:p>
            <a:pPr marL="0">
              <a:buNone/>
            </a:pPr>
            <a:r>
              <a:rPr lang="en-US" sz="1600" dirty="0" smtClean="0"/>
              <a:t>[Please consult with FSA Labor Relations well in advance of the PRR and determine if the changes included in the release will cause a staff impact.]</a:t>
            </a:r>
            <a:endParaRPr lang="en-US" sz="1600" dirty="0"/>
          </a:p>
        </p:txBody>
      </p:sp>
      <p:sp>
        <p:nvSpPr>
          <p:cNvPr id="6" name="TextBox 5"/>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483573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Diagram</a:t>
            </a:r>
            <a:endParaRPr lang="en-US" dirty="0"/>
          </a:p>
        </p:txBody>
      </p:sp>
      <p:sp>
        <p:nvSpPr>
          <p:cNvPr id="4" name="Content Placeholder 2"/>
          <p:cNvSpPr>
            <a:spLocks noGrp="1"/>
          </p:cNvSpPr>
          <p:nvPr>
            <p:ph idx="1"/>
          </p:nvPr>
        </p:nvSpPr>
        <p:spPr>
          <a:xfrm>
            <a:off x="457200" y="1219200"/>
            <a:ext cx="8229600" cy="5029200"/>
          </a:xfrm>
        </p:spPr>
        <p:txBody>
          <a:bodyPr/>
          <a:lstStyle/>
          <a:p>
            <a:pPr>
              <a:buNone/>
            </a:pPr>
            <a:r>
              <a:rPr lang="en-US" dirty="0" smtClean="0"/>
              <a:t> 	[Insert a high-level infrastructure diagram for the system.</a:t>
            </a:r>
          </a:p>
          <a:p>
            <a:pPr>
              <a:buNone/>
            </a:pPr>
            <a:endParaRPr lang="en-US" dirty="0"/>
          </a:p>
          <a:p>
            <a:pPr>
              <a:buNone/>
            </a:pPr>
            <a:r>
              <a:rPr lang="en-US" dirty="0" smtClean="0"/>
              <a:t>	For implementations that modify the system infrastructure (i.e. beyond application code changes), please insert two diagrams – one showing the existing infrastructure and one showing the new infrastructure to be implemented.</a:t>
            </a:r>
          </a:p>
          <a:p>
            <a:pPr>
              <a:buNone/>
            </a:pPr>
            <a:endParaRPr lang="en-US" dirty="0"/>
          </a:p>
          <a:p>
            <a:pPr>
              <a:buNone/>
            </a:pPr>
            <a:r>
              <a:rPr lang="en-US" dirty="0" smtClean="0"/>
              <a:t>	Systems in FSA’s VDC may use the diagram(s) maintained in the Application Specific Information (ASI) document.</a:t>
            </a:r>
          </a:p>
          <a:p>
            <a:pPr>
              <a:buNone/>
            </a:pPr>
            <a:endParaRPr lang="en-US" dirty="0"/>
          </a:p>
          <a:p>
            <a:pPr>
              <a:buNone/>
            </a:pPr>
            <a:r>
              <a:rPr lang="en-US" dirty="0" smtClean="0"/>
              <a:t>	The legend on the infrastructure diagram must include a date that the diagram was produced or is accurate to. The legend must also include the source of the diagram.]</a:t>
            </a:r>
            <a:endParaRPr lang="en-US" dirty="0"/>
          </a:p>
        </p:txBody>
      </p:sp>
      <p:sp>
        <p:nvSpPr>
          <p:cNvPr id="7" name="TextBox 6"/>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78965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Overview</a:t>
            </a:r>
            <a:endParaRPr lang="en-US" dirty="0"/>
          </a:p>
        </p:txBody>
      </p:sp>
      <p:graphicFrame>
        <p:nvGraphicFramePr>
          <p:cNvPr id="4" name="Group 222" descr="This table provides the project schedule in milestone form." title="Schedule Overview"/>
          <p:cNvGraphicFramePr>
            <a:graphicFrameLocks noGrp="1"/>
          </p:cNvGraphicFramePr>
          <p:nvPr>
            <p:extLst>
              <p:ext uri="{D42A27DB-BD31-4B8C-83A1-F6EECF244321}">
                <p14:modId xmlns:p14="http://schemas.microsoft.com/office/powerpoint/2010/main" val="224677661"/>
              </p:ext>
            </p:extLst>
          </p:nvPr>
        </p:nvGraphicFramePr>
        <p:xfrm>
          <a:off x="533400" y="1142995"/>
          <a:ext cx="8077200" cy="3910425"/>
        </p:xfrm>
        <a:graphic>
          <a:graphicData uri="http://schemas.openxmlformats.org/drawingml/2006/table">
            <a:tbl>
              <a:tblPr firstRow="1"/>
              <a:tblGrid>
                <a:gridCol w="5029200"/>
                <a:gridCol w="1447800"/>
                <a:gridCol w="1600200"/>
              </a:tblGrid>
              <a:tr h="444452">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Planned (baseline)</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Completion</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Actual</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Completion</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1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Requirements</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1/30/2008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2/30/2008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1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Design</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2/30/2008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4/20/2008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1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Development</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5/30/2008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7/30/2008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1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System Testing</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6/15/2008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8/15/2008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1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Intersystem Testing</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6/30/2008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8/30/2008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1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508 Compliance Testing</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6/30/2008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8/15/2008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1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Performance Testing</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8/10/2008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10/10/2008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1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User Acceptance Testing</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7/30/2008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9/30/2008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072">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Code Freeze (start and end)</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8/1/2008 – 8/14/2008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10/1/2008 - 10/31/2008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1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Security Vulnerability Scanning (final completion date for all non-prod scan activities)</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8/14/2008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10/14/2008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1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Service Delivery Review (SDR)</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8/15/2008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10/15/2008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1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PRR (LMM Technical Stage Gate 4)</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8/30/2008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10/30/2008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96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Production Cutover</a:t>
                      </a:r>
                    </a:p>
                  </a:txBody>
                  <a:tcPr marL="91428" marR="9142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9/1/2008</a:t>
                      </a:r>
                    </a:p>
                  </a:txBody>
                  <a:tcPr marL="91428" marR="9142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11/1/2008</a:t>
                      </a:r>
                    </a:p>
                  </a:txBody>
                  <a:tcPr marL="91428" marR="9142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sp>
        <p:nvSpPr>
          <p:cNvPr id="3" name="TextBox 2"/>
          <p:cNvSpPr txBox="1"/>
          <p:nvPr/>
        </p:nvSpPr>
        <p:spPr>
          <a:xfrm>
            <a:off x="457200" y="5971401"/>
            <a:ext cx="8305800" cy="276999"/>
          </a:xfrm>
          <a:prstGeom prst="rect">
            <a:avLst/>
          </a:prstGeom>
          <a:noFill/>
        </p:spPr>
        <p:txBody>
          <a:bodyPr wrap="square" rtlCol="0">
            <a:spAutoFit/>
          </a:bodyPr>
          <a:lstStyle/>
          <a:p>
            <a:r>
              <a:rPr lang="en-US" sz="1200" dirty="0" smtClean="0"/>
              <a:t>Completion dates for LMM Technical Stage Gates are included later in this presentation.</a:t>
            </a:r>
            <a:endParaRPr lang="en-US" sz="1200" dirty="0"/>
          </a:p>
        </p:txBody>
      </p:sp>
    </p:spTree>
    <p:extLst>
      <p:ext uri="{BB962C8B-B14F-4D97-AF65-F5344CB8AC3E}">
        <p14:creationId xmlns:p14="http://schemas.microsoft.com/office/powerpoint/2010/main" val="862119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Open Issues</a:t>
            </a:r>
            <a:endParaRPr lang="en-US" dirty="0"/>
          </a:p>
        </p:txBody>
      </p:sp>
      <p:sp>
        <p:nvSpPr>
          <p:cNvPr id="12" name="TextBox 11"/>
          <p:cNvSpPr txBox="1"/>
          <p:nvPr/>
        </p:nvSpPr>
        <p:spPr>
          <a:xfrm>
            <a:off x="68666" y="76200"/>
            <a:ext cx="1074333" cy="184666"/>
          </a:xfrm>
          <a:prstGeom prst="rect">
            <a:avLst/>
          </a:prstGeom>
          <a:noFill/>
        </p:spPr>
        <p:txBody>
          <a:bodyPr wrap="none" rtlCol="0">
            <a:spAutoFit/>
          </a:bodyPr>
          <a:lstStyle/>
          <a:p>
            <a:r>
              <a:rPr lang="en-US" sz="600" dirty="0" smtClean="0">
                <a:latin typeface="Times" panose="02020603050405020304" pitchFamily="18" charset="0"/>
                <a:cs typeface="Times" panose="02020603050405020304" pitchFamily="18" charset="0"/>
              </a:rPr>
              <a:t>PRR Template Version: 16.0</a:t>
            </a:r>
            <a:endParaRPr lang="en-US" sz="600" dirty="0">
              <a:latin typeface="Times" panose="02020603050405020304" pitchFamily="18" charset="0"/>
              <a:cs typeface="Times" panose="02020603050405020304" pitchFamily="18" charset="0"/>
            </a:endParaRPr>
          </a:p>
        </p:txBody>
      </p:sp>
      <p:graphicFrame>
        <p:nvGraphicFramePr>
          <p:cNvPr id="10" name="Group 222" descr="This table provides a listing of open issues assoicated with the release." title="Open Issues"/>
          <p:cNvGraphicFramePr>
            <a:graphicFrameLocks noGrp="1"/>
          </p:cNvGraphicFramePr>
          <p:nvPr>
            <p:extLst>
              <p:ext uri="{D42A27DB-BD31-4B8C-83A1-F6EECF244321}">
                <p14:modId xmlns:p14="http://schemas.microsoft.com/office/powerpoint/2010/main" val="4264801258"/>
              </p:ext>
            </p:extLst>
          </p:nvPr>
        </p:nvGraphicFramePr>
        <p:xfrm>
          <a:off x="334962" y="1230590"/>
          <a:ext cx="8504238" cy="2808010"/>
        </p:xfrm>
        <a:graphic>
          <a:graphicData uri="http://schemas.openxmlformats.org/drawingml/2006/table">
            <a:tbl>
              <a:tblPr firstRow="1"/>
              <a:tblGrid>
                <a:gridCol w="3292475"/>
                <a:gridCol w="2193925"/>
                <a:gridCol w="1920875"/>
                <a:gridCol w="1096963"/>
              </a:tblGrid>
              <a:tr h="487362">
                <a:tc gridSpan="4">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sng" strike="noStrike" cap="none" normalizeH="0" baseline="0" dirty="0" smtClean="0">
                          <a:ln>
                            <a:noFill/>
                          </a:ln>
                          <a:solidFill>
                            <a:schemeClr val="tx1"/>
                          </a:solidFill>
                          <a:effectLst/>
                          <a:latin typeface="Arial" pitchFamily="34" charset="0"/>
                          <a:cs typeface="Arial" pitchFamily="34" charset="0"/>
                        </a:rPr>
                        <a:t>Open Issues</a:t>
                      </a:r>
                      <a:r>
                        <a:rPr kumimoji="0" lang="en-US" sz="1100" b="1" i="0" u="none" strike="noStrike" cap="none" normalizeH="0" baseline="0" dirty="0" smtClean="0">
                          <a:ln>
                            <a:noFill/>
                          </a:ln>
                          <a:solidFill>
                            <a:schemeClr val="tx1"/>
                          </a:solidFill>
                          <a:effectLst/>
                          <a:latin typeface="Arial" pitchFamily="34" charset="0"/>
                          <a:cs typeface="Arial" pitchFamily="34" charset="0"/>
                        </a:rPr>
                        <a:t> related to this implementation/release</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Definition of Issue:  A point or matter in question or in dispute, or a point or matter that is not settled and is under discussion or over which there are opposing views or disagreements. As of the PRR, issues are matters that have occurred and are currently impacting the implementation of the release.</a:t>
                      </a: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487362">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Issue Description</a:t>
                      </a: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Issue Resolution Approach</a:t>
                      </a: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Notes / Comments</a:t>
                      </a: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Issue Owner</a:t>
                      </a:r>
                    </a:p>
                  </a:txBody>
                  <a:tcPr marL="91428" marR="9142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280988">
                <a:tc>
                  <a:txBody>
                    <a:bodyPr/>
                    <a:lstStyle/>
                    <a:p>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[describe open issue, </a:t>
                      </a:r>
                    </a:p>
                    <a:p>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if none please indicate “No Open Issues” and leave other columns blank. ]</a:t>
                      </a:r>
                      <a:endParaRPr kumimoji="0" lang="en-US" sz="1100" b="0" i="0" u="none" strike="noStrike" kern="1200" cap="none" normalizeH="0" baseline="0" dirty="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[describe how the issue is being resolved (i.e. a work-around, accepting the impact of the issue, </a:t>
                      </a:r>
                      <a:r>
                        <a:rPr kumimoji="0" lang="en-US" sz="1100" b="0" i="0" u="none" strike="noStrike" cap="none" normalizeH="0" baseline="0" dirty="0" err="1" smtClean="0">
                          <a:ln>
                            <a:noFill/>
                          </a:ln>
                          <a:solidFill>
                            <a:schemeClr val="tx1"/>
                          </a:solidFill>
                          <a:effectLst/>
                          <a:latin typeface="Arial" pitchFamily="34" charset="0"/>
                          <a:cs typeface="Arial" pitchFamily="34" charset="0"/>
                        </a:rPr>
                        <a:t>etc</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[include any notes or comments that may inform management about this issue]</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[Name of Federal Staff Member and their role]</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algn="l" defTabSz="457200" rtl="0" eaLnBrk="1" latinLnBrk="0" hangingPunct="1"/>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[open issue]</a:t>
                      </a:r>
                      <a:endParaRPr kumimoji="0" lang="en-US" sz="1100" b="0" i="0" u="none" strike="noStrike" kern="1200" cap="none" normalizeH="0" baseline="0" dirty="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algn="l" defTabSz="457200" rtl="0" eaLnBrk="1" latinLnBrk="0" hangingPunct="1"/>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[open issue]</a:t>
                      </a:r>
                      <a:endParaRPr kumimoji="0" lang="en-US" sz="1100" b="0" i="0" u="none" strike="noStrike" kern="1200" cap="none" normalizeH="0" baseline="0" dirty="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17180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7D63EE5034904FBE124CE4C93FC8B0" ma:contentTypeVersion="0" ma:contentTypeDescription="Create a new document." ma:contentTypeScope="" ma:versionID="3f4cfbe723a6cbfb77b4f5b96168ebe0">
  <xsd:schema xmlns:xsd="http://www.w3.org/2001/XMLSchema" xmlns:xs="http://www.w3.org/2001/XMLSchema" xmlns:p="http://schemas.microsoft.com/office/2006/metadata/properties" xmlns:ns2="8f29d4d0-5528-4115-a002-02e36f812ef4" targetNamespace="http://schemas.microsoft.com/office/2006/metadata/properties" ma:root="true" ma:fieldsID="e77b9b358753b7aa374985d1d03930aa" ns2:_="">
    <xsd:import namespace="8f29d4d0-5528-4115-a002-02e36f812ef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29d4d0-5528-4115-a002-02e36f812ef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8f29d4d0-5528-4115-a002-02e36f812ef4">ZQHRFS737ZVJ-391-1</_dlc_DocId>
    <_dlc_DocIdUrl xmlns="8f29d4d0-5528-4115-a002-02e36f812ef4">
      <Url>https://fsa.share.ed.gov/as/comm/_layouts/DocIdRedir.aspx?ID=ZQHRFS737ZVJ-391-1</Url>
      <Description>ZQHRFS737ZVJ-391-1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E5F3F50-67CF-4DB6-9F15-33C75F9FDC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29d4d0-5528-4115-a002-02e36f812e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276E45-19FD-4089-B8D2-F0A3853D4411}">
  <ds:schemaRefs>
    <ds:schemaRef ds:uri="http://purl.org/dc/elements/1.1/"/>
    <ds:schemaRef ds:uri="http://www.w3.org/XML/1998/namespace"/>
    <ds:schemaRef ds:uri="http://purl.org/dc/terms/"/>
    <ds:schemaRef ds:uri="8f29d4d0-5528-4115-a002-02e36f812ef4"/>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561927A-CC04-4D3D-A7F6-7126B26A9C74}">
  <ds:schemaRefs>
    <ds:schemaRef ds:uri="http://schemas.microsoft.com/sharepoint/v3/contenttype/forms"/>
  </ds:schemaRefs>
</ds:datastoreItem>
</file>

<file path=customXml/itemProps4.xml><?xml version="1.0" encoding="utf-8"?>
<ds:datastoreItem xmlns:ds="http://schemas.openxmlformats.org/officeDocument/2006/customXml" ds:itemID="{5628B7E8-D568-4DAC-A606-D93C3CC43D0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3537</TotalTime>
  <Words>5138</Words>
  <Application>Microsoft Office PowerPoint</Application>
  <PresentationFormat>On-screen Show (4:3)</PresentationFormat>
  <Paragraphs>823</Paragraphs>
  <Slides>36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Worksheet</vt:lpstr>
      <vt:lpstr>Production Readiness Review  Presentation Template</vt:lpstr>
      <vt:lpstr>[System Name and Version Number]  </vt:lpstr>
      <vt:lpstr>Agenda</vt:lpstr>
      <vt:lpstr>Business Background of System</vt:lpstr>
      <vt:lpstr>Scope of Release</vt:lpstr>
      <vt:lpstr>Scope of Release (continued)</vt:lpstr>
      <vt:lpstr>Infrastructure Diagram</vt:lpstr>
      <vt:lpstr>Schedule Overview</vt:lpstr>
      <vt:lpstr>Review of Open Issues</vt:lpstr>
      <vt:lpstr>Review of Open Risks</vt:lpstr>
      <vt:lpstr>Testing Activities</vt:lpstr>
      <vt:lpstr>Test Results Summary</vt:lpstr>
      <vt:lpstr>System Test Results </vt:lpstr>
      <vt:lpstr>User Test Results </vt:lpstr>
      <vt:lpstr>Performance Test Results</vt:lpstr>
      <vt:lpstr>Performance Test Results (continued)</vt:lpstr>
      <vt:lpstr>Enterprise Change Management (ECM)</vt:lpstr>
      <vt:lpstr>Data Center Readiness</vt:lpstr>
      <vt:lpstr>Data Center Readiness (continued)</vt:lpstr>
      <vt:lpstr>Roll-back Plan</vt:lpstr>
      <vt:lpstr>Security and Privacy</vt:lpstr>
      <vt:lpstr>Security and Privacy (continued)</vt:lpstr>
      <vt:lpstr>Security Documentation</vt:lpstr>
      <vt:lpstr>Security Vulnerability Scans</vt:lpstr>
      <vt:lpstr>Security Vulnerability Summary</vt:lpstr>
      <vt:lpstr>Details of Security Vulnerability Findings</vt:lpstr>
      <vt:lpstr>Operations and Maintenance</vt:lpstr>
      <vt:lpstr>End User Support and Communication</vt:lpstr>
      <vt:lpstr>LMM Tailoring and Technical Stage Gate Completion</vt:lpstr>
      <vt:lpstr>System Documentation</vt:lpstr>
      <vt:lpstr>Release Documentation</vt:lpstr>
      <vt:lpstr>Lessons Learned</vt:lpstr>
      <vt:lpstr>Meeting Closure</vt:lpstr>
      <vt:lpstr>Support Contractor Sign-off</vt:lpstr>
      <vt:lpstr>PRR Approval (Page 1 of 2)</vt:lpstr>
      <vt:lpstr>PRR Approval (Page 2 of 2)</vt:lpstr>
    </vt:vector>
  </TitlesOfParts>
  <Company>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Trey Wiesenburg</dc:creator>
  <cp:lastModifiedBy>U.S. Department of Education</cp:lastModifiedBy>
  <cp:revision>212</cp:revision>
  <cp:lastPrinted>2016-06-30T13:36:36Z</cp:lastPrinted>
  <dcterms:created xsi:type="dcterms:W3CDTF">2012-06-11T19:08:42Z</dcterms:created>
  <dcterms:modified xsi:type="dcterms:W3CDTF">2016-08-01T19:48:04Z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0x010100337D63EE5034904FBE124CE4C93FC8B0</vt:lpwstr>
  </property>
  <property fmtid="{D5CDD505-2E9C-101B-9397-08002B2CF9AE}" pid="3" name="_dlc_DocIdItemGuid">
    <vt:lpwstr>a67aeab5-6a53-4dde-bba7-b7e5f790189a</vt:lpwstr>
  </property>
</Properties>
</file>