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6" r:id="rId2"/>
    <p:sldId id="366" r:id="rId3"/>
    <p:sldId id="328" r:id="rId4"/>
    <p:sldId id="364" r:id="rId5"/>
    <p:sldId id="349" r:id="rId6"/>
    <p:sldId id="367" r:id="rId7"/>
    <p:sldId id="260" r:id="rId8"/>
    <p:sldId id="334" r:id="rId9"/>
    <p:sldId id="336" r:id="rId10"/>
    <p:sldId id="284" r:id="rId11"/>
    <p:sldId id="262" r:id="rId12"/>
    <p:sldId id="368" r:id="rId13"/>
    <p:sldId id="317" r:id="rId14"/>
    <p:sldId id="318" r:id="rId15"/>
    <p:sldId id="319" r:id="rId16"/>
    <p:sldId id="320" r:id="rId17"/>
    <p:sldId id="365" r:id="rId18"/>
    <p:sldId id="313"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Georgia" pitchFamily="18" charset="0"/>
        <a:ea typeface="+mn-ea"/>
        <a:cs typeface="Arial" pitchFamily="34" charset="0"/>
      </a:defRPr>
    </a:lvl1pPr>
    <a:lvl2pPr marL="457200" algn="l" rtl="0" fontAlgn="base">
      <a:spcBef>
        <a:spcPct val="0"/>
      </a:spcBef>
      <a:spcAft>
        <a:spcPct val="0"/>
      </a:spcAft>
      <a:defRPr kern="1200">
        <a:solidFill>
          <a:schemeClr val="tx1"/>
        </a:solidFill>
        <a:latin typeface="Georgia" pitchFamily="18" charset="0"/>
        <a:ea typeface="+mn-ea"/>
        <a:cs typeface="Arial" pitchFamily="34" charset="0"/>
      </a:defRPr>
    </a:lvl2pPr>
    <a:lvl3pPr marL="914400" algn="l" rtl="0" fontAlgn="base">
      <a:spcBef>
        <a:spcPct val="0"/>
      </a:spcBef>
      <a:spcAft>
        <a:spcPct val="0"/>
      </a:spcAft>
      <a:defRPr kern="1200">
        <a:solidFill>
          <a:schemeClr val="tx1"/>
        </a:solidFill>
        <a:latin typeface="Georgia" pitchFamily="18" charset="0"/>
        <a:ea typeface="+mn-ea"/>
        <a:cs typeface="Arial" pitchFamily="34" charset="0"/>
      </a:defRPr>
    </a:lvl3pPr>
    <a:lvl4pPr marL="1371600" algn="l" rtl="0" fontAlgn="base">
      <a:spcBef>
        <a:spcPct val="0"/>
      </a:spcBef>
      <a:spcAft>
        <a:spcPct val="0"/>
      </a:spcAft>
      <a:defRPr kern="1200">
        <a:solidFill>
          <a:schemeClr val="tx1"/>
        </a:solidFill>
        <a:latin typeface="Georgia" pitchFamily="18" charset="0"/>
        <a:ea typeface="+mn-ea"/>
        <a:cs typeface="Arial" pitchFamily="34" charset="0"/>
      </a:defRPr>
    </a:lvl4pPr>
    <a:lvl5pPr marL="1828800" algn="l" rtl="0" fontAlgn="base">
      <a:spcBef>
        <a:spcPct val="0"/>
      </a:spcBef>
      <a:spcAft>
        <a:spcPct val="0"/>
      </a:spcAft>
      <a:defRPr kern="1200">
        <a:solidFill>
          <a:schemeClr val="tx1"/>
        </a:solidFill>
        <a:latin typeface="Georgia" pitchFamily="18" charset="0"/>
        <a:ea typeface="+mn-ea"/>
        <a:cs typeface="Arial" pitchFamily="34" charset="0"/>
      </a:defRPr>
    </a:lvl5pPr>
    <a:lvl6pPr marL="2286000" algn="l" defTabSz="914400" rtl="0" eaLnBrk="1" latinLnBrk="0" hangingPunct="1">
      <a:defRPr kern="1200">
        <a:solidFill>
          <a:schemeClr val="tx1"/>
        </a:solidFill>
        <a:latin typeface="Georgia" pitchFamily="18" charset="0"/>
        <a:ea typeface="+mn-ea"/>
        <a:cs typeface="Arial" pitchFamily="34" charset="0"/>
      </a:defRPr>
    </a:lvl6pPr>
    <a:lvl7pPr marL="2743200" algn="l" defTabSz="914400" rtl="0" eaLnBrk="1" latinLnBrk="0" hangingPunct="1">
      <a:defRPr kern="1200">
        <a:solidFill>
          <a:schemeClr val="tx1"/>
        </a:solidFill>
        <a:latin typeface="Georgia" pitchFamily="18" charset="0"/>
        <a:ea typeface="+mn-ea"/>
        <a:cs typeface="Arial" pitchFamily="34" charset="0"/>
      </a:defRPr>
    </a:lvl7pPr>
    <a:lvl8pPr marL="3200400" algn="l" defTabSz="914400" rtl="0" eaLnBrk="1" latinLnBrk="0" hangingPunct="1">
      <a:defRPr kern="1200">
        <a:solidFill>
          <a:schemeClr val="tx1"/>
        </a:solidFill>
        <a:latin typeface="Georgia" pitchFamily="18" charset="0"/>
        <a:ea typeface="+mn-ea"/>
        <a:cs typeface="Arial" pitchFamily="34" charset="0"/>
      </a:defRPr>
    </a:lvl8pPr>
    <a:lvl9pPr marL="3657600" algn="l" defTabSz="914400" rtl="0" eaLnBrk="1" latinLnBrk="0" hangingPunct="1">
      <a:defRPr kern="1200">
        <a:solidFill>
          <a:schemeClr val="tx1"/>
        </a:solidFill>
        <a:latin typeface="Georgia" pitchFamily="18"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lly Mau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varScale="1">
        <p:scale>
          <a:sx n="60" d="100"/>
          <a:sy n="60" d="100"/>
        </p:scale>
        <p:origin x="-56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Sales</c:v>
                </c:pt>
              </c:strCache>
            </c:strRef>
          </c:tx>
          <c:dLbls>
            <c:txPr>
              <a:bodyPr/>
              <a:lstStyle/>
              <a:p>
                <a:pPr>
                  <a:defRPr b="1"/>
                </a:pPr>
                <a:endParaRPr lang="en-US"/>
              </a:p>
            </c:txPr>
            <c:dLblPos val="outEnd"/>
            <c:showLegendKey val="0"/>
            <c:showVal val="1"/>
            <c:showCatName val="0"/>
            <c:showSerName val="0"/>
            <c:showPercent val="0"/>
            <c:showBubbleSize val="0"/>
            <c:showLeaderLines val="1"/>
          </c:dLbls>
          <c:cat>
            <c:strRef>
              <c:f>Sheet1!$A$2:$A$3</c:f>
              <c:strCache>
                <c:ptCount val="2"/>
                <c:pt idx="0">
                  <c:v>Schools included</c:v>
                </c:pt>
                <c:pt idx="1">
                  <c:v>Schools not included</c:v>
                </c:pt>
              </c:strCache>
            </c:strRef>
          </c:cat>
          <c:val>
            <c:numRef>
              <c:f>Sheet1!$B$2:$B$3</c:f>
              <c:numCache>
                <c:formatCode>0%</c:formatCode>
                <c:ptCount val="2"/>
                <c:pt idx="0">
                  <c:v>0.7</c:v>
                </c:pt>
                <c:pt idx="1">
                  <c:v>0.3</c:v>
                </c:pt>
              </c:numCache>
            </c:numRef>
          </c:val>
        </c:ser>
        <c:dLbls>
          <c:showLegendKey val="0"/>
          <c:showVal val="0"/>
          <c:showCatName val="0"/>
          <c:showSerName val="0"/>
          <c:showPercent val="0"/>
          <c:showBubbleSize val="0"/>
          <c:showLeaderLines val="1"/>
        </c:dLbls>
        <c:firstSliceAng val="0"/>
      </c:pieChart>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Sales</c:v>
                </c:pt>
              </c:strCache>
            </c:strRef>
          </c:tx>
          <c:dLbls>
            <c:dLbl>
              <c:idx val="0"/>
              <c:layout/>
              <c:dLblPos val="outEnd"/>
              <c:showLegendKey val="0"/>
              <c:showVal val="1"/>
              <c:showCatName val="0"/>
              <c:showSerName val="0"/>
              <c:showPercent val="0"/>
              <c:showBubbleSize val="0"/>
            </c:dLbl>
            <c:dLbl>
              <c:idx val="1"/>
              <c:layout>
                <c:manualLayout>
                  <c:x val="9.8039190458753898E-3"/>
                  <c:y val="5.3763440860215101E-3"/>
                </c:manualLayout>
              </c:layout>
              <c:dLblPos val="bestFit"/>
              <c:showLegendKey val="0"/>
              <c:showVal val="1"/>
              <c:showCatName val="0"/>
              <c:showSerName val="0"/>
              <c:showPercent val="0"/>
              <c:showBubbleSize val="0"/>
            </c:dLbl>
            <c:txPr>
              <a:bodyPr/>
              <a:lstStyle/>
              <a:p>
                <a:pPr>
                  <a:defRPr b="1"/>
                </a:pPr>
                <a:endParaRPr lang="en-US"/>
              </a:p>
            </c:txPr>
            <c:showLegendKey val="0"/>
            <c:showVal val="0"/>
            <c:showCatName val="0"/>
            <c:showSerName val="0"/>
            <c:showPercent val="0"/>
            <c:showBubbleSize val="0"/>
          </c:dLbls>
          <c:cat>
            <c:strRef>
              <c:f>Sheet1!$A$2:$A$3</c:f>
              <c:strCache>
                <c:ptCount val="2"/>
                <c:pt idx="0">
                  <c:v>Students included</c:v>
                </c:pt>
                <c:pt idx="1">
                  <c:v>Students not included</c:v>
                </c:pt>
              </c:strCache>
            </c:strRef>
          </c:cat>
          <c:val>
            <c:numRef>
              <c:f>Sheet1!$B$2:$B$3</c:f>
              <c:numCache>
                <c:formatCode>0%</c:formatCode>
                <c:ptCount val="2"/>
                <c:pt idx="0">
                  <c:v>0.85</c:v>
                </c:pt>
                <c:pt idx="1">
                  <c:v>0.15</c:v>
                </c:pt>
              </c:numCache>
            </c:numRef>
          </c:val>
        </c:ser>
        <c:dLbls>
          <c:showLegendKey val="0"/>
          <c:showVal val="0"/>
          <c:showCatName val="0"/>
          <c:showSerName val="0"/>
          <c:showPercent val="0"/>
          <c:showBubbleSize val="0"/>
          <c:showLeaderLines val="1"/>
        </c:dLbls>
        <c:firstSliceAng val="0"/>
      </c:pieChart>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All Students</c:v>
                </c:pt>
              </c:strCache>
            </c:strRef>
          </c:tx>
          <c:spPr>
            <a:solidFill>
              <a:schemeClr val="accent1"/>
            </a:solidFill>
          </c:spPr>
          <c:invertIfNegative val="0"/>
          <c:dLbls>
            <c:dLblPos val="outEnd"/>
            <c:showLegendKey val="0"/>
            <c:showVal val="1"/>
            <c:showCatName val="0"/>
            <c:showSerName val="0"/>
            <c:showPercent val="0"/>
            <c:showBubbleSize val="0"/>
            <c:showLeaderLines val="0"/>
          </c:dLbls>
          <c:cat>
            <c:strRef>
              <c:f>Sheet1!$A$2</c:f>
              <c:strCache>
                <c:ptCount val="1"/>
                <c:pt idx="0">
                  <c:v>Out-of-School Supsensions</c:v>
                </c:pt>
              </c:strCache>
            </c:strRef>
          </c:cat>
          <c:val>
            <c:numRef>
              <c:f>Sheet1!$B$2</c:f>
              <c:numCache>
                <c:formatCode>0%</c:formatCode>
                <c:ptCount val="1"/>
                <c:pt idx="0">
                  <c:v>7.0000000000000007E-2</c:v>
                </c:pt>
              </c:numCache>
            </c:numRef>
          </c:val>
        </c:ser>
        <c:ser>
          <c:idx val="1"/>
          <c:order val="1"/>
          <c:tx>
            <c:strRef>
              <c:f>Sheet1!$C$1</c:f>
              <c:strCache>
                <c:ptCount val="1"/>
                <c:pt idx="0">
                  <c:v>Amer. Ind.</c:v>
                </c:pt>
              </c:strCache>
            </c:strRef>
          </c:tx>
          <c:spPr>
            <a:solidFill>
              <a:schemeClr val="accent6">
                <a:lumMod val="75000"/>
              </a:schemeClr>
            </a:solidFill>
          </c:spPr>
          <c:invertIfNegative val="0"/>
          <c:dLbls>
            <c:dLblPos val="outEnd"/>
            <c:showLegendKey val="0"/>
            <c:showVal val="1"/>
            <c:showCatName val="0"/>
            <c:showSerName val="0"/>
            <c:showPercent val="0"/>
            <c:showBubbleSize val="0"/>
            <c:showLeaderLines val="0"/>
          </c:dLbls>
          <c:cat>
            <c:strRef>
              <c:f>Sheet1!$A$2</c:f>
              <c:strCache>
                <c:ptCount val="1"/>
                <c:pt idx="0">
                  <c:v>Out-of-School Supsensions</c:v>
                </c:pt>
              </c:strCache>
            </c:strRef>
          </c:cat>
          <c:val>
            <c:numRef>
              <c:f>Sheet1!$C$2</c:f>
              <c:numCache>
                <c:formatCode>0%</c:formatCode>
                <c:ptCount val="1"/>
                <c:pt idx="0">
                  <c:v>0.08</c:v>
                </c:pt>
              </c:numCache>
            </c:numRef>
          </c:val>
        </c:ser>
        <c:ser>
          <c:idx val="2"/>
          <c:order val="2"/>
          <c:tx>
            <c:strRef>
              <c:f>Sheet1!$D$1</c:f>
              <c:strCache>
                <c:ptCount val="1"/>
                <c:pt idx="0">
                  <c:v>Asian/ Pacific Isl.</c:v>
                </c:pt>
              </c:strCache>
            </c:strRef>
          </c:tx>
          <c:spPr>
            <a:solidFill>
              <a:schemeClr val="accent5"/>
            </a:solidFill>
          </c:spPr>
          <c:invertIfNegative val="0"/>
          <c:dLbls>
            <c:dLblPos val="outEnd"/>
            <c:showLegendKey val="0"/>
            <c:showVal val="1"/>
            <c:showCatName val="0"/>
            <c:showSerName val="0"/>
            <c:showPercent val="0"/>
            <c:showBubbleSize val="0"/>
            <c:showLeaderLines val="0"/>
          </c:dLbls>
          <c:cat>
            <c:strRef>
              <c:f>Sheet1!$A$2</c:f>
              <c:strCache>
                <c:ptCount val="1"/>
                <c:pt idx="0">
                  <c:v>Out-of-School Supsensions</c:v>
                </c:pt>
              </c:strCache>
            </c:strRef>
          </c:cat>
          <c:val>
            <c:numRef>
              <c:f>Sheet1!$D$2</c:f>
              <c:numCache>
                <c:formatCode>0%</c:formatCode>
                <c:ptCount val="1"/>
                <c:pt idx="0">
                  <c:v>0.03</c:v>
                </c:pt>
              </c:numCache>
            </c:numRef>
          </c:val>
        </c:ser>
        <c:ser>
          <c:idx val="3"/>
          <c:order val="3"/>
          <c:tx>
            <c:strRef>
              <c:f>Sheet1!$E$1</c:f>
              <c:strCache>
                <c:ptCount val="1"/>
                <c:pt idx="0">
                  <c:v>Black</c:v>
                </c:pt>
              </c:strCache>
            </c:strRef>
          </c:tx>
          <c:spPr>
            <a:solidFill>
              <a:schemeClr val="accent3"/>
            </a:solidFill>
          </c:spPr>
          <c:invertIfNegative val="0"/>
          <c:dLbls>
            <c:dLblPos val="outEnd"/>
            <c:showLegendKey val="0"/>
            <c:showVal val="1"/>
            <c:showCatName val="0"/>
            <c:showSerName val="0"/>
            <c:showPercent val="0"/>
            <c:showBubbleSize val="0"/>
            <c:showLeaderLines val="0"/>
          </c:dLbls>
          <c:cat>
            <c:strRef>
              <c:f>Sheet1!$A$2</c:f>
              <c:strCache>
                <c:ptCount val="1"/>
                <c:pt idx="0">
                  <c:v>Out-of-School Supsensions</c:v>
                </c:pt>
              </c:strCache>
            </c:strRef>
          </c:cat>
          <c:val>
            <c:numRef>
              <c:f>Sheet1!$E$2</c:f>
              <c:numCache>
                <c:formatCode>0%</c:formatCode>
                <c:ptCount val="1"/>
                <c:pt idx="0">
                  <c:v>0.14000000000000001</c:v>
                </c:pt>
              </c:numCache>
            </c:numRef>
          </c:val>
        </c:ser>
        <c:ser>
          <c:idx val="4"/>
          <c:order val="4"/>
          <c:tx>
            <c:strRef>
              <c:f>Sheet1!$F$1</c:f>
              <c:strCache>
                <c:ptCount val="1"/>
                <c:pt idx="0">
                  <c:v>Hispanic</c:v>
                </c:pt>
              </c:strCache>
            </c:strRef>
          </c:tx>
          <c:spPr>
            <a:solidFill>
              <a:schemeClr val="accent4"/>
            </a:solidFill>
          </c:spPr>
          <c:invertIfNegative val="0"/>
          <c:dLbls>
            <c:dLblPos val="outEnd"/>
            <c:showLegendKey val="0"/>
            <c:showVal val="1"/>
            <c:showCatName val="0"/>
            <c:showSerName val="0"/>
            <c:showPercent val="0"/>
            <c:showBubbleSize val="0"/>
            <c:showLeaderLines val="0"/>
          </c:dLbls>
          <c:cat>
            <c:strRef>
              <c:f>Sheet1!$A$2</c:f>
              <c:strCache>
                <c:ptCount val="1"/>
                <c:pt idx="0">
                  <c:v>Out-of-School Supsensions</c:v>
                </c:pt>
              </c:strCache>
            </c:strRef>
          </c:cat>
          <c:val>
            <c:numRef>
              <c:f>Sheet1!$F$2</c:f>
              <c:numCache>
                <c:formatCode>0%</c:formatCode>
                <c:ptCount val="1"/>
                <c:pt idx="0">
                  <c:v>7.0000000000000007E-2</c:v>
                </c:pt>
              </c:numCache>
            </c:numRef>
          </c:val>
        </c:ser>
        <c:ser>
          <c:idx val="5"/>
          <c:order val="5"/>
          <c:tx>
            <c:strRef>
              <c:f>Sheet1!$G$1</c:f>
              <c:strCache>
                <c:ptCount val="1"/>
                <c:pt idx="0">
                  <c:v>White</c:v>
                </c:pt>
              </c:strCache>
            </c:strRef>
          </c:tx>
          <c:spPr>
            <a:solidFill>
              <a:schemeClr val="accent2"/>
            </a:solidFill>
          </c:spPr>
          <c:invertIfNegative val="0"/>
          <c:dLbls>
            <c:dLblPos val="outEnd"/>
            <c:showLegendKey val="0"/>
            <c:showVal val="1"/>
            <c:showCatName val="0"/>
            <c:showSerName val="0"/>
            <c:showPercent val="0"/>
            <c:showBubbleSize val="0"/>
            <c:showLeaderLines val="0"/>
          </c:dLbls>
          <c:cat>
            <c:strRef>
              <c:f>Sheet1!$A$2</c:f>
              <c:strCache>
                <c:ptCount val="1"/>
                <c:pt idx="0">
                  <c:v>Out-of-School Supsensions</c:v>
                </c:pt>
              </c:strCache>
            </c:strRef>
          </c:cat>
          <c:val>
            <c:numRef>
              <c:f>Sheet1!$G$2</c:f>
              <c:numCache>
                <c:formatCode>0%</c:formatCode>
                <c:ptCount val="1"/>
                <c:pt idx="0">
                  <c:v>0.05</c:v>
                </c:pt>
              </c:numCache>
            </c:numRef>
          </c:val>
        </c:ser>
        <c:dLbls>
          <c:showLegendKey val="0"/>
          <c:showVal val="0"/>
          <c:showCatName val="0"/>
          <c:showSerName val="0"/>
          <c:showPercent val="0"/>
          <c:showBubbleSize val="0"/>
        </c:dLbls>
        <c:gapWidth val="150"/>
        <c:overlap val="-27"/>
        <c:axId val="57800576"/>
        <c:axId val="57802112"/>
      </c:barChart>
      <c:catAx>
        <c:axId val="57800576"/>
        <c:scaling>
          <c:orientation val="minMax"/>
        </c:scaling>
        <c:delete val="0"/>
        <c:axPos val="b"/>
        <c:majorTickMark val="out"/>
        <c:minorTickMark val="none"/>
        <c:tickLblPos val="nextTo"/>
        <c:crossAx val="57802112"/>
        <c:crosses val="autoZero"/>
        <c:auto val="1"/>
        <c:lblAlgn val="ctr"/>
        <c:lblOffset val="100"/>
        <c:noMultiLvlLbl val="0"/>
      </c:catAx>
      <c:valAx>
        <c:axId val="57802112"/>
        <c:scaling>
          <c:orientation val="minMax"/>
        </c:scaling>
        <c:delete val="0"/>
        <c:axPos val="l"/>
        <c:majorGridlines/>
        <c:numFmt formatCode="0%" sourceLinked="1"/>
        <c:majorTickMark val="out"/>
        <c:minorTickMark val="none"/>
        <c:tickLblPos val="nextTo"/>
        <c:crossAx val="578005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White</c:v>
                </c:pt>
              </c:strCache>
            </c:strRef>
          </c:tx>
          <c:invertIfNegative val="0"/>
          <c:dLbls>
            <c:txPr>
              <a:bodyPr/>
              <a:lstStyle/>
              <a:p>
                <a:pPr>
                  <a:defRPr sz="1600">
                    <a:solidFill>
                      <a:schemeClr val="bg1"/>
                    </a:solidFill>
                  </a:defRPr>
                </a:pPr>
                <a:endParaRPr lang="en-US"/>
              </a:p>
            </c:txPr>
            <c:dLblPos val="ctr"/>
            <c:showLegendKey val="0"/>
            <c:showVal val="1"/>
            <c:showCatName val="0"/>
            <c:showSerName val="0"/>
            <c:showPercent val="0"/>
            <c:showBubbleSize val="0"/>
            <c:showLeaderLines val="0"/>
          </c:dLbls>
          <c:cat>
            <c:strRef>
              <c:f>Sheet1!$A$2:$A$4</c:f>
              <c:strCache>
                <c:ptCount val="3"/>
                <c:pt idx="0">
                  <c:v>All Students</c:v>
                </c:pt>
                <c:pt idx="1">
                  <c:v>Boys</c:v>
                </c:pt>
                <c:pt idx="2">
                  <c:v>Girls</c:v>
                </c:pt>
              </c:strCache>
            </c:strRef>
          </c:cat>
          <c:val>
            <c:numRef>
              <c:f>Sheet1!$B$2:$B$4</c:f>
              <c:numCache>
                <c:formatCode>0%</c:formatCode>
                <c:ptCount val="3"/>
                <c:pt idx="0">
                  <c:v>0.1</c:v>
                </c:pt>
                <c:pt idx="1">
                  <c:v>0.09</c:v>
                </c:pt>
                <c:pt idx="2">
                  <c:v>0.1</c:v>
                </c:pt>
              </c:numCache>
            </c:numRef>
          </c:val>
        </c:ser>
        <c:ser>
          <c:idx val="1"/>
          <c:order val="1"/>
          <c:tx>
            <c:strRef>
              <c:f>Sheet1!$C$1</c:f>
              <c:strCache>
                <c:ptCount val="1"/>
                <c:pt idx="0">
                  <c:v>African-American</c:v>
                </c:pt>
              </c:strCache>
            </c:strRef>
          </c:tx>
          <c:spPr>
            <a:solidFill>
              <a:schemeClr val="accent3"/>
            </a:solidFill>
          </c:spPr>
          <c:invertIfNegative val="0"/>
          <c:dLbls>
            <c:txPr>
              <a:bodyPr/>
              <a:lstStyle/>
              <a:p>
                <a:pPr>
                  <a:defRPr sz="1600">
                    <a:solidFill>
                      <a:schemeClr val="bg1"/>
                    </a:solidFill>
                  </a:defRPr>
                </a:pPr>
                <a:endParaRPr lang="en-US"/>
              </a:p>
            </c:txPr>
            <c:dLblPos val="ctr"/>
            <c:showLegendKey val="0"/>
            <c:showVal val="1"/>
            <c:showCatName val="0"/>
            <c:showSerName val="0"/>
            <c:showPercent val="0"/>
            <c:showBubbleSize val="0"/>
            <c:showLeaderLines val="0"/>
          </c:dLbls>
          <c:cat>
            <c:strRef>
              <c:f>Sheet1!$A$2:$A$4</c:f>
              <c:strCache>
                <c:ptCount val="3"/>
                <c:pt idx="0">
                  <c:v>All Students</c:v>
                </c:pt>
                <c:pt idx="1">
                  <c:v>Boys</c:v>
                </c:pt>
                <c:pt idx="2">
                  <c:v>Girls</c:v>
                </c:pt>
              </c:strCache>
            </c:strRef>
          </c:cat>
          <c:val>
            <c:numRef>
              <c:f>Sheet1!$C$2:$C$4</c:f>
              <c:numCache>
                <c:formatCode>0.0%</c:formatCode>
                <c:ptCount val="3"/>
                <c:pt idx="0" formatCode="0%">
                  <c:v>0.04</c:v>
                </c:pt>
                <c:pt idx="1">
                  <c:v>3.6999999999999998E-2</c:v>
                </c:pt>
                <c:pt idx="2" formatCode="0%">
                  <c:v>0.05</c:v>
                </c:pt>
              </c:numCache>
            </c:numRef>
          </c:val>
        </c:ser>
        <c:dLbls>
          <c:dLblPos val="ctr"/>
          <c:showLegendKey val="0"/>
          <c:showVal val="1"/>
          <c:showCatName val="0"/>
          <c:showSerName val="0"/>
          <c:showPercent val="0"/>
          <c:showBubbleSize val="0"/>
        </c:dLbls>
        <c:gapWidth val="87"/>
        <c:axId val="57494528"/>
        <c:axId val="57500416"/>
      </c:barChart>
      <c:catAx>
        <c:axId val="57494528"/>
        <c:scaling>
          <c:orientation val="minMax"/>
        </c:scaling>
        <c:delete val="0"/>
        <c:axPos val="b"/>
        <c:majorTickMark val="out"/>
        <c:minorTickMark val="none"/>
        <c:tickLblPos val="nextTo"/>
        <c:crossAx val="57500416"/>
        <c:crosses val="autoZero"/>
        <c:auto val="1"/>
        <c:lblAlgn val="ctr"/>
        <c:lblOffset val="100"/>
        <c:noMultiLvlLbl val="0"/>
      </c:catAx>
      <c:valAx>
        <c:axId val="57500416"/>
        <c:scaling>
          <c:orientation val="minMax"/>
        </c:scaling>
        <c:delete val="0"/>
        <c:axPos val="l"/>
        <c:majorGridlines/>
        <c:numFmt formatCode="0%" sourceLinked="1"/>
        <c:majorTickMark val="out"/>
        <c:minorTickMark val="none"/>
        <c:tickLblPos val="nextTo"/>
        <c:crossAx val="5749452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EE1C501-4DEF-42D6-9EB0-B9F7C9D1B46B}" type="datetimeFigureOut">
              <a:rPr lang="en-US"/>
              <a:pPr>
                <a:defRPr/>
              </a:pPr>
              <a:t>6/25/2012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E3A9FA2-3999-4B1D-9E3F-337D73CC6D3B}" type="slidenum">
              <a:rPr lang="en-US"/>
              <a:pPr>
                <a:defRPr/>
              </a:pPr>
              <a:t>‹#›</a:t>
            </a:fld>
            <a:endParaRPr lang="en-US"/>
          </a:p>
        </p:txBody>
      </p:sp>
    </p:spTree>
    <p:extLst>
      <p:ext uri="{BB962C8B-B14F-4D97-AF65-F5344CB8AC3E}">
        <p14:creationId xmlns:p14="http://schemas.microsoft.com/office/powerpoint/2010/main" val="2895216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13D766C-6622-472B-B8B4-CF93D2B8B662}" type="datetimeFigureOut">
              <a:rPr lang="en-US"/>
              <a:pPr>
                <a:defRPr/>
              </a:pPr>
              <a:t>6/25/2012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C95B512-8E93-4B47-92A3-3EA4745AB155}" type="slidenum">
              <a:rPr lang="en-US"/>
              <a:pPr>
                <a:defRPr/>
              </a:pPr>
              <a:t>‹#›</a:t>
            </a:fld>
            <a:endParaRPr lang="en-US"/>
          </a:p>
        </p:txBody>
      </p:sp>
    </p:spTree>
    <p:extLst>
      <p:ext uri="{BB962C8B-B14F-4D97-AF65-F5344CB8AC3E}">
        <p14:creationId xmlns:p14="http://schemas.microsoft.com/office/powerpoint/2010/main" val="1827498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95B512-8E93-4B47-92A3-3EA4745AB155}" type="slidenum">
              <a:rPr lang="en-US" smtClean="0"/>
              <a:pPr>
                <a:defRPr/>
              </a:pPr>
              <a:t>1</a:t>
            </a:fld>
            <a:endParaRPr lang="en-US"/>
          </a:p>
        </p:txBody>
      </p:sp>
    </p:spTree>
    <p:extLst>
      <p:ext uri="{BB962C8B-B14F-4D97-AF65-F5344CB8AC3E}">
        <p14:creationId xmlns:p14="http://schemas.microsoft.com/office/powerpoint/2010/main" val="242333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sz="1200" dirty="0" smtClean="0">
                <a:solidFill>
                  <a:schemeClr val="accent1">
                    <a:lumMod val="75000"/>
                  </a:schemeClr>
                </a:solidFill>
              </a:rPr>
              <a:t>The Civil Rights Data Collection (CRDC) collects district- and  school-level data directly from local education agencies and makes this information available to federal and state agencies, individual districts, researchers, advocacy groups, and the general public.</a:t>
            </a:r>
          </a:p>
          <a:p>
            <a:pPr>
              <a:defRPr/>
            </a:pPr>
            <a:r>
              <a:rPr lang="en-US" sz="1200" dirty="0" smtClean="0">
                <a:solidFill>
                  <a:schemeClr val="accent1">
                    <a:lumMod val="75000"/>
                  </a:schemeClr>
                </a:solidFill>
              </a:rPr>
              <a:t>CRDC collects a variety of information, including student enrollment and educational programs and services disaggregated by race/ethnicity, sex, limited English proficiency, and disability. </a:t>
            </a:r>
          </a:p>
          <a:p>
            <a:pPr>
              <a:defRPr/>
            </a:pPr>
            <a:r>
              <a:rPr lang="en-US" dirty="0" smtClean="0"/>
              <a:t>2009-10 SY  CRDC  was collected in 2 Parts: </a:t>
            </a:r>
          </a:p>
          <a:p>
            <a:pPr lvl="1">
              <a:defRPr/>
            </a:pPr>
            <a:r>
              <a:rPr lang="en-US" dirty="0" smtClean="0"/>
              <a:t>Part 1: Collected snapshot data, such as fall enrollment counts (available at ocrdata.ed.gov)</a:t>
            </a:r>
          </a:p>
          <a:p>
            <a:pPr lvl="1">
              <a:defRPr/>
            </a:pPr>
            <a:r>
              <a:rPr lang="en-US" dirty="0" smtClean="0"/>
              <a:t>Part 2: Collected cumulative or year-end data, such as the number of students passing Algebra I (Available in the early fall)</a:t>
            </a:r>
          </a:p>
          <a:p>
            <a:pPr lvl="1">
              <a:defRPr/>
            </a:pPr>
            <a:endParaRPr lang="en-US" dirty="0" smtClean="0"/>
          </a:p>
          <a:p>
            <a:pPr lvl="1">
              <a:defRPr/>
            </a:pPr>
            <a:endParaRPr lang="en-US" dirty="0" smtClean="0"/>
          </a:p>
          <a:p>
            <a:r>
              <a:rPr lang="en-US" dirty="0" smtClean="0"/>
              <a:t>The 2009-10 SY Part 1 Civil Rights Data Collection (CRDC) survey includes information  such as, </a:t>
            </a:r>
          </a:p>
          <a:p>
            <a:pPr lvl="1"/>
            <a:r>
              <a:rPr lang="en-US" dirty="0" smtClean="0"/>
              <a:t>How many advanced mathematics and science courses schools offer, as well as the demographic characteristics of students taking these courses.</a:t>
            </a:r>
          </a:p>
          <a:p>
            <a:pPr lvl="1"/>
            <a:r>
              <a:rPr lang="en-US" dirty="0" smtClean="0"/>
              <a:t>How many students are participating in AP courses and gifted and talented programs </a:t>
            </a:r>
          </a:p>
          <a:p>
            <a:pPr lvl="1"/>
            <a:r>
              <a:rPr lang="en-US" dirty="0" smtClean="0"/>
              <a:t>How many LEP students are also served by IDEA or Section 504</a:t>
            </a:r>
          </a:p>
          <a:p>
            <a:pPr lvl="1"/>
            <a:r>
              <a:rPr lang="en-US" dirty="0" smtClean="0"/>
              <a:t>How many less experienced teachers are teaching LEP students</a:t>
            </a:r>
          </a:p>
          <a:p>
            <a:pPr lvl="1">
              <a:defRPr/>
            </a:pPr>
            <a:endParaRPr lang="en-US" dirty="0" smtClean="0"/>
          </a:p>
          <a:p>
            <a:pPr>
              <a:defRPr/>
            </a:pPr>
            <a:endParaRPr lang="en-US" sz="1200" dirty="0" smtClean="0">
              <a:solidFill>
                <a:schemeClr val="accent1">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BE05AEFE-68F1-4304-A075-A283D072893D}"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95B512-8E93-4B47-92A3-3EA4745AB155}" type="slidenum">
              <a:rPr lang="en-US" smtClean="0"/>
              <a:pPr>
                <a:defRPr/>
              </a:pPr>
              <a:t>8</a:t>
            </a:fld>
            <a:endParaRPr lang="en-US"/>
          </a:p>
        </p:txBody>
      </p:sp>
    </p:spTree>
    <p:extLst>
      <p:ext uri="{BB962C8B-B14F-4D97-AF65-F5344CB8AC3E}">
        <p14:creationId xmlns:p14="http://schemas.microsoft.com/office/powerpoint/2010/main" val="229602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95B512-8E93-4B47-92A3-3EA4745AB155}" type="slidenum">
              <a:rPr lang="en-US" smtClean="0"/>
              <a:pPr>
                <a:defRPr/>
              </a:pPr>
              <a:t>18</a:t>
            </a:fld>
            <a:endParaRPr lang="en-US"/>
          </a:p>
        </p:txBody>
      </p:sp>
    </p:spTree>
    <p:extLst>
      <p:ext uri="{BB962C8B-B14F-4D97-AF65-F5344CB8AC3E}">
        <p14:creationId xmlns:p14="http://schemas.microsoft.com/office/powerpoint/2010/main" val="249402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95B96420-4969-4D97-8B24-B547F75EC966}" type="datetimeFigureOut">
              <a:rPr lang="en-US"/>
              <a:pPr>
                <a:defRPr/>
              </a:pPr>
              <a:t>6/25/2012</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E20A490-36BF-4DCD-9DC3-4181D8E192DE}" type="slidenum">
              <a:rPr lang="en-US"/>
              <a:pPr>
                <a:defRPr/>
              </a:pPr>
              <a:t>‹#›</a:t>
            </a:fld>
            <a:endParaRPr lang="en-US"/>
          </a:p>
        </p:txBody>
      </p:sp>
    </p:spTree>
    <p:extLst>
      <p:ext uri="{BB962C8B-B14F-4D97-AF65-F5344CB8AC3E}">
        <p14:creationId xmlns:p14="http://schemas.microsoft.com/office/powerpoint/2010/main" val="30715627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E75DD6-A53F-4A5D-9609-4C54BA54B46A}" type="datetimeFigureOut">
              <a:rPr lang="en-US"/>
              <a:pPr>
                <a:defRPr/>
              </a:pPr>
              <a:t>6/25/2012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D13A66-D4D9-465B-982E-8A1A23DACB4D}" type="slidenum">
              <a:rPr lang="en-US"/>
              <a:pPr>
                <a:defRPr/>
              </a:pPr>
              <a:t>‹#›</a:t>
            </a:fld>
            <a:endParaRPr lang="en-US"/>
          </a:p>
        </p:txBody>
      </p:sp>
    </p:spTree>
    <p:extLst>
      <p:ext uri="{BB962C8B-B14F-4D97-AF65-F5344CB8AC3E}">
        <p14:creationId xmlns:p14="http://schemas.microsoft.com/office/powerpoint/2010/main" val="332194470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E84137B4-4EEF-49B2-B4B8-9304881585F3}"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0B2612F2-0908-4175-B146-5C5DFF99D744}" type="datetimeFigureOut">
              <a:rPr lang="en-US"/>
              <a:pPr>
                <a:defRPr/>
              </a:pPr>
              <a:t>6/25/2012</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3836176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0252E8-FC98-47D5-A703-66B7FD21272A}" type="datetimeFigureOut">
              <a:rPr lang="en-US"/>
              <a:pPr>
                <a:defRPr/>
              </a:pPr>
              <a:t>6/25/2012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BAFFAD1F-10DB-4BF4-B255-FEE632B001F3}" type="slidenum">
              <a:rPr lang="en-US"/>
              <a:pPr>
                <a:defRPr/>
              </a:pPr>
              <a:t>‹#›</a:t>
            </a:fld>
            <a:endParaRPr lang="en-US"/>
          </a:p>
        </p:txBody>
      </p:sp>
    </p:spTree>
    <p:extLst>
      <p:ext uri="{BB962C8B-B14F-4D97-AF65-F5344CB8AC3E}">
        <p14:creationId xmlns:p14="http://schemas.microsoft.com/office/powerpoint/2010/main" val="41616926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5"/>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6"/>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21F45480-7631-434E-A9FB-073290F01189}" type="datetimeFigureOut">
              <a:rPr lang="en-US"/>
              <a:pPr>
                <a:defRPr/>
              </a:pPr>
              <a:t>6/25/2012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832048A1-9F07-465B-866F-384990EC4704}" type="slidenum">
              <a:rPr lang="en-US"/>
              <a:pPr>
                <a:defRPr/>
              </a:pPr>
              <a:t>‹#›</a:t>
            </a:fld>
            <a:endParaRPr lang="en-US"/>
          </a:p>
        </p:txBody>
      </p:sp>
    </p:spTree>
    <p:extLst>
      <p:ext uri="{BB962C8B-B14F-4D97-AF65-F5344CB8AC3E}">
        <p14:creationId xmlns:p14="http://schemas.microsoft.com/office/powerpoint/2010/main" val="188875021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FEF0DADD-D4B1-421A-83CD-0C2D964F9CF6}" type="datetimeFigureOut">
              <a:rPr lang="en-US"/>
              <a:pPr>
                <a:defRPr/>
              </a:pPr>
              <a:t>6/25/2012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0490133-6E5A-489D-94B7-A7D9825015B1}" type="slidenum">
              <a:rPr lang="en-US"/>
              <a:pPr>
                <a:defRPr/>
              </a:pPr>
              <a:t>‹#›</a:t>
            </a:fld>
            <a:endParaRPr lang="en-US"/>
          </a:p>
        </p:txBody>
      </p:sp>
    </p:spTree>
    <p:extLst>
      <p:ext uri="{BB962C8B-B14F-4D97-AF65-F5344CB8AC3E}">
        <p14:creationId xmlns:p14="http://schemas.microsoft.com/office/powerpoint/2010/main" val="233531256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 name="Rectangle 25"/>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55491EF4-423D-4A38-A3B3-0211EB7D03BB}" type="datetimeFigureOut">
              <a:rPr lang="en-US"/>
              <a:pPr>
                <a:defRPr/>
              </a:pPr>
              <a:t>6/25/2012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F5E2E7FB-68AC-4428-9550-D1336E1C130C}" type="slidenum">
              <a:rPr lang="en-US"/>
              <a:pPr>
                <a:defRPr/>
              </a:pPr>
              <a:t>‹#›</a:t>
            </a:fld>
            <a:endParaRPr lang="en-US"/>
          </a:p>
        </p:txBody>
      </p:sp>
    </p:spTree>
    <p:extLst>
      <p:ext uri="{BB962C8B-B14F-4D97-AF65-F5344CB8AC3E}">
        <p14:creationId xmlns:p14="http://schemas.microsoft.com/office/powerpoint/2010/main" val="1969363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9B1B22EA-ABC6-4AB4-B1C5-B5786266A3D3}" type="datetimeFigureOut">
              <a:rPr lang="en-US"/>
              <a:pPr>
                <a:defRPr/>
              </a:pPr>
              <a:t>6/25/2012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2D55F39A-90DE-463A-AF73-CB77FC829BC1}" type="slidenum">
              <a:rPr lang="en-US"/>
              <a:pPr>
                <a:defRPr/>
              </a:pPr>
              <a:t>‹#›</a:t>
            </a:fld>
            <a:endParaRPr lang="en-US"/>
          </a:p>
        </p:txBody>
      </p:sp>
    </p:spTree>
    <p:extLst>
      <p:ext uri="{BB962C8B-B14F-4D97-AF65-F5344CB8AC3E}">
        <p14:creationId xmlns:p14="http://schemas.microsoft.com/office/powerpoint/2010/main" val="205877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4"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4703CE8F-5DF0-4304-AC56-9D4F0F9414C9}" type="datetimeFigureOut">
              <a:rPr lang="en-US"/>
              <a:pPr>
                <a:defRPr/>
              </a:pPr>
              <a:t>6/25/2012</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E870694-FE7F-477D-8792-06EA08582535}" type="slidenum">
              <a:rPr lang="en-US"/>
              <a:pPr>
                <a:defRPr/>
              </a:pPr>
              <a:t>‹#›</a:t>
            </a:fld>
            <a:endParaRPr lang="en-US"/>
          </a:p>
        </p:txBody>
      </p:sp>
    </p:spTree>
    <p:extLst>
      <p:ext uri="{BB962C8B-B14F-4D97-AF65-F5344CB8AC3E}">
        <p14:creationId xmlns:p14="http://schemas.microsoft.com/office/powerpoint/2010/main" val="14776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41497997-B68F-40D6-A558-DC72EB81A421}"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EE20BE79-D759-4263-8DFD-D3902ADC78F8}" type="datetimeFigureOut">
              <a:rPr lang="en-US"/>
              <a:pPr>
                <a:defRPr/>
              </a:pPr>
              <a:t>6/25/2012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val="389478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BEA66B3F-5BB1-44FC-BC74-6F7E5916B223}"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3947CE5A-6E2A-406B-914E-3E0230A6F334}" type="datetimeFigureOut">
              <a:rPr lang="en-US"/>
              <a:pPr>
                <a:defRPr/>
              </a:pPr>
              <a:t>6/25/2012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val="193346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27"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28"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29"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5F250A19-9004-4B0A-AED9-8BC44F32C1D5}" type="datetimeFigureOut">
              <a:rPr lang="en-US"/>
              <a:pPr>
                <a:defRPr/>
              </a:pPr>
              <a:t>6/25/2012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61D32A71-3062-4766-907B-53DFD823011C}"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ocrdata.ed.gov/"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oleObject" Target="../embeddings/oleObject3.bin"/><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0"/>
            <a:ext cx="6400800" cy="1295400"/>
          </a:xfrm>
        </p:spPr>
        <p:txBody>
          <a:bodyPr>
            <a:normAutofit lnSpcReduction="10000"/>
          </a:bodyPr>
          <a:lstStyle/>
          <a:p>
            <a:pPr eaLnBrk="1" fontAlgn="auto" hangingPunct="1">
              <a:spcAft>
                <a:spcPts val="0"/>
              </a:spcAft>
              <a:buFont typeface="Wingdings 2"/>
              <a:buNone/>
              <a:defRPr/>
            </a:pPr>
            <a:r>
              <a:rPr lang="en-US" sz="1800" dirty="0" smtClean="0"/>
              <a:t>Revealing new truths about our nation’s schools</a:t>
            </a:r>
          </a:p>
          <a:p>
            <a:pPr eaLnBrk="1" fontAlgn="auto" hangingPunct="1">
              <a:spcAft>
                <a:spcPts val="0"/>
              </a:spcAft>
              <a:buFont typeface="Wingdings 2"/>
              <a:buNone/>
              <a:defRPr/>
            </a:pPr>
            <a:endParaRPr lang="en-US" sz="1800" dirty="0"/>
          </a:p>
          <a:p>
            <a:pPr eaLnBrk="1" fontAlgn="auto" hangingPunct="1">
              <a:spcAft>
                <a:spcPts val="0"/>
              </a:spcAft>
              <a:buFont typeface="Wingdings 2"/>
              <a:buNone/>
              <a:defRPr/>
            </a:pPr>
            <a:r>
              <a:rPr lang="en-US" sz="1800" dirty="0" smtClean="0"/>
              <a:t>June 26, 2012</a:t>
            </a:r>
          </a:p>
          <a:p>
            <a:pPr eaLnBrk="1" fontAlgn="auto" hangingPunct="1">
              <a:spcAft>
                <a:spcPts val="0"/>
              </a:spcAft>
              <a:buFont typeface="Wingdings 2"/>
              <a:buNone/>
              <a:defRPr/>
            </a:pPr>
            <a:endParaRPr lang="en-US" sz="1800" dirty="0"/>
          </a:p>
        </p:txBody>
      </p:sp>
      <p:sp>
        <p:nvSpPr>
          <p:cNvPr id="2" name="Title 1"/>
          <p:cNvSpPr>
            <a:spLocks noGrp="1"/>
          </p:cNvSpPr>
          <p:nvPr>
            <p:ph type="ctrTitle"/>
          </p:nvPr>
        </p:nvSpPr>
        <p:spPr>
          <a:xfrm>
            <a:off x="457200" y="381000"/>
            <a:ext cx="8229600" cy="1752600"/>
          </a:xfrm>
        </p:spPr>
        <p:txBody>
          <a:bodyPr>
            <a:normAutofit fontScale="90000"/>
          </a:bodyPr>
          <a:lstStyle/>
          <a:p>
            <a:pPr eaLnBrk="1" fontAlgn="auto" hangingPunct="1">
              <a:spcAft>
                <a:spcPts val="0"/>
              </a:spcAft>
              <a:defRPr/>
            </a:pPr>
            <a:r>
              <a:rPr lang="en-US" dirty="0" smtClean="0"/>
              <a:t>The Transformed </a:t>
            </a:r>
            <a:br>
              <a:rPr lang="en-US" dirty="0" smtClean="0"/>
            </a:br>
            <a:r>
              <a:rPr lang="en-US" dirty="0" smtClean="0"/>
              <a:t>Civil Rights Data Collection (CRDC)</a:t>
            </a:r>
            <a:endParaRPr lang="en-US" dirty="0"/>
          </a:p>
        </p:txBody>
      </p:sp>
      <p:pic>
        <p:nvPicPr>
          <p:cNvPr id="13316" name="Picture 7" descr="C:\Users\renolder.cotton\AppData\Local\Microsoft\Windows\Temporary Internet Files\Content.Outlook\AYDRB0GC\DeptED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8" descr="C:\Users\renolder.cotton\AppData\Local\Microsoft\Windows\Temporary Internet Files\Content.Outlook\AYDRB0GC\DeptED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0796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bwMode="auto">
          <a:xfrm>
            <a:off x="1371600" y="4572000"/>
            <a:ext cx="6400800" cy="685800"/>
          </a:xfrm>
          <a:prstGeom prst="rect">
            <a:avLst/>
          </a:prstGeom>
          <a:noFill/>
          <a:ln>
            <a:noFill/>
          </a:ln>
          <a:extLst/>
        </p:spPr>
        <p:txBody>
          <a:bodyPr>
            <a:normAutofit/>
          </a:bodyPr>
          <a:lstStyle>
            <a:lvl1pPr marL="0" indent="0" algn="ctr" rtl="0" fontAlgn="base">
              <a:spcBef>
                <a:spcPct val="20000"/>
              </a:spcBef>
              <a:spcAft>
                <a:spcPct val="0"/>
              </a:spcAft>
              <a:buClr>
                <a:schemeClr val="accent1"/>
              </a:buClr>
              <a:buSzPct val="85000"/>
              <a:buFont typeface="Wingdings 2" pitchFamily="18" charset="2"/>
              <a:buNone/>
              <a:defRPr sz="1600" b="1" kern="1200" cap="all" spc="250" baseline="0">
                <a:solidFill>
                  <a:schemeClr val="tx2"/>
                </a:solidFill>
                <a:latin typeface="+mn-lt"/>
                <a:ea typeface="+mn-ea"/>
                <a:cs typeface="+mn-cs"/>
              </a:defRPr>
            </a:lvl1pPr>
            <a:lvl2pPr marL="457200" indent="0" algn="ctr" rtl="0" fontAlgn="base">
              <a:spcBef>
                <a:spcPct val="20000"/>
              </a:spcBef>
              <a:spcAft>
                <a:spcPct val="0"/>
              </a:spcAft>
              <a:buClr>
                <a:schemeClr val="accent2"/>
              </a:buClr>
              <a:buSzPct val="70000"/>
              <a:buFont typeface="Wingdings" pitchFamily="2" charset="2"/>
              <a:buNone/>
              <a:defRPr sz="2200" kern="1200">
                <a:solidFill>
                  <a:schemeClr val="tx2"/>
                </a:solidFill>
                <a:latin typeface="+mn-lt"/>
                <a:ea typeface="+mn-ea"/>
                <a:cs typeface="+mn-cs"/>
              </a:defRPr>
            </a:lvl2pPr>
            <a:lvl3pPr marL="914400" indent="0" algn="ctr" rtl="0" fontAlgn="base">
              <a:spcBef>
                <a:spcPct val="20000"/>
              </a:spcBef>
              <a:spcAft>
                <a:spcPct val="0"/>
              </a:spcAft>
              <a:buClr>
                <a:srgbClr val="8CADAE"/>
              </a:buClr>
              <a:buSzPct val="75000"/>
              <a:buFont typeface="Wingdings 2" pitchFamily="18" charset="2"/>
              <a:buNone/>
              <a:defRPr sz="2000" kern="1200">
                <a:solidFill>
                  <a:schemeClr val="tx1"/>
                </a:solidFill>
                <a:latin typeface="+mn-lt"/>
                <a:ea typeface="+mn-ea"/>
                <a:cs typeface="+mn-cs"/>
              </a:defRPr>
            </a:lvl3pPr>
            <a:lvl4pPr marL="1371600" indent="0" algn="ctr" rtl="0" fontAlgn="base">
              <a:spcBef>
                <a:spcPct val="20000"/>
              </a:spcBef>
              <a:spcAft>
                <a:spcPct val="0"/>
              </a:spcAft>
              <a:buClr>
                <a:srgbClr val="8C7B70"/>
              </a:buClr>
              <a:buSzPct val="70000"/>
              <a:buFont typeface="Wingdings" pitchFamily="2" charset="2"/>
              <a:buNone/>
              <a:defRPr sz="2000" kern="1200">
                <a:solidFill>
                  <a:schemeClr val="tx2"/>
                </a:solidFill>
                <a:latin typeface="+mn-lt"/>
                <a:ea typeface="+mn-ea"/>
                <a:cs typeface="+mn-cs"/>
              </a:defRPr>
            </a:lvl4pPr>
            <a:lvl5pPr marL="1828800" indent="0" algn="ctr" rtl="0" fontAlgn="base">
              <a:spcBef>
                <a:spcPct val="20000"/>
              </a:spcBef>
              <a:spcAft>
                <a:spcPct val="0"/>
              </a:spcAft>
              <a:buClr>
                <a:srgbClr val="8FB08C"/>
              </a:buClr>
              <a:buNone/>
              <a:defRPr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fontAlgn="auto">
              <a:spcAft>
                <a:spcPts val="0"/>
              </a:spcAft>
              <a:buFont typeface="Wingdings 2"/>
              <a:buNone/>
              <a:defRPr/>
            </a:pPr>
            <a:r>
              <a:rPr lang="en-US" sz="1800" dirty="0" smtClean="0"/>
              <a:t>A New Website: </a:t>
            </a:r>
            <a:r>
              <a:rPr lang="en-US" sz="1800" dirty="0" smtClean="0">
                <a:hlinkClick r:id="rId4"/>
              </a:rPr>
              <a:t>http://ocrdata.ed.gov</a:t>
            </a: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304800" y="1676400"/>
            <a:ext cx="2362200" cy="3581400"/>
          </a:xfrm>
        </p:spPr>
        <p:txBody>
          <a:bodyPr/>
          <a:lstStyle/>
          <a:p>
            <a:pPr eaLnBrk="1" hangingPunct="1"/>
            <a:r>
              <a:rPr lang="en-US" sz="2600" dirty="0" smtClean="0">
                <a:solidFill>
                  <a:schemeClr val="bg1"/>
                </a:solidFill>
              </a:rPr>
              <a:t>High and Low Minority Schools </a:t>
            </a:r>
            <a:r>
              <a:rPr lang="en-US" sz="2600" dirty="0" smtClean="0"/>
              <a:t>Offering Advanced Math and Science</a:t>
            </a:r>
          </a:p>
        </p:txBody>
      </p:sp>
      <p:graphicFrame>
        <p:nvGraphicFramePr>
          <p:cNvPr id="21507" name="Content Placeholder 9"/>
          <p:cNvGraphicFramePr>
            <a:graphicFrameLocks noGrp="1"/>
          </p:cNvGraphicFramePr>
          <p:nvPr>
            <p:ph sz="quarter" idx="1"/>
          </p:nvPr>
        </p:nvGraphicFramePr>
        <p:xfrm>
          <a:off x="3073400" y="635000"/>
          <a:ext cx="5740400" cy="1701800"/>
        </p:xfrm>
        <a:graphic>
          <a:graphicData uri="http://schemas.openxmlformats.org/presentationml/2006/ole">
            <mc:AlternateContent xmlns:mc="http://schemas.openxmlformats.org/markup-compatibility/2006">
              <mc:Choice xmlns:v="urn:schemas-microsoft-com:vml" Requires="v">
                <p:oleObj spid="_x0000_s21589" r:id="rId3" imgW="5742930" imgH="1700931" progId="Excel.Chart.8">
                  <p:embed/>
                </p:oleObj>
              </mc:Choice>
              <mc:Fallback>
                <p:oleObj r:id="rId3" imgW="5742930" imgH="1700931" progId="Excel.Chart.8">
                  <p:embed/>
                  <p:pic>
                    <p:nvPicPr>
                      <p:cNvPr id="0" name="Content Placeholder 9"/>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3400" y="635000"/>
                        <a:ext cx="57404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Chart 10"/>
          <p:cNvGraphicFramePr>
            <a:graphicFrameLocks/>
          </p:cNvGraphicFramePr>
          <p:nvPr/>
        </p:nvGraphicFramePr>
        <p:xfrm>
          <a:off x="3073400" y="2463800"/>
          <a:ext cx="5740400" cy="1701800"/>
        </p:xfrm>
        <a:graphic>
          <a:graphicData uri="http://schemas.openxmlformats.org/presentationml/2006/ole">
            <mc:AlternateContent xmlns:mc="http://schemas.openxmlformats.org/markup-compatibility/2006">
              <mc:Choice xmlns:v="urn:schemas-microsoft-com:vml" Requires="v">
                <p:oleObj spid="_x0000_s21590" r:id="rId5" imgW="5742930" imgH="1700931" progId="Excel.Chart.8">
                  <p:embed/>
                </p:oleObj>
              </mc:Choice>
              <mc:Fallback>
                <p:oleObj r:id="rId5" imgW="5742930" imgH="1700931" progId="Excel.Chart.8">
                  <p:embed/>
                  <p:pic>
                    <p:nvPicPr>
                      <p:cNvPr id="0" name="Char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3400" y="2463800"/>
                        <a:ext cx="57404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Chart 11"/>
          <p:cNvGraphicFramePr>
            <a:graphicFrameLocks/>
          </p:cNvGraphicFramePr>
          <p:nvPr/>
        </p:nvGraphicFramePr>
        <p:xfrm>
          <a:off x="3073400" y="4368800"/>
          <a:ext cx="5740400" cy="1930400"/>
        </p:xfrm>
        <a:graphic>
          <a:graphicData uri="http://schemas.openxmlformats.org/presentationml/2006/ole">
            <mc:AlternateContent xmlns:mc="http://schemas.openxmlformats.org/markup-compatibility/2006">
              <mc:Choice xmlns:v="urn:schemas-microsoft-com:vml" Requires="v">
                <p:oleObj spid="_x0000_s21591" r:id="rId7" imgW="5742930" imgH="1926503" progId="Excel.Chart.8">
                  <p:embed/>
                </p:oleObj>
              </mc:Choice>
              <mc:Fallback>
                <p:oleObj r:id="rId7" imgW="5742930" imgH="1926503" progId="Excel.Chart.8">
                  <p:embed/>
                  <p:pic>
                    <p:nvPicPr>
                      <p:cNvPr id="0" name="Char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400" y="4368800"/>
                        <a:ext cx="57404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pPr eaLnBrk="1" hangingPunct="1"/>
            <a:r>
              <a:rPr lang="en-US" smtClean="0"/>
              <a:t>Teacher Equity</a:t>
            </a:r>
          </a:p>
        </p:txBody>
      </p:sp>
      <p:sp>
        <p:nvSpPr>
          <p:cNvPr id="29699" name="Text Placeholder 5"/>
          <p:cNvSpPr>
            <a:spLocks noGrp="1"/>
          </p:cNvSpPr>
          <p:nvPr>
            <p:ph type="body" idx="2"/>
          </p:nvPr>
        </p:nvSpPr>
        <p:spPr/>
        <p:txBody>
          <a:bodyPr/>
          <a:lstStyle/>
          <a:p>
            <a:pPr eaLnBrk="1" hangingPunct="1"/>
            <a:r>
              <a:rPr lang="en-US" smtClean="0"/>
              <a:t>The 2009-2010 CRDC provides new insight into which schools employ the most novice teachers, pay the highest (or lowest) salaries, and have the highest rates of teacher absenteeism.</a:t>
            </a:r>
          </a:p>
        </p:txBody>
      </p:sp>
      <p:sp>
        <p:nvSpPr>
          <p:cNvPr id="29700" name="Content Placeholder 4"/>
          <p:cNvSpPr>
            <a:spLocks noGrp="1"/>
          </p:cNvSpPr>
          <p:nvPr>
            <p:ph sz="quarter" idx="1"/>
          </p:nvPr>
        </p:nvSpPr>
        <p:spPr>
          <a:xfrm>
            <a:off x="2819400" y="685800"/>
            <a:ext cx="5638800" cy="5410200"/>
          </a:xfrm>
        </p:spPr>
        <p:txBody>
          <a:bodyPr/>
          <a:lstStyle/>
          <a:p>
            <a:pPr marL="0" indent="0" eaLnBrk="1" hangingPunct="1">
              <a:buFont typeface="Wingdings 2" pitchFamily="18" charset="2"/>
              <a:buNone/>
            </a:pPr>
            <a:r>
              <a:rPr lang="en-US" sz="2000" smtClean="0">
                <a:solidFill>
                  <a:schemeClr val="accent1"/>
                </a:solidFill>
              </a:rPr>
              <a:t>Teachers Matter Most: Novice Teachers</a:t>
            </a:r>
          </a:p>
          <a:p>
            <a:pPr marL="0" indent="0" eaLnBrk="1" hangingPunct="1">
              <a:buFont typeface="Wingdings 2" pitchFamily="18" charset="2"/>
              <a:buNone/>
            </a:pPr>
            <a:endParaRPr lang="en-US" smtClean="0"/>
          </a:p>
        </p:txBody>
      </p:sp>
      <p:sp>
        <p:nvSpPr>
          <p:cNvPr id="29701" name="Content Placeholder 4"/>
          <p:cNvSpPr txBox="1">
            <a:spLocks/>
          </p:cNvSpPr>
          <p:nvPr/>
        </p:nvSpPr>
        <p:spPr bwMode="auto">
          <a:xfrm>
            <a:off x="2895600" y="3505200"/>
            <a:ext cx="563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eaLnBrk="0" fontAlgn="base" hangingPunct="0">
              <a:spcBef>
                <a:spcPct val="0"/>
              </a:spcBef>
              <a:spcAft>
                <a:spcPct val="0"/>
              </a:spcAft>
              <a:defRPr>
                <a:solidFill>
                  <a:schemeClr val="tx1"/>
                </a:solidFill>
                <a:latin typeface="Georgia" pitchFamily="18" charset="0"/>
                <a:cs typeface="Arial" pitchFamily="34" charset="0"/>
              </a:defRPr>
            </a:lvl9pPr>
          </a:lstStyle>
          <a:p>
            <a:pPr eaLnBrk="1" hangingPunct="1">
              <a:spcBef>
                <a:spcPct val="20000"/>
              </a:spcBef>
              <a:buClr>
                <a:schemeClr val="accent1"/>
              </a:buClr>
              <a:buSzPct val="85000"/>
              <a:buFont typeface="Wingdings 2" pitchFamily="18" charset="2"/>
              <a:buNone/>
            </a:pPr>
            <a:r>
              <a:rPr lang="en-US" sz="2000">
                <a:solidFill>
                  <a:schemeClr val="accent1"/>
                </a:solidFill>
              </a:rPr>
              <a:t>Teacher Salary Differences: Elementary Schools </a:t>
            </a:r>
          </a:p>
          <a:p>
            <a:pPr eaLnBrk="1" hangingPunct="1">
              <a:spcBef>
                <a:spcPct val="20000"/>
              </a:spcBef>
              <a:buClr>
                <a:schemeClr val="accent1"/>
              </a:buClr>
              <a:buSzPct val="85000"/>
              <a:buFont typeface="Wingdings 2" pitchFamily="18" charset="2"/>
              <a:buNone/>
            </a:pPr>
            <a:endParaRPr lang="en-US" sz="2700"/>
          </a:p>
        </p:txBody>
      </p:sp>
      <p:graphicFrame>
        <p:nvGraphicFramePr>
          <p:cNvPr id="29702" name="Chart 9"/>
          <p:cNvGraphicFramePr>
            <a:graphicFrameLocks/>
          </p:cNvGraphicFramePr>
          <p:nvPr/>
        </p:nvGraphicFramePr>
        <p:xfrm>
          <a:off x="2819400" y="1168400"/>
          <a:ext cx="6223000" cy="2235200"/>
        </p:xfrm>
        <a:graphic>
          <a:graphicData uri="http://schemas.openxmlformats.org/presentationml/2006/ole">
            <mc:AlternateContent xmlns:mc="http://schemas.openxmlformats.org/markup-compatibility/2006">
              <mc:Choice xmlns:v="urn:schemas-microsoft-com:vml" Requires="v">
                <p:oleObj spid="_x0000_s29731" r:id="rId3" imgW="6224555" imgH="2231329" progId="Excel.Chart.8">
                  <p:embed/>
                </p:oleObj>
              </mc:Choice>
              <mc:Fallback>
                <p:oleObj r:id="rId3" imgW="6224555" imgH="2231329" progId="Excel.Chart.8">
                  <p:embed/>
                  <p:pic>
                    <p:nvPicPr>
                      <p:cNvPr id="0" name="Char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168400"/>
                        <a:ext cx="622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703" name="Char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0" y="3956050"/>
            <a:ext cx="611505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304800" y="533400"/>
            <a:ext cx="8610600" cy="5565775"/>
          </a:xfrm>
        </p:spPr>
        <p:txBody>
          <a:bodyPr/>
          <a:lstStyle/>
          <a:p>
            <a:pPr marL="0" indent="0" algn="ctr">
              <a:spcBef>
                <a:spcPts val="0"/>
              </a:spcBef>
              <a:buNone/>
            </a:pPr>
            <a:endParaRPr lang="en-US" dirty="0" smtClean="0"/>
          </a:p>
          <a:p>
            <a:pPr marL="0" indent="0" algn="ctr">
              <a:spcBef>
                <a:spcPts val="0"/>
              </a:spcBef>
              <a:buNone/>
            </a:pPr>
            <a:r>
              <a:rPr lang="en-US" dirty="0" smtClean="0"/>
              <a:t>The CRDC offers the chance to examine equity in your school and in your district.</a:t>
            </a:r>
          </a:p>
          <a:p>
            <a:pPr marL="0" indent="0">
              <a:spcBef>
                <a:spcPts val="0"/>
              </a:spcBef>
              <a:buNone/>
            </a:pPr>
            <a:endParaRPr lang="en-US" dirty="0" smtClean="0"/>
          </a:p>
          <a:p>
            <a:pPr marL="0" indent="0" algn="ctr">
              <a:spcBef>
                <a:spcPts val="0"/>
              </a:spcBef>
              <a:buNone/>
            </a:pPr>
            <a:r>
              <a:rPr lang="en-US" sz="3200" b="1" dirty="0" smtClean="0"/>
              <a:t>Administrators and educators, as well as parents and advocates, can use these data to start discussions about the causes of these disparities in your schools and planning on where you want your school to go.  </a:t>
            </a:r>
          </a:p>
          <a:p>
            <a:pPr marL="0" indent="0" algn="ctr">
              <a:spcBef>
                <a:spcPts val="0"/>
              </a:spcBef>
              <a:buNone/>
            </a:pPr>
            <a:endParaRPr lang="en-US" sz="3200" b="1" dirty="0"/>
          </a:p>
          <a:p>
            <a:pPr marL="0" indent="0" algn="ctr">
              <a:spcBef>
                <a:spcPts val="0"/>
              </a:spcBef>
              <a:buNone/>
            </a:pPr>
            <a:r>
              <a:rPr lang="en-US" sz="3200" dirty="0">
                <a:solidFill>
                  <a:schemeClr val="accent1"/>
                </a:solidFill>
              </a:rPr>
              <a:t>http://ocrdata.ed.gov</a:t>
            </a:r>
            <a:endParaRPr lang="en-US" sz="3200" b="1" dirty="0"/>
          </a:p>
        </p:txBody>
      </p:sp>
    </p:spTree>
    <p:extLst>
      <p:ext uri="{BB962C8B-B14F-4D97-AF65-F5344CB8AC3E}">
        <p14:creationId xmlns:p14="http://schemas.microsoft.com/office/powerpoint/2010/main" val="55971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extLst/>
          </a:blip>
          <a:srcRect l="14676" t="13199" r="14114" b="24017"/>
          <a:stretch/>
        </p:blipFill>
        <p:spPr bwMode="auto">
          <a:xfrm>
            <a:off x="0" y="0"/>
            <a:ext cx="9144000" cy="6858000"/>
          </a:xfrm>
          <a:prstGeom prst="rect">
            <a:avLst/>
          </a:prstGeom>
          <a:ln w="9525" cap="flat" cmpd="sng" algn="ctr">
            <a:solidFill>
              <a:sysClr val="window" lastClr="FFFFFF">
                <a:lumMod val="95000"/>
              </a:sysClr>
            </a:solidFill>
            <a:prstDash val="solid"/>
            <a:round/>
            <a:headEnd type="none" w="med" len="med"/>
            <a:tailEnd type="none" w="med" len="med"/>
          </a:ln>
          <a:effectLst>
            <a:glow rad="228600">
              <a:srgbClr val="579ED0">
                <a:satMod val="175000"/>
                <a:alpha val="40000"/>
              </a:srgbClr>
            </a:glow>
          </a:effectLs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28600"/>
            <a:ext cx="875347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795" name="Straight Arrow Connector 2"/>
          <p:cNvCxnSpPr>
            <a:cxnSpLocks noChangeShapeType="1"/>
          </p:cNvCxnSpPr>
          <p:nvPr/>
        </p:nvCxnSpPr>
        <p:spPr bwMode="auto">
          <a:xfrm>
            <a:off x="2133600" y="4876800"/>
            <a:ext cx="1430338" cy="762000"/>
          </a:xfrm>
          <a:prstGeom prst="straightConnector1">
            <a:avLst/>
          </a:prstGeom>
          <a:noFill/>
          <a:ln w="38100" algn="ctr">
            <a:solidFill>
              <a:srgbClr val="E46C0A"/>
            </a:solidFill>
            <a:round/>
            <a:headEnd/>
            <a:tailEnd type="arrow" w="med" len="med"/>
          </a:ln>
          <a:extLst>
            <a:ext uri="{909E8E84-426E-40DD-AFC4-6F175D3DCCD1}">
              <a14:hiddenFill xmlns:a14="http://schemas.microsoft.com/office/drawing/2010/main">
                <a:noFill/>
              </a14:hiddenFill>
            </a:ext>
          </a:extLst>
        </p:spPr>
      </p:cxnSp>
      <p:cxnSp>
        <p:nvCxnSpPr>
          <p:cNvPr id="33796" name="Straight Arrow Connector 4"/>
          <p:cNvCxnSpPr>
            <a:cxnSpLocks noChangeShapeType="1"/>
          </p:cNvCxnSpPr>
          <p:nvPr/>
        </p:nvCxnSpPr>
        <p:spPr bwMode="auto">
          <a:xfrm flipH="1">
            <a:off x="4953000" y="2438400"/>
            <a:ext cx="685800" cy="457200"/>
          </a:xfrm>
          <a:prstGeom prst="straightConnector1">
            <a:avLst/>
          </a:prstGeom>
          <a:noFill/>
          <a:ln w="38100" algn="ctr">
            <a:solidFill>
              <a:srgbClr val="E46C0A"/>
            </a:solidFill>
            <a:round/>
            <a:headEnd/>
            <a:tailEnd type="arrow" w="med" len="med"/>
          </a:ln>
          <a:extLst>
            <a:ext uri="{909E8E84-426E-40DD-AFC4-6F175D3DCCD1}">
              <a14:hiddenFill xmlns:a14="http://schemas.microsoft.com/office/drawing/2010/main">
                <a:noFill/>
              </a14:hiddenFill>
            </a:ext>
          </a:extLst>
        </p:spPr>
      </p:cxnSp>
      <p:cxnSp>
        <p:nvCxnSpPr>
          <p:cNvPr id="33797" name="Straight Arrow Connector 5"/>
          <p:cNvCxnSpPr>
            <a:cxnSpLocks noChangeShapeType="1"/>
          </p:cNvCxnSpPr>
          <p:nvPr/>
        </p:nvCxnSpPr>
        <p:spPr bwMode="auto">
          <a:xfrm>
            <a:off x="3373438" y="1824038"/>
            <a:ext cx="381000" cy="381000"/>
          </a:xfrm>
          <a:prstGeom prst="straightConnector1">
            <a:avLst/>
          </a:prstGeom>
          <a:noFill/>
          <a:ln w="38100" algn="ctr">
            <a:solidFill>
              <a:srgbClr val="E46C0A"/>
            </a:solidFill>
            <a:round/>
            <a:headEnd/>
            <a:tailEnd type="arrow" w="med" len="med"/>
          </a:ln>
          <a:extLst>
            <a:ext uri="{909E8E84-426E-40DD-AFC4-6F175D3DCCD1}">
              <a14:hiddenFill xmlns:a14="http://schemas.microsoft.com/office/drawing/2010/main">
                <a:noFill/>
              </a14:hiddenFill>
            </a:ext>
          </a:extLst>
        </p:spPr>
      </p:cxnSp>
      <p:cxnSp>
        <p:nvCxnSpPr>
          <p:cNvPr id="33798" name="Straight Arrow Connector 6"/>
          <p:cNvCxnSpPr>
            <a:cxnSpLocks noChangeShapeType="1"/>
          </p:cNvCxnSpPr>
          <p:nvPr/>
        </p:nvCxnSpPr>
        <p:spPr bwMode="auto">
          <a:xfrm>
            <a:off x="1865313" y="1824038"/>
            <a:ext cx="381000" cy="381000"/>
          </a:xfrm>
          <a:prstGeom prst="straightConnector1">
            <a:avLst/>
          </a:prstGeom>
          <a:noFill/>
          <a:ln w="38100" algn="ctr">
            <a:solidFill>
              <a:srgbClr val="E46C0A"/>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7475"/>
            <a:ext cx="8667750" cy="630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52400"/>
            <a:ext cx="8828087"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a:xfrm>
            <a:off x="1368426" y="2743200"/>
            <a:ext cx="6480174" cy="1981200"/>
          </a:xfrm>
        </p:spPr>
        <p:txBody>
          <a:bodyPr/>
          <a:lstStyle/>
          <a:p>
            <a:r>
              <a:rPr lang="en-US" sz="1800" dirty="0" smtClean="0"/>
              <a:t>Next Civil Rights Data Collection: 2011-12 SY</a:t>
            </a:r>
          </a:p>
          <a:p>
            <a:endParaRPr lang="en-US" sz="1800" dirty="0" smtClean="0"/>
          </a:p>
          <a:p>
            <a:pPr marL="560388" lvl="1" indent="-285750">
              <a:buFont typeface="Arial" pitchFamily="34" charset="0"/>
              <a:buChar char="•"/>
            </a:pPr>
            <a:r>
              <a:rPr lang="en-US" dirty="0" smtClean="0"/>
              <a:t>The 2011-12 SY CRDC will include </a:t>
            </a:r>
            <a:r>
              <a:rPr lang="en-US" b="1" i="1" dirty="0" smtClean="0"/>
              <a:t>all</a:t>
            </a:r>
            <a:r>
              <a:rPr lang="en-US" dirty="0" smtClean="0"/>
              <a:t> districts and </a:t>
            </a:r>
            <a:r>
              <a:rPr lang="en-US" b="1" i="1" dirty="0" smtClean="0"/>
              <a:t>all</a:t>
            </a:r>
            <a:r>
              <a:rPr lang="en-US" dirty="0" smtClean="0"/>
              <a:t> schools in the nation.</a:t>
            </a:r>
          </a:p>
          <a:p>
            <a:pPr marL="560388" lvl="1" indent="-285750">
              <a:buFont typeface="Arial" pitchFamily="34" charset="0"/>
              <a:buChar char="•"/>
            </a:pPr>
            <a:r>
              <a:rPr lang="en-US" dirty="0" smtClean="0"/>
              <a:t>2011-12 CRDC data will be released in Summer 2013</a:t>
            </a:r>
            <a:endParaRPr lang="en-US" dirty="0"/>
          </a:p>
        </p:txBody>
      </p:sp>
      <p:sp>
        <p:nvSpPr>
          <p:cNvPr id="4" name="Title 3"/>
          <p:cNvSpPr>
            <a:spLocks noGrp="1"/>
          </p:cNvSpPr>
          <p:nvPr>
            <p:ph type="title"/>
          </p:nvPr>
        </p:nvSpPr>
        <p:spPr/>
        <p:txBody>
          <a:bodyPr/>
          <a:lstStyle/>
          <a:p>
            <a:r>
              <a:rPr lang="en-US" dirty="0" smtClean="0"/>
              <a:t>On the Horizon</a:t>
            </a:r>
            <a:endParaRPr lang="en-US" dirty="0"/>
          </a:p>
        </p:txBody>
      </p:sp>
    </p:spTree>
    <p:extLst>
      <p:ext uri="{BB962C8B-B14F-4D97-AF65-F5344CB8AC3E}">
        <p14:creationId xmlns:p14="http://schemas.microsoft.com/office/powerpoint/2010/main" val="29726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457200" y="1219200"/>
            <a:ext cx="8229600"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US" sz="2800" i="1" dirty="0">
                <a:solidFill>
                  <a:srgbClr val="032C69"/>
                </a:solidFill>
                <a:latin typeface="Calisto MT" pitchFamily="18" charset="0"/>
                <a:ea typeface="MS PMincho" pitchFamily="18" charset="-128"/>
                <a:cs typeface="Times New Roman" pitchFamily="18" charset="0"/>
              </a:rPr>
              <a:t>“</a:t>
            </a:r>
            <a:r>
              <a:rPr lang="en-US" sz="2800" i="1" dirty="0">
                <a:solidFill>
                  <a:srgbClr val="032C69"/>
                </a:solidFill>
                <a:latin typeface="Calisto MT" pitchFamily="18" charset="0"/>
                <a:ea typeface="MS PMincho" pitchFamily="18" charset="-128"/>
                <a:cs typeface="Courier"/>
              </a:rPr>
              <a:t>The power of the Civil Rights Data Collection is not only in the numbers themselves, but in the impact it can have when married with the courage and the will </a:t>
            </a:r>
            <a:r>
              <a:rPr lang="en-US" sz="2800" i="1" dirty="0" smtClean="0">
                <a:solidFill>
                  <a:srgbClr val="032C69"/>
                </a:solidFill>
                <a:latin typeface="Calisto MT" pitchFamily="18" charset="0"/>
                <a:ea typeface="MS PMincho" pitchFamily="18" charset="-128"/>
                <a:cs typeface="Courier"/>
              </a:rPr>
              <a:t>to change.</a:t>
            </a:r>
          </a:p>
          <a:p>
            <a:pPr algn="ctr">
              <a:lnSpc>
                <a:spcPct val="120000"/>
              </a:lnSpc>
            </a:pPr>
            <a:r>
              <a:rPr lang="en-US" sz="2800" i="1" dirty="0">
                <a:solidFill>
                  <a:srgbClr val="032C69"/>
                </a:solidFill>
                <a:latin typeface="Calisto MT" pitchFamily="18" charset="0"/>
                <a:ea typeface="MS PMincho" pitchFamily="18" charset="-128"/>
                <a:cs typeface="Courier"/>
              </a:rPr>
              <a:t>  </a:t>
            </a:r>
            <a:endParaRPr lang="en-US" sz="2800" dirty="0">
              <a:solidFill>
                <a:srgbClr val="FFFFFF"/>
              </a:solidFill>
              <a:latin typeface="Calisto MT" pitchFamily="18" charset="0"/>
              <a:ea typeface="MS PMincho" pitchFamily="18" charset="-128"/>
              <a:cs typeface="Times New Roman" pitchFamily="18" charset="0"/>
            </a:endParaRPr>
          </a:p>
          <a:p>
            <a:pPr algn="ctr">
              <a:lnSpc>
                <a:spcPct val="120000"/>
              </a:lnSpc>
            </a:pPr>
            <a:r>
              <a:rPr lang="en-US" sz="2800" i="1" dirty="0">
                <a:solidFill>
                  <a:srgbClr val="032C69"/>
                </a:solidFill>
                <a:latin typeface="Calisto MT" pitchFamily="18" charset="0"/>
                <a:ea typeface="MS PMincho" pitchFamily="18" charset="-128"/>
                <a:cs typeface="Courier"/>
              </a:rPr>
              <a:t>The undeniable truth is that the everyday educational experience for many students violates the principle of </a:t>
            </a:r>
            <a:endParaRPr lang="en-US" sz="2800" i="1" dirty="0" smtClean="0">
              <a:solidFill>
                <a:srgbClr val="032C69"/>
              </a:solidFill>
              <a:latin typeface="Calisto MT" pitchFamily="18" charset="0"/>
              <a:ea typeface="MS PMincho" pitchFamily="18" charset="-128"/>
              <a:cs typeface="Courier"/>
            </a:endParaRPr>
          </a:p>
          <a:p>
            <a:pPr algn="ctr">
              <a:lnSpc>
                <a:spcPct val="120000"/>
              </a:lnSpc>
            </a:pPr>
            <a:r>
              <a:rPr lang="en-US" sz="2800" i="1" dirty="0" smtClean="0">
                <a:solidFill>
                  <a:srgbClr val="032C69"/>
                </a:solidFill>
                <a:latin typeface="Calisto MT" pitchFamily="18" charset="0"/>
                <a:ea typeface="MS PMincho" pitchFamily="18" charset="-128"/>
                <a:cs typeface="Courier"/>
              </a:rPr>
              <a:t>equity </a:t>
            </a:r>
            <a:r>
              <a:rPr lang="en-US" sz="2800" i="1" dirty="0">
                <a:solidFill>
                  <a:srgbClr val="032C69"/>
                </a:solidFill>
                <a:latin typeface="Calisto MT" pitchFamily="18" charset="0"/>
                <a:ea typeface="MS PMincho" pitchFamily="18" charset="-128"/>
                <a:cs typeface="Courier"/>
              </a:rPr>
              <a:t>at the heart of the American promise.  </a:t>
            </a:r>
            <a:endParaRPr lang="en-US" sz="2800" dirty="0">
              <a:solidFill>
                <a:srgbClr val="FFFFFF"/>
              </a:solidFill>
              <a:latin typeface="Calisto MT" pitchFamily="18" charset="0"/>
              <a:ea typeface="MS PMincho" pitchFamily="18" charset="-128"/>
              <a:cs typeface="Times New Roman" pitchFamily="18" charset="0"/>
            </a:endParaRPr>
          </a:p>
          <a:p>
            <a:pPr algn="ctr">
              <a:lnSpc>
                <a:spcPct val="120000"/>
              </a:lnSpc>
            </a:pPr>
            <a:r>
              <a:rPr lang="en-US" sz="2800" i="1" dirty="0">
                <a:solidFill>
                  <a:srgbClr val="032C69"/>
                </a:solidFill>
                <a:latin typeface="Calisto MT" pitchFamily="18" charset="0"/>
                <a:ea typeface="MS PMincho" pitchFamily="18" charset="-128"/>
                <a:cs typeface="Courier"/>
              </a:rPr>
              <a:t>It is our collective duty to change that</a:t>
            </a:r>
            <a:r>
              <a:rPr lang="en-US" sz="2800" i="1" dirty="0">
                <a:solidFill>
                  <a:srgbClr val="053C8D"/>
                </a:solidFill>
                <a:latin typeface="Calisto MT" pitchFamily="18" charset="0"/>
                <a:ea typeface="MS PMincho" pitchFamily="18" charset="-128"/>
                <a:cs typeface="Courier"/>
              </a:rPr>
              <a:t>.</a:t>
            </a:r>
            <a:r>
              <a:rPr lang="en-US" sz="2800" i="1" dirty="0">
                <a:solidFill>
                  <a:srgbClr val="053C8D"/>
                </a:solidFill>
                <a:latin typeface="Calisto MT" pitchFamily="18" charset="0"/>
                <a:ea typeface="MS PMincho" pitchFamily="18" charset="-128"/>
                <a:cs typeface="Times New Roman" pitchFamily="18" charset="0"/>
              </a:rPr>
              <a:t>”</a:t>
            </a:r>
            <a:endParaRPr lang="en-US" sz="2800" dirty="0">
              <a:solidFill>
                <a:srgbClr val="FFFFFF"/>
              </a:solidFill>
              <a:latin typeface="Calisto MT" pitchFamily="18" charset="0"/>
              <a:ea typeface="MS PMincho" pitchFamily="18" charset="-128"/>
              <a:cs typeface="Times New Roman" pitchFamily="18" charset="0"/>
            </a:endParaRPr>
          </a:p>
          <a:p>
            <a:pPr algn="r">
              <a:lnSpc>
                <a:spcPct val="120000"/>
              </a:lnSpc>
            </a:pPr>
            <a:r>
              <a:rPr lang="en-US" sz="2800" i="1" dirty="0">
                <a:solidFill>
                  <a:srgbClr val="032C69"/>
                </a:solidFill>
                <a:latin typeface="Calisto MT" pitchFamily="18" charset="0"/>
                <a:ea typeface="MS PMincho" pitchFamily="18" charset="-128"/>
                <a:cs typeface="Times New Roman" pitchFamily="18" charset="0"/>
              </a:rPr>
              <a:t>-- Arne Duncan</a:t>
            </a:r>
            <a:endParaRPr lang="en-US" sz="2800" dirty="0">
              <a:solidFill>
                <a:srgbClr val="FFFFFF"/>
              </a:solidFill>
              <a:latin typeface="Calisto MT" pitchFamily="18" charset="0"/>
              <a:ea typeface="MS PMincho" pitchFamily="18" charset="-128"/>
              <a:cs typeface="Times New Roman" pitchFamily="18" charset="0"/>
            </a:endParaRPr>
          </a:p>
        </p:txBody>
      </p:sp>
      <p:sp>
        <p:nvSpPr>
          <p:cNvPr id="37891" name="Text Box 86"/>
          <p:cNvSpPr txBox="1">
            <a:spLocks noChangeArrowheads="1"/>
          </p:cNvSpPr>
          <p:nvPr/>
        </p:nvSpPr>
        <p:spPr bwMode="auto">
          <a:xfrm>
            <a:off x="1316038" y="533400"/>
            <a:ext cx="64897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eaLnBrk="0" fontAlgn="base" hangingPunct="0">
              <a:spcBef>
                <a:spcPct val="0"/>
              </a:spcBef>
              <a:spcAft>
                <a:spcPct val="0"/>
              </a:spcAft>
              <a:defRPr>
                <a:solidFill>
                  <a:schemeClr val="tx1"/>
                </a:solidFill>
                <a:latin typeface="Georgia" pitchFamily="18" charset="0"/>
                <a:cs typeface="Arial" pitchFamily="34" charset="0"/>
              </a:defRPr>
            </a:lvl9pPr>
          </a:lstStyle>
          <a:p>
            <a:pPr algn="ctr" eaLnBrk="1" hangingPunct="1"/>
            <a:r>
              <a:rPr lang="en-US" sz="3600">
                <a:solidFill>
                  <a:srgbClr val="AD0202"/>
                </a:solidFill>
                <a:latin typeface="Calisto MT" pitchFamily="18" charset="0"/>
                <a:ea typeface="MS PMincho" pitchFamily="18" charset="-128"/>
                <a:cs typeface="Times New Roman" pitchFamily="18" charset="0"/>
              </a:rPr>
              <a:t>Be Empowered With Data</a:t>
            </a:r>
            <a:endParaRPr lang="en-US" sz="3600">
              <a:solidFill>
                <a:srgbClr val="FFFFFF"/>
              </a:solidFill>
              <a:latin typeface="Calisto MT" pitchFamily="18" charset="0"/>
              <a:ea typeface="MS PMincho" pitchFamily="18" charset="-128"/>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CRDC?</a:t>
            </a:r>
            <a:endParaRPr lang="en-US" dirty="0"/>
          </a:p>
        </p:txBody>
      </p:sp>
      <p:sp>
        <p:nvSpPr>
          <p:cNvPr id="3" name="Content Placeholder 2"/>
          <p:cNvSpPr>
            <a:spLocks noGrp="1"/>
          </p:cNvSpPr>
          <p:nvPr>
            <p:ph sz="quarter" idx="1"/>
          </p:nvPr>
        </p:nvSpPr>
        <p:spPr/>
        <p:txBody>
          <a:bodyPr/>
          <a:lstStyle/>
          <a:p>
            <a:r>
              <a:rPr lang="en-US" dirty="0" smtClean="0"/>
              <a:t>A collection of real school- and district-level data from thousands of school districts across the country.</a:t>
            </a:r>
          </a:p>
          <a:p>
            <a:r>
              <a:rPr lang="en-US" dirty="0" smtClean="0"/>
              <a:t>Disaggregated by race, ethnicity, gender, disability, LEP status, and other factors.</a:t>
            </a:r>
          </a:p>
          <a:p>
            <a:r>
              <a:rPr lang="en-US" dirty="0" smtClean="0"/>
              <a:t>Covers a broad range of topics:</a:t>
            </a:r>
          </a:p>
          <a:p>
            <a:pPr lvl="3"/>
            <a:r>
              <a:rPr lang="en-US" dirty="0" smtClean="0"/>
              <a:t>School Characteristics</a:t>
            </a:r>
          </a:p>
          <a:p>
            <a:pPr lvl="3"/>
            <a:r>
              <a:rPr lang="en-US" dirty="0" smtClean="0"/>
              <a:t>Staffing and Resources</a:t>
            </a:r>
          </a:p>
          <a:p>
            <a:pPr lvl="3"/>
            <a:r>
              <a:rPr lang="en-US" dirty="0" smtClean="0"/>
              <a:t>Pathways to College and Career</a:t>
            </a:r>
          </a:p>
          <a:p>
            <a:pPr lvl="3"/>
            <a:r>
              <a:rPr lang="en-US" dirty="0" smtClean="0"/>
              <a:t>College and Career Readiness</a:t>
            </a:r>
          </a:p>
          <a:p>
            <a:pPr lvl="3"/>
            <a:r>
              <a:rPr lang="en-US" dirty="0" smtClean="0"/>
              <a:t>Discipline, Bullying &amp; Harassment, Restraint &amp; Seclusion</a:t>
            </a:r>
          </a:p>
          <a:p>
            <a:endParaRPr lang="en-US" dirty="0"/>
          </a:p>
        </p:txBody>
      </p:sp>
    </p:spTree>
    <p:extLst>
      <p:ext uri="{BB962C8B-B14F-4D97-AF65-F5344CB8AC3E}">
        <p14:creationId xmlns:p14="http://schemas.microsoft.com/office/powerpoint/2010/main" val="137174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the CRDC</a:t>
            </a:r>
            <a:endParaRPr lang="en-US" dirty="0"/>
          </a:p>
        </p:txBody>
      </p:sp>
      <p:sp>
        <p:nvSpPr>
          <p:cNvPr id="4" name="Content Placeholder 4"/>
          <p:cNvSpPr>
            <a:spLocks noGrp="1"/>
          </p:cNvSpPr>
          <p:nvPr>
            <p:ph sz="quarter" idx="1"/>
          </p:nvPr>
        </p:nvSpPr>
        <p:spPr>
          <a:xfrm>
            <a:off x="381000" y="1600200"/>
            <a:ext cx="8385048" cy="4724400"/>
          </a:xfrm>
        </p:spPr>
        <p:txBody>
          <a:bodyPr>
            <a:normAutofit/>
          </a:bodyPr>
          <a:lstStyle/>
          <a:p>
            <a:r>
              <a:rPr lang="en-US" dirty="0" smtClean="0"/>
              <a:t>The Civil Rights Data Collection (CRDC) began in 1968</a:t>
            </a:r>
          </a:p>
          <a:p>
            <a:endParaRPr lang="en-US" dirty="0" smtClean="0"/>
          </a:p>
          <a:p>
            <a:r>
              <a:rPr lang="en-US" dirty="0" smtClean="0"/>
              <a:t>Primarily a biennial collection of school and district level data</a:t>
            </a:r>
          </a:p>
          <a:p>
            <a:endParaRPr lang="en-US" dirty="0" smtClean="0"/>
          </a:p>
          <a:p>
            <a:r>
              <a:rPr lang="en-US" dirty="0" smtClean="0"/>
              <a:t>Usually data comes from a representative sample of districts.  Occasionally, however, the CRDC surveys the universe of all districts.  This occurred in 1976, 2000, and is underway for 2011-2012.  </a:t>
            </a:r>
          </a:p>
        </p:txBody>
      </p:sp>
    </p:spTree>
    <p:extLst>
      <p:ext uri="{BB962C8B-B14F-4D97-AF65-F5344CB8AC3E}">
        <p14:creationId xmlns:p14="http://schemas.microsoft.com/office/powerpoint/2010/main" val="2345388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2009-10 School Year</a:t>
            </a:r>
            <a:r>
              <a:rPr lang="en-US" dirty="0" smtClean="0">
                <a:solidFill>
                  <a:srgbClr val="FF0000"/>
                </a:solidFill>
              </a:rPr>
              <a:t/>
            </a:r>
            <a:br>
              <a:rPr lang="en-US" dirty="0" smtClean="0">
                <a:solidFill>
                  <a:srgbClr val="FF0000"/>
                </a:solidFill>
              </a:rPr>
            </a:br>
            <a:r>
              <a:rPr lang="en-US" dirty="0" smtClean="0"/>
              <a:t> Civil Rights Data Collection</a:t>
            </a:r>
            <a:endParaRPr lang="en-US" dirty="0"/>
          </a:p>
        </p:txBody>
      </p:sp>
      <p:sp>
        <p:nvSpPr>
          <p:cNvPr id="3" name="Text Placeholder 4"/>
          <p:cNvSpPr txBox="1">
            <a:spLocks/>
          </p:cNvSpPr>
          <p:nvPr/>
        </p:nvSpPr>
        <p:spPr>
          <a:xfrm>
            <a:off x="135385" y="2743199"/>
            <a:ext cx="8839200" cy="3657601"/>
          </a:xfrm>
          <a:prstGeom prst="rect">
            <a:avLst/>
          </a:prstGeom>
        </p:spPr>
        <p:txBody>
          <a:bodyPr>
            <a:normAutofit fontScale="85000" lnSpcReduction="20000"/>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eaLnBrk="1" fontAlgn="auto" hangingPunct="1">
              <a:spcAft>
                <a:spcPts val="0"/>
              </a:spcAft>
              <a:defRPr/>
            </a:pPr>
            <a:r>
              <a:rPr lang="en-US" b="1" dirty="0" smtClean="0">
                <a:latin typeface="+mj-lt"/>
              </a:rPr>
              <a:t>More Detailed</a:t>
            </a:r>
            <a:r>
              <a:rPr lang="en-US" dirty="0" smtClean="0">
                <a:latin typeface="+mj-lt"/>
              </a:rPr>
              <a:t>: Data are disaggregated by race and ethnicity, </a:t>
            </a:r>
            <a:br>
              <a:rPr lang="en-US" dirty="0" smtClean="0">
                <a:latin typeface="+mj-lt"/>
              </a:rPr>
            </a:br>
            <a:r>
              <a:rPr lang="en-US" dirty="0" smtClean="0">
                <a:latin typeface="+mj-lt"/>
              </a:rPr>
              <a:t>English learner status, sex, and by disability under the IDEA and Section 504 statutes. </a:t>
            </a:r>
          </a:p>
          <a:p>
            <a:pPr eaLnBrk="1" fontAlgn="auto" hangingPunct="1">
              <a:spcAft>
                <a:spcPts val="0"/>
              </a:spcAft>
              <a:defRPr/>
            </a:pPr>
            <a:endParaRPr lang="en-US" dirty="0" smtClean="0">
              <a:latin typeface="+mj-lt"/>
            </a:endParaRPr>
          </a:p>
          <a:p>
            <a:pPr eaLnBrk="1" fontAlgn="auto" hangingPunct="1">
              <a:spcAft>
                <a:spcPts val="0"/>
              </a:spcAft>
              <a:defRPr/>
            </a:pPr>
            <a:r>
              <a:rPr lang="en-US" b="1" dirty="0" smtClean="0">
                <a:latin typeface="+mj-lt"/>
              </a:rPr>
              <a:t>More Comprehensive</a:t>
            </a:r>
            <a:r>
              <a:rPr lang="en-US" dirty="0" smtClean="0">
                <a:latin typeface="+mj-lt"/>
              </a:rPr>
              <a:t>: New data on access to and success in college- and career-ready courses, teacher equity, retention, access to pre-K programs, bullying and harassment, discipline, and more. </a:t>
            </a:r>
          </a:p>
          <a:p>
            <a:pPr eaLnBrk="1" fontAlgn="auto" hangingPunct="1">
              <a:spcAft>
                <a:spcPts val="0"/>
              </a:spcAft>
              <a:defRPr/>
            </a:pPr>
            <a:endParaRPr lang="en-US" dirty="0" smtClean="0">
              <a:latin typeface="+mj-lt"/>
            </a:endParaRPr>
          </a:p>
          <a:p>
            <a:pPr eaLnBrk="1" fontAlgn="auto" hangingPunct="1">
              <a:spcAft>
                <a:spcPts val="0"/>
              </a:spcAft>
              <a:defRPr/>
            </a:pPr>
            <a:r>
              <a:rPr lang="en-US" b="1" dirty="0" smtClean="0">
                <a:latin typeface="+mj-lt"/>
              </a:rPr>
              <a:t>Larger Sample Size</a:t>
            </a:r>
            <a:r>
              <a:rPr lang="en-US" dirty="0" smtClean="0">
                <a:latin typeface="+mj-lt"/>
              </a:rPr>
              <a:t>: Increased from 6,000 to 7,000 school districts included.</a:t>
            </a:r>
          </a:p>
          <a:p>
            <a:pPr eaLnBrk="1" fontAlgn="auto" hangingPunct="1">
              <a:spcAft>
                <a:spcPts val="0"/>
              </a:spcAft>
              <a:defRPr/>
            </a:pPr>
            <a:endParaRPr lang="en-US" dirty="0" smtClean="0">
              <a:latin typeface="+mj-lt"/>
            </a:endParaRPr>
          </a:p>
        </p:txBody>
      </p:sp>
    </p:spTree>
    <p:extLst>
      <p:ext uri="{BB962C8B-B14F-4D97-AF65-F5344CB8AC3E}">
        <p14:creationId xmlns:p14="http://schemas.microsoft.com/office/powerpoint/2010/main" val="227007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600" dirty="0" smtClean="0">
                <a:solidFill>
                  <a:schemeClr val="accent1">
                    <a:lumMod val="75000"/>
                  </a:schemeClr>
                </a:solidFill>
                <a:latin typeface="Cambria" pitchFamily="18" charset="0"/>
              </a:rPr>
              <a:t>2009-10 SY Civil Rights Data Collection (CRDC)</a:t>
            </a:r>
            <a:endParaRPr lang="en-US" sz="3600" dirty="0">
              <a:solidFill>
                <a:schemeClr val="accent1">
                  <a:lumMod val="75000"/>
                </a:schemeClr>
              </a:solidFill>
              <a:latin typeface="Cambria" pitchFamily="18" charset="0"/>
            </a:endParaRPr>
          </a:p>
        </p:txBody>
      </p:sp>
      <p:sp>
        <p:nvSpPr>
          <p:cNvPr id="8" name="Content Placeholder 7"/>
          <p:cNvSpPr>
            <a:spLocks noGrp="1"/>
          </p:cNvSpPr>
          <p:nvPr>
            <p:ph sz="quarter" idx="1"/>
          </p:nvPr>
        </p:nvSpPr>
        <p:spPr>
          <a:xfrm>
            <a:off x="457200" y="1503691"/>
            <a:ext cx="8229600" cy="1752600"/>
          </a:xfrm>
        </p:spPr>
        <p:txBody>
          <a:bodyPr>
            <a:normAutofit/>
          </a:bodyPr>
          <a:lstStyle/>
          <a:p>
            <a:pPr>
              <a:defRPr/>
            </a:pPr>
            <a:r>
              <a:rPr lang="en-US" sz="2300" dirty="0" smtClean="0"/>
              <a:t>In  2009-10 SY, approximately </a:t>
            </a:r>
            <a:r>
              <a:rPr lang="en-US" sz="2300" b="1" dirty="0" smtClean="0"/>
              <a:t>7,000 school districts </a:t>
            </a:r>
            <a:r>
              <a:rPr lang="en-US" sz="2300" dirty="0" smtClean="0"/>
              <a:t>and </a:t>
            </a:r>
            <a:r>
              <a:rPr lang="en-US" sz="2300" b="1" dirty="0" smtClean="0"/>
              <a:t>72,000 schools </a:t>
            </a:r>
            <a:r>
              <a:rPr lang="en-US" sz="2300" dirty="0" smtClean="0"/>
              <a:t>were selected to participate in the CRDC, using a sampling method that ensures that a representative group from each state is included. </a:t>
            </a:r>
          </a:p>
        </p:txBody>
      </p:sp>
      <p:sp>
        <p:nvSpPr>
          <p:cNvPr id="4" name="Rounded Rectangle 3"/>
          <p:cNvSpPr/>
          <p:nvPr/>
        </p:nvSpPr>
        <p:spPr>
          <a:xfrm>
            <a:off x="198025" y="3048000"/>
            <a:ext cx="8717376" cy="3188331"/>
          </a:xfrm>
          <a:prstGeom prst="roundRect">
            <a:avLst/>
          </a:prstGeom>
          <a:solidFill>
            <a:schemeClr val="accent1">
              <a:lumMod val="20000"/>
              <a:lumOff val="80000"/>
              <a:alpha val="5294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txBox="1">
            <a:spLocks/>
          </p:cNvSpPr>
          <p:nvPr/>
        </p:nvSpPr>
        <p:spPr>
          <a:xfrm>
            <a:off x="194325" y="3279845"/>
            <a:ext cx="3848100" cy="834444"/>
          </a:xfrm>
          <a:prstGeom prst="rect">
            <a:avLst/>
          </a:prstGeom>
        </p:spPr>
        <p:txBody>
          <a:bodyPr vert="horz">
            <a:no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of the nation’s schools </a:t>
            </a:r>
            <a:r>
              <a:rPr kumimoji="0" lang="en-US" sz="2000" b="1" i="0" u="none" strike="noStrike" kern="1200" cap="none" spc="0" normalizeH="0" noProof="0" dirty="0" smtClean="0">
                <a:ln>
                  <a:noFill/>
                </a:ln>
                <a:solidFill>
                  <a:schemeClr val="tx1"/>
                </a:solidFill>
                <a:effectLst/>
                <a:uLnTx/>
                <a:uFillTx/>
                <a:latin typeface="+mn-lt"/>
                <a:ea typeface="+mn-ea"/>
                <a:cs typeface="+mn-cs"/>
              </a:rPr>
              <a:t>in the CRDC</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6"/>
          <p:cNvSpPr txBox="1">
            <a:spLocks/>
          </p:cNvSpPr>
          <p:nvPr/>
        </p:nvSpPr>
        <p:spPr>
          <a:xfrm>
            <a:off x="4021089" y="3270116"/>
            <a:ext cx="4584192" cy="842898"/>
          </a:xfrm>
          <a:prstGeom prst="rect">
            <a:avLst/>
          </a:prstGeom>
        </p:spPr>
        <p:txBody>
          <a:bodyPr>
            <a:noAutofit/>
          </a:bodyPr>
          <a:lstStyle/>
          <a:p>
            <a:pPr marL="274320" marR="0" lvl="0" indent="-274320" algn="r"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of the nation’s students represented in the CRDC</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Content Placeholder 8"/>
          <p:cNvGraphicFramePr>
            <a:graphicFrameLocks/>
          </p:cNvGraphicFramePr>
          <p:nvPr>
            <p:extLst>
              <p:ext uri="{D42A27DB-BD31-4B8C-83A1-F6EECF244321}">
                <p14:modId xmlns:p14="http://schemas.microsoft.com/office/powerpoint/2010/main" val="1279058931"/>
              </p:ext>
            </p:extLst>
          </p:nvPr>
        </p:nvGraphicFramePr>
        <p:xfrm>
          <a:off x="0" y="3886200"/>
          <a:ext cx="4114800" cy="23528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p:cNvGraphicFramePr>
            <a:graphicFrameLocks/>
          </p:cNvGraphicFramePr>
          <p:nvPr>
            <p:extLst>
              <p:ext uri="{D42A27DB-BD31-4B8C-83A1-F6EECF244321}">
                <p14:modId xmlns:p14="http://schemas.microsoft.com/office/powerpoint/2010/main" val="2395516027"/>
              </p:ext>
            </p:extLst>
          </p:nvPr>
        </p:nvGraphicFramePr>
        <p:xfrm>
          <a:off x="4728224" y="3940942"/>
          <a:ext cx="3886201" cy="2362200"/>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Connector 10"/>
          <p:cNvCxnSpPr/>
          <p:nvPr/>
        </p:nvCxnSpPr>
        <p:spPr>
          <a:xfrm flipV="1">
            <a:off x="4419600" y="3048000"/>
            <a:ext cx="0" cy="3108374"/>
          </a:xfrm>
          <a:prstGeom prst="line">
            <a:avLst/>
          </a:prstGeom>
          <a:ln w="381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249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is the CRDC Important?</a:t>
            </a:r>
            <a:endParaRPr lang="en-US" dirty="0"/>
          </a:p>
        </p:txBody>
      </p:sp>
      <p:sp>
        <p:nvSpPr>
          <p:cNvPr id="7" name="Content Placeholder 6"/>
          <p:cNvSpPr>
            <a:spLocks noGrp="1"/>
          </p:cNvSpPr>
          <p:nvPr>
            <p:ph sz="quarter" idx="1"/>
          </p:nvPr>
        </p:nvSpPr>
        <p:spPr/>
        <p:txBody>
          <a:bodyPr/>
          <a:lstStyle/>
          <a:p>
            <a:pPr marL="0" indent="0" algn="ctr">
              <a:buNone/>
            </a:pPr>
            <a:endParaRPr lang="en-US" dirty="0" smtClean="0"/>
          </a:p>
          <a:p>
            <a:pPr marL="0" indent="0" algn="ctr">
              <a:buNone/>
            </a:pPr>
            <a:endParaRPr lang="en-US" sz="3600" dirty="0" smtClean="0"/>
          </a:p>
          <a:p>
            <a:pPr marL="0" indent="0" algn="ctr">
              <a:buNone/>
            </a:pPr>
            <a:r>
              <a:rPr lang="en-US" sz="3600" dirty="0" smtClean="0"/>
              <a:t>The CRDC makes public long-hidden data about equality and excellence in education for students that have traditionally been underserved. </a:t>
            </a:r>
            <a:endParaRPr lang="en-US" sz="3600" dirty="0"/>
          </a:p>
        </p:txBody>
      </p:sp>
    </p:spTree>
    <p:extLst>
      <p:ext uri="{BB962C8B-B14F-4D97-AF65-F5344CB8AC3E}">
        <p14:creationId xmlns:p14="http://schemas.microsoft.com/office/powerpoint/2010/main" val="333964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smtClean="0"/>
              <a:t>Discipline</a:t>
            </a:r>
          </a:p>
        </p:txBody>
      </p:sp>
      <p:sp>
        <p:nvSpPr>
          <p:cNvPr id="14339" name="Text Placeholder 5"/>
          <p:cNvSpPr>
            <a:spLocks noGrp="1"/>
          </p:cNvSpPr>
          <p:nvPr>
            <p:ph type="body" idx="2"/>
          </p:nvPr>
        </p:nvSpPr>
        <p:spPr>
          <a:xfrm>
            <a:off x="381000" y="1981200"/>
            <a:ext cx="1676400" cy="4267200"/>
          </a:xfrm>
        </p:spPr>
        <p:txBody>
          <a:bodyPr/>
          <a:lstStyle/>
          <a:p>
            <a:pPr eaLnBrk="1" hangingPunct="1"/>
            <a:r>
              <a:rPr lang="en-US" dirty="0" smtClean="0"/>
              <a:t>The transformed CRDC makes public long-hidden data about which students are suspended, expelled, and arrested in school.</a:t>
            </a:r>
          </a:p>
        </p:txBody>
      </p:sp>
      <p:sp>
        <p:nvSpPr>
          <p:cNvPr id="22532" name="Content Placeholder 4"/>
          <p:cNvSpPr>
            <a:spLocks noGrp="1"/>
          </p:cNvSpPr>
          <p:nvPr>
            <p:ph sz="quarter" idx="1"/>
          </p:nvPr>
        </p:nvSpPr>
        <p:spPr>
          <a:xfrm>
            <a:off x="2971800" y="685800"/>
            <a:ext cx="5638800" cy="5410200"/>
          </a:xfrm>
        </p:spPr>
        <p:txBody>
          <a:bodyPr/>
          <a:lstStyle/>
          <a:p>
            <a:pPr marL="0" indent="0" eaLnBrk="1" hangingPunct="1">
              <a:buFont typeface="Wingdings 2" pitchFamily="18" charset="2"/>
              <a:buNone/>
              <a:defRPr/>
            </a:pPr>
            <a:r>
              <a:rPr lang="en-US" dirty="0" smtClean="0">
                <a:solidFill>
                  <a:schemeClr val="bg2">
                    <a:lumMod val="75000"/>
                  </a:schemeClr>
                </a:solidFill>
              </a:rPr>
              <a:t>Disparate Discipline Rates</a:t>
            </a:r>
          </a:p>
        </p:txBody>
      </p:sp>
      <p:graphicFrame>
        <p:nvGraphicFramePr>
          <p:cNvPr id="14341" name="Chart 7"/>
          <p:cNvGraphicFramePr>
            <a:graphicFrameLocks/>
          </p:cNvGraphicFramePr>
          <p:nvPr/>
        </p:nvGraphicFramePr>
        <p:xfrm>
          <a:off x="2844800" y="1168400"/>
          <a:ext cx="6197600" cy="5283200"/>
        </p:xfrm>
        <a:graphic>
          <a:graphicData uri="http://schemas.openxmlformats.org/presentationml/2006/ole">
            <mc:AlternateContent xmlns:mc="http://schemas.openxmlformats.org/markup-compatibility/2006">
              <mc:Choice xmlns:v="urn:schemas-microsoft-com:vml" Requires="v">
                <p:oleObj spid="_x0000_s14370" r:id="rId3" imgW="6194073" imgH="5279594" progId="Excel.Chart.8">
                  <p:embed/>
                </p:oleObj>
              </mc:Choice>
              <mc:Fallback>
                <p:oleObj r:id="rId3" imgW="6194073" imgH="5279594" progId="Excel.Chart.8">
                  <p:embed/>
                  <p:pic>
                    <p:nvPicPr>
                      <p:cNvPr id="0" name="Char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800" y="1168400"/>
                        <a:ext cx="61976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accent3">
                    <a:lumMod val="75000"/>
                  </a:schemeClr>
                </a:solidFill>
              </a:rPr>
              <a:t>African-American</a:t>
            </a:r>
            <a:r>
              <a:rPr lang="en-US" sz="2600" dirty="0" smtClean="0"/>
              <a:t> students have the highest rate of </a:t>
            </a:r>
            <a:br>
              <a:rPr lang="en-US" sz="2600" dirty="0" smtClean="0"/>
            </a:br>
            <a:r>
              <a:rPr lang="en-US" sz="2600" dirty="0" smtClean="0"/>
              <a:t>out-of-school suspensions</a:t>
            </a:r>
            <a:endParaRPr lang="en-US" sz="2600"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802593909"/>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7216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04800" y="2057400"/>
            <a:ext cx="2133600" cy="457200"/>
          </a:xfrm>
        </p:spPr>
        <p:txBody>
          <a:bodyPr/>
          <a:lstStyle/>
          <a:p>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Gifted &amp; Talented &amp; Gender</a:t>
            </a:r>
            <a:br>
              <a:rPr lang="en-US" sz="2800" dirty="0" smtClean="0">
                <a:solidFill>
                  <a:schemeClr val="bg1"/>
                </a:solidFill>
              </a:rPr>
            </a:br>
            <a:endParaRPr lang="en-US" sz="2800" dirty="0" smtClean="0">
              <a:solidFill>
                <a:schemeClr val="accent1"/>
              </a:solidFill>
            </a:endParaRPr>
          </a:p>
        </p:txBody>
      </p:sp>
      <p:sp>
        <p:nvSpPr>
          <p:cNvPr id="4" name="Text Placeholder 3"/>
          <p:cNvSpPr>
            <a:spLocks noGrp="1"/>
          </p:cNvSpPr>
          <p:nvPr>
            <p:ph type="body" idx="2"/>
          </p:nvPr>
        </p:nvSpPr>
        <p:spPr>
          <a:xfrm>
            <a:off x="381000" y="2514600"/>
            <a:ext cx="2362200" cy="3611563"/>
          </a:xfrm>
        </p:spPr>
        <p:txBody>
          <a:bodyPr/>
          <a:lstStyle/>
          <a:p>
            <a:r>
              <a:rPr lang="en-US" dirty="0" smtClean="0"/>
              <a:t>In districts offering Gifted and Talented Programs, white students are two times more likely to participate in gifted and talented programs than African-American students.</a:t>
            </a:r>
            <a:endParaRPr lang="en-US" dirty="0"/>
          </a:p>
        </p:txBody>
      </p:sp>
      <p:sp>
        <p:nvSpPr>
          <p:cNvPr id="256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fld id="{1C511057-CCEA-456B-9C71-68BA9B630DE1}" type="slidenum">
              <a:rPr lang="en-US" sz="1600" smtClean="0">
                <a:solidFill>
                  <a:srgbClr val="7B9899"/>
                </a:solidFill>
              </a:rPr>
              <a:pPr eaLnBrk="1" hangingPunct="1"/>
              <a:t>9</a:t>
            </a:fld>
            <a:endParaRPr lang="en-US" sz="1600" dirty="0" smtClean="0">
              <a:solidFill>
                <a:srgbClr val="7B9899"/>
              </a:solidFill>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69915997"/>
              </p:ext>
            </p:extLst>
          </p:nvPr>
        </p:nvGraphicFramePr>
        <p:xfrm>
          <a:off x="3124200" y="685800"/>
          <a:ext cx="5638800"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5775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1930</TotalTime>
  <Words>700</Words>
  <Application>Microsoft Office PowerPoint</Application>
  <PresentationFormat>On-screen Show (4:3)</PresentationFormat>
  <Paragraphs>83</Paragraphs>
  <Slides>18</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Civic</vt:lpstr>
      <vt:lpstr>Microsoft Excel Chart</vt:lpstr>
      <vt:lpstr>The Transformed  Civil Rights Data Collection (CRDC)</vt:lpstr>
      <vt:lpstr>What is the CRDC?</vt:lpstr>
      <vt:lpstr>History of the CRDC</vt:lpstr>
      <vt:lpstr>2009-10 School Year  Civil Rights Data Collection</vt:lpstr>
      <vt:lpstr>2009-10 SY Civil Rights Data Collection (CRDC)</vt:lpstr>
      <vt:lpstr>Why is the CRDC Important?</vt:lpstr>
      <vt:lpstr>Discipline</vt:lpstr>
      <vt:lpstr>African-American students have the highest rate of  out-of-school suspensions</vt:lpstr>
      <vt:lpstr>   Gifted &amp; Talented &amp; Gender </vt:lpstr>
      <vt:lpstr>High and Low Minority Schools Offering Advanced Math and Science</vt:lpstr>
      <vt:lpstr>Teacher Equity</vt:lpstr>
      <vt:lpstr>PowerPoint Presentation</vt:lpstr>
      <vt:lpstr>PowerPoint Presentation</vt:lpstr>
      <vt:lpstr>PowerPoint Presentation</vt:lpstr>
      <vt:lpstr>PowerPoint Presentation</vt:lpstr>
      <vt:lpstr>PowerPoint Presentation</vt:lpstr>
      <vt:lpstr>On the Horizon</vt:lpstr>
      <vt:lpstr>PowerPoint Presentation</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Authorised User</dc:creator>
  <cp:lastModifiedBy>Laurie Calvert</cp:lastModifiedBy>
  <cp:revision>84</cp:revision>
  <cp:lastPrinted>2012-06-07T12:34:54Z</cp:lastPrinted>
  <dcterms:created xsi:type="dcterms:W3CDTF">2012-03-05T04:25:07Z</dcterms:created>
  <dcterms:modified xsi:type="dcterms:W3CDTF">2012-06-25T12:55:23Z</dcterms:modified>
</cp:coreProperties>
</file>