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1" r:id="rId4"/>
    <p:sldId id="263" r:id="rId5"/>
    <p:sldId id="262"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07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FBD48-929A-46CC-925A-06E52503D43F}" type="datetimeFigureOut">
              <a:rPr lang="en-US" smtClean="0"/>
              <a:t>6/21/2012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165EF-D799-4DB3-9DA2-16D76EA05DA8}" type="slidenum">
              <a:rPr lang="en-US" smtClean="0"/>
              <a:t>‹#›</a:t>
            </a:fld>
            <a:endParaRPr lang="en-US"/>
          </a:p>
        </p:txBody>
      </p:sp>
    </p:spTree>
    <p:extLst>
      <p:ext uri="{BB962C8B-B14F-4D97-AF65-F5344CB8AC3E}">
        <p14:creationId xmlns:p14="http://schemas.microsoft.com/office/powerpoint/2010/main" val="13478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prstClr val="black"/>
                </a:solidFill>
                <a:latin typeface="Trebuchet MS"/>
              </a:rPr>
              <a:t>List Specific words that are not allowed in the classroom</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Trebuchet MS"/>
              </a:rPr>
              <a:t>Encourage ALL students to share. Create a sense of unity in the school.</a:t>
            </a:r>
          </a:p>
          <a:p>
            <a:endParaRPr lang="en-US" dirty="0"/>
          </a:p>
        </p:txBody>
      </p:sp>
      <p:sp>
        <p:nvSpPr>
          <p:cNvPr id="4" name="Slide Number Placeholder 3"/>
          <p:cNvSpPr>
            <a:spLocks noGrp="1"/>
          </p:cNvSpPr>
          <p:nvPr>
            <p:ph type="sldNum" sz="quarter" idx="10"/>
          </p:nvPr>
        </p:nvSpPr>
        <p:spPr/>
        <p:txBody>
          <a:bodyPr/>
          <a:lstStyle/>
          <a:p>
            <a:fld id="{16E165EF-D799-4DB3-9DA2-16D76EA05DA8}" type="slidenum">
              <a:rPr lang="en-US" smtClean="0"/>
              <a:t>2</a:t>
            </a:fld>
            <a:endParaRPr lang="en-US"/>
          </a:p>
        </p:txBody>
      </p:sp>
    </p:spTree>
    <p:extLst>
      <p:ext uri="{BB962C8B-B14F-4D97-AF65-F5344CB8AC3E}">
        <p14:creationId xmlns:p14="http://schemas.microsoft.com/office/powerpoint/2010/main" val="4156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Trebuchet MS"/>
              </a:rPr>
              <a:t>If you speak with the Bully first it may give them the attention (Positive or Negative) they are seeking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prstClr val="black"/>
                </a:solidFill>
                <a:latin typeface="Trebuchet MS"/>
              </a:rPr>
              <a:t>Example: Girl Peer Aggression with Rumors </a:t>
            </a:r>
          </a:p>
          <a:p>
            <a:endParaRPr lang="en-US" dirty="0"/>
          </a:p>
        </p:txBody>
      </p:sp>
      <p:sp>
        <p:nvSpPr>
          <p:cNvPr id="4" name="Slide Number Placeholder 3"/>
          <p:cNvSpPr>
            <a:spLocks noGrp="1"/>
          </p:cNvSpPr>
          <p:nvPr>
            <p:ph type="sldNum" sz="quarter" idx="10"/>
          </p:nvPr>
        </p:nvSpPr>
        <p:spPr/>
        <p:txBody>
          <a:bodyPr/>
          <a:lstStyle/>
          <a:p>
            <a:fld id="{16E165EF-D799-4DB3-9DA2-16D76EA05DA8}" type="slidenum">
              <a:rPr lang="en-US" smtClean="0"/>
              <a:t>3</a:t>
            </a:fld>
            <a:endParaRPr lang="en-US"/>
          </a:p>
        </p:txBody>
      </p:sp>
    </p:spTree>
    <p:extLst>
      <p:ext uri="{BB962C8B-B14F-4D97-AF65-F5344CB8AC3E}">
        <p14:creationId xmlns:p14="http://schemas.microsoft.com/office/powerpoint/2010/main" val="122316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prstClr val="black"/>
                </a:solidFill>
              </a:rPr>
              <a:t>Teach your students the harmful effects of cyber bullying for themselves and their peers. </a:t>
            </a:r>
          </a:p>
          <a:p>
            <a:endParaRPr lang="en-US" dirty="0"/>
          </a:p>
        </p:txBody>
      </p:sp>
      <p:sp>
        <p:nvSpPr>
          <p:cNvPr id="4" name="Slide Number Placeholder 3"/>
          <p:cNvSpPr>
            <a:spLocks noGrp="1"/>
          </p:cNvSpPr>
          <p:nvPr>
            <p:ph type="sldNum" sz="quarter" idx="10"/>
          </p:nvPr>
        </p:nvSpPr>
        <p:spPr/>
        <p:txBody>
          <a:bodyPr/>
          <a:lstStyle/>
          <a:p>
            <a:fld id="{16E165EF-D799-4DB3-9DA2-16D76EA05DA8}" type="slidenum">
              <a:rPr lang="en-US" smtClean="0"/>
              <a:t>6</a:t>
            </a:fld>
            <a:endParaRPr lang="en-US"/>
          </a:p>
        </p:txBody>
      </p:sp>
    </p:spTree>
    <p:extLst>
      <p:ext uri="{BB962C8B-B14F-4D97-AF65-F5344CB8AC3E}">
        <p14:creationId xmlns:p14="http://schemas.microsoft.com/office/powerpoint/2010/main" val="98542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7DB60-D4A0-4E39-8C0A-316921E9A79A}" type="datetimeFigureOut">
              <a:rPr lang="en-US" smtClean="0"/>
              <a:t>6/21/2012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199878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7DB60-D4A0-4E39-8C0A-316921E9A79A}" type="datetimeFigureOut">
              <a:rPr lang="en-US" smtClean="0"/>
              <a:t>6/21/2012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256420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7DB60-D4A0-4E39-8C0A-316921E9A79A}" type="datetimeFigureOut">
              <a:rPr lang="en-US" smtClean="0"/>
              <a:t>6/21/2012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338618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7DB60-D4A0-4E39-8C0A-316921E9A79A}" type="datetimeFigureOut">
              <a:rPr lang="en-US" smtClean="0"/>
              <a:t>6/21/2012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4243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7DB60-D4A0-4E39-8C0A-316921E9A79A}" type="datetimeFigureOut">
              <a:rPr lang="en-US" smtClean="0"/>
              <a:t>6/21/2012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404536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7DB60-D4A0-4E39-8C0A-316921E9A79A}" type="datetimeFigureOut">
              <a:rPr lang="en-US" smtClean="0"/>
              <a:t>6/21/2012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145885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7DB60-D4A0-4E39-8C0A-316921E9A79A}" type="datetimeFigureOut">
              <a:rPr lang="en-US" smtClean="0"/>
              <a:t>6/21/2012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397893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7DB60-D4A0-4E39-8C0A-316921E9A79A}" type="datetimeFigureOut">
              <a:rPr lang="en-US" smtClean="0"/>
              <a:t>6/21/2012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61328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7DB60-D4A0-4E39-8C0A-316921E9A79A}" type="datetimeFigureOut">
              <a:rPr lang="en-US" smtClean="0"/>
              <a:t>6/21/2012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158629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7DB60-D4A0-4E39-8C0A-316921E9A79A}" type="datetimeFigureOut">
              <a:rPr lang="en-US" smtClean="0"/>
              <a:t>6/21/2012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29351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7DB60-D4A0-4E39-8C0A-316921E9A79A}" type="datetimeFigureOut">
              <a:rPr lang="en-US" smtClean="0"/>
              <a:t>6/21/2012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19A36-BE70-4FEE-B1EE-FBCB987EBC43}" type="slidenum">
              <a:rPr lang="en-US" smtClean="0"/>
              <a:t>‹#›</a:t>
            </a:fld>
            <a:endParaRPr lang="en-US"/>
          </a:p>
        </p:txBody>
      </p:sp>
    </p:spTree>
    <p:extLst>
      <p:ext uri="{BB962C8B-B14F-4D97-AF65-F5344CB8AC3E}">
        <p14:creationId xmlns:p14="http://schemas.microsoft.com/office/powerpoint/2010/main" val="348262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7DB60-D4A0-4E39-8C0A-316921E9A79A}" type="datetimeFigureOut">
              <a:rPr lang="en-US" smtClean="0"/>
              <a:t>6/21/2012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19A36-BE70-4FEE-B1EE-FBCB987EBC43}" type="slidenum">
              <a:rPr lang="en-US" smtClean="0"/>
              <a:t>‹#›</a:t>
            </a:fld>
            <a:endParaRPr lang="en-US"/>
          </a:p>
        </p:txBody>
      </p:sp>
    </p:spTree>
    <p:extLst>
      <p:ext uri="{BB962C8B-B14F-4D97-AF65-F5344CB8AC3E}">
        <p14:creationId xmlns:p14="http://schemas.microsoft.com/office/powerpoint/2010/main" val="378058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87910"/>
            <a:ext cx="8534400" cy="4965290"/>
          </a:xfrm>
        </p:spPr>
        <p:txBody>
          <a:bodyPr>
            <a:normAutofit/>
          </a:bodyPr>
          <a:lstStyle/>
          <a:p>
            <a:pPr marL="342900" indent="-342900" algn="l">
              <a:buFont typeface="Arial" pitchFamily="34" charset="0"/>
              <a:buChar char="•"/>
            </a:pPr>
            <a:r>
              <a:rPr lang="en-US" sz="2400" dirty="0" smtClean="0">
                <a:solidFill>
                  <a:schemeClr val="tx1"/>
                </a:solidFill>
              </a:rPr>
              <a:t>Definition of Bullying Behavior (Physical, Verbal, Social, Cyber): </a:t>
            </a:r>
          </a:p>
          <a:p>
            <a:pPr marL="682625" lvl="0" indent="-220663" algn="l">
              <a:spcAft>
                <a:spcPts val="300"/>
              </a:spcAft>
              <a:buClr>
                <a:srgbClr val="F14124">
                  <a:lumMod val="75000"/>
                </a:srgbClr>
              </a:buClr>
              <a:buSzPct val="130000"/>
              <a:buFont typeface="+mj-lt"/>
              <a:buAutoNum type="arabicPeriod"/>
            </a:pPr>
            <a:r>
              <a:rPr lang="en-US" sz="1600" dirty="0" smtClean="0">
                <a:solidFill>
                  <a:prstClr val="black">
                    <a:lumMod val="75000"/>
                    <a:lumOff val="25000"/>
                  </a:prstClr>
                </a:solidFill>
                <a:latin typeface="Trebuchet MS"/>
              </a:rPr>
              <a:t>aggressive </a:t>
            </a:r>
            <a:r>
              <a:rPr lang="en-US" sz="1600" dirty="0">
                <a:solidFill>
                  <a:prstClr val="black">
                    <a:lumMod val="75000"/>
                    <a:lumOff val="25000"/>
                  </a:prstClr>
                </a:solidFill>
                <a:latin typeface="Trebuchet MS"/>
              </a:rPr>
              <a:t>behavior meant to hurt, humiliate or harass another person.</a:t>
            </a:r>
          </a:p>
          <a:p>
            <a:pPr marL="682625" lvl="0" indent="-220663" algn="l">
              <a:spcAft>
                <a:spcPts val="300"/>
              </a:spcAft>
              <a:buClr>
                <a:srgbClr val="F14124">
                  <a:lumMod val="75000"/>
                </a:srgbClr>
              </a:buClr>
              <a:buSzPct val="130000"/>
              <a:buFont typeface="+mj-lt"/>
              <a:buAutoNum type="arabicPeriod"/>
            </a:pPr>
            <a:r>
              <a:rPr lang="en-US" sz="1600" dirty="0" smtClean="0">
                <a:solidFill>
                  <a:prstClr val="black">
                    <a:lumMod val="75000"/>
                    <a:lumOff val="25000"/>
                  </a:prstClr>
                </a:solidFill>
                <a:latin typeface="Trebuchet MS"/>
              </a:rPr>
              <a:t>repeatedly </a:t>
            </a:r>
            <a:r>
              <a:rPr lang="en-US" sz="1600" dirty="0">
                <a:solidFill>
                  <a:prstClr val="black">
                    <a:lumMod val="75000"/>
                    <a:lumOff val="25000"/>
                  </a:prstClr>
                </a:solidFill>
                <a:latin typeface="Trebuchet MS"/>
              </a:rPr>
              <a:t>over time.</a:t>
            </a:r>
          </a:p>
          <a:p>
            <a:pPr marL="682625" lvl="0" indent="-220663" algn="l">
              <a:spcAft>
                <a:spcPts val="300"/>
              </a:spcAft>
              <a:buClr>
                <a:srgbClr val="F14124">
                  <a:lumMod val="75000"/>
                </a:srgbClr>
              </a:buClr>
              <a:buSzPct val="130000"/>
              <a:buFont typeface="+mj-lt"/>
              <a:buAutoNum type="arabicPeriod"/>
            </a:pPr>
            <a:r>
              <a:rPr lang="en-US" sz="1600" dirty="0" smtClean="0">
                <a:solidFill>
                  <a:prstClr val="black">
                    <a:lumMod val="75000"/>
                    <a:lumOff val="25000"/>
                  </a:prstClr>
                </a:solidFill>
                <a:latin typeface="Trebuchet MS"/>
              </a:rPr>
              <a:t>a </a:t>
            </a:r>
            <a:r>
              <a:rPr lang="en-US" sz="1600" dirty="0">
                <a:solidFill>
                  <a:prstClr val="black">
                    <a:lumMod val="75000"/>
                    <a:lumOff val="25000"/>
                  </a:prstClr>
                </a:solidFill>
                <a:latin typeface="Trebuchet MS"/>
              </a:rPr>
              <a:t>relationship where there is a </a:t>
            </a:r>
            <a:r>
              <a:rPr lang="en-US" sz="1600" dirty="0" smtClean="0">
                <a:solidFill>
                  <a:prstClr val="black">
                    <a:lumMod val="75000"/>
                    <a:lumOff val="25000"/>
                  </a:prstClr>
                </a:solidFill>
                <a:latin typeface="Trebuchet MS"/>
              </a:rPr>
              <a:t>physical/social </a:t>
            </a:r>
            <a:r>
              <a:rPr lang="en-US" sz="1600" dirty="0">
                <a:solidFill>
                  <a:prstClr val="black">
                    <a:lumMod val="75000"/>
                    <a:lumOff val="25000"/>
                  </a:prstClr>
                </a:solidFill>
                <a:latin typeface="Trebuchet MS"/>
              </a:rPr>
              <a:t>imbalance of power</a:t>
            </a:r>
            <a:r>
              <a:rPr lang="en-US" sz="1600" dirty="0" smtClean="0">
                <a:solidFill>
                  <a:prstClr val="black">
                    <a:lumMod val="75000"/>
                    <a:lumOff val="25000"/>
                  </a:prstClr>
                </a:solidFill>
                <a:latin typeface="Trebuchet MS"/>
              </a:rPr>
              <a:t>.</a:t>
            </a:r>
          </a:p>
          <a:p>
            <a:pPr marL="461962" lvl="0" algn="l">
              <a:spcAft>
                <a:spcPts val="300"/>
              </a:spcAft>
              <a:buClr>
                <a:srgbClr val="F14124">
                  <a:lumMod val="75000"/>
                </a:srgbClr>
              </a:buClr>
              <a:buSzPct val="130000"/>
            </a:pPr>
            <a:endParaRPr lang="en-US" sz="1600" dirty="0" smtClean="0">
              <a:solidFill>
                <a:prstClr val="black">
                  <a:lumMod val="75000"/>
                  <a:lumOff val="25000"/>
                </a:prstClr>
              </a:solidFill>
              <a:latin typeface="Trebuchet MS"/>
            </a:endParaRPr>
          </a:p>
          <a:p>
            <a:pPr marL="403225" lvl="0" indent="-349250" algn="l">
              <a:spcAft>
                <a:spcPts val="300"/>
              </a:spcAft>
              <a:buSzPct val="100000"/>
              <a:buFont typeface="Arial" pitchFamily="34" charset="0"/>
              <a:buChar char="•"/>
            </a:pPr>
            <a:r>
              <a:rPr lang="en-US" sz="2400" b="1" dirty="0" smtClean="0">
                <a:solidFill>
                  <a:schemeClr val="tx1"/>
                </a:solidFill>
              </a:rPr>
              <a:t>Not All Conflict is Bullying!</a:t>
            </a:r>
          </a:p>
          <a:p>
            <a:pPr marL="53975" lvl="0" algn="l">
              <a:spcAft>
                <a:spcPts val="300"/>
              </a:spcAft>
              <a:buSzPct val="100000"/>
            </a:pPr>
            <a:endParaRPr lang="en-US" sz="2400" b="1" dirty="0" smtClean="0">
              <a:solidFill>
                <a:schemeClr val="tx1"/>
              </a:solidFill>
            </a:endParaRPr>
          </a:p>
          <a:p>
            <a:pPr marL="339725" lvl="0" indent="-285750" algn="l">
              <a:spcAft>
                <a:spcPts val="300"/>
              </a:spcAft>
              <a:buSzPct val="100000"/>
              <a:buFont typeface="Arial" pitchFamily="34" charset="0"/>
              <a:buChar char="•"/>
            </a:pPr>
            <a:r>
              <a:rPr lang="en-US" sz="2400" dirty="0" smtClean="0">
                <a:solidFill>
                  <a:schemeClr val="tx1"/>
                </a:solidFill>
              </a:rPr>
              <a:t>Teachers’ Role = to EDUCATE</a:t>
            </a:r>
          </a:p>
          <a:p>
            <a:pPr marL="796925" lvl="1" indent="-285750" algn="l">
              <a:spcAft>
                <a:spcPts val="300"/>
              </a:spcAft>
              <a:buSzPct val="100000"/>
              <a:buFont typeface="Arial" pitchFamily="34" charset="0"/>
              <a:buChar char="•"/>
            </a:pPr>
            <a:r>
              <a:rPr lang="en-US" sz="1600" dirty="0" smtClean="0">
                <a:solidFill>
                  <a:schemeClr val="tx1"/>
                </a:solidFill>
                <a:latin typeface="Trebuchet MS"/>
              </a:rPr>
              <a:t>You are all skilled educators not Judge/Jury or Detectives…</a:t>
            </a:r>
          </a:p>
          <a:p>
            <a:pPr marL="796925" lvl="1" indent="-285750" algn="l">
              <a:spcAft>
                <a:spcPts val="300"/>
              </a:spcAft>
              <a:buSzPct val="100000"/>
              <a:buFont typeface="Arial" pitchFamily="34" charset="0"/>
              <a:buChar char="•"/>
            </a:pPr>
            <a:r>
              <a:rPr lang="en-US" sz="1600" dirty="0" smtClean="0">
                <a:solidFill>
                  <a:schemeClr val="tx1"/>
                </a:solidFill>
                <a:latin typeface="Trebuchet MS"/>
              </a:rPr>
              <a:t>Use your strengths as educators and </a:t>
            </a:r>
          </a:p>
          <a:p>
            <a:pPr marL="804863" lvl="1" algn="l">
              <a:spcAft>
                <a:spcPts val="300"/>
              </a:spcAft>
              <a:buSzPct val="100000"/>
            </a:pPr>
            <a:r>
              <a:rPr lang="en-US" sz="1600" dirty="0" smtClean="0">
                <a:solidFill>
                  <a:schemeClr val="tx1"/>
                </a:solidFill>
                <a:latin typeface="Trebuchet MS"/>
              </a:rPr>
              <a:t>TEACH appropriate behaviors</a:t>
            </a:r>
            <a:endParaRPr lang="en-US" sz="800" dirty="0">
              <a:solidFill>
                <a:schemeClr val="tx1"/>
              </a:solidFill>
              <a:latin typeface="Trebuchet MS"/>
            </a:endParaRPr>
          </a:p>
          <a:p>
            <a:pPr marL="914400" lvl="1" indent="-457200" algn="l">
              <a:buFont typeface="+mj-lt"/>
              <a:buAutoNum type="arabicPeriod"/>
            </a:pPr>
            <a:endParaRPr lang="en-US" sz="2000" dirty="0">
              <a:solidFill>
                <a:schemeClr val="tx1"/>
              </a:solidFill>
            </a:endParaRPr>
          </a:p>
        </p:txBody>
      </p:sp>
      <p:pic>
        <p:nvPicPr>
          <p:cNvPr id="2051" name="Picture 3" descr="Photo of young boy being choked by a drawing of a hand that is made up of wo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200400"/>
            <a:ext cx="2621684"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316" y="18251"/>
            <a:ext cx="9296400" cy="1569660"/>
          </a:xfrm>
          <a:prstGeom prst="rect">
            <a:avLst/>
          </a:prstGeom>
        </p:spPr>
        <p:txBody>
          <a:bodyPr wrap="square">
            <a:spAutoFit/>
          </a:bodyPr>
          <a:lstStyle/>
          <a:p>
            <a:pPr lvl="0" algn="ctr"/>
            <a:r>
              <a:rPr lang="en-US"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How can teachers prevent Bullying?</a:t>
            </a:r>
          </a:p>
          <a:p>
            <a:pPr lvl="0" algn="ctr"/>
            <a:r>
              <a:rPr lang="en-US"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Things to remember:</a:t>
            </a:r>
            <a:endParaRPr lang="en-US" sz="4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3641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9248"/>
            <a:ext cx="9144000" cy="5276915"/>
          </a:xfrm>
        </p:spPr>
        <p:txBody>
          <a:bodyPr>
            <a:normAutofit lnSpcReduction="10000"/>
          </a:bodyPr>
          <a:lstStyle/>
          <a:p>
            <a:pPr marL="514350" indent="-514350">
              <a:buClr>
                <a:schemeClr val="accent6">
                  <a:lumMod val="75000"/>
                </a:schemeClr>
              </a:buClr>
              <a:buFont typeface="+mj-lt"/>
              <a:buAutoNum type="arabicPeriod"/>
            </a:pPr>
            <a:r>
              <a:rPr lang="en-US" dirty="0" smtClean="0"/>
              <a:t>Empower Bystanders and Victims</a:t>
            </a:r>
          </a:p>
          <a:p>
            <a:pPr marL="796925" lvl="1">
              <a:spcAft>
                <a:spcPts val="300"/>
              </a:spcAft>
              <a:buSzPct val="100000"/>
              <a:buFont typeface="Arial" pitchFamily="34" charset="0"/>
              <a:buChar char="•"/>
            </a:pPr>
            <a:r>
              <a:rPr lang="en-US" sz="1600" dirty="0" smtClean="0">
                <a:solidFill>
                  <a:prstClr val="black"/>
                </a:solidFill>
                <a:latin typeface="Trebuchet MS"/>
              </a:rPr>
              <a:t>Establish Clear &amp; Specific Rules Against Bullying (Role Play situations class/online)</a:t>
            </a:r>
            <a:endParaRPr lang="en-US" sz="1600" dirty="0">
              <a:solidFill>
                <a:prstClr val="black"/>
              </a:solidFill>
              <a:latin typeface="Trebuchet MS"/>
            </a:endParaRPr>
          </a:p>
          <a:p>
            <a:pPr marL="796925" lvl="1">
              <a:spcAft>
                <a:spcPts val="300"/>
              </a:spcAft>
              <a:buSzPct val="100000"/>
              <a:buFont typeface="Arial" pitchFamily="34" charset="0"/>
              <a:buChar char="•"/>
            </a:pPr>
            <a:endParaRPr lang="en-US" sz="500" dirty="0">
              <a:solidFill>
                <a:prstClr val="black"/>
              </a:solidFill>
              <a:latin typeface="Trebuchet MS"/>
            </a:endParaRPr>
          </a:p>
          <a:p>
            <a:pPr marL="796925" lvl="1">
              <a:spcAft>
                <a:spcPts val="300"/>
              </a:spcAft>
              <a:buSzPct val="100000"/>
              <a:buFont typeface="Arial" pitchFamily="34" charset="0"/>
              <a:buChar char="•"/>
            </a:pPr>
            <a:r>
              <a:rPr lang="en-US" sz="1600" dirty="0" smtClean="0">
                <a:solidFill>
                  <a:prstClr val="black"/>
                </a:solidFill>
                <a:latin typeface="Trebuchet MS"/>
              </a:rPr>
              <a:t>Conduct Weekly </a:t>
            </a:r>
            <a:r>
              <a:rPr lang="en-US" sz="1600" dirty="0">
                <a:solidFill>
                  <a:prstClr val="black"/>
                </a:solidFill>
                <a:latin typeface="Trebuchet MS"/>
              </a:rPr>
              <a:t>Classroom Climate </a:t>
            </a:r>
            <a:r>
              <a:rPr lang="en-US" sz="1600" dirty="0" smtClean="0">
                <a:solidFill>
                  <a:prstClr val="black"/>
                </a:solidFill>
                <a:latin typeface="Trebuchet MS"/>
              </a:rPr>
              <a:t>Meetings</a:t>
            </a:r>
          </a:p>
          <a:p>
            <a:pPr marL="511175" lvl="1" indent="0">
              <a:spcAft>
                <a:spcPts val="300"/>
              </a:spcAft>
              <a:buSzPct val="100000"/>
              <a:buNone/>
            </a:pPr>
            <a:endParaRPr lang="en-US" sz="1600" dirty="0" smtClean="0">
              <a:solidFill>
                <a:prstClr val="black"/>
              </a:solidFill>
              <a:latin typeface="Trebuchet MS"/>
            </a:endParaRPr>
          </a:p>
          <a:p>
            <a:pPr marL="796925" lvl="1">
              <a:spcAft>
                <a:spcPts val="300"/>
              </a:spcAft>
              <a:buSzPct val="100000"/>
              <a:buFont typeface="Arial" pitchFamily="34" charset="0"/>
              <a:buChar char="•"/>
            </a:pPr>
            <a:r>
              <a:rPr lang="en-US" sz="1600" dirty="0" smtClean="0">
                <a:solidFill>
                  <a:prstClr val="black"/>
                </a:solidFill>
                <a:latin typeface="Trebuchet MS"/>
              </a:rPr>
              <a:t>Encourage a School Wide Climate of Unity through School Wide Programs and Messages</a:t>
            </a:r>
          </a:p>
          <a:p>
            <a:pPr marL="511175" lvl="1" indent="0">
              <a:spcAft>
                <a:spcPts val="300"/>
              </a:spcAft>
              <a:buSzPct val="100000"/>
              <a:buNone/>
            </a:pPr>
            <a:endParaRPr lang="en-US" sz="1600" dirty="0" smtClean="0">
              <a:solidFill>
                <a:prstClr val="black"/>
              </a:solidFill>
              <a:latin typeface="Trebuchet MS"/>
            </a:endParaRPr>
          </a:p>
          <a:p>
            <a:pPr marL="796925" lvl="1">
              <a:spcAft>
                <a:spcPts val="300"/>
              </a:spcAft>
              <a:buSzPct val="100000"/>
              <a:buFont typeface="Arial" pitchFamily="34" charset="0"/>
              <a:buChar char="•"/>
            </a:pPr>
            <a:r>
              <a:rPr lang="en-US" sz="1600" dirty="0" smtClean="0">
                <a:solidFill>
                  <a:prstClr val="black"/>
                </a:solidFill>
                <a:latin typeface="Trebuchet MS"/>
              </a:rPr>
              <a:t>Frequent Parent Contact of:</a:t>
            </a:r>
          </a:p>
          <a:p>
            <a:pPr marL="1196975" lvl="2">
              <a:spcAft>
                <a:spcPts val="300"/>
              </a:spcAft>
              <a:buSzPct val="100000"/>
            </a:pPr>
            <a:r>
              <a:rPr lang="en-US" sz="1200" u="sng" dirty="0" smtClean="0">
                <a:solidFill>
                  <a:prstClr val="black"/>
                </a:solidFill>
                <a:latin typeface="Trebuchet MS"/>
              </a:rPr>
              <a:t>Victim</a:t>
            </a:r>
            <a:r>
              <a:rPr lang="en-US" sz="1200" dirty="0" smtClean="0">
                <a:solidFill>
                  <a:prstClr val="black"/>
                </a:solidFill>
                <a:latin typeface="Trebuchet MS"/>
              </a:rPr>
              <a:t>= Encourage parents to: A) Normalize and accept their child's feelings. B) Share the “Online” experience with their child. C) Ask their child questions as if they don’t know what is going on. D) Emphasize “Defensive Driving”.</a:t>
            </a:r>
          </a:p>
          <a:p>
            <a:pPr marL="1196975" lvl="2">
              <a:spcAft>
                <a:spcPts val="300"/>
              </a:spcAft>
              <a:buSzPct val="100000"/>
            </a:pPr>
            <a:r>
              <a:rPr lang="en-US" sz="1200" u="sng" dirty="0" smtClean="0">
                <a:solidFill>
                  <a:prstClr val="black"/>
                </a:solidFill>
                <a:latin typeface="Trebuchet MS"/>
              </a:rPr>
              <a:t>Bully</a:t>
            </a:r>
            <a:r>
              <a:rPr lang="en-US" sz="1200" dirty="0" smtClean="0">
                <a:solidFill>
                  <a:prstClr val="black"/>
                </a:solidFill>
                <a:latin typeface="Trebuchet MS"/>
              </a:rPr>
              <a:t>= label the behavior as bullying and encourage the parents to role play situations.</a:t>
            </a:r>
          </a:p>
          <a:p>
            <a:pPr marL="968375" lvl="2" indent="0">
              <a:spcAft>
                <a:spcPts val="300"/>
              </a:spcAft>
              <a:buSzPct val="100000"/>
              <a:buNone/>
            </a:pPr>
            <a:endParaRPr lang="en-US" sz="1200" dirty="0" smtClean="0">
              <a:solidFill>
                <a:prstClr val="black"/>
              </a:solidFill>
              <a:latin typeface="Trebuchet MS"/>
            </a:endParaRPr>
          </a:p>
          <a:p>
            <a:pPr marL="796925" lvl="1">
              <a:spcAft>
                <a:spcPts val="300"/>
              </a:spcAft>
              <a:buSzPct val="100000"/>
              <a:buFont typeface="Arial" pitchFamily="34" charset="0"/>
              <a:buChar char="•"/>
            </a:pPr>
            <a:r>
              <a:rPr lang="en-US" sz="1600" dirty="0" smtClean="0">
                <a:solidFill>
                  <a:prstClr val="black"/>
                </a:solidFill>
                <a:latin typeface="Trebuchet MS"/>
              </a:rPr>
              <a:t>Reporting Forms to Encourage Victims and Bystanders</a:t>
            </a:r>
          </a:p>
          <a:p>
            <a:pPr marL="514350" lvl="0" indent="-514350">
              <a:buClr>
                <a:srgbClr val="F79646">
                  <a:lumMod val="75000"/>
                </a:srgbClr>
              </a:buClr>
              <a:buFont typeface="+mj-lt"/>
              <a:buAutoNum type="arabicPeriod"/>
            </a:pPr>
            <a:r>
              <a:rPr lang="en-US" dirty="0" smtClean="0">
                <a:solidFill>
                  <a:prstClr val="black"/>
                </a:solidFill>
              </a:rPr>
              <a:t>Address and Challenge Gender </a:t>
            </a:r>
          </a:p>
          <a:p>
            <a:pPr marL="511175" lvl="0" indent="0">
              <a:buClr>
                <a:srgbClr val="F79646">
                  <a:lumMod val="75000"/>
                </a:srgbClr>
              </a:buClr>
              <a:buNone/>
            </a:pPr>
            <a:r>
              <a:rPr lang="en-US" dirty="0" smtClean="0">
                <a:solidFill>
                  <a:prstClr val="black"/>
                </a:solidFill>
              </a:rPr>
              <a:t>Stereotypes and Anti-Gay Epithets</a:t>
            </a:r>
            <a:endParaRPr lang="en-US" dirty="0">
              <a:solidFill>
                <a:prstClr val="black"/>
              </a:solidFill>
            </a:endParaRPr>
          </a:p>
          <a:p>
            <a:pPr marL="796925" lvl="1">
              <a:spcAft>
                <a:spcPts val="300"/>
              </a:spcAft>
              <a:buSzPct val="100000"/>
              <a:buFont typeface="Arial" pitchFamily="34" charset="0"/>
              <a:buChar char="•"/>
            </a:pPr>
            <a:r>
              <a:rPr lang="en-US" sz="1600" dirty="0" smtClean="0">
                <a:solidFill>
                  <a:prstClr val="black"/>
                </a:solidFill>
                <a:latin typeface="Trebuchet MS"/>
              </a:rPr>
              <a:t>Model an Atmosphere of Acceptance</a:t>
            </a:r>
            <a:endParaRPr lang="en-US" sz="1200" dirty="0">
              <a:solidFill>
                <a:prstClr val="black"/>
              </a:solidFill>
              <a:latin typeface="Trebuchet MS"/>
            </a:endParaRPr>
          </a:p>
          <a:p>
            <a:pPr marL="968375" lvl="2" indent="0">
              <a:spcAft>
                <a:spcPts val="300"/>
              </a:spcAft>
              <a:buSzPct val="100000"/>
              <a:buNone/>
            </a:pPr>
            <a:endParaRPr lang="en-US" sz="1200" dirty="0">
              <a:solidFill>
                <a:prstClr val="black"/>
              </a:solidFill>
              <a:latin typeface="Trebuchet MS"/>
            </a:endParaRPr>
          </a:p>
          <a:p>
            <a:pPr marL="914400" lvl="1" indent="-514350">
              <a:buClr>
                <a:schemeClr val="accent6">
                  <a:lumMod val="75000"/>
                </a:schemeClr>
              </a:buClr>
            </a:pPr>
            <a:endParaRPr lang="en-US" dirty="0"/>
          </a:p>
        </p:txBody>
      </p:sp>
      <p:pic>
        <p:nvPicPr>
          <p:cNvPr id="3074" name="Picture 2" descr="Photo of an oder man with a tie on who is pointing to a poster entitled &quot;Our School Rules ar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612107"/>
            <a:ext cx="2667000" cy="224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316" y="18251"/>
            <a:ext cx="9296400" cy="830997"/>
          </a:xfrm>
          <a:prstGeom prst="rect">
            <a:avLst/>
          </a:prstGeom>
        </p:spPr>
        <p:txBody>
          <a:bodyPr wrap="square">
            <a:spAutoFit/>
          </a:bodyPr>
          <a:lstStyle/>
          <a:p>
            <a:pPr lvl="0" algn="ctr"/>
            <a:r>
              <a:rPr lang="en-US"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Proactive Measures</a:t>
            </a:r>
            <a:endParaRPr lang="en-US" sz="4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53088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1000"/>
                                        <p:tgtEl>
                                          <p:spTgt spid="3">
                                            <p:txEl>
                                              <p:pRg st="12" end="12"/>
                                            </p:txEl>
                                          </p:spTgt>
                                        </p:tgtEl>
                                      </p:cBhvr>
                                    </p:animEffect>
                                    <p:anim calcmode="lin" valueType="num">
                                      <p:cBhvr>
                                        <p:cTn id="5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1000"/>
                                        <p:tgtEl>
                                          <p:spTgt spid="3">
                                            <p:txEl>
                                              <p:pRg st="13" end="13"/>
                                            </p:txEl>
                                          </p:spTgt>
                                        </p:tgtEl>
                                      </p:cBhvr>
                                    </p:animEffect>
                                    <p:anim calcmode="lin" valueType="num">
                                      <p:cBhvr>
                                        <p:cTn id="5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1000"/>
                                        <p:tgtEl>
                                          <p:spTgt spid="3">
                                            <p:txEl>
                                              <p:pRg st="14" end="14"/>
                                            </p:txEl>
                                          </p:spTgt>
                                        </p:tgtEl>
                                      </p:cBhvr>
                                    </p:animEffect>
                                    <p:anim calcmode="lin" valueType="num">
                                      <p:cBhvr>
                                        <p:cTn id="6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49248"/>
            <a:ext cx="9067800" cy="5551551"/>
          </a:xfrm>
        </p:spPr>
        <p:txBody>
          <a:bodyPr>
            <a:normAutofit/>
          </a:bodyPr>
          <a:lstStyle/>
          <a:p>
            <a:pPr marL="514350" indent="-514350">
              <a:buClr>
                <a:schemeClr val="accent6">
                  <a:lumMod val="75000"/>
                </a:schemeClr>
              </a:buClr>
              <a:buFont typeface="+mj-lt"/>
              <a:buAutoNum type="arabicPeriod"/>
            </a:pPr>
            <a:r>
              <a:rPr lang="en-US" b="1" dirty="0" smtClean="0"/>
              <a:t>Use the Bullying Intervention Card (B.I.C.)</a:t>
            </a:r>
          </a:p>
          <a:p>
            <a:pPr marL="796925" lvl="1">
              <a:spcAft>
                <a:spcPts val="300"/>
              </a:spcAft>
              <a:buSzPct val="100000"/>
              <a:buFont typeface="Arial" pitchFamily="34" charset="0"/>
              <a:buChar char="•"/>
            </a:pPr>
            <a:r>
              <a:rPr lang="en-US" sz="1600" b="1" dirty="0" smtClean="0">
                <a:solidFill>
                  <a:prstClr val="black"/>
                </a:solidFill>
                <a:latin typeface="Trebuchet MS"/>
              </a:rPr>
              <a:t>Remove the bully from the situation immediately.</a:t>
            </a:r>
            <a:endParaRPr lang="en-US" sz="500" b="1" dirty="0">
              <a:solidFill>
                <a:prstClr val="black"/>
              </a:solidFill>
              <a:latin typeface="Trebuchet MS"/>
            </a:endParaRPr>
          </a:p>
          <a:p>
            <a:pPr marL="796925" lvl="1">
              <a:spcAft>
                <a:spcPts val="300"/>
              </a:spcAft>
              <a:buSzPct val="100000"/>
              <a:buFont typeface="Arial" pitchFamily="34" charset="0"/>
              <a:buChar char="•"/>
            </a:pPr>
            <a:r>
              <a:rPr lang="en-US" sz="1600" b="1" dirty="0" smtClean="0">
                <a:solidFill>
                  <a:prstClr val="black"/>
                </a:solidFill>
                <a:latin typeface="Trebuchet MS"/>
              </a:rPr>
              <a:t>Speak with the Victim first once the bully and bully supporters are removed from the situation.</a:t>
            </a:r>
          </a:p>
          <a:p>
            <a:pPr marL="514350" lvl="0" indent="-514350">
              <a:buClr>
                <a:srgbClr val="F79646">
                  <a:lumMod val="75000"/>
                </a:srgbClr>
              </a:buClr>
              <a:buFont typeface="+mj-lt"/>
              <a:buAutoNum type="arabicPeriod"/>
            </a:pPr>
            <a:r>
              <a:rPr lang="en-US" b="1" dirty="0" smtClean="0">
                <a:solidFill>
                  <a:prstClr val="black"/>
                </a:solidFill>
              </a:rPr>
              <a:t>Treat the Victim as a Person in </a:t>
            </a:r>
            <a:r>
              <a:rPr lang="en-US" b="1" u="sng" dirty="0" smtClean="0">
                <a:solidFill>
                  <a:prstClr val="black"/>
                </a:solidFill>
              </a:rPr>
              <a:t>Crisis </a:t>
            </a:r>
            <a:endParaRPr lang="en-US" b="1" u="sng" dirty="0">
              <a:solidFill>
                <a:prstClr val="black"/>
              </a:solidFill>
            </a:endParaRPr>
          </a:p>
          <a:p>
            <a:pPr marL="854075" lvl="1" indent="-342900">
              <a:spcAft>
                <a:spcPts val="300"/>
              </a:spcAft>
              <a:buSzPct val="100000"/>
              <a:buFont typeface="+mj-lt"/>
              <a:buAutoNum type="arabicPeriod"/>
            </a:pPr>
            <a:r>
              <a:rPr lang="en-US" sz="1600" b="1" dirty="0" smtClean="0">
                <a:solidFill>
                  <a:prstClr val="black"/>
                </a:solidFill>
                <a:latin typeface="Trebuchet MS"/>
              </a:rPr>
              <a:t>Is this really Bullying?</a:t>
            </a:r>
          </a:p>
          <a:p>
            <a:pPr marL="854075" lvl="1" indent="-342900">
              <a:spcAft>
                <a:spcPts val="300"/>
              </a:spcAft>
              <a:buSzPct val="100000"/>
              <a:buFont typeface="+mj-lt"/>
              <a:buAutoNum type="arabicPeriod"/>
            </a:pPr>
            <a:r>
              <a:rPr lang="en-US" sz="1600" b="1" u="sng" dirty="0" smtClean="0">
                <a:solidFill>
                  <a:prstClr val="black"/>
                </a:solidFill>
                <a:latin typeface="Trebuchet MS"/>
              </a:rPr>
              <a:t>Empathize</a:t>
            </a:r>
            <a:r>
              <a:rPr lang="en-US" sz="1600" b="1" dirty="0" smtClean="0">
                <a:solidFill>
                  <a:prstClr val="black"/>
                </a:solidFill>
                <a:latin typeface="Trebuchet MS"/>
              </a:rPr>
              <a:t> avoid phrases like “I Understand” LISTEN=SILENT</a:t>
            </a:r>
          </a:p>
          <a:p>
            <a:pPr marL="854075" lvl="1" indent="-342900">
              <a:spcAft>
                <a:spcPts val="300"/>
              </a:spcAft>
              <a:buSzPct val="100000"/>
              <a:buFont typeface="+mj-lt"/>
              <a:buAutoNum type="arabicPeriod"/>
            </a:pPr>
            <a:r>
              <a:rPr lang="en-US" sz="1600" b="1" u="sng" dirty="0" smtClean="0">
                <a:solidFill>
                  <a:prstClr val="black"/>
                </a:solidFill>
                <a:latin typeface="Trebuchet MS"/>
              </a:rPr>
              <a:t>Clarify</a:t>
            </a:r>
            <a:r>
              <a:rPr lang="en-US" sz="1600" b="1" dirty="0" smtClean="0">
                <a:solidFill>
                  <a:prstClr val="black"/>
                </a:solidFill>
                <a:latin typeface="Trebuchet MS"/>
              </a:rPr>
              <a:t> the incident through reflection</a:t>
            </a:r>
          </a:p>
          <a:p>
            <a:pPr marL="854075" lvl="1" indent="-342900">
              <a:spcAft>
                <a:spcPts val="300"/>
              </a:spcAft>
              <a:buSzPct val="100000"/>
              <a:buFont typeface="+mj-lt"/>
              <a:buAutoNum type="arabicPeriod"/>
            </a:pPr>
            <a:r>
              <a:rPr lang="en-US" sz="1600" b="1" u="sng" dirty="0" smtClean="0">
                <a:solidFill>
                  <a:prstClr val="black"/>
                </a:solidFill>
                <a:latin typeface="Trebuchet MS"/>
              </a:rPr>
              <a:t>Student’s point of view: </a:t>
            </a:r>
            <a:r>
              <a:rPr lang="en-US" sz="1600" b="1" dirty="0" smtClean="0">
                <a:solidFill>
                  <a:prstClr val="black"/>
                </a:solidFill>
                <a:latin typeface="Trebuchet MS"/>
              </a:rPr>
              <a:t>No judgment</a:t>
            </a:r>
            <a:endParaRPr lang="en-US" sz="1600" b="1" u="sng" dirty="0" smtClean="0">
              <a:solidFill>
                <a:prstClr val="black"/>
              </a:solidFill>
              <a:latin typeface="Trebuchet MS"/>
            </a:endParaRPr>
          </a:p>
          <a:p>
            <a:pPr marL="854075" lvl="1" indent="-342900">
              <a:spcAft>
                <a:spcPts val="300"/>
              </a:spcAft>
              <a:buSzPct val="100000"/>
              <a:buFont typeface="+mj-lt"/>
              <a:buAutoNum type="arabicPeriod"/>
            </a:pPr>
            <a:r>
              <a:rPr lang="en-US" sz="1600" b="1" u="sng" dirty="0" smtClean="0">
                <a:solidFill>
                  <a:prstClr val="black"/>
                </a:solidFill>
                <a:latin typeface="Trebuchet MS"/>
              </a:rPr>
              <a:t>Brainstorm alternatives/</a:t>
            </a:r>
            <a:r>
              <a:rPr lang="en-US" sz="1600" b="1" dirty="0" smtClean="0">
                <a:solidFill>
                  <a:prstClr val="black"/>
                </a:solidFill>
                <a:latin typeface="Trebuchet MS"/>
              </a:rPr>
              <a:t>available resources. “think for the student”</a:t>
            </a:r>
          </a:p>
          <a:p>
            <a:pPr marL="854075" lvl="1" indent="-342900">
              <a:spcAft>
                <a:spcPts val="300"/>
              </a:spcAft>
              <a:buSzPct val="100000"/>
              <a:buFont typeface="+mj-lt"/>
              <a:buAutoNum type="arabicPeriod"/>
            </a:pPr>
            <a:r>
              <a:rPr lang="en-US" sz="1600" b="1" u="sng" dirty="0" smtClean="0">
                <a:solidFill>
                  <a:prstClr val="black"/>
                </a:solidFill>
                <a:latin typeface="Trebuchet MS"/>
              </a:rPr>
              <a:t>Procedural goals: </a:t>
            </a:r>
            <a:r>
              <a:rPr lang="en-US" sz="1600" b="1" dirty="0" smtClean="0">
                <a:solidFill>
                  <a:prstClr val="black"/>
                </a:solidFill>
                <a:latin typeface="Trebuchet MS"/>
              </a:rPr>
              <a:t>time-limited &amp; sensitive of student’s social network and barriers</a:t>
            </a:r>
          </a:p>
          <a:p>
            <a:pPr marL="854075" lvl="1" indent="-342900">
              <a:spcAft>
                <a:spcPts val="300"/>
              </a:spcAft>
              <a:buSzPct val="100000"/>
              <a:buFont typeface="+mj-lt"/>
              <a:buAutoNum type="arabicPeriod"/>
            </a:pPr>
            <a:r>
              <a:rPr lang="en-US" sz="1600" b="1" dirty="0" smtClean="0">
                <a:solidFill>
                  <a:prstClr val="black"/>
                </a:solidFill>
                <a:latin typeface="Trebuchet MS"/>
              </a:rPr>
              <a:t> </a:t>
            </a:r>
            <a:r>
              <a:rPr lang="en-US" sz="1600" b="1" u="sng" dirty="0" smtClean="0">
                <a:solidFill>
                  <a:prstClr val="black"/>
                </a:solidFill>
                <a:latin typeface="Trebuchet MS"/>
              </a:rPr>
              <a:t>Implement plan : </a:t>
            </a:r>
            <a:r>
              <a:rPr lang="en-US" sz="1600" b="1" dirty="0" smtClean="0">
                <a:solidFill>
                  <a:prstClr val="black"/>
                </a:solidFill>
                <a:latin typeface="Trebuchet MS"/>
              </a:rPr>
              <a:t>evaluate the effectiveness</a:t>
            </a:r>
          </a:p>
          <a:p>
            <a:pPr marL="854075" lvl="1" indent="-342900">
              <a:spcAft>
                <a:spcPts val="300"/>
              </a:spcAft>
              <a:buSzPct val="100000"/>
              <a:buFont typeface="+mj-lt"/>
              <a:buAutoNum type="arabicPeriod"/>
            </a:pPr>
            <a:r>
              <a:rPr lang="en-US" sz="1600" b="1" u="sng" dirty="0" smtClean="0">
                <a:solidFill>
                  <a:prstClr val="black"/>
                </a:solidFill>
                <a:latin typeface="Trebuchet MS"/>
              </a:rPr>
              <a:t>Follow-up </a:t>
            </a:r>
          </a:p>
          <a:p>
            <a:pPr marL="854075" lvl="1" indent="-342900">
              <a:spcAft>
                <a:spcPts val="300"/>
              </a:spcAft>
              <a:buSzPct val="100000"/>
              <a:buFont typeface="+mj-lt"/>
              <a:buAutoNum type="arabicPeriod"/>
            </a:pPr>
            <a:endParaRPr lang="en-US" sz="1600" b="1" u="sng" dirty="0">
              <a:solidFill>
                <a:prstClr val="black"/>
              </a:solidFill>
              <a:latin typeface="Trebuchet MS"/>
              <a:sym typeface="Wingdings" pitchFamily="2" charset="2"/>
            </a:endParaRPr>
          </a:p>
          <a:p>
            <a:pPr marL="511175" lvl="1" indent="0">
              <a:spcAft>
                <a:spcPts val="300"/>
              </a:spcAft>
              <a:buSzPct val="100000"/>
              <a:buNone/>
            </a:pPr>
            <a:r>
              <a:rPr lang="en-US" sz="1600" b="1" dirty="0" smtClean="0">
                <a:solidFill>
                  <a:prstClr val="black"/>
                </a:solidFill>
                <a:latin typeface="Trebuchet MS"/>
                <a:sym typeface="Wingdings" pitchFamily="2" charset="2"/>
              </a:rPr>
              <a:t> Terminate the established crisis relationship.</a:t>
            </a:r>
            <a:endParaRPr lang="en-US" sz="1200" b="1" dirty="0" smtClean="0">
              <a:solidFill>
                <a:prstClr val="black"/>
              </a:solidFill>
              <a:latin typeface="Trebuchet MS"/>
            </a:endParaRPr>
          </a:p>
        </p:txBody>
      </p:sp>
      <p:sp>
        <p:nvSpPr>
          <p:cNvPr id="6" name="Rectangle 5"/>
          <p:cNvSpPr/>
          <p:nvPr/>
        </p:nvSpPr>
        <p:spPr>
          <a:xfrm>
            <a:off x="-45316" y="18251"/>
            <a:ext cx="9296400" cy="830997"/>
          </a:xfrm>
          <a:prstGeom prst="rect">
            <a:avLst/>
          </a:prstGeom>
        </p:spPr>
        <p:txBody>
          <a:bodyPr wrap="square">
            <a:spAutoFit/>
          </a:bodyPr>
          <a:lstStyle/>
          <a:p>
            <a:pPr lvl="0" algn="ctr"/>
            <a:r>
              <a:rPr lang="en-US"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Reactive Measures</a:t>
            </a:r>
            <a:endParaRPr lang="en-US" sz="4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894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1000"/>
                                        <p:tgtEl>
                                          <p:spTgt spid="3">
                                            <p:txEl>
                                              <p:pRg st="13" end="13"/>
                                            </p:txEl>
                                          </p:spTgt>
                                        </p:tgtEl>
                                      </p:cBhvr>
                                    </p:animEffect>
                                    <p:anim calcmode="lin" valueType="num">
                                      <p:cBhvr>
                                        <p:cTn id="7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fade">
                                      <p:cBhvr>
                                        <p:cTn id="78" dur="1000"/>
                                        <p:tgtEl>
                                          <p:spTgt spid="3">
                                            <p:txEl>
                                              <p:pRg st="1" end="1"/>
                                            </p:txEl>
                                          </p:spTgt>
                                        </p:tgtEl>
                                      </p:cBhvr>
                                    </p:animEffect>
                                    <p:anim calcmode="lin" valueType="num">
                                      <p:cBhvr>
                                        <p:cTn id="7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fade">
                                      <p:cBhvr>
                                        <p:cTn id="83" dur="1000"/>
                                        <p:tgtEl>
                                          <p:spTgt spid="3">
                                            <p:txEl>
                                              <p:pRg st="2" end="2"/>
                                            </p:txEl>
                                          </p:spTgt>
                                        </p:tgtEl>
                                      </p:cBhvr>
                                    </p:animEffect>
                                    <p:anim calcmode="lin" valueType="num">
                                      <p:cBhvr>
                                        <p:cTn id="8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
                                            <p:txEl>
                                              <p:pRg st="4" end="4"/>
                                            </p:txEl>
                                          </p:spTgt>
                                        </p:tgtEl>
                                        <p:attrNameLst>
                                          <p:attrName>style.visibility</p:attrName>
                                        </p:attrNameLst>
                                      </p:cBhvr>
                                      <p:to>
                                        <p:strVal val="visible"/>
                                      </p:to>
                                    </p:set>
                                    <p:animEffect transition="in" filter="fade">
                                      <p:cBhvr>
                                        <p:cTn id="88" dur="1000"/>
                                        <p:tgtEl>
                                          <p:spTgt spid="3">
                                            <p:txEl>
                                              <p:pRg st="4" end="4"/>
                                            </p:txEl>
                                          </p:spTgt>
                                        </p:tgtEl>
                                      </p:cBhvr>
                                    </p:animEffect>
                                    <p:anim calcmode="lin" valueType="num">
                                      <p:cBhvr>
                                        <p:cTn id="8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fade">
                                      <p:cBhvr>
                                        <p:cTn id="93" dur="1000"/>
                                        <p:tgtEl>
                                          <p:spTgt spid="3">
                                            <p:txEl>
                                              <p:pRg st="5" end="5"/>
                                            </p:txEl>
                                          </p:spTgt>
                                        </p:tgtEl>
                                      </p:cBhvr>
                                    </p:animEffect>
                                    <p:anim calcmode="lin" valueType="num">
                                      <p:cBhvr>
                                        <p:cTn id="9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
                                            <p:txEl>
                                              <p:pRg st="6" end="6"/>
                                            </p:txEl>
                                          </p:spTgt>
                                        </p:tgtEl>
                                        <p:attrNameLst>
                                          <p:attrName>style.visibility</p:attrName>
                                        </p:attrNameLst>
                                      </p:cBhvr>
                                      <p:to>
                                        <p:strVal val="visible"/>
                                      </p:to>
                                    </p:set>
                                    <p:animEffect transition="in" filter="fade">
                                      <p:cBhvr>
                                        <p:cTn id="98" dur="1000"/>
                                        <p:tgtEl>
                                          <p:spTgt spid="3">
                                            <p:txEl>
                                              <p:pRg st="6" end="6"/>
                                            </p:txEl>
                                          </p:spTgt>
                                        </p:tgtEl>
                                      </p:cBhvr>
                                    </p:animEffect>
                                    <p:anim calcmode="lin" valueType="num">
                                      <p:cBhvr>
                                        <p:cTn id="9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fade">
                                      <p:cBhvr>
                                        <p:cTn id="103" dur="1000"/>
                                        <p:tgtEl>
                                          <p:spTgt spid="3">
                                            <p:txEl>
                                              <p:pRg st="7" end="7"/>
                                            </p:txEl>
                                          </p:spTgt>
                                        </p:tgtEl>
                                      </p:cBhvr>
                                    </p:animEffect>
                                    <p:anim calcmode="lin" valueType="num">
                                      <p:cBhvr>
                                        <p:cTn id="10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0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
                                            <p:txEl>
                                              <p:pRg st="8" end="8"/>
                                            </p:txEl>
                                          </p:spTgt>
                                        </p:tgtEl>
                                        <p:attrNameLst>
                                          <p:attrName>style.visibility</p:attrName>
                                        </p:attrNameLst>
                                      </p:cBhvr>
                                      <p:to>
                                        <p:strVal val="visible"/>
                                      </p:to>
                                    </p:set>
                                    <p:animEffect transition="in" filter="fade">
                                      <p:cBhvr>
                                        <p:cTn id="108" dur="1000"/>
                                        <p:tgtEl>
                                          <p:spTgt spid="3">
                                            <p:txEl>
                                              <p:pRg st="8" end="8"/>
                                            </p:txEl>
                                          </p:spTgt>
                                        </p:tgtEl>
                                      </p:cBhvr>
                                    </p:animEffect>
                                    <p:anim calcmode="lin" valueType="num">
                                      <p:cBhvr>
                                        <p:cTn id="10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1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3">
                                            <p:txEl>
                                              <p:pRg st="9" end="9"/>
                                            </p:txEl>
                                          </p:spTgt>
                                        </p:tgtEl>
                                        <p:attrNameLst>
                                          <p:attrName>style.visibility</p:attrName>
                                        </p:attrNameLst>
                                      </p:cBhvr>
                                      <p:to>
                                        <p:strVal val="visible"/>
                                      </p:to>
                                    </p:set>
                                    <p:animEffect transition="in" filter="fade">
                                      <p:cBhvr>
                                        <p:cTn id="113" dur="1000"/>
                                        <p:tgtEl>
                                          <p:spTgt spid="3">
                                            <p:txEl>
                                              <p:pRg st="9" end="9"/>
                                            </p:txEl>
                                          </p:spTgt>
                                        </p:tgtEl>
                                      </p:cBhvr>
                                    </p:animEffect>
                                    <p:anim calcmode="lin" valueType="num">
                                      <p:cBhvr>
                                        <p:cTn id="11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
                                            <p:txEl>
                                              <p:pRg st="10" end="10"/>
                                            </p:txEl>
                                          </p:spTgt>
                                        </p:tgtEl>
                                        <p:attrNameLst>
                                          <p:attrName>style.visibility</p:attrName>
                                        </p:attrNameLst>
                                      </p:cBhvr>
                                      <p:to>
                                        <p:strVal val="visible"/>
                                      </p:to>
                                    </p:set>
                                    <p:animEffect transition="in" filter="fade">
                                      <p:cBhvr>
                                        <p:cTn id="118" dur="1000"/>
                                        <p:tgtEl>
                                          <p:spTgt spid="3">
                                            <p:txEl>
                                              <p:pRg st="10" end="10"/>
                                            </p:txEl>
                                          </p:spTgt>
                                        </p:tgtEl>
                                      </p:cBhvr>
                                    </p:animEffect>
                                    <p:anim calcmode="lin" valueType="num">
                                      <p:cBhvr>
                                        <p:cTn id="11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2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
                                            <p:txEl>
                                              <p:pRg st="11" end="11"/>
                                            </p:txEl>
                                          </p:spTgt>
                                        </p:tgtEl>
                                        <p:attrNameLst>
                                          <p:attrName>style.visibility</p:attrName>
                                        </p:attrNameLst>
                                      </p:cBhvr>
                                      <p:to>
                                        <p:strVal val="visible"/>
                                      </p:to>
                                    </p:set>
                                    <p:animEffect transition="in" filter="fade">
                                      <p:cBhvr>
                                        <p:cTn id="123" dur="1000"/>
                                        <p:tgtEl>
                                          <p:spTgt spid="3">
                                            <p:txEl>
                                              <p:pRg st="11" end="11"/>
                                            </p:txEl>
                                          </p:spTgt>
                                        </p:tgtEl>
                                      </p:cBhvr>
                                    </p:animEffect>
                                    <p:anim calcmode="lin" valueType="num">
                                      <p:cBhvr>
                                        <p:cTn id="12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2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
                                            <p:txEl>
                                              <p:pRg st="13" end="13"/>
                                            </p:txEl>
                                          </p:spTgt>
                                        </p:tgtEl>
                                        <p:attrNameLst>
                                          <p:attrName>style.visibility</p:attrName>
                                        </p:attrNameLst>
                                      </p:cBhvr>
                                      <p:to>
                                        <p:strVal val="visible"/>
                                      </p:to>
                                    </p:set>
                                    <p:animEffect transition="in" filter="fade">
                                      <p:cBhvr>
                                        <p:cTn id="128" dur="1000"/>
                                        <p:tgtEl>
                                          <p:spTgt spid="3">
                                            <p:txEl>
                                              <p:pRg st="13" end="13"/>
                                            </p:txEl>
                                          </p:spTgt>
                                        </p:tgtEl>
                                      </p:cBhvr>
                                    </p:animEffect>
                                    <p:anim calcmode="lin" valueType="num">
                                      <p:cBhvr>
                                        <p:cTn id="12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3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ont of Bullying Intervention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7" y="-2"/>
            <a:ext cx="9245601" cy="693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2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 of Bullying Intervention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2217"/>
            <a:ext cx="8331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11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57" y="3389007"/>
            <a:ext cx="2329543" cy="346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descr="Illustration of a figure pointing his thumb down and the word &quot;cyber bullies&quot; beside his thumb."/>
          <p:cNvSpPr>
            <a:spLocks noGrp="1"/>
          </p:cNvSpPr>
          <p:nvPr>
            <p:ph idx="1"/>
          </p:nvPr>
        </p:nvSpPr>
        <p:spPr>
          <a:xfrm>
            <a:off x="0" y="1219200"/>
            <a:ext cx="9144000" cy="5638800"/>
          </a:xfrm>
        </p:spPr>
        <p:txBody>
          <a:bodyPr>
            <a:normAutofit/>
          </a:bodyPr>
          <a:lstStyle/>
          <a:p>
            <a:pPr marL="339725" lvl="0" indent="-285750">
              <a:spcAft>
                <a:spcPts val="300"/>
              </a:spcAft>
              <a:buSzPct val="100000"/>
            </a:pPr>
            <a:r>
              <a:rPr lang="en-US" dirty="0">
                <a:solidFill>
                  <a:prstClr val="black"/>
                </a:solidFill>
              </a:rPr>
              <a:t>Teachers’ Role = to </a:t>
            </a:r>
            <a:r>
              <a:rPr lang="en-US" dirty="0" smtClean="0">
                <a:solidFill>
                  <a:prstClr val="black"/>
                </a:solidFill>
              </a:rPr>
              <a:t>EDUCATE</a:t>
            </a:r>
          </a:p>
          <a:p>
            <a:pPr marL="53975" lvl="0" indent="0" algn="ctr">
              <a:spcAft>
                <a:spcPts val="300"/>
              </a:spcAft>
              <a:buSzPct val="100000"/>
              <a:buNone/>
            </a:pPr>
            <a:r>
              <a:rPr lang="en-US" sz="2000" i="1" dirty="0" smtClean="0">
                <a:solidFill>
                  <a:prstClr val="black"/>
                </a:solidFill>
              </a:rPr>
              <a:t>“The manner in which you represent yourself online should reflect who you </a:t>
            </a:r>
          </a:p>
          <a:p>
            <a:pPr marL="53975" lvl="0" indent="0" algn="ctr">
              <a:spcAft>
                <a:spcPts val="300"/>
              </a:spcAft>
              <a:buSzPct val="100000"/>
              <a:buNone/>
            </a:pPr>
            <a:r>
              <a:rPr lang="en-US" sz="2000" i="1" dirty="0" smtClean="0">
                <a:solidFill>
                  <a:prstClr val="black"/>
                </a:solidFill>
              </a:rPr>
              <a:t>are now and who you want to be in the future.”</a:t>
            </a:r>
          </a:p>
          <a:p>
            <a:pPr marL="739775" lvl="1">
              <a:spcAft>
                <a:spcPts val="300"/>
              </a:spcAft>
              <a:buSzPct val="100000"/>
            </a:pPr>
            <a:r>
              <a:rPr lang="en-US" sz="2000" dirty="0" smtClean="0">
                <a:solidFill>
                  <a:prstClr val="black"/>
                </a:solidFill>
              </a:rPr>
              <a:t>Most control over cyber security remains at home: EDUCATE the parents:</a:t>
            </a:r>
          </a:p>
          <a:p>
            <a:pPr marL="1262063" indent="-228600">
              <a:spcBef>
                <a:spcPct val="10000"/>
              </a:spcBef>
            </a:pPr>
            <a:r>
              <a:rPr lang="en-US" sz="1600" dirty="0" smtClean="0"/>
              <a:t>Follow suggested guidelines of website </a:t>
            </a:r>
          </a:p>
          <a:p>
            <a:pPr marL="1262063" indent="-228600">
              <a:spcBef>
                <a:spcPct val="10000"/>
              </a:spcBef>
            </a:pPr>
            <a:r>
              <a:rPr lang="en-US" sz="1600" dirty="0" smtClean="0"/>
              <a:t>Review with their child</a:t>
            </a:r>
          </a:p>
          <a:p>
            <a:pPr marL="1654175" lvl="1" indent="-163513">
              <a:spcBef>
                <a:spcPct val="10000"/>
              </a:spcBef>
            </a:pPr>
            <a:r>
              <a:rPr lang="en-US" sz="1400" dirty="0" smtClean="0"/>
              <a:t>Never give out personal information : i.e. passwords</a:t>
            </a:r>
          </a:p>
          <a:p>
            <a:pPr marL="1654175" lvl="1" indent="-163513">
              <a:spcBef>
                <a:spcPct val="10000"/>
              </a:spcBef>
            </a:pPr>
            <a:r>
              <a:rPr lang="en-US" sz="1400" dirty="0" smtClean="0"/>
              <a:t>Do not reply, forward, or send negative cyber messages</a:t>
            </a:r>
          </a:p>
          <a:p>
            <a:pPr marL="1262063" indent="-228600">
              <a:spcBef>
                <a:spcPct val="10000"/>
              </a:spcBef>
            </a:pPr>
            <a:r>
              <a:rPr lang="en-US" sz="1600" dirty="0" smtClean="0"/>
              <a:t> Google their child</a:t>
            </a:r>
          </a:p>
          <a:p>
            <a:pPr marL="1262063" indent="-228600">
              <a:spcBef>
                <a:spcPct val="10000"/>
              </a:spcBef>
            </a:pPr>
            <a:r>
              <a:rPr lang="en-US" sz="1600" dirty="0" smtClean="0"/>
              <a:t>Supervise their child’s time online</a:t>
            </a:r>
          </a:p>
          <a:p>
            <a:pPr marL="1662113" lvl="1" indent="-228600">
              <a:spcBef>
                <a:spcPct val="10000"/>
              </a:spcBef>
            </a:pPr>
            <a:r>
              <a:rPr lang="en-US" sz="1200" dirty="0" smtClean="0"/>
              <a:t>Computer in Family room or central location.</a:t>
            </a:r>
          </a:p>
          <a:p>
            <a:pPr marL="1662113" lvl="1" indent="-228600">
              <a:spcBef>
                <a:spcPct val="10000"/>
              </a:spcBef>
            </a:pPr>
            <a:r>
              <a:rPr lang="en-US" sz="1200" dirty="0" smtClean="0"/>
              <a:t>Store all electronic gadgets in parents’ bedroom before bed.</a:t>
            </a:r>
          </a:p>
          <a:p>
            <a:pPr marL="1262063" indent="-228600">
              <a:spcBef>
                <a:spcPct val="10000"/>
              </a:spcBef>
            </a:pPr>
            <a:r>
              <a:rPr lang="en-US" sz="1600" dirty="0" smtClean="0"/>
              <a:t>Know the law</a:t>
            </a:r>
          </a:p>
          <a:p>
            <a:pPr marL="1262063" indent="-228600">
              <a:spcBef>
                <a:spcPct val="10000"/>
              </a:spcBef>
            </a:pPr>
            <a:r>
              <a:rPr lang="en-US" sz="1600" dirty="0" smtClean="0"/>
              <a:t>Keep a detailed record of the event</a:t>
            </a:r>
          </a:p>
          <a:p>
            <a:pPr marL="1262063" indent="-228600">
              <a:spcBef>
                <a:spcPct val="10000"/>
              </a:spcBef>
            </a:pPr>
            <a:r>
              <a:rPr lang="en-US" sz="1600" dirty="0" smtClean="0"/>
              <a:t>Share the Online Experience: Parents, be their Facebook Friend </a:t>
            </a:r>
          </a:p>
          <a:p>
            <a:pPr marL="1139825" lvl="2">
              <a:spcAft>
                <a:spcPts val="300"/>
              </a:spcAft>
              <a:buSzPct val="100000"/>
            </a:pPr>
            <a:endParaRPr lang="en-US" sz="1600" dirty="0">
              <a:solidFill>
                <a:prstClr val="black"/>
              </a:solidFill>
            </a:endParaRPr>
          </a:p>
          <a:p>
            <a:endParaRPr lang="en-US" dirty="0"/>
          </a:p>
        </p:txBody>
      </p:sp>
      <p:sp>
        <p:nvSpPr>
          <p:cNvPr id="5" name="Title 4"/>
          <p:cNvSpPr>
            <a:spLocks noGrp="1"/>
          </p:cNvSpPr>
          <p:nvPr>
            <p:ph type="title"/>
          </p:nvPr>
        </p:nvSpPr>
        <p:spPr>
          <a:xfrm>
            <a:off x="457200" y="430639"/>
            <a:ext cx="8229600" cy="830997"/>
          </a:xfrm>
          <a:prstGeom prst="rect">
            <a:avLst/>
          </a:prstGeom>
        </p:spPr>
        <p:txBody>
          <a:bodyPr wrap="square">
            <a:spAutoFit/>
          </a:bodyPr>
          <a:lstStyle/>
          <a:p>
            <a:pPr lvl="0" algn="ctr"/>
            <a:r>
              <a:rPr lang="en-US"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Cyber Bullying Interventions</a:t>
            </a:r>
            <a:endParaRPr lang="en-US" sz="4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4820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1000"/>
                                        <p:tgtEl>
                                          <p:spTgt spid="3">
                                            <p:txEl>
                                              <p:pRg st="13" end="13"/>
                                            </p:txEl>
                                          </p:spTgt>
                                        </p:tgtEl>
                                      </p:cBhvr>
                                    </p:animEffect>
                                    <p:anim calcmode="lin" valueType="num">
                                      <p:cBhvr>
                                        <p:cTn id="7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1000"/>
                                        <p:tgtEl>
                                          <p:spTgt spid="3">
                                            <p:txEl>
                                              <p:pRg st="14" end="14"/>
                                            </p:txEl>
                                          </p:spTgt>
                                        </p:tgtEl>
                                      </p:cBhvr>
                                    </p:animEffect>
                                    <p:anim calcmode="lin" valueType="num">
                                      <p:cBhvr>
                                        <p:cTn id="8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511</Words>
  <Application>Microsoft Office PowerPoint</Application>
  <PresentationFormat>On-screen Show (4:3)</PresentationFormat>
  <Paragraphs>68</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Cyber Bullying Interventions</vt:lpstr>
    </vt:vector>
  </TitlesOfParts>
  <Company>Charles County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teachers stop bullying? Things to remember:</dc:title>
  <dc:creator>Charles County Public Schools</dc:creator>
  <cp:lastModifiedBy>Brian Peterson</cp:lastModifiedBy>
  <cp:revision>28</cp:revision>
  <dcterms:created xsi:type="dcterms:W3CDTF">2012-06-19T12:13:04Z</dcterms:created>
  <dcterms:modified xsi:type="dcterms:W3CDTF">2012-06-21T19:44:08Z</dcterms:modified>
</cp:coreProperties>
</file>