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p:scale>
          <a:sx n="78" d="100"/>
          <a:sy n="78" d="100"/>
        </p:scale>
        <p:origin x="-78" y="2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pPr algn="ctr" eaLnBrk="1" latinLnBrk="0" hangingPunct="1"/>
            <a:fld id="{23A271A1-F6D6-438B-A432-4747EE7ECD40}" type="datetimeFigureOut">
              <a:rPr lang="en-US" smtClean="0"/>
              <a:pPr algn="ctr" eaLnBrk="1" latinLnBrk="0" hangingPunct="1"/>
              <a:t>6/27/2012</a:t>
            </a:fld>
            <a:endParaRPr lang="en-US" sz="2000" dirty="0">
              <a:solidFill>
                <a:srgbClr val="FFFFFF"/>
              </a:solidFill>
            </a:endParaRPr>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pPr algn="r" eaLnBrk="1" latinLnBrk="0" hangingPunct="1"/>
            <a:endParaRPr kumimoji="0" lang="en-US" dirty="0">
              <a:solidFill>
                <a:schemeClr val="tx2"/>
              </a:solidFill>
            </a:endParaRPr>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F0C94032-CD4C-4C25-B0C2-CEC720522D92}" type="slidenum">
              <a:rPr kumimoji="0" lang="en-US" smtClean="0"/>
              <a:pPr eaLnBrk="1" latinLnBrk="0" hangingPunct="1"/>
              <a:t>‹#›</a:t>
            </a:fld>
            <a:endParaRPr kumimoji="0" lang="en-US" dirty="0">
              <a:solidFill>
                <a:schemeClr val="tx2"/>
              </a:solidFill>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eaLnBrk="1" latinLnBrk="0" hangingPunct="1"/>
            <a:fld id="{23A271A1-F6D6-438B-A432-4747EE7ECD40}" type="datetimeFigureOut">
              <a:rPr lang="en-US" smtClean="0"/>
              <a:pPr eaLnBrk="1" latinLnBrk="0" hangingPunct="1"/>
              <a:t>6/27/2012</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F0C94032-CD4C-4C25-B0C2-CEC720522D92}" type="slidenum">
              <a:rPr kumimoji="0" lang="en-US" smtClean="0"/>
              <a:pPr eaLnBrk="1" latinLnBrk="0" hangingPunct="1"/>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pPr eaLnBrk="1" latinLnBrk="0" hangingPunct="1"/>
            <a:fld id="{23A271A1-F6D6-438B-A432-4747EE7ECD40}" type="datetimeFigureOut">
              <a:rPr lang="en-US" smtClean="0"/>
              <a:pPr eaLnBrk="1" latinLnBrk="0" hangingPunct="1"/>
              <a:t>6/27/2012</a:t>
            </a:fld>
            <a:endParaRPr lang="en-US" dirty="0"/>
          </a:p>
        </p:txBody>
      </p:sp>
      <p:sp>
        <p:nvSpPr>
          <p:cNvPr id="5" name="Footer Placeholder 4"/>
          <p:cNvSpPr>
            <a:spLocks noGrp="1"/>
          </p:cNvSpPr>
          <p:nvPr>
            <p:ph type="ftr" sz="quarter" idx="11"/>
          </p:nvPr>
        </p:nvSpPr>
        <p:spPr>
          <a:xfrm>
            <a:off x="457201" y="6248207"/>
            <a:ext cx="5573483" cy="365125"/>
          </a:xfrm>
        </p:spPr>
        <p:txBody>
          <a:bodyPr/>
          <a:lstStyle/>
          <a:p>
            <a:endParaRPr kumimoji="0" lang="en-US" dirty="0"/>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F0C94032-CD4C-4C25-B0C2-CEC720522D92}" type="slidenum">
              <a:rPr kumimoji="0" lang="en-US" smtClean="0"/>
              <a:pPr eaLnBrk="1" latinLnBrk="0" hangingPunct="1"/>
              <a:t>‹#›</a:t>
            </a:fld>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pPr eaLnBrk="1" latinLnBrk="0" hangingPunct="1"/>
            <a:fld id="{23A271A1-F6D6-438B-A432-4747EE7ECD40}" type="datetimeFigureOut">
              <a:rPr lang="en-US" smtClean="0"/>
              <a:pPr eaLnBrk="1" latinLnBrk="0" hangingPunct="1"/>
              <a:t>6/27/2012</a:t>
            </a:fld>
            <a:endParaRPr lang="en-US" dirty="0"/>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F0C94032-CD4C-4C25-B0C2-CEC720522D92}" type="slidenum">
              <a:rPr kumimoji="0" lang="en-US" smtClean="0"/>
              <a:pPr eaLnBrk="1" latinLnBrk="0" hangingPunct="1"/>
              <a:t>‹#›</a:t>
            </a:fld>
            <a:endParaRPr kumimoji="0" lang="en-US" dirty="0">
              <a:solidFill>
                <a:srgbClr val="FFFFFF"/>
              </a:solidFill>
            </a:endParaRPr>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pPr eaLnBrk="1" latinLnBrk="0" hangingPunct="1"/>
            <a:fld id="{23A271A1-F6D6-438B-A432-4747EE7ECD40}" type="datetimeFigureOut">
              <a:rPr lang="en-US" smtClean="0"/>
              <a:pPr eaLnBrk="1" latinLnBrk="0" hangingPunct="1"/>
              <a:t>6/27/2012</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pPr algn="ctr" eaLnBrk="1" latinLnBrk="0" hangingPunct="1"/>
            <a:fld id="{F0C94032-CD4C-4C25-B0C2-CEC720522D92}" type="slidenum">
              <a:rPr kumimoji="0" lang="en-US" smtClean="0"/>
              <a:pPr algn="ctr" eaLnBrk="1" latinLnBrk="0" hangingPunct="1"/>
              <a:t>‹#›</a:t>
            </a:fld>
            <a:endParaRPr kumimoji="0" lang="en-US" sz="2400" dirty="0">
              <a:solidFill>
                <a:srgbClr val="FFFFFF"/>
              </a:solidFill>
            </a:endParaRPr>
          </a:p>
        </p:txBody>
      </p:sp>
      <p:sp>
        <p:nvSpPr>
          <p:cNvPr id="14" name="Footer Placeholder 13"/>
          <p:cNvSpPr>
            <a:spLocks noGrp="1"/>
          </p:cNvSpPr>
          <p:nvPr>
            <p:ph type="ftr" sz="quarter" idx="12"/>
          </p:nvPr>
        </p:nvSpPr>
        <p:spPr/>
        <p:txBody>
          <a:bodyPr/>
          <a:lstStyle/>
          <a:p>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pPr eaLnBrk="1" latinLnBrk="0" hangingPunct="1"/>
            <a:fld id="{23A271A1-F6D6-438B-A432-4747EE7ECD40}" type="datetimeFigureOut">
              <a:rPr lang="en-US" smtClean="0"/>
              <a:pPr eaLnBrk="1" latinLnBrk="0" hangingPunct="1"/>
              <a:t>6/27/2012</a:t>
            </a:fld>
            <a:endParaRPr lang="en-US"/>
          </a:p>
        </p:txBody>
      </p:sp>
      <p:sp>
        <p:nvSpPr>
          <p:cNvPr id="10" name="Slide Number Placeholder 9"/>
          <p:cNvSpPr>
            <a:spLocks noGrp="1"/>
          </p:cNvSpPr>
          <p:nvPr>
            <p:ph type="sldNum" sz="quarter" idx="16"/>
          </p:nvPr>
        </p:nvSpPr>
        <p:spPr/>
        <p:txBody>
          <a:bodyPr rtlCol="0"/>
          <a:lstStyle/>
          <a:p>
            <a:pPr algn="ctr" eaLnBrk="1" latinLnBrk="0" hangingPunct="1"/>
            <a:fld id="{F0C94032-CD4C-4C25-B0C2-CEC720522D92}" type="slidenum">
              <a:rPr kumimoji="0" lang="en-US" smtClean="0"/>
              <a:pPr algn="ctr" eaLnBrk="1" latinLnBrk="0" hangingPunct="1"/>
              <a:t>‹#›</a:t>
            </a:fld>
            <a:endParaRPr kumimoji="0" lang="en-US"/>
          </a:p>
        </p:txBody>
      </p:sp>
      <p:sp>
        <p:nvSpPr>
          <p:cNvPr id="12" name="Footer Placeholder 11"/>
          <p:cNvSpPr>
            <a:spLocks noGrp="1"/>
          </p:cNvSpPr>
          <p:nvPr>
            <p:ph type="ftr" sz="quarter" idx="17"/>
          </p:nvPr>
        </p:nvSpPr>
        <p:spPr/>
        <p:txBody>
          <a:bodyPr rtlCol="0"/>
          <a:lstStyle/>
          <a:p>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pPr eaLnBrk="1" latinLnBrk="0" hangingPunct="1"/>
            <a:fld id="{23A271A1-F6D6-438B-A432-4747EE7ECD40}" type="datetimeFigureOut">
              <a:rPr lang="en-US" smtClean="0"/>
              <a:pPr eaLnBrk="1" latinLnBrk="0" hangingPunct="1"/>
              <a:t>6/27/2012</a:t>
            </a:fld>
            <a:endParaRPr lang="en-US"/>
          </a:p>
        </p:txBody>
      </p:sp>
      <p:sp>
        <p:nvSpPr>
          <p:cNvPr id="12" name="Slide Number Placeholder 11"/>
          <p:cNvSpPr>
            <a:spLocks noGrp="1"/>
          </p:cNvSpPr>
          <p:nvPr>
            <p:ph type="sldNum" sz="quarter" idx="16"/>
          </p:nvPr>
        </p:nvSpPr>
        <p:spPr/>
        <p:txBody>
          <a:bodyPr rtlCol="0"/>
          <a:lstStyle/>
          <a:p>
            <a:pPr algn="ctr" eaLnBrk="1" latinLnBrk="0" hangingPunct="1"/>
            <a:fld id="{F0C94032-CD4C-4C25-B0C2-CEC720522D92}" type="slidenum">
              <a:rPr kumimoji="0" lang="en-US" smtClean="0"/>
              <a:pPr algn="ctr" eaLnBrk="1" latinLnBrk="0" hangingPunct="1"/>
              <a:t>‹#›</a:t>
            </a:fld>
            <a:endParaRPr kumimoji="0" lang="en-US"/>
          </a:p>
        </p:txBody>
      </p:sp>
      <p:sp>
        <p:nvSpPr>
          <p:cNvPr id="14" name="Footer Placeholder 13"/>
          <p:cNvSpPr>
            <a:spLocks noGrp="1"/>
          </p:cNvSpPr>
          <p:nvPr>
            <p:ph type="ftr" sz="quarter" idx="17"/>
          </p:nvPr>
        </p:nvSpPr>
        <p:spPr/>
        <p:txBody>
          <a:bodyPr rtlCol="0"/>
          <a:lstStyle/>
          <a:p>
            <a:endParaRPr kumimoji="0"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pPr eaLnBrk="1" latinLnBrk="0" hangingPunct="1"/>
            <a:fld id="{23A271A1-F6D6-438B-A432-4747EE7ECD40}" type="datetimeFigureOut">
              <a:rPr lang="en-US" smtClean="0"/>
              <a:pPr eaLnBrk="1" latinLnBrk="0" hangingPunct="1"/>
              <a:t>6/27/2012</a:t>
            </a:fld>
            <a:endParaRPr lang="en-US"/>
          </a:p>
        </p:txBody>
      </p:sp>
      <p:sp>
        <p:nvSpPr>
          <p:cNvPr id="4" name="Footer Placeholder 3"/>
          <p:cNvSpPr>
            <a:spLocks noGrp="1"/>
          </p:cNvSpPr>
          <p:nvPr>
            <p:ph type="ftr" sz="quarter" idx="11"/>
          </p:nvPr>
        </p:nvSpPr>
        <p:spPr/>
        <p:txBody>
          <a:bodyPr/>
          <a:lstStyle/>
          <a:p>
            <a:endParaRPr kumimoji="0"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F0C94032-CD4C-4C25-B0C2-CEC720522D92}" type="slidenum">
              <a:rPr kumimoji="0" lang="en-US" smtClean="0"/>
              <a:pPr eaLnBrk="1" latinLnBrk="0" hangingPunct="1"/>
              <a:t>‹#›</a:t>
            </a:fld>
            <a:endParaRPr kumimoji="0" lang="en-US" dirty="0">
              <a:solidFill>
                <a:srgbClr val="FFFFFF"/>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eaLnBrk="1" latinLnBrk="0" hangingPunct="1"/>
            <a:fld id="{23A271A1-F6D6-438B-A432-4747EE7ECD40}" type="datetimeFigureOut">
              <a:rPr lang="en-US" smtClean="0"/>
              <a:pPr eaLnBrk="1" latinLnBrk="0" hangingPunct="1"/>
              <a:t>6/27/2012</a:t>
            </a:fld>
            <a:endParaRPr lang="en-US"/>
          </a:p>
        </p:txBody>
      </p:sp>
      <p:sp>
        <p:nvSpPr>
          <p:cNvPr id="3" name="Footer Placeholder 2"/>
          <p:cNvSpPr>
            <a:spLocks noGrp="1"/>
          </p:cNvSpPr>
          <p:nvPr>
            <p:ph type="ftr" sz="quarter" idx="11"/>
          </p:nvPr>
        </p:nvSpPr>
        <p:spPr/>
        <p:txBody>
          <a:bodyPr/>
          <a:lstStyle/>
          <a:p>
            <a:endParaRPr kumimoji="0" lang="en-US" dirty="0"/>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F0C94032-CD4C-4C25-B0C2-CEC720522D92}" type="slidenum">
              <a:rPr kumimoji="0" lang="en-US" smtClean="0"/>
              <a:pPr eaLnBrk="1" latinLnBrk="0" hangingPunct="1"/>
              <a:t>‹#›</a:t>
            </a:fld>
            <a:endParaRPr kumimoji="0" lang="en-US" dirty="0">
              <a:solidFill>
                <a:schemeClr val="tx2"/>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pPr eaLnBrk="1" latinLnBrk="0" hangingPunct="1"/>
            <a:fld id="{23A271A1-F6D6-438B-A432-4747EE7ECD40}" type="datetimeFigureOut">
              <a:rPr lang="en-US" smtClean="0"/>
              <a:pPr eaLnBrk="1" latinLnBrk="0" hangingPunct="1"/>
              <a:t>6/27/2012</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F0C94032-CD4C-4C25-B0C2-CEC720522D92}" type="slidenum">
              <a:rPr kumimoji="0" lang="en-US" smtClean="0"/>
              <a:pPr eaLnBrk="1" latinLnBrk="0" hangingPunct="1"/>
              <a:t>‹#›</a:t>
            </a:fld>
            <a:endParaRPr kumimoji="0" lang="en-US" dirty="0">
              <a:solidFill>
                <a:srgbClr val="FFFFFF"/>
              </a:solidFill>
            </a:endParaRPr>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pPr eaLnBrk="1" latinLnBrk="0" hangingPunct="1"/>
            <a:fld id="{23A271A1-F6D6-438B-A432-4747EE7ECD40}" type="datetimeFigureOut">
              <a:rPr lang="en-US" smtClean="0"/>
              <a:pPr eaLnBrk="1" latinLnBrk="0" hangingPunct="1"/>
              <a:t>6/27/2012</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pPr algn="ctr" eaLnBrk="1" latinLnBrk="0" hangingPunct="1"/>
            <a:fld id="{F0C94032-CD4C-4C25-B0C2-CEC720522D92}" type="slidenum">
              <a:rPr kumimoji="0" lang="en-US" smtClean="0"/>
              <a:pPr algn="ctr" eaLnBrk="1" latinLnBrk="0" hangingPunct="1"/>
              <a:t>‹#›</a:t>
            </a:fld>
            <a:endParaRPr kumimoji="0" lang="en-US" sz="2800" dirty="0"/>
          </a:p>
        </p:txBody>
      </p:sp>
      <p:sp>
        <p:nvSpPr>
          <p:cNvPr id="14" name="Footer Placeholder 13"/>
          <p:cNvSpPr>
            <a:spLocks noGrp="1"/>
          </p:cNvSpPr>
          <p:nvPr>
            <p:ph type="ftr" sz="quarter" idx="12"/>
          </p:nvPr>
        </p:nvSpPr>
        <p:spPr>
          <a:xfrm>
            <a:off x="1600200" y="6248206"/>
            <a:ext cx="4572000" cy="365125"/>
          </a:xfrm>
        </p:spPr>
        <p:txBody>
          <a:bodyPr rtlCol="0"/>
          <a:lstStyle/>
          <a:p>
            <a:endParaRPr kumimoji="0" lang="en-US" dirty="0"/>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smtClean="0"/>
              <a:t>Drag picture to placeholder or click icon to add</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pPr eaLnBrk="1" latinLnBrk="0" hangingPunct="1"/>
            <a:fld id="{23A271A1-F6D6-438B-A432-4747EE7ECD40}" type="datetimeFigureOut">
              <a:rPr lang="en-US" smtClean="0"/>
              <a:pPr eaLnBrk="1" latinLnBrk="0" hangingPunct="1"/>
              <a:t>6/27/2012</a:t>
            </a:fld>
            <a:endParaRPr lang="en-US" sz="1400" dirty="0">
              <a:solidFill>
                <a:schemeClr val="tx2"/>
              </a:solidFill>
            </a:endParaRPr>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pPr algn="r" eaLnBrk="1" latinLnBrk="0" hangingPunct="1"/>
            <a:endParaRPr kumimoji="0" lang="en-US" sz="1400" dirty="0">
              <a:solidFill>
                <a:schemeClr val="tx2"/>
              </a:solidFill>
            </a:endParaRPr>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pPr algn="ctr" eaLnBrk="1" latinLnBrk="0" hangingPunct="1"/>
            <a:fld id="{F0C94032-CD4C-4C25-B0C2-CEC720522D92}" type="slidenum">
              <a:rPr kumimoji="0" lang="en-US" smtClean="0"/>
              <a:pPr algn="ctr" eaLnBrk="1" latinLnBrk="0" hangingPunct="1"/>
              <a:t>‹#›</a:t>
            </a:fld>
            <a:endParaRPr kumimoji="0" lang="en-US" sz="1400" b="1" dirty="0">
              <a:solidFill>
                <a:srgbClr val="FFFFFF"/>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tsgrant.com" TargetMode="External"/><Relationship Id="rId2" Type="http://schemas.openxmlformats.org/officeDocument/2006/relationships/hyperlink" Target="mailto:tgrant1@umbc.edu"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Protecting the Civil Rights of Students in the classroom</a:t>
            </a:r>
            <a:endParaRPr lang="en-US" dirty="0"/>
          </a:p>
        </p:txBody>
      </p:sp>
      <p:sp>
        <p:nvSpPr>
          <p:cNvPr id="3" name="Subtitle 2"/>
          <p:cNvSpPr>
            <a:spLocks noGrp="1"/>
          </p:cNvSpPr>
          <p:nvPr>
            <p:ph type="subTitle" idx="1"/>
          </p:nvPr>
        </p:nvSpPr>
        <p:spPr/>
        <p:txBody>
          <a:bodyPr/>
          <a:lstStyle/>
          <a:p>
            <a:r>
              <a:rPr lang="en-US" dirty="0" smtClean="0"/>
              <a:t>Troy S. Grant</a:t>
            </a:r>
            <a:endParaRPr lang="en-US" dirty="0"/>
          </a:p>
        </p:txBody>
      </p:sp>
    </p:spTree>
    <p:extLst>
      <p:ext uri="{BB962C8B-B14F-4D97-AF65-F5344CB8AC3E}">
        <p14:creationId xmlns:p14="http://schemas.microsoft.com/office/powerpoint/2010/main" val="38354863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Students with Disabilities </a:t>
            </a:r>
            <a:endParaRPr lang="en-US" dirty="0"/>
          </a:p>
        </p:txBody>
      </p:sp>
      <p:sp>
        <p:nvSpPr>
          <p:cNvPr id="3" name="Content Placeholder 2"/>
          <p:cNvSpPr>
            <a:spLocks noGrp="1"/>
          </p:cNvSpPr>
          <p:nvPr>
            <p:ph sz="quarter" idx="1"/>
          </p:nvPr>
        </p:nvSpPr>
        <p:spPr/>
        <p:txBody>
          <a:bodyPr/>
          <a:lstStyle/>
          <a:p>
            <a:r>
              <a:rPr lang="en-US" dirty="0" smtClean="0"/>
              <a:t>Know your rights</a:t>
            </a:r>
          </a:p>
          <a:p>
            <a:r>
              <a:rPr lang="en-US" dirty="0" smtClean="0"/>
              <a:t>Confidently Require your Teachers to Carry Out IEP accommodations and/or 504 plans</a:t>
            </a:r>
          </a:p>
          <a:p>
            <a:r>
              <a:rPr lang="en-US" dirty="0" smtClean="0"/>
              <a:t>If appropriate, talk about the pink elephant in class (Anna)</a:t>
            </a:r>
          </a:p>
          <a:p>
            <a:endParaRPr lang="en-US" dirty="0"/>
          </a:p>
        </p:txBody>
      </p:sp>
    </p:spTree>
    <p:extLst>
      <p:ext uri="{BB962C8B-B14F-4D97-AF65-F5344CB8AC3E}">
        <p14:creationId xmlns:p14="http://schemas.microsoft.com/office/powerpoint/2010/main" val="42121731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 Parents</a:t>
            </a:r>
            <a:endParaRPr lang="en-US" dirty="0"/>
          </a:p>
        </p:txBody>
      </p:sp>
      <p:sp>
        <p:nvSpPr>
          <p:cNvPr id="3" name="Content Placeholder 2"/>
          <p:cNvSpPr>
            <a:spLocks noGrp="1"/>
          </p:cNvSpPr>
          <p:nvPr>
            <p:ph sz="quarter" idx="1"/>
          </p:nvPr>
        </p:nvSpPr>
        <p:spPr/>
        <p:txBody>
          <a:bodyPr/>
          <a:lstStyle/>
          <a:p>
            <a:r>
              <a:rPr lang="en-US" dirty="0" smtClean="0"/>
              <a:t>Know the laws that protect your child </a:t>
            </a:r>
          </a:p>
          <a:p>
            <a:r>
              <a:rPr lang="en-US" dirty="0" smtClean="0"/>
              <a:t>Be attentive to the service that your child receives and the services that are provided at your child’s school. </a:t>
            </a:r>
          </a:p>
          <a:p>
            <a:r>
              <a:rPr lang="en-US" dirty="0" smtClean="0"/>
              <a:t>Find out if your child is receiving the same opportunities as others (i.e., GT)</a:t>
            </a:r>
          </a:p>
          <a:p>
            <a:r>
              <a:rPr lang="en-US" dirty="0" smtClean="0"/>
              <a:t>Find out if your child is being disciplined at a higher rate compared to other populations</a:t>
            </a:r>
          </a:p>
          <a:p>
            <a:r>
              <a:rPr lang="en-US" dirty="0" smtClean="0"/>
              <a:t>Advocate! </a:t>
            </a:r>
          </a:p>
          <a:p>
            <a:endParaRPr lang="en-US" dirty="0"/>
          </a:p>
        </p:txBody>
      </p:sp>
    </p:spTree>
    <p:extLst>
      <p:ext uri="{BB962C8B-B14F-4D97-AF65-F5344CB8AC3E}">
        <p14:creationId xmlns:p14="http://schemas.microsoft.com/office/powerpoint/2010/main" val="4538935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Novice Teachers</a:t>
            </a:r>
            <a:endParaRPr lang="en-US" dirty="0"/>
          </a:p>
        </p:txBody>
      </p:sp>
      <p:sp>
        <p:nvSpPr>
          <p:cNvPr id="3" name="Content Placeholder 2"/>
          <p:cNvSpPr>
            <a:spLocks noGrp="1"/>
          </p:cNvSpPr>
          <p:nvPr>
            <p:ph sz="quarter" idx="1"/>
          </p:nvPr>
        </p:nvSpPr>
        <p:spPr/>
        <p:txBody>
          <a:bodyPr>
            <a:normAutofit lnSpcReduction="10000"/>
          </a:bodyPr>
          <a:lstStyle/>
          <a:p>
            <a:r>
              <a:rPr lang="en-US" dirty="0" smtClean="0"/>
              <a:t>Brush up on the laws</a:t>
            </a:r>
          </a:p>
          <a:p>
            <a:r>
              <a:rPr lang="en-US" dirty="0" smtClean="0"/>
              <a:t>Attend Professional Developments which </a:t>
            </a:r>
          </a:p>
          <a:p>
            <a:pPr marL="514350" indent="-514350">
              <a:buFont typeface="+mj-lt"/>
              <a:buAutoNum type="alphaUcPeriod"/>
            </a:pPr>
            <a:r>
              <a:rPr lang="en-US" dirty="0" smtClean="0"/>
              <a:t>cover new policies on bullying; </a:t>
            </a:r>
          </a:p>
          <a:p>
            <a:pPr marL="514350" indent="-514350">
              <a:buFont typeface="+mj-lt"/>
              <a:buAutoNum type="alphaUcPeriod"/>
            </a:pPr>
            <a:r>
              <a:rPr lang="en-US" dirty="0" smtClean="0"/>
              <a:t>Are conducted by Special Educators</a:t>
            </a:r>
          </a:p>
          <a:p>
            <a:pPr marL="514350" indent="-514350">
              <a:buFont typeface="+mj-lt"/>
              <a:buAutoNum type="alphaUcPeriod"/>
            </a:pPr>
            <a:r>
              <a:rPr lang="en-US" dirty="0" smtClean="0"/>
              <a:t>Addresses your LGBT students (</a:t>
            </a:r>
            <a:r>
              <a:rPr lang="en-US" dirty="0"/>
              <a:t>T</a:t>
            </a:r>
            <a:r>
              <a:rPr lang="en-US" dirty="0" smtClean="0"/>
              <a:t>hey are there)</a:t>
            </a:r>
          </a:p>
          <a:p>
            <a:r>
              <a:rPr lang="en-US" dirty="0" smtClean="0"/>
              <a:t>When in doubt, get advice (Brenda)</a:t>
            </a:r>
          </a:p>
          <a:p>
            <a:r>
              <a:rPr lang="en-US" dirty="0" smtClean="0"/>
              <a:t>Be a Reflexive Practitioner (without self-flagellation)</a:t>
            </a:r>
          </a:p>
          <a:p>
            <a:pPr marL="514350" indent="-514350">
              <a:buFont typeface="+mj-lt"/>
              <a:buAutoNum type="alphaUcPeriod"/>
            </a:pPr>
            <a:r>
              <a:rPr lang="en-US" dirty="0" smtClean="0"/>
              <a:t>“Interview” students on how you are doing as a facilitator of “disability,” “minority” discourse  </a:t>
            </a:r>
            <a:endParaRPr lang="en-US" dirty="0"/>
          </a:p>
        </p:txBody>
      </p:sp>
    </p:spTree>
    <p:extLst>
      <p:ext uri="{BB962C8B-B14F-4D97-AF65-F5344CB8AC3E}">
        <p14:creationId xmlns:p14="http://schemas.microsoft.com/office/powerpoint/2010/main" val="40828006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Students</a:t>
            </a:r>
            <a:endParaRPr lang="en-US" dirty="0"/>
          </a:p>
        </p:txBody>
      </p:sp>
      <p:sp>
        <p:nvSpPr>
          <p:cNvPr id="3" name="Content Placeholder 2"/>
          <p:cNvSpPr>
            <a:spLocks noGrp="1"/>
          </p:cNvSpPr>
          <p:nvPr>
            <p:ph sz="quarter" idx="1"/>
          </p:nvPr>
        </p:nvSpPr>
        <p:spPr/>
        <p:txBody>
          <a:bodyPr/>
          <a:lstStyle/>
          <a:p>
            <a:r>
              <a:rPr lang="en-US" dirty="0" smtClean="0"/>
              <a:t>I protect the civil rights of my students by teaching them about the “why” in Civil Rights laws, what discrimination is, how it’s born, the power of language, affirmative action, and more widely, who might be considered a “minority group.” </a:t>
            </a:r>
          </a:p>
          <a:p>
            <a:r>
              <a:rPr lang="en-US" dirty="0" smtClean="0"/>
              <a:t>I teach students not to limit themselves to legalistic classifications of people and to arm themselves with scholarship—being seekers of knowledge. </a:t>
            </a:r>
          </a:p>
          <a:p>
            <a:r>
              <a:rPr lang="en-US" dirty="0" smtClean="0"/>
              <a:t>I try to nurture curiosity by teaching </a:t>
            </a:r>
            <a:r>
              <a:rPr lang="en-US" dirty="0" err="1" smtClean="0"/>
              <a:t>Socratically</a:t>
            </a:r>
            <a:r>
              <a:rPr lang="en-US" dirty="0" smtClean="0"/>
              <a:t> </a:t>
            </a:r>
            <a:endParaRPr lang="en-US" dirty="0"/>
          </a:p>
        </p:txBody>
      </p:sp>
    </p:spTree>
    <p:extLst>
      <p:ext uri="{BB962C8B-B14F-4D97-AF65-F5344CB8AC3E}">
        <p14:creationId xmlns:p14="http://schemas.microsoft.com/office/powerpoint/2010/main" val="30683937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 all of us . . . </a:t>
            </a:r>
            <a:endParaRPr lang="en-US" dirty="0"/>
          </a:p>
        </p:txBody>
      </p:sp>
      <p:sp>
        <p:nvSpPr>
          <p:cNvPr id="3" name="Content Placeholder 2"/>
          <p:cNvSpPr>
            <a:spLocks noGrp="1"/>
          </p:cNvSpPr>
          <p:nvPr>
            <p:ph sz="quarter" idx="1"/>
          </p:nvPr>
        </p:nvSpPr>
        <p:spPr/>
        <p:txBody>
          <a:bodyPr>
            <a:normAutofit fontScale="92500" lnSpcReduction="10000"/>
          </a:bodyPr>
          <a:lstStyle/>
          <a:p>
            <a:r>
              <a:rPr lang="en-US" dirty="0" smtClean="0"/>
              <a:t>Speak up because violations exist and if not addressed, it is discouraging and alienating to the “minorities.” </a:t>
            </a:r>
          </a:p>
          <a:p>
            <a:r>
              <a:rPr lang="en-US" dirty="0" smtClean="0"/>
              <a:t>Examples . . . </a:t>
            </a:r>
          </a:p>
          <a:p>
            <a:pPr marL="514350" indent="-514350">
              <a:buFont typeface="+mj-lt"/>
              <a:buAutoNum type="alphaLcPeriod"/>
            </a:pPr>
            <a:r>
              <a:rPr lang="en-US" dirty="0" smtClean="0"/>
              <a:t>1</a:t>
            </a:r>
            <a:r>
              <a:rPr lang="en-US" baseline="30000" dirty="0" smtClean="0"/>
              <a:t>st</a:t>
            </a:r>
            <a:r>
              <a:rPr lang="en-US" dirty="0" smtClean="0"/>
              <a:t> Principal </a:t>
            </a:r>
          </a:p>
          <a:p>
            <a:pPr marL="514350" indent="-514350">
              <a:buFont typeface="+mj-lt"/>
              <a:buAutoNum type="alphaLcPeriod"/>
            </a:pPr>
            <a:r>
              <a:rPr lang="en-US" dirty="0" smtClean="0"/>
              <a:t>Mr. </a:t>
            </a:r>
            <a:r>
              <a:rPr lang="en-US" dirty="0" err="1" smtClean="0"/>
              <a:t>Sondak</a:t>
            </a:r>
            <a:r>
              <a:rPr lang="en-US" dirty="0" smtClean="0"/>
              <a:t> &amp; Mr. </a:t>
            </a:r>
            <a:r>
              <a:rPr lang="en-US" dirty="0" err="1" smtClean="0"/>
              <a:t>Lippman</a:t>
            </a:r>
            <a:endParaRPr lang="en-US" dirty="0" smtClean="0"/>
          </a:p>
          <a:p>
            <a:pPr marL="514350" indent="-514350">
              <a:buFont typeface="+mj-lt"/>
              <a:buAutoNum type="alphaLcPeriod"/>
            </a:pPr>
            <a:r>
              <a:rPr lang="en-US" dirty="0" smtClean="0"/>
              <a:t>Selena </a:t>
            </a:r>
          </a:p>
          <a:p>
            <a:pPr marL="514350" indent="-514350">
              <a:buFont typeface="+mj-lt"/>
              <a:buAutoNum type="alphaLcPeriod"/>
            </a:pPr>
            <a:r>
              <a:rPr lang="en-US" dirty="0" smtClean="0"/>
              <a:t>Booker Girls </a:t>
            </a:r>
          </a:p>
          <a:p>
            <a:pPr marL="514350" indent="-514350">
              <a:buFont typeface="+mj-lt"/>
              <a:buAutoNum type="alphaLcPeriod"/>
            </a:pPr>
            <a:r>
              <a:rPr lang="en-US" dirty="0" smtClean="0"/>
              <a:t>“in other words. . .” (translation for a reason)</a:t>
            </a:r>
          </a:p>
          <a:p>
            <a:pPr marL="0" indent="0">
              <a:buNone/>
            </a:pPr>
            <a:r>
              <a:rPr lang="en-US" dirty="0" smtClean="0"/>
              <a:t>Contact: Troy (T.S.) Grant, </a:t>
            </a:r>
            <a:r>
              <a:rPr lang="en-US" dirty="0" smtClean="0">
                <a:hlinkClick r:id="rId2"/>
              </a:rPr>
              <a:t>tgrant1@umbc.edu</a:t>
            </a:r>
            <a:r>
              <a:rPr lang="en-US" dirty="0" smtClean="0"/>
              <a:t> or </a:t>
            </a:r>
            <a:r>
              <a:rPr lang="en-US" dirty="0" smtClean="0">
                <a:hlinkClick r:id="rId3"/>
              </a:rPr>
              <a:t>tsgrant.com</a:t>
            </a:r>
            <a:r>
              <a:rPr lang="en-US" dirty="0" smtClean="0"/>
              <a:t> </a:t>
            </a:r>
            <a:endParaRPr lang="en-US" dirty="0"/>
          </a:p>
        </p:txBody>
      </p:sp>
    </p:spTree>
    <p:extLst>
      <p:ext uri="{BB962C8B-B14F-4D97-AF65-F5344CB8AC3E}">
        <p14:creationId xmlns:p14="http://schemas.microsoft.com/office/powerpoint/2010/main" val="3437716726"/>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ＭＳ Ｐゴシック"/>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ＭＳ Ｐゴシック"/>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Median.thmx</Template>
  <TotalTime>641</TotalTime>
  <Words>324</Words>
  <Application>Microsoft Office PowerPoint</Application>
  <PresentationFormat>On-screen Show (4:3)</PresentationFormat>
  <Paragraphs>34</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Median</vt:lpstr>
      <vt:lpstr>Protecting the Civil Rights of Students in the classroom</vt:lpstr>
      <vt:lpstr>Students with Disabilities </vt:lpstr>
      <vt:lpstr>For Parents</vt:lpstr>
      <vt:lpstr>Novice Teachers</vt:lpstr>
      <vt:lpstr>Students</vt:lpstr>
      <vt:lpstr>For all of us . . . </vt:lpstr>
    </vt:vector>
  </TitlesOfParts>
  <Company>pgcps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 pgcps</dc:creator>
  <cp:lastModifiedBy>Laurie Calvert</cp:lastModifiedBy>
  <cp:revision>15</cp:revision>
  <dcterms:created xsi:type="dcterms:W3CDTF">2012-06-26T00:41:32Z</dcterms:created>
  <dcterms:modified xsi:type="dcterms:W3CDTF">2012-06-27T13:41:33Z</dcterms:modified>
</cp:coreProperties>
</file>