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13"/>
  </p:notesMasterIdLst>
  <p:handoutMasterIdLst>
    <p:handoutMasterId r:id="rId14"/>
  </p:handoutMasterIdLst>
  <p:sldIdLst>
    <p:sldId id="331" r:id="rId2"/>
    <p:sldId id="342" r:id="rId3"/>
    <p:sldId id="338" r:id="rId4"/>
    <p:sldId id="295" r:id="rId5"/>
    <p:sldId id="340" r:id="rId6"/>
    <p:sldId id="348" r:id="rId7"/>
    <p:sldId id="350" r:id="rId8"/>
    <p:sldId id="344" r:id="rId9"/>
    <p:sldId id="349" r:id="rId10"/>
    <p:sldId id="347" r:id="rId11"/>
    <p:sldId id="341" r:id="rId1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0066CC"/>
    <a:srgbClr val="0099CC"/>
    <a:srgbClr val="FFFFCC"/>
    <a:srgbClr val="9EF5FE"/>
    <a:srgbClr val="33CC33"/>
    <a:srgbClr val="FFFF00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9763" autoAdjust="0"/>
  </p:normalViewPr>
  <p:slideViewPr>
    <p:cSldViewPr>
      <p:cViewPr varScale="1">
        <p:scale>
          <a:sx n="116" d="100"/>
          <a:sy n="116" d="100"/>
        </p:scale>
        <p:origin x="163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1896" y="-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Header Placeholder 32769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3" tIns="46402" rIns="92803" bIns="46402" numCol="1" anchor="t" anchorCtr="0" compatLnSpc="1">
            <a:prstTxWarp prst="textNoShape">
              <a:avLst/>
            </a:prstTxWarp>
          </a:bodyPr>
          <a:lstStyle>
            <a:lvl1pPr defTabSz="927100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59" name="Date Placeholder 70658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3" tIns="46402" rIns="92803" bIns="46402" numCol="1" anchor="t" anchorCtr="0" compatLnSpc="1">
            <a:prstTxWarp prst="textNoShape">
              <a:avLst/>
            </a:prstTxWarp>
          </a:bodyPr>
          <a:lstStyle>
            <a:lvl1pPr algn="r" defTabSz="927100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26992A79-FB69-4BE8-AB49-810AF94F7727}" type="datetime1">
              <a:rPr lang="en-US"/>
              <a:pPr>
                <a:defRPr/>
              </a:pPr>
              <a:t>4/21/2016</a:t>
            </a:fld>
            <a:endParaRPr lang="en-US"/>
          </a:p>
        </p:txBody>
      </p:sp>
      <p:sp>
        <p:nvSpPr>
          <p:cNvPr id="32772" name="Footer Placeholder 32771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3" tIns="46402" rIns="92803" bIns="46402" numCol="1" anchor="b" anchorCtr="0" compatLnSpc="1">
            <a:prstTxWarp prst="textNoShape">
              <a:avLst/>
            </a:prstTxWarp>
          </a:bodyPr>
          <a:lstStyle>
            <a:lvl1pPr defTabSz="927100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1" name="Slide Number Placeholder 70660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3" tIns="46402" rIns="92803" bIns="46402" numCol="1" anchor="b" anchorCtr="0" compatLnSpc="1">
            <a:prstTxWarp prst="textNoShape">
              <a:avLst/>
            </a:prstTxWarp>
          </a:bodyPr>
          <a:lstStyle>
            <a:lvl1pPr algn="r" defTabSz="927100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49A2FD55-720F-4B24-96AD-B3D954293D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80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Header Placeholder 27649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3" tIns="46402" rIns="92803" bIns="46402" numCol="1" anchor="t" anchorCtr="0" compatLnSpc="1">
            <a:prstTxWarp prst="textNoShape">
              <a:avLst/>
            </a:prstTxWarp>
          </a:bodyPr>
          <a:lstStyle>
            <a:lvl1pPr defTabSz="927100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Date Placeholder 36866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3" tIns="46402" rIns="92803" bIns="46402" numCol="1" anchor="t" anchorCtr="0" compatLnSpc="1">
            <a:prstTxWarp prst="textNoShape">
              <a:avLst/>
            </a:prstTxWarp>
          </a:bodyPr>
          <a:lstStyle>
            <a:lvl1pPr algn="r" defTabSz="927100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ECC8E789-FF19-43E2-93AF-536998701229}" type="datetime1">
              <a:rPr lang="en-US"/>
              <a:pPr>
                <a:defRPr/>
              </a:pPr>
              <a:t>4/21/2016</a:t>
            </a:fld>
            <a:endParaRPr lang="en-US"/>
          </a:p>
        </p:txBody>
      </p:sp>
      <p:sp>
        <p:nvSpPr>
          <p:cNvPr id="14340" name="Rectangle 27651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6913"/>
            <a:ext cx="4648200" cy="348615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9" name="Notes Placeholder 3686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3" tIns="46402" rIns="92803" bIns="464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7654" name="Footer Placeholder 27653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3" tIns="46402" rIns="92803" bIns="46402" numCol="1" anchor="b" anchorCtr="0" compatLnSpc="1">
            <a:prstTxWarp prst="textNoShape">
              <a:avLst/>
            </a:prstTxWarp>
          </a:bodyPr>
          <a:lstStyle>
            <a:lvl1pPr defTabSz="927100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71" name="Slide Number Placeholder 36870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3" tIns="46402" rIns="92803" bIns="46402" numCol="1" anchor="b" anchorCtr="0" compatLnSpc="1">
            <a:prstTxWarp prst="textNoShape">
              <a:avLst/>
            </a:prstTxWarp>
          </a:bodyPr>
          <a:lstStyle>
            <a:lvl1pPr algn="r" defTabSz="927100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EB1A5D41-5566-4F75-82D0-B245DCF940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5566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D3E9D224-0041-41AF-BA37-8B243AC9C16F}" type="datetime1">
              <a:rPr lang="en-US" smtClean="0"/>
              <a:pPr>
                <a:defRPr/>
              </a:pPr>
              <a:t>4/21/2016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934A58-347D-4FB8-A16A-1FF5A0837B7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782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3105150"/>
            <a:ext cx="1200150" cy="3751263"/>
          </a:xfrm>
          <a:prstGeom prst="rect">
            <a:avLst/>
          </a:prstGeom>
          <a:gradFill rotWithShape="1">
            <a:gsLst>
              <a:gs pos="0">
                <a:srgbClr val="D7C6B5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1200150" cy="3219450"/>
          </a:xfrm>
          <a:prstGeom prst="rect">
            <a:avLst/>
          </a:prstGeom>
          <a:gradFill rotWithShape="1">
            <a:gsLst>
              <a:gs pos="0">
                <a:srgbClr val="336699"/>
              </a:gs>
              <a:gs pos="100000">
                <a:srgbClr val="D7C6B5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52400" y="106363"/>
            <a:ext cx="927100" cy="884237"/>
            <a:chOff x="2071" y="816"/>
            <a:chExt cx="1975" cy="1928"/>
          </a:xfrm>
        </p:grpSpPr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1" y="816"/>
              <a:ext cx="1975" cy="1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2071" y="819"/>
              <a:ext cx="1972" cy="1925"/>
            </a:xfrm>
            <a:prstGeom prst="ellipse">
              <a:avLst/>
            </a:prstGeom>
            <a:noFill/>
            <a:ln w="38100" cap="sq">
              <a:solidFill>
                <a:srgbClr val="CC99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</p:grp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371600" y="2660650"/>
            <a:ext cx="7053263" cy="147638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371600" y="969963"/>
            <a:ext cx="7069138" cy="1470025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837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041650"/>
            <a:ext cx="7010400" cy="259715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85147804"/>
      </p:ext>
    </p:extLst>
  </p:cSld>
  <p:clrMapOvr>
    <a:masterClrMapping/>
  </p:clrMapOvr>
  <p:transition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AC3EF5-43F5-4AE1-8B8D-7AA9B08E61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7803"/>
      </p:ext>
    </p:extLst>
  </p:cSld>
  <p:clrMapOvr>
    <a:masterClrMapping/>
  </p:clrMapOvr>
  <p:transition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0175" y="1604963"/>
            <a:ext cx="3646488" cy="4832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99063" y="1604963"/>
            <a:ext cx="3646487" cy="4832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515182-0F4B-4104-9071-C0BE37CF231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311141"/>
      </p:ext>
    </p:extLst>
  </p:cSld>
  <p:clrMapOvr>
    <a:masterClrMapping/>
  </p:clrMapOvr>
  <p:transition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E1C365-E957-46DD-955C-5D2231CA432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659053"/>
      </p:ext>
    </p:extLst>
  </p:cSld>
  <p:clrMapOvr>
    <a:masterClrMapping/>
  </p:clrMapOvr>
  <p:transition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10DC44-3B2D-4E31-87FD-F838D64BD9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941715"/>
      </p:ext>
    </p:extLst>
  </p:cSld>
  <p:clrMapOvr>
    <a:masterClrMapping/>
  </p:clrMapOvr>
  <p:transition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5B293D-7B7C-4862-9423-061A78CEC9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743361"/>
      </p:ext>
    </p:extLst>
  </p:cSld>
  <p:clrMapOvr>
    <a:masterClrMapping/>
  </p:clrMapOvr>
  <p:transition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3105150"/>
            <a:ext cx="1200150" cy="3751263"/>
          </a:xfrm>
          <a:prstGeom prst="rect">
            <a:avLst/>
          </a:prstGeom>
          <a:gradFill rotWithShape="1">
            <a:gsLst>
              <a:gs pos="0">
                <a:srgbClr val="D7C6B5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1200150" cy="3219450"/>
          </a:xfrm>
          <a:prstGeom prst="rect">
            <a:avLst/>
          </a:prstGeom>
          <a:gradFill rotWithShape="1">
            <a:gsLst>
              <a:gs pos="0">
                <a:srgbClr val="336699"/>
              </a:gs>
              <a:gs pos="100000">
                <a:srgbClr val="D7C6B5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29400" y="6445250"/>
            <a:ext cx="2392363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C08B681-708B-41BF-BB80-18C3C81FA9F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1029" name="Group 5"/>
          <p:cNvGrpSpPr>
            <a:grpSpLocks/>
          </p:cNvGrpSpPr>
          <p:nvPr/>
        </p:nvGrpSpPr>
        <p:grpSpPr bwMode="auto">
          <a:xfrm>
            <a:off x="190500" y="106363"/>
            <a:ext cx="817563" cy="779462"/>
            <a:chOff x="2071" y="816"/>
            <a:chExt cx="1975" cy="1928"/>
          </a:xfrm>
        </p:grpSpPr>
        <p:pic>
          <p:nvPicPr>
            <p:cNvPr id="1034" name="Picture 6"/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1" y="816"/>
              <a:ext cx="1975" cy="1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5" name="Oval 7"/>
            <p:cNvSpPr>
              <a:spLocks noChangeArrowheads="1"/>
            </p:cNvSpPr>
            <p:nvPr/>
          </p:nvSpPr>
          <p:spPr bwMode="auto">
            <a:xfrm>
              <a:off x="2071" y="820"/>
              <a:ext cx="1971" cy="1924"/>
            </a:xfrm>
            <a:prstGeom prst="ellipse">
              <a:avLst/>
            </a:prstGeom>
            <a:noFill/>
            <a:ln w="38100" cap="sq">
              <a:solidFill>
                <a:srgbClr val="CC99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</p:grpSp>
      <p:sp>
        <p:nvSpPr>
          <p:cNvPr id="103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387475" y="96838"/>
            <a:ext cx="74437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00175" y="1604963"/>
            <a:ext cx="7445375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2" name="Rectangle 10"/>
          <p:cNvSpPr>
            <a:spLocks noChangeArrowheads="1"/>
          </p:cNvSpPr>
          <p:nvPr/>
        </p:nvSpPr>
        <p:spPr bwMode="auto">
          <a:xfrm>
            <a:off x="1406525" y="1254125"/>
            <a:ext cx="7450138" cy="155575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36" r:id="rId2"/>
    <p:sldLayoutId id="2147483838" r:id="rId3"/>
    <p:sldLayoutId id="2147483840" r:id="rId4"/>
    <p:sldLayoutId id="2147483841" r:id="rId5"/>
    <p:sldLayoutId id="2147483843" r:id="rId6"/>
  </p:sldLayoutIdLst>
  <p:transition>
    <p:randomBar dir="vert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66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6699"/>
          </a:solidFill>
          <a:latin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6699"/>
          </a:solidFill>
          <a:latin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6699"/>
          </a:solidFill>
          <a:latin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6699"/>
          </a:solidFill>
          <a:latin typeface="Arial Narrow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6699"/>
          </a:solidFill>
          <a:latin typeface="Arial Narrow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6699"/>
          </a:solidFill>
          <a:latin typeface="Arial Narrow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6699"/>
          </a:solidFill>
          <a:latin typeface="Arial Narrow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6699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Tempus Sans ITC" pitchFamily="82" charset="0"/>
        <a:buChar char="-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3600" dirty="0" smtClean="0">
                <a:solidFill>
                  <a:schemeClr val="tx1"/>
                </a:solidFill>
              </a:rPr>
              <a:t>Office of</a:t>
            </a:r>
            <a:r>
              <a:rPr lang="en-US" altLang="en-US" sz="3600" dirty="0" smtClean="0">
                <a:solidFill>
                  <a:srgbClr val="0066CC"/>
                </a:solidFill>
              </a:rPr>
              <a:t> &lt;EM, NNSA, SC&gt;</a:t>
            </a:r>
            <a:br>
              <a:rPr lang="en-US" altLang="en-US" sz="3600" dirty="0" smtClean="0">
                <a:solidFill>
                  <a:srgbClr val="0066CC"/>
                </a:solidFill>
              </a:rPr>
            </a:br>
            <a:r>
              <a:rPr lang="en-US" altLang="en-US" sz="3600" dirty="0" smtClean="0">
                <a:solidFill>
                  <a:srgbClr val="0066CC"/>
                </a:solidFill>
              </a:rPr>
              <a:t>&lt;Project Name&gt;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2819400"/>
            <a:ext cx="7010400" cy="3810000"/>
          </a:xfrm>
        </p:spPr>
        <p:txBody>
          <a:bodyPr/>
          <a:lstStyle/>
          <a:p>
            <a:r>
              <a:rPr lang="en-US" altLang="en-US" sz="2800" dirty="0" smtClean="0"/>
              <a:t>Critical Decision-0</a:t>
            </a:r>
          </a:p>
          <a:p>
            <a:r>
              <a:rPr lang="en-US" altLang="en-US" sz="2800" dirty="0" smtClean="0"/>
              <a:t>Approve Mission Need</a:t>
            </a:r>
          </a:p>
          <a:p>
            <a:endParaRPr lang="en-US" altLang="en-US" sz="2800" dirty="0" smtClean="0"/>
          </a:p>
          <a:p>
            <a:r>
              <a:rPr lang="en-US" altLang="en-US" sz="2800" dirty="0" smtClean="0">
                <a:solidFill>
                  <a:srgbClr val="0066CC"/>
                </a:solidFill>
              </a:rPr>
              <a:t>&lt;ESAAB &gt; </a:t>
            </a:r>
            <a:r>
              <a:rPr lang="en-US" altLang="en-US" sz="2800" dirty="0" smtClean="0">
                <a:solidFill>
                  <a:srgbClr val="CC0000"/>
                </a:solidFill>
              </a:rPr>
              <a:t>or</a:t>
            </a:r>
            <a:r>
              <a:rPr lang="en-US" altLang="en-US" sz="2800" dirty="0" smtClean="0">
                <a:solidFill>
                  <a:srgbClr val="0066CC"/>
                </a:solidFill>
              </a:rPr>
              <a:t> &lt;PMRC&gt; </a:t>
            </a:r>
            <a:r>
              <a:rPr lang="en-US" altLang="en-US" sz="2800" dirty="0" smtClean="0"/>
              <a:t>Brief</a:t>
            </a:r>
          </a:p>
          <a:p>
            <a:endParaRPr lang="en-US" altLang="en-US" sz="1100" dirty="0" smtClean="0"/>
          </a:p>
          <a:p>
            <a:r>
              <a:rPr lang="en-US" altLang="en-US" sz="2400" dirty="0" smtClean="0"/>
              <a:t>Presented By: </a:t>
            </a:r>
            <a:r>
              <a:rPr lang="en-US" altLang="en-US" sz="2400" dirty="0" smtClean="0">
                <a:solidFill>
                  <a:srgbClr val="0066CC"/>
                </a:solidFill>
              </a:rPr>
              <a:t>&lt;Name&gt; &lt;Title&gt;</a:t>
            </a:r>
          </a:p>
          <a:p>
            <a:r>
              <a:rPr lang="en-US" altLang="en-US" sz="2400" dirty="0" smtClean="0"/>
              <a:t>Date of Brief:</a:t>
            </a:r>
            <a:r>
              <a:rPr lang="en-US" altLang="en-US" sz="2400" dirty="0" smtClean="0">
                <a:solidFill>
                  <a:srgbClr val="0066CC"/>
                </a:solidFill>
              </a:rPr>
              <a:t>  &lt;Date&gt;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19809"/>
          <p:cNvSpPr txBox="1">
            <a:spLocks noRot="1" noChangeArrowheads="1"/>
          </p:cNvSpPr>
          <p:nvPr/>
        </p:nvSpPr>
        <p:spPr bwMode="auto">
          <a:xfrm>
            <a:off x="1219200" y="0"/>
            <a:ext cx="7620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336699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336699"/>
                </a:solidFill>
                <a:latin typeface="Arial Narrow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336699"/>
                </a:solidFill>
                <a:latin typeface="Arial Narrow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336699"/>
                </a:solidFill>
                <a:latin typeface="Arial Narrow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336699"/>
                </a:solidFill>
                <a:latin typeface="Arial Narrow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336699"/>
                </a:solidFill>
                <a:latin typeface="Arial Narrow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336699"/>
                </a:solidFill>
                <a:latin typeface="Arial Narrow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336699"/>
                </a:solidFill>
                <a:latin typeface="Arial Narrow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336699"/>
                </a:solidFill>
                <a:latin typeface="Arial Narrow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3600" kern="0" dirty="0" smtClean="0"/>
              <a:t>Summary and Recommendation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00" y="1404938"/>
            <a:ext cx="7162800" cy="4847481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latin typeface="Arial" panose="020B0604020202020204" pitchFamily="34" charset="0"/>
                <a:cs typeface="Arial" pitchFamily="34" charset="0"/>
              </a:rPr>
              <a:t>Summary:  </a:t>
            </a:r>
            <a:r>
              <a:rPr lang="en-US" sz="1800" b="1" dirty="0">
                <a:solidFill>
                  <a:srgbClr val="0066CC"/>
                </a:solidFill>
                <a:latin typeface="Arial" panose="020B0604020202020204" pitchFamily="34" charset="0"/>
                <a:cs typeface="Arial" pitchFamily="34" charset="0"/>
              </a:rPr>
              <a:t>&lt;Sample “Conclusions” below…highlight why this project is essential.&gt;</a:t>
            </a:r>
            <a:endParaRPr lang="en-US" b="1" dirty="0">
              <a:solidFill>
                <a:srgbClr val="0066CC"/>
              </a:solidFill>
              <a:latin typeface="Arial" panose="020B0604020202020204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en-US" sz="800" b="1" dirty="0">
              <a:solidFill>
                <a:srgbClr val="0066CC"/>
              </a:solidFill>
              <a:cs typeface="+mn-cs"/>
            </a:endParaRPr>
          </a:p>
          <a:p>
            <a:pPr marL="342900" lvl="1" indent="-342900" eaLnBrk="0" hangingPunct="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b="1" dirty="0">
                <a:solidFill>
                  <a:srgbClr val="0066CC"/>
                </a:solidFill>
                <a:latin typeface="Arial" panose="020B0604020202020204" pitchFamily="34" charset="0"/>
                <a:cs typeface="Arial" pitchFamily="34" charset="0"/>
              </a:rPr>
              <a:t>NSLS II is essential to U.S. leadership in advancing the frontiers of materials sciences in areas of vital importance to our Nation’s energy future.</a:t>
            </a:r>
          </a:p>
          <a:p>
            <a:pPr marL="342900" lvl="1" indent="-342900" eaLnBrk="0" hangingPunct="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b="1" dirty="0">
                <a:solidFill>
                  <a:srgbClr val="0066CC"/>
                </a:solidFill>
                <a:latin typeface="Arial" panose="020B0604020202020204" pitchFamily="34" charset="0"/>
                <a:cs typeface="Arial" pitchFamily="34" charset="0"/>
              </a:rPr>
              <a:t>The technical, schedule, and cost risks have been evaluated and are manageable.</a:t>
            </a:r>
          </a:p>
          <a:p>
            <a:pPr marL="342900" lvl="1" indent="-342900" eaLnBrk="0" hangingPunct="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b="1" dirty="0">
                <a:solidFill>
                  <a:srgbClr val="0066CC"/>
                </a:solidFill>
                <a:latin typeface="Arial" panose="020B0604020202020204" pitchFamily="34" charset="0"/>
                <a:cs typeface="Arial" pitchFamily="34" charset="0"/>
              </a:rPr>
              <a:t>The Mission Need Statement has been approved by the Director of the Office of Science.</a:t>
            </a:r>
          </a:p>
          <a:p>
            <a:pPr eaLnBrk="0" hangingPunct="0">
              <a:defRPr/>
            </a:pPr>
            <a:endParaRPr lang="en-US" b="1" dirty="0">
              <a:latin typeface="Arial" panose="020B0604020202020204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en-US" b="1" dirty="0">
              <a:latin typeface="Arial" panose="020B0604020202020204" pitchFamily="34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en-US" sz="2400" b="1" dirty="0">
                <a:latin typeface="Arial" panose="020B0604020202020204" pitchFamily="34" charset="0"/>
                <a:cs typeface="Arial" pitchFamily="34" charset="0"/>
              </a:rPr>
              <a:t>Recommendation:</a:t>
            </a:r>
          </a:p>
          <a:p>
            <a:pPr marL="342900" indent="-342900" eaLnBrk="0" hangingPunct="0">
              <a:buFont typeface="Arial" panose="020B0604020202020204" pitchFamily="34" charset="0"/>
              <a:buChar char="•"/>
              <a:defRPr/>
            </a:pPr>
            <a:r>
              <a:rPr lang="en-US" b="1" dirty="0">
                <a:latin typeface="Arial" panose="020B0604020202020204" pitchFamily="34" charset="0"/>
                <a:cs typeface="Arial" pitchFamily="34" charset="0"/>
              </a:rPr>
              <a:t>Approve CD-0 for </a:t>
            </a:r>
            <a:r>
              <a:rPr lang="en-US" b="1" dirty="0">
                <a:solidFill>
                  <a:srgbClr val="0066CC"/>
                </a:solidFill>
                <a:latin typeface="Arial" panose="020B0604020202020204" pitchFamily="34" charset="0"/>
                <a:cs typeface="Arial" pitchFamily="34" charset="0"/>
              </a:rPr>
              <a:t>&lt;project name</a:t>
            </a:r>
            <a:r>
              <a:rPr lang="en-US" b="1" dirty="0" smtClean="0">
                <a:solidFill>
                  <a:srgbClr val="0066CC"/>
                </a:solidFill>
                <a:latin typeface="Arial" panose="020B0604020202020204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buFont typeface="Arial" panose="020B0604020202020204" pitchFamily="34" charset="0"/>
              <a:buChar char="•"/>
              <a:defRPr/>
            </a:pPr>
            <a:r>
              <a:rPr lang="en-US" b="1" dirty="0" smtClean="0">
                <a:latin typeface="Arial" panose="020B0604020202020204" pitchFamily="34" charset="0"/>
                <a:cs typeface="Arial" pitchFamily="34" charset="0"/>
              </a:rPr>
              <a:t>ROM Cost Range: </a:t>
            </a:r>
            <a:r>
              <a:rPr lang="en-US" b="1" dirty="0" smtClean="0">
                <a:solidFill>
                  <a:srgbClr val="0066CC"/>
                </a:solidFill>
                <a:latin typeface="Arial" panose="020B0604020202020204" pitchFamily="34" charset="0"/>
                <a:cs typeface="Arial" pitchFamily="34" charset="0"/>
              </a:rPr>
              <a:t>&lt;ROM range&gt;</a:t>
            </a:r>
            <a:endParaRPr lang="en-US" dirty="0">
              <a:solidFill>
                <a:srgbClr val="0066CC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DBB464-036F-4147-B258-B3964089D5E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ransition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19809"/>
          <p:cNvSpPr txBox="1">
            <a:spLocks noRot="1" noChangeArrowheads="1"/>
          </p:cNvSpPr>
          <p:nvPr/>
        </p:nvSpPr>
        <p:spPr bwMode="auto">
          <a:xfrm>
            <a:off x="3429000" y="2743200"/>
            <a:ext cx="2971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4000" b="1" kern="0" dirty="0">
                <a:solidFill>
                  <a:srgbClr val="336699"/>
                </a:solidFill>
                <a:latin typeface="+mj-lt"/>
                <a:ea typeface="+mj-ea"/>
                <a:cs typeface="+mj-cs"/>
              </a:rPr>
              <a:t>Back-Up Material        as Needed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1AACD3-FC69-42FB-8BB5-6F88577750D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ransition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hape 119809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219200" y="0"/>
            <a:ext cx="7620000" cy="1066800"/>
          </a:xfrm>
        </p:spPr>
        <p:txBody>
          <a:bodyPr/>
          <a:lstStyle/>
          <a:p>
            <a:pPr algn="ctr" eaLnBrk="1" hangingPunct="1"/>
            <a:r>
              <a:rPr lang="en-US" altLang="en-US" sz="3600" dirty="0" smtClean="0"/>
              <a:t>Briefing Outline</a:t>
            </a:r>
          </a:p>
        </p:txBody>
      </p:sp>
      <p:sp>
        <p:nvSpPr>
          <p:cNvPr id="4099" name="Shape 119810"/>
          <p:cNvSpPr>
            <a:spLocks noGrp="1" noChangeArrowheads="1"/>
          </p:cNvSpPr>
          <p:nvPr>
            <p:ph type="body" idx="4294967295"/>
          </p:nvPr>
        </p:nvSpPr>
        <p:spPr>
          <a:xfrm>
            <a:off x="1295400" y="1524000"/>
            <a:ext cx="7696200" cy="50292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5000"/>
              </a:spcBef>
              <a:tabLst>
                <a:tab pos="1771650" algn="l"/>
              </a:tabLst>
            </a:pPr>
            <a:r>
              <a:rPr lang="en-US" altLang="en-US" sz="2000" b="0" dirty="0" smtClean="0">
                <a:solidFill>
                  <a:srgbClr val="000000"/>
                </a:solidFill>
                <a:latin typeface="Arial" charset="0"/>
              </a:rPr>
              <a:t>Purpose / Program Mission</a:t>
            </a:r>
          </a:p>
          <a:p>
            <a:pPr eaLnBrk="1" hangingPunct="1">
              <a:lnSpc>
                <a:spcPct val="110000"/>
              </a:lnSpc>
              <a:spcBef>
                <a:spcPct val="5000"/>
              </a:spcBef>
              <a:tabLst>
                <a:tab pos="1771650" algn="l"/>
              </a:tabLst>
            </a:pPr>
            <a:r>
              <a:rPr lang="en-US" altLang="en-US" sz="2000" b="0" dirty="0" smtClean="0">
                <a:solidFill>
                  <a:srgbClr val="000000"/>
                </a:solidFill>
                <a:latin typeface="Arial" charset="0"/>
              </a:rPr>
              <a:t>Mission Need / Capability Gap</a:t>
            </a:r>
          </a:p>
          <a:p>
            <a:pPr eaLnBrk="1" hangingPunct="1">
              <a:lnSpc>
                <a:spcPct val="110000"/>
              </a:lnSpc>
              <a:spcBef>
                <a:spcPct val="5000"/>
              </a:spcBef>
              <a:tabLst>
                <a:tab pos="1771650" algn="l"/>
              </a:tabLst>
            </a:pPr>
            <a:r>
              <a:rPr lang="en-US" altLang="en-US" sz="2000" b="0" dirty="0" smtClean="0">
                <a:solidFill>
                  <a:srgbClr val="000000"/>
                </a:solidFill>
                <a:latin typeface="Arial" charset="0"/>
              </a:rPr>
              <a:t>ROM Cost Range  </a:t>
            </a:r>
          </a:p>
          <a:p>
            <a:pPr eaLnBrk="1" hangingPunct="1">
              <a:lnSpc>
                <a:spcPct val="110000"/>
              </a:lnSpc>
              <a:spcBef>
                <a:spcPct val="5000"/>
              </a:spcBef>
              <a:tabLst>
                <a:tab pos="1771650" algn="l"/>
              </a:tabLst>
            </a:pPr>
            <a:r>
              <a:rPr lang="en-US" altLang="en-US" sz="2000" b="0" dirty="0" smtClean="0">
                <a:solidFill>
                  <a:srgbClr val="000000"/>
                </a:solidFill>
                <a:latin typeface="Arial" charset="0"/>
              </a:rPr>
              <a:t>Mission Validation Independent Review</a:t>
            </a:r>
          </a:p>
          <a:p>
            <a:pPr eaLnBrk="1" hangingPunct="1">
              <a:lnSpc>
                <a:spcPct val="110000"/>
              </a:lnSpc>
              <a:spcBef>
                <a:spcPct val="5000"/>
              </a:spcBef>
              <a:tabLst>
                <a:tab pos="1771650" algn="l"/>
              </a:tabLst>
            </a:pPr>
            <a:r>
              <a:rPr lang="en-US" altLang="en-US" sz="2000" b="0" dirty="0" smtClean="0">
                <a:solidFill>
                  <a:srgbClr val="000000"/>
                </a:solidFill>
                <a:latin typeface="Arial" charset="0"/>
              </a:rPr>
              <a:t>ICR Results</a:t>
            </a:r>
          </a:p>
          <a:p>
            <a:pPr eaLnBrk="1" hangingPunct="1">
              <a:lnSpc>
                <a:spcPct val="110000"/>
              </a:lnSpc>
              <a:spcBef>
                <a:spcPct val="5000"/>
              </a:spcBef>
              <a:tabLst>
                <a:tab pos="1771650" algn="l"/>
              </a:tabLst>
            </a:pPr>
            <a:r>
              <a:rPr lang="en-US" altLang="en-US" sz="2000" b="0" dirty="0" smtClean="0">
                <a:solidFill>
                  <a:srgbClr val="000000"/>
                </a:solidFill>
                <a:latin typeface="Arial" charset="0"/>
              </a:rPr>
              <a:t>Alternatives Considered in ROM Cost range</a:t>
            </a:r>
          </a:p>
          <a:p>
            <a:pPr eaLnBrk="1" hangingPunct="1">
              <a:lnSpc>
                <a:spcPct val="110000"/>
              </a:lnSpc>
              <a:spcBef>
                <a:spcPct val="5000"/>
              </a:spcBef>
              <a:tabLst>
                <a:tab pos="1771650" algn="l"/>
              </a:tabLst>
            </a:pPr>
            <a:r>
              <a:rPr lang="en-US" altLang="en-US" sz="2000" b="0" dirty="0" smtClean="0">
                <a:solidFill>
                  <a:srgbClr val="000000"/>
                </a:solidFill>
                <a:latin typeface="Arial" charset="0"/>
              </a:rPr>
              <a:t>PMRC Issues (If applicable)</a:t>
            </a:r>
          </a:p>
          <a:p>
            <a:pPr eaLnBrk="1" hangingPunct="1">
              <a:lnSpc>
                <a:spcPct val="110000"/>
              </a:lnSpc>
              <a:spcBef>
                <a:spcPct val="5000"/>
              </a:spcBef>
              <a:tabLst>
                <a:tab pos="1771650" algn="l"/>
              </a:tabLst>
            </a:pPr>
            <a:r>
              <a:rPr lang="en-US" altLang="en-US" sz="2000" b="0" dirty="0" smtClean="0">
                <a:solidFill>
                  <a:srgbClr val="000000"/>
                </a:solidFill>
                <a:latin typeface="Arial" charset="0"/>
              </a:rPr>
              <a:t>Summary &amp; Recommendations</a:t>
            </a:r>
          </a:p>
          <a:p>
            <a:pPr eaLnBrk="1" hangingPunct="1">
              <a:lnSpc>
                <a:spcPct val="110000"/>
              </a:lnSpc>
              <a:spcBef>
                <a:spcPct val="5000"/>
              </a:spcBef>
              <a:tabLst>
                <a:tab pos="1771650" algn="l"/>
              </a:tabLst>
            </a:pPr>
            <a:r>
              <a:rPr lang="en-US" altLang="en-US" sz="2000" b="0" dirty="0" smtClean="0">
                <a:solidFill>
                  <a:srgbClr val="000000"/>
                </a:solidFill>
                <a:latin typeface="Arial" charset="0"/>
              </a:rPr>
              <a:t>Backup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DCE0C4-3E3D-4CA2-8196-C8B8E940EE6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hape 119809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219200" y="0"/>
            <a:ext cx="7620000" cy="1066800"/>
          </a:xfrm>
        </p:spPr>
        <p:txBody>
          <a:bodyPr/>
          <a:lstStyle/>
          <a:p>
            <a:pPr algn="ctr" eaLnBrk="1" hangingPunct="1"/>
            <a:r>
              <a:rPr lang="en-US" altLang="en-US" sz="3600" dirty="0" smtClean="0"/>
              <a:t>Purpose / Program Mission</a:t>
            </a:r>
          </a:p>
        </p:txBody>
      </p:sp>
      <p:sp>
        <p:nvSpPr>
          <p:cNvPr id="5123" name="Shape 119810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600200"/>
            <a:ext cx="8077200" cy="46482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spcBef>
                <a:spcPct val="5000"/>
              </a:spcBef>
              <a:buFont typeface="Arial" charset="0"/>
              <a:buChar char="•"/>
            </a:pPr>
            <a:r>
              <a:rPr lang="en-US" altLang="en-US" sz="2000" b="1" dirty="0" smtClean="0">
                <a:solidFill>
                  <a:srgbClr val="000000"/>
                </a:solidFill>
                <a:latin typeface="Arial" charset="0"/>
              </a:rPr>
              <a:t>Obtain PME approval of the Mission Need, CD-0 for </a:t>
            </a:r>
            <a:r>
              <a:rPr lang="en-US" altLang="en-US" sz="2000" b="1" dirty="0" smtClean="0">
                <a:solidFill>
                  <a:srgbClr val="0066CC"/>
                </a:solidFill>
                <a:latin typeface="Arial" charset="0"/>
              </a:rPr>
              <a:t>&lt;Project name&gt;</a:t>
            </a:r>
          </a:p>
          <a:p>
            <a:pPr lvl="1" eaLnBrk="1" hangingPunct="1">
              <a:lnSpc>
                <a:spcPct val="90000"/>
              </a:lnSpc>
              <a:spcBef>
                <a:spcPct val="5000"/>
              </a:spcBef>
              <a:buFont typeface="Tempus Sans ITC" pitchFamily="82" charset="0"/>
              <a:buNone/>
            </a:pPr>
            <a:endParaRPr lang="en-US" altLang="en-US" sz="1600" dirty="0" smtClean="0">
              <a:solidFill>
                <a:srgbClr val="000000"/>
              </a:solidFill>
              <a:latin typeface="Arial" charset="0"/>
            </a:endParaRPr>
          </a:p>
          <a:p>
            <a:pPr lvl="1" eaLnBrk="1" hangingPunct="1">
              <a:lnSpc>
                <a:spcPct val="90000"/>
              </a:lnSpc>
              <a:spcBef>
                <a:spcPct val="5000"/>
              </a:spcBef>
              <a:buFont typeface="Arial" charset="0"/>
              <a:buChar char="•"/>
            </a:pPr>
            <a:r>
              <a:rPr lang="en-US" altLang="en-US" sz="2000" b="1" dirty="0" smtClean="0">
                <a:solidFill>
                  <a:srgbClr val="000000"/>
                </a:solidFill>
                <a:latin typeface="Arial" charset="0"/>
              </a:rPr>
              <a:t>The </a:t>
            </a:r>
            <a:r>
              <a:rPr lang="en-US" altLang="en-US" sz="2000" b="1" dirty="0" smtClean="0">
                <a:solidFill>
                  <a:srgbClr val="0066CC"/>
                </a:solidFill>
                <a:latin typeface="Arial" charset="0"/>
              </a:rPr>
              <a:t>&lt;Program Office name&gt; </a:t>
            </a:r>
            <a:r>
              <a:rPr lang="en-US" altLang="en-US" sz="2000" b="1" dirty="0" smtClean="0">
                <a:solidFill>
                  <a:srgbClr val="000000"/>
                </a:solidFill>
                <a:latin typeface="Arial" charset="0"/>
              </a:rPr>
              <a:t>Mission</a:t>
            </a:r>
            <a:endParaRPr lang="en-US" altLang="en-US" sz="2000" b="1" dirty="0" smtClean="0">
              <a:solidFill>
                <a:srgbClr val="0066CC"/>
              </a:solidFill>
              <a:latin typeface="Arial" charset="0"/>
            </a:endParaRPr>
          </a:p>
          <a:p>
            <a:pPr lvl="2" eaLnBrk="1" hangingPunct="1">
              <a:lnSpc>
                <a:spcPct val="90000"/>
              </a:lnSpc>
              <a:spcBef>
                <a:spcPct val="5000"/>
              </a:spcBef>
            </a:pPr>
            <a:r>
              <a:rPr lang="en-US" altLang="en-US" sz="1600" b="1" dirty="0" smtClean="0">
                <a:solidFill>
                  <a:srgbClr val="0066CC"/>
                </a:solidFill>
                <a:latin typeface="Arial" charset="0"/>
              </a:rPr>
              <a:t>&lt;Describe Program Office mission&gt; </a:t>
            </a:r>
          </a:p>
          <a:p>
            <a:pPr lvl="1" eaLnBrk="1" hangingPunct="1">
              <a:lnSpc>
                <a:spcPct val="90000"/>
              </a:lnSpc>
              <a:spcBef>
                <a:spcPct val="5000"/>
              </a:spcBef>
            </a:pPr>
            <a:endParaRPr lang="en-US" altLang="en-US" sz="2000" b="1" dirty="0" smtClean="0">
              <a:solidFill>
                <a:srgbClr val="000000"/>
              </a:solidFill>
              <a:latin typeface="Arial" charset="0"/>
            </a:endParaRPr>
          </a:p>
          <a:p>
            <a:pPr lvl="2" eaLnBrk="1" hangingPunct="1">
              <a:lnSpc>
                <a:spcPct val="90000"/>
              </a:lnSpc>
              <a:spcBef>
                <a:spcPct val="5000"/>
              </a:spcBef>
            </a:pPr>
            <a:endParaRPr lang="en-US" altLang="en-US" sz="1600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9F8C40-DCE5-4BAB-9BAD-38E2E36220F9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19809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219200" y="0"/>
            <a:ext cx="7620000" cy="1066800"/>
          </a:xfrm>
        </p:spPr>
        <p:txBody>
          <a:bodyPr/>
          <a:lstStyle/>
          <a:p>
            <a:pPr algn="ctr" eaLnBrk="1" hangingPunct="1"/>
            <a:r>
              <a:rPr lang="en-US" altLang="en-US" sz="3600" smtClean="0"/>
              <a:t>Mission Need / Capability Gap</a:t>
            </a:r>
          </a:p>
        </p:txBody>
      </p:sp>
      <p:sp>
        <p:nvSpPr>
          <p:cNvPr id="6147" name="Shape 119810"/>
          <p:cNvSpPr>
            <a:spLocks noGrp="1" noChangeArrowheads="1"/>
          </p:cNvSpPr>
          <p:nvPr>
            <p:ph type="body" idx="4294967295"/>
          </p:nvPr>
        </p:nvSpPr>
        <p:spPr>
          <a:xfrm>
            <a:off x="1447800" y="1524000"/>
            <a:ext cx="7315200" cy="5029200"/>
          </a:xfrm>
        </p:spPr>
        <p:txBody>
          <a:bodyPr/>
          <a:lstStyle/>
          <a:p>
            <a:pPr lvl="2" indent="-1085850" eaLnBrk="1" hangingPunct="1">
              <a:lnSpc>
                <a:spcPct val="80000"/>
              </a:lnSpc>
              <a:spcBef>
                <a:spcPct val="5000"/>
              </a:spcBef>
              <a:buFontTx/>
              <a:buNone/>
              <a:tabLst>
                <a:tab pos="1771650" algn="l"/>
              </a:tabLst>
              <a:defRPr/>
            </a:pPr>
            <a:endParaRPr lang="en-US" altLang="en-US" sz="1200" b="1" dirty="0" smtClean="0">
              <a:solidFill>
                <a:srgbClr val="000000"/>
              </a:solidFill>
              <a:latin typeface="Arial" charset="0"/>
            </a:endParaRPr>
          </a:p>
          <a:p>
            <a:pPr marL="290513" lvl="1" indent="-290513" eaLnBrk="1" hangingPunct="1">
              <a:lnSpc>
                <a:spcPct val="90000"/>
              </a:lnSpc>
              <a:spcBef>
                <a:spcPct val="5000"/>
              </a:spcBef>
              <a:buFont typeface="Arial" charset="0"/>
              <a:buChar char="•"/>
              <a:defRPr/>
            </a:pPr>
            <a:r>
              <a:rPr lang="en-US" altLang="en-US" sz="2000" b="1" dirty="0" smtClean="0">
                <a:solidFill>
                  <a:srgbClr val="000000"/>
                </a:solidFill>
                <a:latin typeface="Arial" charset="0"/>
              </a:rPr>
              <a:t>Mission Need Statement</a:t>
            </a:r>
          </a:p>
          <a:p>
            <a:pPr marL="690563" lvl="2" indent="-290513" eaLnBrk="1" hangingPunct="1">
              <a:lnSpc>
                <a:spcPct val="90000"/>
              </a:lnSpc>
              <a:spcBef>
                <a:spcPct val="5000"/>
              </a:spcBef>
              <a:buFont typeface="Arial" charset="0"/>
              <a:buChar char="•"/>
              <a:defRPr/>
            </a:pPr>
            <a:r>
              <a:rPr lang="en-US" altLang="en-US" sz="1600" b="1" dirty="0" smtClean="0">
                <a:solidFill>
                  <a:srgbClr val="0066CC"/>
                </a:solidFill>
                <a:latin typeface="Arial" charset="0"/>
              </a:rPr>
              <a:t>&lt;Describe mission need that is driving the requirement to execute this project:  short, concise “bumper sticker” of mission need&gt;</a:t>
            </a:r>
          </a:p>
          <a:p>
            <a:pPr marL="228600" lvl="1" indent="-228600" eaLnBrk="1" hangingPunct="1">
              <a:lnSpc>
                <a:spcPct val="90000"/>
              </a:lnSpc>
              <a:spcBef>
                <a:spcPct val="5000"/>
              </a:spcBef>
              <a:buFont typeface="Tempus Sans ITC" pitchFamily="82" charset="0"/>
              <a:buNone/>
              <a:defRPr/>
            </a:pPr>
            <a:endParaRPr lang="en-US" altLang="en-US" sz="1600" dirty="0" smtClean="0">
              <a:solidFill>
                <a:srgbClr val="000000"/>
              </a:solidFill>
              <a:latin typeface="Arial" charset="0"/>
            </a:endParaRPr>
          </a:p>
          <a:p>
            <a:pPr marL="228600" lvl="1" indent="-228600" eaLnBrk="1" hangingPunct="1">
              <a:lnSpc>
                <a:spcPct val="90000"/>
              </a:lnSpc>
              <a:spcBef>
                <a:spcPct val="5000"/>
              </a:spcBef>
              <a:buFont typeface="Tempus Sans ITC" pitchFamily="82" charset="0"/>
              <a:buNone/>
              <a:defRPr/>
            </a:pPr>
            <a:endParaRPr lang="en-US" altLang="en-US" sz="1600" dirty="0">
              <a:solidFill>
                <a:srgbClr val="000000"/>
              </a:solidFill>
              <a:latin typeface="Arial" charset="0"/>
            </a:endParaRPr>
          </a:p>
          <a:p>
            <a:pPr marL="228600" lvl="1" indent="-228600" eaLnBrk="1" hangingPunct="1">
              <a:lnSpc>
                <a:spcPct val="90000"/>
              </a:lnSpc>
              <a:spcBef>
                <a:spcPct val="5000"/>
              </a:spcBef>
              <a:buFont typeface="Tempus Sans ITC" pitchFamily="82" charset="0"/>
              <a:buNone/>
              <a:defRPr/>
            </a:pPr>
            <a:endParaRPr lang="en-US" altLang="en-US" sz="1600" dirty="0">
              <a:solidFill>
                <a:srgbClr val="000000"/>
              </a:solidFill>
              <a:latin typeface="Arial" charset="0"/>
            </a:endParaRPr>
          </a:p>
          <a:p>
            <a:pPr marL="290513" lvl="1" indent="-290513" eaLnBrk="1" hangingPunct="1">
              <a:lnSpc>
                <a:spcPct val="90000"/>
              </a:lnSpc>
              <a:spcBef>
                <a:spcPct val="5000"/>
              </a:spcBef>
              <a:buFont typeface="Arial" charset="0"/>
              <a:buChar char="•"/>
              <a:defRPr/>
            </a:pPr>
            <a:r>
              <a:rPr lang="en-US" altLang="en-US" sz="2000" b="1" dirty="0" smtClean="0">
                <a:solidFill>
                  <a:srgbClr val="000000"/>
                </a:solidFill>
                <a:latin typeface="Arial" charset="0"/>
              </a:rPr>
              <a:t>Internal or External Drivers</a:t>
            </a:r>
            <a:endParaRPr lang="en-US" altLang="en-US" sz="2000" b="1" dirty="0" smtClean="0">
              <a:solidFill>
                <a:srgbClr val="0066CC"/>
              </a:solidFill>
              <a:latin typeface="Arial" charset="0"/>
            </a:endParaRPr>
          </a:p>
          <a:p>
            <a:pPr marL="690563" lvl="2" indent="-290513" eaLnBrk="1" hangingPunct="1">
              <a:lnSpc>
                <a:spcPct val="90000"/>
              </a:lnSpc>
              <a:spcBef>
                <a:spcPct val="5000"/>
              </a:spcBef>
              <a:buFont typeface="Arial" charset="0"/>
              <a:buChar char="•"/>
              <a:defRPr/>
            </a:pPr>
            <a:r>
              <a:rPr lang="en-US" altLang="en-US" sz="1600" b="1" dirty="0" smtClean="0">
                <a:solidFill>
                  <a:srgbClr val="0066CC"/>
                </a:solidFill>
                <a:latin typeface="Arial" charset="0"/>
              </a:rPr>
              <a:t>&lt;Describe Federal, State, or local regulatory drivers.  Describe other drivers as appropriate&gt;</a:t>
            </a:r>
          </a:p>
          <a:p>
            <a:pPr marL="690563" lvl="2" indent="-290513" eaLnBrk="1" hangingPunct="1">
              <a:lnSpc>
                <a:spcPct val="90000"/>
              </a:lnSpc>
              <a:spcBef>
                <a:spcPct val="5000"/>
              </a:spcBef>
              <a:buFont typeface="Arial" charset="0"/>
              <a:buChar char="•"/>
              <a:defRPr/>
            </a:pPr>
            <a:endParaRPr lang="en-US" altLang="en-US" sz="1600" b="1" dirty="0">
              <a:solidFill>
                <a:srgbClr val="0066CC"/>
              </a:solidFill>
              <a:latin typeface="Arial" charset="0"/>
            </a:endParaRPr>
          </a:p>
          <a:p>
            <a:pPr marL="690563" lvl="2" indent="-290513" eaLnBrk="1" hangingPunct="1">
              <a:lnSpc>
                <a:spcPct val="90000"/>
              </a:lnSpc>
              <a:spcBef>
                <a:spcPct val="5000"/>
              </a:spcBef>
              <a:buFont typeface="Arial" charset="0"/>
              <a:buChar char="•"/>
              <a:defRPr/>
            </a:pPr>
            <a:endParaRPr lang="en-US" altLang="en-US" sz="1600" b="1" dirty="0">
              <a:solidFill>
                <a:srgbClr val="000000"/>
              </a:solidFill>
              <a:latin typeface="Arial" charset="0"/>
            </a:endParaRPr>
          </a:p>
          <a:p>
            <a:pPr lvl="2" indent="-1085850" eaLnBrk="1" hangingPunct="1">
              <a:lnSpc>
                <a:spcPct val="80000"/>
              </a:lnSpc>
              <a:spcBef>
                <a:spcPct val="5000"/>
              </a:spcBef>
              <a:buFontTx/>
              <a:buNone/>
              <a:tabLst>
                <a:tab pos="1771650" algn="l"/>
              </a:tabLst>
              <a:defRPr/>
            </a:pPr>
            <a:endParaRPr lang="en-US" altLang="en-US" sz="1200" b="1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54A430-5E12-4D54-82B5-1DE87006461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19809"/>
          <p:cNvSpPr txBox="1">
            <a:spLocks noRot="1" noChangeArrowheads="1"/>
          </p:cNvSpPr>
          <p:nvPr/>
        </p:nvSpPr>
        <p:spPr bwMode="auto">
          <a:xfrm>
            <a:off x="1219200" y="0"/>
            <a:ext cx="7620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336699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336699"/>
                </a:solidFill>
                <a:latin typeface="Arial Narrow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336699"/>
                </a:solidFill>
                <a:latin typeface="Arial Narrow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336699"/>
                </a:solidFill>
                <a:latin typeface="Arial Narrow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336699"/>
                </a:solidFill>
                <a:latin typeface="Arial Narrow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336699"/>
                </a:solidFill>
                <a:latin typeface="Arial Narrow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336699"/>
                </a:solidFill>
                <a:latin typeface="Arial Narrow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336699"/>
                </a:solidFill>
                <a:latin typeface="Arial Narrow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336699"/>
                </a:solidFill>
                <a:latin typeface="Arial Narrow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3200" kern="0" dirty="0" smtClean="0"/>
              <a:t>ROM Cost Range</a:t>
            </a:r>
          </a:p>
        </p:txBody>
      </p:sp>
      <p:sp>
        <p:nvSpPr>
          <p:cNvPr id="9" name="Shape 119810"/>
          <p:cNvSpPr txBox="1">
            <a:spLocks noChangeArrowheads="1"/>
          </p:cNvSpPr>
          <p:nvPr/>
        </p:nvSpPr>
        <p:spPr bwMode="auto">
          <a:xfrm>
            <a:off x="1219200" y="1828800"/>
            <a:ext cx="7696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Tempus Sans ITC" pitchFamily="82" charset="0"/>
              <a:buChar char="-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2000" kern="0" dirty="0" smtClean="0">
                <a:latin typeface="Arial" charset="0"/>
              </a:rPr>
              <a:t>The preliminary Cost Range has been determined to be </a:t>
            </a:r>
            <a:r>
              <a:rPr lang="en-US" altLang="en-US" sz="2000" dirty="0">
                <a:solidFill>
                  <a:srgbClr val="0066CC"/>
                </a:solidFill>
                <a:latin typeface="Arial" charset="0"/>
              </a:rPr>
              <a:t>&lt;$xxx&gt; </a:t>
            </a:r>
            <a:r>
              <a:rPr lang="en-US" altLang="en-US" sz="2000" kern="0" dirty="0" smtClean="0">
                <a:latin typeface="Arial" charset="0"/>
              </a:rPr>
              <a:t>to </a:t>
            </a:r>
            <a:r>
              <a:rPr lang="en-US" altLang="en-US" sz="2000" dirty="0">
                <a:solidFill>
                  <a:srgbClr val="0066CC"/>
                </a:solidFill>
                <a:latin typeface="Arial" charset="0"/>
              </a:rPr>
              <a:t>&lt;$xxx&gt; </a:t>
            </a:r>
            <a:r>
              <a:rPr lang="en-US" altLang="en-US" sz="2000" kern="0" dirty="0" smtClean="0">
                <a:latin typeface="Arial" charset="0"/>
              </a:rPr>
              <a:t>million.  The basis of this range is </a:t>
            </a:r>
            <a:r>
              <a:rPr lang="en-US" altLang="en-US" sz="2000" dirty="0" smtClean="0">
                <a:solidFill>
                  <a:srgbClr val="0066CC"/>
                </a:solidFill>
                <a:latin typeface="Arial" charset="0"/>
              </a:rPr>
              <a:t>&lt;explain how this cost range was developed&gt;</a:t>
            </a:r>
          </a:p>
          <a:p>
            <a:pPr>
              <a:defRPr/>
            </a:pPr>
            <a:endParaRPr lang="en-US" altLang="en-US" sz="2000" dirty="0">
              <a:solidFill>
                <a:srgbClr val="0066CC"/>
              </a:solidFill>
              <a:latin typeface="Arial" charset="0"/>
            </a:endParaRPr>
          </a:p>
          <a:p>
            <a:pPr marL="0" indent="0">
              <a:buNone/>
              <a:defRPr/>
            </a:pPr>
            <a:r>
              <a:rPr lang="en-US" altLang="en-US" sz="2000" dirty="0" smtClean="0">
                <a:solidFill>
                  <a:srgbClr val="0066CC"/>
                </a:solidFill>
                <a:latin typeface="Arial" charset="0"/>
              </a:rPr>
              <a:t>&lt;It should be a “Rough Order of Magnitude” rounded appropriately&gt;</a:t>
            </a:r>
          </a:p>
          <a:p>
            <a:pPr>
              <a:defRPr/>
            </a:pPr>
            <a:endParaRPr lang="en-US" altLang="en-US" sz="2000" kern="0" dirty="0" smtClean="0"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1D7109-E4E9-4CB9-AAA6-4D097BE92EA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hape 3"/>
          <p:cNvSpPr txBox="1">
            <a:spLocks noGrp="1" noChangeArrowheads="1"/>
          </p:cNvSpPr>
          <p:nvPr/>
        </p:nvSpPr>
        <p:spPr bwMode="auto">
          <a:xfrm>
            <a:off x="6858000" y="624840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Tempus Sans ITC" pitchFamily="82" charset="0"/>
              <a:buChar char="-"/>
              <a:defRPr sz="28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FD07C6B4-4F0F-4D72-94F4-752814E18140}" type="slidenum">
              <a:rPr lang="en-US" altLang="en-US" sz="1200" b="0">
                <a:solidFill>
                  <a:schemeClr val="bg2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2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9219" name="Shape 119809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219200" y="76200"/>
            <a:ext cx="7620000" cy="1143000"/>
          </a:xfrm>
        </p:spPr>
        <p:txBody>
          <a:bodyPr/>
          <a:lstStyle/>
          <a:p>
            <a:pPr algn="ctr" eaLnBrk="1" hangingPunct="1"/>
            <a:r>
              <a:rPr lang="en-US" altLang="en-US" sz="2800" dirty="0" smtClean="0"/>
              <a:t>Mission Validation Independent Review Results</a:t>
            </a:r>
            <a:br>
              <a:rPr lang="en-US" altLang="en-US" sz="2800" dirty="0" smtClean="0"/>
            </a:br>
            <a:r>
              <a:rPr lang="en-US" altLang="en-US" sz="2400" dirty="0" smtClean="0"/>
              <a:t>(For Major System Projects)</a:t>
            </a:r>
          </a:p>
        </p:txBody>
      </p:sp>
      <p:sp>
        <p:nvSpPr>
          <p:cNvPr id="9220" name="Shape 119810"/>
          <p:cNvSpPr>
            <a:spLocks noGrp="1" noChangeArrowheads="1"/>
          </p:cNvSpPr>
          <p:nvPr>
            <p:ph type="body" idx="4294967295"/>
          </p:nvPr>
        </p:nvSpPr>
        <p:spPr>
          <a:xfrm>
            <a:off x="1295400" y="1676400"/>
            <a:ext cx="7696200" cy="4038600"/>
          </a:xfrm>
        </p:spPr>
        <p:txBody>
          <a:bodyPr/>
          <a:lstStyle/>
          <a:p>
            <a:pPr>
              <a:tabLst>
                <a:tab pos="1943100" algn="l"/>
              </a:tabLst>
            </a:pPr>
            <a:r>
              <a:rPr lang="en-US" altLang="en-US" sz="2000" dirty="0" smtClean="0">
                <a:latin typeface="Arial" charset="0"/>
              </a:rPr>
              <a:t>For Major System Projects, the PSO will perform a Mission Validation Independent Review. </a:t>
            </a:r>
          </a:p>
          <a:p>
            <a:pPr>
              <a:tabLst>
                <a:tab pos="1943100" algn="l"/>
              </a:tabLst>
            </a:pPr>
            <a:r>
              <a:rPr lang="en-US" altLang="en-US" sz="2000" dirty="0" smtClean="0">
                <a:latin typeface="Arial" charset="0"/>
              </a:rPr>
              <a:t>Review conducted by </a:t>
            </a:r>
            <a:r>
              <a:rPr lang="en-US" altLang="en-US" sz="2000" dirty="0" smtClean="0">
                <a:solidFill>
                  <a:srgbClr val="0070C0"/>
                </a:solidFill>
                <a:latin typeface="Arial" charset="0"/>
              </a:rPr>
              <a:t>&lt;office name&gt;</a:t>
            </a:r>
            <a:r>
              <a:rPr lang="en-US" altLang="en-US" sz="2000" dirty="0" smtClean="0">
                <a:latin typeface="Arial" charset="0"/>
              </a:rPr>
              <a:t> on </a:t>
            </a:r>
            <a:r>
              <a:rPr lang="en-US" altLang="en-US" sz="2000" dirty="0" smtClean="0">
                <a:solidFill>
                  <a:srgbClr val="0066CC"/>
                </a:solidFill>
                <a:latin typeface="Arial" charset="0"/>
              </a:rPr>
              <a:t>&lt;put date range here&gt;</a:t>
            </a:r>
          </a:p>
          <a:p>
            <a:pPr>
              <a:tabLst>
                <a:tab pos="1943100" algn="l"/>
              </a:tabLst>
            </a:pPr>
            <a:r>
              <a:rPr lang="en-US" altLang="en-US" sz="2000" dirty="0" smtClean="0">
                <a:latin typeface="Arial" charset="0"/>
              </a:rPr>
              <a:t>Review Team Lead:  </a:t>
            </a:r>
            <a:r>
              <a:rPr lang="en-US" altLang="en-US" sz="2000" dirty="0" smtClean="0">
                <a:solidFill>
                  <a:srgbClr val="0070C0"/>
                </a:solidFill>
                <a:latin typeface="Arial" charset="0"/>
              </a:rPr>
              <a:t>&lt;name&gt;</a:t>
            </a:r>
          </a:p>
          <a:p>
            <a:pPr>
              <a:tabLst>
                <a:tab pos="1943100" algn="l"/>
              </a:tabLst>
            </a:pPr>
            <a:r>
              <a:rPr lang="en-US" altLang="en-US" sz="2000" dirty="0" smtClean="0">
                <a:latin typeface="Arial" charset="0"/>
              </a:rPr>
              <a:t>Results validate Mission Need. </a:t>
            </a:r>
            <a:endParaRPr lang="en-US" altLang="en-US" sz="2200" dirty="0" smtClean="0">
              <a:solidFill>
                <a:srgbClr val="000000"/>
              </a:solidFill>
              <a:latin typeface="Arial" charset="0"/>
            </a:endParaRPr>
          </a:p>
          <a:p>
            <a:pPr>
              <a:tabLst>
                <a:tab pos="1943100" algn="l"/>
              </a:tabLst>
            </a:pPr>
            <a:endParaRPr lang="en-US" altLang="en-US" sz="2000" dirty="0" smtClean="0">
              <a:latin typeface="Arial" charset="0"/>
            </a:endParaRPr>
          </a:p>
          <a:p>
            <a:pPr>
              <a:tabLst>
                <a:tab pos="1943100" algn="l"/>
              </a:tabLst>
            </a:pPr>
            <a:r>
              <a:rPr lang="en-US" altLang="en-US" sz="2000" dirty="0" smtClean="0">
                <a:solidFill>
                  <a:srgbClr val="0066CC"/>
                </a:solidFill>
                <a:latin typeface="Arial" charset="0"/>
              </a:rPr>
              <a:t>&lt;Concluding statement on this slide should state that PSO validates mission need with rationale if applicable&gt;</a:t>
            </a:r>
          </a:p>
          <a:p>
            <a:pPr marL="0" indent="0">
              <a:buNone/>
              <a:tabLst>
                <a:tab pos="1943100" algn="l"/>
              </a:tabLst>
            </a:pPr>
            <a:r>
              <a:rPr lang="en-US" altLang="en-US" sz="1400" dirty="0" smtClean="0">
                <a:latin typeface="Arial" charset="0"/>
              </a:rPr>
              <a:t>                  </a:t>
            </a:r>
          </a:p>
          <a:p>
            <a:pPr>
              <a:tabLst>
                <a:tab pos="1943100" algn="l"/>
              </a:tabLst>
            </a:pPr>
            <a:endParaRPr lang="en-US" altLang="en-US" sz="2000" b="0" dirty="0" smtClean="0">
              <a:latin typeface="Arial" charset="0"/>
            </a:endParaRPr>
          </a:p>
          <a:p>
            <a:pPr lvl="1">
              <a:tabLst>
                <a:tab pos="1943100" algn="l"/>
              </a:tabLst>
            </a:pPr>
            <a:endParaRPr lang="en-US" altLang="en-US" sz="2200" dirty="0" smtClean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10DC44-3B2D-4E31-87FD-F838D64BD96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Shape 119809"/>
          <p:cNvSpPr txBox="1">
            <a:spLocks noRot="1" noChangeArrowheads="1"/>
          </p:cNvSpPr>
          <p:nvPr/>
        </p:nvSpPr>
        <p:spPr bwMode="auto">
          <a:xfrm>
            <a:off x="1219200" y="0"/>
            <a:ext cx="7620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336699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336699"/>
                </a:solidFill>
                <a:latin typeface="Arial Narrow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336699"/>
                </a:solidFill>
                <a:latin typeface="Arial Narrow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336699"/>
                </a:solidFill>
                <a:latin typeface="Arial Narrow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336699"/>
                </a:solidFill>
                <a:latin typeface="Arial Narrow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336699"/>
                </a:solidFill>
                <a:latin typeface="Arial Narrow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336699"/>
                </a:solidFill>
                <a:latin typeface="Arial Narrow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336699"/>
                </a:solidFill>
                <a:latin typeface="Arial Narrow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336699"/>
                </a:solidFill>
                <a:latin typeface="Arial Narrow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800" kern="0" dirty="0" smtClean="0"/>
              <a:t>Alternatives considered in ROM Cost Range</a:t>
            </a:r>
            <a:endParaRPr lang="en-US" altLang="en-US" sz="3600" kern="0" dirty="0" smtClean="0"/>
          </a:p>
        </p:txBody>
      </p:sp>
      <p:sp>
        <p:nvSpPr>
          <p:cNvPr id="5" name="Shape 119810"/>
          <p:cNvSpPr txBox="1">
            <a:spLocks noChangeArrowheads="1"/>
          </p:cNvSpPr>
          <p:nvPr/>
        </p:nvSpPr>
        <p:spPr bwMode="auto">
          <a:xfrm>
            <a:off x="1323886" y="1676400"/>
            <a:ext cx="76962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Tempus Sans ITC" pitchFamily="82" charset="0"/>
              <a:buChar char="-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tabLst>
                <a:tab pos="1943100" algn="l"/>
              </a:tabLst>
              <a:defRPr/>
            </a:pPr>
            <a:r>
              <a:rPr lang="en-US" altLang="en-US" sz="2000" kern="0" dirty="0" smtClean="0">
                <a:latin typeface="Arial" charset="0"/>
              </a:rPr>
              <a:t>Briefly describe the general parameters of potential solutions explored/utilized to develop the ROM Cost Range.</a:t>
            </a:r>
          </a:p>
          <a:p>
            <a:pPr lvl="1">
              <a:tabLst>
                <a:tab pos="1943100" algn="l"/>
              </a:tabLst>
              <a:defRPr/>
            </a:pPr>
            <a:r>
              <a:rPr lang="en-US" altLang="en-US" sz="1600" b="1" kern="0" dirty="0" smtClean="0">
                <a:latin typeface="Arial" charset="0"/>
              </a:rPr>
              <a:t>Remember, the mission need is independent of a particular solution</a:t>
            </a:r>
          </a:p>
          <a:p>
            <a:pPr>
              <a:tabLst>
                <a:tab pos="1943100" algn="l"/>
              </a:tabLst>
              <a:defRPr/>
            </a:pPr>
            <a:endParaRPr lang="en-US" altLang="en-US" sz="2000" kern="0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460388"/>
      </p:ext>
    </p:extLst>
  </p:cSld>
  <p:clrMapOvr>
    <a:masterClrMapping/>
  </p:clrMapOvr>
  <p:transition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19809"/>
          <p:cNvSpPr txBox="1">
            <a:spLocks noRot="1" noChangeArrowheads="1"/>
          </p:cNvSpPr>
          <p:nvPr/>
        </p:nvSpPr>
        <p:spPr bwMode="auto">
          <a:xfrm>
            <a:off x="1219200" y="0"/>
            <a:ext cx="7620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336699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336699"/>
                </a:solidFill>
                <a:latin typeface="Arial Narrow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336699"/>
                </a:solidFill>
                <a:latin typeface="Arial Narrow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336699"/>
                </a:solidFill>
                <a:latin typeface="Arial Narrow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336699"/>
                </a:solidFill>
                <a:latin typeface="Arial Narrow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336699"/>
                </a:solidFill>
                <a:latin typeface="Arial Narrow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336699"/>
                </a:solidFill>
                <a:latin typeface="Arial Narrow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336699"/>
                </a:solidFill>
                <a:latin typeface="Arial Narrow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336699"/>
                </a:solidFill>
                <a:latin typeface="Arial Narrow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800" kern="0" dirty="0" smtClean="0"/>
              <a:t>ICR Results</a:t>
            </a:r>
            <a:endParaRPr lang="en-US" altLang="en-US" sz="3600" kern="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D0E16D-92A3-4F36-AB41-C7B0A8BCB72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Shape 119810"/>
          <p:cNvSpPr txBox="1">
            <a:spLocks noChangeArrowheads="1"/>
          </p:cNvSpPr>
          <p:nvPr/>
        </p:nvSpPr>
        <p:spPr bwMode="auto">
          <a:xfrm>
            <a:off x="1323886" y="1676400"/>
            <a:ext cx="76962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Tempus Sans ITC" pitchFamily="82" charset="0"/>
              <a:buChar char="-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tabLst>
                <a:tab pos="1943100" algn="l"/>
              </a:tabLst>
              <a:defRPr/>
            </a:pPr>
            <a:r>
              <a:rPr lang="en-US" altLang="en-US" sz="2000" kern="0" dirty="0" smtClean="0">
                <a:latin typeface="Arial" charset="0"/>
              </a:rPr>
              <a:t>For Major System Projects, or for projects designated by the CE, DOE PMOA will conduct an Independent Cost Review prior to CD-0.  </a:t>
            </a:r>
          </a:p>
          <a:p>
            <a:pPr>
              <a:tabLst>
                <a:tab pos="1943100" algn="l"/>
              </a:tabLst>
              <a:defRPr/>
            </a:pPr>
            <a:r>
              <a:rPr lang="en-US" altLang="en-US" sz="2000" kern="0" dirty="0" smtClean="0">
                <a:latin typeface="Arial" charset="0"/>
              </a:rPr>
              <a:t>ICR conducted by DOE PMOA on </a:t>
            </a:r>
            <a:r>
              <a:rPr lang="en-US" altLang="en-US" sz="2000" kern="0" dirty="0" smtClean="0">
                <a:solidFill>
                  <a:srgbClr val="0066CC"/>
                </a:solidFill>
                <a:latin typeface="Arial" charset="0"/>
              </a:rPr>
              <a:t>&lt;date&gt;</a:t>
            </a:r>
          </a:p>
          <a:p>
            <a:pPr>
              <a:tabLst>
                <a:tab pos="1943100" algn="l"/>
              </a:tabLst>
              <a:defRPr/>
            </a:pPr>
            <a:r>
              <a:rPr lang="en-US" altLang="en-US" sz="2000" kern="0" dirty="0" smtClean="0">
                <a:latin typeface="Arial" charset="0"/>
              </a:rPr>
              <a:t>ICR results: </a:t>
            </a:r>
            <a:r>
              <a:rPr lang="en-US" altLang="en-US" sz="2000" kern="0" dirty="0" smtClean="0">
                <a:solidFill>
                  <a:srgbClr val="0066CC"/>
                </a:solidFill>
                <a:latin typeface="Arial" charset="0"/>
              </a:rPr>
              <a:t>&lt;Select one below&gt;</a:t>
            </a:r>
          </a:p>
          <a:p>
            <a:pPr lvl="1">
              <a:tabLst>
                <a:tab pos="1943100" algn="l"/>
              </a:tabLst>
              <a:defRPr/>
            </a:pPr>
            <a:r>
              <a:rPr lang="en-US" altLang="en-US" sz="1600" b="1" kern="0" dirty="0" smtClean="0">
                <a:latin typeface="Arial" charset="0"/>
              </a:rPr>
              <a:t>Validated project’s Rough Order-of-Magnitude (ROM) cost range</a:t>
            </a:r>
          </a:p>
          <a:p>
            <a:pPr lvl="1">
              <a:tabLst>
                <a:tab pos="1943100" algn="l"/>
              </a:tabLst>
              <a:defRPr/>
            </a:pPr>
            <a:r>
              <a:rPr lang="en-US" altLang="en-US" sz="1600" b="1" kern="0" dirty="0" smtClean="0">
                <a:latin typeface="Arial" charset="0"/>
              </a:rPr>
              <a:t>Determined a ROM range of </a:t>
            </a:r>
            <a:r>
              <a:rPr lang="en-US" altLang="en-US" sz="1600" b="1" kern="0" dirty="0" smtClean="0">
                <a:solidFill>
                  <a:srgbClr val="0066CC"/>
                </a:solidFill>
                <a:latin typeface="Arial" charset="0"/>
              </a:rPr>
              <a:t>&lt;$XX.XM - $XX.XM&gt;</a:t>
            </a:r>
            <a:r>
              <a:rPr lang="en-US" altLang="en-US" sz="1600" b="1" kern="0" dirty="0" smtClean="0">
                <a:latin typeface="Arial" charset="0"/>
              </a:rPr>
              <a:t>,</a:t>
            </a:r>
            <a:r>
              <a:rPr lang="en-US" altLang="en-US" sz="1600" kern="0" dirty="0" smtClean="0">
                <a:latin typeface="Arial" charset="0"/>
              </a:rPr>
              <a:t> </a:t>
            </a:r>
            <a:r>
              <a:rPr lang="en-US" altLang="en-US" sz="1600" b="1" kern="0" dirty="0" smtClean="0">
                <a:latin typeface="Arial" charset="0"/>
              </a:rPr>
              <a:t>which was outside the cost range the project developed </a:t>
            </a:r>
            <a:endParaRPr lang="en-US" altLang="en-US" sz="1800" b="1" kern="0" dirty="0">
              <a:solidFill>
                <a:srgbClr val="000000"/>
              </a:solidFill>
              <a:latin typeface="Arial" charset="0"/>
            </a:endParaRPr>
          </a:p>
          <a:p>
            <a:pPr>
              <a:tabLst>
                <a:tab pos="1943100" algn="l"/>
              </a:tabLst>
              <a:defRPr/>
            </a:pPr>
            <a:endParaRPr lang="en-US" altLang="en-US" sz="2000" kern="0" dirty="0" smtClean="0">
              <a:latin typeface="Arial" charset="0"/>
            </a:endParaRPr>
          </a:p>
        </p:txBody>
      </p:sp>
    </p:spTree>
  </p:cSld>
  <p:clrMapOvr>
    <a:masterClrMapping/>
  </p:clrMapOvr>
  <p:transition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600" dirty="0" smtClean="0"/>
              <a:t>PMRC Issues 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smtClean="0">
                <a:solidFill>
                  <a:srgbClr val="0070C0"/>
                </a:solidFill>
              </a:rPr>
              <a:t>&lt;Identify those significant issues (as appropriate) that the PMRC should be made aware of&gt;</a:t>
            </a:r>
          </a:p>
          <a:p>
            <a:r>
              <a:rPr lang="en-US" altLang="en-US" dirty="0" smtClean="0"/>
              <a:t> </a:t>
            </a:r>
          </a:p>
          <a:p>
            <a:r>
              <a:rPr lang="en-US" altLang="en-US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5BE99E-AAED-4967-A14C-D3349E54152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445999"/>
      </p:ext>
    </p:extLst>
  </p:cSld>
  <p:clrMapOvr>
    <a:masterClrMapping/>
  </p:clrMapOvr>
  <p:transition>
    <p:randomBar dir="vert"/>
  </p:transition>
</p:sld>
</file>

<file path=ppt/theme/theme1.xml><?xml version="1.0" encoding="utf-8"?>
<a:theme xmlns:a="http://schemas.openxmlformats.org/drawingml/2006/main" name="PM Workshop Presentation Template">
  <a:themeElements>
    <a:clrScheme name="PM Workshop Presentation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M Workshop Presentation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M Workshop Presentatio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 Workshop Presentation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 Workshop Presentation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 Workshop Presentation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 Workshop Presentatio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 Workshop Presentatio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 Workshop Presentatio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6076</TotalTime>
  <Words>509</Words>
  <Application>Microsoft Office PowerPoint</Application>
  <PresentationFormat>On-screen Show (4:3)</PresentationFormat>
  <Paragraphs>82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Narrow</vt:lpstr>
      <vt:lpstr>Garamond</vt:lpstr>
      <vt:lpstr>Tempus Sans ITC</vt:lpstr>
      <vt:lpstr>Times New Roman</vt:lpstr>
      <vt:lpstr>PM Workshop Presentation Template</vt:lpstr>
      <vt:lpstr>Office of &lt;EM, NNSA, SC&gt; &lt;Project Name&gt;</vt:lpstr>
      <vt:lpstr>Briefing Outline</vt:lpstr>
      <vt:lpstr>Purpose / Program Mission</vt:lpstr>
      <vt:lpstr>Mission Need / Capability Gap</vt:lpstr>
      <vt:lpstr>PowerPoint Presentation</vt:lpstr>
      <vt:lpstr>Mission Validation Independent Review Results (For Major System Projects)</vt:lpstr>
      <vt:lpstr>PowerPoint Presentation</vt:lpstr>
      <vt:lpstr>PowerPoint Presentation</vt:lpstr>
      <vt:lpstr>PMRC Issues </vt:lpstr>
      <vt:lpstr>PowerPoint Presentation</vt:lpstr>
      <vt:lpstr>PowerPoint Presentation</vt:lpstr>
    </vt:vector>
  </TitlesOfParts>
  <Company>Department of Energy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Baseline Change Request</dc:title>
  <dc:creator>pichak</dc:creator>
  <cp:lastModifiedBy>Chandler, Donald</cp:lastModifiedBy>
  <cp:revision>409</cp:revision>
  <cp:lastPrinted>2015-02-11T14:52:57Z</cp:lastPrinted>
  <dcterms:created xsi:type="dcterms:W3CDTF">2006-09-27T12:47:46Z</dcterms:created>
  <dcterms:modified xsi:type="dcterms:W3CDTF">2016-04-21T17:59:27Z</dcterms:modified>
</cp:coreProperties>
</file>