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811" r:id="rId2"/>
  </p:sldMasterIdLst>
  <p:notesMasterIdLst>
    <p:notesMasterId r:id="rId21"/>
  </p:notesMasterIdLst>
  <p:handoutMasterIdLst>
    <p:handoutMasterId r:id="rId22"/>
  </p:handoutMasterIdLst>
  <p:sldIdLst>
    <p:sldId id="331" r:id="rId3"/>
    <p:sldId id="342" r:id="rId4"/>
    <p:sldId id="338" r:id="rId5"/>
    <p:sldId id="295" r:id="rId6"/>
    <p:sldId id="354" r:id="rId7"/>
    <p:sldId id="373" r:id="rId8"/>
    <p:sldId id="356" r:id="rId9"/>
    <p:sldId id="375" r:id="rId10"/>
    <p:sldId id="369" r:id="rId11"/>
    <p:sldId id="370" r:id="rId12"/>
    <p:sldId id="359" r:id="rId13"/>
    <p:sldId id="358" r:id="rId14"/>
    <p:sldId id="362" r:id="rId15"/>
    <p:sldId id="363" r:id="rId16"/>
    <p:sldId id="367" r:id="rId17"/>
    <p:sldId id="374" r:id="rId18"/>
    <p:sldId id="347" r:id="rId19"/>
    <p:sldId id="341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0066CC"/>
    <a:srgbClr val="0099CC"/>
    <a:srgbClr val="FFFFCC"/>
    <a:srgbClr val="9EF5FE"/>
    <a:srgbClr val="33CC33"/>
    <a:srgbClr val="CC0000"/>
    <a:srgbClr val="FFFF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9763" autoAdjust="0"/>
  </p:normalViewPr>
  <p:slideViewPr>
    <p:cSldViewPr>
      <p:cViewPr varScale="1">
        <p:scale>
          <a:sx n="116" d="100"/>
          <a:sy n="116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189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Header Placeholder 3276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3" tIns="46402" rIns="92803" bIns="46402" numCol="1" anchor="t" anchorCtr="0" compatLnSpc="1">
            <a:prstTxWarp prst="textNoShape">
              <a:avLst/>
            </a:prstTxWarp>
          </a:bodyPr>
          <a:lstStyle>
            <a:lvl1pPr defTabSz="927100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Date Placeholder 7065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3" tIns="46402" rIns="92803" bIns="46402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4948471-B5F3-4F3A-ACE1-0B0E7AAC7A9A}" type="datetime1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32772" name="Footer Placeholder 32771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3" tIns="46402" rIns="92803" bIns="46402" numCol="1" anchor="b" anchorCtr="0" compatLnSpc="1">
            <a:prstTxWarp prst="textNoShape">
              <a:avLst/>
            </a:prstTxWarp>
          </a:bodyPr>
          <a:lstStyle>
            <a:lvl1pPr defTabSz="927100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Slide Number Placeholder 7066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3" tIns="46402" rIns="92803" bIns="46402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B0584E6-912F-4F13-A52F-1106CB76D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0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Header Placeholder 2764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3" tIns="46402" rIns="92803" bIns="46402" numCol="1" anchor="t" anchorCtr="0" compatLnSpc="1">
            <a:prstTxWarp prst="textNoShape">
              <a:avLst/>
            </a:prstTxWarp>
          </a:bodyPr>
          <a:lstStyle>
            <a:lvl1pPr defTabSz="927100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Date Placeholder 36866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3" tIns="46402" rIns="92803" bIns="46402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A2428D5-32AF-47E9-89A1-58B383D8AB41}" type="datetime1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26628" name="Rectangle 27651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Notes Placeholder 3686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3" tIns="46402" rIns="92803" bIns="464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Footer Placeholder 27653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3" tIns="46402" rIns="92803" bIns="46402" numCol="1" anchor="b" anchorCtr="0" compatLnSpc="1">
            <a:prstTxWarp prst="textNoShape">
              <a:avLst/>
            </a:prstTxWarp>
          </a:bodyPr>
          <a:lstStyle>
            <a:lvl1pPr defTabSz="927100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Slide Number Placeholder 3687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3" tIns="46402" rIns="92803" bIns="46402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681E78D-15A4-48F1-B782-420D8E780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68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3E9D224-0041-41AF-BA37-8B243AC9C16F}" type="datetime1">
              <a:rPr lang="en-US" smtClean="0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B0B43F-5412-4DA3-BBAD-BC66D1E2034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71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71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71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71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865FEF53-8639-47B5-9659-60D1D0D001FD}" type="datetime1">
              <a:rPr lang="en-US" altLang="en-US" sz="1200" smtClean="0">
                <a:latin typeface="Arial" charset="0"/>
              </a:rPr>
              <a:pPr eaLnBrk="1" hangingPunct="1">
                <a:defRPr/>
              </a:pPr>
              <a:t>4/21/2016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71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71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71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71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7E11D82E-EA5E-40EE-9173-528F163D1D16}" type="slidenum">
              <a:rPr lang="en-US" altLang="en-US" sz="1200" smtClean="0">
                <a:latin typeface="Arial" charset="0"/>
              </a:rPr>
              <a:pPr eaLnBrk="1" hangingPunct="1">
                <a:defRPr/>
              </a:pPr>
              <a:t>8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45025" cy="3484563"/>
          </a:xfrm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634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71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71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71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71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54602C8C-CA30-4C9F-B041-DE9594CA508D}" type="datetime1">
              <a:rPr lang="en-US" altLang="en-US" sz="1200" smtClean="0">
                <a:latin typeface="Arial" charset="0"/>
              </a:rPr>
              <a:pPr eaLnBrk="1" hangingPunct="1">
                <a:defRPr/>
              </a:pPr>
              <a:t>4/21/2016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71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71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71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71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BDC917E6-DC8A-4900-A84D-802FD0D72B96}" type="slidenum">
              <a:rPr lang="en-US" altLang="en-US" sz="1200" smtClean="0">
                <a:latin typeface="Arial" charset="0"/>
              </a:rPr>
              <a:pPr eaLnBrk="1" hangingPunct="1">
                <a:defRPr/>
              </a:pPr>
              <a:t>10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45025" cy="3484563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209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105150"/>
            <a:ext cx="1200150" cy="3751263"/>
          </a:xfrm>
          <a:prstGeom prst="rect">
            <a:avLst/>
          </a:prstGeom>
          <a:gradFill rotWithShape="1">
            <a:gsLst>
              <a:gs pos="0">
                <a:srgbClr val="D7C6B5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smtClean="0">
              <a:cs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00150" cy="3219450"/>
          </a:xfrm>
          <a:prstGeom prst="rect">
            <a:avLst/>
          </a:prstGeom>
          <a:gradFill rotWithShape="1">
            <a:gsLst>
              <a:gs pos="0">
                <a:srgbClr val="336699"/>
              </a:gs>
              <a:gs pos="100000">
                <a:srgbClr val="D7C6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smtClean="0">
              <a:cs typeface="Arial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52400" y="106363"/>
            <a:ext cx="927100" cy="884237"/>
            <a:chOff x="2071" y="816"/>
            <a:chExt cx="1975" cy="1928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" y="816"/>
              <a:ext cx="1975" cy="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071" y="819"/>
              <a:ext cx="1972" cy="1925"/>
            </a:xfrm>
            <a:prstGeom prst="ellipse">
              <a:avLst/>
            </a:prstGeom>
            <a:noFill/>
            <a:ln w="38100" cap="sq">
              <a:solidFill>
                <a:srgbClr val="CC99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mtClean="0">
                <a:cs typeface="Arial" charset="0"/>
              </a:endParaRPr>
            </a:p>
          </p:txBody>
        </p:sp>
      </p:grp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71600" y="2660650"/>
            <a:ext cx="7053263" cy="147638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smtClean="0">
              <a:cs typeface="Arial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 rot="16200000">
            <a:off x="-2112168" y="3558381"/>
            <a:ext cx="51704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 sz="1600" b="1" smtClean="0">
                <a:solidFill>
                  <a:srgbClr val="003366"/>
                </a:solidFill>
                <a:latin typeface="Arial Narrow" pitchFamily="34" charset="0"/>
                <a:cs typeface="Arial" charset="0"/>
              </a:rPr>
              <a:t>Office of Project Management Oversight and Assessments</a:t>
            </a:r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371600" y="969963"/>
            <a:ext cx="7069138" cy="1470025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1650"/>
            <a:ext cx="7010400" cy="25971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6017542"/>
      </p:ext>
    </p:extLst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4F7E6-7FDD-437C-9A09-24416F513A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32264"/>
      </p:ext>
    </p:extLst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1825" y="96838"/>
            <a:ext cx="1863725" cy="6340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7475" y="96838"/>
            <a:ext cx="5441950" cy="6340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26914-E08D-474C-953D-4F4B44B6BE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44142"/>
      </p:ext>
    </p:extLst>
  </p:cSld>
  <p:clrMapOvr>
    <a:masterClrMapping/>
  </p:clrMapOvr>
  <p:transition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105150"/>
            <a:ext cx="1200150" cy="3751263"/>
          </a:xfrm>
          <a:prstGeom prst="rect">
            <a:avLst/>
          </a:prstGeom>
          <a:gradFill rotWithShape="1">
            <a:gsLst>
              <a:gs pos="0">
                <a:srgbClr val="D7C6B5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dirty="0" smtClean="0">
              <a:cs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00150" cy="3219450"/>
          </a:xfrm>
          <a:prstGeom prst="rect">
            <a:avLst/>
          </a:prstGeom>
          <a:gradFill rotWithShape="1">
            <a:gsLst>
              <a:gs pos="0">
                <a:srgbClr val="336699"/>
              </a:gs>
              <a:gs pos="100000">
                <a:srgbClr val="D7C6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dirty="0" smtClean="0">
              <a:cs typeface="Arial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52400" y="106363"/>
            <a:ext cx="927100" cy="884237"/>
            <a:chOff x="2071" y="816"/>
            <a:chExt cx="1975" cy="1928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" y="816"/>
              <a:ext cx="1975" cy="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071" y="819"/>
              <a:ext cx="1972" cy="1925"/>
            </a:xfrm>
            <a:prstGeom prst="ellipse">
              <a:avLst/>
            </a:prstGeom>
            <a:noFill/>
            <a:ln w="38100" cap="sq">
              <a:solidFill>
                <a:srgbClr val="CC99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dirty="0" smtClean="0">
                <a:cs typeface="Arial" charset="0"/>
              </a:endParaRPr>
            </a:p>
          </p:txBody>
        </p:sp>
      </p:grp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71600" y="2660650"/>
            <a:ext cx="7053263" cy="147638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dirty="0" smtClean="0">
              <a:cs typeface="Arial" charset="0"/>
            </a:endParaRPr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371600" y="969963"/>
            <a:ext cx="7069138" cy="1470025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1650"/>
            <a:ext cx="7010400" cy="25971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4473429"/>
      </p:ext>
    </p:extLst>
  </p:cSld>
  <p:clrMapOvr>
    <a:masterClrMapping/>
  </p:clrMapOvr>
  <p:transition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75A76-2BD9-4127-A93A-7B03583F7C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07673"/>
      </p:ext>
    </p:extLst>
  </p:cSld>
  <p:clrMapOvr>
    <a:masterClrMapping/>
  </p:clrMapOvr>
  <p:transition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DA317-1DFD-4D54-A2B1-7D73F7A3EC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73390"/>
      </p:ext>
    </p:extLst>
  </p:cSld>
  <p:clrMapOvr>
    <a:masterClrMapping/>
  </p:clrMapOvr>
  <p:transition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0175" y="1604963"/>
            <a:ext cx="3646488" cy="483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9063" y="1604963"/>
            <a:ext cx="3646487" cy="483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D8E48-F198-43C2-8FB7-C594A366FE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80952"/>
      </p:ext>
    </p:extLst>
  </p:cSld>
  <p:clrMapOvr>
    <a:masterClrMapping/>
  </p:clrMapOvr>
  <p:transition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9430A-1BCF-43D4-800F-B43A1AA3F4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44898"/>
      </p:ext>
    </p:extLst>
  </p:cSld>
  <p:clrMapOvr>
    <a:masterClrMapping/>
  </p:clrMapOvr>
  <p:transition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4F298-1C71-48F3-BCCD-0962CDADC5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80022"/>
      </p:ext>
    </p:extLst>
  </p:cSld>
  <p:clrMapOvr>
    <a:masterClrMapping/>
  </p:clrMapOvr>
  <p:transition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E2108-23AD-419D-BE5F-2221777B0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8166"/>
      </p:ext>
    </p:extLst>
  </p:cSld>
  <p:clrMapOvr>
    <a:masterClrMapping/>
  </p:clrMapOvr>
  <p:transition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575E9-4EDC-4C31-B266-901CD3A35B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43649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9C0C4-F57C-4C23-A21A-19538BA6B2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2830"/>
      </p:ext>
    </p:extLst>
  </p:cSld>
  <p:clrMapOvr>
    <a:masterClrMapping/>
  </p:clrMapOvr>
  <p:transition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C2301-9857-4782-9432-C3B9912AFD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35186"/>
      </p:ext>
    </p:extLst>
  </p:cSld>
  <p:clrMapOvr>
    <a:masterClrMapping/>
  </p:clrMapOvr>
  <p:transition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87B7A-BA67-49B4-A8D7-A54458BF23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55560"/>
      </p:ext>
    </p:extLst>
  </p:cSld>
  <p:clrMapOvr>
    <a:masterClrMapping/>
  </p:clrMapOvr>
  <p:transition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1825" y="96838"/>
            <a:ext cx="1863725" cy="6340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7475" y="96838"/>
            <a:ext cx="5441950" cy="6340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BA3D7-B4AD-4985-AA94-976ABBD13A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93865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D026B-D53E-4345-8AE4-2222730B21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21848"/>
      </p:ext>
    </p:extLst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0175" y="1604963"/>
            <a:ext cx="3646488" cy="483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9063" y="1604963"/>
            <a:ext cx="3646487" cy="483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00E6A-B06C-4CE1-AB4A-0979D50D5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09218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8DC0D-B827-481F-B197-3069A61357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86695"/>
      </p:ext>
    </p:extLst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81E71-5F14-4C83-BC5C-D205AB5708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5214"/>
      </p:ext>
    </p:extLst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CFBE7-C11D-44CF-8986-C117EC9710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05878"/>
      </p:ext>
    </p:extLst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2AB2-E1A1-4F4B-85C8-80BE1121CD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69200"/>
      </p:ext>
    </p:extLst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E4430-FB9C-4E7F-92CB-EA5F8B4E60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91896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3105150"/>
            <a:ext cx="1200150" cy="3751263"/>
          </a:xfrm>
          <a:prstGeom prst="rect">
            <a:avLst/>
          </a:prstGeom>
          <a:gradFill rotWithShape="1">
            <a:gsLst>
              <a:gs pos="0">
                <a:srgbClr val="D7C6B5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smtClean="0">
              <a:cs typeface="Arial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1200150" cy="3219450"/>
          </a:xfrm>
          <a:prstGeom prst="rect">
            <a:avLst/>
          </a:prstGeom>
          <a:gradFill rotWithShape="1">
            <a:gsLst>
              <a:gs pos="0">
                <a:srgbClr val="336699"/>
              </a:gs>
              <a:gs pos="100000">
                <a:srgbClr val="D7C6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smtClean="0">
              <a:cs typeface="Arial" charset="0"/>
            </a:endParaRP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45250"/>
            <a:ext cx="23923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C1B80E0-B927-40F2-A57B-71D5403EEB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190500" y="106363"/>
            <a:ext cx="817563" cy="779462"/>
            <a:chOff x="2071" y="816"/>
            <a:chExt cx="1975" cy="1928"/>
          </a:xfrm>
        </p:grpSpPr>
        <p:pic>
          <p:nvPicPr>
            <p:cNvPr id="1034" name="Picture 6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" y="816"/>
              <a:ext cx="1975" cy="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5" name="Oval 7"/>
            <p:cNvSpPr>
              <a:spLocks noChangeArrowheads="1"/>
            </p:cNvSpPr>
            <p:nvPr/>
          </p:nvSpPr>
          <p:spPr bwMode="auto">
            <a:xfrm>
              <a:off x="2071" y="820"/>
              <a:ext cx="1971" cy="1924"/>
            </a:xfrm>
            <a:prstGeom prst="ellipse">
              <a:avLst/>
            </a:prstGeom>
            <a:noFill/>
            <a:ln w="38100" cap="sq">
              <a:solidFill>
                <a:srgbClr val="CC99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mtClean="0">
                <a:cs typeface="Arial" charset="0"/>
              </a:endParaRPr>
            </a:p>
          </p:txBody>
        </p:sp>
      </p:grp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387475" y="96838"/>
            <a:ext cx="74437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0175" y="1604963"/>
            <a:ext cx="744537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1406525" y="1254125"/>
            <a:ext cx="7450138" cy="1555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smtClean="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ransition>
    <p:randomBar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empus Sans ITC" pitchFamily="82" charset="0"/>
        <a:buChar char="-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3105150"/>
            <a:ext cx="1200150" cy="3751263"/>
          </a:xfrm>
          <a:prstGeom prst="rect">
            <a:avLst/>
          </a:prstGeom>
          <a:gradFill rotWithShape="1">
            <a:gsLst>
              <a:gs pos="0">
                <a:srgbClr val="D7C6B5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dirty="0" smtClean="0">
              <a:cs typeface="Arial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1200150" cy="3219450"/>
          </a:xfrm>
          <a:prstGeom prst="rect">
            <a:avLst/>
          </a:prstGeom>
          <a:gradFill rotWithShape="1">
            <a:gsLst>
              <a:gs pos="0">
                <a:srgbClr val="336699"/>
              </a:gs>
              <a:gs pos="100000">
                <a:srgbClr val="D7C6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dirty="0" smtClean="0">
              <a:cs typeface="Arial" charset="0"/>
            </a:endParaRP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45250"/>
            <a:ext cx="23923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E54F2D-9F10-4B3C-BC3A-6C93F094B1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053" name="Group 5"/>
          <p:cNvGrpSpPr>
            <a:grpSpLocks/>
          </p:cNvGrpSpPr>
          <p:nvPr/>
        </p:nvGrpSpPr>
        <p:grpSpPr bwMode="auto">
          <a:xfrm>
            <a:off x="190500" y="106363"/>
            <a:ext cx="817563" cy="779462"/>
            <a:chOff x="2071" y="816"/>
            <a:chExt cx="1975" cy="1928"/>
          </a:xfrm>
        </p:grpSpPr>
        <p:pic>
          <p:nvPicPr>
            <p:cNvPr id="2058" name="Picture 6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" y="816"/>
              <a:ext cx="1975" cy="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5" name="Oval 7"/>
            <p:cNvSpPr>
              <a:spLocks noChangeArrowheads="1"/>
            </p:cNvSpPr>
            <p:nvPr/>
          </p:nvSpPr>
          <p:spPr bwMode="auto">
            <a:xfrm>
              <a:off x="2071" y="820"/>
              <a:ext cx="1971" cy="1924"/>
            </a:xfrm>
            <a:prstGeom prst="ellipse">
              <a:avLst/>
            </a:prstGeom>
            <a:noFill/>
            <a:ln w="38100" cap="sq">
              <a:solidFill>
                <a:srgbClr val="CC99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dirty="0" smtClean="0">
                <a:cs typeface="Arial" charset="0"/>
              </a:endParaRPr>
            </a:p>
          </p:txBody>
        </p:sp>
      </p:grpSp>
      <p:sp>
        <p:nvSpPr>
          <p:cNvPr id="205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387475" y="96838"/>
            <a:ext cx="74437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0175" y="1604963"/>
            <a:ext cx="744537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1406525" y="1254125"/>
            <a:ext cx="7450138" cy="1555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dirty="0" smtClean="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randomBar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empus Sans ITC" pitchFamily="82" charset="0"/>
        <a:buChar char="-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 smtClean="0">
                <a:solidFill>
                  <a:schemeClr val="tx1"/>
                </a:solidFill>
              </a:rPr>
              <a:t>Office of </a:t>
            </a:r>
            <a:r>
              <a:rPr lang="en-US" altLang="en-US" sz="3600" dirty="0" smtClean="0">
                <a:solidFill>
                  <a:srgbClr val="0066CC"/>
                </a:solidFill>
              </a:rPr>
              <a:t>&lt;EM, NNSA, SC&gt;</a:t>
            </a:r>
            <a:br>
              <a:rPr lang="en-US" altLang="en-US" sz="3600" dirty="0" smtClean="0">
                <a:solidFill>
                  <a:srgbClr val="0066CC"/>
                </a:solidFill>
              </a:rPr>
            </a:br>
            <a:r>
              <a:rPr lang="en-US" altLang="en-US" sz="3600" dirty="0" smtClean="0">
                <a:solidFill>
                  <a:srgbClr val="0066CC"/>
                </a:solidFill>
              </a:rPr>
              <a:t>&lt;Project Name&gt;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819400"/>
            <a:ext cx="7010400" cy="3810000"/>
          </a:xfrm>
        </p:spPr>
        <p:txBody>
          <a:bodyPr/>
          <a:lstStyle/>
          <a:p>
            <a:r>
              <a:rPr lang="en-US" altLang="en-US" sz="2800" dirty="0" smtClean="0"/>
              <a:t>Critical Decision-3</a:t>
            </a:r>
          </a:p>
          <a:p>
            <a:r>
              <a:rPr lang="en-US" altLang="en-US" sz="2800" dirty="0" smtClean="0"/>
              <a:t>Approve Start of Construction</a:t>
            </a:r>
          </a:p>
          <a:p>
            <a:endParaRPr lang="en-US" altLang="en-US" sz="1800" dirty="0" smtClean="0"/>
          </a:p>
          <a:p>
            <a:r>
              <a:rPr lang="en-US" altLang="en-US" sz="2800">
                <a:solidFill>
                  <a:srgbClr val="0070C0"/>
                </a:solidFill>
              </a:rPr>
              <a:t>&lt;ESAAB&gt; </a:t>
            </a:r>
            <a:r>
              <a:rPr lang="en-US" altLang="en-US" sz="2800">
                <a:solidFill>
                  <a:srgbClr val="CC0000"/>
                </a:solidFill>
              </a:rPr>
              <a:t>or</a:t>
            </a:r>
            <a:r>
              <a:rPr lang="en-US" altLang="en-US" sz="2800">
                <a:solidFill>
                  <a:srgbClr val="0070C0"/>
                </a:solidFill>
              </a:rPr>
              <a:t> &lt;PMRC&gt; </a:t>
            </a:r>
            <a:r>
              <a:rPr lang="en-US" altLang="en-US" sz="2800"/>
              <a:t>Brief</a:t>
            </a:r>
          </a:p>
          <a:p>
            <a:pPr lvl="0"/>
            <a:endParaRPr lang="en-US" altLang="en-US" sz="2800" dirty="0">
              <a:solidFill>
                <a:srgbClr val="000000"/>
              </a:solidFill>
            </a:endParaRPr>
          </a:p>
          <a:p>
            <a:pPr lvl="0"/>
            <a:r>
              <a:rPr lang="en-US" altLang="en-US" sz="2800" dirty="0">
                <a:solidFill>
                  <a:srgbClr val="000000"/>
                </a:solidFill>
              </a:rPr>
              <a:t>Presented by: </a:t>
            </a:r>
            <a:r>
              <a:rPr lang="en-US" altLang="en-US" sz="2800" dirty="0">
                <a:solidFill>
                  <a:srgbClr val="0066CC"/>
                </a:solidFill>
              </a:rPr>
              <a:t>&lt;Name of Briefer&gt; &lt;Title&gt;</a:t>
            </a:r>
          </a:p>
          <a:p>
            <a:pPr lvl="0"/>
            <a:r>
              <a:rPr lang="en-US" altLang="en-US" sz="2800" dirty="0">
                <a:solidFill>
                  <a:srgbClr val="0066CC"/>
                </a:solidFill>
              </a:rPr>
              <a:t>&lt;Date of Brief&gt;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4400"/>
            <a:ext cx="5638800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38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620000" cy="990600"/>
          </a:xfrm>
        </p:spPr>
        <p:txBody>
          <a:bodyPr/>
          <a:lstStyle/>
          <a:p>
            <a:pPr algn="ctr" eaLnBrk="1" hangingPunct="1"/>
            <a:r>
              <a:rPr lang="en-US" altLang="en-US" sz="3600" smtClean="0"/>
              <a:t>Funding Profile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4297363"/>
          <a:ext cx="7543797" cy="202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999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398"/>
              </a:tblGrid>
              <a:tr h="259121">
                <a:tc gridSpan="1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(Project Name) Funding Profile ($M)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5912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Fiscal Year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/>
                        <a:t>FY05</a:t>
                      </a:r>
                      <a:endParaRPr lang="en-US" sz="11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/>
                        <a:t>FY06</a:t>
                      </a:r>
                      <a:endParaRPr lang="en-US" sz="11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FY07</a:t>
                      </a:r>
                      <a:endParaRPr lang="en-US" sz="11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FY08</a:t>
                      </a:r>
                      <a:endParaRPr lang="en-US" sz="11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FY09</a:t>
                      </a:r>
                      <a:endParaRPr lang="en-US" sz="11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FY10</a:t>
                      </a:r>
                      <a:endParaRPr lang="en-US" sz="11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FY11</a:t>
                      </a:r>
                      <a:endParaRPr lang="en-US" sz="11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FY12</a:t>
                      </a:r>
                      <a:endParaRPr lang="en-US" sz="11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FY13</a:t>
                      </a:r>
                      <a:endParaRPr lang="en-US" sz="11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FY14</a:t>
                      </a:r>
                      <a:endParaRPr lang="en-US" sz="11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FY15</a:t>
                      </a:r>
                      <a:endParaRPr lang="en-US" sz="11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Total</a:t>
                      </a:r>
                      <a:endParaRPr lang="en-US" sz="11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43878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R&amp;D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20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36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74362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Conceptual Design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19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25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43878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PED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45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12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60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5912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Construction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66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163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253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166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57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26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731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43878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Pre-Ops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24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22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60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43878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Total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25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65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88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165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255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174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81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48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912</a:t>
                      </a:r>
                      <a:endParaRPr lang="en-US" sz="1000" b="1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BD29E6-1315-4D12-B2A1-1C3CFDAB910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8731275">
            <a:off x="3318290" y="2967335"/>
            <a:ext cx="250741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Notional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86455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43788" cy="1143000"/>
          </a:xfrm>
        </p:spPr>
        <p:txBody>
          <a:bodyPr/>
          <a:lstStyle/>
          <a:p>
            <a:pPr algn="ctr"/>
            <a:r>
              <a:rPr lang="en-US" altLang="en-US" sz="3600" dirty="0" smtClean="0"/>
              <a:t>Major Risk Summary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233488" y="1604963"/>
            <a:ext cx="7758112" cy="4832350"/>
          </a:xfrm>
        </p:spPr>
        <p:txBody>
          <a:bodyPr/>
          <a:lstStyle/>
          <a:p>
            <a:endParaRPr lang="en-US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C6F381-8467-416C-BA0D-AB05A530BEA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1447800"/>
          <a:ext cx="7696200" cy="5257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000"/>
                <a:gridCol w="685800"/>
                <a:gridCol w="5105400"/>
              </a:tblGrid>
              <a:tr h="438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Impact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Level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Mitigating Actions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Technology Readiness Level insufficient for CD-2 approval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Identify integrated test objectives for each critical technology element to ensure testing is scalable for full size operations and produces best possible design.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Technology Readiness Level insufficient for scheduled start of hot commissioning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Plan for integrated full-scale test as part of equipment procurement prior to assembly at the LAWPS construction site.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Environmental permits delayed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Continue close integration with Washington State Departments of Ecology and Health to develop permitting activity schedules.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Failed startup test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Medium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Off-site integrated testing at full scale to ensure operability prior to system installation.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Design-affecting requirements change during LAWPS design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Medium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Incorporate updated DOE O 420.1C, DOE-STD-3009-2014, and other applicable updated standards at beginning of preliminary design phase. Freeze code of record at CD-2.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WTP not in alignment with LAWPS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Medium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Continue active participation in One System organization to ensure DFLAW program elements are understood and agreed upon during development.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sRF resin in not available when needed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Medium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Develop supply agreement with sole source supplier and acquire long-term inventory of resin seed stock and beads.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Craft resources availability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Medium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Incorporate resource analysis and hiring processes into field execution schedule.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</a:tr>
              <a:tr h="6572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Equipment damage during construction or startup testing or storage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Medium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Develop critical item list and determine handling requirements to protect equipment and personnel during installation.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Preliminary Documented Safety Analysis approval delayed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Medium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Continue close coordination within DOE and with DNFSB during safety basis development according to latest approved standards during design.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Critical Decision (CD-2, 3A, 3) approvals delayed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Medium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Continue close coordination within DOE to conduct timely project reviews and approval steps.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482" marR="68482" marT="0" marB="0" anchor="ctr"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 rot="18731275">
            <a:off x="3318290" y="2967335"/>
            <a:ext cx="250741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Notional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smtClean="0"/>
              <a:t>Project 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B44DA-5F50-4C55-BD2F-0BFD9500C04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1600200" y="1778000"/>
            <a:ext cx="7094538" cy="4318000"/>
            <a:chOff x="1600200" y="1778000"/>
            <a:chExt cx="7094538" cy="4318000"/>
          </a:xfrm>
        </p:grpSpPr>
        <p:cxnSp>
          <p:nvCxnSpPr>
            <p:cNvPr id="15366" name="Straight Connector 23"/>
            <p:cNvCxnSpPr>
              <a:cxnSpLocks noChangeShapeType="1"/>
              <a:stCxn id="15367" idx="0"/>
            </p:cNvCxnSpPr>
            <p:nvPr/>
          </p:nvCxnSpPr>
          <p:spPr bwMode="auto">
            <a:xfrm flipH="1">
              <a:off x="4686300" y="1778000"/>
              <a:ext cx="76200" cy="42481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67" name="TextBox 9"/>
            <p:cNvSpPr txBox="1">
              <a:spLocks noChangeArrowheads="1"/>
            </p:cNvSpPr>
            <p:nvPr/>
          </p:nvSpPr>
          <p:spPr bwMode="auto">
            <a:xfrm>
              <a:off x="3200400" y="1778000"/>
              <a:ext cx="3124200" cy="50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empus Sans ITC" pitchFamily="82" charset="0"/>
                <a:buChar char="-"/>
                <a:defRPr sz="28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itchFamily="34" charset="0"/>
                </a:rPr>
                <a:t>Deputy Secretary of Energy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itchFamily="34" charset="0"/>
                </a:rPr>
                <a:t>(Chief Executive for Project Management)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itchFamily="34" charset="0"/>
                </a:rPr>
                <a:t>Dr. Elizabeth Sherwood-Randall</a:t>
              </a:r>
            </a:p>
          </p:txBody>
        </p:sp>
        <p:sp>
          <p:nvSpPr>
            <p:cNvPr id="15368" name="TextBox 10"/>
            <p:cNvSpPr txBox="1">
              <a:spLocks noChangeArrowheads="1"/>
            </p:cNvSpPr>
            <p:nvPr/>
          </p:nvSpPr>
          <p:spPr bwMode="auto">
            <a:xfrm>
              <a:off x="3200400" y="2387600"/>
              <a:ext cx="3124200" cy="50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empus Sans ITC" pitchFamily="82" charset="0"/>
                <a:buChar char="-"/>
                <a:defRPr sz="28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Arial" pitchFamily="34" charset="0"/>
                </a:rPr>
                <a:t>Deputy Under Secretary for Performance and Management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Arial" pitchFamily="34" charset="0"/>
                </a:rPr>
                <a:t>Mr. David Klaus</a:t>
              </a:r>
            </a:p>
          </p:txBody>
        </p:sp>
        <p:sp>
          <p:nvSpPr>
            <p:cNvPr id="15369" name="TextBox 11"/>
            <p:cNvSpPr txBox="1">
              <a:spLocks noChangeArrowheads="1"/>
            </p:cNvSpPr>
            <p:nvPr/>
          </p:nvSpPr>
          <p:spPr bwMode="auto">
            <a:xfrm>
              <a:off x="3200400" y="2997200"/>
              <a:ext cx="3124200" cy="6461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empus Sans ITC" pitchFamily="82" charset="0"/>
                <a:buChar char="-"/>
                <a:defRPr sz="28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itchFamily="34" charset="0"/>
                </a:rPr>
                <a:t>Assistant Secretary for Environmental Management (Acting)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itchFamily="34" charset="0"/>
                </a:rPr>
                <a:t>(Project Management Executive / Project Owner)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itchFamily="34" charset="0"/>
                </a:rPr>
                <a:t>Mr. Mark Whitney</a:t>
              </a:r>
            </a:p>
          </p:txBody>
        </p:sp>
        <p:sp>
          <p:nvSpPr>
            <p:cNvPr id="15370" name="TextBox 12"/>
            <p:cNvSpPr txBox="1">
              <a:spLocks noChangeArrowheads="1"/>
            </p:cNvSpPr>
            <p:nvPr/>
          </p:nvSpPr>
          <p:spPr bwMode="auto">
            <a:xfrm>
              <a:off x="3635375" y="4314825"/>
              <a:ext cx="2286000" cy="3683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empus Sans ITC" pitchFamily="82" charset="0"/>
                <a:buChar char="-"/>
                <a:defRPr sz="28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itchFamily="34" charset="0"/>
                </a:rPr>
                <a:t>Manager, Office of River Protection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itchFamily="34" charset="0"/>
                </a:rPr>
                <a:t>Mr. Kevin Smith</a:t>
              </a:r>
            </a:p>
          </p:txBody>
        </p:sp>
        <p:sp>
          <p:nvSpPr>
            <p:cNvPr id="15371" name="TextBox 13"/>
            <p:cNvSpPr txBox="1">
              <a:spLocks noChangeArrowheads="1"/>
            </p:cNvSpPr>
            <p:nvPr/>
          </p:nvSpPr>
          <p:spPr bwMode="auto">
            <a:xfrm>
              <a:off x="3140075" y="4800600"/>
              <a:ext cx="3276600" cy="6461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empus Sans ITC" pitchFamily="82" charset="0"/>
                <a:buChar char="-"/>
                <a:defRPr sz="28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itchFamily="34" charset="0"/>
                </a:rPr>
                <a:t>One-System</a:t>
              </a:r>
              <a:r>
                <a:rPr lang="en-US" altLang="en-US" sz="900">
                  <a:latin typeface="Arial" pitchFamily="34" charset="0"/>
                </a:rPr>
                <a:t> Manager, Office of River Protection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itchFamily="34" charset="0"/>
                </a:rPr>
                <a:t>(Project Mentor)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itchFamily="34" charset="0"/>
                </a:rPr>
                <a:t>Mr. Ben Harp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itchFamily="34" charset="0"/>
                </a:rPr>
                <a:t>FPD Level IV</a:t>
              </a:r>
            </a:p>
          </p:txBody>
        </p:sp>
        <p:sp>
          <p:nvSpPr>
            <p:cNvPr id="15372" name="TextBox 14"/>
            <p:cNvSpPr txBox="1">
              <a:spLocks noChangeArrowheads="1"/>
            </p:cNvSpPr>
            <p:nvPr/>
          </p:nvSpPr>
          <p:spPr bwMode="auto">
            <a:xfrm>
              <a:off x="3451225" y="3763963"/>
              <a:ext cx="2667000" cy="3683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empus Sans ITC" pitchFamily="82" charset="0"/>
                <a:buChar char="-"/>
                <a:defRPr sz="28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itchFamily="34" charset="0"/>
                </a:rPr>
                <a:t>Deputy Assistant Secretary for Tank Waste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itchFamily="34" charset="0"/>
                </a:rPr>
                <a:t>Mr. Ken Picha</a:t>
              </a:r>
            </a:p>
          </p:txBody>
        </p:sp>
        <p:sp>
          <p:nvSpPr>
            <p:cNvPr id="15373" name="TextBox 15"/>
            <p:cNvSpPr txBox="1">
              <a:spLocks noChangeArrowheads="1"/>
            </p:cNvSpPr>
            <p:nvPr/>
          </p:nvSpPr>
          <p:spPr bwMode="auto">
            <a:xfrm>
              <a:off x="3146425" y="5588000"/>
              <a:ext cx="3276600" cy="50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empus Sans ITC" pitchFamily="82" charset="0"/>
                <a:buChar char="-"/>
                <a:defRPr sz="28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itchFamily="34" charset="0"/>
                </a:rPr>
                <a:t>Federal Project Director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itchFamily="34" charset="0"/>
                </a:rPr>
                <a:t>Mr. Steve Pfaff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itchFamily="34" charset="0"/>
                </a:rPr>
                <a:t>FPD Level I</a:t>
              </a:r>
            </a:p>
          </p:txBody>
        </p:sp>
        <p:sp>
          <p:nvSpPr>
            <p:cNvPr id="15374" name="TextBox 17"/>
            <p:cNvSpPr txBox="1">
              <a:spLocks noChangeArrowheads="1"/>
            </p:cNvSpPr>
            <p:nvPr/>
          </p:nvSpPr>
          <p:spPr bwMode="auto">
            <a:xfrm>
              <a:off x="6713538" y="4800600"/>
              <a:ext cx="1981200" cy="5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empus Sans ITC" pitchFamily="82" charset="0"/>
                <a:buChar char="-"/>
                <a:defRPr sz="28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itchFamily="34" charset="0"/>
                </a:rPr>
                <a:t>Contracting Officer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itchFamily="34" charset="0"/>
                </a:rPr>
                <a:t>Mr. Wade Hader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itchFamily="34" charset="0"/>
                </a:rPr>
                <a:t>CO Level  3</a:t>
              </a:r>
            </a:p>
          </p:txBody>
        </p:sp>
        <p:cxnSp>
          <p:nvCxnSpPr>
            <p:cNvPr id="15375" name="Straight Connector 5"/>
            <p:cNvCxnSpPr>
              <a:cxnSpLocks noChangeShapeType="1"/>
            </p:cNvCxnSpPr>
            <p:nvPr/>
          </p:nvCxnSpPr>
          <p:spPr bwMode="auto">
            <a:xfrm>
              <a:off x="1600200" y="4227513"/>
              <a:ext cx="6934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6" name="TextBox 6"/>
            <p:cNvSpPr txBox="1">
              <a:spLocks noChangeArrowheads="1"/>
            </p:cNvSpPr>
            <p:nvPr/>
          </p:nvSpPr>
          <p:spPr bwMode="auto">
            <a:xfrm>
              <a:off x="1600200" y="3756025"/>
              <a:ext cx="14271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empus Sans ITC" pitchFamily="82" charset="0"/>
                <a:buChar char="-"/>
                <a:defRPr sz="28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latin typeface="Arial" pitchFamily="34" charset="0"/>
                </a:rPr>
                <a:t>Headquarters</a:t>
              </a:r>
            </a:p>
          </p:txBody>
        </p:sp>
        <p:sp>
          <p:nvSpPr>
            <p:cNvPr id="15377" name="TextBox 22"/>
            <p:cNvSpPr txBox="1">
              <a:spLocks noChangeArrowheads="1"/>
            </p:cNvSpPr>
            <p:nvPr/>
          </p:nvSpPr>
          <p:spPr bwMode="auto">
            <a:xfrm>
              <a:off x="1676400" y="4368800"/>
              <a:ext cx="10350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empus Sans ITC" pitchFamily="82" charset="0"/>
                <a:buChar char="-"/>
                <a:defRPr sz="28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latin typeface="Arial" pitchFamily="34" charset="0"/>
                </a:rPr>
                <a:t>ORP Site</a:t>
              </a:r>
            </a:p>
          </p:txBody>
        </p:sp>
        <p:cxnSp>
          <p:nvCxnSpPr>
            <p:cNvPr id="15378" name="Straight Connector 18"/>
            <p:cNvCxnSpPr>
              <a:cxnSpLocks noChangeShapeType="1"/>
              <a:stCxn id="15373" idx="3"/>
            </p:cNvCxnSpPr>
            <p:nvPr/>
          </p:nvCxnSpPr>
          <p:spPr bwMode="auto">
            <a:xfrm>
              <a:off x="6423025" y="5842000"/>
              <a:ext cx="2825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9" name="TextBox 27"/>
            <p:cNvSpPr txBox="1">
              <a:spLocks noChangeArrowheads="1"/>
            </p:cNvSpPr>
            <p:nvPr/>
          </p:nvSpPr>
          <p:spPr bwMode="auto">
            <a:xfrm>
              <a:off x="6713538" y="5657850"/>
              <a:ext cx="19812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empus Sans ITC" pitchFamily="82" charset="0"/>
                <a:buChar char="-"/>
                <a:defRPr sz="28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itchFamily="34" charset="0"/>
                </a:rPr>
                <a:t>Integrated Project Team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itchFamily="34" charset="0"/>
                </a:rPr>
                <a:t>Chartered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 rot="18731275">
            <a:off x="1633082" y="1728366"/>
            <a:ext cx="250741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Notional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1" name="Rounded Rectangle 6"/>
          <p:cNvSpPr>
            <a:spLocks noChangeArrowheads="1"/>
          </p:cNvSpPr>
          <p:nvPr/>
        </p:nvSpPr>
        <p:spPr bwMode="auto">
          <a:xfrm>
            <a:off x="4343399" y="2570162"/>
            <a:ext cx="4435475" cy="2484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rgbClr val="0066CC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Tempus Sans ITC" pitchFamily="82" charset="0"/>
              <a:buChar char="-"/>
              <a:defRPr sz="28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66CC"/>
                </a:solidFill>
                <a:latin typeface="Times New Roman" pitchFamily="18" charset="0"/>
              </a:rPr>
              <a:t>Place an Organization Chart here that clearly indicates the lines of communication / responsibility from the Chief Executive (if a Major System Project ) to the Project Management Executive; all the way down to the project site / </a:t>
            </a:r>
            <a:r>
              <a:rPr lang="en-US" altLang="en-US" sz="1600" dirty="0" smtClean="0">
                <a:solidFill>
                  <a:srgbClr val="0066CC"/>
                </a:solidFill>
                <a:latin typeface="Times New Roman" pitchFamily="18" charset="0"/>
              </a:rPr>
              <a:t>team</a:t>
            </a:r>
            <a:r>
              <a:rPr lang="en-US" altLang="en-US" sz="1600" dirty="0">
                <a:solidFill>
                  <a:srgbClr val="0066CC"/>
                </a:solidFill>
                <a:latin typeface="Times New Roman" pitchFamily="18" charset="0"/>
              </a:rPr>
              <a:t> </a:t>
            </a:r>
            <a:r>
              <a:rPr lang="en-US" altLang="en-US" sz="1600" dirty="0" smtClean="0">
                <a:solidFill>
                  <a:srgbClr val="0066CC"/>
                </a:solidFill>
                <a:latin typeface="Times New Roman" pitchFamily="18" charset="0"/>
              </a:rPr>
              <a:t>Owner and FPD. </a:t>
            </a:r>
            <a:endParaRPr lang="en-US" altLang="en-US" sz="1600" dirty="0">
              <a:solidFill>
                <a:srgbClr val="0066CC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0066CC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rgbClr val="0066CC"/>
                </a:solidFill>
                <a:latin typeface="Times New Roman" pitchFamily="18" charset="0"/>
              </a:rPr>
              <a:t>Indicate </a:t>
            </a:r>
            <a:r>
              <a:rPr lang="en-US" altLang="en-US" sz="1600" dirty="0">
                <a:solidFill>
                  <a:srgbClr val="0066CC"/>
                </a:solidFill>
                <a:latin typeface="Times New Roman" pitchFamily="18" charset="0"/>
              </a:rPr>
              <a:t>the names and contact number for each person on the chart.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6073914"/>
            <a:ext cx="72469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336699"/>
                </a:solidFill>
              </a:rPr>
              <a:t>Note:  Org chart should show at a minimum - PME, Owner, Respective  Chain of Command and FPD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hape 119809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19200" y="0"/>
            <a:ext cx="7620000" cy="1066800"/>
          </a:xfrm>
        </p:spPr>
        <p:txBody>
          <a:bodyPr/>
          <a:lstStyle/>
          <a:p>
            <a:pPr algn="ctr" eaLnBrk="1" hangingPunct="1"/>
            <a:r>
              <a:rPr lang="en-US" altLang="en-US" sz="3600" smtClean="0">
                <a:latin typeface="Arial" pitchFamily="34" charset="0"/>
                <a:cs typeface="Arial" pitchFamily="34" charset="0"/>
              </a:rPr>
              <a:t>Key Tailoring Strategies</a:t>
            </a:r>
          </a:p>
        </p:txBody>
      </p:sp>
      <p:sp>
        <p:nvSpPr>
          <p:cNvPr id="4100" name="Shape 119810"/>
          <p:cNvSpPr txBox="1">
            <a:spLocks noChangeArrowheads="1"/>
          </p:cNvSpPr>
          <p:nvPr/>
        </p:nvSpPr>
        <p:spPr bwMode="auto">
          <a:xfrm>
            <a:off x="1444625" y="1447800"/>
            <a:ext cx="7315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342900"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Tempus Sans ITC" pitchFamily="82" charset="0"/>
              <a:buChar char="-"/>
              <a:defRPr sz="28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300"/>
              </a:spcBef>
              <a:buFontTx/>
              <a:buNone/>
              <a:defRPr/>
            </a:pPr>
            <a:r>
              <a:rPr lang="en-US" altLang="en-US" sz="2000" dirty="0" smtClean="0">
                <a:latin typeface="Arial" charset="0"/>
                <a:cs typeface="Arial" charset="0"/>
              </a:rPr>
              <a:t>Per the Updated Project Execution Plan (P-PEP): </a:t>
            </a:r>
          </a:p>
          <a:p>
            <a:pPr marL="342900">
              <a:spcBef>
                <a:spcPts val="300"/>
              </a:spcBef>
              <a:defRPr/>
            </a:pPr>
            <a:endParaRPr lang="en-US" altLang="en-US" sz="1800" b="0" dirty="0" smtClean="0">
              <a:latin typeface="Arial" charset="0"/>
              <a:cs typeface="Arial" charset="0"/>
            </a:endParaRPr>
          </a:p>
          <a:p>
            <a:pPr marL="342900">
              <a:spcBef>
                <a:spcPts val="300"/>
              </a:spcBef>
              <a:defRPr/>
            </a:pPr>
            <a:r>
              <a:rPr lang="en-US" altLang="en-US" sz="1800" b="0" dirty="0" smtClean="0">
                <a:latin typeface="Arial" charset="0"/>
                <a:cs typeface="Arial" charset="0"/>
              </a:rPr>
              <a:t>….</a:t>
            </a:r>
          </a:p>
          <a:p>
            <a:pPr marL="342900">
              <a:spcBef>
                <a:spcPts val="300"/>
              </a:spcBef>
              <a:defRPr/>
            </a:pPr>
            <a:r>
              <a:rPr lang="en-US" altLang="en-US" sz="1800" b="0" dirty="0" smtClean="0">
                <a:latin typeface="Arial" charset="0"/>
                <a:cs typeface="Arial" charset="0"/>
              </a:rPr>
              <a:t>….</a:t>
            </a:r>
          </a:p>
          <a:p>
            <a:pPr marL="342900">
              <a:spcBef>
                <a:spcPts val="300"/>
              </a:spcBef>
              <a:defRPr/>
            </a:pPr>
            <a:r>
              <a:rPr lang="en-US" altLang="en-US" sz="1800" b="0" dirty="0" smtClean="0">
                <a:latin typeface="Arial" charset="0"/>
                <a:cs typeface="Arial" charset="0"/>
              </a:rPr>
              <a:t>….</a:t>
            </a:r>
          </a:p>
          <a:p>
            <a:pPr marL="342900">
              <a:spcBef>
                <a:spcPts val="300"/>
              </a:spcBef>
              <a:defRPr/>
            </a:pPr>
            <a:endParaRPr lang="en-US" altLang="en-US" sz="1800" b="0" dirty="0" smtClean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3F5266-7FC6-46AD-A5F4-7C4979A5CA9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19809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19200" y="0"/>
            <a:ext cx="7620000" cy="1066800"/>
          </a:xfrm>
        </p:spPr>
        <p:txBody>
          <a:bodyPr/>
          <a:lstStyle/>
          <a:p>
            <a:pPr algn="ctr" eaLnBrk="1" hangingPunct="1"/>
            <a:r>
              <a:rPr lang="en-US" altLang="en-US" sz="3600" smtClean="0">
                <a:latin typeface="Arial" pitchFamily="34" charset="0"/>
                <a:cs typeface="Arial" pitchFamily="34" charset="0"/>
              </a:rPr>
              <a:t>Independent Reviews</a:t>
            </a:r>
          </a:p>
        </p:txBody>
      </p:sp>
      <p:sp>
        <p:nvSpPr>
          <p:cNvPr id="20483" name="Shape 119810"/>
          <p:cNvSpPr txBox="1">
            <a:spLocks noChangeArrowheads="1"/>
          </p:cNvSpPr>
          <p:nvPr/>
        </p:nvSpPr>
        <p:spPr bwMode="auto">
          <a:xfrm>
            <a:off x="1419225" y="1447800"/>
            <a:ext cx="74199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4625" indent="-174625"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 Narrow" pitchFamily="34" charset="0"/>
              </a:defRPr>
            </a:lvl1pPr>
            <a:lvl2pPr indent="-168275" eaLnBrk="0" hangingPunct="0">
              <a:spcBef>
                <a:spcPct val="20000"/>
              </a:spcBef>
              <a:buFont typeface="Tempus Sans ITC" pitchFamily="82" charset="0"/>
              <a:buChar char="-"/>
              <a:defRPr sz="2800">
                <a:solidFill>
                  <a:schemeClr val="tx1"/>
                </a:solidFill>
                <a:latin typeface="Arial Narrow" pitchFamily="34" charset="0"/>
              </a:defRPr>
            </a:lvl2pPr>
            <a:lvl3pPr marL="857250" indent="-168275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 smtClean="0">
                <a:latin typeface="Arial" pitchFamily="34" charset="0"/>
              </a:rPr>
              <a:t>PSO Led reviews </a:t>
            </a:r>
            <a:r>
              <a:rPr lang="en-US" altLang="en-US" sz="2000" dirty="0">
                <a:solidFill>
                  <a:srgbClr val="0066CC"/>
                </a:solidFill>
                <a:latin typeface="Arial" pitchFamily="34" charset="0"/>
              </a:rPr>
              <a:t>(discuss independent </a:t>
            </a:r>
            <a:r>
              <a:rPr lang="en-US" altLang="en-US" sz="2000" dirty="0" smtClean="0">
                <a:solidFill>
                  <a:srgbClr val="0066CC"/>
                </a:solidFill>
                <a:latin typeface="Arial" pitchFamily="34" charset="0"/>
              </a:rPr>
              <a:t>reviews, outstanding major issues)</a:t>
            </a:r>
            <a:endParaRPr lang="en-US" altLang="en-US" sz="2000" dirty="0">
              <a:solidFill>
                <a:srgbClr val="0066CC"/>
              </a:solidFill>
              <a:latin typeface="Arial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sz="1800" dirty="0">
                <a:latin typeface="Arial" pitchFamily="34" charset="0"/>
              </a:rPr>
              <a:t>…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sz="1800" dirty="0">
                <a:latin typeface="Arial" pitchFamily="34" charset="0"/>
              </a:rPr>
              <a:t>…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sz="1800" dirty="0">
                <a:latin typeface="Arial" pitchFamily="34" charset="0"/>
              </a:rPr>
              <a:t>…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altLang="en-US" sz="1600" dirty="0">
              <a:latin typeface="Arial" pitchFamily="34" charset="0"/>
            </a:endParaRPr>
          </a:p>
          <a:p>
            <a:pPr lvl="2" eaLnBrk="1" hangingPunct="1">
              <a:lnSpc>
                <a:spcPct val="80000"/>
              </a:lnSpc>
              <a:spcBef>
                <a:spcPts val="300"/>
              </a:spcBef>
            </a:pPr>
            <a:endParaRPr lang="en-US" altLang="en-US" sz="1400" dirty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en-US" sz="2000" dirty="0">
                <a:latin typeface="Arial" pitchFamily="34" charset="0"/>
              </a:rPr>
              <a:t>DO APM Independent Cost Estimate </a:t>
            </a:r>
            <a:r>
              <a:rPr lang="en-US" altLang="en-US" sz="2000" dirty="0" smtClean="0">
                <a:latin typeface="Arial" pitchFamily="34" charset="0"/>
              </a:rPr>
              <a:t>and External Independent Review Results </a:t>
            </a:r>
            <a:r>
              <a:rPr lang="en-US" altLang="en-US" sz="2000" dirty="0" smtClean="0">
                <a:solidFill>
                  <a:srgbClr val="0066CC"/>
                </a:solidFill>
                <a:latin typeface="Arial" pitchFamily="34" charset="0"/>
              </a:rPr>
              <a:t>(as </a:t>
            </a:r>
            <a:r>
              <a:rPr lang="en-US" altLang="en-US" sz="2000" dirty="0">
                <a:solidFill>
                  <a:srgbClr val="0066CC"/>
                </a:solidFill>
                <a:latin typeface="Arial" pitchFamily="34" charset="0"/>
              </a:rPr>
              <a:t>applicable)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altLang="en-US" sz="1800" dirty="0">
                <a:latin typeface="Arial" pitchFamily="34" charset="0"/>
              </a:rPr>
              <a:t>Final Report Completed:  </a:t>
            </a:r>
            <a:r>
              <a:rPr lang="en-US" altLang="en-US" sz="1800" dirty="0">
                <a:solidFill>
                  <a:srgbClr val="0066CC"/>
                </a:solidFill>
                <a:latin typeface="Arial" pitchFamily="34" charset="0"/>
              </a:rPr>
              <a:t>&lt;date&gt;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altLang="en-US" sz="1800" dirty="0">
                <a:latin typeface="Arial" pitchFamily="34" charset="0"/>
              </a:rPr>
              <a:t>Cost Range Recommended:  </a:t>
            </a:r>
            <a:r>
              <a:rPr lang="en-US" altLang="en-US" sz="1800" dirty="0">
                <a:solidFill>
                  <a:srgbClr val="0066CC"/>
                </a:solidFill>
                <a:latin typeface="Arial" pitchFamily="34" charset="0"/>
              </a:rPr>
              <a:t>&lt;insert range here&gt;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altLang="en-US" sz="1800" dirty="0">
                <a:solidFill>
                  <a:srgbClr val="0066CC"/>
                </a:solidFill>
                <a:latin typeface="Arial" pitchFamily="34" charset="0"/>
              </a:rPr>
              <a:t>&lt;if project team recommending a cost range that differs from DOE APM cost range, provide statement here explaining rationale&gt;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altLang="en-US" sz="1800" dirty="0" smtClean="0">
                <a:latin typeface="Arial" pitchFamily="34" charset="0"/>
              </a:rPr>
              <a:t>DOE APM validation of PB:  </a:t>
            </a:r>
            <a:r>
              <a:rPr lang="en-US" altLang="en-US" sz="1800" dirty="0" smtClean="0">
                <a:solidFill>
                  <a:srgbClr val="0066CC"/>
                </a:solidFill>
                <a:latin typeface="Arial" pitchFamily="34" charset="0"/>
              </a:rPr>
              <a:t>&lt;YES or NO&gt;</a:t>
            </a:r>
            <a:endParaRPr lang="en-US" altLang="en-US" sz="1800" dirty="0">
              <a:solidFill>
                <a:srgbClr val="0066CC"/>
              </a:solidFill>
              <a:latin typeface="Arial" pitchFamily="34" charset="0"/>
            </a:endParaRPr>
          </a:p>
          <a:p>
            <a:pPr lvl="2" eaLnBrk="1" hangingPunct="1">
              <a:lnSpc>
                <a:spcPct val="80000"/>
              </a:lnSpc>
              <a:spcBef>
                <a:spcPts val="300"/>
              </a:spcBef>
            </a:pPr>
            <a:endParaRPr lang="en-US" altLang="en-US" sz="1400" dirty="0">
              <a:latin typeface="Arial" pitchFamily="34" charset="0"/>
            </a:endParaRPr>
          </a:p>
          <a:p>
            <a:pPr lvl="2" eaLnBrk="1" hangingPunct="1">
              <a:lnSpc>
                <a:spcPct val="80000"/>
              </a:lnSpc>
              <a:spcBef>
                <a:spcPts val="300"/>
              </a:spcBef>
            </a:pPr>
            <a:endParaRPr lang="en-US" altLang="en-US" sz="1400" dirty="0">
              <a:latin typeface="Arial" pitchFamily="34" charset="0"/>
            </a:endParaRPr>
          </a:p>
          <a:p>
            <a:pPr lvl="2" eaLnBrk="1" hangingPunct="1">
              <a:lnSpc>
                <a:spcPct val="80000"/>
              </a:lnSpc>
              <a:spcBef>
                <a:spcPts val="300"/>
              </a:spcBef>
            </a:pPr>
            <a:endParaRPr lang="en-US" altLang="en-US" sz="1400" dirty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en-US" sz="2000" dirty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en-US" sz="2000" dirty="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CE4D7-6081-4E25-BCBD-91BF88F8A82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1295400" y="1371600"/>
            <a:ext cx="7696200" cy="467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Tempus Sans ITC" pitchFamily="82" charset="0"/>
              <a:buChar char="-"/>
              <a:defRPr sz="28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342900" indent="-342900">
              <a:lnSpc>
                <a:spcPts val="21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1900" b="0" dirty="0">
                <a:latin typeface="Times New Roman" pitchFamily="18" charset="0"/>
              </a:rPr>
              <a:t>CD-2 Approved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1900" b="0" dirty="0" smtClean="0">
                <a:latin typeface="Times New Roman" pitchFamily="18" charset="0"/>
              </a:rPr>
              <a:t>Updated CD-2 documentation</a:t>
            </a:r>
          </a:p>
          <a:p>
            <a:pPr marL="1085850" lvl="1" indent="-342900">
              <a:lnSpc>
                <a:spcPts val="21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1500" dirty="0" smtClean="0">
                <a:latin typeface="Times New Roman" pitchFamily="18" charset="0"/>
              </a:rPr>
              <a:t>Final Design</a:t>
            </a:r>
          </a:p>
          <a:p>
            <a:pPr marL="1085850" lvl="1" indent="-342900">
              <a:lnSpc>
                <a:spcPts val="21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1500" dirty="0" smtClean="0">
                <a:latin typeface="Times New Roman" pitchFamily="18" charset="0"/>
              </a:rPr>
              <a:t>PEP</a:t>
            </a:r>
          </a:p>
          <a:p>
            <a:pPr marL="1085850" lvl="1" indent="-342900">
              <a:lnSpc>
                <a:spcPts val="21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1500" dirty="0" smtClean="0">
                <a:latin typeface="Times New Roman" pitchFamily="18" charset="0"/>
              </a:rPr>
              <a:t>Performance Baseline</a:t>
            </a:r>
          </a:p>
          <a:p>
            <a:pPr marL="1085850" lvl="1" indent="-342900">
              <a:lnSpc>
                <a:spcPts val="21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1500" dirty="0" smtClean="0">
                <a:latin typeface="Times New Roman" pitchFamily="18" charset="0"/>
              </a:rPr>
              <a:t>Acquisition Strategy</a:t>
            </a:r>
          </a:p>
          <a:p>
            <a:pPr marL="1085850" lvl="1" indent="-342900">
              <a:lnSpc>
                <a:spcPts val="21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1500" dirty="0" smtClean="0">
                <a:latin typeface="Times New Roman" pitchFamily="18" charset="0"/>
              </a:rPr>
              <a:t>PDS/funding documents</a:t>
            </a:r>
            <a:endParaRPr lang="en-US" altLang="en-US" sz="1500" b="0" dirty="0" smtClean="0">
              <a:latin typeface="Times New Roman" pitchFamily="18" charset="0"/>
            </a:endParaRP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1900" b="0" dirty="0" smtClean="0">
                <a:latin typeface="Times New Roman" pitchFamily="18" charset="0"/>
              </a:rPr>
              <a:t>Final design review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1900" b="0" dirty="0" smtClean="0">
                <a:latin typeface="Times New Roman" pitchFamily="18" charset="0"/>
              </a:rPr>
              <a:t>Compliant Earned Value Management System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1900" b="0" dirty="0" smtClean="0">
                <a:latin typeface="Times New Roman" pitchFamily="18" charset="0"/>
              </a:rPr>
              <a:t>EIR (for major system projects)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1900" b="0" dirty="0" smtClean="0">
                <a:latin typeface="Times New Roman" pitchFamily="18" charset="0"/>
              </a:rPr>
              <a:t>IPR for Non-Major System Projects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1900" b="0" dirty="0" smtClean="0">
                <a:latin typeface="Times New Roman" pitchFamily="18" charset="0"/>
              </a:rPr>
              <a:t>ICE (for projects with TPV &gt;= $100M)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1900" b="0" dirty="0" smtClean="0">
                <a:latin typeface="Times New Roman" pitchFamily="18" charset="0"/>
              </a:rPr>
              <a:t>Technology Readiness Assessment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1900" b="0" dirty="0" smtClean="0">
                <a:latin typeface="Times New Roman" pitchFamily="18" charset="0"/>
              </a:rPr>
              <a:t>Hazard Analysis Report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1900" b="0" dirty="0" smtClean="0">
                <a:latin typeface="Times New Roman" pitchFamily="18" charset="0"/>
              </a:rPr>
              <a:t>Construction Project Safety and Health Plan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1900" b="0" dirty="0" smtClean="0">
                <a:latin typeface="Times New Roman" pitchFamily="18" charset="0"/>
              </a:rPr>
              <a:t>Quality Assurance plan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1900" b="0" dirty="0" smtClean="0">
                <a:latin typeface="Times New Roman" pitchFamily="18" charset="0"/>
              </a:rPr>
              <a:t>Security Vulnerability Assessment report</a:t>
            </a:r>
          </a:p>
        </p:txBody>
      </p:sp>
      <p:sp>
        <p:nvSpPr>
          <p:cNvPr id="3" name="Shape 119809"/>
          <p:cNvSpPr txBox="1">
            <a:spLocks noRot="1" noChangeArrowheads="1"/>
          </p:cNvSpPr>
          <p:nvPr/>
        </p:nvSpPr>
        <p:spPr bwMode="auto">
          <a:xfrm>
            <a:off x="1219200" y="0"/>
            <a:ext cx="7620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6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CD-3 Prerequisites</a:t>
            </a:r>
          </a:p>
          <a:p>
            <a:pPr algn="ctr" eaLnBrk="1" hangingPunct="1">
              <a:defRPr/>
            </a:pP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DOE O 413.3B</a:t>
            </a:r>
            <a:endParaRPr lang="en-US" alt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BF808-B7C4-488E-92A3-2E41D085BE9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/>
              <a:t>PMRC Issues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70C0"/>
                </a:solidFill>
              </a:rPr>
              <a:t>&lt;Identify those significant issues (as appropriate) that the PMRC should be made aware of&gt;</a:t>
            </a:r>
          </a:p>
          <a:p>
            <a:r>
              <a:rPr lang="en-US" altLang="en-US" smtClean="0"/>
              <a:t> </a:t>
            </a:r>
          </a:p>
          <a:p>
            <a:r>
              <a:rPr lang="en-US" altLang="en-US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584C7A-17D1-4B2F-95DB-B105FBD0B4D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83794"/>
      </p:ext>
    </p:extLst>
  </p:cSld>
  <p:clrMapOvr>
    <a:masterClrMapping/>
  </p:clrMapOvr>
  <p:transition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9809"/>
          <p:cNvSpPr txBox="1">
            <a:spLocks noRot="1" noChangeArrowheads="1"/>
          </p:cNvSpPr>
          <p:nvPr/>
        </p:nvSpPr>
        <p:spPr bwMode="auto">
          <a:xfrm>
            <a:off x="1219200" y="0"/>
            <a:ext cx="7620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600" kern="0" dirty="0" smtClean="0"/>
              <a:t>Recommendation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1404938"/>
            <a:ext cx="7162800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b="1" dirty="0">
              <a:latin typeface="Arial" panose="020B0604020202020204" pitchFamily="34" charset="0"/>
            </a:endParaRPr>
          </a:p>
          <a:p>
            <a:pPr eaLnBrk="0" hangingPunct="0">
              <a:spcAft>
                <a:spcPts val="1200"/>
              </a:spcAft>
              <a:defRPr/>
            </a:pPr>
            <a:r>
              <a:rPr lang="en-US" sz="2400" b="1" dirty="0">
                <a:latin typeface="Arial" panose="020B0604020202020204" pitchFamily="34" charset="0"/>
              </a:rPr>
              <a:t>Recommendation: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</a:rPr>
              <a:t>Approve </a:t>
            </a:r>
            <a:r>
              <a:rPr lang="en-US" b="1" dirty="0" smtClean="0">
                <a:latin typeface="Arial" panose="020B0604020202020204" pitchFamily="34" charset="0"/>
              </a:rPr>
              <a:t>CD-3, Start of Construction/Execution </a:t>
            </a:r>
            <a:r>
              <a:rPr lang="en-US" b="1" dirty="0">
                <a:latin typeface="Arial" panose="020B0604020202020204" pitchFamily="34" charset="0"/>
              </a:rPr>
              <a:t>for </a:t>
            </a:r>
            <a:r>
              <a:rPr lang="en-US" b="1" dirty="0">
                <a:solidFill>
                  <a:srgbClr val="0066CC"/>
                </a:solidFill>
                <a:latin typeface="Arial" panose="020B0604020202020204" pitchFamily="34" charset="0"/>
              </a:rPr>
              <a:t>&lt;project </a:t>
            </a:r>
            <a:r>
              <a:rPr lang="en-US" b="1" dirty="0" smtClean="0">
                <a:solidFill>
                  <a:srgbClr val="0066CC"/>
                </a:solidFill>
                <a:latin typeface="Arial" panose="020B0604020202020204" pitchFamily="34" charset="0"/>
              </a:rPr>
              <a:t> name&gt;</a:t>
            </a:r>
          </a:p>
          <a:p>
            <a:pPr eaLnBrk="0" hangingPunct="0">
              <a:defRPr/>
            </a:pPr>
            <a:endParaRPr lang="en-US" dirty="0">
              <a:latin typeface="Arial" panose="020B0604020202020204" pitchFamily="34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latin typeface="Arial" panose="020B0604020202020204" pitchFamily="34" charset="0"/>
              </a:rPr>
              <a:t>COST/TPC:  $</a:t>
            </a:r>
            <a:r>
              <a:rPr lang="en-US" b="1" dirty="0" err="1" smtClean="0">
                <a:solidFill>
                  <a:srgbClr val="0066CC"/>
                </a:solidFill>
                <a:latin typeface="Arial" panose="020B0604020202020204" pitchFamily="34" charset="0"/>
              </a:rPr>
              <a:t>xxx</a:t>
            </a:r>
            <a:r>
              <a:rPr lang="en-US" b="1" dirty="0" err="1" smtClean="0">
                <a:latin typeface="Arial" panose="020B0604020202020204" pitchFamily="34" charset="0"/>
              </a:rPr>
              <a:t>M</a:t>
            </a:r>
            <a:endParaRPr lang="en-US" b="1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endParaRPr lang="en-US" b="1" dirty="0">
              <a:latin typeface="Arial" panose="020B0604020202020204" pitchFamily="34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latin typeface="Arial" panose="020B0604020202020204" pitchFamily="34" charset="0"/>
              </a:rPr>
              <a:t>CD-4 Date:  </a:t>
            </a:r>
            <a:r>
              <a:rPr lang="en-US" b="1" dirty="0" smtClean="0">
                <a:solidFill>
                  <a:srgbClr val="0066CC"/>
                </a:solidFill>
                <a:latin typeface="Arial" panose="020B0604020202020204" pitchFamily="34" charset="0"/>
              </a:rPr>
              <a:t>&lt;mm/</a:t>
            </a:r>
            <a:r>
              <a:rPr lang="en-US" b="1" dirty="0" err="1" smtClean="0">
                <a:solidFill>
                  <a:srgbClr val="0066CC"/>
                </a:solidFill>
                <a:latin typeface="Arial" panose="020B0604020202020204" pitchFamily="34" charset="0"/>
              </a:rPr>
              <a:t>dd</a:t>
            </a:r>
            <a:r>
              <a:rPr lang="en-US" b="1" dirty="0" smtClean="0">
                <a:solidFill>
                  <a:srgbClr val="0066CC"/>
                </a:solidFill>
                <a:latin typeface="Arial" panose="020B0604020202020204" pitchFamily="34" charset="0"/>
              </a:rPr>
              <a:t>/</a:t>
            </a:r>
            <a:r>
              <a:rPr lang="en-US" b="1" dirty="0" err="1" smtClean="0">
                <a:solidFill>
                  <a:srgbClr val="0066CC"/>
                </a:solidFill>
                <a:latin typeface="Arial" panose="020B0604020202020204" pitchFamily="34" charset="0"/>
              </a:rPr>
              <a:t>yyyy</a:t>
            </a:r>
            <a:r>
              <a:rPr lang="en-US" b="1" dirty="0" smtClean="0">
                <a:solidFill>
                  <a:srgbClr val="0066CC"/>
                </a:solidFill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F00640-CA5D-4345-89A3-437F9B8B61A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9809"/>
          <p:cNvSpPr txBox="1">
            <a:spLocks noRot="1" noChangeArrowheads="1"/>
          </p:cNvSpPr>
          <p:nvPr/>
        </p:nvSpPr>
        <p:spPr bwMode="auto">
          <a:xfrm>
            <a:off x="3429000" y="2743200"/>
            <a:ext cx="297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b="1" kern="0" dirty="0">
                <a:solidFill>
                  <a:srgbClr val="336699"/>
                </a:solidFill>
                <a:latin typeface="+mj-lt"/>
                <a:ea typeface="+mj-ea"/>
                <a:cs typeface="+mj-cs"/>
              </a:rPr>
              <a:t>Back-Up Material        as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0E8EE1-D83B-4DF4-A40D-A31A6242C9E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19809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19200" y="0"/>
            <a:ext cx="7620000" cy="1066800"/>
          </a:xfrm>
        </p:spPr>
        <p:txBody>
          <a:bodyPr/>
          <a:lstStyle/>
          <a:p>
            <a:pPr algn="ctr" eaLnBrk="1" hangingPunct="1"/>
            <a:r>
              <a:rPr lang="en-US" altLang="en-US" sz="3600" dirty="0" smtClean="0"/>
              <a:t>Briefing Outline</a:t>
            </a:r>
          </a:p>
        </p:txBody>
      </p:sp>
      <p:sp>
        <p:nvSpPr>
          <p:cNvPr id="6147" name="Shape 119810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524000"/>
            <a:ext cx="70104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1800" b="0" dirty="0" smtClean="0">
                <a:solidFill>
                  <a:srgbClr val="000000"/>
                </a:solidFill>
                <a:latin typeface="Arial" pitchFamily="34" charset="0"/>
              </a:rPr>
              <a:t>Purpose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1800" b="0" dirty="0" smtClean="0">
                <a:solidFill>
                  <a:srgbClr val="000000"/>
                </a:solidFill>
                <a:latin typeface="Arial" pitchFamily="34" charset="0"/>
              </a:rPr>
              <a:t>Background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1800" b="0" dirty="0" smtClean="0">
                <a:solidFill>
                  <a:srgbClr val="000000"/>
                </a:solidFill>
                <a:latin typeface="Arial" pitchFamily="34" charset="0"/>
              </a:rPr>
              <a:t>Facility Rendering(s)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1800" b="0" dirty="0" smtClean="0">
                <a:solidFill>
                  <a:srgbClr val="000000"/>
                </a:solidFill>
                <a:latin typeface="Arial" pitchFamily="34" charset="0"/>
              </a:rPr>
              <a:t>Baseline Scope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1800" b="0" dirty="0">
                <a:solidFill>
                  <a:srgbClr val="000000"/>
                </a:solidFill>
                <a:latin typeface="Arial" pitchFamily="34" charset="0"/>
              </a:rPr>
              <a:t>Baseline Cost Estimate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1800" b="0" dirty="0" smtClean="0">
                <a:solidFill>
                  <a:srgbClr val="000000"/>
                </a:solidFill>
                <a:latin typeface="Arial" pitchFamily="34" charset="0"/>
              </a:rPr>
              <a:t>Baseline Schedule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1800" b="0" dirty="0" smtClean="0">
                <a:solidFill>
                  <a:srgbClr val="000000"/>
                </a:solidFill>
                <a:latin typeface="Arial" pitchFamily="34" charset="0"/>
              </a:rPr>
              <a:t>Funding </a:t>
            </a:r>
            <a:r>
              <a:rPr lang="en-US" altLang="en-US" sz="1800" b="0" dirty="0">
                <a:solidFill>
                  <a:srgbClr val="000000"/>
                </a:solidFill>
                <a:latin typeface="Arial" pitchFamily="34" charset="0"/>
              </a:rPr>
              <a:t>Profile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1800" b="0" dirty="0" smtClean="0">
                <a:solidFill>
                  <a:srgbClr val="000000"/>
                </a:solidFill>
                <a:latin typeface="Arial" pitchFamily="34" charset="0"/>
              </a:rPr>
              <a:t>Key </a:t>
            </a:r>
            <a:r>
              <a:rPr lang="en-US" altLang="en-US" sz="1800" b="0" dirty="0">
                <a:solidFill>
                  <a:srgbClr val="000000"/>
                </a:solidFill>
                <a:latin typeface="Arial" pitchFamily="34" charset="0"/>
              </a:rPr>
              <a:t>Performance Parameters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1800" b="0" dirty="0" smtClean="0">
                <a:solidFill>
                  <a:srgbClr val="000000"/>
                </a:solidFill>
                <a:latin typeface="Arial" pitchFamily="34" charset="0"/>
              </a:rPr>
              <a:t>Risk Summary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1800" b="0" dirty="0" smtClean="0">
                <a:solidFill>
                  <a:srgbClr val="000000"/>
                </a:solidFill>
                <a:latin typeface="Arial" pitchFamily="34" charset="0"/>
              </a:rPr>
              <a:t>Project Organization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1800" b="0" dirty="0" smtClean="0">
                <a:solidFill>
                  <a:srgbClr val="000000"/>
                </a:solidFill>
                <a:latin typeface="Arial" pitchFamily="34" charset="0"/>
              </a:rPr>
              <a:t>Key Tailoring Strategies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1800" b="0" dirty="0" smtClean="0">
                <a:solidFill>
                  <a:srgbClr val="000000"/>
                </a:solidFill>
                <a:latin typeface="Arial" pitchFamily="34" charset="0"/>
              </a:rPr>
              <a:t>Independent Reviews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1800" b="0" dirty="0" smtClean="0">
                <a:solidFill>
                  <a:srgbClr val="000000"/>
                </a:solidFill>
                <a:latin typeface="Arial" pitchFamily="34" charset="0"/>
              </a:rPr>
              <a:t>CD-3 Prerequisites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1800" b="0" dirty="0" smtClean="0">
                <a:solidFill>
                  <a:srgbClr val="000000"/>
                </a:solidFill>
                <a:latin typeface="Arial" pitchFamily="34" charset="0"/>
              </a:rPr>
              <a:t>PMRC Issues (If applicable)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1800" b="0" dirty="0" smtClean="0">
                <a:solidFill>
                  <a:srgbClr val="000000"/>
                </a:solidFill>
                <a:latin typeface="Arial" pitchFamily="34" charset="0"/>
              </a:rPr>
              <a:t>Recommendation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1800" b="0" dirty="0" smtClean="0">
                <a:solidFill>
                  <a:srgbClr val="000000"/>
                </a:solidFill>
                <a:latin typeface="Arial" pitchFamily="34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7BE2A3-06BE-4530-8596-C10A6D2D6C3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7CCC3-FD18-42CF-BB70-07EF761E565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171" name="Shape 119809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524000" y="0"/>
            <a:ext cx="7620000" cy="1066800"/>
          </a:xfrm>
        </p:spPr>
        <p:txBody>
          <a:bodyPr/>
          <a:lstStyle/>
          <a:p>
            <a:pPr algn="ctr" eaLnBrk="1" hangingPunct="1"/>
            <a:r>
              <a:rPr lang="en-US" altLang="en-US" sz="3600" dirty="0" smtClean="0"/>
              <a:t>Purpose</a:t>
            </a:r>
          </a:p>
        </p:txBody>
      </p:sp>
      <p:sp>
        <p:nvSpPr>
          <p:cNvPr id="7172" name="Shape 119810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600200"/>
            <a:ext cx="7848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Arial" pitchFamily="34" charset="0"/>
              <a:buChar char="•"/>
            </a:pPr>
            <a:r>
              <a:rPr lang="en-US" altLang="en-US" sz="2400" b="1" dirty="0" smtClean="0">
                <a:solidFill>
                  <a:srgbClr val="000000"/>
                </a:solidFill>
                <a:latin typeface="Arial" pitchFamily="34" charset="0"/>
              </a:rPr>
              <a:t>Obtain PME approval of Critical Decision-3 for </a:t>
            </a:r>
            <a:r>
              <a:rPr lang="en-US" altLang="en-US" sz="2400" b="1" dirty="0" smtClean="0">
                <a:solidFill>
                  <a:srgbClr val="0066CC"/>
                </a:solidFill>
                <a:latin typeface="Arial" pitchFamily="34" charset="0"/>
              </a:rPr>
              <a:t>&lt;project name&gt;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buFont typeface="Tempus Sans ITC" pitchFamily="82" charset="0"/>
              <a:buNone/>
            </a:pPr>
            <a:endParaRPr lang="en-US" altLang="en-US" sz="1600" dirty="0" smtClean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Arial" pitchFamily="34" charset="0"/>
              <a:buChar char="•"/>
            </a:pPr>
            <a:r>
              <a:rPr lang="en-US" altLang="en-US" sz="2400" b="1" dirty="0" smtClean="0">
                <a:solidFill>
                  <a:srgbClr val="000000"/>
                </a:solidFill>
                <a:latin typeface="Arial" pitchFamily="34" charset="0"/>
              </a:rPr>
              <a:t>Critical Decision-2, </a:t>
            </a:r>
            <a:r>
              <a:rPr lang="en-US" altLang="en-US" sz="2400" b="1" i="1" dirty="0" smtClean="0">
                <a:solidFill>
                  <a:srgbClr val="000000"/>
                </a:solidFill>
                <a:latin typeface="Arial" pitchFamily="34" charset="0"/>
              </a:rPr>
              <a:t>Approve Start of Construction/Execution, </a:t>
            </a:r>
            <a:r>
              <a:rPr lang="en-US" altLang="en-US" sz="2400" b="1" dirty="0" smtClean="0">
                <a:solidFill>
                  <a:srgbClr val="000000"/>
                </a:solidFill>
                <a:latin typeface="Arial" pitchFamily="34" charset="0"/>
              </a:rPr>
              <a:t>was approved by </a:t>
            </a:r>
            <a:r>
              <a:rPr lang="en-US" altLang="en-US" sz="2400" b="1" dirty="0" smtClean="0">
                <a:solidFill>
                  <a:srgbClr val="0066CC"/>
                </a:solidFill>
                <a:latin typeface="Arial" pitchFamily="34" charset="0"/>
              </a:rPr>
              <a:t>&lt;Name, Office Symbol&gt;</a:t>
            </a:r>
            <a:r>
              <a:rPr lang="en-US" altLang="en-US" sz="2400" b="1" dirty="0" smtClean="0">
                <a:latin typeface="Arial" pitchFamily="34" charset="0"/>
              </a:rPr>
              <a:t>, on </a:t>
            </a:r>
            <a:r>
              <a:rPr lang="en-US" altLang="en-US" sz="2400" b="1" dirty="0" smtClean="0">
                <a:solidFill>
                  <a:srgbClr val="0066CC"/>
                </a:solidFill>
                <a:latin typeface="Arial" pitchFamily="34" charset="0"/>
              </a:rPr>
              <a:t>&lt;Date&gt;</a:t>
            </a:r>
            <a:r>
              <a:rPr lang="en-US" altLang="en-US" sz="2400" b="1" dirty="0" smtClean="0">
                <a:latin typeface="Arial" pitchFamily="34" charset="0"/>
              </a:rPr>
              <a:t>. 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en-US" sz="2000" b="1" dirty="0" smtClean="0">
                <a:latin typeface="Arial" pitchFamily="34" charset="0"/>
              </a:rPr>
              <a:t>TPC </a:t>
            </a:r>
            <a:r>
              <a:rPr lang="en-US" altLang="en-US" sz="2000" b="1" dirty="0" smtClean="0">
                <a:solidFill>
                  <a:srgbClr val="0066CC"/>
                </a:solidFill>
                <a:latin typeface="Arial" pitchFamily="34" charset="0"/>
              </a:rPr>
              <a:t>&lt;$xx million&gt;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en-US" sz="2000" b="1" dirty="0" smtClean="0">
                <a:latin typeface="Arial" pitchFamily="34" charset="0"/>
              </a:rPr>
              <a:t>CD-4 Date </a:t>
            </a:r>
            <a:r>
              <a:rPr lang="en-US" altLang="en-US" sz="2000" b="1" dirty="0" smtClean="0">
                <a:solidFill>
                  <a:srgbClr val="0066CC"/>
                </a:solidFill>
                <a:latin typeface="Arial" pitchFamily="34" charset="0"/>
              </a:rPr>
              <a:t>&lt;insert month year&gt;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buFont typeface="Arial" pitchFamily="34" charset="0"/>
              <a:buChar char="•"/>
            </a:pPr>
            <a:endParaRPr lang="en-US" altLang="en-US" sz="20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Arial" pitchFamily="34" charset="0"/>
              <a:buChar char="•"/>
            </a:pPr>
            <a:r>
              <a:rPr lang="en-US" altLang="en-US" sz="2400" b="1" dirty="0" smtClean="0">
                <a:solidFill>
                  <a:srgbClr val="000000"/>
                </a:solidFill>
                <a:latin typeface="Arial" pitchFamily="34" charset="0"/>
              </a:rPr>
              <a:t>The </a:t>
            </a:r>
            <a:r>
              <a:rPr lang="en-US" altLang="en-US" sz="2400" b="1" dirty="0" smtClean="0">
                <a:solidFill>
                  <a:srgbClr val="0066CC"/>
                </a:solidFill>
                <a:latin typeface="Arial" pitchFamily="34" charset="0"/>
              </a:rPr>
              <a:t>&lt;Program Office name&gt; </a:t>
            </a:r>
            <a:r>
              <a:rPr lang="en-US" altLang="en-US" sz="2400" b="1" dirty="0" smtClean="0">
                <a:solidFill>
                  <a:srgbClr val="000000"/>
                </a:solidFill>
                <a:latin typeface="Arial" pitchFamily="34" charset="0"/>
              </a:rPr>
              <a:t>Mission</a:t>
            </a:r>
            <a:endParaRPr lang="en-US" altLang="en-US" sz="2400" b="1" dirty="0" smtClean="0">
              <a:solidFill>
                <a:srgbClr val="0066CC"/>
              </a:solidFill>
              <a:latin typeface="Arial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en-US" sz="2000" b="1" dirty="0" smtClean="0">
                <a:solidFill>
                  <a:srgbClr val="0066CC"/>
                </a:solidFill>
                <a:latin typeface="Arial" pitchFamily="34" charset="0"/>
              </a:rPr>
              <a:t>Describe Program Office mission  </a:t>
            </a:r>
            <a:endParaRPr lang="en-US" altLang="en-US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buFont typeface="Arial" pitchFamily="34" charset="0"/>
              <a:buChar char="•"/>
            </a:pPr>
            <a:endParaRPr lang="en-US" altLang="en-US" sz="20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buFont typeface="Arial" pitchFamily="34" charset="0"/>
              <a:buChar char="•"/>
            </a:pPr>
            <a:endParaRPr lang="en-US" altLang="en-US" sz="2000" b="1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119809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19200" y="0"/>
            <a:ext cx="7620000" cy="1066800"/>
          </a:xfrm>
        </p:spPr>
        <p:txBody>
          <a:bodyPr/>
          <a:lstStyle/>
          <a:p>
            <a:pPr algn="ctr" eaLnBrk="1" hangingPunct="1"/>
            <a:r>
              <a:rPr lang="en-US" altLang="en-US" sz="3600" smtClean="0"/>
              <a:t>Background</a:t>
            </a:r>
          </a:p>
        </p:txBody>
      </p:sp>
      <p:sp>
        <p:nvSpPr>
          <p:cNvPr id="6147" name="Shape 119810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524000"/>
            <a:ext cx="7543800" cy="5029200"/>
          </a:xfrm>
        </p:spPr>
        <p:txBody>
          <a:bodyPr/>
          <a:lstStyle/>
          <a:p>
            <a:pPr lvl="2" indent="-1085850" eaLnBrk="1" hangingPunct="1">
              <a:lnSpc>
                <a:spcPct val="80000"/>
              </a:lnSpc>
              <a:spcBef>
                <a:spcPct val="5000"/>
              </a:spcBef>
              <a:buFontTx/>
              <a:buNone/>
              <a:tabLst>
                <a:tab pos="1771650" algn="l"/>
              </a:tabLst>
              <a:defRPr/>
            </a:pPr>
            <a:endParaRPr lang="en-US" altLang="en-US" sz="1100" b="1" dirty="0" smtClean="0">
              <a:solidFill>
                <a:srgbClr val="000000"/>
              </a:solidFill>
              <a:latin typeface="Arial" charset="0"/>
            </a:endParaRPr>
          </a:p>
          <a:p>
            <a:pPr marL="290513" lvl="1" indent="-290513" eaLnBrk="1" hangingPunct="1">
              <a:lnSpc>
                <a:spcPct val="90000"/>
              </a:lnSpc>
              <a:spcBef>
                <a:spcPct val="5000"/>
              </a:spcBef>
              <a:buFont typeface="Arial" charset="0"/>
              <a:buChar char="•"/>
              <a:defRPr/>
            </a:pPr>
            <a:endParaRPr lang="en-US" altLang="en-US" sz="1800" b="1" dirty="0" smtClean="0">
              <a:latin typeface="Arial" charset="0"/>
            </a:endParaRPr>
          </a:p>
          <a:p>
            <a:pPr marL="290513" lvl="1" indent="-290513" eaLnBrk="1" hangingPunct="1">
              <a:lnSpc>
                <a:spcPct val="90000"/>
              </a:lnSpc>
              <a:spcBef>
                <a:spcPct val="5000"/>
              </a:spcBef>
              <a:buFont typeface="Arial" pitchFamily="34" charset="0"/>
              <a:buChar char="•"/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CD-1, 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Alternative </a:t>
            </a:r>
            <a:r>
              <a:rPr lang="en-US" altLang="en-US" sz="2000" b="1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Selection &amp; Cost 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Range, approved </a:t>
            </a:r>
            <a:r>
              <a:rPr lang="en-US" altLang="en-US" sz="2000" b="1" dirty="0" smtClean="0">
                <a:solidFill>
                  <a:srgbClr val="0066CC"/>
                </a:solidFill>
                <a:latin typeface="Arial" pitchFamily="34" charset="0"/>
                <a:ea typeface="+mn-ea"/>
                <a:cs typeface="+mn-cs"/>
              </a:rPr>
              <a:t>&lt;date&gt;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en-US" sz="1800" b="1" dirty="0" smtClean="0">
                <a:latin typeface="Arial" pitchFamily="34" charset="0"/>
              </a:rPr>
              <a:t>….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defRPr/>
            </a:pPr>
            <a:endParaRPr lang="en-US" altLang="en-US" sz="1800" b="1" dirty="0" smtClean="0">
              <a:latin typeface="Arial" pitchFamily="34" charset="0"/>
            </a:endParaRPr>
          </a:p>
          <a:p>
            <a:pPr marL="290513" lvl="1" indent="-290513" eaLnBrk="1" hangingPunct="1">
              <a:lnSpc>
                <a:spcPct val="90000"/>
              </a:lnSpc>
              <a:spcBef>
                <a:spcPct val="5000"/>
              </a:spcBef>
              <a:buFont typeface="Arial" pitchFamily="34" charset="0"/>
              <a:buChar char="•"/>
              <a:defRPr/>
            </a:pPr>
            <a:r>
              <a:rPr lang="en-US" altLang="en-US" sz="1800" b="1" dirty="0" smtClean="0">
                <a:solidFill>
                  <a:srgbClr val="000000"/>
                </a:solidFill>
                <a:latin typeface="Arial" pitchFamily="34" charset="0"/>
              </a:rPr>
              <a:t>CD-2, Performance Baseline, approved </a:t>
            </a:r>
            <a:r>
              <a:rPr lang="en-US" altLang="en-US" sz="1800" b="1" dirty="0">
                <a:solidFill>
                  <a:srgbClr val="0066CC"/>
                </a:solidFill>
                <a:latin typeface="Arial" pitchFamily="34" charset="0"/>
              </a:rPr>
              <a:t>&lt;date&gt;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en-US" sz="1600" b="1" dirty="0" smtClean="0">
                <a:latin typeface="Arial" pitchFamily="34" charset="0"/>
              </a:rPr>
              <a:t>….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en-US" sz="1600" b="1" dirty="0" smtClean="0">
                <a:latin typeface="Arial" pitchFamily="34" charset="0"/>
              </a:rPr>
              <a:t>Cost Range $</a:t>
            </a:r>
            <a:r>
              <a:rPr lang="en-US" altLang="en-US" sz="1600" b="1" dirty="0" err="1" smtClean="0">
                <a:solidFill>
                  <a:srgbClr val="0066CC"/>
                </a:solidFill>
                <a:latin typeface="Arial" pitchFamily="34" charset="0"/>
              </a:rPr>
              <a:t>xxx</a:t>
            </a:r>
            <a:r>
              <a:rPr lang="en-US" altLang="en-US" sz="1600" b="1" dirty="0" err="1" smtClean="0">
                <a:latin typeface="Arial" pitchFamily="34" charset="0"/>
              </a:rPr>
              <a:t>M</a:t>
            </a:r>
            <a:r>
              <a:rPr lang="en-US" altLang="en-US" sz="1600" b="1" dirty="0" smtClean="0">
                <a:latin typeface="Arial" pitchFamily="34" charset="0"/>
              </a:rPr>
              <a:t> - $</a:t>
            </a:r>
            <a:r>
              <a:rPr lang="en-US" altLang="en-US" sz="1600" b="1" dirty="0" err="1" smtClean="0">
                <a:solidFill>
                  <a:srgbClr val="0066CC"/>
                </a:solidFill>
                <a:latin typeface="Arial" pitchFamily="34" charset="0"/>
              </a:rPr>
              <a:t>xxx</a:t>
            </a:r>
            <a:r>
              <a:rPr lang="en-US" altLang="en-US" sz="1600" b="1" dirty="0" err="1" smtClean="0">
                <a:latin typeface="Arial" pitchFamily="34" charset="0"/>
              </a:rPr>
              <a:t>M</a:t>
            </a:r>
            <a:endParaRPr lang="en-US" altLang="en-US" sz="1600" b="1" dirty="0" smtClean="0">
              <a:latin typeface="Arial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defRPr/>
            </a:pPr>
            <a:endParaRPr lang="en-US" altLang="en-US" sz="1600" b="1" dirty="0">
              <a:latin typeface="Arial" pitchFamily="34" charset="0"/>
            </a:endParaRPr>
          </a:p>
          <a:p>
            <a:pPr marL="290513" lvl="1" indent="-290513" eaLnBrk="1" hangingPunct="1">
              <a:lnSpc>
                <a:spcPct val="90000"/>
              </a:lnSpc>
              <a:spcBef>
                <a:spcPct val="5000"/>
              </a:spcBef>
              <a:buFont typeface="Arial" pitchFamily="34" charset="0"/>
              <a:buChar char="•"/>
              <a:defRPr/>
            </a:pPr>
            <a:r>
              <a:rPr lang="en-US" altLang="en-US" sz="2000" b="1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CD-3A</a:t>
            </a:r>
            <a:r>
              <a:rPr lang="en-US" altLang="en-US" sz="2000" b="1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Long </a:t>
            </a:r>
            <a:r>
              <a:rPr lang="en-US" altLang="en-US" sz="2000" b="1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Lead 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Procurement, approved </a:t>
            </a:r>
            <a:r>
              <a:rPr lang="en-US" altLang="en-US" sz="2000" b="1" dirty="0" smtClean="0">
                <a:solidFill>
                  <a:srgbClr val="0066CC"/>
                </a:solidFill>
                <a:latin typeface="Arial" pitchFamily="34" charset="0"/>
                <a:ea typeface="+mn-ea"/>
                <a:cs typeface="+mn-cs"/>
              </a:rPr>
              <a:t>&lt;</a:t>
            </a:r>
            <a:r>
              <a:rPr lang="en-US" altLang="en-US" sz="2000" b="1" dirty="0">
                <a:solidFill>
                  <a:srgbClr val="0066CC"/>
                </a:solidFill>
                <a:latin typeface="Arial" pitchFamily="34" charset="0"/>
                <a:ea typeface="+mn-ea"/>
                <a:cs typeface="+mn-cs"/>
              </a:rPr>
              <a:t>date&gt;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en-US" sz="1800" b="1" dirty="0" smtClean="0">
                <a:latin typeface="Arial" pitchFamily="34" charset="0"/>
              </a:rPr>
              <a:t>CD-3A costs $</a:t>
            </a:r>
            <a:r>
              <a:rPr lang="en-US" altLang="en-US" sz="1800" b="1" dirty="0" err="1" smtClean="0">
                <a:solidFill>
                  <a:srgbClr val="0066CC"/>
                </a:solidFill>
                <a:latin typeface="Arial" pitchFamily="34" charset="0"/>
              </a:rPr>
              <a:t>xxx</a:t>
            </a:r>
            <a:r>
              <a:rPr lang="en-US" altLang="en-US" sz="1800" b="1" dirty="0" err="1" smtClean="0">
                <a:latin typeface="Arial" pitchFamily="34" charset="0"/>
              </a:rPr>
              <a:t>K</a:t>
            </a:r>
            <a:endParaRPr lang="en-US" altLang="en-US" sz="1800" b="1" dirty="0" smtClean="0">
              <a:latin typeface="Arial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defRPr/>
            </a:pPr>
            <a:endParaRPr lang="en-US" altLang="en-US" sz="1800" b="1" dirty="0">
              <a:solidFill>
                <a:srgbClr val="0066CC"/>
              </a:solidFill>
              <a:latin typeface="Arial" pitchFamily="34" charset="0"/>
            </a:endParaRPr>
          </a:p>
          <a:p>
            <a:pPr marL="290513" lvl="1" indent="-290513" eaLnBrk="1" hangingPunct="1">
              <a:lnSpc>
                <a:spcPct val="90000"/>
              </a:lnSpc>
              <a:spcBef>
                <a:spcPct val="5000"/>
              </a:spcBef>
              <a:buFont typeface="Arial" pitchFamily="34" charset="0"/>
              <a:buChar char="•"/>
              <a:defRPr/>
            </a:pPr>
            <a:r>
              <a:rPr lang="en-US" altLang="en-US" sz="2000" b="1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Summary progress since CD-2: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en-US" sz="1800" b="1" dirty="0" smtClean="0">
                <a:latin typeface="Arial" pitchFamily="34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defRPr/>
            </a:pPr>
            <a:endParaRPr lang="en-US" altLang="en-US" sz="1800" b="1" dirty="0">
              <a:latin typeface="Arial" pitchFamily="34" charset="0"/>
            </a:endParaRPr>
          </a:p>
          <a:p>
            <a:pPr marL="290513" lvl="1" indent="-290513" eaLnBrk="1" hangingPunct="1">
              <a:lnSpc>
                <a:spcPct val="90000"/>
              </a:lnSpc>
              <a:spcBef>
                <a:spcPct val="5000"/>
              </a:spcBef>
              <a:buFont typeface="Arial" pitchFamily="34" charset="0"/>
              <a:buChar char="•"/>
              <a:defRPr/>
            </a:pPr>
            <a:r>
              <a:rPr lang="en-US" altLang="en-US" sz="1800" b="1" dirty="0" smtClean="0">
                <a:latin typeface="Arial" pitchFamily="34" charset="0"/>
              </a:rPr>
              <a:t>Target CD-4 Date:  Month/Year</a:t>
            </a:r>
            <a:endParaRPr lang="en-US" altLang="en-US" sz="1800" b="1" dirty="0">
              <a:latin typeface="Arial" pitchFamily="34" charset="0"/>
            </a:endParaRPr>
          </a:p>
          <a:p>
            <a:pPr marL="290513" lvl="1" indent="-290513" eaLnBrk="1" hangingPunct="1">
              <a:lnSpc>
                <a:spcPct val="90000"/>
              </a:lnSpc>
              <a:spcBef>
                <a:spcPct val="5000"/>
              </a:spcBef>
              <a:buFont typeface="Arial" pitchFamily="34" charset="0"/>
              <a:buChar char="•"/>
              <a:tabLst>
                <a:tab pos="1771650" algn="l"/>
              </a:tabLst>
              <a:defRPr/>
            </a:pPr>
            <a:endParaRPr lang="en-US" altLang="en-US" sz="2000" b="1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60A69F-0566-45CF-885D-D2163A07EE6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Facility Renderings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>
          <a:xfrm>
            <a:off x="1412875" y="1447800"/>
            <a:ext cx="7445375" cy="4832350"/>
          </a:xfrm>
        </p:spPr>
        <p:txBody>
          <a:bodyPr/>
          <a:lstStyle/>
          <a:p>
            <a:pPr marL="0" lvl="1" indent="0">
              <a:buNone/>
            </a:pPr>
            <a:endParaRPr lang="en-US" altLang="en-US" sz="2000" b="1" dirty="0" smtClean="0">
              <a:solidFill>
                <a:srgbClr val="0066CC"/>
              </a:solidFill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EE7E2-AE0E-4EDE-B067-41BE722E35B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343" y="1412632"/>
            <a:ext cx="7918111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rot="18731275">
            <a:off x="3318290" y="2967335"/>
            <a:ext cx="250741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Notional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 smtClean="0"/>
              <a:t>Key Performance Parameters</a:t>
            </a:r>
            <a:br>
              <a:rPr lang="en-US" altLang="en-US" sz="3600" dirty="0" smtClean="0"/>
            </a:b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PEP rev. </a:t>
            </a:r>
            <a:r>
              <a:rPr lang="en-US" altLang="en-US" sz="1800" dirty="0" smtClean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&lt;X&gt;</a:t>
            </a:r>
            <a:endParaRPr lang="en-US" altLang="en-US" sz="3600" dirty="0" smtClean="0"/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66CC"/>
                </a:solidFill>
              </a:rPr>
              <a:t>&lt;these should be the same as those approved at CD-2.  If there are changes, it must be discussed with the PME at this time and reflected in the updated PEP&gt;</a:t>
            </a: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63A48-E367-4BC5-8B7E-911187FE5B5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65346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 smtClean="0"/>
              <a:t>Baseline Scope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66CC"/>
                </a:solidFill>
              </a:rPr>
              <a:t>&lt;Describe the scope that is included in this project.  This is the scope that will be used to determine success or failure of the project.&gt;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3701C-A699-4EA3-A989-35B2F9CAACB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38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620000" cy="990600"/>
          </a:xfrm>
        </p:spPr>
        <p:txBody>
          <a:bodyPr/>
          <a:lstStyle/>
          <a:p>
            <a:pPr algn="ctr" eaLnBrk="1" hangingPunct="1"/>
            <a:r>
              <a:rPr lang="en-US" altLang="en-US" sz="3600" smtClean="0"/>
              <a:t>Baseline Cost Estimate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9F04-2D2F-4BF6-B32A-637FE16EEC4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71601"/>
              </p:ext>
            </p:extLst>
          </p:nvPr>
        </p:nvGraphicFramePr>
        <p:xfrm>
          <a:off x="1447800" y="1600200"/>
          <a:ext cx="7315200" cy="391135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95400"/>
                <a:gridCol w="4800600"/>
                <a:gridCol w="1219200"/>
              </a:tblGrid>
              <a:tr h="8982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Cost Description</a:t>
                      </a:r>
                      <a:endParaRPr lang="en-US" sz="2000" b="1" u="sng" dirty="0"/>
                    </a:p>
                  </a:txBody>
                  <a:tcPr marT="45724" marB="4572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2000" b="1" u="sng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 smtClean="0"/>
                        <a:t>($M)</a:t>
                      </a:r>
                      <a:endParaRPr lang="en-US" sz="1800" u="sng" dirty="0"/>
                    </a:p>
                  </a:txBody>
                  <a:tcPr marT="45724" marB="45724"/>
                </a:tc>
              </a:tr>
              <a:tr h="685792"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Total Project Cost (TPC)</a:t>
                      </a:r>
                      <a:endParaRPr lang="en-US" sz="2000" b="1" dirty="0"/>
                    </a:p>
                  </a:txBody>
                  <a:tcPr marT="45724" marB="45724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 marT="45724" marB="45724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4" marB="45724">
                    <a:solidFill>
                      <a:srgbClr val="92D050"/>
                    </a:solidFill>
                  </a:tcPr>
                </a:tc>
              </a:tr>
              <a:tr h="470968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Federal</a:t>
                      </a:r>
                    </a:p>
                    <a:p>
                      <a:pPr algn="ctr"/>
                      <a:r>
                        <a:rPr lang="en-US" sz="2000" b="1" dirty="0" smtClean="0"/>
                        <a:t>Controlled</a:t>
                      </a:r>
                      <a:endParaRPr lang="en-US" sz="2000" b="1" dirty="0"/>
                    </a:p>
                  </a:txBody>
                  <a:tcPr marT="45724" marB="4572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DOE Contingency</a:t>
                      </a:r>
                      <a:endParaRPr lang="en-US" sz="2000" b="1" dirty="0"/>
                    </a:p>
                  </a:txBody>
                  <a:tcPr marT="45724" marB="4572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4" marB="4572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0968">
                <a:tc vMerge="1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T="45724" marB="45724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Other Government Direct Costs</a:t>
                      </a:r>
                      <a:endParaRPr lang="en-US" sz="2000" b="1" dirty="0"/>
                    </a:p>
                  </a:txBody>
                  <a:tcPr marT="45724" marB="4572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4" marB="4572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0968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 marT="45724" marB="45724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Profit/Fee Opportunity</a:t>
                      </a:r>
                      <a:endParaRPr lang="en-US" sz="2000" b="1" dirty="0"/>
                    </a:p>
                  </a:txBody>
                  <a:tcPr marT="45724" marB="45724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4" marB="45724">
                    <a:solidFill>
                      <a:srgbClr val="FFCC66"/>
                    </a:solidFill>
                  </a:tcPr>
                </a:tc>
              </a:tr>
              <a:tr h="47096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In Contract</a:t>
                      </a:r>
                      <a:endParaRPr lang="en-US" sz="2000" b="1" dirty="0"/>
                    </a:p>
                  </a:txBody>
                  <a:tcPr marT="45724" marB="45724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Performance Measurement Baseline (PMB)</a:t>
                      </a:r>
                      <a:endParaRPr lang="en-US" sz="2000" b="1" dirty="0"/>
                    </a:p>
                  </a:txBody>
                  <a:tcPr marT="45724" marB="45724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4" marB="45724">
                    <a:solidFill>
                      <a:srgbClr val="FFCC66"/>
                    </a:solidFill>
                  </a:tcPr>
                </a:tc>
              </a:tr>
              <a:tr h="443424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Management Reserve</a:t>
                      </a:r>
                      <a:endParaRPr lang="en-US" sz="2000" b="1" dirty="0"/>
                    </a:p>
                  </a:txBody>
                  <a:tcPr marT="45724" marB="45724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4" marB="45724"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1447800" y="3156856"/>
            <a:ext cx="7315200" cy="0"/>
          </a:xfrm>
          <a:prstGeom prst="line">
            <a:avLst/>
          </a:prstGeom>
          <a:solidFill>
            <a:schemeClr val="accent1"/>
          </a:solidFill>
          <a:ln w="571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4864343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76200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ape 119809"/>
          <p:cNvSpPr txBox="1">
            <a:spLocks noRot="1" noChangeArrowheads="1"/>
          </p:cNvSpPr>
          <p:nvPr/>
        </p:nvSpPr>
        <p:spPr bwMode="auto">
          <a:xfrm>
            <a:off x="1219200" y="0"/>
            <a:ext cx="7620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600" kern="0" dirty="0" smtClean="0"/>
              <a:t>Baseline Schedule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733800" y="4648200"/>
            <a:ext cx="381000" cy="1365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2286000" y="4419600"/>
            <a:ext cx="182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Tempus Sans ITC" pitchFamily="82" charset="0"/>
              <a:buChar char="-"/>
              <a:defRPr sz="28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u="sng">
                <a:solidFill>
                  <a:srgbClr val="0066CC"/>
                </a:solidFill>
                <a:latin typeface="Times New Roman" pitchFamily="18" charset="0"/>
              </a:rPr>
              <a:t>ESAAB Briefing Date</a:t>
            </a:r>
          </a:p>
        </p:txBody>
      </p:sp>
      <p:sp>
        <p:nvSpPr>
          <p:cNvPr id="9222" name="Rounded Rectangle 10"/>
          <p:cNvSpPr>
            <a:spLocks noChangeArrowheads="1"/>
          </p:cNvSpPr>
          <p:nvPr/>
        </p:nvSpPr>
        <p:spPr bwMode="auto">
          <a:xfrm>
            <a:off x="5410200" y="2438400"/>
            <a:ext cx="3352800" cy="137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rgbClr val="0066CC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Tempus Sans ITC" pitchFamily="82" charset="0"/>
              <a:buChar char="-"/>
              <a:defRPr sz="28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66CC"/>
                </a:solidFill>
                <a:latin typeface="Times New Roman" pitchFamily="18" charset="0"/>
              </a:rPr>
              <a:t>Generate a complete high level schedule for your project with critical path and schedule contingency identified -- use this format/layout.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E04048-256D-4982-B4FE-5C9BE8B2663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8731275">
            <a:off x="1835306" y="2662535"/>
            <a:ext cx="250741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Notional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073366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 Workshop Presentation Template">
  <a:themeElements>
    <a:clrScheme name="PM Workshop Presentatio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M Workshop Presentatio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M Workshop Presentatio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Workshop 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 Workshop Presentation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Workshop Presentation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Workshop Presentatio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Workshop Presentatio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Workshop Presentatio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M Workshop Presentation Template">
  <a:themeElements>
    <a:clrScheme name="PM Workshop Presentatio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M Workshop Presentatio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M Workshop Presentatio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Workshop 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 Workshop Presentation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Workshop Presentation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Workshop Presentatio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Workshop Presentatio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Workshop Presentatio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6165</TotalTime>
  <Words>1110</Words>
  <Application>Microsoft Office PowerPoint</Application>
  <PresentationFormat>On-screen Show (4:3)</PresentationFormat>
  <Paragraphs>280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Narrow</vt:lpstr>
      <vt:lpstr>Calibri</vt:lpstr>
      <vt:lpstr>Garamond</vt:lpstr>
      <vt:lpstr>Tempus Sans ITC</vt:lpstr>
      <vt:lpstr>Times New Roman</vt:lpstr>
      <vt:lpstr>Wingdings</vt:lpstr>
      <vt:lpstr>PM Workshop Presentation Template</vt:lpstr>
      <vt:lpstr>1_PM Workshop Presentation Template</vt:lpstr>
      <vt:lpstr>Office of &lt;EM, NNSA, SC&gt; &lt;Project Name&gt;</vt:lpstr>
      <vt:lpstr>Briefing Outline</vt:lpstr>
      <vt:lpstr>Purpose</vt:lpstr>
      <vt:lpstr>Background</vt:lpstr>
      <vt:lpstr>Facility Renderings</vt:lpstr>
      <vt:lpstr>Key Performance Parameters PEP rev. &lt;X&gt;</vt:lpstr>
      <vt:lpstr>Baseline Scope</vt:lpstr>
      <vt:lpstr>Baseline Cost Estimate</vt:lpstr>
      <vt:lpstr>PowerPoint Presentation</vt:lpstr>
      <vt:lpstr>Funding Profile</vt:lpstr>
      <vt:lpstr>Major Risk Summary</vt:lpstr>
      <vt:lpstr>Project Organization</vt:lpstr>
      <vt:lpstr>Key Tailoring Strategies</vt:lpstr>
      <vt:lpstr>Independent Reviews</vt:lpstr>
      <vt:lpstr>PowerPoint Presentation</vt:lpstr>
      <vt:lpstr>PMRC Issues </vt:lpstr>
      <vt:lpstr>PowerPoint Presentation</vt:lpstr>
      <vt:lpstr>PowerPoint Presentation</vt:lpstr>
    </vt:vector>
  </TitlesOfParts>
  <Company>Department of Energy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Baseline Change Request</dc:title>
  <dc:creator>pichak</dc:creator>
  <cp:lastModifiedBy>Chandler, Donald</cp:lastModifiedBy>
  <cp:revision>435</cp:revision>
  <cp:lastPrinted>2015-07-20T18:18:35Z</cp:lastPrinted>
  <dcterms:created xsi:type="dcterms:W3CDTF">2006-09-27T12:47:46Z</dcterms:created>
  <dcterms:modified xsi:type="dcterms:W3CDTF">2016-04-21T18:01:57Z</dcterms:modified>
</cp:coreProperties>
</file>