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4" r:id="rId11"/>
    <p:sldId id="270" r:id="rId12"/>
    <p:sldId id="263" r:id="rId13"/>
    <p:sldId id="264" r:id="rId14"/>
    <p:sldId id="265" r:id="rId15"/>
    <p:sldId id="273" r:id="rId16"/>
    <p:sldId id="266" r:id="rId17"/>
    <p:sldId id="267" r:id="rId18"/>
    <p:sldId id="275" r:id="rId1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886" y="77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902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67" tIns="45127" rIns="91867" bIns="45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4850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9657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337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6243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274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771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5125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4649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8324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660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9577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722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529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240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593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77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7850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932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125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457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762000"/>
            <a:ext cx="8305800" cy="2895600"/>
          </a:xfrm>
          <a:noFill/>
        </p:spPr>
        <p:txBody>
          <a:bodyPr/>
          <a:lstStyle/>
          <a:p>
            <a:r>
              <a:rPr lang="en-US" sz="3200" dirty="0" smtClean="0">
                <a:latin typeface="Book Antiqua" pitchFamily="18" charset="0"/>
              </a:rPr>
              <a:t/>
            </a:r>
            <a:br>
              <a:rPr lang="en-US" sz="3200" dirty="0" smtClean="0">
                <a:latin typeface="Book Antiqua" pitchFamily="18" charset="0"/>
              </a:rPr>
            </a:br>
            <a:r>
              <a:rPr lang="en-US" sz="2000" dirty="0" smtClean="0">
                <a:latin typeface="Book Antiqua" pitchFamily="18" charset="0"/>
              </a:rPr>
              <a:t>Department of Energy</a:t>
            </a:r>
            <a:r>
              <a:rPr lang="en-US" sz="3200" dirty="0" smtClean="0">
                <a:latin typeface="Book Antiqua" pitchFamily="18" charset="0"/>
              </a:rPr>
              <a:t/>
            </a:r>
            <a:br>
              <a:rPr lang="en-US" sz="3200" dirty="0" smtClean="0">
                <a:latin typeface="Book Antiqua" pitchFamily="18" charset="0"/>
              </a:rPr>
            </a:br>
            <a:r>
              <a:rPr lang="en-US" sz="3200" dirty="0" smtClean="0">
                <a:latin typeface="Book Antiqua" pitchFamily="18" charset="0"/>
              </a:rPr>
              <a:t/>
            </a:r>
            <a:br>
              <a:rPr lang="en-US" sz="3200" dirty="0" smtClean="0">
                <a:latin typeface="Book Antiqua" pitchFamily="18" charset="0"/>
              </a:rPr>
            </a:br>
            <a:r>
              <a:rPr lang="en-US" sz="32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M&amp;O CONTRACTOR  PURCHASING SYSTEM</a:t>
            </a:r>
            <a:r>
              <a:rPr lang="en-US" sz="3200" dirty="0" smtClean="0">
                <a:latin typeface="Book Antiqua" pitchFamily="18" charset="0"/>
              </a:rPr>
              <a:t/>
            </a:r>
            <a:br>
              <a:rPr lang="en-US" sz="3200" dirty="0" smtClean="0">
                <a:latin typeface="Book Antiqua" pitchFamily="18" charset="0"/>
              </a:rPr>
            </a:br>
            <a:r>
              <a:rPr lang="en-US" sz="4000" dirty="0" smtClean="0">
                <a:latin typeface="Book Antiqua" pitchFamily="18" charset="0"/>
              </a:rPr>
              <a:t/>
            </a:r>
            <a:br>
              <a:rPr lang="en-US" sz="4000" dirty="0" smtClean="0">
                <a:latin typeface="Book Antiqua" pitchFamily="18" charset="0"/>
              </a:rPr>
            </a:br>
            <a:r>
              <a:rPr lang="en-US" sz="4000" dirty="0" smtClean="0">
                <a:latin typeface="Book Antiqua" pitchFamily="18" charset="0"/>
              </a:rPr>
              <a:t> </a:t>
            </a:r>
            <a:r>
              <a:rPr lang="en-US" sz="4000" b="1" dirty="0" smtClean="0">
                <a:latin typeface="Book Antiqua" pitchFamily="18" charset="0"/>
              </a:rPr>
              <a:t>BALANCED</a:t>
            </a:r>
            <a:r>
              <a:rPr lang="en-US" sz="4200" b="1" dirty="0" smtClean="0">
                <a:latin typeface="Book Antiqua" pitchFamily="18" charset="0"/>
              </a:rPr>
              <a:t> SCORECARD</a:t>
            </a:r>
            <a:r>
              <a:rPr lang="en-US" dirty="0" smtClean="0">
                <a:latin typeface="Book Antiqua" pitchFamily="18" charset="0"/>
              </a:rPr>
              <a:t/>
            </a:r>
            <a:br>
              <a:rPr lang="en-US" dirty="0" smtClean="0">
                <a:latin typeface="Book Antiqua" pitchFamily="18" charset="0"/>
              </a:rPr>
            </a:b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sz="2400" i="1" dirty="0" smtClean="0">
                <a:latin typeface="Book Antiqua" pitchFamily="18" charset="0"/>
              </a:rPr>
              <a:t>PERFORMANCE MANAGEMENT PROGRAM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  <a:noFill/>
          <a:ln w="9525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3600" b="1" i="1" dirty="0" smtClean="0"/>
              <a:t>Core Performance Measures</a:t>
            </a:r>
          </a:p>
          <a:p>
            <a:pPr marL="342900" indent="-342900">
              <a:lnSpc>
                <a:spcPct val="90000"/>
              </a:lnSpc>
            </a:pPr>
            <a:r>
              <a:rPr lang="en-US" sz="4400" dirty="0" smtClean="0"/>
              <a:t> </a:t>
            </a:r>
            <a:r>
              <a:rPr lang="en-US" sz="4400" b="1" dirty="0" smtClean="0"/>
              <a:t>FY </a:t>
            </a:r>
            <a:r>
              <a:rPr lang="en-US" sz="4400" b="1" dirty="0" smtClean="0"/>
              <a:t>2016</a:t>
            </a:r>
            <a:endParaRPr lang="en-US" sz="3600" i="1" dirty="0" smtClean="0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304800" y="6248400"/>
            <a:ext cx="2667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REVISED:  09/25/2015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11150" y="1225550"/>
            <a:ext cx="27305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 b="1" i="1"/>
          </a:p>
          <a:p>
            <a:endParaRPr lang="en-US" sz="1200" b="1" i="1"/>
          </a:p>
          <a:p>
            <a:r>
              <a:rPr lang="en-US" sz="1200" b="1" i="1"/>
              <a:t>Use of Effective Competition</a:t>
            </a:r>
          </a:p>
          <a:p>
            <a:endParaRPr lang="en-US" sz="1200"/>
          </a:p>
          <a:p>
            <a:r>
              <a:rPr lang="en-US" sz="1200"/>
              <a:t>Data Source:  LPIS</a:t>
            </a:r>
          </a:p>
          <a:p>
            <a:r>
              <a:rPr lang="en-US" sz="1200"/>
              <a:t>Data Generation:  Data is generated from</a:t>
            </a:r>
          </a:p>
          <a:p>
            <a:r>
              <a:rPr lang="en-US" sz="1200" b="1" i="1"/>
              <a:t>  </a:t>
            </a:r>
            <a:r>
              <a:rPr lang="en-US" sz="1200"/>
              <a:t>the LPIS.</a:t>
            </a:r>
          </a:p>
          <a:p>
            <a:r>
              <a:rPr lang="en-US" sz="1200"/>
              <a:t>Data Verification:  Purchasing Directors</a:t>
            </a:r>
          </a:p>
          <a:p>
            <a:r>
              <a:rPr lang="en-US" sz="1200"/>
              <a:t>  are responsible for the accurate reporting</a:t>
            </a:r>
          </a:p>
          <a:p>
            <a:r>
              <a:rPr lang="en-US" sz="1200" b="1" i="1"/>
              <a:t>  </a:t>
            </a:r>
            <a:r>
              <a:rPr lang="en-US" sz="1200"/>
              <a:t>of results and for retention of records</a:t>
            </a:r>
          </a:p>
          <a:p>
            <a:r>
              <a:rPr lang="en-US" sz="1200"/>
              <a:t>  in accordance with records management</a:t>
            </a:r>
          </a:p>
          <a:p>
            <a:r>
              <a:rPr lang="en-US" sz="1200"/>
              <a:t>  requirements. Records will be made</a:t>
            </a:r>
          </a:p>
          <a:p>
            <a:r>
              <a:rPr lang="en-US" sz="1200"/>
              <a:t>  available for compliance and/or DOE</a:t>
            </a:r>
          </a:p>
          <a:p>
            <a:r>
              <a:rPr lang="en-US" sz="1200"/>
              <a:t>  reviews.</a:t>
            </a:r>
          </a:p>
          <a:p>
            <a:endParaRPr lang="en-US" sz="1200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i="1"/>
          </a:p>
          <a:p>
            <a:pPr eaLnBrk="1" hangingPunct="1"/>
            <a:endParaRPr lang="en-US" sz="1200" i="1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54350" y="1225550"/>
            <a:ext cx="31877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u="sng"/>
              <a:t>Core:</a:t>
            </a:r>
          </a:p>
          <a:p>
            <a:endParaRPr lang="en-US" sz="1200" b="1" u="sng"/>
          </a:p>
          <a:p>
            <a:r>
              <a:rPr lang="en-US" sz="1200"/>
              <a:t>% of total dollars obligated on actions over</a:t>
            </a:r>
          </a:p>
          <a:p>
            <a:r>
              <a:rPr lang="en-US" sz="1200"/>
              <a:t>$150,000 that were awarded using effective</a:t>
            </a:r>
          </a:p>
          <a:p>
            <a:r>
              <a:rPr lang="en-US" sz="1200"/>
              <a:t>competition.</a:t>
            </a:r>
          </a:p>
          <a:p>
            <a:endParaRPr lang="en-US" sz="1200"/>
          </a:p>
          <a:p>
            <a:r>
              <a:rPr lang="en-US" sz="1000"/>
              <a:t>   (Note:  This measure applies to any dollars obligated</a:t>
            </a:r>
          </a:p>
          <a:p>
            <a:r>
              <a:rPr lang="en-US" sz="1000"/>
              <a:t>   during the fiscal year on a subcontract or purchase </a:t>
            </a:r>
          </a:p>
          <a:p>
            <a:r>
              <a:rPr lang="en-US" sz="1000"/>
              <a:t>   order that was awarded using effective competition </a:t>
            </a:r>
          </a:p>
          <a:p>
            <a:r>
              <a:rPr lang="en-US" sz="1000"/>
              <a:t>   and whose current dollar value exceeds $150,000.  </a:t>
            </a:r>
          </a:p>
          <a:p>
            <a:r>
              <a:rPr lang="en-US" sz="1000"/>
              <a:t>   Effective competition means, given  the size and </a:t>
            </a:r>
          </a:p>
          <a:p>
            <a:r>
              <a:rPr lang="en-US" sz="1000"/>
              <a:t>   complexity of the requirement, a sufficient number of</a:t>
            </a:r>
          </a:p>
          <a:p>
            <a:r>
              <a:rPr lang="en-US" sz="1000"/>
              <a:t>   potential sources are solicited with the expectation of</a:t>
            </a:r>
          </a:p>
          <a:p>
            <a:r>
              <a:rPr lang="en-US" sz="1000"/>
              <a:t>   receiving competitive proposals to support the</a:t>
            </a:r>
          </a:p>
          <a:p>
            <a:r>
              <a:rPr lang="en-US" sz="1000"/>
              <a:t>   reasonableness of price or cost.   The placement of </a:t>
            </a:r>
          </a:p>
          <a:p>
            <a:r>
              <a:rPr lang="en-US" sz="1000"/>
              <a:t>   delivery orders,  task orders, or releases against  </a:t>
            </a:r>
          </a:p>
          <a:p>
            <a:r>
              <a:rPr lang="en-US" sz="1000"/>
              <a:t>   indefinite delivery,  indefinite quantity, </a:t>
            </a:r>
          </a:p>
          <a:p>
            <a:r>
              <a:rPr lang="en-US" sz="1000"/>
              <a:t>   requirements-type or other similar contracts are </a:t>
            </a:r>
          </a:p>
          <a:p>
            <a:r>
              <a:rPr lang="en-US" sz="1000"/>
              <a:t>   considered competitive if the underlying contract </a:t>
            </a:r>
          </a:p>
          <a:p>
            <a:r>
              <a:rPr lang="en-US" sz="1000"/>
              <a:t>   was awarded using effective competition.)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                              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102350" y="1225550"/>
            <a:ext cx="29591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(Appropriate targets will be negotiated </a:t>
            </a:r>
          </a:p>
          <a:p>
            <a:r>
              <a:rPr lang="en-US" sz="1200"/>
              <a:t>between the Cognizant DOE Contracting</a:t>
            </a:r>
          </a:p>
          <a:p>
            <a:r>
              <a:rPr lang="en-US" sz="1200"/>
              <a:t>Officer and the contractor purchasing</a:t>
            </a:r>
          </a:p>
          <a:p>
            <a:r>
              <a:rPr lang="en-US" sz="1200"/>
              <a:t>organization.)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pPr eaLnBrk="1" hangingPunct="1"/>
            <a:endParaRPr lang="en-US" sz="12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676400" y="141288"/>
            <a:ext cx="6400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/>
              <a:t>INTERNAL BUSINESS PROCESSES PERSPECTIVE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6413" y="674688"/>
            <a:ext cx="8496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/>
              <a:t>          OBJECTIVE                                 MEASURE                                NATIONAL TARGET 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3810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11150" y="1225550"/>
            <a:ext cx="27305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i="1"/>
              <a:t>Effective Utilization of Alternate</a:t>
            </a:r>
          </a:p>
          <a:p>
            <a:r>
              <a:rPr lang="en-US" sz="1200" b="1" i="1"/>
              <a:t>Procurement Approaches</a:t>
            </a:r>
          </a:p>
          <a:p>
            <a:endParaRPr lang="en-US" sz="1200"/>
          </a:p>
          <a:p>
            <a:r>
              <a:rPr lang="en-US" sz="1200"/>
              <a:t>Data Source:  LPIS</a:t>
            </a:r>
          </a:p>
          <a:p>
            <a:r>
              <a:rPr lang="en-US" sz="1200"/>
              <a:t>Data Generation:  Data is generated from</a:t>
            </a:r>
          </a:p>
          <a:p>
            <a:r>
              <a:rPr lang="en-US" sz="1200" b="1" i="1"/>
              <a:t>  </a:t>
            </a:r>
            <a:r>
              <a:rPr lang="en-US" sz="1200"/>
              <a:t>the LPIS.</a:t>
            </a:r>
          </a:p>
          <a:p>
            <a:r>
              <a:rPr lang="en-US" sz="1200"/>
              <a:t>Data Verification:  Purchasing Directors</a:t>
            </a:r>
          </a:p>
          <a:p>
            <a:r>
              <a:rPr lang="en-US" sz="1200"/>
              <a:t>  are responsible for the accurate reporting</a:t>
            </a:r>
          </a:p>
          <a:p>
            <a:r>
              <a:rPr lang="en-US" sz="1200" b="1" i="1"/>
              <a:t>  </a:t>
            </a:r>
            <a:r>
              <a:rPr lang="en-US" sz="1200"/>
              <a:t>of results and for retention of records</a:t>
            </a:r>
          </a:p>
          <a:p>
            <a:r>
              <a:rPr lang="en-US" sz="1200"/>
              <a:t>  in accordance with records management</a:t>
            </a:r>
          </a:p>
          <a:p>
            <a:r>
              <a:rPr lang="en-US" sz="1200"/>
              <a:t>  requirements. Records will be made</a:t>
            </a:r>
          </a:p>
          <a:p>
            <a:r>
              <a:rPr lang="en-US" sz="1200"/>
              <a:t>  available for compliance and/or DOE</a:t>
            </a:r>
          </a:p>
          <a:p>
            <a:r>
              <a:rPr lang="en-US" sz="1200"/>
              <a:t>  reviews.</a:t>
            </a:r>
          </a:p>
          <a:p>
            <a:endParaRPr lang="en-US" sz="1200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i="1"/>
          </a:p>
          <a:p>
            <a:pPr eaLnBrk="1" hangingPunct="1"/>
            <a:endParaRPr lang="en-US" sz="1200" i="1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054350" y="1225550"/>
            <a:ext cx="31877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marL="457200" indent="-457200"/>
            <a:r>
              <a:rPr lang="en-US" sz="1200" b="1" u="sng"/>
              <a:t>Core</a:t>
            </a:r>
            <a:r>
              <a:rPr lang="en-US" sz="1200" u="sng"/>
              <a:t>:</a:t>
            </a:r>
          </a:p>
          <a:p>
            <a:pPr marL="457200" indent="-457200"/>
            <a:r>
              <a:rPr lang="en-US" sz="1200"/>
              <a:t>Rapid Purchasing Techniques:</a:t>
            </a:r>
          </a:p>
          <a:p>
            <a:pPr marL="457200" indent="-457200"/>
            <a:endParaRPr lang="en-US" sz="1200"/>
          </a:p>
          <a:p>
            <a:pPr marL="457200" indent="-457200"/>
            <a:r>
              <a:rPr lang="en-US" sz="1200"/>
              <a:t>1.  % of transactions placed by users</a:t>
            </a:r>
          </a:p>
          <a:p>
            <a:pPr marL="457200" indent="-457200"/>
            <a:r>
              <a:rPr lang="en-US" sz="1200"/>
              <a:t>     (number of transactions placed by users </a:t>
            </a:r>
          </a:p>
          <a:p>
            <a:pPr marL="457200" indent="-457200"/>
            <a:r>
              <a:rPr lang="en-US" sz="1200"/>
              <a:t>     divided by the sum of total transactions -</a:t>
            </a:r>
          </a:p>
          <a:p>
            <a:pPr marL="457200" indent="-457200"/>
            <a:r>
              <a:rPr lang="en-US" sz="1200"/>
              <a:t>     including JIT, Purchase Card, etc.) </a:t>
            </a:r>
          </a:p>
          <a:p>
            <a:pPr marL="457200" indent="-457200"/>
            <a:r>
              <a:rPr lang="en-US" sz="1200"/>
              <a:t> 2.  % of transactions placed through electronic</a:t>
            </a:r>
          </a:p>
          <a:p>
            <a:pPr marL="457200" indent="-457200"/>
            <a:r>
              <a:rPr lang="en-US" sz="1200"/>
              <a:t>     commerce</a:t>
            </a:r>
          </a:p>
          <a:p>
            <a:pPr marL="457200" indent="-457200"/>
            <a:r>
              <a:rPr lang="en-US" sz="1200"/>
              <a:t>     (number of transactions placed through</a:t>
            </a:r>
          </a:p>
          <a:p>
            <a:pPr marL="457200" indent="-457200"/>
            <a:r>
              <a:rPr lang="en-US" sz="1200"/>
              <a:t>     e-commerce divided by the sum of total</a:t>
            </a:r>
          </a:p>
          <a:p>
            <a:pPr marL="457200" indent="-457200"/>
            <a:r>
              <a:rPr lang="en-US" sz="1200"/>
              <a:t>     transactions.  E-commerce means that all </a:t>
            </a:r>
          </a:p>
          <a:p>
            <a:pPr marL="457200" indent="-457200"/>
            <a:r>
              <a:rPr lang="en-US" sz="1200"/>
              <a:t>     communication with the vendor(s)</a:t>
            </a:r>
          </a:p>
          <a:p>
            <a:pPr marL="457200" indent="-457200"/>
            <a:r>
              <a:rPr lang="en-US" sz="1200"/>
              <a:t>     throughout the pre-award and award process</a:t>
            </a:r>
          </a:p>
          <a:p>
            <a:pPr marL="457200" indent="-457200"/>
            <a:r>
              <a:rPr lang="en-US" sz="1200"/>
              <a:t>     is done by electronic means (i.e., paperless).</a:t>
            </a:r>
          </a:p>
          <a:p>
            <a:pPr marL="457200" indent="-457200"/>
            <a:r>
              <a:rPr lang="en-US" sz="1200"/>
              <a:t>     E-commerce tools include the internet, use</a:t>
            </a:r>
          </a:p>
          <a:p>
            <a:pPr marL="457200" indent="-457200"/>
            <a:r>
              <a:rPr lang="en-US" sz="1200"/>
              <a:t>     of CDs, e-catalogs, email, etc.  Use of</a:t>
            </a:r>
          </a:p>
          <a:p>
            <a:pPr marL="457200" indent="-457200"/>
            <a:r>
              <a:rPr lang="en-US" sz="1200"/>
              <a:t>     fax machines is not included unless it is a </a:t>
            </a:r>
          </a:p>
          <a:p>
            <a:pPr marL="457200" indent="-457200"/>
            <a:r>
              <a:rPr lang="en-US" sz="1200"/>
              <a:t>     paperless fax.)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102350" y="1225550"/>
            <a:ext cx="29591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(For  the two measures, appropriate targets  </a:t>
            </a:r>
          </a:p>
          <a:p>
            <a:r>
              <a:rPr lang="en-US" sz="1200"/>
              <a:t>will be negotiated between the Cognizant </a:t>
            </a:r>
          </a:p>
          <a:p>
            <a:r>
              <a:rPr lang="en-US" sz="1200"/>
              <a:t>DOE Contracting Officer and the contractor </a:t>
            </a:r>
          </a:p>
          <a:p>
            <a:r>
              <a:rPr lang="en-US" sz="1200"/>
              <a:t>purchasing organization)</a:t>
            </a:r>
          </a:p>
          <a:p>
            <a:endParaRPr lang="en-US" sz="1200">
              <a:solidFill>
                <a:schemeClr val="accent2"/>
              </a:solidFill>
            </a:endParaRP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447800" y="141288"/>
            <a:ext cx="6781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/>
              <a:t>INTERNAL BUSINESS PROCESSES PERSPECTIVE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06413" y="674688"/>
            <a:ext cx="8496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/>
              <a:t>          OBJECTIVE                                 MEASURE                                NATIONAL TARGET 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3810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11150" y="1225550"/>
            <a:ext cx="27305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i="1"/>
              <a:t>Acquisition Process</a:t>
            </a:r>
          </a:p>
          <a:p>
            <a:r>
              <a:rPr lang="en-US" sz="1200"/>
              <a:t>Data Source:  LPIS</a:t>
            </a:r>
          </a:p>
          <a:p>
            <a:r>
              <a:rPr lang="en-US" sz="1200"/>
              <a:t>Data Generation:  Data is generated from</a:t>
            </a:r>
          </a:p>
          <a:p>
            <a:r>
              <a:rPr lang="en-US" sz="1200" b="1" i="1"/>
              <a:t>  </a:t>
            </a:r>
            <a:r>
              <a:rPr lang="en-US" sz="1200"/>
              <a:t>the LPIS.</a:t>
            </a:r>
          </a:p>
          <a:p>
            <a:r>
              <a:rPr lang="en-US" sz="1200"/>
              <a:t>Data Verification:  Purchasing Directors</a:t>
            </a:r>
          </a:p>
          <a:p>
            <a:r>
              <a:rPr lang="en-US" sz="1200"/>
              <a:t>  are responsible for the accurate reporting</a:t>
            </a:r>
          </a:p>
          <a:p>
            <a:r>
              <a:rPr lang="en-US" sz="1200" b="1" i="1"/>
              <a:t>  </a:t>
            </a:r>
            <a:r>
              <a:rPr lang="en-US" sz="1200"/>
              <a:t>of results and for retention of records</a:t>
            </a:r>
          </a:p>
          <a:p>
            <a:r>
              <a:rPr lang="en-US" sz="1200"/>
              <a:t>  in accordance with records management</a:t>
            </a:r>
          </a:p>
          <a:p>
            <a:r>
              <a:rPr lang="en-US" sz="1200"/>
              <a:t>  requirements. Records will be made</a:t>
            </a:r>
          </a:p>
          <a:p>
            <a:r>
              <a:rPr lang="en-US" sz="1200"/>
              <a:t>  available for compliance and/or DOE</a:t>
            </a:r>
          </a:p>
          <a:p>
            <a:r>
              <a:rPr lang="en-US" sz="1200"/>
              <a:t>  reviews.</a:t>
            </a:r>
          </a:p>
          <a:p>
            <a:endParaRPr lang="en-US" sz="1200" b="1" i="1"/>
          </a:p>
          <a:p>
            <a:r>
              <a:rPr lang="en-US" sz="1200" b="1" i="1"/>
              <a:t>Good Corporate Citizenship through</a:t>
            </a:r>
          </a:p>
          <a:p>
            <a:r>
              <a:rPr lang="en-US" sz="1200" b="1" i="1"/>
              <a:t>Purchasing</a:t>
            </a:r>
          </a:p>
          <a:p>
            <a:r>
              <a:rPr lang="en-US" sz="1200"/>
              <a:t>Data Source:  LPIS</a:t>
            </a:r>
          </a:p>
          <a:p>
            <a:r>
              <a:rPr lang="en-US" sz="1200"/>
              <a:t>Data Generation:  Data is generated from</a:t>
            </a:r>
          </a:p>
          <a:p>
            <a:r>
              <a:rPr lang="en-US" sz="1200" b="1" i="1"/>
              <a:t>  </a:t>
            </a:r>
            <a:r>
              <a:rPr lang="en-US" sz="1200"/>
              <a:t>the LPIS.</a:t>
            </a:r>
          </a:p>
          <a:p>
            <a:r>
              <a:rPr lang="en-US" sz="1200"/>
              <a:t>Data Verification:  Purchasing Directors</a:t>
            </a:r>
          </a:p>
          <a:p>
            <a:r>
              <a:rPr lang="en-US" sz="1200"/>
              <a:t>  are responsible for the accurate reporting</a:t>
            </a:r>
          </a:p>
          <a:p>
            <a:r>
              <a:rPr lang="en-US" sz="1200" b="1" i="1"/>
              <a:t>  </a:t>
            </a:r>
            <a:r>
              <a:rPr lang="en-US" sz="1200"/>
              <a:t>of results and for retention of records</a:t>
            </a:r>
          </a:p>
          <a:p>
            <a:r>
              <a:rPr lang="en-US" sz="1200"/>
              <a:t>  in accordance with records management</a:t>
            </a:r>
          </a:p>
          <a:p>
            <a:r>
              <a:rPr lang="en-US" sz="1200"/>
              <a:t>  requirements. Records will be made</a:t>
            </a:r>
          </a:p>
          <a:p>
            <a:r>
              <a:rPr lang="en-US" sz="1200"/>
              <a:t>  available for compliance and/or DOE</a:t>
            </a:r>
          </a:p>
          <a:p>
            <a:r>
              <a:rPr lang="en-US" sz="1200"/>
              <a:t>  reviews.</a:t>
            </a:r>
          </a:p>
          <a:p>
            <a:endParaRPr lang="en-US" sz="1200" b="1" i="1"/>
          </a:p>
          <a:p>
            <a:endParaRPr lang="en-US" sz="1200" i="1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54350" y="1225550"/>
            <a:ext cx="31877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u="sng"/>
              <a:t>Core:</a:t>
            </a:r>
          </a:p>
          <a:p>
            <a:endParaRPr lang="en-US" sz="1200" b="1" u="sng"/>
          </a:p>
          <a:p>
            <a:r>
              <a:rPr lang="en-US" sz="1200"/>
              <a:t>Average cycle time (exception:  Purchase</a:t>
            </a:r>
          </a:p>
          <a:p>
            <a:r>
              <a:rPr lang="en-US" sz="1200"/>
              <a:t>Card) for each of the following dollar ranges:</a:t>
            </a:r>
          </a:p>
          <a:p>
            <a:endParaRPr lang="en-US" sz="1200"/>
          </a:p>
          <a:p>
            <a:r>
              <a:rPr lang="en-US" sz="1200"/>
              <a:t>Average cycle time for &lt;= $150,000 </a:t>
            </a:r>
          </a:p>
          <a:p>
            <a:r>
              <a:rPr lang="en-US" sz="1200"/>
              <a:t>Average cycle time for &gt; $150,000</a:t>
            </a:r>
          </a:p>
          <a:p>
            <a:r>
              <a:rPr lang="en-US" sz="1200"/>
              <a:t>Average cycle time for all actions</a:t>
            </a:r>
          </a:p>
          <a:p>
            <a:endParaRPr lang="en-US" sz="1200"/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/>
          </a:p>
          <a:p>
            <a:r>
              <a:rPr lang="en-US" sz="1200" b="1" u="sng"/>
              <a:t>Core</a:t>
            </a:r>
            <a:r>
              <a:rPr lang="en-US" sz="1200"/>
              <a:t>:</a:t>
            </a:r>
          </a:p>
          <a:p>
            <a:endParaRPr lang="en-US" sz="1200"/>
          </a:p>
          <a:p>
            <a:r>
              <a:rPr lang="en-US" sz="1200"/>
              <a:t>% of economic and social diversity and</a:t>
            </a:r>
          </a:p>
          <a:p>
            <a:r>
              <a:rPr lang="en-US" sz="1200"/>
              <a:t>local participation program goals achieved,</a:t>
            </a:r>
          </a:p>
          <a:p>
            <a:r>
              <a:rPr lang="en-US" sz="1200"/>
              <a:t>including SB, SDB,</a:t>
            </a:r>
            <a:r>
              <a:rPr lang="en-US" sz="1200">
                <a:solidFill>
                  <a:schemeClr val="hlink"/>
                </a:solidFill>
              </a:rPr>
              <a:t> </a:t>
            </a:r>
            <a:r>
              <a:rPr lang="en-US" sz="1200"/>
              <a:t>Women Owned SB Goals,</a:t>
            </a:r>
            <a:endParaRPr lang="en-US" sz="1200">
              <a:solidFill>
                <a:schemeClr val="accent2"/>
              </a:solidFill>
            </a:endParaRPr>
          </a:p>
          <a:p>
            <a:r>
              <a:rPr lang="en-US" sz="1200"/>
              <a:t>HubZone and Disabled Veterans.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  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                                                              </a:t>
            </a:r>
          </a:p>
          <a:p>
            <a:r>
              <a:rPr lang="en-US" sz="1200"/>
              <a:t>                             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102350" y="1225550"/>
            <a:ext cx="29591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6 to 9 days for &lt;= $150,000</a:t>
            </a:r>
          </a:p>
          <a:p>
            <a:r>
              <a:rPr lang="en-US" sz="1200"/>
              <a:t>25 to 30 days for &gt; $150,000</a:t>
            </a:r>
          </a:p>
          <a:p>
            <a:r>
              <a:rPr lang="en-US" sz="1200"/>
              <a:t>8 to 11 days for all actions</a:t>
            </a:r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100% of established goals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pPr eaLnBrk="1" hangingPunct="1"/>
            <a:endParaRPr lang="en-US" sz="12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676400" y="141288"/>
            <a:ext cx="6248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/>
              <a:t>INTERNAL BUSINESS PROCESSES PERSPECTIVE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06413" y="674688"/>
            <a:ext cx="8496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/>
              <a:t>          OBJECTIVE                                 MEASURE                                NATIONAL TARGET 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4572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0400" y="2279650"/>
          <a:ext cx="27813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Slide" r:id="rId4" imgW="2779560" imgH="2089080" progId="PowerPoint.Slide.8">
                  <p:embed/>
                </p:oleObj>
              </mc:Choice>
              <mc:Fallback>
                <p:oleObj name="Slide" r:id="rId4" imgW="2779560" imgH="2089080" progId="PowerPoint.Slide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279650"/>
                        <a:ext cx="27813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98950" y="2673350"/>
            <a:ext cx="3238500" cy="1358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r>
              <a:rPr lang="en-US" sz="1800"/>
              <a:t>      </a:t>
            </a:r>
          </a:p>
          <a:p>
            <a:pPr>
              <a:defRPr/>
            </a:pPr>
            <a:r>
              <a:rPr lang="en-US" sz="1800" b="1"/>
              <a:t>LEARNING AND GROWTH</a:t>
            </a:r>
            <a:endParaRPr lang="en-US" sz="1500" i="1"/>
          </a:p>
          <a:p>
            <a:pPr>
              <a:defRPr/>
            </a:pPr>
            <a:r>
              <a:rPr lang="en-US" sz="1500" i="1"/>
              <a:t>- Employee Satisfaction</a:t>
            </a:r>
          </a:p>
          <a:p>
            <a:pPr>
              <a:defRPr/>
            </a:pPr>
            <a:r>
              <a:rPr lang="en-US" sz="1500" i="1"/>
              <a:t>- Employee Alignment</a:t>
            </a:r>
          </a:p>
          <a:p>
            <a:pPr>
              <a:defRPr/>
            </a:pPr>
            <a:endParaRPr lang="en-US" sz="1500" i="1">
              <a:solidFill>
                <a:schemeClr val="hlink"/>
              </a:solidFill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V="1">
            <a:off x="2492375" y="3406775"/>
            <a:ext cx="1773238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725613" y="506413"/>
            <a:ext cx="62896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LEARNING AND GROWTH PERSPECTIVE</a:t>
            </a: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4572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1536700"/>
            <a:ext cx="2730500" cy="509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i="1"/>
              <a:t>Employee Satisfaction</a:t>
            </a:r>
          </a:p>
          <a:p>
            <a:endParaRPr lang="en-US" sz="1200"/>
          </a:p>
          <a:p>
            <a:r>
              <a:rPr lang="en-US" sz="1200"/>
              <a:t>Data Source:  Employee Climate Survey,</a:t>
            </a:r>
          </a:p>
          <a:p>
            <a:r>
              <a:rPr lang="en-US" sz="1200"/>
              <a:t>focus groups, and other methods as</a:t>
            </a:r>
          </a:p>
          <a:p>
            <a:r>
              <a:rPr lang="en-US" sz="1200"/>
              <a:t>appropriate</a:t>
            </a:r>
          </a:p>
          <a:p>
            <a:r>
              <a:rPr lang="en-US" sz="1200"/>
              <a:t>Data Generation:  Accomplished by</a:t>
            </a:r>
          </a:p>
          <a:p>
            <a:r>
              <a:rPr lang="en-US" sz="1200"/>
              <a:t>  using appropriate survey instrument and</a:t>
            </a:r>
          </a:p>
          <a:p>
            <a:r>
              <a:rPr lang="en-US" sz="1200"/>
              <a:t>  other information sources. </a:t>
            </a:r>
          </a:p>
          <a:p>
            <a:r>
              <a:rPr lang="en-US" sz="1200"/>
              <a:t>Data Verification:  Purchasing Directors</a:t>
            </a:r>
          </a:p>
          <a:p>
            <a:r>
              <a:rPr lang="en-US" sz="1200"/>
              <a:t>  are responsible for accuracy of survey</a:t>
            </a:r>
          </a:p>
          <a:p>
            <a:r>
              <a:rPr lang="en-US" sz="1200"/>
              <a:t>  data generation, and other information </a:t>
            </a:r>
          </a:p>
          <a:p>
            <a:r>
              <a:rPr lang="en-US" sz="1200"/>
              <a:t>  sources, and for retention of records</a:t>
            </a:r>
          </a:p>
          <a:p>
            <a:r>
              <a:rPr lang="en-US" sz="1200"/>
              <a:t>  in accordance with records management</a:t>
            </a:r>
          </a:p>
          <a:p>
            <a:r>
              <a:rPr lang="en-US" sz="1200"/>
              <a:t>  requirements.  Records will be made</a:t>
            </a:r>
          </a:p>
          <a:p>
            <a:r>
              <a:rPr lang="en-US" sz="1200"/>
              <a:t>  available for compliance and/or DOE</a:t>
            </a:r>
          </a:p>
          <a:p>
            <a:r>
              <a:rPr lang="en-US" sz="1200"/>
              <a:t>  reviews.</a:t>
            </a:r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r>
              <a:rPr lang="en-US" sz="1200" i="1"/>
              <a:t>	</a:t>
            </a:r>
          </a:p>
          <a:p>
            <a:endParaRPr lang="en-US" sz="1200" i="1"/>
          </a:p>
          <a:p>
            <a:r>
              <a:rPr lang="en-US" sz="1200" i="1"/>
              <a:t>	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122488" y="141288"/>
            <a:ext cx="55086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/>
              <a:t>LEARNING AND GROWTH  PERSPECTIVE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06413" y="674688"/>
            <a:ext cx="82677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/>
              <a:t>          OBJECTIVE                                 MEASURE                                NATIONAL TARGET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200400" y="1524000"/>
            <a:ext cx="2819400" cy="510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u="sng"/>
              <a:t>Core:</a:t>
            </a:r>
          </a:p>
          <a:p>
            <a:endParaRPr lang="en-US" sz="1200"/>
          </a:p>
          <a:p>
            <a:r>
              <a:rPr lang="en-US" sz="1200"/>
              <a:t>Employee Satisfaction Rating:</a:t>
            </a:r>
          </a:p>
          <a:p>
            <a:r>
              <a:rPr lang="en-US" sz="1200"/>
              <a:t>% of employees satisfied with the work</a:t>
            </a:r>
          </a:p>
          <a:p>
            <a:r>
              <a:rPr lang="en-US" sz="1200"/>
              <a:t>environment, and the organization’s</a:t>
            </a:r>
          </a:p>
          <a:p>
            <a:r>
              <a:rPr lang="en-US" sz="1200"/>
              <a:t>professionalism, culture and values.</a:t>
            </a:r>
          </a:p>
          <a:p>
            <a:r>
              <a:rPr lang="en-US" sz="1200"/>
              <a:t>This rating may include data from </a:t>
            </a:r>
          </a:p>
          <a:p>
            <a:r>
              <a:rPr lang="en-US" sz="1200"/>
              <a:t>employee survey, focus groups, or other</a:t>
            </a:r>
          </a:p>
          <a:p>
            <a:r>
              <a:rPr lang="en-US" sz="1200"/>
              <a:t>methods.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i="1"/>
              <a:t>	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019800" y="1524000"/>
            <a:ext cx="2730500" cy="510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/>
              <a:t>(Appropriate targets will be negotiated </a:t>
            </a:r>
          </a:p>
          <a:p>
            <a:r>
              <a:rPr lang="en-US" sz="1200"/>
              <a:t>between the  Cognizant DOE Contracting </a:t>
            </a:r>
          </a:p>
          <a:p>
            <a:r>
              <a:rPr lang="en-US" sz="1200"/>
              <a:t>Officer and the contractor purchasing </a:t>
            </a:r>
          </a:p>
          <a:p>
            <a:r>
              <a:rPr lang="en-US" sz="1200"/>
              <a:t>organization.)</a:t>
            </a:r>
          </a:p>
          <a:p>
            <a:endParaRPr lang="en-US" sz="1200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8458200" y="152400"/>
            <a:ext cx="4572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11150" y="1225550"/>
            <a:ext cx="27305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i="1"/>
              <a:t>Employee Alignment</a:t>
            </a:r>
          </a:p>
          <a:p>
            <a:endParaRPr lang="en-US" sz="1200"/>
          </a:p>
          <a:p>
            <a:r>
              <a:rPr lang="en-US" sz="1200"/>
              <a:t>Data Source:  Employee Performance</a:t>
            </a:r>
          </a:p>
          <a:p>
            <a:r>
              <a:rPr lang="en-US" sz="1200"/>
              <a:t>  Appraisals and LPIS as appropriate</a:t>
            </a:r>
          </a:p>
          <a:p>
            <a:r>
              <a:rPr lang="en-US" sz="1200"/>
              <a:t>Data Generation:  Data is generated from</a:t>
            </a:r>
          </a:p>
          <a:p>
            <a:r>
              <a:rPr lang="en-US" sz="1200" b="1" i="1"/>
              <a:t>  </a:t>
            </a:r>
            <a:r>
              <a:rPr lang="en-US" sz="1200"/>
              <a:t>the LPIS.</a:t>
            </a:r>
          </a:p>
          <a:p>
            <a:r>
              <a:rPr lang="en-US" sz="1200"/>
              <a:t>Data Verification:  Purchasing Directors</a:t>
            </a:r>
          </a:p>
          <a:p>
            <a:r>
              <a:rPr lang="en-US" sz="1200"/>
              <a:t>  are responsible for the accurate reporting</a:t>
            </a:r>
          </a:p>
          <a:p>
            <a:r>
              <a:rPr lang="en-US" sz="1200" b="1" i="1"/>
              <a:t>  </a:t>
            </a:r>
            <a:r>
              <a:rPr lang="en-US" sz="1200"/>
              <a:t>of results and for retention of records</a:t>
            </a:r>
          </a:p>
          <a:p>
            <a:r>
              <a:rPr lang="en-US" sz="1200"/>
              <a:t>  in accordance with records management</a:t>
            </a:r>
          </a:p>
          <a:p>
            <a:r>
              <a:rPr lang="en-US" sz="1200"/>
              <a:t>  requirements. Records will be made</a:t>
            </a:r>
          </a:p>
          <a:p>
            <a:r>
              <a:rPr lang="en-US" sz="1200"/>
              <a:t>  available for compliance and/or DOE</a:t>
            </a:r>
          </a:p>
          <a:p>
            <a:r>
              <a:rPr lang="en-US" sz="1200"/>
              <a:t>  reviews.</a:t>
            </a:r>
          </a:p>
          <a:p>
            <a:endParaRPr lang="en-US" sz="1200" i="1"/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r>
              <a:rPr lang="en-US" sz="1200" i="1"/>
              <a:t>	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122488" y="141288"/>
            <a:ext cx="55086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/>
              <a:t>LEARNING AND GROWTH  PERSPECTIVE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06413" y="674688"/>
            <a:ext cx="82677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/>
              <a:t>          OBJECTIVE                                 MEASURE                                NATIONAL TARGET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054350" y="1225550"/>
            <a:ext cx="29591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u="sng"/>
              <a:t>Core:</a:t>
            </a:r>
            <a:endParaRPr lang="en-US" sz="1200" b="1"/>
          </a:p>
          <a:p>
            <a:endParaRPr lang="en-US" sz="1200"/>
          </a:p>
          <a:p>
            <a:r>
              <a:rPr lang="en-US" sz="1200"/>
              <a:t>Employee Alignment: </a:t>
            </a:r>
          </a:p>
          <a:p>
            <a:r>
              <a:rPr lang="en-US" sz="1200"/>
              <a:t>% of employees whose performance</a:t>
            </a:r>
          </a:p>
          <a:p>
            <a:r>
              <a:rPr lang="en-US" sz="1200"/>
              <a:t>evaluation plans are aligned with </a:t>
            </a:r>
          </a:p>
          <a:p>
            <a:r>
              <a:rPr lang="en-US" sz="1200"/>
              <a:t>organizational goals and objectives</a:t>
            </a:r>
            <a:r>
              <a:rPr lang="en-US" sz="1200" i="1"/>
              <a:t>.</a:t>
            </a:r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i="1"/>
              <a:t>	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26150" y="1225550"/>
            <a:ext cx="27305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/>
              <a:t>98% aligned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i="1"/>
              <a:t>	</a:t>
            </a:r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4572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0400" y="2432050"/>
          <a:ext cx="27813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Slide" r:id="rId4" imgW="2779560" imgH="2089080" progId="PowerPoint.Slide.8">
                  <p:embed/>
                </p:oleObj>
              </mc:Choice>
              <mc:Fallback>
                <p:oleObj name="Slide" r:id="rId4" imgW="2779560" imgH="2089080" progId="PowerPoint.Slide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432050"/>
                        <a:ext cx="27813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Line 3"/>
          <p:cNvSpPr>
            <a:spLocks noChangeShapeType="1"/>
          </p:cNvSpPr>
          <p:nvPr/>
        </p:nvSpPr>
        <p:spPr bwMode="auto">
          <a:xfrm flipV="1">
            <a:off x="1501775" y="3140075"/>
            <a:ext cx="3602038" cy="27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06950" y="2520950"/>
            <a:ext cx="3441700" cy="174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61645" dir="2700000" algn="ctr" rotWithShape="0">
              <a:schemeClr val="tx2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sz="1800" dirty="0"/>
              <a:t>   </a:t>
            </a:r>
            <a:r>
              <a:rPr lang="en-US" sz="1800" b="1" dirty="0"/>
              <a:t>FINANCIAL</a:t>
            </a:r>
          </a:p>
          <a:p>
            <a:pPr algn="ctr">
              <a:defRPr/>
            </a:pPr>
            <a:endParaRPr lang="en-US" sz="1500" i="1" dirty="0"/>
          </a:p>
          <a:p>
            <a:pPr>
              <a:defRPr/>
            </a:pPr>
            <a:r>
              <a:rPr lang="en-US" sz="1500" i="1" dirty="0"/>
              <a:t>- Optimum Cost Efficiency of</a:t>
            </a:r>
          </a:p>
          <a:p>
            <a:pPr>
              <a:defRPr/>
            </a:pPr>
            <a:r>
              <a:rPr lang="en-US" sz="1500" i="1" dirty="0"/>
              <a:t>     Purchasing Operations</a:t>
            </a:r>
          </a:p>
          <a:p>
            <a:pPr>
              <a:buFontTx/>
              <a:buChar char="-"/>
              <a:defRPr/>
            </a:pPr>
            <a:r>
              <a:rPr lang="en-US" sz="1500" i="1" dirty="0"/>
              <a:t>Financial Contributions of Procurement</a:t>
            </a:r>
          </a:p>
          <a:p>
            <a:pPr>
              <a:defRPr/>
            </a:pPr>
            <a:r>
              <a:rPr lang="en-US" sz="1500" i="1" dirty="0"/>
              <a:t>    via Cost Savings</a:t>
            </a:r>
          </a:p>
          <a:p>
            <a:pPr algn="ctr" eaLnBrk="1" hangingPunct="1">
              <a:defRPr/>
            </a:pPr>
            <a:endParaRPr lang="en-US" sz="1500" i="1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640013" y="430213"/>
            <a:ext cx="41227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FINANCIAL PERSPECTIVE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3810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39750" y="1225550"/>
            <a:ext cx="2730500" cy="509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i="1"/>
              <a:t>Optimum Cost Efficiency of</a:t>
            </a:r>
          </a:p>
          <a:p>
            <a:r>
              <a:rPr lang="en-US" sz="1200" b="1" i="1"/>
              <a:t>Purchasing Operations</a:t>
            </a:r>
            <a:endParaRPr lang="en-US" sz="1200"/>
          </a:p>
          <a:p>
            <a:r>
              <a:rPr lang="en-US" sz="1200"/>
              <a:t>  </a:t>
            </a:r>
          </a:p>
          <a:p>
            <a:r>
              <a:rPr lang="en-US" sz="1200"/>
              <a:t>Data Source:  LPIS</a:t>
            </a:r>
          </a:p>
          <a:p>
            <a:r>
              <a:rPr lang="en-US" sz="1200"/>
              <a:t>Data Generation:  Data is generated from</a:t>
            </a:r>
          </a:p>
          <a:p>
            <a:r>
              <a:rPr lang="en-US" sz="1200" b="1" i="1"/>
              <a:t>  </a:t>
            </a:r>
            <a:r>
              <a:rPr lang="en-US" sz="1200"/>
              <a:t>the LPIS.</a:t>
            </a:r>
          </a:p>
          <a:p>
            <a:r>
              <a:rPr lang="en-US" sz="1200"/>
              <a:t>Data Verification:  Purchasing Directors</a:t>
            </a:r>
          </a:p>
          <a:p>
            <a:r>
              <a:rPr lang="en-US" sz="1200"/>
              <a:t>  are responsible for the accurate reporting</a:t>
            </a:r>
          </a:p>
          <a:p>
            <a:r>
              <a:rPr lang="en-US" sz="1200" b="1" i="1"/>
              <a:t>  </a:t>
            </a:r>
            <a:r>
              <a:rPr lang="en-US" sz="1200"/>
              <a:t>of results and for retention of records</a:t>
            </a:r>
          </a:p>
          <a:p>
            <a:r>
              <a:rPr lang="en-US" sz="1200"/>
              <a:t>  in accordance with records management</a:t>
            </a:r>
          </a:p>
          <a:p>
            <a:r>
              <a:rPr lang="en-US" sz="1200"/>
              <a:t>  requirements. Records will be made</a:t>
            </a:r>
          </a:p>
          <a:p>
            <a:r>
              <a:rPr lang="en-US" sz="1200"/>
              <a:t>  available for compliance and/or DOE</a:t>
            </a:r>
          </a:p>
          <a:p>
            <a:r>
              <a:rPr lang="en-US" sz="1200"/>
              <a:t>  reviews.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pPr eaLnBrk="1" hangingPunct="1"/>
            <a:endParaRPr lang="en-US" sz="12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276600" y="1225550"/>
            <a:ext cx="2889250" cy="509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/>
          </a:p>
          <a:p>
            <a:endParaRPr lang="en-US" sz="1200" b="1" u="sng"/>
          </a:p>
          <a:p>
            <a:endParaRPr lang="en-US" sz="1200" b="1" u="sng"/>
          </a:p>
          <a:p>
            <a:r>
              <a:rPr lang="en-US" sz="1200" b="1" u="sng"/>
              <a:t>Core</a:t>
            </a:r>
            <a:r>
              <a:rPr lang="en-US" sz="1200"/>
              <a:t>:</a:t>
            </a:r>
          </a:p>
          <a:p>
            <a:endParaRPr lang="en-US" sz="1200" b="1" i="1" u="sng"/>
          </a:p>
          <a:p>
            <a:r>
              <a:rPr lang="en-US" sz="1200"/>
              <a:t>Cost to Spend Ratio</a:t>
            </a:r>
          </a:p>
          <a:p>
            <a:r>
              <a:rPr lang="en-US" sz="1200"/>
              <a:t>Purchasing Operation’s operating</a:t>
            </a:r>
          </a:p>
          <a:p>
            <a:r>
              <a:rPr lang="en-US" sz="1200"/>
              <a:t>costs (labor plus overhead) divided</a:t>
            </a:r>
          </a:p>
          <a:p>
            <a:r>
              <a:rPr lang="en-US" sz="1200"/>
              <a:t>by purchasing obligations.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                               </a:t>
            </a:r>
          </a:p>
          <a:p>
            <a:pPr eaLnBrk="1" hangingPunct="1"/>
            <a:endParaRPr lang="en-US" sz="12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351088" y="217488"/>
            <a:ext cx="52800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b="1"/>
              <a:t>FINANCIAL  PERSPECTIVE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6413" y="750888"/>
            <a:ext cx="8420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/>
              <a:t>              OBJECTIVE                                 MEASURE                            NATIONAL TARGET 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72200" y="1225550"/>
            <a:ext cx="2736850" cy="509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(Appropriate targets will be negotiated</a:t>
            </a:r>
          </a:p>
          <a:p>
            <a:r>
              <a:rPr lang="en-US" sz="1200"/>
              <a:t>between the Cognizant DOE Contracting</a:t>
            </a:r>
          </a:p>
          <a:p>
            <a:r>
              <a:rPr lang="en-US" sz="1200"/>
              <a:t>Officer and the contractor purchasing</a:t>
            </a:r>
          </a:p>
          <a:p>
            <a:r>
              <a:rPr lang="en-US" sz="1200"/>
              <a:t>organization)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pPr eaLnBrk="1" hangingPunct="1"/>
            <a:endParaRPr lang="en-US" sz="120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4572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39750" y="1225550"/>
            <a:ext cx="2730500" cy="509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 b="1" i="1" dirty="0"/>
          </a:p>
          <a:p>
            <a:endParaRPr lang="en-US" sz="1200" b="1" i="1" dirty="0"/>
          </a:p>
          <a:p>
            <a:endParaRPr lang="en-US" sz="1200" b="1" i="1" dirty="0"/>
          </a:p>
          <a:p>
            <a:r>
              <a:rPr lang="en-US" sz="1200" b="1" i="1" dirty="0"/>
              <a:t>Financial Contributions of Procurement</a:t>
            </a:r>
          </a:p>
          <a:p>
            <a:r>
              <a:rPr lang="en-US" sz="1200" b="1" i="1" dirty="0"/>
              <a:t>via Cost Savings</a:t>
            </a:r>
          </a:p>
          <a:p>
            <a:endParaRPr lang="en-US" sz="1200" dirty="0"/>
          </a:p>
          <a:p>
            <a:r>
              <a:rPr lang="en-US" sz="1200" dirty="0"/>
              <a:t>Data Source:  LPIS</a:t>
            </a:r>
          </a:p>
          <a:p>
            <a:endParaRPr lang="en-US" sz="1200" dirty="0"/>
          </a:p>
          <a:p>
            <a:r>
              <a:rPr lang="en-US" sz="1200" dirty="0"/>
              <a:t>Data Generation:  Data is generated from</a:t>
            </a:r>
          </a:p>
          <a:p>
            <a:r>
              <a:rPr lang="en-US" sz="1200" b="1" i="1" dirty="0"/>
              <a:t>  </a:t>
            </a:r>
            <a:r>
              <a:rPr lang="en-US" sz="1200" dirty="0"/>
              <a:t>the </a:t>
            </a:r>
            <a:r>
              <a:rPr lang="en-US" sz="1200" dirty="0" err="1" smtClean="0"/>
              <a:t>LPIS</a:t>
            </a:r>
            <a:r>
              <a:rPr lang="en-US" sz="1200" dirty="0" smtClean="0"/>
              <a:t> and submitted to the Strategic</a:t>
            </a:r>
          </a:p>
          <a:p>
            <a:r>
              <a:rPr lang="en-US" sz="1200" dirty="0" smtClean="0"/>
              <a:t>  Programs Division/MA-622.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Data Verification:  Purchasing Directors</a:t>
            </a:r>
          </a:p>
          <a:p>
            <a:r>
              <a:rPr lang="en-US" sz="1200" dirty="0"/>
              <a:t>  are responsible for the accurate reporting</a:t>
            </a:r>
          </a:p>
          <a:p>
            <a:r>
              <a:rPr lang="en-US" sz="1200" b="1" i="1" dirty="0"/>
              <a:t>  </a:t>
            </a:r>
            <a:r>
              <a:rPr lang="en-US" sz="1200" dirty="0"/>
              <a:t>of results and for retention of records</a:t>
            </a:r>
          </a:p>
          <a:p>
            <a:r>
              <a:rPr lang="en-US" sz="1200" dirty="0"/>
              <a:t>  in accordance with records management</a:t>
            </a:r>
          </a:p>
          <a:p>
            <a:r>
              <a:rPr lang="en-US" sz="1200" dirty="0"/>
              <a:t>  requirements. Records will be made</a:t>
            </a:r>
          </a:p>
          <a:p>
            <a:r>
              <a:rPr lang="en-US" sz="1200" dirty="0"/>
              <a:t>  available for compliance and/or DOE</a:t>
            </a:r>
          </a:p>
          <a:p>
            <a:r>
              <a:rPr lang="en-US" sz="1200" dirty="0"/>
              <a:t>  reviews.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eaLnBrk="1" hangingPunct="1"/>
            <a:endParaRPr lang="en-US" sz="1200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276600" y="1219200"/>
            <a:ext cx="2895600" cy="510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i="1" dirty="0"/>
              <a:t>Core:</a:t>
            </a:r>
          </a:p>
          <a:p>
            <a:endParaRPr lang="en-US" sz="1200" b="1" u="sng" dirty="0"/>
          </a:p>
          <a:p>
            <a:r>
              <a:rPr lang="en-US" sz="1200" dirty="0" smtClean="0"/>
              <a:t>Procurement Cost Improvement:</a:t>
            </a:r>
          </a:p>
          <a:p>
            <a:r>
              <a:rPr lang="en-US" sz="1200" dirty="0" smtClean="0"/>
              <a:t>4%  </a:t>
            </a:r>
            <a:r>
              <a:rPr lang="en-US" sz="1200" b="1" u="sng" dirty="0" smtClean="0">
                <a:solidFill>
                  <a:srgbClr val="FF0000"/>
                </a:solidFill>
              </a:rPr>
              <a:t>strategic sourcing</a:t>
            </a:r>
            <a:r>
              <a:rPr lang="en-US" sz="1200" dirty="0" smtClean="0"/>
              <a:t> cost </a:t>
            </a:r>
            <a:r>
              <a:rPr lang="en-US" sz="1200" dirty="0"/>
              <a:t>savings </a:t>
            </a:r>
            <a:r>
              <a:rPr lang="en-US" sz="1200" dirty="0" smtClean="0"/>
              <a:t>against </a:t>
            </a:r>
          </a:p>
          <a:p>
            <a:r>
              <a:rPr lang="en-US" sz="1200" dirty="0" smtClean="0"/>
              <a:t>expected </a:t>
            </a:r>
            <a:r>
              <a:rPr lang="en-US" sz="1200" dirty="0"/>
              <a:t>actionable </a:t>
            </a:r>
            <a:r>
              <a:rPr lang="en-US" sz="1200" dirty="0" smtClean="0"/>
              <a:t>procurement spend</a:t>
            </a:r>
          </a:p>
          <a:p>
            <a:endParaRPr lang="en-US" sz="1200" dirty="0" smtClean="0"/>
          </a:p>
          <a:p>
            <a:r>
              <a:rPr lang="en-US" sz="1200" b="1" i="1" dirty="0" smtClean="0"/>
              <a:t>*Acceptable measures of  procurement </a:t>
            </a:r>
          </a:p>
          <a:p>
            <a:r>
              <a:rPr lang="en-US" sz="1200" b="1" i="1" u="sng" dirty="0" smtClean="0">
                <a:solidFill>
                  <a:srgbClr val="FF0000"/>
                </a:solidFill>
              </a:rPr>
              <a:t>strategic sourcing</a:t>
            </a:r>
            <a:r>
              <a:rPr lang="en-US" sz="1200" b="1" i="1" dirty="0" smtClean="0"/>
              <a:t> cost improvements </a:t>
            </a:r>
          </a:p>
          <a:p>
            <a:r>
              <a:rPr lang="en-US" sz="1200" b="1" i="1" dirty="0" smtClean="0"/>
              <a:t>include, but are not limited to those </a:t>
            </a:r>
          </a:p>
          <a:p>
            <a:r>
              <a:rPr lang="en-US" sz="1200" b="1" i="1" dirty="0" smtClean="0"/>
              <a:t>identified </a:t>
            </a:r>
            <a:r>
              <a:rPr lang="en-US" sz="1200" b="1" i="1" dirty="0"/>
              <a:t>in Policy </a:t>
            </a:r>
            <a:r>
              <a:rPr lang="en-US" sz="1200" b="1" i="1" dirty="0" smtClean="0"/>
              <a:t>Flash </a:t>
            </a:r>
            <a:r>
              <a:rPr lang="en-US" sz="1200" b="1" i="1" dirty="0"/>
              <a:t>2014-14 and </a:t>
            </a:r>
            <a:endParaRPr lang="en-US" sz="1200" b="1" i="1" dirty="0" smtClean="0"/>
          </a:p>
          <a:p>
            <a:r>
              <a:rPr lang="en-US" sz="1200" b="1" i="1" dirty="0" smtClean="0"/>
              <a:t>Policy </a:t>
            </a:r>
            <a:r>
              <a:rPr lang="en-US" sz="1200" b="1" i="1" dirty="0"/>
              <a:t>Flash 2012-67.</a:t>
            </a:r>
            <a:endParaRPr lang="en-US" sz="1200" b="1" i="1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 </a:t>
            </a:r>
          </a:p>
          <a:p>
            <a:endParaRPr lang="en-US" sz="1200" b="1" i="1" u="sng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351088" y="217488"/>
            <a:ext cx="52800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b="1"/>
              <a:t>FINANCIAL  PERSPECTIVE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06413" y="750888"/>
            <a:ext cx="8420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/>
              <a:t>              OBJECTIVE                                 MEASURE                            NATIONAL TARGET 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172200" y="1219200"/>
            <a:ext cx="2736850" cy="509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 algn="ctr">
              <a:defRPr/>
            </a:pPr>
            <a:r>
              <a:rPr lang="en-US" sz="1200" dirty="0" smtClean="0"/>
              <a:t>4%</a:t>
            </a:r>
          </a:p>
          <a:p>
            <a:pPr algn="ctr"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 smtClean="0"/>
              <a:t>The </a:t>
            </a:r>
            <a:r>
              <a:rPr lang="en-US" sz="1200" dirty="0"/>
              <a:t>national target </a:t>
            </a:r>
            <a:r>
              <a:rPr lang="en-US" sz="1200" dirty="0" smtClean="0"/>
              <a:t>will </a:t>
            </a:r>
            <a:r>
              <a:rPr lang="en-US" sz="1200" dirty="0"/>
              <a:t>be the </a:t>
            </a: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achievement </a:t>
            </a:r>
            <a:r>
              <a:rPr lang="en-US" sz="1200" dirty="0"/>
              <a:t>of that percent </a:t>
            </a:r>
            <a:r>
              <a:rPr lang="en-US" sz="1200" dirty="0" smtClean="0"/>
              <a:t>goal </a:t>
            </a:r>
          </a:p>
          <a:p>
            <a:pPr>
              <a:defRPr/>
            </a:pPr>
            <a:r>
              <a:rPr lang="en-US" sz="1200" dirty="0" smtClean="0"/>
              <a:t>as outlined </a:t>
            </a:r>
            <a:r>
              <a:rPr lang="en-US" sz="1200" dirty="0"/>
              <a:t>in the DOE </a:t>
            </a:r>
            <a:r>
              <a:rPr lang="en-US" sz="1200" dirty="0" smtClean="0"/>
              <a:t>Strategic Plan</a:t>
            </a:r>
            <a:r>
              <a:rPr lang="en-US" sz="1200" dirty="0"/>
              <a:t>, </a:t>
            </a: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2104-2018</a:t>
            </a:r>
            <a:r>
              <a:rPr lang="en-US" sz="1200" dirty="0"/>
              <a:t>, Strategic </a:t>
            </a:r>
            <a:r>
              <a:rPr lang="en-US" sz="1200" dirty="0" smtClean="0"/>
              <a:t>Objective 10 </a:t>
            </a:r>
            <a:r>
              <a:rPr lang="en-US" sz="1200" b="1" u="sng" dirty="0" smtClean="0">
                <a:solidFill>
                  <a:srgbClr val="FF0000"/>
                </a:solidFill>
              </a:rPr>
              <a:t>for </a:t>
            </a:r>
          </a:p>
          <a:p>
            <a:pPr>
              <a:defRPr/>
            </a:pPr>
            <a:r>
              <a:rPr lang="en-US" sz="1200" b="1" u="sng" dirty="0" smtClean="0">
                <a:solidFill>
                  <a:srgbClr val="FF0000"/>
                </a:solidFill>
              </a:rPr>
              <a:t>strategic sourcing savings.</a:t>
            </a:r>
            <a:endParaRPr lang="en-US" sz="1200" b="1" u="sng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 eaLnBrk="1" hangingPunct="1">
              <a:defRPr/>
            </a:pPr>
            <a:endParaRPr lang="en-US" sz="12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4572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200400" y="4191000"/>
            <a:ext cx="2730500" cy="175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800"/>
              <a:t>            </a:t>
            </a:r>
            <a:r>
              <a:rPr lang="en-US" sz="1800" b="1"/>
              <a:t>LEARNING</a:t>
            </a:r>
          </a:p>
          <a:p>
            <a:r>
              <a:rPr lang="en-US" sz="1800" b="1"/>
              <a:t>                AND</a:t>
            </a:r>
          </a:p>
          <a:p>
            <a:r>
              <a:rPr lang="en-US" sz="1800" b="1"/>
              <a:t>           GROWTH</a:t>
            </a:r>
          </a:p>
          <a:p>
            <a:endParaRPr lang="en-US" sz="1500" i="1"/>
          </a:p>
          <a:p>
            <a:r>
              <a:rPr lang="en-US" sz="1500" i="1"/>
              <a:t>    - Employee Satisfaction</a:t>
            </a:r>
          </a:p>
          <a:p>
            <a:r>
              <a:rPr lang="en-US" sz="1500" i="1"/>
              <a:t>    - Employee Alignment</a:t>
            </a:r>
          </a:p>
          <a:p>
            <a:r>
              <a:rPr lang="en-US" sz="1500" i="1"/>
              <a:t>    </a:t>
            </a:r>
            <a:endParaRPr lang="en-US" sz="1500" i="1">
              <a:solidFill>
                <a:schemeClr val="hlink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7350" y="2520950"/>
            <a:ext cx="25781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800"/>
              <a:t>   </a:t>
            </a:r>
            <a:r>
              <a:rPr lang="en-US" sz="1800" b="1"/>
              <a:t>FINANCIAL</a:t>
            </a:r>
          </a:p>
          <a:p>
            <a:pPr algn="ctr"/>
            <a:endParaRPr lang="en-US" sz="1500" i="1"/>
          </a:p>
          <a:p>
            <a:pPr algn="ctr"/>
            <a:r>
              <a:rPr lang="en-US" sz="1500" i="1"/>
              <a:t>-  Optimum Cost Efficiency of </a:t>
            </a:r>
          </a:p>
          <a:p>
            <a:pPr algn="ctr"/>
            <a:r>
              <a:rPr lang="en-US" sz="1500" i="1"/>
              <a:t>    Purchasing Operations</a:t>
            </a:r>
          </a:p>
          <a:p>
            <a:pPr algn="ctr"/>
            <a:r>
              <a:rPr lang="en-US" sz="1500" i="1"/>
              <a:t>-  Financial Contributions of</a:t>
            </a:r>
          </a:p>
          <a:p>
            <a:pPr algn="ctr"/>
            <a:r>
              <a:rPr lang="en-US" sz="1500" i="1"/>
              <a:t>    Procurement via Cost Savings</a:t>
            </a:r>
          </a:p>
          <a:p>
            <a:pPr algn="ctr"/>
            <a:endParaRPr lang="en-US" sz="1500" i="1"/>
          </a:p>
          <a:p>
            <a:pPr algn="ctr" eaLnBrk="1"/>
            <a:endParaRPr lang="en-US" sz="1500" i="1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609975" y="2619375"/>
            <a:ext cx="1924050" cy="123825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MISSION</a:t>
            </a:r>
          </a:p>
          <a:p>
            <a:pPr algn="ctr"/>
            <a:r>
              <a:rPr lang="en-US" b="1"/>
              <a:t>VISION</a:t>
            </a:r>
          </a:p>
          <a:p>
            <a:pPr algn="ctr"/>
            <a:r>
              <a:rPr lang="en-US" b="1"/>
              <a:t>STRATEGY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54350" y="1225550"/>
            <a:ext cx="3035300" cy="1130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800" b="1"/>
              <a:t>             CUSTOMER</a:t>
            </a:r>
            <a:endParaRPr lang="en-US"/>
          </a:p>
          <a:p>
            <a:endParaRPr lang="en-US" sz="1500" i="1"/>
          </a:p>
          <a:p>
            <a:r>
              <a:rPr lang="en-US" sz="1500" i="1"/>
              <a:t>      - Customer Satisfaction</a:t>
            </a:r>
          </a:p>
          <a:p>
            <a:pPr eaLnBrk="1"/>
            <a:endParaRPr lang="en-US" sz="1500" i="1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254750" y="1600200"/>
            <a:ext cx="2736850" cy="32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800" b="1"/>
              <a:t> INTERNAL BUSINESS</a:t>
            </a:r>
          </a:p>
          <a:p>
            <a:r>
              <a:rPr lang="en-US" sz="1800" b="1"/>
              <a:t>          PROCESSES</a:t>
            </a:r>
            <a:endParaRPr lang="en-US"/>
          </a:p>
          <a:p>
            <a:endParaRPr lang="en-US" sz="1500" i="1"/>
          </a:p>
          <a:p>
            <a:r>
              <a:rPr lang="en-US" sz="1500" i="1"/>
              <a:t>- Effective Internal Controls </a:t>
            </a:r>
          </a:p>
          <a:p>
            <a:pPr>
              <a:buFontTx/>
              <a:buChar char="-"/>
            </a:pPr>
            <a:r>
              <a:rPr lang="en-US" sz="1500" i="1"/>
              <a:t> Effective Supplier Management</a:t>
            </a:r>
          </a:p>
          <a:p>
            <a:pPr>
              <a:buFontTx/>
              <a:buChar char="-"/>
            </a:pPr>
            <a:r>
              <a:rPr lang="en-US" sz="1500" i="1"/>
              <a:t> Use of Effective Competition </a:t>
            </a:r>
          </a:p>
          <a:p>
            <a:r>
              <a:rPr lang="en-US" sz="1500" i="1"/>
              <a:t>- Effective Utilization of Alternate</a:t>
            </a:r>
          </a:p>
          <a:p>
            <a:r>
              <a:rPr lang="en-US" sz="1500" i="1"/>
              <a:t>    Procurement Approaches</a:t>
            </a:r>
          </a:p>
          <a:p>
            <a:r>
              <a:rPr lang="en-US" sz="1500" i="1"/>
              <a:t>- Acquisition Process</a:t>
            </a:r>
          </a:p>
          <a:p>
            <a:r>
              <a:rPr lang="en-US" sz="1500" i="1"/>
              <a:t>- Good Corporate Citizenship</a:t>
            </a:r>
          </a:p>
          <a:p>
            <a:r>
              <a:rPr lang="en-US" sz="1500" i="1"/>
              <a:t>     through Purchasing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262063" y="58738"/>
            <a:ext cx="6619875" cy="1077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600" b="1"/>
              <a:t>BALANCED SCORECARD</a:t>
            </a:r>
            <a:endParaRPr lang="en-US" sz="2000" b="1"/>
          </a:p>
          <a:p>
            <a:pPr algn="ctr"/>
            <a:r>
              <a:rPr lang="en-US" sz="2800" b="1"/>
              <a:t>PERSPECTIVES AND OBJECTIVES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592763" y="3276600"/>
            <a:ext cx="630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001963" y="3276600"/>
            <a:ext cx="554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4572000" y="2392363"/>
            <a:ext cx="0" cy="173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572000" y="3916363"/>
            <a:ext cx="0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8458200" y="152400"/>
            <a:ext cx="304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15950" y="768350"/>
            <a:ext cx="3949700" cy="151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400"/>
              <a:t>                              </a:t>
            </a:r>
            <a:r>
              <a:rPr lang="en-US" sz="2000" b="1"/>
              <a:t>MISSION</a:t>
            </a:r>
            <a:endParaRPr lang="en-US" sz="1400"/>
          </a:p>
          <a:p>
            <a:r>
              <a:rPr lang="en-US" sz="1400"/>
              <a:t>To provide acquisition and assistance services to</a:t>
            </a:r>
          </a:p>
          <a:p>
            <a:r>
              <a:rPr lang="en-US" sz="1400"/>
              <a:t>support accomplishment of the Department’s</a:t>
            </a:r>
          </a:p>
          <a:p>
            <a:r>
              <a:rPr lang="en-US" sz="1400"/>
              <a:t>programmatic goals and objectives.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54550" y="4425950"/>
            <a:ext cx="3949700" cy="1892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2000" b="1"/>
              <a:t>                 STRATEGY</a:t>
            </a:r>
            <a:endParaRPr lang="en-US" sz="1400"/>
          </a:p>
          <a:p>
            <a:r>
              <a:rPr lang="en-US" sz="1400"/>
              <a:t>To develop and maintain an organizational culture,</a:t>
            </a:r>
          </a:p>
          <a:p>
            <a:r>
              <a:rPr lang="en-US" sz="1400"/>
              <a:t>management systems, and line processes in the</a:t>
            </a:r>
          </a:p>
          <a:p>
            <a:r>
              <a:rPr lang="en-US" sz="1400"/>
              <a:t>acquisition system that ensure a focus on results </a:t>
            </a:r>
          </a:p>
          <a:p>
            <a:r>
              <a:rPr lang="en-US" sz="1400"/>
              <a:t>while emphasizing integrity, fairness, competition,</a:t>
            </a:r>
          </a:p>
          <a:p>
            <a:r>
              <a:rPr lang="en-US" sz="1400"/>
              <a:t>openness, and efficiency.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82950" y="2597150"/>
            <a:ext cx="3949700" cy="151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2000" b="1"/>
              <a:t>                    VISION</a:t>
            </a:r>
            <a:endParaRPr lang="en-US" sz="2000"/>
          </a:p>
          <a:p>
            <a:r>
              <a:rPr lang="en-US" sz="1400"/>
              <a:t>To deliver on a timely basis the best value product</a:t>
            </a:r>
          </a:p>
          <a:p>
            <a:r>
              <a:rPr lang="en-US" sz="1400"/>
              <a:t>or service to our customers while maintaining</a:t>
            </a:r>
          </a:p>
          <a:p>
            <a:r>
              <a:rPr lang="en-US" sz="1400"/>
              <a:t>the public’s trust and fulfilling public policy </a:t>
            </a:r>
          </a:p>
          <a:p>
            <a:r>
              <a:rPr lang="en-US" sz="1400"/>
              <a:t>objectives.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8458200" y="152400"/>
            <a:ext cx="304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6600" y="2279650"/>
          <a:ext cx="27813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Slide" r:id="rId4" imgW="2779560" imgH="2089080" progId="PowerPoint.Slide.8">
                  <p:embed/>
                </p:oleObj>
              </mc:Choice>
              <mc:Fallback>
                <p:oleObj name="Slide" r:id="rId4" imgW="2779560" imgH="2089080" progId="PowerPoint.Slide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279650"/>
                        <a:ext cx="27813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400550" y="2368550"/>
            <a:ext cx="3441700" cy="1054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r>
              <a:rPr lang="en-US" sz="1800" b="1"/>
              <a:t>             CUSTOMER</a:t>
            </a:r>
            <a:endParaRPr lang="en-US"/>
          </a:p>
          <a:p>
            <a:pPr>
              <a:defRPr/>
            </a:pPr>
            <a:endParaRPr lang="en-US" sz="1500" i="1"/>
          </a:p>
          <a:p>
            <a:pPr>
              <a:defRPr/>
            </a:pPr>
            <a:r>
              <a:rPr lang="en-US" sz="1500" i="1"/>
              <a:t>- Customer Satisfaction</a:t>
            </a:r>
          </a:p>
          <a:p>
            <a:pPr eaLnBrk="1" hangingPunct="1">
              <a:defRPr/>
            </a:pPr>
            <a:endParaRPr lang="en-US" sz="1500" i="1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2590800" y="2819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640013" y="506413"/>
            <a:ext cx="41544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CUSTOMER PERSPECTIVE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304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63550" y="1301750"/>
            <a:ext cx="2730500" cy="471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i="1"/>
              <a:t>Customer Satisfaction</a:t>
            </a:r>
            <a:endParaRPr lang="en-US" sz="1200"/>
          </a:p>
          <a:p>
            <a:endParaRPr lang="en-US" sz="1200"/>
          </a:p>
          <a:p>
            <a:r>
              <a:rPr lang="en-US" sz="1200"/>
              <a:t>Data Source:  Annual Customer </a:t>
            </a:r>
          </a:p>
          <a:p>
            <a:r>
              <a:rPr lang="en-US" sz="1200"/>
              <a:t>  Climate Survey or Real-Time</a:t>
            </a:r>
          </a:p>
          <a:p>
            <a:r>
              <a:rPr lang="en-US" sz="1200"/>
              <a:t>  Transactional Survey</a:t>
            </a:r>
            <a:endParaRPr lang="en-US" sz="1200" b="1" i="1"/>
          </a:p>
          <a:p>
            <a:r>
              <a:rPr lang="en-US" sz="1200"/>
              <a:t>Data Generation:  Accomplished by</a:t>
            </a:r>
          </a:p>
          <a:p>
            <a:r>
              <a:rPr lang="en-US" sz="1200"/>
              <a:t>  using appropriate survey instrument. </a:t>
            </a:r>
          </a:p>
          <a:p>
            <a:r>
              <a:rPr lang="en-US" sz="1200"/>
              <a:t>Data Verification:  Purchasing Directors</a:t>
            </a:r>
          </a:p>
          <a:p>
            <a:r>
              <a:rPr lang="en-US" sz="1200"/>
              <a:t>  are responsible for accuracy of survey</a:t>
            </a:r>
          </a:p>
          <a:p>
            <a:r>
              <a:rPr lang="en-US" sz="1200"/>
              <a:t>  data generation, and for retention of</a:t>
            </a:r>
          </a:p>
          <a:p>
            <a:r>
              <a:rPr lang="en-US" sz="1200"/>
              <a:t>  records in accordance with records</a:t>
            </a:r>
          </a:p>
          <a:p>
            <a:r>
              <a:rPr lang="en-US" sz="1200"/>
              <a:t>  management requirements.  Records</a:t>
            </a:r>
          </a:p>
          <a:p>
            <a:r>
              <a:rPr lang="en-US" sz="1200"/>
              <a:t>  will be made available for compliance</a:t>
            </a:r>
          </a:p>
          <a:p>
            <a:r>
              <a:rPr lang="en-US" sz="1200"/>
              <a:t>  and/or DOE reviews.</a:t>
            </a:r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pPr eaLnBrk="1" hangingPunct="1"/>
            <a:endParaRPr lang="en-US" sz="1200" i="1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54350" y="1301750"/>
            <a:ext cx="3111500" cy="471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 b="1" i="1" dirty="0"/>
          </a:p>
          <a:p>
            <a:endParaRPr lang="en-US" sz="1200" b="1" i="1" dirty="0"/>
          </a:p>
          <a:p>
            <a:endParaRPr lang="en-US" sz="1200" b="1" u="sng" dirty="0"/>
          </a:p>
          <a:p>
            <a:r>
              <a:rPr lang="en-US" sz="1200" b="1" u="sng" dirty="0"/>
              <a:t>Core</a:t>
            </a:r>
            <a:r>
              <a:rPr lang="en-US" sz="1200" b="1" dirty="0"/>
              <a:t>:</a:t>
            </a:r>
            <a:endParaRPr lang="en-US" sz="1200" b="1" i="1" u="sng" dirty="0"/>
          </a:p>
          <a:p>
            <a:endParaRPr lang="en-US" sz="1200" i="1" dirty="0"/>
          </a:p>
          <a:p>
            <a:r>
              <a:rPr lang="en-US" sz="1200" dirty="0"/>
              <a:t>Customer Satisfaction Rating</a:t>
            </a:r>
          </a:p>
          <a:p>
            <a:r>
              <a:rPr lang="en-US" sz="1200" dirty="0"/>
              <a:t>% of customer satisfaction with the timeliness,</a:t>
            </a:r>
          </a:p>
          <a:p>
            <a:r>
              <a:rPr lang="en-US" sz="1200" dirty="0"/>
              <a:t>quality, and level of communication provided</a:t>
            </a:r>
          </a:p>
          <a:p>
            <a:r>
              <a:rPr lang="en-US" sz="1200" dirty="0"/>
              <a:t>by the procurement office.</a:t>
            </a:r>
          </a:p>
          <a:p>
            <a:r>
              <a:rPr lang="en-US" sz="1200" dirty="0">
                <a:solidFill>
                  <a:schemeClr val="hlink"/>
                </a:solidFill>
              </a:rPr>
              <a:t> </a:t>
            </a:r>
            <a:endParaRPr lang="en-US" sz="1200" b="1" i="1" dirty="0"/>
          </a:p>
          <a:p>
            <a:r>
              <a:rPr lang="en-US" sz="1200" dirty="0"/>
              <a:t>The Customer Satisfaction Rating must address</a:t>
            </a:r>
          </a:p>
          <a:p>
            <a:r>
              <a:rPr lang="en-US" sz="1200" dirty="0"/>
              <a:t>the following elements:</a:t>
            </a:r>
          </a:p>
          <a:p>
            <a:endParaRPr lang="en-US" sz="1200" dirty="0"/>
          </a:p>
          <a:p>
            <a:r>
              <a:rPr lang="en-US" sz="1200" dirty="0"/>
              <a:t>    Timeliness:</a:t>
            </a:r>
            <a:r>
              <a:rPr lang="en-US" sz="1200" b="1" i="1" dirty="0"/>
              <a:t>   </a:t>
            </a:r>
            <a:r>
              <a:rPr lang="en-US" sz="1200" dirty="0"/>
              <a:t>Extent of customer</a:t>
            </a:r>
          </a:p>
          <a:p>
            <a:r>
              <a:rPr lang="en-US" sz="1200" dirty="0"/>
              <a:t>    satisfaction with timeliness of</a:t>
            </a:r>
          </a:p>
          <a:p>
            <a:r>
              <a:rPr lang="en-US" sz="1200" dirty="0"/>
              <a:t>    procurement processing; planning</a:t>
            </a:r>
          </a:p>
          <a:p>
            <a:r>
              <a:rPr lang="en-US" sz="1200" dirty="0"/>
              <a:t>    activities; and on-going communications</a:t>
            </a:r>
          </a:p>
          <a:p>
            <a:endParaRPr lang="en-US" sz="1200" dirty="0"/>
          </a:p>
          <a:p>
            <a:r>
              <a:rPr lang="en-US" sz="1200" dirty="0"/>
              <a:t>    Quality:</a:t>
            </a:r>
            <a:r>
              <a:rPr lang="en-US" sz="1200" b="1" i="1" dirty="0"/>
              <a:t>   </a:t>
            </a:r>
            <a:r>
              <a:rPr lang="en-US" sz="1200" dirty="0"/>
              <a:t>Extent of customer satisfaction</a:t>
            </a:r>
          </a:p>
          <a:p>
            <a:r>
              <a:rPr lang="en-US" sz="1200" dirty="0"/>
              <a:t>    with the quality of procurement services</a:t>
            </a:r>
          </a:p>
          <a:p>
            <a:endParaRPr lang="en-US" sz="1200" b="1" i="1" dirty="0"/>
          </a:p>
          <a:p>
            <a:r>
              <a:rPr lang="en-US" sz="1200" dirty="0"/>
              <a:t>    Communications:</a:t>
            </a:r>
            <a:r>
              <a:rPr lang="en-US" sz="1200" b="1" i="1" dirty="0"/>
              <a:t> </a:t>
            </a:r>
            <a:r>
              <a:rPr lang="en-US" sz="1200" b="1" dirty="0"/>
              <a:t>  </a:t>
            </a:r>
            <a:r>
              <a:rPr lang="en-US" sz="1200" dirty="0"/>
              <a:t>Extent to which</a:t>
            </a:r>
          </a:p>
          <a:p>
            <a:r>
              <a:rPr lang="en-US" sz="1200" dirty="0"/>
              <a:t>    procurement communicates accurate </a:t>
            </a:r>
          </a:p>
          <a:p>
            <a:r>
              <a:rPr lang="en-US" sz="1200" dirty="0"/>
              <a:t>    information which impacts the work</a:t>
            </a:r>
          </a:p>
          <a:p>
            <a:r>
              <a:rPr lang="en-US" sz="1200" dirty="0"/>
              <a:t>    of the customer’s organization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172200" y="1301750"/>
            <a:ext cx="2660650" cy="471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/>
              <a:t>        </a:t>
            </a:r>
          </a:p>
          <a:p>
            <a:r>
              <a:rPr lang="en-US" sz="1200"/>
              <a:t>         </a:t>
            </a:r>
          </a:p>
          <a:p>
            <a:r>
              <a:rPr lang="en-US" sz="1200"/>
              <a:t>92%</a:t>
            </a:r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pPr eaLnBrk="1" hangingPunct="1"/>
            <a:endParaRPr lang="en-US" sz="12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351088" y="217488"/>
            <a:ext cx="52800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b="1"/>
              <a:t>CUSTOMER PERSPECTIVE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06413" y="750888"/>
            <a:ext cx="83439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/>
              <a:t>              OBJECTIVE                                 MEASURE                              NATIONAL TARGET 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8458200" y="152400"/>
            <a:ext cx="304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351088" y="217488"/>
            <a:ext cx="52800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b="1"/>
              <a:t>CUSTOMER PERSPECTIVE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30213" y="750888"/>
            <a:ext cx="82677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/>
              <a:t>              OBJECTIVE                                 MEASURE                            NATIONAL TARGET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943600" y="1454150"/>
            <a:ext cx="2736850" cy="471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/>
              <a:t>                </a:t>
            </a:r>
          </a:p>
          <a:p>
            <a:endParaRPr lang="en-US" sz="1200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pPr eaLnBrk="1" hangingPunct="1"/>
            <a:endParaRPr lang="en-US" sz="1200" i="1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87350" y="1454150"/>
            <a:ext cx="2730500" cy="471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i="1"/>
              <a:t>Customer Satisfaction  (Cont</a:t>
            </a:r>
            <a:r>
              <a:rPr lang="en-US" sz="1200"/>
              <a:t> .) </a:t>
            </a:r>
            <a:endParaRPr lang="en-US" sz="1200" i="1"/>
          </a:p>
          <a:p>
            <a:endParaRPr lang="en-US" sz="1200" b="1" i="1"/>
          </a:p>
          <a:p>
            <a:endParaRPr lang="en-US" sz="1200" i="1"/>
          </a:p>
          <a:p>
            <a:endParaRPr lang="en-US" sz="1200" i="1"/>
          </a:p>
          <a:p>
            <a:r>
              <a:rPr lang="en-US" sz="1200"/>
              <a:t>   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               </a:t>
            </a:r>
          </a:p>
          <a:p>
            <a:r>
              <a:rPr lang="en-US" sz="1200"/>
              <a:t>   </a:t>
            </a:r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pPr eaLnBrk="1" hangingPunct="1"/>
            <a:endParaRPr lang="en-US" sz="1200" i="1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978150" y="1454150"/>
            <a:ext cx="2959100" cy="471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 b="1" i="1"/>
          </a:p>
          <a:p>
            <a:endParaRPr lang="en-US" sz="1200"/>
          </a:p>
          <a:p>
            <a:r>
              <a:rPr lang="en-US" sz="1200"/>
              <a:t>The Customer Satisfaction Rating is to </a:t>
            </a:r>
          </a:p>
          <a:p>
            <a:r>
              <a:rPr lang="en-US" sz="1200"/>
              <a:t>be determined by use of one of the following </a:t>
            </a:r>
          </a:p>
          <a:p>
            <a:r>
              <a:rPr lang="en-US" sz="1200"/>
              <a:t>two alternatives (note: use of one or the other</a:t>
            </a:r>
          </a:p>
          <a:p>
            <a:r>
              <a:rPr lang="en-US" sz="1200"/>
              <a:t>is required):</a:t>
            </a:r>
          </a:p>
          <a:p>
            <a:endParaRPr lang="en-US" sz="1200" i="1"/>
          </a:p>
          <a:p>
            <a:r>
              <a:rPr lang="en-US" sz="1200"/>
              <a:t>1.  Annual Customer Climate Survey</a:t>
            </a:r>
            <a:endParaRPr lang="en-US" sz="1200" b="1" i="1"/>
          </a:p>
          <a:p>
            <a:endParaRPr lang="en-US" sz="1200" b="1" i="1"/>
          </a:p>
          <a:p>
            <a:r>
              <a:rPr lang="en-US" sz="1200"/>
              <a:t>2.  Real-time Transactional Survey</a:t>
            </a:r>
            <a:endParaRPr lang="en-US" sz="1200" i="1"/>
          </a:p>
          <a:p>
            <a:endParaRPr lang="en-US" sz="1200" i="1"/>
          </a:p>
          <a:p>
            <a:r>
              <a:rPr lang="en-US" sz="1200"/>
              <a:t>    </a:t>
            </a:r>
          </a:p>
          <a:p>
            <a:r>
              <a:rPr lang="en-US" sz="1200"/>
              <a:t> </a:t>
            </a:r>
          </a:p>
          <a:p>
            <a:r>
              <a:rPr lang="en-US" sz="1200"/>
              <a:t>     </a:t>
            </a:r>
          </a:p>
          <a:p>
            <a:r>
              <a:rPr lang="en-US" sz="1200"/>
              <a:t>   </a:t>
            </a:r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r>
              <a:rPr lang="en-US" sz="1200" i="1"/>
              <a:t>                              </a:t>
            </a:r>
          </a:p>
          <a:p>
            <a:r>
              <a:rPr lang="en-US" sz="1200" i="1"/>
              <a:t>                              </a:t>
            </a:r>
            <a:endParaRPr lang="en-US" sz="1200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endParaRPr lang="en-US" sz="1200" i="1"/>
          </a:p>
          <a:p>
            <a:pPr eaLnBrk="1" hangingPunct="1"/>
            <a:endParaRPr lang="en-US" sz="1200" i="1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304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6600" y="2203450"/>
          <a:ext cx="27813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Slide" r:id="rId4" imgW="2779560" imgH="2089080" progId="PowerPoint.Slide.8">
                  <p:embed/>
                </p:oleObj>
              </mc:Choice>
              <mc:Fallback>
                <p:oleObj name="Slide" r:id="rId4" imgW="2779560" imgH="2089080" progId="PowerPoint.Slide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203450"/>
                        <a:ext cx="27813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3484563" y="3192463"/>
            <a:ext cx="10620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8350" y="1530350"/>
            <a:ext cx="3263900" cy="288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r>
              <a:rPr lang="en-US" sz="1800" b="1" dirty="0"/>
              <a:t>    INTERNAL BUSINESS </a:t>
            </a:r>
          </a:p>
          <a:p>
            <a:pPr>
              <a:defRPr/>
            </a:pPr>
            <a:r>
              <a:rPr lang="en-US" sz="1800" b="1" dirty="0"/>
              <a:t>               PROCESSES</a:t>
            </a:r>
          </a:p>
          <a:p>
            <a:pPr>
              <a:defRPr/>
            </a:pPr>
            <a:r>
              <a:rPr lang="en-US" sz="1500" dirty="0"/>
              <a:t>-</a:t>
            </a:r>
            <a:r>
              <a:rPr lang="en-US" sz="1500" i="1" dirty="0"/>
              <a:t>Effective Internal Controls</a:t>
            </a:r>
          </a:p>
          <a:p>
            <a:pPr>
              <a:defRPr/>
            </a:pPr>
            <a:r>
              <a:rPr lang="en-US" sz="1500" i="1" dirty="0"/>
              <a:t>-Effective Supplier Management</a:t>
            </a:r>
          </a:p>
          <a:p>
            <a:pPr>
              <a:defRPr/>
            </a:pPr>
            <a:r>
              <a:rPr lang="en-US" sz="1500" i="1" dirty="0"/>
              <a:t>-Use of Effective Competition</a:t>
            </a:r>
          </a:p>
          <a:p>
            <a:pPr>
              <a:defRPr/>
            </a:pPr>
            <a:r>
              <a:rPr lang="en-US" sz="1500" i="1" dirty="0"/>
              <a:t>-Effective Utilization of Alternate</a:t>
            </a:r>
          </a:p>
          <a:p>
            <a:pPr>
              <a:defRPr/>
            </a:pPr>
            <a:r>
              <a:rPr lang="en-US" sz="1500" i="1" dirty="0"/>
              <a:t>    Procurement Approaches</a:t>
            </a:r>
          </a:p>
          <a:p>
            <a:pPr>
              <a:defRPr/>
            </a:pPr>
            <a:r>
              <a:rPr lang="en-US" sz="1500" i="1" dirty="0"/>
              <a:t>-Acquisition Process</a:t>
            </a:r>
          </a:p>
          <a:p>
            <a:pPr>
              <a:defRPr/>
            </a:pPr>
            <a:r>
              <a:rPr lang="en-US" sz="1500" i="1" dirty="0"/>
              <a:t>-Good Corporate Citizenship through</a:t>
            </a:r>
          </a:p>
          <a:p>
            <a:pPr>
              <a:defRPr/>
            </a:pPr>
            <a:r>
              <a:rPr lang="en-US" sz="1500" i="1" dirty="0"/>
              <a:t>    Purchasing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344613" y="430213"/>
            <a:ext cx="7412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INTERNAL BUSINESS PROCESSES PERSPECTIVE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304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11150" y="1225550"/>
            <a:ext cx="273685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 b="1" i="1" dirty="0"/>
          </a:p>
          <a:p>
            <a:endParaRPr lang="en-US" sz="1200" b="1" i="1" dirty="0"/>
          </a:p>
          <a:p>
            <a:r>
              <a:rPr lang="en-US" sz="1200" b="1" i="1" dirty="0"/>
              <a:t>Effective  Internal Controls</a:t>
            </a:r>
          </a:p>
          <a:p>
            <a:endParaRPr lang="en-US" sz="1200" dirty="0"/>
          </a:p>
          <a:p>
            <a:r>
              <a:rPr lang="en-US" sz="1200" dirty="0"/>
              <a:t>Data Source:  Purchasing files, compliance</a:t>
            </a:r>
          </a:p>
          <a:p>
            <a:r>
              <a:rPr lang="en-US" sz="1200" dirty="0"/>
              <a:t>  reviews, review boards and Local</a:t>
            </a:r>
          </a:p>
          <a:p>
            <a:r>
              <a:rPr lang="en-US" sz="1200" dirty="0"/>
              <a:t>  Purchasing Information Systems</a:t>
            </a:r>
          </a:p>
          <a:p>
            <a:r>
              <a:rPr lang="en-US" sz="1200" dirty="0"/>
              <a:t>  (LPIS)</a:t>
            </a:r>
          </a:p>
          <a:p>
            <a:r>
              <a:rPr lang="en-US" sz="1200" dirty="0"/>
              <a:t>Data Generation:  Based upon </a:t>
            </a:r>
          </a:p>
          <a:p>
            <a:r>
              <a:rPr lang="en-US" sz="1200" dirty="0"/>
              <a:t>  results of compliance reviews, </a:t>
            </a:r>
          </a:p>
          <a:p>
            <a:r>
              <a:rPr lang="en-US" sz="1200" dirty="0"/>
              <a:t>  transactional review of purchasing</a:t>
            </a:r>
          </a:p>
          <a:p>
            <a:r>
              <a:rPr lang="en-US" sz="1200" dirty="0"/>
              <a:t>  files,  review boards, LPIS, etc.</a:t>
            </a:r>
          </a:p>
          <a:p>
            <a:r>
              <a:rPr lang="en-US" sz="1200" dirty="0"/>
              <a:t>Data Verification:  Purchasing</a:t>
            </a:r>
            <a:r>
              <a:rPr lang="en-US" sz="1200" b="1" dirty="0"/>
              <a:t> </a:t>
            </a:r>
          </a:p>
          <a:p>
            <a:r>
              <a:rPr lang="en-US" sz="1200" b="1" i="1" dirty="0"/>
              <a:t>  </a:t>
            </a:r>
            <a:r>
              <a:rPr lang="en-US" sz="1200" dirty="0"/>
              <a:t>Directors are responsible for the</a:t>
            </a:r>
          </a:p>
          <a:p>
            <a:r>
              <a:rPr lang="en-US" sz="1200" dirty="0"/>
              <a:t>  retention of records in accordance</a:t>
            </a:r>
          </a:p>
          <a:p>
            <a:r>
              <a:rPr lang="en-US" sz="1200" dirty="0"/>
              <a:t>  with records management requirements</a:t>
            </a:r>
            <a:r>
              <a:rPr lang="en-US" sz="1200" b="1" dirty="0"/>
              <a:t>.</a:t>
            </a:r>
          </a:p>
          <a:p>
            <a:r>
              <a:rPr lang="en-US" sz="1200" dirty="0"/>
              <a:t>  Records will be made available for </a:t>
            </a:r>
          </a:p>
          <a:p>
            <a:r>
              <a:rPr lang="en-US" sz="1200" dirty="0"/>
              <a:t>  compliance and/or DOE reviews.</a:t>
            </a:r>
          </a:p>
          <a:p>
            <a:endParaRPr lang="en-US" sz="1200" b="1" i="1" dirty="0"/>
          </a:p>
          <a:p>
            <a:endParaRPr lang="en-US" sz="1200" b="1" i="1" dirty="0">
              <a:solidFill>
                <a:schemeClr val="hlink"/>
              </a:solidFill>
            </a:endParaRPr>
          </a:p>
          <a:p>
            <a:endParaRPr lang="en-US" sz="1200" b="1" i="1" dirty="0">
              <a:solidFill>
                <a:schemeClr val="hlink"/>
              </a:solidFill>
            </a:endParaRPr>
          </a:p>
          <a:p>
            <a:endParaRPr lang="en-US" sz="1200" b="1" i="1" dirty="0">
              <a:solidFill>
                <a:schemeClr val="hlink"/>
              </a:solidFill>
            </a:endParaRPr>
          </a:p>
          <a:p>
            <a:endParaRPr lang="en-US" sz="1200" b="1" i="1" dirty="0">
              <a:solidFill>
                <a:schemeClr val="hlink"/>
              </a:solidFill>
            </a:endParaRPr>
          </a:p>
          <a:p>
            <a:endParaRPr lang="en-US" sz="1200" b="1" i="1" dirty="0"/>
          </a:p>
          <a:p>
            <a:endParaRPr lang="en-US" sz="1200" b="1" i="1" dirty="0"/>
          </a:p>
          <a:p>
            <a:endParaRPr lang="en-US" sz="1200" b="1" i="1" dirty="0"/>
          </a:p>
          <a:p>
            <a:endParaRPr lang="en-US" sz="1200" b="1" i="1" dirty="0"/>
          </a:p>
          <a:p>
            <a:endParaRPr lang="en-US" sz="1200" b="1" i="1" dirty="0"/>
          </a:p>
          <a:p>
            <a:endParaRPr lang="en-US" sz="1200" i="1" dirty="0"/>
          </a:p>
          <a:p>
            <a:pPr eaLnBrk="1" hangingPunct="1"/>
            <a:endParaRPr lang="en-US" sz="1200" i="1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048000" y="1219200"/>
            <a:ext cx="32639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1200" b="1" u="sng" dirty="0"/>
              <a:t>Core</a:t>
            </a:r>
            <a:r>
              <a:rPr lang="en-US" sz="1200" u="sng" dirty="0"/>
              <a:t>:</a:t>
            </a:r>
          </a:p>
          <a:p>
            <a:endParaRPr lang="en-US" sz="1200" u="sng" dirty="0"/>
          </a:p>
          <a:p>
            <a:r>
              <a:rPr lang="en-US" sz="1200" dirty="0"/>
              <a:t>Assessment of the degree to which the </a:t>
            </a:r>
          </a:p>
          <a:p>
            <a:r>
              <a:rPr lang="en-US" sz="1200" dirty="0"/>
              <a:t>purchasing system is in compliance with</a:t>
            </a:r>
          </a:p>
          <a:p>
            <a:r>
              <a:rPr lang="en-US" sz="1200" dirty="0"/>
              <a:t>stakeholder requirements including</a:t>
            </a:r>
          </a:p>
          <a:p>
            <a:r>
              <a:rPr lang="en-US" sz="1200" dirty="0"/>
              <a:t>applicable laws, regulations, terms and</a:t>
            </a:r>
          </a:p>
          <a:p>
            <a:r>
              <a:rPr lang="en-US" sz="1200" dirty="0"/>
              <a:t>conditions of contracts, ethics, good business</a:t>
            </a:r>
          </a:p>
          <a:p>
            <a:r>
              <a:rPr lang="en-US" sz="1200" dirty="0"/>
              <a:t>practices, etc.  The assessment result is to be</a:t>
            </a:r>
          </a:p>
          <a:p>
            <a:r>
              <a:rPr lang="en-US" sz="1200" dirty="0"/>
              <a:t>expressed in percentage form.</a:t>
            </a:r>
          </a:p>
          <a:p>
            <a:endParaRPr lang="en-US" sz="1200" dirty="0"/>
          </a:p>
          <a:p>
            <a:r>
              <a:rPr lang="en-US" sz="1000" dirty="0"/>
              <a:t>   (Note:  In assessing performance under this </a:t>
            </a:r>
          </a:p>
          <a:p>
            <a:r>
              <a:rPr lang="en-US" sz="1000" dirty="0"/>
              <a:t>   measure, contractors are to rely primarily on the</a:t>
            </a:r>
          </a:p>
          <a:p>
            <a:r>
              <a:rPr lang="en-US" sz="1000" dirty="0"/>
              <a:t>   results of the most recent formal compliance</a:t>
            </a:r>
          </a:p>
          <a:p>
            <a:r>
              <a:rPr lang="en-US" sz="1000" dirty="0"/>
              <a:t>   review, information gained from the periodic </a:t>
            </a:r>
          </a:p>
          <a:p>
            <a:r>
              <a:rPr lang="en-US" sz="1000" dirty="0"/>
              <a:t>   review of purchasing files, formal review boards </a:t>
            </a:r>
          </a:p>
          <a:p>
            <a:r>
              <a:rPr lang="en-US" sz="1000" dirty="0"/>
              <a:t>   (IG, GAO, etc.), and other appropriate sources. </a:t>
            </a:r>
          </a:p>
          <a:p>
            <a:r>
              <a:rPr lang="en-US" sz="1000" dirty="0"/>
              <a:t>   The cognizant DOE Contracting Officer is </a:t>
            </a:r>
          </a:p>
          <a:p>
            <a:r>
              <a:rPr lang="en-US" sz="1000" dirty="0"/>
              <a:t>   required to review and  approve the contractor’s </a:t>
            </a:r>
          </a:p>
          <a:p>
            <a:r>
              <a:rPr lang="en-US" sz="1000" dirty="0"/>
              <a:t>   self-assessment methodology and score under </a:t>
            </a:r>
          </a:p>
          <a:p>
            <a:r>
              <a:rPr lang="en-US" sz="1000" dirty="0"/>
              <a:t>   this measure as part of the CO’s review of the </a:t>
            </a:r>
          </a:p>
          <a:p>
            <a:r>
              <a:rPr lang="en-US" sz="1000" dirty="0"/>
              <a:t>   contractor’s BSC self-assessment activities.)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102350" y="1225550"/>
            <a:ext cx="29591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(Appropriate targets will be negotiated</a:t>
            </a:r>
          </a:p>
          <a:p>
            <a:r>
              <a:rPr lang="en-US" sz="1200"/>
              <a:t>between the Cognizant DOE Contracting</a:t>
            </a:r>
          </a:p>
          <a:p>
            <a:r>
              <a:rPr lang="en-US" sz="1200"/>
              <a:t>Officer and the contractor purchasing</a:t>
            </a:r>
          </a:p>
          <a:p>
            <a:r>
              <a:rPr lang="en-US" sz="1200"/>
              <a:t>organization.)</a:t>
            </a:r>
          </a:p>
          <a:p>
            <a:endParaRPr lang="en-US" sz="1200"/>
          </a:p>
          <a:p>
            <a:endParaRPr lang="en-US" sz="1200">
              <a:solidFill>
                <a:schemeClr val="accent2"/>
              </a:solidFill>
            </a:endParaRPr>
          </a:p>
          <a:p>
            <a:endParaRPr lang="en-US" sz="1200">
              <a:solidFill>
                <a:schemeClr val="accent2"/>
              </a:solidFill>
            </a:endParaRP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pPr eaLnBrk="1" hangingPunct="1"/>
            <a:endParaRPr lang="en-US" sz="12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676400" y="141288"/>
            <a:ext cx="6400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/>
              <a:t>INTERNAL BUSINESS PROCESSES PERSPECTIVE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06413" y="674688"/>
            <a:ext cx="8496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/>
              <a:t>          OBJECTIVE                                 MEASURE                                NATIONAL TARGET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304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11150" y="1225550"/>
            <a:ext cx="27305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 b="1" i="1"/>
          </a:p>
          <a:p>
            <a:r>
              <a:rPr lang="en-US" sz="1200" b="1" i="1"/>
              <a:t>Effective Supplier Management</a:t>
            </a:r>
          </a:p>
          <a:p>
            <a:endParaRPr lang="en-US" sz="1200"/>
          </a:p>
          <a:p>
            <a:r>
              <a:rPr lang="en-US" sz="1200"/>
              <a:t>Data Source:  LPIS</a:t>
            </a:r>
          </a:p>
          <a:p>
            <a:r>
              <a:rPr lang="en-US" sz="1200"/>
              <a:t>Data Generation:  Data is generated from</a:t>
            </a:r>
          </a:p>
          <a:p>
            <a:r>
              <a:rPr lang="en-US" sz="1200" b="1" i="1"/>
              <a:t>  </a:t>
            </a:r>
            <a:r>
              <a:rPr lang="en-US" sz="1200"/>
              <a:t>the LPIS.</a:t>
            </a:r>
          </a:p>
          <a:p>
            <a:r>
              <a:rPr lang="en-US" sz="1200"/>
              <a:t>Data Verification:  Purchasing Directors</a:t>
            </a:r>
          </a:p>
          <a:p>
            <a:r>
              <a:rPr lang="en-US" sz="1200"/>
              <a:t>  are responsible for the accurate reporting</a:t>
            </a:r>
          </a:p>
          <a:p>
            <a:r>
              <a:rPr lang="en-US" sz="1200" b="1" i="1"/>
              <a:t>  </a:t>
            </a:r>
            <a:r>
              <a:rPr lang="en-US" sz="1200"/>
              <a:t>of results and for retention of records</a:t>
            </a:r>
          </a:p>
          <a:p>
            <a:r>
              <a:rPr lang="en-US" sz="1200"/>
              <a:t>  in accordance with records management</a:t>
            </a:r>
          </a:p>
          <a:p>
            <a:r>
              <a:rPr lang="en-US" sz="1200"/>
              <a:t>  requirements. Records will be made</a:t>
            </a:r>
          </a:p>
          <a:p>
            <a:r>
              <a:rPr lang="en-US" sz="1200"/>
              <a:t>  available for compliance and/or DOE</a:t>
            </a:r>
          </a:p>
          <a:p>
            <a:r>
              <a:rPr lang="en-US" sz="1200"/>
              <a:t>  reviews.</a:t>
            </a:r>
          </a:p>
          <a:p>
            <a:endParaRPr lang="en-US" sz="1200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b="1" i="1"/>
          </a:p>
          <a:p>
            <a:endParaRPr lang="en-US" sz="1200" i="1"/>
          </a:p>
          <a:p>
            <a:pPr eaLnBrk="1" hangingPunct="1"/>
            <a:endParaRPr lang="en-US" sz="1200" i="1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054350" y="1225550"/>
            <a:ext cx="31877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/>
          </a:p>
          <a:p>
            <a:endParaRPr lang="en-US" sz="1200"/>
          </a:p>
          <a:p>
            <a:r>
              <a:rPr lang="en-US" sz="1200" b="1" u="sng"/>
              <a:t>Core:</a:t>
            </a:r>
          </a:p>
          <a:p>
            <a:endParaRPr lang="en-US" sz="1200" b="1" u="sng"/>
          </a:p>
          <a:p>
            <a:r>
              <a:rPr lang="en-US" sz="1200"/>
              <a:t>% Delivery on-time (includes JIT, excludes</a:t>
            </a:r>
          </a:p>
          <a:p>
            <a:r>
              <a:rPr lang="en-US" sz="1200"/>
              <a:t>Purchase Cards)</a:t>
            </a:r>
          </a:p>
          <a:p>
            <a:endParaRPr lang="en-US" sz="1200" b="1" u="sng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>
              <a:solidFill>
                <a:schemeClr val="hlink"/>
              </a:solidFill>
            </a:endParaRP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                              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102350" y="1225550"/>
            <a:ext cx="2959100" cy="532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84%</a:t>
            </a:r>
            <a:endParaRPr lang="en-US" sz="1200">
              <a:solidFill>
                <a:schemeClr val="hlink"/>
              </a:solidFill>
            </a:endParaRPr>
          </a:p>
          <a:p>
            <a:endParaRPr lang="en-US" sz="1200">
              <a:solidFill>
                <a:schemeClr val="accent2"/>
              </a:solidFill>
            </a:endParaRP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 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pPr eaLnBrk="1" hangingPunct="1"/>
            <a:endParaRPr lang="en-US" sz="120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76400" y="141288"/>
            <a:ext cx="6400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/>
              <a:t>INTERNAL BUSINESS PROCESSES PERSPECTIVE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06413" y="674688"/>
            <a:ext cx="8496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/>
              <a:t>          OBJECTIVE                                 MEASURE                                NATIONAL TARGET 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8458200" y="152400"/>
            <a:ext cx="304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rogra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gra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gra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gra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gra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gra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gra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gra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</TotalTime>
  <Pages>12</Pages>
  <Words>2051</Words>
  <Application>Microsoft Office PowerPoint</Application>
  <PresentationFormat>On-screen Show (4:3)</PresentationFormat>
  <Paragraphs>991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Book Antiqua</vt:lpstr>
      <vt:lpstr>Times New Roman</vt:lpstr>
      <vt:lpstr>Program</vt:lpstr>
      <vt:lpstr>Slide</vt:lpstr>
      <vt:lpstr> Department of Energy   M&amp;O CONTRACTOR  PURCHASING SYSTEM   BALANCED SCORECARD  PERFORMANCE MANAGEMENT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Scorecard</dc:title>
  <dc:creator>STEVE LOGAN</dc:creator>
  <cp:lastModifiedBy>Shin, Sangok</cp:lastModifiedBy>
  <cp:revision>157</cp:revision>
  <cp:lastPrinted>2015-04-07T16:41:49Z</cp:lastPrinted>
  <dcterms:created xsi:type="dcterms:W3CDTF">1997-12-04T08:09:34Z</dcterms:created>
  <dcterms:modified xsi:type="dcterms:W3CDTF">2015-09-21T18:29:16Z</dcterms:modified>
</cp:coreProperties>
</file>