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67" r:id="rId5"/>
    <p:sldId id="259" r:id="rId6"/>
    <p:sldId id="260" r:id="rId7"/>
    <p:sldId id="268" r:id="rId8"/>
    <p:sldId id="266" r:id="rId9"/>
    <p:sldId id="277" r:id="rId10"/>
    <p:sldId id="261" r:id="rId11"/>
    <p:sldId id="272" r:id="rId12"/>
    <p:sldId id="273" r:id="rId13"/>
    <p:sldId id="274" r:id="rId14"/>
    <p:sldId id="275" r:id="rId15"/>
    <p:sldId id="280" r:id="rId16"/>
    <p:sldId id="262" r:id="rId17"/>
    <p:sldId id="269" r:id="rId18"/>
    <p:sldId id="270" r:id="rId19"/>
    <p:sldId id="265" r:id="rId20"/>
    <p:sldId id="278" r:id="rId21"/>
    <p:sldId id="279" r:id="rId22"/>
    <p:sldId id="263" r:id="rId23"/>
    <p:sldId id="264" r:id="rId24"/>
    <p:sldId id="271"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09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427D21-8A5A-6346-B25C-41A583154F81}" type="datetimeFigureOut">
              <a:rPr lang="en-US" smtClean="0"/>
              <a:t>10/16/2014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9FC0EF-2C0D-E043-8059-E08893241955}" type="slidenum">
              <a:rPr lang="en-US" smtClean="0"/>
              <a:t>‹#›</a:t>
            </a:fld>
            <a:endParaRPr lang="en-US"/>
          </a:p>
        </p:txBody>
      </p:sp>
    </p:spTree>
    <p:extLst>
      <p:ext uri="{BB962C8B-B14F-4D97-AF65-F5344CB8AC3E}">
        <p14:creationId xmlns:p14="http://schemas.microsoft.com/office/powerpoint/2010/main" val="617894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B86A4-21EC-8049-A465-8ED68ECFA60F}"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4F785F-9C3F-F84B-B6A1-0F096DB18EB2}" type="slidenum">
              <a:rPr lang="en-US" smtClean="0"/>
              <a:t>‹#›</a:t>
            </a:fld>
            <a:endParaRPr lang="en-US"/>
          </a:p>
        </p:txBody>
      </p:sp>
    </p:spTree>
    <p:extLst>
      <p:ext uri="{BB962C8B-B14F-4D97-AF65-F5344CB8AC3E}">
        <p14:creationId xmlns:p14="http://schemas.microsoft.com/office/powerpoint/2010/main" val="36750781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4F785F-9C3F-F84B-B6A1-0F096DB18EB2}" type="slidenum">
              <a:rPr lang="en-US" smtClean="0"/>
              <a:t>10</a:t>
            </a:fld>
            <a:endParaRPr lang="en-US"/>
          </a:p>
        </p:txBody>
      </p:sp>
    </p:spTree>
    <p:extLst>
      <p:ext uri="{BB962C8B-B14F-4D97-AF65-F5344CB8AC3E}">
        <p14:creationId xmlns:p14="http://schemas.microsoft.com/office/powerpoint/2010/main" val="107789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10/16/2014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10/16/2014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10/16/2014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10/16/2014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10/16/2014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661565"/>
            <a:ext cx="6498158" cy="1724867"/>
          </a:xfrm>
        </p:spPr>
        <p:txBody>
          <a:bodyPr/>
          <a:lstStyle/>
          <a:p>
            <a:r>
              <a:rPr lang="en-US" sz="2800" dirty="0" smtClean="0"/>
              <a:t>Communication at Work:</a:t>
            </a:r>
            <a:endParaRPr lang="en-US" sz="2800" dirty="0"/>
          </a:p>
        </p:txBody>
      </p:sp>
      <p:sp>
        <p:nvSpPr>
          <p:cNvPr id="3" name="Subtitle 2"/>
          <p:cNvSpPr>
            <a:spLocks noGrp="1"/>
          </p:cNvSpPr>
          <p:nvPr>
            <p:ph type="subTitle" idx="1"/>
          </p:nvPr>
        </p:nvSpPr>
        <p:spPr>
          <a:xfrm>
            <a:off x="1322921" y="2655641"/>
            <a:ext cx="6498159" cy="2819213"/>
          </a:xfrm>
        </p:spPr>
        <p:txBody>
          <a:bodyPr>
            <a:normAutofit fontScale="92500" lnSpcReduction="10000"/>
          </a:bodyPr>
          <a:lstStyle/>
          <a:p>
            <a:r>
              <a:rPr lang="en-US" sz="4000" b="1" i="1" dirty="0" smtClean="0"/>
              <a:t>Keys to Successful Feedback</a:t>
            </a:r>
          </a:p>
          <a:p>
            <a:endParaRPr lang="en-US" sz="4000" b="1" i="1" dirty="0"/>
          </a:p>
          <a:p>
            <a:endParaRPr lang="en-US" sz="2800" dirty="0" smtClean="0"/>
          </a:p>
          <a:p>
            <a:endParaRPr lang="en-US" sz="2800" dirty="0"/>
          </a:p>
          <a:p>
            <a:r>
              <a:rPr lang="en-US" sz="2800" dirty="0" smtClean="0"/>
              <a:t>John Settle</a:t>
            </a:r>
          </a:p>
          <a:p>
            <a:r>
              <a:rPr lang="en-US" sz="2200" dirty="0" smtClean="0"/>
              <a:t>October 16, 2014</a:t>
            </a:r>
            <a:endParaRPr lang="en-US" sz="2200" dirty="0"/>
          </a:p>
        </p:txBody>
      </p:sp>
    </p:spTree>
    <p:extLst>
      <p:ext uri="{BB962C8B-B14F-4D97-AF65-F5344CB8AC3E}">
        <p14:creationId xmlns:p14="http://schemas.microsoft.com/office/powerpoint/2010/main" val="229715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Language of </a:t>
            </a:r>
            <a:r>
              <a:rPr lang="en-US" b="1" dirty="0" smtClean="0"/>
              <a:t>Trust</a:t>
            </a:r>
            <a:endParaRPr lang="en-US" b="1" dirty="0"/>
          </a:p>
        </p:txBody>
      </p:sp>
      <p:sp>
        <p:nvSpPr>
          <p:cNvPr id="3" name="Content Placeholder 2"/>
          <p:cNvSpPr>
            <a:spLocks noGrp="1"/>
          </p:cNvSpPr>
          <p:nvPr>
            <p:ph idx="1"/>
          </p:nvPr>
        </p:nvSpPr>
        <p:spPr>
          <a:xfrm>
            <a:off x="549275" y="2116815"/>
            <a:ext cx="8042276" cy="3826786"/>
          </a:xfrm>
        </p:spPr>
        <p:txBody>
          <a:bodyPr/>
          <a:lstStyle/>
          <a:p>
            <a:r>
              <a:rPr lang="en-US" b="1" dirty="0" smtClean="0"/>
              <a:t>TRUST </a:t>
            </a:r>
            <a:r>
              <a:rPr lang="en-US" dirty="0" smtClean="0"/>
              <a:t>is “assured reliance on the character, strength, or truth of someone . . . Confident hope.”</a:t>
            </a:r>
            <a:r>
              <a:rPr lang="en-US" b="1" dirty="0"/>
              <a:t> </a:t>
            </a:r>
            <a:r>
              <a:rPr lang="en-US" b="1" dirty="0" smtClean="0"/>
              <a:t> </a:t>
            </a:r>
            <a:r>
              <a:rPr lang="en-US" sz="2000" b="1" dirty="0" smtClean="0"/>
              <a:t>-- </a:t>
            </a:r>
            <a:r>
              <a:rPr lang="en-US" sz="2000" b="1" i="1" dirty="0" smtClean="0"/>
              <a:t>Dictionary</a:t>
            </a:r>
          </a:p>
          <a:p>
            <a:r>
              <a:rPr lang="en-US" b="1" dirty="0" smtClean="0"/>
              <a:t>DISTRUST </a:t>
            </a:r>
            <a:r>
              <a:rPr lang="en-US" dirty="0" smtClean="0"/>
              <a:t>is not just the absence of trust.  It is: “ . . . negative expectations about someone, signaling fear or dislike of them, a propensity to attribute sinister intentions to them, and a desire to buffer oneself from their conduct.”         -- </a:t>
            </a:r>
            <a:r>
              <a:rPr lang="en-US" sz="2000" i="1" dirty="0" smtClean="0"/>
              <a:t>Prof. Roy </a:t>
            </a:r>
            <a:r>
              <a:rPr lang="en-US" sz="2000" i="1" dirty="0" err="1" smtClean="0"/>
              <a:t>Lewicki</a:t>
            </a:r>
            <a:r>
              <a:rPr lang="en-US" sz="2000" i="1" dirty="0" smtClean="0"/>
              <a:t>, Ohio State University</a:t>
            </a:r>
            <a:endParaRPr lang="en-US" sz="2000" b="1" i="1" dirty="0"/>
          </a:p>
        </p:txBody>
      </p:sp>
    </p:spTree>
    <p:extLst>
      <p:ext uri="{BB962C8B-B14F-4D97-AF65-F5344CB8AC3E}">
        <p14:creationId xmlns:p14="http://schemas.microsoft.com/office/powerpoint/2010/main" val="395403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Trust-building Behaviors: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dirty="0" smtClean="0"/>
              <a:t>Trust-building behaviors and communication practices fall into three categories:</a:t>
            </a:r>
          </a:p>
          <a:p>
            <a:r>
              <a:rPr lang="en-US" dirty="0" smtClean="0"/>
              <a:t>(1) Behaviors that enhance communication and avoid misunderstanding and rumors</a:t>
            </a:r>
          </a:p>
          <a:p>
            <a:r>
              <a:rPr lang="en-US" dirty="0" smtClean="0"/>
              <a:t>(2) Behaviors that build faith in character and deter suspicions about motives</a:t>
            </a:r>
          </a:p>
          <a:p>
            <a:r>
              <a:rPr lang="en-US" dirty="0" smtClean="0"/>
              <a:t>(3) Behaviors that display, value, and grow </a:t>
            </a:r>
            <a:r>
              <a:rPr lang="en-US" i="1" dirty="0" smtClean="0"/>
              <a:t>competence</a:t>
            </a:r>
            <a:endParaRPr lang="en-US" i="1" dirty="0"/>
          </a:p>
        </p:txBody>
      </p:sp>
    </p:spTree>
    <p:extLst>
      <p:ext uri="{BB962C8B-B14F-4D97-AF65-F5344CB8AC3E}">
        <p14:creationId xmlns:p14="http://schemas.microsoft.com/office/powerpoint/2010/main" val="222508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Trust – (1) Enhance Communication, Avoid </a:t>
            </a:r>
            <a:r>
              <a:rPr lang="en-US" sz="3200" dirty="0"/>
              <a:t>M</a:t>
            </a:r>
            <a:r>
              <a:rPr lang="en-US" sz="3200" dirty="0" smtClean="0"/>
              <a:t>isunderstanding </a:t>
            </a:r>
            <a:r>
              <a:rPr lang="en-US" sz="3200" dirty="0"/>
              <a:t>A</a:t>
            </a:r>
            <a:r>
              <a:rPr lang="en-US" sz="3200" dirty="0" smtClean="0"/>
              <a:t>nd </a:t>
            </a:r>
            <a:r>
              <a:rPr lang="en-US" sz="3200" dirty="0"/>
              <a:t>R</a:t>
            </a:r>
            <a:r>
              <a:rPr lang="en-US" sz="3200" dirty="0" smtClean="0"/>
              <a:t>umors:</a:t>
            </a:r>
            <a:endParaRPr lang="en-US" sz="3200" dirty="0"/>
          </a:p>
        </p:txBody>
      </p:sp>
      <p:sp>
        <p:nvSpPr>
          <p:cNvPr id="3" name="Content Placeholder 2"/>
          <p:cNvSpPr>
            <a:spLocks noGrp="1"/>
          </p:cNvSpPr>
          <p:nvPr>
            <p:ph idx="1"/>
          </p:nvPr>
        </p:nvSpPr>
        <p:spPr/>
        <p:txBody>
          <a:bodyPr>
            <a:normAutofit fontScale="92500"/>
          </a:bodyPr>
          <a:lstStyle/>
          <a:p>
            <a:r>
              <a:rPr lang="en-US" dirty="0" smtClean="0"/>
              <a:t>To hold people accountable, </a:t>
            </a:r>
            <a:r>
              <a:rPr lang="en-US" i="1" dirty="0" smtClean="0"/>
              <a:t>be clear on expectations</a:t>
            </a:r>
          </a:p>
          <a:p>
            <a:r>
              <a:rPr lang="en-US" dirty="0" smtClean="0"/>
              <a:t>Seek transparency – “what” </a:t>
            </a:r>
            <a:r>
              <a:rPr lang="en-US" i="1" u="sng" dirty="0" smtClean="0"/>
              <a:t>and</a:t>
            </a:r>
            <a:r>
              <a:rPr lang="en-US" i="1" dirty="0" smtClean="0"/>
              <a:t> </a:t>
            </a:r>
            <a:r>
              <a:rPr lang="en-US" dirty="0" smtClean="0"/>
              <a:t>“why”</a:t>
            </a:r>
          </a:p>
          <a:p>
            <a:r>
              <a:rPr lang="en-US" dirty="0" smtClean="0"/>
              <a:t>Share info, promote sharing (“up and down”) </a:t>
            </a:r>
          </a:p>
          <a:p>
            <a:r>
              <a:rPr lang="en-US" dirty="0" smtClean="0"/>
              <a:t>Be ACCESSIBLE -- physically (MBWA) and emotionally (EI)</a:t>
            </a:r>
          </a:p>
          <a:p>
            <a:r>
              <a:rPr lang="en-US" dirty="0" smtClean="0"/>
              <a:t>LISTEN, and use all that good stuff above!!</a:t>
            </a:r>
          </a:p>
          <a:p>
            <a:r>
              <a:rPr lang="en-US" dirty="0" smtClean="0"/>
              <a:t>Respond timely to concerns</a:t>
            </a:r>
          </a:p>
          <a:p>
            <a:r>
              <a:rPr lang="en-US" dirty="0" smtClean="0"/>
              <a:t>Look to the </a:t>
            </a:r>
            <a:r>
              <a:rPr lang="en-US" i="1" dirty="0" smtClean="0"/>
              <a:t>future </a:t>
            </a:r>
            <a:r>
              <a:rPr lang="en-US" dirty="0" smtClean="0"/>
              <a:t>and </a:t>
            </a:r>
            <a:r>
              <a:rPr lang="en-US" i="1" dirty="0" smtClean="0"/>
              <a:t>solutions, </a:t>
            </a:r>
            <a:r>
              <a:rPr lang="en-US" dirty="0" smtClean="0"/>
              <a:t>try to escape the past</a:t>
            </a:r>
            <a:endParaRPr lang="en-US" dirty="0"/>
          </a:p>
        </p:txBody>
      </p:sp>
    </p:spTree>
    <p:extLst>
      <p:ext uri="{BB962C8B-B14F-4D97-AF65-F5344CB8AC3E}">
        <p14:creationId xmlns:p14="http://schemas.microsoft.com/office/powerpoint/2010/main" val="55433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 Trust:  Build Faith </a:t>
            </a:r>
            <a:r>
              <a:rPr lang="en-US" sz="3200" dirty="0"/>
              <a:t>I</a:t>
            </a:r>
            <a:r>
              <a:rPr lang="en-US" sz="3200" dirty="0" smtClean="0"/>
              <a:t>n </a:t>
            </a:r>
            <a:r>
              <a:rPr lang="en-US" sz="3200" dirty="0"/>
              <a:t>Y</a:t>
            </a:r>
            <a:r>
              <a:rPr lang="en-US" sz="3200" dirty="0" smtClean="0"/>
              <a:t>our </a:t>
            </a:r>
            <a:r>
              <a:rPr lang="en-US" sz="3200" dirty="0"/>
              <a:t>C</a:t>
            </a:r>
            <a:r>
              <a:rPr lang="en-US" sz="3200" dirty="0" smtClean="0"/>
              <a:t>haracter And </a:t>
            </a:r>
            <a:r>
              <a:rPr lang="en-US" sz="3200" dirty="0"/>
              <a:t>D</a:t>
            </a:r>
            <a:r>
              <a:rPr lang="en-US" sz="3200" dirty="0" smtClean="0"/>
              <a:t>eter </a:t>
            </a:r>
            <a:r>
              <a:rPr lang="en-US" sz="3200" dirty="0"/>
              <a:t>S</a:t>
            </a:r>
            <a:r>
              <a:rPr lang="en-US" sz="3200" dirty="0" smtClean="0"/>
              <a:t>uspicion </a:t>
            </a:r>
            <a:r>
              <a:rPr lang="en-US" sz="3200" dirty="0"/>
              <a:t>A</a:t>
            </a:r>
            <a:r>
              <a:rPr lang="en-US" sz="3200" dirty="0" smtClean="0"/>
              <a:t>bout </a:t>
            </a:r>
            <a:r>
              <a:rPr lang="en-US" sz="3200" dirty="0"/>
              <a:t>M</a:t>
            </a:r>
            <a:r>
              <a:rPr lang="en-US" sz="3200" dirty="0" smtClean="0"/>
              <a:t>otives:</a:t>
            </a:r>
            <a:endParaRPr lang="en-US" sz="3200" dirty="0"/>
          </a:p>
        </p:txBody>
      </p:sp>
      <p:sp>
        <p:nvSpPr>
          <p:cNvPr id="3" name="Content Placeholder 2"/>
          <p:cNvSpPr>
            <a:spLocks noGrp="1"/>
          </p:cNvSpPr>
          <p:nvPr>
            <p:ph idx="1"/>
          </p:nvPr>
        </p:nvSpPr>
        <p:spPr/>
        <p:txBody>
          <a:bodyPr>
            <a:normAutofit fontScale="92500"/>
          </a:bodyPr>
          <a:lstStyle/>
          <a:p>
            <a:r>
              <a:rPr lang="en-US" dirty="0" smtClean="0"/>
              <a:t>Display honesty, tell the truth – EVEN HARD TRUTHS</a:t>
            </a:r>
          </a:p>
          <a:p>
            <a:r>
              <a:rPr lang="en-US" dirty="0" smtClean="0"/>
              <a:t>Highlight interests, especially </a:t>
            </a:r>
            <a:r>
              <a:rPr lang="en-US" i="1" dirty="0" smtClean="0"/>
              <a:t>common</a:t>
            </a:r>
            <a:r>
              <a:rPr lang="en-US" dirty="0" smtClean="0"/>
              <a:t> interests</a:t>
            </a:r>
          </a:p>
          <a:p>
            <a:r>
              <a:rPr lang="en-US" dirty="0" smtClean="0"/>
              <a:t>Be consistent and base decisions objectively</a:t>
            </a:r>
          </a:p>
          <a:p>
            <a:r>
              <a:rPr lang="en-US" dirty="0" smtClean="0"/>
              <a:t>Make promises </a:t>
            </a:r>
            <a:r>
              <a:rPr lang="en-US" i="1" dirty="0" smtClean="0"/>
              <a:t>and keep them</a:t>
            </a:r>
            <a:endParaRPr lang="en-US" dirty="0" smtClean="0"/>
          </a:p>
          <a:p>
            <a:r>
              <a:rPr lang="en-US" dirty="0" smtClean="0"/>
              <a:t>Remember:  </a:t>
            </a:r>
            <a:r>
              <a:rPr lang="en-US" i="1" u="sng" dirty="0" smtClean="0"/>
              <a:t>people’s perceptions are their reality</a:t>
            </a:r>
            <a:endParaRPr lang="en-US" u="sng" dirty="0" smtClean="0"/>
          </a:p>
          <a:p>
            <a:r>
              <a:rPr lang="en-US" dirty="0" smtClean="0"/>
              <a:t>Seek the best outcomes for people and your organization, </a:t>
            </a:r>
            <a:r>
              <a:rPr lang="en-US" i="1" dirty="0" smtClean="0"/>
              <a:t>not merely winning</a:t>
            </a:r>
            <a:endParaRPr lang="en-US" dirty="0" smtClean="0"/>
          </a:p>
          <a:p>
            <a:r>
              <a:rPr lang="en-US" dirty="0" smtClean="0"/>
              <a:t>Be </a:t>
            </a:r>
            <a:r>
              <a:rPr lang="en-US" i="1" dirty="0" smtClean="0"/>
              <a:t>responsive</a:t>
            </a:r>
            <a:r>
              <a:rPr lang="en-US" dirty="0" smtClean="0"/>
              <a:t> to others</a:t>
            </a:r>
            <a:endParaRPr lang="en-US" dirty="0"/>
          </a:p>
        </p:txBody>
      </p:sp>
    </p:spTree>
    <p:extLst>
      <p:ext uri="{BB962C8B-B14F-4D97-AF65-F5344CB8AC3E}">
        <p14:creationId xmlns:p14="http://schemas.microsoft.com/office/powerpoint/2010/main" val="422813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(3) Trust: Display, Value, And </a:t>
            </a:r>
            <a:r>
              <a:rPr lang="en-US" sz="3200" dirty="0"/>
              <a:t>G</a:t>
            </a:r>
            <a:r>
              <a:rPr lang="en-US" sz="3200" dirty="0" smtClean="0"/>
              <a:t>row </a:t>
            </a:r>
            <a:r>
              <a:rPr lang="en-US" sz="3200" dirty="0"/>
              <a:t>C</a:t>
            </a:r>
            <a:r>
              <a:rPr lang="en-US" sz="3200" dirty="0" smtClean="0"/>
              <a:t>ompetence:</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Be “the first to trust:”  </a:t>
            </a:r>
            <a:r>
              <a:rPr lang="en-US" i="1" dirty="0" smtClean="0"/>
              <a:t>extending your trust to others builds their trust in you</a:t>
            </a:r>
            <a:endParaRPr lang="en-US" dirty="0" smtClean="0"/>
          </a:p>
          <a:p>
            <a:r>
              <a:rPr lang="en-US" dirty="0" smtClean="0"/>
              <a:t>Acknowledge what you don’t know, ask for help</a:t>
            </a:r>
          </a:p>
          <a:p>
            <a:r>
              <a:rPr lang="en-US" dirty="0" smtClean="0"/>
              <a:t>Give people room to make mistakes </a:t>
            </a:r>
            <a:r>
              <a:rPr lang="en-US" i="1" dirty="0" smtClean="0"/>
              <a:t>and learn</a:t>
            </a:r>
            <a:endParaRPr lang="en-US" dirty="0" smtClean="0"/>
          </a:p>
          <a:p>
            <a:r>
              <a:rPr lang="en-US" dirty="0" smtClean="0"/>
              <a:t>Give constructive feedback, invite and respond to theirs</a:t>
            </a:r>
          </a:p>
          <a:p>
            <a:r>
              <a:rPr lang="en-US" dirty="0" smtClean="0"/>
              <a:t>Show gratitude, recognize good work. “Praise publicly, reprimand privately”</a:t>
            </a:r>
          </a:p>
          <a:p>
            <a:r>
              <a:rPr lang="en-US" dirty="0" smtClean="0"/>
              <a:t>Be </a:t>
            </a:r>
            <a:r>
              <a:rPr lang="en-US" u="sng" dirty="0" smtClean="0"/>
              <a:t>respectful</a:t>
            </a:r>
            <a:r>
              <a:rPr lang="en-US" dirty="0" smtClean="0"/>
              <a:t> in word and deed</a:t>
            </a:r>
            <a:r>
              <a:rPr lang="en-US" dirty="0"/>
              <a:t> </a:t>
            </a:r>
            <a:r>
              <a:rPr lang="en-US" dirty="0" smtClean="0"/>
              <a:t>-- and avoid gossip</a:t>
            </a:r>
          </a:p>
          <a:p>
            <a:r>
              <a:rPr lang="en-US" dirty="0" smtClean="0"/>
              <a:t>Continuously look for ways to help people grow and learn </a:t>
            </a:r>
            <a:endParaRPr lang="en-US" dirty="0"/>
          </a:p>
        </p:txBody>
      </p:sp>
    </p:spTree>
    <p:extLst>
      <p:ext uri="{BB962C8B-B14F-4D97-AF65-F5344CB8AC3E}">
        <p14:creationId xmlns:p14="http://schemas.microsoft.com/office/powerpoint/2010/main" val="58830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About Trust</a:t>
            </a:r>
            <a:endParaRPr lang="en-US" dirty="0"/>
          </a:p>
        </p:txBody>
      </p:sp>
      <p:sp>
        <p:nvSpPr>
          <p:cNvPr id="3" name="Content Placeholder 2"/>
          <p:cNvSpPr>
            <a:spLocks noGrp="1"/>
          </p:cNvSpPr>
          <p:nvPr>
            <p:ph idx="1"/>
          </p:nvPr>
        </p:nvSpPr>
        <p:spPr/>
        <p:txBody>
          <a:bodyPr/>
          <a:lstStyle/>
          <a:p>
            <a:endParaRPr lang="en-US" dirty="0" smtClean="0"/>
          </a:p>
          <a:p>
            <a:r>
              <a:rPr lang="en-US" i="1" dirty="0" smtClean="0"/>
              <a:t>The Speed Of Trust – The One Thing That Changes Everything, </a:t>
            </a:r>
            <a:r>
              <a:rPr lang="en-US" sz="1800" dirty="0" smtClean="0"/>
              <a:t>by Stephen M.R. Covey</a:t>
            </a:r>
            <a:endParaRPr lang="en-US" dirty="0" smtClean="0"/>
          </a:p>
          <a:p>
            <a:endParaRPr lang="en-US" i="1" dirty="0"/>
          </a:p>
          <a:p>
            <a:r>
              <a:rPr lang="en-US" i="1" dirty="0" smtClean="0"/>
              <a:t>Trust And Betrayal In </a:t>
            </a:r>
            <a:r>
              <a:rPr lang="en-US" i="1" dirty="0"/>
              <a:t>T</a:t>
            </a:r>
            <a:r>
              <a:rPr lang="en-US" i="1" dirty="0" smtClean="0"/>
              <a:t>he Workplace – Building Effective Relationships In Your Organization</a:t>
            </a:r>
            <a:r>
              <a:rPr lang="en-US" dirty="0" smtClean="0"/>
              <a:t>, </a:t>
            </a:r>
            <a:r>
              <a:rPr lang="en-US" sz="1800" dirty="0" smtClean="0"/>
              <a:t>by Michelle and Dennis Reina</a:t>
            </a:r>
            <a:endParaRPr lang="en-US" dirty="0"/>
          </a:p>
        </p:txBody>
      </p:sp>
    </p:spTree>
    <p:extLst>
      <p:ext uri="{BB962C8B-B14F-4D97-AF65-F5344CB8AC3E}">
        <p14:creationId xmlns:p14="http://schemas.microsoft.com/office/powerpoint/2010/main" val="40902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Language Of </a:t>
            </a:r>
            <a:r>
              <a:rPr lang="en-US" b="1" dirty="0" smtClean="0"/>
              <a:t>Metaphor</a:t>
            </a:r>
            <a:endParaRPr lang="en-US" b="1" dirty="0"/>
          </a:p>
        </p:txBody>
      </p:sp>
      <p:sp>
        <p:nvSpPr>
          <p:cNvPr id="3" name="Content Placeholder 2"/>
          <p:cNvSpPr>
            <a:spLocks noGrp="1"/>
          </p:cNvSpPr>
          <p:nvPr>
            <p:ph idx="1"/>
          </p:nvPr>
        </p:nvSpPr>
        <p:spPr/>
        <p:txBody>
          <a:bodyPr/>
          <a:lstStyle/>
          <a:p>
            <a:r>
              <a:rPr lang="en-US" dirty="0" smtClean="0"/>
              <a:t>A metaphor is “a figure of speech in which a term or phrase is applied to something to which it is not literally applicable in order to suggest a resemblance.”  </a:t>
            </a:r>
            <a:r>
              <a:rPr lang="en-US" sz="2000" dirty="0" smtClean="0"/>
              <a:t>--  </a:t>
            </a:r>
            <a:r>
              <a:rPr lang="en-US" sz="2000" i="1" dirty="0" smtClean="0"/>
              <a:t>Webster’s Unabridged Dictionary</a:t>
            </a:r>
            <a:endParaRPr lang="en-US" sz="2000" i="1" dirty="0"/>
          </a:p>
          <a:p>
            <a:r>
              <a:rPr lang="en-US" dirty="0" smtClean="0"/>
              <a:t>Related terms:</a:t>
            </a:r>
          </a:p>
          <a:p>
            <a:pPr lvl="1"/>
            <a:r>
              <a:rPr lang="en-US" sz="2000" dirty="0" smtClean="0"/>
              <a:t>Simile</a:t>
            </a:r>
          </a:p>
          <a:p>
            <a:pPr lvl="1"/>
            <a:r>
              <a:rPr lang="en-US" sz="2000" dirty="0" smtClean="0"/>
              <a:t>Analogy</a:t>
            </a:r>
          </a:p>
          <a:p>
            <a:pPr lvl="1"/>
            <a:r>
              <a:rPr lang="en-US" sz="2000" dirty="0" smtClean="0"/>
              <a:t>Hyperbole</a:t>
            </a:r>
          </a:p>
          <a:p>
            <a:pPr lvl="1"/>
            <a:r>
              <a:rPr lang="en-US" sz="2000" dirty="0" smtClean="0"/>
              <a:t>Euphemism </a:t>
            </a:r>
          </a:p>
          <a:p>
            <a:endParaRPr lang="en-US" dirty="0" smtClean="0"/>
          </a:p>
        </p:txBody>
      </p:sp>
    </p:spTree>
    <p:extLst>
      <p:ext uri="{BB962C8B-B14F-4D97-AF65-F5344CB8AC3E}">
        <p14:creationId xmlns:p14="http://schemas.microsoft.com/office/powerpoint/2010/main" val="130309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Metaphors and Kin:</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Brave as a lion, mean as a snake </a:t>
            </a:r>
          </a:p>
          <a:p>
            <a:r>
              <a:rPr lang="en-US" sz="2000" dirty="0" smtClean="0"/>
              <a:t>Success has many parents – failure is an orphan</a:t>
            </a:r>
          </a:p>
          <a:p>
            <a:r>
              <a:rPr lang="en-US" sz="2000" dirty="0" smtClean="0"/>
              <a:t>The war on poverty</a:t>
            </a:r>
          </a:p>
          <a:p>
            <a:r>
              <a:rPr lang="en-US" sz="2000" dirty="0" smtClean="0"/>
              <a:t>I want my staff to feel like a family </a:t>
            </a:r>
          </a:p>
          <a:p>
            <a:r>
              <a:rPr lang="en-US" sz="2000" dirty="0" smtClean="0"/>
              <a:t>Stuck between a rock and a hard place</a:t>
            </a:r>
          </a:p>
          <a:p>
            <a:r>
              <a:rPr lang="en-US" sz="2000" dirty="0" smtClean="0"/>
              <a:t>I don’t have a dog in that fight</a:t>
            </a:r>
          </a:p>
          <a:p>
            <a:r>
              <a:rPr lang="en-US" sz="2000" dirty="0" smtClean="0"/>
              <a:t>My boss barks his orders</a:t>
            </a:r>
          </a:p>
          <a:p>
            <a:r>
              <a:rPr lang="en-US" sz="2000" dirty="0" smtClean="0"/>
              <a:t>I felt stabbed in the back!</a:t>
            </a:r>
          </a:p>
          <a:p>
            <a:r>
              <a:rPr lang="en-US" sz="2000" dirty="0" smtClean="0"/>
              <a:t>I have an “open-door” policy</a:t>
            </a:r>
          </a:p>
          <a:p>
            <a:pPr marL="0" indent="0">
              <a:buNone/>
            </a:pPr>
            <a:endParaRPr lang="en-US" dirty="0"/>
          </a:p>
        </p:txBody>
      </p:sp>
    </p:spTree>
    <p:extLst>
      <p:ext uri="{BB962C8B-B14F-4D97-AF65-F5344CB8AC3E}">
        <p14:creationId xmlns:p14="http://schemas.microsoft.com/office/powerpoint/2010/main" val="3986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58394"/>
          </a:xfrm>
        </p:spPr>
        <p:txBody>
          <a:bodyPr/>
          <a:lstStyle/>
          <a:p>
            <a:r>
              <a:rPr lang="en-US" dirty="0" smtClean="0"/>
              <a:t>Why Consider Metaphors?</a:t>
            </a:r>
            <a:endParaRPr lang="en-US" dirty="0"/>
          </a:p>
        </p:txBody>
      </p:sp>
      <p:sp>
        <p:nvSpPr>
          <p:cNvPr id="3" name="Content Placeholder 2"/>
          <p:cNvSpPr>
            <a:spLocks noGrp="1"/>
          </p:cNvSpPr>
          <p:nvPr>
            <p:ph idx="1"/>
          </p:nvPr>
        </p:nvSpPr>
        <p:spPr>
          <a:xfrm>
            <a:off x="549275" y="1327820"/>
            <a:ext cx="8042276" cy="4608883"/>
          </a:xfrm>
        </p:spPr>
        <p:txBody>
          <a:bodyPr/>
          <a:lstStyle/>
          <a:p>
            <a:r>
              <a:rPr lang="en-US" dirty="0" smtClean="0"/>
              <a:t>Metaphors offer a safe way to discuss difficult subjects, or to express indirectly what can’t easily be said directly, or to illustrate meaning vividly </a:t>
            </a:r>
          </a:p>
          <a:p>
            <a:r>
              <a:rPr lang="en-US" dirty="0" smtClean="0"/>
              <a:t>Metaphors are a window on a person’s unique experience and perspective, and give you an opportunity to work </a:t>
            </a:r>
            <a:r>
              <a:rPr lang="en-US" i="1" dirty="0" smtClean="0"/>
              <a:t>within</a:t>
            </a:r>
            <a:r>
              <a:rPr lang="en-US" dirty="0" smtClean="0"/>
              <a:t> that experience </a:t>
            </a:r>
            <a:r>
              <a:rPr lang="en-US" i="1" dirty="0" smtClean="0"/>
              <a:t>to connect with that person on their terms </a:t>
            </a:r>
          </a:p>
          <a:p>
            <a:r>
              <a:rPr lang="en-US" dirty="0" smtClean="0"/>
              <a:t>Metaphors give the listener an opportunity to reframe and explore meaning</a:t>
            </a:r>
          </a:p>
          <a:p>
            <a:endParaRPr lang="en-US" dirty="0"/>
          </a:p>
        </p:txBody>
      </p:sp>
    </p:spTree>
    <p:extLst>
      <p:ext uri="{BB962C8B-B14F-4D97-AF65-F5344CB8AC3E}">
        <p14:creationId xmlns:p14="http://schemas.microsoft.com/office/powerpoint/2010/main" val="279511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Questioning:  </a:t>
            </a:r>
            <a:r>
              <a:rPr lang="en-US" i="1" dirty="0" smtClean="0"/>
              <a:t>The Art Of Powerful </a:t>
            </a:r>
            <a:r>
              <a:rPr lang="en-US" i="1" dirty="0"/>
              <a:t>Q</a:t>
            </a:r>
            <a:r>
              <a:rPr lang="en-US" i="1" dirty="0" smtClean="0"/>
              <a:t>uestions</a:t>
            </a:r>
            <a:endParaRPr lang="en-US" i="1" dirty="0"/>
          </a:p>
        </p:txBody>
      </p:sp>
      <p:sp>
        <p:nvSpPr>
          <p:cNvPr id="3" name="Content Placeholder 2"/>
          <p:cNvSpPr>
            <a:spLocks noGrp="1"/>
          </p:cNvSpPr>
          <p:nvPr>
            <p:ph idx="1"/>
          </p:nvPr>
        </p:nvSpPr>
        <p:spPr/>
        <p:txBody>
          <a:bodyPr>
            <a:normAutofit fontScale="92500" lnSpcReduction="10000"/>
          </a:bodyPr>
          <a:lstStyle/>
          <a:p>
            <a:r>
              <a:rPr lang="en-US" sz="2200" dirty="0" smtClean="0"/>
              <a:t>Basics:  Choose open-ended questions over close-ended questions (to get people talking);  avoid “</a:t>
            </a:r>
            <a:r>
              <a:rPr lang="en-US" sz="2200" i="1" dirty="0" smtClean="0"/>
              <a:t>why” </a:t>
            </a:r>
            <a:r>
              <a:rPr lang="en-US" sz="2200" dirty="0" smtClean="0"/>
              <a:t>questions (they may prompt defensiveness).</a:t>
            </a:r>
          </a:p>
          <a:p>
            <a:r>
              <a:rPr lang="en-US" sz="2200" dirty="0" smtClean="0"/>
              <a:t>Questions can take us well beyond active listening into the realm of dialogue, exploration, and personal reflection and growth.  They are change agents.</a:t>
            </a:r>
            <a:endParaRPr lang="en-US" sz="2200" dirty="0"/>
          </a:p>
          <a:p>
            <a:r>
              <a:rPr lang="en-US" sz="2200" dirty="0" smtClean="0"/>
              <a:t>Curiosity questions linked to a growth mindset are particularly powerful: </a:t>
            </a:r>
            <a:r>
              <a:rPr lang="en-US" sz="2200" i="1" dirty="0" smtClean="0"/>
              <a:t> “Curiosity is an antidote to judgment”      </a:t>
            </a:r>
            <a:r>
              <a:rPr lang="en-US" sz="1900" i="1" dirty="0" smtClean="0"/>
              <a:t>(Andrea Young).</a:t>
            </a:r>
            <a:r>
              <a:rPr lang="en-US" sz="1900" dirty="0" smtClean="0"/>
              <a:t>  </a:t>
            </a:r>
          </a:p>
          <a:p>
            <a:r>
              <a:rPr lang="en-US" sz="2200" dirty="0" smtClean="0"/>
              <a:t>“A Paradigm shift occurs when a question is asked inside the current paradigm that can only be answered from outside it”    </a:t>
            </a:r>
            <a:r>
              <a:rPr lang="en-US" sz="1900" i="1" dirty="0" smtClean="0"/>
              <a:t>(Marilee Adams). </a:t>
            </a:r>
            <a:r>
              <a:rPr lang="en-US" sz="1900" dirty="0" smtClean="0"/>
              <a:t>  </a:t>
            </a:r>
          </a:p>
          <a:p>
            <a:endParaRPr lang="en-US" sz="2200" dirty="0" smtClean="0"/>
          </a:p>
          <a:p>
            <a:endParaRPr lang="en-US" dirty="0" smtClean="0"/>
          </a:p>
          <a:p>
            <a:endParaRPr lang="en-US" dirty="0"/>
          </a:p>
        </p:txBody>
      </p:sp>
    </p:spTree>
    <p:extLst>
      <p:ext uri="{BB962C8B-B14F-4D97-AF65-F5344CB8AC3E}">
        <p14:creationId xmlns:p14="http://schemas.microsoft.com/office/powerpoint/2010/main" val="97664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Distinctions:</a:t>
            </a:r>
            <a:endParaRPr lang="en-US" dirty="0"/>
          </a:p>
        </p:txBody>
      </p:sp>
      <p:sp>
        <p:nvSpPr>
          <p:cNvPr id="3" name="Content Placeholder 2"/>
          <p:cNvSpPr>
            <a:spLocks noGrp="1"/>
          </p:cNvSpPr>
          <p:nvPr>
            <p:ph idx="1"/>
          </p:nvPr>
        </p:nvSpPr>
        <p:spPr>
          <a:xfrm>
            <a:off x="549275" y="2347739"/>
            <a:ext cx="8042276" cy="3595861"/>
          </a:xfrm>
        </p:spPr>
        <p:txBody>
          <a:bodyPr>
            <a:normAutofit lnSpcReduction="10000"/>
          </a:bodyPr>
          <a:lstStyle/>
          <a:p>
            <a:r>
              <a:rPr lang="en-US" dirty="0" smtClean="0"/>
              <a:t>A </a:t>
            </a:r>
            <a:r>
              <a:rPr lang="en-US" i="1" dirty="0" smtClean="0"/>
              <a:t>Mediator’s</a:t>
            </a:r>
            <a:r>
              <a:rPr lang="en-US" dirty="0" smtClean="0"/>
              <a:t> use of feedback techniques</a:t>
            </a:r>
          </a:p>
          <a:p>
            <a:endParaRPr lang="en-US" dirty="0"/>
          </a:p>
          <a:p>
            <a:r>
              <a:rPr lang="en-US" dirty="0" smtClean="0"/>
              <a:t>A </a:t>
            </a:r>
            <a:r>
              <a:rPr lang="en-US" i="1" dirty="0" smtClean="0"/>
              <a:t>Coach’s</a:t>
            </a:r>
            <a:r>
              <a:rPr lang="en-US" dirty="0" smtClean="0"/>
              <a:t> use of feedback techniques</a:t>
            </a:r>
          </a:p>
          <a:p>
            <a:endParaRPr lang="en-US" dirty="0"/>
          </a:p>
          <a:p>
            <a:r>
              <a:rPr lang="en-US" b="1" i="1" dirty="0" smtClean="0"/>
              <a:t>A Manager’s (and Employee’s) use of feedback techniques as part of engagement in relation to their relationship, expectations, performance and behavior</a:t>
            </a:r>
            <a:endParaRPr lang="en-US" b="1" i="1" dirty="0"/>
          </a:p>
        </p:txBody>
      </p:sp>
    </p:spTree>
    <p:extLst>
      <p:ext uri="{BB962C8B-B14F-4D97-AF65-F5344CB8AC3E}">
        <p14:creationId xmlns:p14="http://schemas.microsoft.com/office/powerpoint/2010/main" val="696132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29528"/>
          </a:xfrm>
        </p:spPr>
        <p:txBody>
          <a:bodyPr/>
          <a:lstStyle/>
          <a:p>
            <a:r>
              <a:rPr lang="en-US" sz="3600" dirty="0" smtClean="0"/>
              <a:t>Examples Of Powerful Questions:</a:t>
            </a:r>
            <a:endParaRPr lang="en-US" sz="3600" dirty="0"/>
          </a:p>
        </p:txBody>
      </p:sp>
      <p:sp>
        <p:nvSpPr>
          <p:cNvPr id="3" name="Content Placeholder 2"/>
          <p:cNvSpPr>
            <a:spLocks noGrp="1"/>
          </p:cNvSpPr>
          <p:nvPr>
            <p:ph idx="1"/>
          </p:nvPr>
        </p:nvSpPr>
        <p:spPr>
          <a:xfrm>
            <a:off x="549275" y="1039164"/>
            <a:ext cx="8042276" cy="4904437"/>
          </a:xfrm>
        </p:spPr>
        <p:txBody>
          <a:bodyPr>
            <a:normAutofit fontScale="92500" lnSpcReduction="20000"/>
          </a:bodyPr>
          <a:lstStyle/>
          <a:p>
            <a:r>
              <a:rPr lang="en-US" sz="1900" dirty="0" smtClean="0"/>
              <a:t>What</a:t>
            </a:r>
            <a:r>
              <a:rPr lang="fr-FR" sz="1900" dirty="0" smtClean="0"/>
              <a:t>’</a:t>
            </a:r>
            <a:r>
              <a:rPr lang="en-US" sz="1900" dirty="0" smtClean="0"/>
              <a:t>s important to you? </a:t>
            </a:r>
          </a:p>
          <a:p>
            <a:r>
              <a:rPr lang="en-US" sz="1900" dirty="0" smtClean="0"/>
              <a:t>What does “fairness” look like to you?  Do you have an example?</a:t>
            </a:r>
          </a:p>
          <a:p>
            <a:r>
              <a:rPr lang="en-US" sz="1900" dirty="0" smtClean="0"/>
              <a:t>Where do you see yourself in [three] years?</a:t>
            </a:r>
          </a:p>
          <a:p>
            <a:r>
              <a:rPr lang="en-US" sz="1900" dirty="0" smtClean="0"/>
              <a:t>Is there something not being said that we should explore?</a:t>
            </a:r>
          </a:p>
          <a:p>
            <a:r>
              <a:rPr lang="en-US" sz="1900" dirty="0" smtClean="0"/>
              <a:t>What change might help you accomplish your goals?  What if that doesn’t work?</a:t>
            </a:r>
            <a:endParaRPr lang="en-US" sz="1900" dirty="0"/>
          </a:p>
          <a:p>
            <a:r>
              <a:rPr lang="en-US" sz="1900" dirty="0" smtClean="0"/>
              <a:t> What challenges are we facing and how might we meet them?</a:t>
            </a:r>
          </a:p>
          <a:p>
            <a:r>
              <a:rPr lang="en-US" sz="1900" dirty="0" smtClean="0"/>
              <a:t>What questions haven’t we asked?</a:t>
            </a:r>
          </a:p>
          <a:p>
            <a:r>
              <a:rPr lang="en-US" sz="1900" dirty="0" smtClean="0"/>
              <a:t>What are your choices?  What’s possible?  If you could do it over, what would you do differently?  </a:t>
            </a:r>
          </a:p>
          <a:p>
            <a:r>
              <a:rPr lang="en-US" sz="1900" dirty="0" smtClean="0"/>
              <a:t>What would happen if . . . ?  What’s your plan?  Next steps?  And then?</a:t>
            </a:r>
          </a:p>
          <a:p>
            <a:endParaRPr lang="en-US" dirty="0"/>
          </a:p>
        </p:txBody>
      </p:sp>
    </p:spTree>
    <p:extLst>
      <p:ext uri="{BB962C8B-B14F-4D97-AF65-F5344CB8AC3E}">
        <p14:creationId xmlns:p14="http://schemas.microsoft.com/office/powerpoint/2010/main" val="308691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About Questions</a:t>
            </a:r>
            <a:endParaRPr lang="en-US" dirty="0"/>
          </a:p>
        </p:txBody>
      </p:sp>
      <p:sp>
        <p:nvSpPr>
          <p:cNvPr id="3" name="Content Placeholder 2"/>
          <p:cNvSpPr>
            <a:spLocks noGrp="1"/>
          </p:cNvSpPr>
          <p:nvPr>
            <p:ph idx="1"/>
          </p:nvPr>
        </p:nvSpPr>
        <p:spPr/>
        <p:txBody>
          <a:bodyPr/>
          <a:lstStyle/>
          <a:p>
            <a:r>
              <a:rPr lang="en-US" i="1" dirty="0" smtClean="0"/>
              <a:t>Change your Questions, Change Your Life, </a:t>
            </a:r>
            <a:r>
              <a:rPr lang="en-US" sz="1800" dirty="0" smtClean="0"/>
              <a:t>by Marilee Adams</a:t>
            </a:r>
            <a:endParaRPr lang="en-US" sz="1800" dirty="0"/>
          </a:p>
          <a:p>
            <a:r>
              <a:rPr lang="en-US" i="1" dirty="0" smtClean="0"/>
              <a:t>Humble Inquiry – The Gentle Art of Asking Instead of Telling, </a:t>
            </a:r>
            <a:r>
              <a:rPr lang="en-US" sz="1800" dirty="0" smtClean="0"/>
              <a:t>by Edgar Schein</a:t>
            </a:r>
            <a:endParaRPr lang="en-US" i="1" dirty="0" smtClean="0"/>
          </a:p>
          <a:p>
            <a:r>
              <a:rPr lang="en-US" i="1" dirty="0" smtClean="0"/>
              <a:t>Power Questions – Build Relationships and Influence Others, </a:t>
            </a:r>
            <a:r>
              <a:rPr lang="en-US" sz="1800" dirty="0" smtClean="0"/>
              <a:t>by Andrew </a:t>
            </a:r>
            <a:r>
              <a:rPr lang="en-US" sz="1800" dirty="0" err="1" smtClean="0"/>
              <a:t>Sobel</a:t>
            </a:r>
            <a:r>
              <a:rPr lang="en-US" sz="1800" dirty="0" smtClean="0"/>
              <a:t> &amp; Jerald </a:t>
            </a:r>
            <a:r>
              <a:rPr lang="en-US" sz="1800" dirty="0" err="1" smtClean="0"/>
              <a:t>Panas</a:t>
            </a:r>
            <a:endParaRPr lang="en-US" sz="1800" dirty="0" smtClean="0"/>
          </a:p>
          <a:p>
            <a:r>
              <a:rPr lang="en-US" i="1" dirty="0" smtClean="0"/>
              <a:t>The Art of Powerful Questions – Catalyzing Insight, Innovation, and Action, </a:t>
            </a:r>
            <a:r>
              <a:rPr lang="en-US" sz="1800" i="1" dirty="0" smtClean="0"/>
              <a:t>by Eric Vogt, Juanita Brown, and David Isaacs</a:t>
            </a:r>
            <a:endParaRPr lang="en-US" i="1" dirty="0" smtClean="0"/>
          </a:p>
          <a:p>
            <a:endParaRPr lang="en-US" sz="1800" dirty="0" smtClean="0"/>
          </a:p>
          <a:p>
            <a:endParaRPr lang="en-US" sz="1800" dirty="0" smtClean="0"/>
          </a:p>
          <a:p>
            <a:endParaRPr lang="en-US" i="1" dirty="0"/>
          </a:p>
        </p:txBody>
      </p:sp>
    </p:spTree>
    <p:extLst>
      <p:ext uri="{BB962C8B-B14F-4D97-AF65-F5344CB8AC3E}">
        <p14:creationId xmlns:p14="http://schemas.microsoft.com/office/powerpoint/2010/main" val="15443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7638"/>
          </a:xfrm>
        </p:spPr>
        <p:txBody>
          <a:bodyPr/>
          <a:lstStyle/>
          <a:p>
            <a:r>
              <a:rPr lang="en-US" sz="4000" dirty="0" smtClean="0"/>
              <a:t>Narrative:  The Power Of </a:t>
            </a:r>
            <a:r>
              <a:rPr lang="en-US" sz="4000" i="1" dirty="0"/>
              <a:t>S</a:t>
            </a:r>
            <a:r>
              <a:rPr lang="en-US" sz="4000" i="1" dirty="0" smtClean="0"/>
              <a:t>tories</a:t>
            </a:r>
            <a:endParaRPr lang="en-US" sz="4000" i="1" dirty="0"/>
          </a:p>
        </p:txBody>
      </p:sp>
      <p:sp>
        <p:nvSpPr>
          <p:cNvPr id="3" name="Content Placeholder 2"/>
          <p:cNvSpPr>
            <a:spLocks noGrp="1"/>
          </p:cNvSpPr>
          <p:nvPr>
            <p:ph idx="1"/>
          </p:nvPr>
        </p:nvSpPr>
        <p:spPr>
          <a:xfrm>
            <a:off x="549275" y="1193114"/>
            <a:ext cx="8042276" cy="4750487"/>
          </a:xfrm>
        </p:spPr>
        <p:txBody>
          <a:bodyPr>
            <a:normAutofit/>
          </a:bodyPr>
          <a:lstStyle/>
          <a:p>
            <a:pPr marL="0" indent="0">
              <a:buNone/>
            </a:pPr>
            <a:r>
              <a:rPr lang="en-US" sz="2000" dirty="0" smtClean="0"/>
              <a:t>Every conflict involves a story, and until that story is told and understood, the conflict is unlikely to be resolved.</a:t>
            </a:r>
          </a:p>
          <a:p>
            <a:pPr marL="0" indent="0">
              <a:buNone/>
            </a:pPr>
            <a:r>
              <a:rPr lang="en-US" sz="2000" dirty="0" smtClean="0"/>
              <a:t>People live their lives thru their stories.  Stories provide “a sense of continuity in life . . . And enable people to have a sense of coherence about who they are.”  These “background scripts” contain assumptions about how the world is, how people should be, and how people should respond when the “rules” are broken.  </a:t>
            </a:r>
            <a:r>
              <a:rPr lang="en-US" sz="1800" i="1" dirty="0" smtClean="0"/>
              <a:t> </a:t>
            </a:r>
          </a:p>
          <a:p>
            <a:pPr marL="0" indent="0">
              <a:buNone/>
            </a:pPr>
            <a:r>
              <a:rPr lang="en-US" sz="2000" dirty="0" smtClean="0"/>
              <a:t>Look for people’s stories, the different stories in a dispute, how those stories intersect, and how we can help people deconstruct their stories and envision new ones.   </a:t>
            </a:r>
          </a:p>
          <a:p>
            <a:pPr marL="0" indent="0">
              <a:buNone/>
            </a:pPr>
            <a:r>
              <a:rPr lang="en-US" sz="2000" dirty="0"/>
              <a:t>	</a:t>
            </a:r>
            <a:r>
              <a:rPr lang="en-US" sz="1800" i="1" dirty="0" smtClean="0"/>
              <a:t>-- From J. </a:t>
            </a:r>
            <a:r>
              <a:rPr lang="en-US" sz="1800" i="1" dirty="0" err="1" smtClean="0"/>
              <a:t>Winslade</a:t>
            </a:r>
            <a:r>
              <a:rPr lang="en-US" sz="1800" i="1" dirty="0" smtClean="0"/>
              <a:t> and G. Monk, “Practicing Narrative Mediation:  Loosening the Grip of Conflict.”  </a:t>
            </a:r>
            <a:r>
              <a:rPr lang="en-US" sz="2000" dirty="0" smtClean="0"/>
              <a:t> </a:t>
            </a:r>
          </a:p>
          <a:p>
            <a:pPr marL="0" indent="0">
              <a:buNone/>
            </a:pPr>
            <a:endParaRPr lang="en-US" sz="2000" dirty="0" smtClean="0"/>
          </a:p>
          <a:p>
            <a:pPr marL="0" indent="0">
              <a:buNone/>
            </a:pPr>
            <a:endParaRPr lang="en-US" dirty="0"/>
          </a:p>
        </p:txBody>
      </p:sp>
    </p:spTree>
    <p:extLst>
      <p:ext uri="{BB962C8B-B14F-4D97-AF65-F5344CB8AC3E}">
        <p14:creationId xmlns:p14="http://schemas.microsoft.com/office/powerpoint/2010/main" val="696634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06503"/>
          </a:xfrm>
        </p:spPr>
        <p:txBody>
          <a:bodyPr/>
          <a:lstStyle/>
          <a:p>
            <a:r>
              <a:rPr lang="en-US" sz="4400" dirty="0" smtClean="0"/>
              <a:t>The Language Of </a:t>
            </a:r>
            <a:r>
              <a:rPr lang="en-US" sz="4400" b="1" dirty="0" smtClean="0"/>
              <a:t>Negotiation</a:t>
            </a:r>
            <a:endParaRPr lang="en-US" sz="4400" b="1" dirty="0"/>
          </a:p>
        </p:txBody>
      </p:sp>
      <p:sp>
        <p:nvSpPr>
          <p:cNvPr id="3" name="Content Placeholder 2"/>
          <p:cNvSpPr>
            <a:spLocks noGrp="1"/>
          </p:cNvSpPr>
          <p:nvPr>
            <p:ph idx="1"/>
          </p:nvPr>
        </p:nvSpPr>
        <p:spPr>
          <a:xfrm>
            <a:off x="549275" y="1145005"/>
            <a:ext cx="8042276" cy="4798596"/>
          </a:xfrm>
        </p:spPr>
        <p:txBody>
          <a:bodyPr/>
          <a:lstStyle/>
          <a:p>
            <a:pPr marL="0" indent="0">
              <a:buNone/>
            </a:pPr>
            <a:r>
              <a:rPr lang="en-US" dirty="0" smtClean="0"/>
              <a:t>Negotiation is a “joint decision-making process involving </a:t>
            </a:r>
            <a:r>
              <a:rPr lang="en-US" b="1" dirty="0" smtClean="0"/>
              <a:t>interactive communication</a:t>
            </a:r>
            <a:r>
              <a:rPr lang="en-US" dirty="0" smtClean="0"/>
              <a:t> in which parties lack identical interests but attempt to reach agreement.”   </a:t>
            </a:r>
            <a:r>
              <a:rPr lang="en-US" sz="1800" i="1" dirty="0" smtClean="0"/>
              <a:t>G. Blum &amp; R. </a:t>
            </a:r>
            <a:r>
              <a:rPr lang="en-US" sz="1800" i="1" dirty="0" err="1" smtClean="0"/>
              <a:t>Mnookin</a:t>
            </a:r>
            <a:r>
              <a:rPr lang="en-US" sz="1800" i="1" dirty="0" smtClean="0"/>
              <a:t> in “The Negotiator’s </a:t>
            </a:r>
            <a:r>
              <a:rPr lang="en-US" sz="1800" i="1" dirty="0" err="1" smtClean="0"/>
              <a:t>Fieldbook</a:t>
            </a:r>
            <a:r>
              <a:rPr lang="en-US" sz="1800" i="1" dirty="0" smtClean="0"/>
              <a:t>”, 	ABA Section of Dispute Resolution</a:t>
            </a:r>
          </a:p>
          <a:p>
            <a:pPr marL="0" indent="0">
              <a:buNone/>
            </a:pPr>
            <a:endParaRPr lang="en-US" dirty="0" smtClean="0"/>
          </a:p>
          <a:p>
            <a:pPr lvl="1"/>
            <a:r>
              <a:rPr lang="en-US" dirty="0" smtClean="0"/>
              <a:t>“To get what </a:t>
            </a:r>
            <a:r>
              <a:rPr lang="en-US" i="1" dirty="0" smtClean="0"/>
              <a:t>YOU </a:t>
            </a:r>
            <a:r>
              <a:rPr lang="en-US" dirty="0" smtClean="0"/>
              <a:t>need, help the other person get something </a:t>
            </a:r>
            <a:r>
              <a:rPr lang="en-US" i="1" dirty="0" smtClean="0"/>
              <a:t>THEY </a:t>
            </a:r>
            <a:r>
              <a:rPr lang="en-US" dirty="0" smtClean="0"/>
              <a:t>need</a:t>
            </a:r>
            <a:r>
              <a:rPr lang="en-US" i="1" dirty="0" smtClean="0"/>
              <a:t>”</a:t>
            </a:r>
          </a:p>
          <a:p>
            <a:pPr marL="349250" lvl="1" indent="0">
              <a:buNone/>
            </a:pPr>
            <a:endParaRPr lang="en-US" i="1" dirty="0"/>
          </a:p>
          <a:p>
            <a:pPr lvl="1"/>
            <a:r>
              <a:rPr lang="en-US" dirty="0" smtClean="0"/>
              <a:t>“Make it </a:t>
            </a:r>
            <a:r>
              <a:rPr lang="en-US" i="1" dirty="0" smtClean="0"/>
              <a:t>EASY </a:t>
            </a:r>
            <a:r>
              <a:rPr lang="en-US" dirty="0" smtClean="0"/>
              <a:t>for the other person to see things </a:t>
            </a:r>
            <a:r>
              <a:rPr lang="en-US" i="1" dirty="0" smtClean="0"/>
              <a:t>YOUR </a:t>
            </a:r>
            <a:r>
              <a:rPr lang="en-US" dirty="0" smtClean="0"/>
              <a:t>way”</a:t>
            </a:r>
            <a:endParaRPr lang="en-US" dirty="0"/>
          </a:p>
        </p:txBody>
      </p:sp>
    </p:spTree>
    <p:extLst>
      <p:ext uri="{BB962C8B-B14F-4D97-AF65-F5344CB8AC3E}">
        <p14:creationId xmlns:p14="http://schemas.microsoft.com/office/powerpoint/2010/main" val="310389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Bringing It All Together:  Communication About Performance </a:t>
            </a:r>
            <a:endParaRPr lang="en-US" sz="3200"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1.  Establish a positive background and baseline, </a:t>
            </a:r>
            <a:r>
              <a:rPr lang="en-US" dirty="0" smtClean="0"/>
              <a:t>including –</a:t>
            </a:r>
          </a:p>
          <a:p>
            <a:r>
              <a:rPr lang="en-US" sz="2200" dirty="0" smtClean="0"/>
              <a:t>An environment of </a:t>
            </a:r>
            <a:r>
              <a:rPr lang="en-US" sz="2200" b="1" dirty="0" smtClean="0"/>
              <a:t>trust </a:t>
            </a:r>
            <a:r>
              <a:rPr lang="en-US" sz="2200" dirty="0" smtClean="0"/>
              <a:t>(see above)</a:t>
            </a:r>
          </a:p>
          <a:p>
            <a:r>
              <a:rPr lang="en-US" sz="2200" b="1" dirty="0" smtClean="0"/>
              <a:t>Clear expectations </a:t>
            </a:r>
            <a:r>
              <a:rPr lang="en-US" sz="2200" dirty="0" smtClean="0"/>
              <a:t>about required and successful performance</a:t>
            </a:r>
            <a:endParaRPr lang="en-US" sz="2200" b="1" dirty="0" smtClean="0"/>
          </a:p>
          <a:p>
            <a:pPr marL="0" indent="0">
              <a:buNone/>
            </a:pPr>
            <a:r>
              <a:rPr lang="en-US" b="1" dirty="0" smtClean="0"/>
              <a:t>2.  Provide feedback related to accountability, </a:t>
            </a:r>
            <a:r>
              <a:rPr lang="en-US" dirty="0" smtClean="0"/>
              <a:t>including –</a:t>
            </a:r>
            <a:endParaRPr lang="en-US" b="1" i="1" dirty="0" smtClean="0"/>
          </a:p>
          <a:p>
            <a:r>
              <a:rPr lang="en-US" sz="2200" b="1" dirty="0" smtClean="0"/>
              <a:t>Positive and reinforcing feedback </a:t>
            </a:r>
            <a:r>
              <a:rPr lang="en-US" sz="2200" dirty="0" smtClean="0"/>
              <a:t>on what an employee has done well – building for the future</a:t>
            </a:r>
          </a:p>
          <a:p>
            <a:r>
              <a:rPr lang="en-US" sz="2200" b="1" dirty="0" smtClean="0"/>
              <a:t>Bridging questions and dialogue </a:t>
            </a:r>
            <a:r>
              <a:rPr lang="en-US" sz="2200" dirty="0" smtClean="0"/>
              <a:t>to encourage self-reflection and perspectives on opportunities for growth and improvement</a:t>
            </a:r>
          </a:p>
          <a:p>
            <a:r>
              <a:rPr lang="en-US" sz="2200" b="1" dirty="0" smtClean="0"/>
              <a:t>Constructive feedback </a:t>
            </a:r>
            <a:r>
              <a:rPr lang="en-US" sz="2200" dirty="0" smtClean="0"/>
              <a:t>on areas where (and how) improvements may be achieved – or are </a:t>
            </a:r>
            <a:r>
              <a:rPr lang="en-US" sz="2200" i="1" dirty="0" smtClean="0"/>
              <a:t>expected!</a:t>
            </a:r>
            <a:endParaRPr lang="en-US" sz="2200" b="1" i="1" dirty="0"/>
          </a:p>
        </p:txBody>
      </p:sp>
    </p:spTree>
    <p:extLst>
      <p:ext uri="{BB962C8B-B14F-4D97-AF65-F5344CB8AC3E}">
        <p14:creationId xmlns:p14="http://schemas.microsoft.com/office/powerpoint/2010/main" val="169891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t>Communication About Performance</a:t>
            </a:r>
            <a:endParaRPr lang="en-US" sz="3200" u="sng" dirty="0"/>
          </a:p>
        </p:txBody>
      </p:sp>
      <p:sp>
        <p:nvSpPr>
          <p:cNvPr id="3" name="Content Placeholder 2"/>
          <p:cNvSpPr>
            <a:spLocks noGrp="1"/>
          </p:cNvSpPr>
          <p:nvPr>
            <p:ph idx="1"/>
          </p:nvPr>
        </p:nvSpPr>
        <p:spPr/>
        <p:txBody>
          <a:bodyPr>
            <a:normAutofit lnSpcReduction="10000"/>
          </a:bodyPr>
          <a:lstStyle/>
          <a:p>
            <a:pPr marL="0" indent="0" algn="ctr">
              <a:buNone/>
            </a:pPr>
            <a:r>
              <a:rPr lang="en-US" dirty="0" smtClean="0"/>
              <a:t>The manager/supervisor has an </a:t>
            </a:r>
            <a:r>
              <a:rPr lang="en-US" b="1" dirty="0" smtClean="0"/>
              <a:t>obligation </a:t>
            </a:r>
            <a:r>
              <a:rPr lang="en-US" dirty="0" smtClean="0"/>
              <a:t>to be open and honest about accountability and performance (good and otherwise) -- </a:t>
            </a:r>
          </a:p>
          <a:p>
            <a:pPr marL="0" indent="0" algn="ctr">
              <a:buNone/>
            </a:pPr>
            <a:r>
              <a:rPr lang="en-US" dirty="0" smtClean="0"/>
              <a:t>-- and the employee has a </a:t>
            </a:r>
            <a:r>
              <a:rPr lang="en-US" b="1" dirty="0" smtClean="0"/>
              <a:t>right</a:t>
            </a:r>
            <a:r>
              <a:rPr lang="en-US" dirty="0" smtClean="0"/>
              <a:t> to receive open, objective, and honest feedback on accountability and performance.</a:t>
            </a:r>
          </a:p>
          <a:p>
            <a:pPr marL="0" indent="0" algn="ctr">
              <a:buNone/>
            </a:pPr>
            <a:r>
              <a:rPr lang="en-US" dirty="0" smtClean="0"/>
              <a:t>- - - - </a:t>
            </a:r>
          </a:p>
          <a:p>
            <a:pPr marL="0" indent="0" algn="ctr">
              <a:buNone/>
            </a:pPr>
            <a:r>
              <a:rPr lang="en-US" i="1" dirty="0" smtClean="0"/>
              <a:t>Framing their discussion with trust-building behaviors and good communication practices reduces tensions and promotes positive change and growth for both! </a:t>
            </a:r>
            <a:endParaRPr lang="en-US" i="1" dirty="0"/>
          </a:p>
        </p:txBody>
      </p:sp>
    </p:spTree>
    <p:extLst>
      <p:ext uri="{BB962C8B-B14F-4D97-AF65-F5344CB8AC3E}">
        <p14:creationId xmlns:p14="http://schemas.microsoft.com/office/powerpoint/2010/main" val="2672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Some Dimensions of Feedback:</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Responsiveness</a:t>
            </a:r>
          </a:p>
          <a:p>
            <a:r>
              <a:rPr lang="en-US" dirty="0" smtClean="0"/>
              <a:t>Reframing</a:t>
            </a:r>
          </a:p>
          <a:p>
            <a:r>
              <a:rPr lang="en-US" dirty="0" smtClean="0"/>
              <a:t>The language of </a:t>
            </a:r>
            <a:r>
              <a:rPr lang="en-US" i="1" dirty="0" smtClean="0"/>
              <a:t>humanity </a:t>
            </a:r>
            <a:r>
              <a:rPr lang="en-US" dirty="0" smtClean="0"/>
              <a:t>(empathy)</a:t>
            </a:r>
          </a:p>
          <a:p>
            <a:r>
              <a:rPr lang="en-US" dirty="0" smtClean="0"/>
              <a:t>The language of </a:t>
            </a:r>
            <a:r>
              <a:rPr lang="en-US" i="1" dirty="0" smtClean="0"/>
              <a:t>trust</a:t>
            </a:r>
          </a:p>
          <a:p>
            <a:r>
              <a:rPr lang="en-US" dirty="0" smtClean="0"/>
              <a:t>The language of </a:t>
            </a:r>
            <a:r>
              <a:rPr lang="en-US" i="1" dirty="0" smtClean="0"/>
              <a:t>metaphor</a:t>
            </a:r>
          </a:p>
          <a:p>
            <a:r>
              <a:rPr lang="en-US" dirty="0" smtClean="0"/>
              <a:t>Questioning:  the art of </a:t>
            </a:r>
            <a:r>
              <a:rPr lang="en-US" i="1" dirty="0" smtClean="0"/>
              <a:t>powerful questions</a:t>
            </a:r>
          </a:p>
          <a:p>
            <a:r>
              <a:rPr lang="en-US" dirty="0" smtClean="0"/>
              <a:t>Narrative:  the power of the parties’ </a:t>
            </a:r>
            <a:r>
              <a:rPr lang="en-US" i="1" dirty="0" smtClean="0"/>
              <a:t>stories</a:t>
            </a:r>
          </a:p>
          <a:p>
            <a:r>
              <a:rPr lang="en-US" dirty="0" smtClean="0"/>
              <a:t>The language of </a:t>
            </a:r>
            <a:r>
              <a:rPr lang="en-US" i="1" dirty="0" smtClean="0"/>
              <a:t>negotiation </a:t>
            </a:r>
          </a:p>
          <a:p>
            <a:endParaRPr lang="en-US" dirty="0"/>
          </a:p>
        </p:txBody>
      </p:sp>
    </p:spTree>
    <p:extLst>
      <p:ext uri="{BB962C8B-B14F-4D97-AF65-F5344CB8AC3E}">
        <p14:creationId xmlns:p14="http://schemas.microsoft.com/office/powerpoint/2010/main" val="326698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t>Responsiveness (“Feedback 101”) –</a:t>
            </a:r>
            <a:br>
              <a:rPr lang="en-US" sz="3600" i="1" dirty="0" smtClean="0"/>
            </a:br>
            <a:r>
              <a:rPr lang="en-US" sz="3600" i="1" dirty="0" smtClean="0"/>
              <a:t>What Did You Hear?</a:t>
            </a:r>
            <a:endParaRPr lang="en-US" sz="3600" i="1" dirty="0"/>
          </a:p>
        </p:txBody>
      </p:sp>
      <p:sp>
        <p:nvSpPr>
          <p:cNvPr id="3" name="Content Placeholder 2"/>
          <p:cNvSpPr>
            <a:spLocks noGrp="1"/>
          </p:cNvSpPr>
          <p:nvPr>
            <p:ph idx="1"/>
          </p:nvPr>
        </p:nvSpPr>
        <p:spPr/>
        <p:txBody>
          <a:bodyPr/>
          <a:lstStyle/>
          <a:p>
            <a:endParaRPr lang="en-US" dirty="0" smtClean="0"/>
          </a:p>
          <a:p>
            <a:r>
              <a:rPr lang="en-US" sz="1800" b="1" dirty="0" smtClean="0"/>
              <a:t>Feedback:</a:t>
            </a:r>
          </a:p>
          <a:p>
            <a:pPr marL="0" indent="0">
              <a:buNone/>
            </a:pPr>
            <a:r>
              <a:rPr lang="en-US" sz="1800" b="1" dirty="0"/>
              <a:t>	</a:t>
            </a:r>
            <a:r>
              <a:rPr lang="en-US" sz="1800" dirty="0" smtClean="0"/>
              <a:t>Repeating back what you heard to show the other person you were listening to what he/she said.</a:t>
            </a:r>
          </a:p>
          <a:p>
            <a:pPr marL="0" indent="0">
              <a:buNone/>
            </a:pPr>
            <a:endParaRPr lang="en-US" sz="1800" dirty="0"/>
          </a:p>
          <a:p>
            <a:r>
              <a:rPr lang="en-US" sz="1800" b="1" dirty="0" smtClean="0"/>
              <a:t>Paraphrasing:</a:t>
            </a:r>
            <a:endParaRPr lang="en-US" sz="1800" dirty="0" smtClean="0"/>
          </a:p>
          <a:p>
            <a:pPr marL="0" indent="0">
              <a:buNone/>
            </a:pPr>
            <a:r>
              <a:rPr lang="en-US" sz="1800" b="1" dirty="0"/>
              <a:t>	</a:t>
            </a:r>
            <a:r>
              <a:rPr lang="en-US" sz="1800" dirty="0" smtClean="0"/>
              <a:t>To say in different words, or by a rewording of the thought or meaning you heard – to show not only that you heard what was said, but that you </a:t>
            </a:r>
            <a:r>
              <a:rPr lang="en-US" sz="1800" i="1" dirty="0" smtClean="0"/>
              <a:t>understand </a:t>
            </a:r>
            <a:r>
              <a:rPr lang="en-US" sz="1800" dirty="0" smtClean="0"/>
              <a:t>(or are trying to understand) what was said.</a:t>
            </a:r>
            <a:endParaRPr lang="en-US" sz="1800" b="1" dirty="0" smtClean="0"/>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150999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t>Responsiveness (“Feedback 101”)</a:t>
            </a:r>
            <a:endParaRPr lang="en-US" sz="3600" i="1" dirty="0"/>
          </a:p>
        </p:txBody>
      </p:sp>
      <p:sp>
        <p:nvSpPr>
          <p:cNvPr id="3" name="Content Placeholder 2"/>
          <p:cNvSpPr>
            <a:spLocks noGrp="1"/>
          </p:cNvSpPr>
          <p:nvPr>
            <p:ph idx="1"/>
          </p:nvPr>
        </p:nvSpPr>
        <p:spPr/>
        <p:txBody>
          <a:bodyPr>
            <a:normAutofit/>
          </a:bodyPr>
          <a:lstStyle/>
          <a:p>
            <a:r>
              <a:rPr lang="en-US" dirty="0" smtClean="0"/>
              <a:t>Why do this?</a:t>
            </a:r>
          </a:p>
          <a:p>
            <a:r>
              <a:rPr lang="en-US" dirty="0" smtClean="0"/>
              <a:t>“Show </a:t>
            </a:r>
            <a:r>
              <a:rPr lang="en-US" i="1" dirty="0" smtClean="0"/>
              <a:t>and</a:t>
            </a:r>
            <a:r>
              <a:rPr lang="en-US" dirty="0" smtClean="0"/>
              <a:t> tell”</a:t>
            </a:r>
          </a:p>
          <a:p>
            <a:r>
              <a:rPr lang="en-US" dirty="0" smtClean="0"/>
              <a:t>The response to your feedback</a:t>
            </a:r>
          </a:p>
          <a:p>
            <a:r>
              <a:rPr lang="en-US" dirty="0" smtClean="0"/>
              <a:t>Escaping “what I hear you saying is . . . “</a:t>
            </a:r>
          </a:p>
          <a:p>
            <a:r>
              <a:rPr lang="en-US" dirty="0" smtClean="0"/>
              <a:t>“One-word” feedback</a:t>
            </a:r>
          </a:p>
          <a:p>
            <a:r>
              <a:rPr lang="en-US" dirty="0"/>
              <a:t>A</a:t>
            </a:r>
            <a:r>
              <a:rPr lang="en-US" dirty="0" smtClean="0"/>
              <a:t> </a:t>
            </a:r>
            <a:r>
              <a:rPr lang="en-US" i="1" dirty="0" smtClean="0"/>
              <a:t>statement</a:t>
            </a:r>
            <a:r>
              <a:rPr lang="en-US" dirty="0" smtClean="0"/>
              <a:t> as feedback</a:t>
            </a:r>
          </a:p>
          <a:p>
            <a:r>
              <a:rPr lang="en-US" dirty="0" smtClean="0"/>
              <a:t>Dialogue</a:t>
            </a:r>
          </a:p>
          <a:p>
            <a:endParaRPr lang="en-US" dirty="0"/>
          </a:p>
        </p:txBody>
      </p:sp>
    </p:spTree>
    <p:extLst>
      <p:ext uri="{BB962C8B-B14F-4D97-AF65-F5344CB8AC3E}">
        <p14:creationId xmlns:p14="http://schemas.microsoft.com/office/powerpoint/2010/main" val="79321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Responding to a speaker while adding a positive element or implying a different but related perspective</a:t>
            </a:r>
            <a:r>
              <a:rPr lang="en-US" sz="3600" i="1" dirty="0" smtClean="0"/>
              <a:t> -- while </a:t>
            </a:r>
            <a:r>
              <a:rPr lang="en-US" sz="3600" b="1" i="1" dirty="0" smtClean="0"/>
              <a:t>staying within the speaker’s frame.</a:t>
            </a:r>
          </a:p>
          <a:p>
            <a:pPr marL="0" indent="0">
              <a:buNone/>
            </a:pPr>
            <a:r>
              <a:rPr lang="en-US" dirty="0" smtClean="0"/>
              <a:t>“The art of reframing is to maintain the conflict in all its richness but to help people look at it in a more open-minded and hopeful way.”  </a:t>
            </a:r>
            <a:r>
              <a:rPr lang="en-US" i="1" dirty="0" smtClean="0"/>
              <a:t>Bernard Meyer</a:t>
            </a:r>
            <a:endParaRPr lang="en-US" dirty="0" smtClean="0"/>
          </a:p>
        </p:txBody>
      </p:sp>
    </p:spTree>
    <p:extLst>
      <p:ext uri="{BB962C8B-B14F-4D97-AF65-F5344CB8AC3E}">
        <p14:creationId xmlns:p14="http://schemas.microsoft.com/office/powerpoint/2010/main" val="273420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Got it Wrong -- </a:t>
            </a:r>
            <a:endParaRPr lang="en-US" dirty="0"/>
          </a:p>
        </p:txBody>
      </p:sp>
      <p:sp>
        <p:nvSpPr>
          <p:cNvPr id="3" name="Content Placeholder 2"/>
          <p:cNvSpPr>
            <a:spLocks noGrp="1"/>
          </p:cNvSpPr>
          <p:nvPr>
            <p:ph idx="1"/>
          </p:nvPr>
        </p:nvSpPr>
        <p:spPr/>
        <p:txBody>
          <a:bodyPr/>
          <a:lstStyle/>
          <a:p>
            <a:endParaRPr lang="en-US" dirty="0" smtClean="0"/>
          </a:p>
          <a:p>
            <a:r>
              <a:rPr lang="en-US" dirty="0" smtClean="0"/>
              <a:t>View it as less of a </a:t>
            </a:r>
            <a:r>
              <a:rPr lang="en-US" i="1" dirty="0" smtClean="0"/>
              <a:t>problem </a:t>
            </a:r>
            <a:r>
              <a:rPr lang="en-US" dirty="0" smtClean="0"/>
              <a:t>than as an </a:t>
            </a:r>
            <a:r>
              <a:rPr lang="en-US" i="1" dirty="0" smtClean="0"/>
              <a:t>opportunity.</a:t>
            </a:r>
          </a:p>
          <a:p>
            <a:pPr marL="0" indent="0">
              <a:buNone/>
            </a:pPr>
            <a:endParaRPr lang="en-US" i="1" dirty="0"/>
          </a:p>
          <a:p>
            <a:r>
              <a:rPr lang="en-US" dirty="0" smtClean="0"/>
              <a:t>Apologize (if appropriate); validate their disagreement; and ask for an accurate statement or more information to help clarify.</a:t>
            </a:r>
            <a:endParaRPr lang="en-US" dirty="0"/>
          </a:p>
        </p:txBody>
      </p:sp>
    </p:spTree>
    <p:extLst>
      <p:ext uri="{BB962C8B-B14F-4D97-AF65-F5344CB8AC3E}">
        <p14:creationId xmlns:p14="http://schemas.microsoft.com/office/powerpoint/2010/main" val="73594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Language of </a:t>
            </a:r>
            <a:r>
              <a:rPr lang="en-US" b="1" dirty="0" smtClean="0"/>
              <a:t>Humanity</a:t>
            </a:r>
            <a:endParaRPr lang="en-US" b="1" dirty="0"/>
          </a:p>
        </p:txBody>
      </p:sp>
      <p:sp>
        <p:nvSpPr>
          <p:cNvPr id="3" name="Content Placeholder 2"/>
          <p:cNvSpPr>
            <a:spLocks noGrp="1"/>
          </p:cNvSpPr>
          <p:nvPr>
            <p:ph idx="1"/>
          </p:nvPr>
        </p:nvSpPr>
        <p:spPr/>
        <p:txBody>
          <a:bodyPr>
            <a:normAutofit lnSpcReduction="10000"/>
          </a:bodyPr>
          <a:lstStyle/>
          <a:p>
            <a:r>
              <a:rPr lang="en-US" dirty="0" smtClean="0"/>
              <a:t>People are </a:t>
            </a:r>
            <a:r>
              <a:rPr lang="en-US" i="1" dirty="0" smtClean="0"/>
              <a:t>emotional</a:t>
            </a:r>
            <a:r>
              <a:rPr lang="en-US" dirty="0" smtClean="0"/>
              <a:t> beings, and the workplace is an emotional environment.</a:t>
            </a:r>
          </a:p>
          <a:p>
            <a:r>
              <a:rPr lang="en-US" dirty="0" smtClean="0"/>
              <a:t>Showing empathy is about showing that you </a:t>
            </a:r>
            <a:r>
              <a:rPr lang="en-US" i="1" dirty="0" smtClean="0"/>
              <a:t>understand</a:t>
            </a:r>
            <a:r>
              <a:rPr lang="en-US" dirty="0" smtClean="0"/>
              <a:t> that others have emotional feelings and needs.  This is </a:t>
            </a:r>
            <a:r>
              <a:rPr lang="en-US" i="1" dirty="0" smtClean="0"/>
              <a:t>not about </a:t>
            </a:r>
            <a:r>
              <a:rPr lang="en-US" dirty="0" smtClean="0"/>
              <a:t>merely being “nice.”    </a:t>
            </a:r>
            <a:endParaRPr lang="en-US" dirty="0"/>
          </a:p>
          <a:p>
            <a:r>
              <a:rPr lang="en-US" dirty="0" smtClean="0"/>
              <a:t>Try to recognize what are the “hot buttons” of other individuals – and your own – and seek positive ways to cope.  </a:t>
            </a:r>
          </a:p>
          <a:p>
            <a:r>
              <a:rPr lang="en-US" dirty="0" smtClean="0"/>
              <a:t>Be yourself, and be real.  Phony empathy may be worse than no empathy.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762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The Language of Humanity</a:t>
            </a:r>
            <a:endParaRPr lang="en-US" sz="44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growing body of research suggests that the way to influence -- and to lead – is to begin with warmth.  Warmth is the conduit of influence:  It facilitates trust and the communication and absorption of ideas.  Even a few small nonverbal signals – a nod, a smile, an open gesture – can show people that you’re pleased to be in their company and attentive to their concerns.  Prioritizing warmth helps you connect immediately with those around you, demonstrating that you hear them, understand them, and can be trusted by them.”</a:t>
            </a:r>
            <a:endParaRPr lang="en-US" sz="2000" dirty="0" smtClean="0"/>
          </a:p>
          <a:p>
            <a:pPr marL="0" indent="0">
              <a:buNone/>
            </a:pPr>
            <a:r>
              <a:rPr lang="en-US" sz="2000" dirty="0"/>
              <a:t>	</a:t>
            </a:r>
            <a:r>
              <a:rPr lang="en-US" sz="1800" i="1" dirty="0" smtClean="0"/>
              <a:t>“Spotlight on Influence,” Harvard Business Review, July 2013</a:t>
            </a:r>
            <a:endParaRPr lang="en-US" dirty="0"/>
          </a:p>
        </p:txBody>
      </p:sp>
    </p:spTree>
    <p:extLst>
      <p:ext uri="{BB962C8B-B14F-4D97-AF65-F5344CB8AC3E}">
        <p14:creationId xmlns:p14="http://schemas.microsoft.com/office/powerpoint/2010/main" val="606051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564</TotalTime>
  <Words>1654</Words>
  <Application>Microsoft Office PowerPoint</Application>
  <PresentationFormat>On-screen Show (4:3)</PresentationFormat>
  <Paragraphs>159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Breeze</vt:lpstr>
      <vt:lpstr>Communication at Work:</vt:lpstr>
      <vt:lpstr>Distinctions:</vt:lpstr>
      <vt:lpstr>Some Dimensions of Feedback:</vt:lpstr>
      <vt:lpstr>Responsiveness (“Feedback 101”) – What Did You Hear?</vt:lpstr>
      <vt:lpstr>Responsiveness (“Feedback 101”)</vt:lpstr>
      <vt:lpstr>REFRAMING</vt:lpstr>
      <vt:lpstr>If You Got it Wrong -- </vt:lpstr>
      <vt:lpstr>The Language of Humanity</vt:lpstr>
      <vt:lpstr>The Language of Humanity</vt:lpstr>
      <vt:lpstr>The Language of Trust</vt:lpstr>
      <vt:lpstr>Trust-building Behaviors:</vt:lpstr>
      <vt:lpstr>Trust – (1) Enhance Communication, Avoid Misunderstanding And Rumors:</vt:lpstr>
      <vt:lpstr>(2) Trust:  Build Faith In Your Character And Deter Suspicion About Motives:</vt:lpstr>
      <vt:lpstr>(3) Trust: Display, Value, And Grow Competence:</vt:lpstr>
      <vt:lpstr>Reading About Trust</vt:lpstr>
      <vt:lpstr>The Language Of Metaphor</vt:lpstr>
      <vt:lpstr>Some Metaphors and Kin:</vt:lpstr>
      <vt:lpstr>Why Consider Metaphors?</vt:lpstr>
      <vt:lpstr>Questioning:  The Art Of Powerful Questions</vt:lpstr>
      <vt:lpstr>Examples Of Powerful Questions:</vt:lpstr>
      <vt:lpstr>Reading About Questions</vt:lpstr>
      <vt:lpstr>Narrative:  The Power Of Stories</vt:lpstr>
      <vt:lpstr>The Language Of Negotiation</vt:lpstr>
      <vt:lpstr>Bringing It All Together:  Communication About Performance </vt:lpstr>
      <vt:lpstr>Communication About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at Work:</dc:title>
  <dc:creator>Norval Settle</dc:creator>
  <cp:lastModifiedBy>DOEUSER</cp:lastModifiedBy>
  <cp:revision>42</cp:revision>
  <cp:lastPrinted>2014-09-30T00:31:45Z</cp:lastPrinted>
  <dcterms:created xsi:type="dcterms:W3CDTF">2014-09-29T14:10:59Z</dcterms:created>
  <dcterms:modified xsi:type="dcterms:W3CDTF">2014-10-16T20:05:33Z</dcterms:modified>
</cp:coreProperties>
</file>