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8" r:id="rId1"/>
    <p:sldMasterId id="2147484715" r:id="rId2"/>
    <p:sldMasterId id="2147484728" r:id="rId3"/>
  </p:sldMasterIdLst>
  <p:notesMasterIdLst>
    <p:notesMasterId r:id="rId51"/>
  </p:notesMasterIdLst>
  <p:sldIdLst>
    <p:sldId id="256" r:id="rId4"/>
    <p:sldId id="368" r:id="rId5"/>
    <p:sldId id="281" r:id="rId6"/>
    <p:sldId id="257" r:id="rId7"/>
    <p:sldId id="309" r:id="rId8"/>
    <p:sldId id="310" r:id="rId9"/>
    <p:sldId id="402" r:id="rId10"/>
    <p:sldId id="299" r:id="rId11"/>
    <p:sldId id="302" r:id="rId12"/>
    <p:sldId id="283" r:id="rId13"/>
    <p:sldId id="324" r:id="rId14"/>
    <p:sldId id="405" r:id="rId15"/>
    <p:sldId id="306" r:id="rId16"/>
    <p:sldId id="307" r:id="rId17"/>
    <p:sldId id="407" r:id="rId18"/>
    <p:sldId id="369" r:id="rId19"/>
    <p:sldId id="265" r:id="rId20"/>
    <p:sldId id="401" r:id="rId21"/>
    <p:sldId id="420" r:id="rId22"/>
    <p:sldId id="403" r:id="rId23"/>
    <p:sldId id="404" r:id="rId24"/>
    <p:sldId id="418" r:id="rId25"/>
    <p:sldId id="359" r:id="rId26"/>
    <p:sldId id="284" r:id="rId27"/>
    <p:sldId id="336" r:id="rId28"/>
    <p:sldId id="313" r:id="rId29"/>
    <p:sldId id="315" r:id="rId30"/>
    <p:sldId id="326" r:id="rId31"/>
    <p:sldId id="421" r:id="rId32"/>
    <p:sldId id="411" r:id="rId33"/>
    <p:sldId id="400" r:id="rId34"/>
    <p:sldId id="385" r:id="rId35"/>
    <p:sldId id="327" r:id="rId36"/>
    <p:sldId id="328" r:id="rId37"/>
    <p:sldId id="382" r:id="rId38"/>
    <p:sldId id="384" r:id="rId39"/>
    <p:sldId id="386" r:id="rId40"/>
    <p:sldId id="378" r:id="rId41"/>
    <p:sldId id="416" r:id="rId42"/>
    <p:sldId id="388" r:id="rId43"/>
    <p:sldId id="319" r:id="rId44"/>
    <p:sldId id="337" r:id="rId45"/>
    <p:sldId id="360" r:id="rId46"/>
    <p:sldId id="397" r:id="rId47"/>
    <p:sldId id="412" r:id="rId48"/>
    <p:sldId id="422" r:id="rId49"/>
    <p:sldId id="423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3300"/>
    <a:srgbClr val="67DAF5"/>
    <a:srgbClr val="33CC33"/>
    <a:srgbClr val="0BE70B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2" autoAdjust="0"/>
    <p:restoredTop sz="94718" autoAdjust="0"/>
  </p:normalViewPr>
  <p:slideViewPr>
    <p:cSldViewPr>
      <p:cViewPr varScale="1">
        <p:scale>
          <a:sx n="95" d="100"/>
          <a:sy n="95" d="100"/>
        </p:scale>
        <p:origin x="-131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32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6DEEEB-D23F-4618-BC9F-96B382822B56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EC48A7-1DC0-40BA-8E80-7A9BEFBED195}">
      <dgm:prSet phldrT="[Text]" custT="1"/>
      <dgm:spPr/>
      <dgm:t>
        <a:bodyPr/>
        <a:lstStyle/>
        <a:p>
          <a:r>
            <a:rPr lang="en-US" sz="1800" b="1" dirty="0" smtClean="0"/>
            <a:t>Analyze behavior  w/ </a:t>
          </a:r>
          <a:r>
            <a:rPr lang="en-US" sz="1800" b="1" dirty="0" smtClean="0">
              <a:solidFill>
                <a:srgbClr val="C00000"/>
              </a:solidFill>
            </a:rPr>
            <a:t>TAD Dynamic</a:t>
          </a:r>
          <a:r>
            <a:rPr lang="en-US" sz="1800" dirty="0" smtClean="0">
              <a:solidFill>
                <a:schemeClr val="accent1"/>
              </a:solidFill>
            </a:rPr>
            <a:t>©</a:t>
          </a:r>
          <a:endParaRPr lang="en-US" sz="1800" b="1" dirty="0">
            <a:solidFill>
              <a:srgbClr val="C00000"/>
            </a:solidFill>
          </a:endParaRPr>
        </a:p>
      </dgm:t>
    </dgm:pt>
    <dgm:pt modelId="{816EC284-B425-4597-AF16-328C4699B632}" type="parTrans" cxnId="{CF98C187-20E6-4656-BA26-DB2654120171}">
      <dgm:prSet/>
      <dgm:spPr/>
      <dgm:t>
        <a:bodyPr/>
        <a:lstStyle/>
        <a:p>
          <a:endParaRPr lang="en-US"/>
        </a:p>
      </dgm:t>
    </dgm:pt>
    <dgm:pt modelId="{5AF49321-9CBD-4CE4-8EAA-16449811CD7E}" type="sibTrans" cxnId="{CF98C187-20E6-4656-BA26-DB2654120171}">
      <dgm:prSet/>
      <dgm:spPr/>
      <dgm:t>
        <a:bodyPr/>
        <a:lstStyle/>
        <a:p>
          <a:endParaRPr lang="en-US"/>
        </a:p>
      </dgm:t>
    </dgm:pt>
    <dgm:pt modelId="{970C6F4B-1ED9-46EA-94E0-EC36B42098FC}">
      <dgm:prSet phldrT="[Text]" custT="1"/>
      <dgm:spPr/>
      <dgm:t>
        <a:bodyPr/>
        <a:lstStyle/>
        <a:p>
          <a:r>
            <a:rPr lang="en-US" sz="1800" b="1" dirty="0" smtClean="0"/>
            <a:t>Develop theory on nature of </a:t>
          </a:r>
          <a:r>
            <a:rPr lang="en-US" sz="1800" b="1" dirty="0" smtClean="0">
              <a:solidFill>
                <a:srgbClr val="C00000"/>
              </a:solidFill>
            </a:rPr>
            <a:t>anxiety</a:t>
          </a:r>
          <a:endParaRPr lang="en-US" sz="1800" b="1" dirty="0">
            <a:solidFill>
              <a:srgbClr val="C00000"/>
            </a:solidFill>
          </a:endParaRPr>
        </a:p>
      </dgm:t>
    </dgm:pt>
    <dgm:pt modelId="{91284826-BF8D-4A90-8158-8336475EBD77}" type="parTrans" cxnId="{90D88E4D-3284-443F-AEE4-85A49A9E1387}">
      <dgm:prSet/>
      <dgm:spPr/>
      <dgm:t>
        <a:bodyPr/>
        <a:lstStyle/>
        <a:p>
          <a:endParaRPr lang="en-US"/>
        </a:p>
      </dgm:t>
    </dgm:pt>
    <dgm:pt modelId="{69C54256-485E-47DE-A925-3B9B98DF1773}" type="sibTrans" cxnId="{90D88E4D-3284-443F-AEE4-85A49A9E1387}">
      <dgm:prSet/>
      <dgm:spPr/>
      <dgm:t>
        <a:bodyPr/>
        <a:lstStyle/>
        <a:p>
          <a:endParaRPr lang="en-US"/>
        </a:p>
      </dgm:t>
    </dgm:pt>
    <dgm:pt modelId="{5E06294C-51E0-4561-845A-2A9E76753B1B}">
      <dgm:prSet phldrT="[Text]" custT="1"/>
      <dgm:spPr/>
      <dgm:t>
        <a:bodyPr/>
        <a:lstStyle/>
        <a:p>
          <a:r>
            <a:rPr lang="en-US" sz="1800" b="1" dirty="0" smtClean="0"/>
            <a:t>Develop strategy to reduce </a:t>
          </a:r>
          <a:r>
            <a:rPr lang="en-US" sz="1800" b="1" dirty="0" smtClean="0">
              <a:solidFill>
                <a:srgbClr val="C00000"/>
              </a:solidFill>
            </a:rPr>
            <a:t>anxiety</a:t>
          </a:r>
          <a:endParaRPr lang="en-US" sz="1800" b="1" dirty="0">
            <a:solidFill>
              <a:srgbClr val="C00000"/>
            </a:solidFill>
          </a:endParaRPr>
        </a:p>
      </dgm:t>
    </dgm:pt>
    <dgm:pt modelId="{2CB1AACF-DF5A-464F-B93C-EE15C8064E89}" type="parTrans" cxnId="{9A190478-382E-4453-BD5C-7781F2AB4277}">
      <dgm:prSet/>
      <dgm:spPr/>
      <dgm:t>
        <a:bodyPr/>
        <a:lstStyle/>
        <a:p>
          <a:endParaRPr lang="en-US"/>
        </a:p>
      </dgm:t>
    </dgm:pt>
    <dgm:pt modelId="{13A0A734-F018-43A0-A54D-7D508E78EE67}" type="sibTrans" cxnId="{9A190478-382E-4453-BD5C-7781F2AB4277}">
      <dgm:prSet/>
      <dgm:spPr/>
      <dgm:t>
        <a:bodyPr/>
        <a:lstStyle/>
        <a:p>
          <a:endParaRPr lang="en-US"/>
        </a:p>
      </dgm:t>
    </dgm:pt>
    <dgm:pt modelId="{F14D0A68-5A13-4A54-BCED-B1BD29951957}">
      <dgm:prSet phldrT="[Text]" custT="1"/>
      <dgm:spPr/>
      <dgm:t>
        <a:bodyPr/>
        <a:lstStyle/>
        <a:p>
          <a:r>
            <a:rPr lang="en-US" sz="1800" b="1" dirty="0" smtClean="0"/>
            <a:t>Test strategy</a:t>
          </a:r>
          <a:endParaRPr lang="en-US" sz="1800" b="1" dirty="0">
            <a:solidFill>
              <a:srgbClr val="C00000"/>
            </a:solidFill>
          </a:endParaRPr>
        </a:p>
      </dgm:t>
    </dgm:pt>
    <dgm:pt modelId="{EA9BA346-4611-4892-ABA8-C1D4E11FE87A}" type="parTrans" cxnId="{6D2C070F-1AF7-45DB-9FF4-403B06DB7A6A}">
      <dgm:prSet/>
      <dgm:spPr/>
      <dgm:t>
        <a:bodyPr/>
        <a:lstStyle/>
        <a:p>
          <a:endParaRPr lang="en-US"/>
        </a:p>
      </dgm:t>
    </dgm:pt>
    <dgm:pt modelId="{2030EED1-A503-41A5-9018-170D3BB5AC1E}" type="sibTrans" cxnId="{6D2C070F-1AF7-45DB-9FF4-403B06DB7A6A}">
      <dgm:prSet/>
      <dgm:spPr/>
      <dgm:t>
        <a:bodyPr/>
        <a:lstStyle/>
        <a:p>
          <a:endParaRPr lang="en-US"/>
        </a:p>
      </dgm:t>
    </dgm:pt>
    <dgm:pt modelId="{161CF631-3276-43F4-AC67-9BC19AC23244}">
      <dgm:prSet phldrT="[Text]" custT="1"/>
      <dgm:spPr/>
      <dgm:t>
        <a:bodyPr/>
        <a:lstStyle/>
        <a:p>
          <a:r>
            <a:rPr lang="en-US" sz="1800" b="1" dirty="0" smtClean="0"/>
            <a:t>Observe behavior</a:t>
          </a:r>
          <a:endParaRPr lang="en-US" sz="1800" b="1" dirty="0"/>
        </a:p>
      </dgm:t>
    </dgm:pt>
    <dgm:pt modelId="{31D05E89-A474-4A07-AC6A-DA5308EE0D7B}" type="parTrans" cxnId="{7D90B3E0-B8F3-4BC9-9CFE-26E284D7D307}">
      <dgm:prSet/>
      <dgm:spPr/>
      <dgm:t>
        <a:bodyPr/>
        <a:lstStyle/>
        <a:p>
          <a:endParaRPr lang="en-US"/>
        </a:p>
      </dgm:t>
    </dgm:pt>
    <dgm:pt modelId="{2C10BEFE-EA45-4FB9-AF3A-644EB422B8B7}" type="sibTrans" cxnId="{7D90B3E0-B8F3-4BC9-9CFE-26E284D7D307}">
      <dgm:prSet/>
      <dgm:spPr/>
      <dgm:t>
        <a:bodyPr/>
        <a:lstStyle/>
        <a:p>
          <a:endParaRPr lang="en-US"/>
        </a:p>
      </dgm:t>
    </dgm:pt>
    <dgm:pt modelId="{09A8774F-7DC1-4690-B180-7BF3148B3A41}" type="pres">
      <dgm:prSet presAssocID="{2D6DEEEB-D23F-4618-BC9F-96B382822B5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FF9136-42FA-4136-869D-FEDC5E04CB31}" type="pres">
      <dgm:prSet presAssocID="{B9EC48A7-1DC0-40BA-8E80-7A9BEFBED195}" presName="dummy" presStyleCnt="0"/>
      <dgm:spPr/>
    </dgm:pt>
    <dgm:pt modelId="{A587024B-5079-4D12-A2ED-1ADB7E01B531}" type="pres">
      <dgm:prSet presAssocID="{B9EC48A7-1DC0-40BA-8E80-7A9BEFBED195}" presName="node" presStyleLbl="revTx" presStyleIdx="0" presStyleCnt="5" custScaleX="154840" custRadScaleRad="103973" custRadScaleInc="20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1C74F9-F28C-462B-B4E0-EB655256D843}" type="pres">
      <dgm:prSet presAssocID="{5AF49321-9CBD-4CE4-8EAA-16449811CD7E}" presName="sibTrans" presStyleLbl="node1" presStyleIdx="0" presStyleCnt="5"/>
      <dgm:spPr/>
      <dgm:t>
        <a:bodyPr/>
        <a:lstStyle/>
        <a:p>
          <a:endParaRPr lang="en-US"/>
        </a:p>
      </dgm:t>
    </dgm:pt>
    <dgm:pt modelId="{3148D3AA-F22B-4A13-81B1-62100E32D95F}" type="pres">
      <dgm:prSet presAssocID="{970C6F4B-1ED9-46EA-94E0-EC36B42098FC}" presName="dummy" presStyleCnt="0"/>
      <dgm:spPr/>
    </dgm:pt>
    <dgm:pt modelId="{541B5FB1-BF60-4C66-940D-483331F0262E}" type="pres">
      <dgm:prSet presAssocID="{970C6F4B-1ED9-46EA-94E0-EC36B42098FC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7B589-7200-46AA-81D6-93813E968B44}" type="pres">
      <dgm:prSet presAssocID="{69C54256-485E-47DE-A925-3B9B98DF1773}" presName="sibTrans" presStyleLbl="node1" presStyleIdx="1" presStyleCnt="5" custLinFactNeighborX="2814" custLinFactNeighborY="1783"/>
      <dgm:spPr/>
      <dgm:t>
        <a:bodyPr/>
        <a:lstStyle/>
        <a:p>
          <a:endParaRPr lang="en-US"/>
        </a:p>
      </dgm:t>
    </dgm:pt>
    <dgm:pt modelId="{006CD255-DF41-4C97-B978-20F092742812}" type="pres">
      <dgm:prSet presAssocID="{5E06294C-51E0-4561-845A-2A9E76753B1B}" presName="dummy" presStyleCnt="0"/>
      <dgm:spPr/>
    </dgm:pt>
    <dgm:pt modelId="{757AF01C-CD1F-4ABF-9187-A3418C45F265}" type="pres">
      <dgm:prSet presAssocID="{5E06294C-51E0-4561-845A-2A9E76753B1B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633227-85B0-4E81-9980-17DFCA788DB8}" type="pres">
      <dgm:prSet presAssocID="{13A0A734-F018-43A0-A54D-7D508E78EE67}" presName="sibTrans" presStyleLbl="node1" presStyleIdx="2" presStyleCnt="5" custLinFactNeighborX="-4445" custLinFactNeighborY="-1847"/>
      <dgm:spPr/>
      <dgm:t>
        <a:bodyPr/>
        <a:lstStyle/>
        <a:p>
          <a:endParaRPr lang="en-US"/>
        </a:p>
      </dgm:t>
    </dgm:pt>
    <dgm:pt modelId="{C225DEA0-1166-429E-8B15-045392EBD013}" type="pres">
      <dgm:prSet presAssocID="{F14D0A68-5A13-4A54-BCED-B1BD29951957}" presName="dummy" presStyleCnt="0"/>
      <dgm:spPr/>
    </dgm:pt>
    <dgm:pt modelId="{8416CB67-3D1F-4D05-B347-3F11E69C9BEA}" type="pres">
      <dgm:prSet presAssocID="{F14D0A68-5A13-4A54-BCED-B1BD29951957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30D19-A62F-45C2-890D-2009129DD183}" type="pres">
      <dgm:prSet presAssocID="{2030EED1-A503-41A5-9018-170D3BB5AC1E}" presName="sibTrans" presStyleLbl="node1" presStyleIdx="3" presStyleCnt="5"/>
      <dgm:spPr/>
      <dgm:t>
        <a:bodyPr/>
        <a:lstStyle/>
        <a:p>
          <a:endParaRPr lang="en-US"/>
        </a:p>
      </dgm:t>
    </dgm:pt>
    <dgm:pt modelId="{9A0C903B-74F8-4F9E-B581-A4CE1ACCDB9F}" type="pres">
      <dgm:prSet presAssocID="{161CF631-3276-43F4-AC67-9BC19AC23244}" presName="dummy" presStyleCnt="0"/>
      <dgm:spPr/>
    </dgm:pt>
    <dgm:pt modelId="{C8ECD227-9083-45A3-A5EE-C1CC723A7A44}" type="pres">
      <dgm:prSet presAssocID="{161CF631-3276-43F4-AC67-9BC19AC23244}" presName="node" presStyleLbl="revTx" presStyleIdx="4" presStyleCnt="5" custScaleY="77032" custRadScaleRad="100895" custRadScaleInc="-404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19C130-1943-4707-9579-2AF4C47F7329}" type="pres">
      <dgm:prSet presAssocID="{2C10BEFE-EA45-4FB9-AF3A-644EB422B8B7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6D2C070F-1AF7-45DB-9FF4-403B06DB7A6A}" srcId="{2D6DEEEB-D23F-4618-BC9F-96B382822B56}" destId="{F14D0A68-5A13-4A54-BCED-B1BD29951957}" srcOrd="3" destOrd="0" parTransId="{EA9BA346-4611-4892-ABA8-C1D4E11FE87A}" sibTransId="{2030EED1-A503-41A5-9018-170D3BB5AC1E}"/>
    <dgm:cxn modelId="{495B9659-872E-4A82-8A04-8519378E8388}" type="presOf" srcId="{13A0A734-F018-43A0-A54D-7D508E78EE67}" destId="{13633227-85B0-4E81-9980-17DFCA788DB8}" srcOrd="0" destOrd="0" presId="urn:microsoft.com/office/officeart/2005/8/layout/cycle1"/>
    <dgm:cxn modelId="{BCEB96B8-093E-4429-A56B-C1E55E493CA3}" type="presOf" srcId="{B9EC48A7-1DC0-40BA-8E80-7A9BEFBED195}" destId="{A587024B-5079-4D12-A2ED-1ADB7E01B531}" srcOrd="0" destOrd="0" presId="urn:microsoft.com/office/officeart/2005/8/layout/cycle1"/>
    <dgm:cxn modelId="{E86EB9C4-8FD6-486E-A0BA-49016C14D45D}" type="presOf" srcId="{2D6DEEEB-D23F-4618-BC9F-96B382822B56}" destId="{09A8774F-7DC1-4690-B180-7BF3148B3A41}" srcOrd="0" destOrd="0" presId="urn:microsoft.com/office/officeart/2005/8/layout/cycle1"/>
    <dgm:cxn modelId="{B86B5042-D051-4BA6-BC34-3DA7AD0CC2BC}" type="presOf" srcId="{5AF49321-9CBD-4CE4-8EAA-16449811CD7E}" destId="{CB1C74F9-F28C-462B-B4E0-EB655256D843}" srcOrd="0" destOrd="0" presId="urn:microsoft.com/office/officeart/2005/8/layout/cycle1"/>
    <dgm:cxn modelId="{5EC54491-A4A4-4397-90FC-7CFAE1D687A5}" type="presOf" srcId="{2C10BEFE-EA45-4FB9-AF3A-644EB422B8B7}" destId="{9519C130-1943-4707-9579-2AF4C47F7329}" srcOrd="0" destOrd="0" presId="urn:microsoft.com/office/officeart/2005/8/layout/cycle1"/>
    <dgm:cxn modelId="{F2F58F33-288F-42AD-B7EF-950F3E7D0E46}" type="presOf" srcId="{F14D0A68-5A13-4A54-BCED-B1BD29951957}" destId="{8416CB67-3D1F-4D05-B347-3F11E69C9BEA}" srcOrd="0" destOrd="0" presId="urn:microsoft.com/office/officeart/2005/8/layout/cycle1"/>
    <dgm:cxn modelId="{1CB0D4C2-F8AE-4798-8399-75D151886CAF}" type="presOf" srcId="{970C6F4B-1ED9-46EA-94E0-EC36B42098FC}" destId="{541B5FB1-BF60-4C66-940D-483331F0262E}" srcOrd="0" destOrd="0" presId="urn:microsoft.com/office/officeart/2005/8/layout/cycle1"/>
    <dgm:cxn modelId="{E2DBDF0D-36EC-47F2-9D7B-093C5850686D}" type="presOf" srcId="{5E06294C-51E0-4561-845A-2A9E76753B1B}" destId="{757AF01C-CD1F-4ABF-9187-A3418C45F265}" srcOrd="0" destOrd="0" presId="urn:microsoft.com/office/officeart/2005/8/layout/cycle1"/>
    <dgm:cxn modelId="{7D90B3E0-B8F3-4BC9-9CFE-26E284D7D307}" srcId="{2D6DEEEB-D23F-4618-BC9F-96B382822B56}" destId="{161CF631-3276-43F4-AC67-9BC19AC23244}" srcOrd="4" destOrd="0" parTransId="{31D05E89-A474-4A07-AC6A-DA5308EE0D7B}" sibTransId="{2C10BEFE-EA45-4FB9-AF3A-644EB422B8B7}"/>
    <dgm:cxn modelId="{9A190478-382E-4453-BD5C-7781F2AB4277}" srcId="{2D6DEEEB-D23F-4618-BC9F-96B382822B56}" destId="{5E06294C-51E0-4561-845A-2A9E76753B1B}" srcOrd="2" destOrd="0" parTransId="{2CB1AACF-DF5A-464F-B93C-EE15C8064E89}" sibTransId="{13A0A734-F018-43A0-A54D-7D508E78EE67}"/>
    <dgm:cxn modelId="{EE7F2C20-E8C0-4778-B494-F6E744BB96AC}" type="presOf" srcId="{161CF631-3276-43F4-AC67-9BC19AC23244}" destId="{C8ECD227-9083-45A3-A5EE-C1CC723A7A44}" srcOrd="0" destOrd="0" presId="urn:microsoft.com/office/officeart/2005/8/layout/cycle1"/>
    <dgm:cxn modelId="{90D88E4D-3284-443F-AEE4-85A49A9E1387}" srcId="{2D6DEEEB-D23F-4618-BC9F-96B382822B56}" destId="{970C6F4B-1ED9-46EA-94E0-EC36B42098FC}" srcOrd="1" destOrd="0" parTransId="{91284826-BF8D-4A90-8158-8336475EBD77}" sibTransId="{69C54256-485E-47DE-A925-3B9B98DF1773}"/>
    <dgm:cxn modelId="{CF98C187-20E6-4656-BA26-DB2654120171}" srcId="{2D6DEEEB-D23F-4618-BC9F-96B382822B56}" destId="{B9EC48A7-1DC0-40BA-8E80-7A9BEFBED195}" srcOrd="0" destOrd="0" parTransId="{816EC284-B425-4597-AF16-328C4699B632}" sibTransId="{5AF49321-9CBD-4CE4-8EAA-16449811CD7E}"/>
    <dgm:cxn modelId="{E4D2C161-1F96-4960-9A08-C186CFC2C101}" type="presOf" srcId="{2030EED1-A503-41A5-9018-170D3BB5AC1E}" destId="{8D030D19-A62F-45C2-890D-2009129DD183}" srcOrd="0" destOrd="0" presId="urn:microsoft.com/office/officeart/2005/8/layout/cycle1"/>
    <dgm:cxn modelId="{8EEB0B98-D5AC-46C9-BC17-DE4A40D0ED6E}" type="presOf" srcId="{69C54256-485E-47DE-A925-3B9B98DF1773}" destId="{BDE7B589-7200-46AA-81D6-93813E968B44}" srcOrd="0" destOrd="0" presId="urn:microsoft.com/office/officeart/2005/8/layout/cycle1"/>
    <dgm:cxn modelId="{9678CAB3-1C67-4E3E-8E79-9D80CE4D372D}" type="presParOf" srcId="{09A8774F-7DC1-4690-B180-7BF3148B3A41}" destId="{72FF9136-42FA-4136-869D-FEDC5E04CB31}" srcOrd="0" destOrd="0" presId="urn:microsoft.com/office/officeart/2005/8/layout/cycle1"/>
    <dgm:cxn modelId="{1BFC9E34-FA2D-479B-A7AA-9322CCFC135C}" type="presParOf" srcId="{09A8774F-7DC1-4690-B180-7BF3148B3A41}" destId="{A587024B-5079-4D12-A2ED-1ADB7E01B531}" srcOrd="1" destOrd="0" presId="urn:microsoft.com/office/officeart/2005/8/layout/cycle1"/>
    <dgm:cxn modelId="{4CCBC8F0-E515-4D74-8AA5-ECC7C8969394}" type="presParOf" srcId="{09A8774F-7DC1-4690-B180-7BF3148B3A41}" destId="{CB1C74F9-F28C-462B-B4E0-EB655256D843}" srcOrd="2" destOrd="0" presId="urn:microsoft.com/office/officeart/2005/8/layout/cycle1"/>
    <dgm:cxn modelId="{000976E0-F680-4F1E-A686-318EE4E943CB}" type="presParOf" srcId="{09A8774F-7DC1-4690-B180-7BF3148B3A41}" destId="{3148D3AA-F22B-4A13-81B1-62100E32D95F}" srcOrd="3" destOrd="0" presId="urn:microsoft.com/office/officeart/2005/8/layout/cycle1"/>
    <dgm:cxn modelId="{6ABFC7A2-D1E4-4F0D-824D-615ECE5FD2B3}" type="presParOf" srcId="{09A8774F-7DC1-4690-B180-7BF3148B3A41}" destId="{541B5FB1-BF60-4C66-940D-483331F0262E}" srcOrd="4" destOrd="0" presId="urn:microsoft.com/office/officeart/2005/8/layout/cycle1"/>
    <dgm:cxn modelId="{720F1AB8-0214-4272-B4F6-A6351BD6FB5F}" type="presParOf" srcId="{09A8774F-7DC1-4690-B180-7BF3148B3A41}" destId="{BDE7B589-7200-46AA-81D6-93813E968B44}" srcOrd="5" destOrd="0" presId="urn:microsoft.com/office/officeart/2005/8/layout/cycle1"/>
    <dgm:cxn modelId="{4F45A63B-807A-4B43-9596-DA04D44C4A61}" type="presParOf" srcId="{09A8774F-7DC1-4690-B180-7BF3148B3A41}" destId="{006CD255-DF41-4C97-B978-20F092742812}" srcOrd="6" destOrd="0" presId="urn:microsoft.com/office/officeart/2005/8/layout/cycle1"/>
    <dgm:cxn modelId="{A07CF9C3-3BBB-4F1C-BA6B-6D23D706F1A0}" type="presParOf" srcId="{09A8774F-7DC1-4690-B180-7BF3148B3A41}" destId="{757AF01C-CD1F-4ABF-9187-A3418C45F265}" srcOrd="7" destOrd="0" presId="urn:microsoft.com/office/officeart/2005/8/layout/cycle1"/>
    <dgm:cxn modelId="{D7683EAA-0163-4574-B841-159F86BE7335}" type="presParOf" srcId="{09A8774F-7DC1-4690-B180-7BF3148B3A41}" destId="{13633227-85B0-4E81-9980-17DFCA788DB8}" srcOrd="8" destOrd="0" presId="urn:microsoft.com/office/officeart/2005/8/layout/cycle1"/>
    <dgm:cxn modelId="{C945C4B4-D5BC-4DDE-86E7-1D6E7D8F1A19}" type="presParOf" srcId="{09A8774F-7DC1-4690-B180-7BF3148B3A41}" destId="{C225DEA0-1166-429E-8B15-045392EBD013}" srcOrd="9" destOrd="0" presId="urn:microsoft.com/office/officeart/2005/8/layout/cycle1"/>
    <dgm:cxn modelId="{0AD6827B-8C90-4458-A0B7-3B6B615769CC}" type="presParOf" srcId="{09A8774F-7DC1-4690-B180-7BF3148B3A41}" destId="{8416CB67-3D1F-4D05-B347-3F11E69C9BEA}" srcOrd="10" destOrd="0" presId="urn:microsoft.com/office/officeart/2005/8/layout/cycle1"/>
    <dgm:cxn modelId="{27D57EA0-B6F8-4738-92CA-0BBEF0B256C0}" type="presParOf" srcId="{09A8774F-7DC1-4690-B180-7BF3148B3A41}" destId="{8D030D19-A62F-45C2-890D-2009129DD183}" srcOrd="11" destOrd="0" presId="urn:microsoft.com/office/officeart/2005/8/layout/cycle1"/>
    <dgm:cxn modelId="{88D2B1B4-BD8A-49C9-B031-4C9D6954DEE7}" type="presParOf" srcId="{09A8774F-7DC1-4690-B180-7BF3148B3A41}" destId="{9A0C903B-74F8-4F9E-B581-A4CE1ACCDB9F}" srcOrd="12" destOrd="0" presId="urn:microsoft.com/office/officeart/2005/8/layout/cycle1"/>
    <dgm:cxn modelId="{2F2CA5CA-1398-4400-A93E-50CD6F3D9679}" type="presParOf" srcId="{09A8774F-7DC1-4690-B180-7BF3148B3A41}" destId="{C8ECD227-9083-45A3-A5EE-C1CC723A7A44}" srcOrd="13" destOrd="0" presId="urn:microsoft.com/office/officeart/2005/8/layout/cycle1"/>
    <dgm:cxn modelId="{E1CB4688-B88E-429D-8A9D-217D09DD6757}" type="presParOf" srcId="{09A8774F-7DC1-4690-B180-7BF3148B3A41}" destId="{9519C130-1943-4707-9579-2AF4C47F7329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7024B-5079-4D12-A2ED-1ADB7E01B531}">
      <dsp:nvSpPr>
        <dsp:cNvPr id="0" name=""/>
        <dsp:cNvSpPr/>
      </dsp:nvSpPr>
      <dsp:spPr>
        <a:xfrm>
          <a:off x="4515564" y="76201"/>
          <a:ext cx="1732834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Analyze behavior  w/ </a:t>
          </a:r>
          <a:r>
            <a:rPr lang="en-US" sz="1800" b="1" kern="1200" dirty="0" smtClean="0">
              <a:solidFill>
                <a:srgbClr val="C00000"/>
              </a:solidFill>
            </a:rPr>
            <a:t>TAD Dynamic</a:t>
          </a:r>
          <a:r>
            <a:rPr lang="en-US" sz="1800" kern="1200" dirty="0" smtClean="0">
              <a:solidFill>
                <a:schemeClr val="accent1"/>
              </a:solidFill>
            </a:rPr>
            <a:t>©</a:t>
          </a:r>
          <a:endParaRPr lang="en-US" sz="1800" b="1" kern="1200" dirty="0">
            <a:solidFill>
              <a:srgbClr val="C00000"/>
            </a:solidFill>
          </a:endParaRPr>
        </a:p>
      </dsp:txBody>
      <dsp:txXfrm>
        <a:off x="4515564" y="76201"/>
        <a:ext cx="1732834" cy="1119113"/>
      </dsp:txXfrm>
    </dsp:sp>
    <dsp:sp modelId="{CB1C74F9-F28C-462B-B4E0-EB655256D843}">
      <dsp:nvSpPr>
        <dsp:cNvPr id="0" name=""/>
        <dsp:cNvSpPr/>
      </dsp:nvSpPr>
      <dsp:spPr>
        <a:xfrm>
          <a:off x="2023138" y="-152512"/>
          <a:ext cx="4198726" cy="4198726"/>
        </a:xfrm>
        <a:prstGeom prst="circularArrow">
          <a:avLst>
            <a:gd name="adj1" fmla="val 5197"/>
            <a:gd name="adj2" fmla="val 335716"/>
            <a:gd name="adj3" fmla="val 21578400"/>
            <a:gd name="adj4" fmla="val 20172501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B5FB1-BF60-4C66-940D-483331F0262E}">
      <dsp:nvSpPr>
        <dsp:cNvPr id="0" name=""/>
        <dsp:cNvSpPr/>
      </dsp:nvSpPr>
      <dsp:spPr>
        <a:xfrm>
          <a:off x="5327014" y="2116836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Develop theory on nature of </a:t>
          </a:r>
          <a:r>
            <a:rPr lang="en-US" sz="1800" b="1" kern="1200" dirty="0" smtClean="0">
              <a:solidFill>
                <a:srgbClr val="C00000"/>
              </a:solidFill>
            </a:rPr>
            <a:t>anxiety</a:t>
          </a:r>
          <a:endParaRPr lang="en-US" sz="1800" b="1" kern="1200" dirty="0">
            <a:solidFill>
              <a:srgbClr val="C00000"/>
            </a:solidFill>
          </a:endParaRPr>
        </a:p>
      </dsp:txBody>
      <dsp:txXfrm>
        <a:off x="5327014" y="2116836"/>
        <a:ext cx="1119113" cy="1119113"/>
      </dsp:txXfrm>
    </dsp:sp>
    <dsp:sp modelId="{BDE7B589-7200-46AA-81D6-93813E968B44}">
      <dsp:nvSpPr>
        <dsp:cNvPr id="0" name=""/>
        <dsp:cNvSpPr/>
      </dsp:nvSpPr>
      <dsp:spPr>
        <a:xfrm>
          <a:off x="2133589" y="76210"/>
          <a:ext cx="4198726" cy="4198726"/>
        </a:xfrm>
        <a:prstGeom prst="circularArrow">
          <a:avLst>
            <a:gd name="adj1" fmla="val 5197"/>
            <a:gd name="adj2" fmla="val 335716"/>
            <a:gd name="adj3" fmla="val 4015529"/>
            <a:gd name="adj4" fmla="val 2252670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AF01C-CD1F-4ABF-9187-A3418C45F265}">
      <dsp:nvSpPr>
        <dsp:cNvPr id="0" name=""/>
        <dsp:cNvSpPr/>
      </dsp:nvSpPr>
      <dsp:spPr>
        <a:xfrm>
          <a:off x="3555243" y="3404103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Develop strategy to reduce </a:t>
          </a:r>
          <a:r>
            <a:rPr lang="en-US" sz="1800" b="1" kern="1200" dirty="0" smtClean="0">
              <a:solidFill>
                <a:srgbClr val="C00000"/>
              </a:solidFill>
            </a:rPr>
            <a:t>anxiety</a:t>
          </a:r>
          <a:endParaRPr lang="en-US" sz="1800" b="1" kern="1200" dirty="0">
            <a:solidFill>
              <a:srgbClr val="C00000"/>
            </a:solidFill>
          </a:endParaRPr>
        </a:p>
      </dsp:txBody>
      <dsp:txXfrm>
        <a:off x="3555243" y="3404103"/>
        <a:ext cx="1119113" cy="1119113"/>
      </dsp:txXfrm>
    </dsp:sp>
    <dsp:sp modelId="{13633227-85B0-4E81-9980-17DFCA788DB8}">
      <dsp:nvSpPr>
        <dsp:cNvPr id="0" name=""/>
        <dsp:cNvSpPr/>
      </dsp:nvSpPr>
      <dsp:spPr>
        <a:xfrm>
          <a:off x="1828803" y="-76203"/>
          <a:ext cx="4198726" cy="4198726"/>
        </a:xfrm>
        <a:prstGeom prst="circularArrow">
          <a:avLst>
            <a:gd name="adj1" fmla="val 5197"/>
            <a:gd name="adj2" fmla="val 335716"/>
            <a:gd name="adj3" fmla="val 8211614"/>
            <a:gd name="adj4" fmla="val 6448755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6CB67-3D1F-4D05-B347-3F11E69C9BEA}">
      <dsp:nvSpPr>
        <dsp:cNvPr id="0" name=""/>
        <dsp:cNvSpPr/>
      </dsp:nvSpPr>
      <dsp:spPr>
        <a:xfrm>
          <a:off x="1783472" y="2116836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Test strategy</a:t>
          </a:r>
          <a:endParaRPr lang="en-US" sz="1800" b="1" kern="1200" dirty="0">
            <a:solidFill>
              <a:srgbClr val="C00000"/>
            </a:solidFill>
          </a:endParaRPr>
        </a:p>
      </dsp:txBody>
      <dsp:txXfrm>
        <a:off x="1783472" y="2116836"/>
        <a:ext cx="1119113" cy="1119113"/>
      </dsp:txXfrm>
    </dsp:sp>
    <dsp:sp modelId="{8D030D19-A62F-45C2-890D-2009129DD183}">
      <dsp:nvSpPr>
        <dsp:cNvPr id="0" name=""/>
        <dsp:cNvSpPr/>
      </dsp:nvSpPr>
      <dsp:spPr>
        <a:xfrm>
          <a:off x="2014807" y="-33553"/>
          <a:ext cx="4198726" cy="4198726"/>
        </a:xfrm>
        <a:prstGeom prst="circularArrow">
          <a:avLst>
            <a:gd name="adj1" fmla="val 5197"/>
            <a:gd name="adj2" fmla="val 335716"/>
            <a:gd name="adj3" fmla="val 12086039"/>
            <a:gd name="adj4" fmla="val 10705826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CD227-9083-45A3-A5EE-C1CC723A7A44}">
      <dsp:nvSpPr>
        <dsp:cNvPr id="0" name=""/>
        <dsp:cNvSpPr/>
      </dsp:nvSpPr>
      <dsp:spPr>
        <a:xfrm>
          <a:off x="2209805" y="357124"/>
          <a:ext cx="1119113" cy="862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Observe behavior</a:t>
          </a:r>
          <a:endParaRPr lang="en-US" sz="1800" b="1" kern="1200" dirty="0"/>
        </a:p>
      </dsp:txBody>
      <dsp:txXfrm>
        <a:off x="2209805" y="357124"/>
        <a:ext cx="1119113" cy="862075"/>
      </dsp:txXfrm>
    </dsp:sp>
    <dsp:sp modelId="{9519C130-1943-4707-9579-2AF4C47F7329}">
      <dsp:nvSpPr>
        <dsp:cNvPr id="0" name=""/>
        <dsp:cNvSpPr/>
      </dsp:nvSpPr>
      <dsp:spPr>
        <a:xfrm>
          <a:off x="2098254" y="-58087"/>
          <a:ext cx="4198726" cy="4198726"/>
        </a:xfrm>
        <a:prstGeom prst="circularArrow">
          <a:avLst>
            <a:gd name="adj1" fmla="val 5197"/>
            <a:gd name="adj2" fmla="val 335716"/>
            <a:gd name="adj3" fmla="val 16453886"/>
            <a:gd name="adj4" fmla="val 14532326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6FF398B-4B14-4CBE-979C-3C0B400AB4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17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67B2901-81BB-4569-9EFB-3D1774158928}" type="slidenum">
              <a:rPr lang="en-US" smtClean="0">
                <a:solidFill>
                  <a:srgbClr val="000000"/>
                </a:solidFill>
                <a:latin typeface="Arial" charset="0"/>
              </a:rPr>
              <a:pPr/>
              <a:t>2</a:t>
            </a:fld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97E0356-97B0-4552-9A62-D7D6B8223ADB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712A20E-63A7-44E1-A408-132FB11A22C9}" type="slidenum">
              <a:rPr lang="en-US" smtClean="0">
                <a:latin typeface="Arial" charset="0"/>
              </a:rPr>
              <a:pPr/>
              <a:t>31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67B2901-81BB-4569-9EFB-3D1774158928}" type="slidenum">
              <a:rPr lang="en-US" smtClean="0">
                <a:solidFill>
                  <a:srgbClr val="000000"/>
                </a:solidFill>
                <a:latin typeface="Arial" charset="0"/>
              </a:rPr>
              <a:pPr/>
              <a:t>45</a:t>
            </a:fld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3EBD8-051D-4FD1-9C6D-2153495B10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7214A-1BAA-4E9F-80F8-082D74C417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04023D-67F4-45A4-9904-5877CD35B8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9E0F0-CA56-4D77-97F2-B61CAD574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0944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8810E-8152-4D11-BB9C-BDD60EBEB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79846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6593F-4389-4CE8-B0BA-07C1F36AA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97041"/>
      </p:ext>
    </p:extLst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677C9-7332-48AF-85A7-5FAD2F307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35437"/>
      </p:ext>
    </p:extLst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57140-535A-4B96-A065-D6E3A4DB5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40722"/>
      </p:ext>
    </p:extLst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2010, The Boss Whispering Institute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E235D-6286-4E59-BF01-7120D3E628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4B949A-3BA9-49A2-8FA7-92C5FDB23D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D838DD-4C3E-4D8E-BC45-0917447320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C0FCE-3CCA-417C-8772-3B5599353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C3448-576C-4E0D-81BC-F1A7DC3B6BA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51E3D9-2496-4579-B044-B6D6F59CF7A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436F5-3E97-46DA-B3AD-E0A2A224BF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716B0-6D4E-4ADA-A924-6061DA1E65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3EE46-566F-4399-A5D7-1D093107C2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01EEB834-651C-4AFD-8A5A-273F95C72C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45A22E-46A1-48CA-A64E-9302369198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0A641-1A8C-42A8-A4CD-D98F2FA7EA2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894EC-53C2-4DF3-9CB5-77C720D280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28271"/>
      </p:ext>
    </p:extLst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3EBD8-051D-4FD1-9C6D-2153495B10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51EA5-B0D3-4607-9EB8-A0AE341059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C0FCE-3CCA-417C-8772-3B5599353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51EA5-B0D3-4607-9EB8-A0AE341059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57EDD5-A497-42A2-B7F1-F243CD9190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9F7E1-13F3-4355-B3B3-8D24CCE207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8CC7A-CD2F-40E5-88E4-B5204984A0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B8F7F-CD5A-46BD-9E92-24DF757660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FECC-E271-457D-9F5E-E37AF8BFA9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1D8B4-B953-4E67-967F-117B89EEAD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7214A-1BAA-4E9F-80F8-082D74C417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04023D-67F4-45A4-9904-5877CD35B8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57EDD5-A497-42A2-B7F1-F243CD9190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57140-535A-4B96-A065-D6E3A4DB5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40722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9F7E1-13F3-4355-B3B3-8D24CCE207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8CC7A-CD2F-40E5-88E4-B5204984A0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B8F7F-CD5A-46BD-9E92-24DF757660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FECC-E271-457D-9F5E-E37AF8BFA9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B421D8B4-B953-4E67-967F-117B89EEAD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770E938D-9A36-4FC5-AF2F-C75B49E125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9" r:id="rId1"/>
    <p:sldLayoutId id="2147484700" r:id="rId2"/>
    <p:sldLayoutId id="2147484701" r:id="rId3"/>
    <p:sldLayoutId id="2147484702" r:id="rId4"/>
    <p:sldLayoutId id="2147484703" r:id="rId5"/>
    <p:sldLayoutId id="2147484704" r:id="rId6"/>
    <p:sldLayoutId id="2147484705" r:id="rId7"/>
    <p:sldLayoutId id="2147484706" r:id="rId8"/>
    <p:sldLayoutId id="2147484707" r:id="rId9"/>
    <p:sldLayoutId id="2147484708" r:id="rId10"/>
    <p:sldLayoutId id="2147484709" r:id="rId11"/>
    <p:sldLayoutId id="2147484710" r:id="rId12"/>
    <p:sldLayoutId id="2147484711" r:id="rId13"/>
    <p:sldLayoutId id="2147484712" r:id="rId14"/>
    <p:sldLayoutId id="2147484713" r:id="rId15"/>
    <p:sldLayoutId id="2147484714" r:id="rId16"/>
  </p:sldLayoutIdLst>
  <p:transition advClick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C9072409-7E93-4011-B2B5-AF771FAB40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717" r:id="rId2"/>
    <p:sldLayoutId id="2147484718" r:id="rId3"/>
    <p:sldLayoutId id="2147484719" r:id="rId4"/>
    <p:sldLayoutId id="2147484720" r:id="rId5"/>
    <p:sldLayoutId id="2147484721" r:id="rId6"/>
    <p:sldLayoutId id="2147484722" r:id="rId7"/>
    <p:sldLayoutId id="2147484723" r:id="rId8"/>
    <p:sldLayoutId id="2147484724" r:id="rId9"/>
    <p:sldLayoutId id="2147484725" r:id="rId10"/>
    <p:sldLayoutId id="2147484726" r:id="rId11"/>
    <p:sldLayoutId id="2147484727" r:id="rId12"/>
  </p:sldLayoutIdLst>
  <p:transition advClick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0E938D-9A36-4FC5-AF2F-C75B49E125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  <p:sldLayoutId id="214748474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2895600"/>
          </a:xfrm>
        </p:spPr>
        <p:txBody>
          <a:bodyPr/>
          <a:lstStyle/>
          <a:p>
            <a:pPr eaLnBrk="1" hangingPunct="1"/>
            <a:r>
              <a:rPr lang="en-US" dirty="0" smtClean="0"/>
              <a:t>Dealing with the Problem of </a:t>
            </a:r>
            <a:r>
              <a:rPr lang="en-US" dirty="0" smtClean="0">
                <a:solidFill>
                  <a:srgbClr val="C00000"/>
                </a:solidFill>
              </a:rPr>
              <a:t>Abrasive Leaders</a:t>
            </a:r>
            <a:endParaRPr 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733800"/>
            <a:ext cx="83820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</a:rPr>
              <a:t>Laura Crawshaw, Ph.D., BCC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</a:rPr>
              <a:t>Founder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solidFill>
                <a:srgbClr val="FFFF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The Boss Whispering Institute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Portland, Oregon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 dirty="0" smtClean="0">
                <a:solidFill>
                  <a:schemeClr val="tx1"/>
                </a:solidFill>
                <a:latin typeface="Times New Roman" pitchFamily="18" charset="0"/>
              </a:rPr>
              <a:t>www.bosswhispering.com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Laws of the Wild &amp; the Workplace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400" dirty="0" smtClean="0"/>
              <a:t>Bears &amp; abrasive leaders just want to go about their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business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Their business is </a:t>
            </a:r>
            <a:r>
              <a:rPr lang="en-US" sz="2400" b="1" dirty="0" smtClean="0">
                <a:solidFill>
                  <a:srgbClr val="0070C0"/>
                </a:solidFill>
              </a:rPr>
              <a:t>survival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Dominance pays (superior “fitness” =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survival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They </a:t>
            </a:r>
            <a:r>
              <a:rPr lang="en-US" sz="2400" b="1" u="sng" dirty="0" smtClean="0">
                <a:solidFill>
                  <a:srgbClr val="C00000"/>
                </a:solidFill>
              </a:rPr>
              <a:t>defend against threats to their survival</a:t>
            </a:r>
            <a:r>
              <a:rPr lang="en-US" sz="2400" dirty="0" smtClean="0"/>
              <a:t>, whether in the wild or the workplace, with </a:t>
            </a:r>
            <a:r>
              <a:rPr lang="en-US" sz="2400" b="1" dirty="0" smtClean="0">
                <a:solidFill>
                  <a:srgbClr val="C00000"/>
                </a:solidFill>
              </a:rPr>
              <a:t>aggression</a:t>
            </a:r>
            <a:r>
              <a:rPr lang="en-US" sz="2400" dirty="0" smtClean="0"/>
              <a:t>.</a:t>
            </a:r>
          </a:p>
          <a:p>
            <a:pPr eaLnBrk="1" hangingPunct="1"/>
            <a:endParaRPr lang="en-US" dirty="0" smtClean="0"/>
          </a:p>
          <a:p>
            <a:pPr algn="ctr" eaLnBrk="1" hangingPunct="1">
              <a:buFont typeface="Arial" charset="0"/>
              <a:buNone/>
            </a:pPr>
            <a:r>
              <a:rPr lang="en-US" sz="2800" i="1" dirty="0" smtClean="0">
                <a:solidFill>
                  <a:srgbClr val="C00000"/>
                </a:solidFill>
              </a:rPr>
              <a:t>You’ll pay if you get in their way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accent1"/>
                </a:solidFill>
              </a:rPr>
              <a:t>In The Wild: </a:t>
            </a:r>
            <a:r>
              <a:rPr lang="en-US" sz="3200" dirty="0" smtClean="0"/>
              <a:t>The Survival Dynamic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5181600"/>
            <a:ext cx="91440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86000" y="1600201"/>
            <a:ext cx="4572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T</a:t>
            </a:r>
            <a:r>
              <a:rPr lang="en-US" sz="4000" b="1" dirty="0" smtClean="0"/>
              <a:t>HREAT </a:t>
            </a:r>
            <a:r>
              <a:rPr lang="en-US" sz="4000" dirty="0" smtClean="0"/>
              <a:t>     =&gt;      </a:t>
            </a:r>
            <a:r>
              <a:rPr lang="en-US" sz="4000" b="1" dirty="0" smtClean="0">
                <a:solidFill>
                  <a:srgbClr val="C00000"/>
                </a:solidFill>
              </a:rPr>
              <a:t>A</a:t>
            </a:r>
            <a:r>
              <a:rPr lang="en-US" sz="4000" b="1" dirty="0" smtClean="0"/>
              <a:t>NXIETY</a:t>
            </a:r>
            <a:r>
              <a:rPr lang="en-US" sz="4000" dirty="0" smtClean="0"/>
              <a:t>     =&gt;   </a:t>
            </a:r>
            <a:r>
              <a:rPr lang="en-US" sz="4000" b="1" dirty="0" smtClean="0">
                <a:solidFill>
                  <a:srgbClr val="C00000"/>
                </a:solidFill>
              </a:rPr>
              <a:t>D</a:t>
            </a:r>
            <a:r>
              <a:rPr lang="en-US" sz="4000" b="1" dirty="0" smtClean="0"/>
              <a:t>EFENSE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</a:rPr>
              <a:t>TAD</a:t>
            </a:r>
            <a:r>
              <a:rPr lang="en-US" b="1" dirty="0" smtClean="0">
                <a:solidFill>
                  <a:srgbClr val="C00000"/>
                </a:solidFill>
              </a:rPr>
              <a:t>©</a:t>
            </a:r>
            <a:r>
              <a:rPr lang="en-US" sz="4000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Dr. Laura </a:t>
            </a:r>
            <a:r>
              <a:rPr lang="en-US" b="1" dirty="0" err="1" smtClean="0">
                <a:solidFill>
                  <a:srgbClr val="C00000"/>
                </a:solidFill>
              </a:rPr>
              <a:t>Crawshaw</a:t>
            </a:r>
            <a:r>
              <a:rPr lang="en-US" sz="4000" b="1" dirty="0" smtClean="0">
                <a:solidFill>
                  <a:srgbClr val="C00000"/>
                </a:solidFill>
              </a:rPr>
              <a:t>)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700" dirty="0" smtClean="0">
                <a:solidFill>
                  <a:srgbClr val="67DAF5"/>
                </a:solidFill>
                <a:cs typeface="Arial" charset="0"/>
              </a:rPr>
              <a:t/>
            </a:r>
            <a:br>
              <a:rPr lang="en-US" sz="2700" dirty="0" smtClean="0">
                <a:solidFill>
                  <a:srgbClr val="67DAF5"/>
                </a:solidFill>
                <a:cs typeface="Arial" charset="0"/>
              </a:rPr>
            </a:br>
            <a:r>
              <a:rPr lang="en-US" sz="2700" dirty="0">
                <a:solidFill>
                  <a:srgbClr val="67DAF5"/>
                </a:solidFill>
                <a:cs typeface="Arial" charset="0"/>
              </a:rPr>
              <a:t/>
            </a:r>
            <a:br>
              <a:rPr lang="en-US" sz="2700" dirty="0">
                <a:solidFill>
                  <a:srgbClr val="67DAF5"/>
                </a:solidFill>
                <a:cs typeface="Arial" charset="0"/>
              </a:rPr>
            </a:br>
            <a:r>
              <a:rPr lang="en-US" sz="3600" dirty="0" smtClean="0">
                <a:solidFill>
                  <a:srgbClr val="C00000"/>
                </a:solidFill>
                <a:cs typeface="Arial" charset="0"/>
              </a:rPr>
              <a:t>TAD</a:t>
            </a:r>
            <a:r>
              <a:rPr lang="en-US" sz="2000" dirty="0" smtClean="0">
                <a:solidFill>
                  <a:srgbClr val="C00000"/>
                </a:solidFill>
                <a:cs typeface="Arial" charset="0"/>
              </a:rPr>
              <a:t>©</a:t>
            </a:r>
            <a:r>
              <a:rPr lang="en-US" sz="3600" dirty="0" smtClean="0">
                <a:solidFill>
                  <a:srgbClr val="C00000"/>
                </a:solidFill>
                <a:cs typeface="Arial" charset="0"/>
              </a:rPr>
              <a:t> Dynamic</a:t>
            </a:r>
            <a:r>
              <a:rPr lang="en-US" sz="2700" dirty="0" smtClean="0">
                <a:cs typeface="Arial" charset="0"/>
              </a:rPr>
              <a:t/>
            </a:r>
            <a:br>
              <a:rPr lang="en-US" sz="2700" dirty="0" smtClean="0">
                <a:cs typeface="Arial" charset="0"/>
              </a:rPr>
            </a:br>
            <a:r>
              <a:rPr lang="en-US" sz="2700" dirty="0" smtClean="0">
                <a:cs typeface="Arial" charset="0"/>
              </a:rPr>
              <a:t> </a:t>
            </a:r>
            <a:r>
              <a:rPr lang="en-US" sz="2000" dirty="0" smtClean="0">
                <a:solidFill>
                  <a:srgbClr val="0BE70B"/>
                </a:solidFill>
                <a:cs typeface="Arial" charset="0"/>
              </a:rPr>
              <a:t/>
            </a:r>
            <a:br>
              <a:rPr lang="en-US" sz="2000" dirty="0" smtClean="0">
                <a:solidFill>
                  <a:srgbClr val="0BE70B"/>
                </a:solidFill>
                <a:cs typeface="Arial" charset="0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-533400" y="1447800"/>
            <a:ext cx="9677400" cy="4648200"/>
          </a:xfrm>
        </p:spPr>
        <p:txBody>
          <a:bodyPr/>
          <a:lstStyle/>
          <a:p>
            <a:pPr marL="609600" indent="-609600" algn="ctr" eaLnBrk="1" hangingPunct="1">
              <a:buFont typeface="Wingdings" pitchFamily="2" charset="2"/>
              <a:buNone/>
            </a:pPr>
            <a:endParaRPr lang="en-US" sz="2800" b="1" dirty="0" smtClean="0">
              <a:solidFill>
                <a:srgbClr val="FF3300"/>
              </a:solidFill>
              <a:latin typeface="Constantia" pitchFamily="18" charset="0"/>
            </a:endParaRPr>
          </a:p>
          <a:p>
            <a:pPr marL="1371600" lvl="2" indent="-457200" eaLnBrk="1" hangingPunct="1">
              <a:buFont typeface="Wingdings" pitchFamily="2" charset="2"/>
              <a:buNone/>
            </a:pPr>
            <a:r>
              <a:rPr lang="en-US" sz="2000" b="1" i="1" dirty="0" smtClean="0"/>
              <a:t>								             </a:t>
            </a:r>
            <a:r>
              <a:rPr lang="en-US" sz="3200" b="1" i="1" dirty="0" smtClean="0"/>
              <a:t>FIGHT</a:t>
            </a:r>
          </a:p>
          <a:p>
            <a:pPr marL="1371600" lvl="2" indent="-457200"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rgbClr val="67DAF5"/>
                </a:solidFill>
              </a:rPr>
              <a:t> 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1371600" lvl="2" indent="-457200" eaLnBrk="1" hangingPunct="1">
              <a:buFont typeface="Wingdings" pitchFamily="2" charset="2"/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371600" lvl="2" indent="-457200" eaLnBrk="1" hangingPunct="1">
              <a:buFont typeface="Wingdings" pitchFamily="2" charset="2"/>
              <a:buNone/>
            </a:pP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THREAT  =&gt;  ANXIETY  =&gt;  DEFENSE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sz="2000" b="1" i="1" dirty="0" smtClean="0"/>
              <a:t>								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sz="2000" b="1" i="1" dirty="0" smtClean="0"/>
              <a:t>								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sz="2000" b="1" i="1" dirty="0" smtClean="0"/>
              <a:t>								              </a:t>
            </a:r>
            <a:r>
              <a:rPr lang="en-US" sz="3200" b="1" i="1" dirty="0" smtClean="0"/>
              <a:t>FLIGHT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endParaRPr lang="en-US" sz="1800" dirty="0" smtClean="0"/>
          </a:p>
        </p:txBody>
      </p:sp>
      <p:sp>
        <p:nvSpPr>
          <p:cNvPr id="2" name="Right Arrow 1"/>
          <p:cNvSpPr/>
          <p:nvPr/>
        </p:nvSpPr>
        <p:spPr>
          <a:xfrm rot="19334084">
            <a:off x="6768040" y="3011320"/>
            <a:ext cx="9906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61660">
            <a:off x="6887185" y="4143109"/>
            <a:ext cx="75565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67688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accent1"/>
                </a:solidFill>
              </a:rPr>
              <a:t>At Work: </a:t>
            </a:r>
            <a:r>
              <a:rPr lang="en-US" sz="3200" dirty="0" smtClean="0"/>
              <a:t>The Survival Dynamic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6629400" cy="2971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		T</a:t>
            </a:r>
            <a:r>
              <a:rPr lang="en-US" b="1" dirty="0" smtClean="0"/>
              <a:t>HREAT </a:t>
            </a:r>
            <a:r>
              <a:rPr lang="en-US" dirty="0" smtClean="0"/>
              <a:t>     =&gt;     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		A</a:t>
            </a:r>
            <a:r>
              <a:rPr lang="en-US" b="1" dirty="0" smtClean="0"/>
              <a:t>NXIETY</a:t>
            </a:r>
            <a:r>
              <a:rPr lang="en-US" dirty="0" smtClean="0"/>
              <a:t>     =&gt;  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		D</a:t>
            </a:r>
            <a:r>
              <a:rPr lang="en-US" b="1" dirty="0" smtClean="0"/>
              <a:t>EFENSE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sz="1600" b="1" dirty="0" smtClean="0">
                <a:solidFill>
                  <a:srgbClr val="C00000"/>
                </a:solidFill>
              </a:rPr>
              <a:t>TAD</a:t>
            </a:r>
            <a:r>
              <a:rPr lang="en-US" sz="1800" b="1" dirty="0" smtClean="0">
                <a:solidFill>
                  <a:srgbClr val="C00000"/>
                </a:solidFill>
              </a:rPr>
              <a:t>©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Dr. Laura </a:t>
            </a:r>
            <a:r>
              <a:rPr lang="en-US" sz="1800" b="1" dirty="0" err="1" smtClean="0">
                <a:solidFill>
                  <a:srgbClr val="C00000"/>
                </a:solidFill>
              </a:rPr>
              <a:t>Crawshaw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5105400"/>
            <a:ext cx="9144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4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b="1" dirty="0" smtClean="0">
              <a:solidFill>
                <a:srgbClr val="C0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0070C0"/>
                </a:solidFill>
              </a:rPr>
              <a:t>As Humans: </a:t>
            </a:r>
            <a:r>
              <a:rPr lang="en-US" sz="3200" dirty="0" smtClean="0"/>
              <a:t>The Third Option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218598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dirty="0" smtClean="0"/>
              <a:t>HREAT </a:t>
            </a:r>
            <a:r>
              <a:rPr lang="en-US" dirty="0" smtClean="0"/>
              <a:t>     =&gt;     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b="1" dirty="0" smtClean="0"/>
              <a:t>NXIETY</a:t>
            </a:r>
            <a:r>
              <a:rPr lang="en-US" dirty="0" smtClean="0"/>
              <a:t>     =&gt;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/>
              <a:t>  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5638800"/>
            <a:ext cx="7924800" cy="99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				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3657599"/>
            <a:ext cx="4572000" cy="2867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sz="4000" b="1" dirty="0" smtClean="0">
                <a:solidFill>
                  <a:srgbClr val="0070C0"/>
                </a:solidFill>
              </a:rPr>
              <a:t>WORKING THROUGH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sz="4000" b="1" dirty="0" smtClean="0"/>
              <a:t>THREATENING ISSUE          RATIONALLY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700" dirty="0" smtClean="0">
                <a:solidFill>
                  <a:srgbClr val="67DAF5"/>
                </a:solidFill>
                <a:cs typeface="Arial" charset="0"/>
              </a:rPr>
              <a:t/>
            </a:r>
            <a:br>
              <a:rPr lang="en-US" sz="2700" dirty="0" smtClean="0">
                <a:solidFill>
                  <a:srgbClr val="67DAF5"/>
                </a:solidFill>
                <a:cs typeface="Arial" charset="0"/>
              </a:rPr>
            </a:br>
            <a:r>
              <a:rPr lang="en-US" sz="2700" dirty="0">
                <a:solidFill>
                  <a:srgbClr val="67DAF5"/>
                </a:solidFill>
                <a:cs typeface="Arial" charset="0"/>
              </a:rPr>
              <a:t/>
            </a:r>
            <a:br>
              <a:rPr lang="en-US" sz="2700" dirty="0">
                <a:solidFill>
                  <a:srgbClr val="67DAF5"/>
                </a:solidFill>
                <a:cs typeface="Arial" charset="0"/>
              </a:rPr>
            </a:br>
            <a:r>
              <a:rPr lang="en-US" sz="3600" dirty="0" smtClean="0">
                <a:solidFill>
                  <a:srgbClr val="C00000"/>
                </a:solidFill>
                <a:cs typeface="Arial" charset="0"/>
              </a:rPr>
              <a:t>TAD Dynamic vs. </a:t>
            </a:r>
            <a:r>
              <a:rPr lang="en-US" sz="3600" dirty="0" smtClean="0">
                <a:solidFill>
                  <a:schemeClr val="accent1"/>
                </a:solidFill>
                <a:cs typeface="Arial" charset="0"/>
              </a:rPr>
              <a:t>Working Through</a:t>
            </a:r>
            <a:r>
              <a:rPr lang="en-US" sz="2700" dirty="0" smtClean="0">
                <a:cs typeface="Arial" charset="0"/>
              </a:rPr>
              <a:t/>
            </a:r>
            <a:br>
              <a:rPr lang="en-US" sz="2700" dirty="0" smtClean="0">
                <a:cs typeface="Arial" charset="0"/>
              </a:rPr>
            </a:br>
            <a:r>
              <a:rPr lang="en-US" sz="2700" dirty="0" smtClean="0">
                <a:cs typeface="Arial" charset="0"/>
              </a:rPr>
              <a:t> </a:t>
            </a:r>
            <a:r>
              <a:rPr lang="en-US" sz="2000" dirty="0" smtClean="0">
                <a:solidFill>
                  <a:srgbClr val="0BE70B"/>
                </a:solidFill>
                <a:cs typeface="Arial" charset="0"/>
              </a:rPr>
              <a:t/>
            </a:r>
            <a:br>
              <a:rPr lang="en-US" sz="2000" dirty="0" smtClean="0">
                <a:solidFill>
                  <a:srgbClr val="0BE70B"/>
                </a:solidFill>
                <a:cs typeface="Arial" charset="0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-533400" y="990600"/>
            <a:ext cx="9677400" cy="5334000"/>
          </a:xfrm>
        </p:spPr>
        <p:txBody>
          <a:bodyPr>
            <a:normAutofit fontScale="92500" lnSpcReduction="10000"/>
          </a:bodyPr>
          <a:lstStyle/>
          <a:p>
            <a:pPr marL="609600" indent="-609600" algn="ctr" eaLnBrk="1" hangingPunct="1">
              <a:buFont typeface="Wingdings" pitchFamily="2" charset="2"/>
              <a:buNone/>
            </a:pPr>
            <a:endParaRPr lang="en-US" sz="2800" b="1" dirty="0" smtClean="0">
              <a:solidFill>
                <a:srgbClr val="FF3300"/>
              </a:solidFill>
              <a:latin typeface="Constantia" pitchFamily="18" charset="0"/>
            </a:endParaRPr>
          </a:p>
          <a:p>
            <a:pPr marL="1371600" lvl="2" indent="-457200" eaLnBrk="1" hangingPunct="1">
              <a:buFont typeface="Wingdings" pitchFamily="2" charset="2"/>
              <a:buNone/>
            </a:pPr>
            <a:r>
              <a:rPr lang="en-US" sz="2000" b="1" i="1" dirty="0" smtClean="0"/>
              <a:t>								             </a:t>
            </a:r>
            <a:r>
              <a:rPr lang="en-US" sz="3200" b="1" i="1" dirty="0" smtClean="0">
                <a:solidFill>
                  <a:srgbClr val="C00000"/>
                </a:solidFill>
              </a:rPr>
              <a:t>FIGHT</a:t>
            </a:r>
          </a:p>
          <a:p>
            <a:pPr marL="1371600" lvl="2" indent="-457200"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rgbClr val="67DAF5"/>
                </a:solidFill>
              </a:rPr>
              <a:t> 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1371600" lvl="2" indent="-457200" eaLnBrk="1" hangingPunct="1">
              <a:buFont typeface="Wingdings" pitchFamily="2" charset="2"/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371600" lvl="2" indent="-457200" eaLnBrk="1" hangingPunct="1">
              <a:buFont typeface="Wingdings" pitchFamily="2" charset="2"/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THREAT  =&gt;  ANXIETY  =&gt;  DEFENSE</a:t>
            </a:r>
            <a:endParaRPr lang="en-US" sz="3200" b="1" dirty="0" smtClean="0"/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sz="2000" b="1" i="1" dirty="0" smtClean="0"/>
              <a:t>								              </a:t>
            </a:r>
            <a:r>
              <a:rPr lang="en-US" sz="3200" b="1" i="1" dirty="0" smtClean="0">
                <a:solidFill>
                  <a:srgbClr val="C00000"/>
                </a:solidFill>
              </a:rPr>
              <a:t>FLIGHT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endParaRPr lang="en-US" sz="1800" dirty="0" smtClean="0"/>
          </a:p>
          <a:p>
            <a:pPr marL="990600" lvl="1" indent="-533400" eaLnBrk="1" hangingPunct="1">
              <a:buFont typeface="Wingdings" pitchFamily="2" charset="2"/>
              <a:buNone/>
            </a:pPr>
            <a:endParaRPr lang="en-US" sz="1800" dirty="0"/>
          </a:p>
          <a:p>
            <a:pPr marL="990600" lvl="1" indent="-533400" eaLnBrk="1" hangingPunct="1">
              <a:buFont typeface="Wingdings" pitchFamily="2" charset="2"/>
              <a:buNone/>
            </a:pPr>
            <a:endParaRPr lang="en-US" sz="1800" dirty="0" smtClean="0"/>
          </a:p>
          <a:p>
            <a:pPr marL="990600" lvl="1" indent="-533400" eaLnBrk="1" hangingPunct="1">
              <a:buFont typeface="Wingdings" pitchFamily="2" charset="2"/>
              <a:buNone/>
            </a:pPr>
            <a:endParaRPr lang="en-US" sz="1800" dirty="0"/>
          </a:p>
          <a:p>
            <a:pPr marL="990600" lvl="1" indent="-533400" eaLnBrk="1" hangingPunct="1">
              <a:buNone/>
            </a:pPr>
            <a:r>
              <a:rPr lang="en-US" sz="1800" dirty="0" smtClean="0"/>
              <a:t>								</a:t>
            </a:r>
            <a:r>
              <a:rPr lang="en-US" sz="3200" b="1" i="1" dirty="0" smtClean="0">
                <a:solidFill>
                  <a:schemeClr val="accent1"/>
                </a:solidFill>
              </a:rPr>
              <a:t>WORKING </a:t>
            </a:r>
          </a:p>
          <a:p>
            <a:pPr marL="990600" lvl="1" indent="-533400" eaLnBrk="1" hangingPunct="1">
              <a:buNone/>
            </a:pPr>
            <a:r>
              <a:rPr lang="en-US" sz="3200" b="1" i="1" dirty="0" smtClean="0">
                <a:solidFill>
                  <a:schemeClr val="accent1"/>
                </a:solidFill>
              </a:rPr>
              <a:t>								THROUGH</a:t>
            </a:r>
            <a:endParaRPr lang="en-US" sz="3200" b="1" i="1" dirty="0">
              <a:solidFill>
                <a:schemeClr val="accent1"/>
              </a:solidFill>
            </a:endParaRPr>
          </a:p>
          <a:p>
            <a:pPr marL="990600" lvl="1" indent="-533400" eaLnBrk="1" hangingPunct="1">
              <a:buFont typeface="Wingdings" pitchFamily="2" charset="2"/>
              <a:buNone/>
            </a:pPr>
            <a:endParaRPr lang="en-US" sz="1800" dirty="0" smtClean="0"/>
          </a:p>
        </p:txBody>
      </p:sp>
      <p:sp>
        <p:nvSpPr>
          <p:cNvPr id="2" name="Right Arrow 1"/>
          <p:cNvSpPr/>
          <p:nvPr/>
        </p:nvSpPr>
        <p:spPr>
          <a:xfrm rot="19334084">
            <a:off x="6500418" y="2176412"/>
            <a:ext cx="9906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61660">
            <a:off x="6621587" y="2923910"/>
            <a:ext cx="75565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Bent Arrow 7"/>
          <p:cNvSpPr/>
          <p:nvPr/>
        </p:nvSpPr>
        <p:spPr>
          <a:xfrm flipV="1">
            <a:off x="3276600" y="3505200"/>
            <a:ext cx="2819400" cy="2236694"/>
          </a:xfrm>
          <a:prstGeom prst="bentArrow">
            <a:avLst>
              <a:gd name="adj1" fmla="val 3804"/>
              <a:gd name="adj2" fmla="val 8604"/>
              <a:gd name="adj3" fmla="val 13777"/>
              <a:gd name="adj4" fmla="val 163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853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Abrasive Leaders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2438400" cy="2667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  <a:buSzPct val="70000"/>
              <a:buNone/>
              <a:defRPr/>
            </a:pPr>
            <a:r>
              <a:rPr lang="en-US" sz="2000" dirty="0" smtClean="0"/>
              <a:t>PERCEIVE  A 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SzPct val="70000"/>
              <a:buNone/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THREAT</a:t>
            </a:r>
            <a:r>
              <a:rPr lang="en-US" sz="2000" b="1" dirty="0" smtClean="0">
                <a:solidFill>
                  <a:srgbClr val="CC3300"/>
                </a:solidFill>
              </a:rPr>
              <a:t> </a:t>
            </a:r>
            <a:r>
              <a:rPr lang="en-US" sz="2000" b="1" dirty="0" smtClean="0">
                <a:solidFill>
                  <a:prstClr val="white"/>
                </a:solidFill>
              </a:rPr>
              <a:t> 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SzPct val="70000"/>
              <a:buNone/>
              <a:defRPr/>
            </a:pPr>
            <a:r>
              <a:rPr lang="en-US" sz="2000" dirty="0" smtClean="0"/>
              <a:t>TO THEIR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SzPct val="70000"/>
              <a:buNone/>
              <a:defRPr/>
            </a:pPr>
            <a:r>
              <a:rPr lang="en-US" sz="2000" dirty="0" smtClean="0"/>
              <a:t>COMPETENCE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0" y="1676400"/>
            <a:ext cx="2438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None/>
              <a:defRPr/>
            </a:pPr>
            <a:endParaRPr lang="en-US" sz="16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tantia"/>
              </a:rPr>
              <a:t> </a:t>
            </a: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tantia"/>
            </a:endParaRP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7620000" y="2819400"/>
            <a:ext cx="152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None/>
              <a:defRPr/>
            </a:pPr>
            <a:endParaRPr lang="en-US" sz="16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</a:p>
        </p:txBody>
      </p:sp>
      <p:sp>
        <p:nvSpPr>
          <p:cNvPr id="54293" name="Rectangle 21"/>
          <p:cNvSpPr>
            <a:spLocks noChangeArrowheads="1"/>
          </p:cNvSpPr>
          <p:nvPr/>
        </p:nvSpPr>
        <p:spPr bwMode="auto">
          <a:xfrm>
            <a:off x="5334000" y="4572000"/>
            <a:ext cx="3276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None/>
              <a:defRPr/>
            </a:pPr>
            <a:endParaRPr lang="en-US" sz="16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                                                                                                                                         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2362200" y="43434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None/>
              <a:defRPr/>
            </a:pPr>
            <a:r>
              <a:rPr 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tantia"/>
              </a:rPr>
              <a:t>   </a:t>
            </a:r>
            <a:endParaRPr lang="en-US" sz="2000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1" y="2971800"/>
            <a:ext cx="99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=&gt;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57800" y="2286001"/>
            <a:ext cx="2819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nstantia"/>
              </a:rPr>
              <a:t>     DEFEND </a:t>
            </a:r>
            <a:r>
              <a:rPr lang="en-US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tantia"/>
              </a:rPr>
              <a:t>          </a:t>
            </a:r>
            <a:r>
              <a:rPr lang="en-US" sz="2000" dirty="0" smtClean="0">
                <a:latin typeface="Constantia"/>
              </a:rPr>
              <a:t>AGAINST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tantia"/>
              </a:rPr>
              <a:t>      PERCEIVED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tantia"/>
              </a:rPr>
              <a:t>       THREATS 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tantia"/>
              </a:rPr>
              <a:t>       WITH        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tantia"/>
              </a:rPr>
              <a:t>       AGGRESSION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endParaRPr lang="en-US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Blinder Than Bats: Why They Don’t See</a:t>
            </a: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600200"/>
            <a:ext cx="73914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Lack  </a:t>
            </a:r>
            <a:r>
              <a:rPr lang="en-US" i="1" dirty="0" smtClean="0"/>
              <a:t>social sonar </a:t>
            </a:r>
            <a:r>
              <a:rPr lang="en-US" dirty="0" smtClean="0"/>
              <a:t>(empathic capacity)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Don’t “read” emotions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Discount importance of emotions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22098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How does management respond to </a:t>
            </a:r>
            <a:br>
              <a:rPr lang="en-US" sz="2800" dirty="0" smtClean="0"/>
            </a:br>
            <a:r>
              <a:rPr lang="en-US" sz="2800" dirty="0" smtClean="0"/>
              <a:t>abrasive leaders?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 smtClean="0"/>
              <a:t>They take </a:t>
            </a:r>
            <a:r>
              <a:rPr lang="en-US" sz="3200" dirty="0" smtClean="0"/>
              <a:t>“flight”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188993" y="3244334"/>
            <a:ext cx="27546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Whence </a:t>
            </a:r>
            <a:r>
              <a:rPr lang="en-US" sz="3200" dirty="0" err="1" smtClean="0"/>
              <a:t>fleeth</a:t>
            </a:r>
            <a:r>
              <a:rPr lang="en-US" sz="3200" dirty="0" smtClean="0"/>
              <a:t> management?</a:t>
            </a:r>
            <a:endParaRPr lang="en-US" sz="32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To </a:t>
            </a:r>
            <a:r>
              <a:rPr lang="en-US" sz="3200" dirty="0" smtClean="0">
                <a:sym typeface="Wingdings"/>
              </a:rPr>
              <a:t>  </a:t>
            </a:r>
            <a:r>
              <a:rPr lang="en-US" sz="3200" dirty="0" smtClean="0"/>
              <a:t>Department of Human Resources</a:t>
            </a: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2514600" y="3260794"/>
            <a:ext cx="4495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/>
            <a:r>
              <a:rPr lang="en-US" sz="4000" b="1" dirty="0">
                <a:solidFill>
                  <a:srgbClr val="C00000"/>
                </a:solidFill>
              </a:rPr>
              <a:t>HR!!!</a:t>
            </a:r>
          </a:p>
        </p:txBody>
      </p:sp>
    </p:spTree>
    <p:extLst>
      <p:ext uri="{BB962C8B-B14F-4D97-AF65-F5344CB8AC3E}">
        <p14:creationId xmlns:p14="http://schemas.microsoft.com/office/powerpoint/2010/main" val="179892313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800" dirty="0" smtClean="0">
              <a:solidFill>
                <a:srgbClr val="33CC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010400" cy="4648200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Constantia" pitchFamily="18" charset="0"/>
              <a:buAutoNum type="arabicPeriod"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Founded in 2009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Mission: To reduce suffering in the workplace caused by abrasive leaders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Dedicated to research &amp; training in the field of coaching abrasive leaders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Method: Designed to increase empathy &amp; resulting psychological insight</a:t>
            </a: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Based upon Dr. </a:t>
            </a:r>
            <a:r>
              <a:rPr lang="en-US" sz="2400" dirty="0" err="1" smtClean="0"/>
              <a:t>Crawshaw’s</a:t>
            </a:r>
            <a:r>
              <a:rPr lang="en-US" sz="2400" dirty="0" smtClean="0"/>
              <a:t> research coaching over 400 abrasive leaders (including professionals such as physicians, academics, and attorneys).</a:t>
            </a: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49" y="381000"/>
            <a:ext cx="7423151" cy="105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/>
      <p:bldP spid="1648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" y="152400"/>
            <a:ext cx="8991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Management’s  (Flight) Defense Mechanisms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4876800"/>
          </a:xfrm>
        </p:spPr>
        <p:txBody>
          <a:bodyPr>
            <a:normAutofit fontScale="92500" lnSpcReduction="10000"/>
          </a:bodyPr>
          <a:lstStyle/>
          <a:p>
            <a:pPr marL="990600" lvl="1" indent="-533400"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Rationalization: </a:t>
            </a:r>
          </a:p>
          <a:p>
            <a:pPr marL="1200150" lvl="2" indent="-342900" eaLnBrk="1" hangingPunct="1">
              <a:lnSpc>
                <a:spcPct val="90000"/>
              </a:lnSpc>
            </a:pPr>
            <a:r>
              <a:rPr lang="en-US" i="1" dirty="0" smtClean="0"/>
              <a:t>“It’s just a personality conflict.”</a:t>
            </a:r>
            <a:endParaRPr lang="en-US" i="1" dirty="0"/>
          </a:p>
          <a:p>
            <a:pPr marL="1200150" lvl="2" indent="-342900" eaLnBrk="1" hangingPunct="1">
              <a:lnSpc>
                <a:spcPct val="90000"/>
              </a:lnSpc>
            </a:pPr>
            <a:r>
              <a:rPr lang="en-US" i="1" dirty="0" smtClean="0"/>
              <a:t>“Nobody’s perfect – including myself.”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i="1" dirty="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Projection: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i="1" dirty="0" smtClean="0"/>
              <a:t>“He’s just got some difficult employees.”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i="1" dirty="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Minimizing: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i="1" dirty="0" smtClean="0"/>
              <a:t>“He doesn’t blow up that often.”</a:t>
            </a:r>
            <a:r>
              <a:rPr lang="en-US" dirty="0" smtClean="0"/>
              <a:t>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i="1" dirty="0" smtClean="0"/>
              <a:t>“You’re making too much of this.”</a:t>
            </a:r>
            <a:r>
              <a:rPr lang="en-US" dirty="0" smtClean="0"/>
              <a:t> </a:t>
            </a:r>
          </a:p>
          <a:p>
            <a:pPr marL="1371600" lvl="2" indent="-457200" eaLnBrk="1" hangingPunct="1">
              <a:lnSpc>
                <a:spcPct val="90000"/>
              </a:lnSpc>
            </a:pPr>
            <a:endParaRPr lang="en-US" i="1" dirty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</a:rPr>
              <a:t>Procrastination: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i="1" dirty="0"/>
              <a:t>“It won’t be long before she retires.”</a:t>
            </a:r>
            <a:endParaRPr lang="en-US" i="1" dirty="0">
              <a:solidFill>
                <a:schemeClr val="hlink"/>
              </a:solidFill>
            </a:endParaRPr>
          </a:p>
          <a:p>
            <a:pPr marL="1371600" lvl="2" indent="-457200" eaLnBrk="1" hangingPunct="1">
              <a:lnSpc>
                <a:spcPct val="90000"/>
              </a:lnSpc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35575646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Why don’t employers intervene?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3262385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Prevailing </a:t>
            </a:r>
            <a:r>
              <a:rPr lang="en-US" sz="3600" dirty="0" smtClean="0">
                <a:solidFill>
                  <a:srgbClr val="00B0F0"/>
                </a:solidFill>
              </a:rPr>
              <a:t>Theories</a:t>
            </a:r>
            <a:r>
              <a:rPr lang="en-US" sz="3600" dirty="0" smtClean="0"/>
              <a:t> about Employers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573306" y="1905000"/>
            <a:ext cx="220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They’re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evil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0" y="1905000"/>
            <a:ext cx="259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They condone it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92853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Truthfully: </a:t>
            </a:r>
            <a:r>
              <a:rPr lang="en-US" sz="3600" dirty="0" smtClean="0">
                <a:solidFill>
                  <a:srgbClr val="C00000"/>
                </a:solidFill>
              </a:rPr>
              <a:t>Afraid, Hopeless &amp; Helpless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 lnSpcReduction="10000"/>
          </a:bodyPr>
          <a:lstStyle/>
          <a:p>
            <a:pPr marL="990600" lvl="1" indent="-533400" eaLnBrk="1" hangingPunct="1">
              <a:lnSpc>
                <a:spcPct val="90000"/>
              </a:lnSpc>
            </a:pPr>
            <a:r>
              <a:rPr lang="en-US" sz="2400" dirty="0"/>
              <a:t>Fear of </a:t>
            </a:r>
            <a:r>
              <a:rPr lang="en-US" sz="2400" u="sng" dirty="0"/>
              <a:t>being</a:t>
            </a:r>
            <a:r>
              <a:rPr lang="en-US" sz="2400" dirty="0"/>
              <a:t> harmed or </a:t>
            </a:r>
            <a:r>
              <a:rPr lang="en-US" sz="2400" u="sng" dirty="0"/>
              <a:t>doing</a:t>
            </a:r>
            <a:r>
              <a:rPr lang="en-US" sz="2400" dirty="0"/>
              <a:t> </a:t>
            </a:r>
            <a:r>
              <a:rPr lang="en-US" sz="2400" dirty="0" smtClean="0"/>
              <a:t>harm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sz="2400" dirty="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dirty="0" smtClean="0"/>
              <a:t>Failure of past intervention efforts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dirty="0" smtClean="0"/>
              <a:t>Ineffective management training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dirty="0"/>
              <a:t>Blocked by abrasive leader’s </a:t>
            </a:r>
            <a:r>
              <a:rPr lang="en-US" b="1" dirty="0">
                <a:solidFill>
                  <a:srgbClr val="C00000"/>
                </a:solidFill>
              </a:rPr>
              <a:t>denial</a:t>
            </a:r>
            <a:r>
              <a:rPr lang="en-US" dirty="0"/>
              <a:t> of </a:t>
            </a:r>
            <a:r>
              <a:rPr lang="en-US" dirty="0" smtClean="0"/>
              <a:t>behaviors</a:t>
            </a:r>
          </a:p>
          <a:p>
            <a:pPr marL="514350" lvl="1" indent="0" eaLnBrk="1" hangingPunct="1">
              <a:lnSpc>
                <a:spcPct val="90000"/>
              </a:lnSpc>
              <a:buNone/>
            </a:pPr>
            <a:endParaRPr lang="en-US" sz="2400" dirty="0"/>
          </a:p>
          <a:p>
            <a:pPr marL="971550" lvl="1" indent="-457200" eaLnBrk="1" hangingPunct="1">
              <a:lnSpc>
                <a:spcPct val="90000"/>
              </a:lnSpc>
            </a:pPr>
            <a:r>
              <a:rPr lang="en-US" sz="2400" dirty="0" smtClean="0"/>
              <a:t>Focus on evidence vs. negative perceptions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dirty="0" smtClean="0"/>
              <a:t>Belief that people </a:t>
            </a:r>
            <a:r>
              <a:rPr lang="en-US" sz="2400" b="1" dirty="0" smtClean="0">
                <a:solidFill>
                  <a:srgbClr val="C00000"/>
                </a:solidFill>
              </a:rPr>
              <a:t>can’t change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dirty="0" smtClean="0"/>
              <a:t>Belief that sole option to end workplace bullying is </a:t>
            </a:r>
            <a:r>
              <a:rPr lang="en-US" sz="2400" b="1" dirty="0" smtClean="0">
                <a:solidFill>
                  <a:srgbClr val="C00000"/>
                </a:solidFill>
              </a:rPr>
              <a:t>termination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990600" lvl="1" indent="-53340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Hope </a:t>
            </a:r>
            <a:r>
              <a:rPr lang="en-US" b="1" dirty="0" smtClean="0"/>
              <a:t>=&gt;</a:t>
            </a:r>
            <a:r>
              <a:rPr lang="en-US" b="1" dirty="0" smtClean="0">
                <a:solidFill>
                  <a:srgbClr val="0070C0"/>
                </a:solidFill>
              </a:rPr>
              <a:t> Empowerment </a:t>
            </a:r>
            <a:r>
              <a:rPr lang="en-US" b="1" dirty="0" smtClean="0"/>
              <a:t>=&gt;</a:t>
            </a:r>
            <a:r>
              <a:rPr lang="en-US" b="1" dirty="0" smtClean="0">
                <a:solidFill>
                  <a:srgbClr val="0070C0"/>
                </a:solidFill>
              </a:rPr>
              <a:t> Intervention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What Employers Have To Do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495800"/>
          </a:xfrm>
        </p:spPr>
        <p:txBody>
          <a:bodyPr/>
          <a:lstStyle/>
          <a:p>
            <a:pPr marL="609600" indent="-60960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INTERVENE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b="1" u="sng" dirty="0" smtClean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US" b="1" u="sng" dirty="0" smtClean="0">
                <a:solidFill>
                  <a:srgbClr val="0070C0"/>
                </a:solidFill>
              </a:rPr>
              <a:t>Make them see</a:t>
            </a:r>
            <a:r>
              <a:rPr lang="en-US" b="1" dirty="0" smtClean="0">
                <a:solidFill>
                  <a:srgbClr val="0070C0"/>
                </a:solidFill>
              </a:rPr>
              <a:t>  </a:t>
            </a:r>
            <a:r>
              <a:rPr lang="en-US" dirty="0" smtClean="0"/>
              <a:t>the impact of their behavior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b="1" u="sng" dirty="0" smtClean="0">
                <a:solidFill>
                  <a:schemeClr val="accent1"/>
                </a:solidFill>
              </a:rPr>
              <a:t>Make them care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enough to want to change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b="1" u="sng" dirty="0" smtClean="0">
                <a:solidFill>
                  <a:schemeClr val="accent1"/>
                </a:solidFill>
              </a:rPr>
              <a:t>Offer help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u="sng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accent1"/>
                </a:solidFill>
              </a:rPr>
              <a:t>Intervention Step 1: </a:t>
            </a:r>
            <a:r>
              <a:rPr lang="en-US" sz="3200" u="sng" dirty="0" smtClean="0"/>
              <a:t>Make them see </a:t>
            </a:r>
            <a:br>
              <a:rPr lang="en-US" sz="3200" u="sng" dirty="0" smtClean="0"/>
            </a:br>
            <a:r>
              <a:rPr lang="en-US" sz="3200" dirty="0" smtClean="0"/>
              <a:t>the impact of their behavior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5638800" cy="3200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Employees should be evaluated on their technical performance </a:t>
            </a:r>
            <a:r>
              <a:rPr lang="en-US" sz="2400" u="sng" dirty="0" smtClean="0"/>
              <a:t>and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interpersonal conduct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u="sng" dirty="0" smtClean="0"/>
              <a:t>Detect &amp; document </a:t>
            </a:r>
            <a:r>
              <a:rPr lang="en-US" sz="2400" dirty="0" smtClean="0"/>
              <a:t>chronic pattern of  </a:t>
            </a:r>
            <a:r>
              <a:rPr lang="en-US" sz="2400" b="1" dirty="0" smtClean="0">
                <a:solidFill>
                  <a:srgbClr val="C00000"/>
                </a:solidFill>
              </a:rPr>
              <a:t>negative perceptions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u="sng" dirty="0" smtClean="0"/>
              <a:t>Present pattern of negative perceptions </a:t>
            </a:r>
            <a:r>
              <a:rPr lang="en-US" sz="2400" dirty="0" smtClean="0"/>
              <a:t>to abrasive leader as evidence of </a:t>
            </a:r>
            <a:r>
              <a:rPr lang="en-US" sz="2400" b="1" dirty="0" smtClean="0">
                <a:solidFill>
                  <a:srgbClr val="C00000"/>
                </a:solidFill>
              </a:rPr>
              <a:t>unacceptable conduct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457200" y="4953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  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“ We’ve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had a steady stream of complaints from coworkers about their experiences interacting with you – we don’t see this with other 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faculty (or administrators). </a:t>
            </a:r>
            <a:r>
              <a:rPr 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This is not acceptable and cannot continue. We need to have you turn this around.” 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i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Avoid “Fact Battles”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4191000" cy="23622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800" dirty="0" smtClean="0"/>
              <a:t>Don’t get pulled into defensive </a:t>
            </a:r>
            <a:r>
              <a:rPr lang="en-US" sz="2800" dirty="0" smtClean="0">
                <a:solidFill>
                  <a:srgbClr val="C00000"/>
                </a:solidFill>
              </a:rPr>
              <a:t>“fact battles” </a:t>
            </a:r>
            <a:r>
              <a:rPr lang="en-US" sz="2800" dirty="0" smtClean="0"/>
              <a:t>of </a:t>
            </a:r>
            <a:r>
              <a:rPr lang="en-US" sz="2800" i="1" dirty="0" smtClean="0"/>
              <a:t>“what really happened” </a:t>
            </a:r>
            <a:r>
              <a:rPr lang="en-US" sz="2800" dirty="0" smtClean="0"/>
              <a:t>or </a:t>
            </a:r>
            <a:r>
              <a:rPr lang="en-US" sz="2800" i="1" dirty="0" smtClean="0"/>
              <a:t>“who’s really at fault”. </a:t>
            </a:r>
          </a:p>
          <a:p>
            <a:pPr eaLnBrk="1" hangingPunct="1"/>
            <a:r>
              <a:rPr lang="en-US" sz="2800" dirty="0" smtClean="0"/>
              <a:t>Instead: </a:t>
            </a:r>
          </a:p>
          <a:p>
            <a:pPr eaLnBrk="1" hangingPunct="1"/>
            <a:endParaRPr lang="en-US" sz="2400" i="1" dirty="0" smtClean="0"/>
          </a:p>
        </p:txBody>
      </p:sp>
      <p:sp>
        <p:nvSpPr>
          <p:cNvPr id="107532" name="Rectangle 12"/>
          <p:cNvSpPr>
            <a:spLocks noChangeArrowheads="1"/>
          </p:cNvSpPr>
          <p:nvPr/>
        </p:nvSpPr>
        <p:spPr bwMode="auto">
          <a:xfrm>
            <a:off x="457200" y="46482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   “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The </a:t>
            </a:r>
            <a:r>
              <a:rPr 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fact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is that we don’t know and cannot know exactly what happened — we weren’t there when the incidents occurred.  </a:t>
            </a:r>
            <a:r>
              <a:rPr lang="en-US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But we do know one thing for a </a:t>
            </a:r>
            <a:r>
              <a:rPr lang="en-US" sz="2000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fact</a:t>
            </a:r>
            <a:r>
              <a:rPr 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: 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your coworkers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feel they are being treated disrespectfully and this cannot continue.”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i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accent1"/>
                </a:solidFill>
              </a:rPr>
              <a:t>Intervention Step 2: </a:t>
            </a:r>
            <a:r>
              <a:rPr lang="en-US" sz="3200" dirty="0" smtClean="0">
                <a:solidFill>
                  <a:srgbClr val="67DAF5"/>
                </a:solidFill>
              </a:rPr>
              <a:t> </a:t>
            </a:r>
            <a:r>
              <a:rPr lang="en-US" sz="3200" u="sng" dirty="0" smtClean="0"/>
              <a:t>Make them care </a:t>
            </a:r>
            <a:br>
              <a:rPr lang="en-US" sz="3200" u="sng" dirty="0" smtClean="0"/>
            </a:br>
            <a:r>
              <a:rPr lang="en-US" sz="3200" dirty="0" smtClean="0"/>
              <a:t>enough to want to change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  <a:p>
            <a:pPr eaLnBrk="1" hangingPunct="1"/>
            <a:r>
              <a:rPr lang="en-US" sz="2800" b="1" dirty="0" smtClean="0">
                <a:solidFill>
                  <a:srgbClr val="C00000"/>
                </a:solidFill>
              </a:rPr>
              <a:t>Set limits</a:t>
            </a:r>
          </a:p>
          <a:p>
            <a:pPr lvl="1" eaLnBrk="1" hangingPunct="1"/>
            <a:r>
              <a:rPr lang="en-US" sz="2400" i="1" dirty="0" smtClean="0"/>
              <a:t>“The way you interact with others has to change.”</a:t>
            </a:r>
            <a:r>
              <a:rPr lang="en-US" sz="2400" dirty="0" smtClean="0"/>
              <a:t> 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/>
            <a:r>
              <a:rPr lang="en-US" sz="2800" b="1" dirty="0" smtClean="0">
                <a:solidFill>
                  <a:srgbClr val="C00000"/>
                </a:solidFill>
              </a:rPr>
              <a:t>Set consequences</a:t>
            </a:r>
          </a:p>
          <a:p>
            <a:pPr lvl="1" eaLnBrk="1" hangingPunct="1"/>
            <a:r>
              <a:rPr lang="en-US" sz="2400" i="1" dirty="0" smtClean="0"/>
              <a:t>“Failure to do so will result in…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00"/>
                </a:solidFill>
              </a:rPr>
              <a:t>Intervention Step 3:  </a:t>
            </a:r>
            <a:r>
              <a:rPr lang="en-US" sz="3200" u="sng" dirty="0" smtClean="0"/>
              <a:t>Offer help </a:t>
            </a:r>
            <a:endParaRPr lang="en-US" sz="3200" dirty="0" smtClean="0"/>
          </a:p>
        </p:txBody>
      </p:sp>
      <p:sp>
        <p:nvSpPr>
          <p:cNvPr id="47107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4953000" cy="4525963"/>
          </a:xfrm>
        </p:spPr>
        <p:txBody>
          <a:bodyPr/>
          <a:lstStyle/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Individualized program: </a:t>
            </a:r>
          </a:p>
          <a:p>
            <a:pPr eaLnBrk="1" hangingPunct="1">
              <a:defRPr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Internal mentoring</a:t>
            </a:r>
          </a:p>
          <a:p>
            <a:pPr lvl="1" eaLnBrk="1" hangingPunct="1">
              <a:defRPr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External specialized coaching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(such as Boss Whispering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©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710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HR’s Role: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686800" cy="5029200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Constantia" pitchFamily="18" charset="0"/>
              <a:buAutoNum type="arabicPeriod"/>
            </a:pPr>
            <a:r>
              <a:rPr lang="en-US" sz="2400" dirty="0" smtClean="0">
                <a:ea typeface="Calibri" pitchFamily="34" charset="0"/>
              </a:rPr>
              <a:t>Detect &amp; document chronic patterns of  </a:t>
            </a:r>
            <a:r>
              <a:rPr lang="en-US" sz="2400" b="1" dirty="0" smtClean="0">
                <a:solidFill>
                  <a:srgbClr val="C00000"/>
                </a:solidFill>
                <a:ea typeface="Calibri" pitchFamily="34" charset="0"/>
              </a:rPr>
              <a:t>negative perceptions 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400" dirty="0" smtClean="0">
              <a:solidFill>
                <a:srgbClr val="C00000"/>
              </a:solidFill>
              <a:ea typeface="Calibri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Constantia" pitchFamily="18" charset="0"/>
              <a:buAutoNum type="arabicPeriod"/>
            </a:pPr>
            <a:r>
              <a:rPr lang="en-US" sz="2400" dirty="0" smtClean="0">
                <a:ea typeface="Calibri" pitchFamily="34" charset="0"/>
              </a:rPr>
              <a:t>Explore reports of abrasive conduct (aka </a:t>
            </a:r>
            <a:r>
              <a:rPr lang="en-US" sz="2400" i="1" dirty="0" smtClean="0">
                <a:solidFill>
                  <a:srgbClr val="C00000"/>
                </a:solidFill>
                <a:ea typeface="Calibri" pitchFamily="34" charset="0"/>
              </a:rPr>
              <a:t>workplace bullying)</a:t>
            </a:r>
          </a:p>
          <a:p>
            <a:pPr marL="514350" indent="-514350" eaLnBrk="1" hangingPunct="1">
              <a:lnSpc>
                <a:spcPct val="90000"/>
              </a:lnSpc>
              <a:buFont typeface="Constantia" pitchFamily="18" charset="0"/>
              <a:buAutoNum type="arabicPeriod"/>
            </a:pPr>
            <a:endParaRPr lang="en-US" sz="2400" dirty="0" smtClean="0">
              <a:solidFill>
                <a:srgbClr val="C00000"/>
              </a:solidFill>
              <a:ea typeface="Calibri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Constantia" pitchFamily="18" charset="0"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  <a:ea typeface="Calibri" pitchFamily="34" charset="0"/>
              </a:rPr>
              <a:t>Intervene</a:t>
            </a:r>
            <a:r>
              <a:rPr lang="en-US" sz="2400" b="1" dirty="0" smtClean="0">
                <a:ea typeface="Calibri" pitchFamily="34" charset="0"/>
              </a:rPr>
              <a:t> </a:t>
            </a:r>
            <a:r>
              <a:rPr lang="en-US" sz="2400" dirty="0" smtClean="0">
                <a:ea typeface="Calibri" pitchFamily="34" charset="0"/>
              </a:rPr>
              <a:t>with management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accent1"/>
                </a:solidFill>
                <a:ea typeface="Calibri" pitchFamily="34" charset="0"/>
              </a:rPr>
              <a:t>Make Management see </a:t>
            </a:r>
            <a:r>
              <a:rPr lang="en-US" sz="2400" dirty="0" smtClean="0">
                <a:ea typeface="Calibri" pitchFamily="34" charset="0"/>
              </a:rPr>
              <a:t>that they can &amp; should hold leaders accountable for acceptable conduct 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accent1"/>
                </a:solidFill>
                <a:ea typeface="Calibri" pitchFamily="34" charset="0"/>
              </a:rPr>
              <a:t>Make Management care </a:t>
            </a:r>
            <a:r>
              <a:rPr lang="en-US" sz="2400" dirty="0" smtClean="0">
                <a:ea typeface="Calibri" pitchFamily="34" charset="0"/>
              </a:rPr>
              <a:t>enough to set limits &amp; consequences </a:t>
            </a:r>
            <a:r>
              <a:rPr lang="en-US" sz="2400" i="1" dirty="0" smtClean="0">
                <a:ea typeface="Calibri" pitchFamily="34" charset="0"/>
              </a:rPr>
              <a:t>(predict future consequences of failing to intervene)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accent1"/>
                </a:solidFill>
                <a:ea typeface="Calibri" pitchFamily="34" charset="0"/>
              </a:rPr>
              <a:t>Offer hope </a:t>
            </a:r>
            <a:r>
              <a:rPr lang="en-US" sz="2400" dirty="0" smtClean="0">
                <a:ea typeface="Calibri" pitchFamily="34" charset="0"/>
              </a:rPr>
              <a:t>and</a:t>
            </a:r>
            <a:r>
              <a:rPr lang="en-US" sz="2400" dirty="0" smtClean="0">
                <a:solidFill>
                  <a:schemeClr val="accent1"/>
                </a:solidFill>
                <a:ea typeface="Calibri" pitchFamily="34" charset="0"/>
              </a:rPr>
              <a:t> </a:t>
            </a:r>
            <a:r>
              <a:rPr lang="en-US" sz="2400" b="1" u="sng" dirty="0" smtClean="0">
                <a:solidFill>
                  <a:schemeClr val="accent1"/>
                </a:solidFill>
                <a:ea typeface="Calibri" pitchFamily="34" charset="0"/>
              </a:rPr>
              <a:t>help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endParaRPr lang="en-US" sz="2400" u="sng" dirty="0" smtClean="0">
              <a:solidFill>
                <a:schemeClr val="accent1"/>
              </a:solidFill>
              <a:ea typeface="Calibri" pitchFamily="34" charset="0"/>
            </a:endParaRPr>
          </a:p>
          <a:p>
            <a:pPr marL="457200" lvl="1" indent="0" algn="ctr" eaLnBrk="1" hangingPunct="1">
              <a:lnSpc>
                <a:spcPct val="90000"/>
              </a:lnSpc>
              <a:buNone/>
            </a:pPr>
            <a:r>
              <a:rPr lang="en-US" sz="2400" b="1" i="1" u="sng" dirty="0" smtClean="0">
                <a:solidFill>
                  <a:srgbClr val="C00000"/>
                </a:solidFill>
                <a:ea typeface="Calibri" pitchFamily="34" charset="0"/>
              </a:rPr>
              <a:t>EARLY INTERVENTION PREVENTS FUTURE DAMAGE</a:t>
            </a:r>
          </a:p>
        </p:txBody>
      </p:sp>
    </p:spTree>
    <p:extLst>
      <p:ext uri="{BB962C8B-B14F-4D97-AF65-F5344CB8AC3E}">
        <p14:creationId xmlns:p14="http://schemas.microsoft.com/office/powerpoint/2010/main" val="322844379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/>
      <p:bldP spid="1648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Abrasive Leader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0" y="2133600"/>
            <a:ext cx="9144000" cy="3992563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dirty="0" smtClean="0"/>
              <a:t>Any individual charged with managerial authority whose </a:t>
            </a:r>
            <a:r>
              <a:rPr lang="en-US" u="sng" dirty="0" smtClean="0">
                <a:solidFill>
                  <a:srgbClr val="C00000"/>
                </a:solidFill>
              </a:rPr>
              <a:t>interpersonal behavior </a:t>
            </a:r>
            <a:r>
              <a:rPr lang="en-US" dirty="0" smtClean="0"/>
              <a:t>causes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dirty="0" smtClean="0"/>
              <a:t>emotional distress in coworkers sufficient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dirty="0" smtClean="0"/>
              <a:t>to disrupt organizational functioning.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i="1" dirty="0" smtClean="0">
                <a:solidFill>
                  <a:srgbClr val="C00000"/>
                </a:solidFill>
              </a:rPr>
              <a:t>They rub their coworkers the wrong way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How does specialized coaching work?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5676823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600" dirty="0" smtClean="0"/>
              <a:t>Boss Whispering</a:t>
            </a:r>
            <a:r>
              <a:rPr lang="en-US" sz="1800" dirty="0" smtClean="0"/>
              <a:t>©</a:t>
            </a:r>
            <a:r>
              <a:rPr lang="en-US" sz="3600" dirty="0" smtClean="0"/>
              <a:t> = </a:t>
            </a:r>
            <a:r>
              <a:rPr lang="en-US" sz="3600" dirty="0" smtClean="0">
                <a:solidFill>
                  <a:srgbClr val="C00000"/>
                </a:solidFill>
              </a:rPr>
              <a:t>Action Research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2700" i="1" dirty="0" smtClean="0"/>
              <a:t>“Self-reflective enquiry undertaken by participants</a:t>
            </a:r>
            <a:br>
              <a:rPr lang="en-US" sz="2700" i="1" dirty="0" smtClean="0"/>
            </a:br>
            <a:r>
              <a:rPr lang="en-US" sz="2700" i="1" dirty="0" smtClean="0"/>
              <a:t> in social situations …..”</a:t>
            </a:r>
            <a:r>
              <a:rPr lang="en-US" sz="2700" dirty="0" smtClean="0"/>
              <a:t/>
            </a:r>
            <a:br>
              <a:rPr lang="en-US" sz="2700" dirty="0" smtClean="0"/>
            </a:br>
            <a:endParaRPr lang="en-US" sz="2700" dirty="0" smtClean="0">
              <a:solidFill>
                <a:srgbClr val="33CC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057400"/>
            <a:ext cx="6934200" cy="4191000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Constantia" pitchFamily="18" charset="0"/>
              <a:buAutoNum type="arabicPeriod"/>
              <a:defRPr/>
            </a:pPr>
            <a:endParaRPr lang="en-US" sz="2800" dirty="0" smtClean="0"/>
          </a:p>
          <a:p>
            <a:pPr marL="514350" indent="-514350" eaLnBrk="1" hangingPunct="1">
              <a:lnSpc>
                <a:spcPct val="90000"/>
              </a:lnSpc>
              <a:buFont typeface="Constantia" pitchFamily="18" charset="0"/>
              <a:buAutoNum type="arabicPeriod"/>
              <a:defRPr/>
            </a:pPr>
            <a:r>
              <a:rPr lang="en-US" sz="2800" dirty="0" smtClean="0"/>
              <a:t>What are the negative perceptions?</a:t>
            </a:r>
          </a:p>
          <a:p>
            <a:pPr marL="514350" indent="-514350" eaLnBrk="1" hangingPunct="1">
              <a:lnSpc>
                <a:spcPct val="90000"/>
              </a:lnSpc>
              <a:buFont typeface="Constantia" pitchFamily="18" charset="0"/>
              <a:buAutoNum type="arabicPeriod"/>
              <a:defRPr/>
            </a:pPr>
            <a:endParaRPr lang="en-US" sz="2800" dirty="0" smtClean="0"/>
          </a:p>
          <a:p>
            <a:pPr marL="514350" indent="-514350" eaLnBrk="1" hangingPunct="1">
              <a:lnSpc>
                <a:spcPct val="90000"/>
              </a:lnSpc>
              <a:buFont typeface="Constantia" pitchFamily="18" charset="0"/>
              <a:buAutoNum type="arabicPeriod"/>
              <a:defRPr/>
            </a:pPr>
            <a:r>
              <a:rPr lang="en-US" sz="2800" dirty="0" smtClean="0"/>
              <a:t>What is causing them?</a:t>
            </a:r>
          </a:p>
          <a:p>
            <a:pPr marL="514350" indent="-514350" eaLnBrk="1" hangingPunct="1">
              <a:lnSpc>
                <a:spcPct val="90000"/>
              </a:lnSpc>
              <a:buFont typeface="Constantia" pitchFamily="18" charset="0"/>
              <a:buAutoNum type="arabicPeriod"/>
              <a:defRPr/>
            </a:pPr>
            <a:endParaRPr lang="en-US" sz="2800" dirty="0"/>
          </a:p>
          <a:p>
            <a:pPr marL="514350" indent="-514350" eaLnBrk="1" hangingPunct="1">
              <a:lnSpc>
                <a:spcPct val="90000"/>
              </a:lnSpc>
              <a:buFont typeface="Constantia" pitchFamily="18" charset="0"/>
              <a:buAutoNum type="arabicPeriod"/>
              <a:defRPr/>
            </a:pPr>
            <a:r>
              <a:rPr lang="en-US" sz="2800" dirty="0" smtClean="0"/>
              <a:t>What strategies can we develop to eliminate these negative perceptions permanently?</a:t>
            </a:r>
          </a:p>
          <a:p>
            <a:pPr marL="0" indent="0" algn="ctr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800" dirty="0" smtClean="0"/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806817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/>
      <p:bldP spid="16486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/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 smtClean="0">
                <a:solidFill>
                  <a:srgbClr val="C00000"/>
                </a:solidFill>
              </a:rPr>
              <a:t/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3600" dirty="0" smtClean="0">
                <a:solidFill>
                  <a:srgbClr val="C00000"/>
                </a:solidFill>
              </a:rPr>
              <a:t>Abrasive leaders lack psychological insight: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81200"/>
            <a:ext cx="8991600" cy="3505200"/>
          </a:xfrm>
        </p:spPr>
        <p:txBody>
          <a:bodyPr/>
          <a:lstStyle/>
          <a:p>
            <a:pPr marL="990600" lvl="1" indent="-533400" eaLnBrk="1" hangingPunct="1">
              <a:buFont typeface="Arial" charset="0"/>
              <a:buNone/>
            </a:pPr>
            <a:endParaRPr lang="en-US" i="1" dirty="0" smtClean="0">
              <a:solidFill>
                <a:srgbClr val="C00000"/>
              </a:solidFill>
            </a:endParaRPr>
          </a:p>
          <a:p>
            <a:pPr marL="990600" lvl="1" indent="-533400" eaLnBrk="1" hangingPunct="1">
              <a:buFont typeface="Arial" charset="0"/>
              <a:buNone/>
            </a:pPr>
            <a:r>
              <a:rPr lang="en-US" i="1" dirty="0" smtClean="0">
                <a:solidFill>
                  <a:srgbClr val="C00000"/>
                </a:solidFill>
              </a:rPr>
              <a:t>“I don’t get it. </a:t>
            </a:r>
            <a:r>
              <a:rPr lang="en-US" i="1" dirty="0" smtClean="0"/>
              <a:t>When I ask my team for input, no one speaks up.”</a:t>
            </a:r>
          </a:p>
          <a:p>
            <a:pPr marL="990600" lvl="1" indent="-533400" eaLnBrk="1" hangingPunct="1">
              <a:buFont typeface="Arial" charset="0"/>
              <a:buNone/>
            </a:pPr>
            <a:endParaRPr lang="en-US" i="1" dirty="0" smtClean="0"/>
          </a:p>
          <a:p>
            <a:pPr marL="990600" lvl="1" indent="-533400" eaLnBrk="1" hangingPunct="1">
              <a:buFont typeface="Arial" charset="0"/>
              <a:buNone/>
            </a:pPr>
            <a:r>
              <a:rPr lang="en-US" i="1" dirty="0" smtClean="0"/>
              <a:t>“Why do you think that is?”</a:t>
            </a:r>
            <a:r>
              <a:rPr lang="en-US" dirty="0" smtClean="0"/>
              <a:t> </a:t>
            </a:r>
          </a:p>
          <a:p>
            <a:pPr marL="1371600" lvl="2" indent="-457200" eaLnBrk="1" hangingPunct="1"/>
            <a:r>
              <a:rPr lang="en-US" dirty="0" smtClean="0"/>
              <a:t>Theory 1: “They’re lazy”</a:t>
            </a:r>
          </a:p>
          <a:p>
            <a:pPr marL="1371600" lvl="2" indent="-457200" eaLnBrk="1" hangingPunct="1"/>
            <a:r>
              <a:rPr lang="en-US" dirty="0" smtClean="0"/>
              <a:t>Theory 2: “They’re stupid”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44957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Poor empathizers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-13447" y="533400"/>
            <a:ext cx="9144000" cy="1600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solidFill>
                  <a:schemeClr val="accent1"/>
                </a:solidFill>
              </a:rPr>
              <a:t>Boss Whispering© Step 1: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Coach moves quickly to establish </a:t>
            </a:r>
            <a:r>
              <a:rPr lang="en-US" sz="2400" dirty="0" smtClean="0">
                <a:solidFill>
                  <a:srgbClr val="C00000"/>
                </a:solidFill>
              </a:rPr>
              <a:t>trusting alliance  </a:t>
            </a:r>
            <a:r>
              <a:rPr lang="en-US" sz="2400" dirty="0" smtClean="0"/>
              <a:t>with Client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30175" y="1828800"/>
            <a:ext cx="8991600" cy="38100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endParaRPr lang="en-US" sz="2400" dirty="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dirty="0" smtClean="0"/>
              <a:t> </a:t>
            </a:r>
            <a:r>
              <a:rPr lang="en-US" sz="2400" i="1" dirty="0" smtClean="0"/>
              <a:t>“I’d like you to engage me as your co-researcher so that we can discover </a:t>
            </a:r>
            <a:r>
              <a:rPr lang="en-US" sz="2400" i="1" dirty="0" smtClean="0">
                <a:solidFill>
                  <a:srgbClr val="C00000"/>
                </a:solidFill>
              </a:rPr>
              <a:t>the exact nature of these damaging negative perceptions, and determine what generates them.”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400" i="1" dirty="0" smtClean="0"/>
              <a:t>“Once we do that, we can then work to </a:t>
            </a:r>
            <a:r>
              <a:rPr lang="en-US" sz="2400" i="1" dirty="0" smtClean="0">
                <a:solidFill>
                  <a:srgbClr val="C00000"/>
                </a:solidFill>
              </a:rPr>
              <a:t>develop strategies to eliminate these negative perceptions.” 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400" i="1" dirty="0" smtClean="0"/>
              <a:t>“This is a </a:t>
            </a:r>
            <a:r>
              <a:rPr lang="en-US" sz="2400" i="1" dirty="0" smtClean="0">
                <a:solidFill>
                  <a:srgbClr val="C00000"/>
                </a:solidFill>
              </a:rPr>
              <a:t>confidential process: </a:t>
            </a:r>
            <a:r>
              <a:rPr lang="en-US" sz="2400" i="1" dirty="0" smtClean="0"/>
              <a:t>I do not share our findings or work with anyone.” </a:t>
            </a:r>
            <a:endParaRPr lang="en-US" sz="2400" dirty="0" smtClean="0"/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>
                <a:solidFill>
                  <a:schemeClr val="accent1"/>
                </a:solidFill>
                <a:cs typeface="Arial" charset="0"/>
              </a:rPr>
              <a:t/>
            </a:r>
            <a:br>
              <a:rPr lang="en-US" sz="4000" dirty="0" smtClean="0">
                <a:solidFill>
                  <a:schemeClr val="accent1"/>
                </a:solidFill>
                <a:cs typeface="Arial" charset="0"/>
              </a:rPr>
            </a:br>
            <a:r>
              <a:rPr lang="en-US" sz="4000" dirty="0" smtClean="0">
                <a:solidFill>
                  <a:schemeClr val="accent1"/>
                </a:solidFill>
                <a:cs typeface="Arial" charset="0"/>
              </a:rPr>
              <a:t>Boss Whispering</a:t>
            </a:r>
            <a:r>
              <a:rPr lang="en-US" sz="2000" dirty="0" smtClean="0">
                <a:solidFill>
                  <a:schemeClr val="accent1"/>
                </a:solidFill>
              </a:rPr>
              <a:t>©</a:t>
            </a:r>
            <a:r>
              <a:rPr lang="en-US" sz="4000" dirty="0" smtClean="0">
                <a:solidFill>
                  <a:schemeClr val="accent1"/>
                </a:solidFill>
                <a:cs typeface="Arial" charset="0"/>
              </a:rPr>
              <a:t> Step 2: </a:t>
            </a:r>
            <a:r>
              <a:rPr lang="en-US" sz="2400" dirty="0" smtClean="0">
                <a:cs typeface="Arial" charset="0"/>
              </a:rPr>
              <a:t/>
            </a:r>
            <a:br>
              <a:rPr lang="en-US" sz="2400" dirty="0" smtClean="0">
                <a:cs typeface="Arial" charset="0"/>
              </a:rPr>
            </a:br>
            <a:r>
              <a:rPr lang="en-US" sz="2400" dirty="0" smtClean="0">
                <a:cs typeface="Arial" charset="0"/>
              </a:rPr>
              <a:t> </a:t>
            </a:r>
            <a:br>
              <a:rPr lang="en-US" sz="2400" dirty="0" smtClean="0">
                <a:cs typeface="Arial" charset="0"/>
              </a:rPr>
            </a:br>
            <a:r>
              <a:rPr lang="en-US" sz="2400" dirty="0" smtClean="0">
                <a:cs typeface="Arial" charset="0"/>
              </a:rPr>
              <a:t/>
            </a:r>
            <a:br>
              <a:rPr lang="en-US" sz="2400" dirty="0" smtClean="0">
                <a:cs typeface="Arial" charset="0"/>
              </a:rPr>
            </a:br>
            <a:r>
              <a:rPr lang="en-US" sz="2400" dirty="0" smtClean="0"/>
              <a:t>Coach conducts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Coworker Assessment </a:t>
            </a:r>
            <a:r>
              <a:rPr lang="en-US" sz="2400" dirty="0" smtClean="0"/>
              <a:t>to provide detailed feedback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991600" cy="4678363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endParaRPr lang="en-US" sz="2400" dirty="0" smtClean="0">
              <a:solidFill>
                <a:srgbClr val="FFFF00"/>
              </a:solidFill>
            </a:endParaRPr>
          </a:p>
          <a:p>
            <a:pPr marL="990600" lvl="1" indent="-533400" eaLnBrk="1" hangingPunct="1"/>
            <a:r>
              <a:rPr lang="en-US" sz="2400" dirty="0" smtClean="0">
                <a:solidFill>
                  <a:srgbClr val="C00000"/>
                </a:solidFill>
              </a:rPr>
              <a:t>Coworkers are individually interviewed </a:t>
            </a:r>
            <a:r>
              <a:rPr lang="en-US" sz="2400" dirty="0" smtClean="0"/>
              <a:t>by Coach</a:t>
            </a:r>
          </a:p>
          <a:p>
            <a:pPr marL="1371600" lvl="2" indent="-457200" eaLnBrk="1" hangingPunct="1"/>
            <a:r>
              <a:rPr lang="en-US" dirty="0" smtClean="0"/>
              <a:t>Data is purged of identifying information &amp; aggregated into themes (“Over-controls”, “Doesn’t listen” “Publicly humiliates”, etc.)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endParaRPr lang="en-US" sz="2400" dirty="0" smtClean="0"/>
          </a:p>
          <a:p>
            <a:pPr marL="990600" lvl="1" indent="-533400" eaLnBrk="1" hangingPunct="1"/>
            <a:r>
              <a:rPr lang="en-US" sz="2400" dirty="0" smtClean="0">
                <a:solidFill>
                  <a:srgbClr val="C00000"/>
                </a:solidFill>
              </a:rPr>
              <a:t>Confidential feedback data is reviewed</a:t>
            </a:r>
          </a:p>
          <a:p>
            <a:pPr marL="1371600" lvl="2" indent="-457200" eaLnBrk="1" hangingPunct="1"/>
            <a:r>
              <a:rPr lang="en-US" dirty="0" smtClean="0"/>
              <a:t>Client learns </a:t>
            </a:r>
            <a:r>
              <a:rPr lang="en-US" dirty="0" smtClean="0">
                <a:solidFill>
                  <a:srgbClr val="C00000"/>
                </a:solidFill>
              </a:rPr>
              <a:t>exactly</a:t>
            </a:r>
            <a:r>
              <a:rPr lang="en-US" dirty="0" smtClean="0"/>
              <a:t> what he/she </a:t>
            </a:r>
            <a:r>
              <a:rPr lang="en-US" dirty="0" smtClean="0">
                <a:solidFill>
                  <a:srgbClr val="C00000"/>
                </a:solidFill>
              </a:rPr>
              <a:t>does or says </a:t>
            </a:r>
            <a:r>
              <a:rPr lang="en-US" dirty="0" smtClean="0"/>
              <a:t>that generates interpersonal distress (</a:t>
            </a:r>
            <a:r>
              <a:rPr lang="en-US" dirty="0" smtClean="0">
                <a:solidFill>
                  <a:srgbClr val="C00000"/>
                </a:solidFill>
              </a:rPr>
              <a:t>the negative perceptions</a:t>
            </a:r>
            <a:r>
              <a:rPr lang="en-US" dirty="0" smtClean="0"/>
              <a:t>)</a:t>
            </a:r>
          </a:p>
          <a:p>
            <a:pPr marL="1371600" lvl="2" indent="-457200" eaLnBrk="1" hangingPunct="1"/>
            <a:r>
              <a:rPr lang="en-US" dirty="0" smtClean="0"/>
              <a:t>Coach &amp; Client determine which theme to address first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2400" dirty="0" smtClean="0"/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20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THEME: </a:t>
            </a:r>
            <a:r>
              <a:rPr lang="en-US" dirty="0" smtClean="0"/>
              <a:t>“Publicly Humiliates”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sz="2400" i="1" dirty="0" smtClean="0"/>
              <a:t>“ He will dress people down with other employees present.”</a:t>
            </a:r>
          </a:p>
          <a:p>
            <a:r>
              <a:rPr lang="en-US" sz="2400" i="1" dirty="0" smtClean="0"/>
              <a:t>“In a meeting he told one person they were worthless.”</a:t>
            </a:r>
          </a:p>
          <a:p>
            <a:r>
              <a:rPr lang="en-US" sz="2400" i="1" dirty="0" smtClean="0"/>
              <a:t>“If someone makes a mistake, he’ll bring it up in meetings – he’ll say ‘How did you ever come up with a stupid idea like that?’</a:t>
            </a:r>
          </a:p>
          <a:p>
            <a:r>
              <a:rPr lang="en-US" sz="2400" i="1" dirty="0" smtClean="0"/>
              <a:t>“If somebody says something that he perceives as contradictory, he enjoys humiliating you, like a cat toying with  a mouse.”</a:t>
            </a:r>
          </a:p>
          <a:p>
            <a:r>
              <a:rPr lang="en-US" sz="2400" i="1" dirty="0" smtClean="0"/>
              <a:t>“People are terrified to say anything – they just clam up”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229600" cy="2590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700" dirty="0" smtClean="0">
                <a:solidFill>
                  <a:srgbClr val="67DAF5"/>
                </a:solidFill>
                <a:cs typeface="Arial" charset="0"/>
              </a:rPr>
              <a:t/>
            </a:r>
            <a:br>
              <a:rPr lang="en-US" sz="2700" dirty="0" smtClean="0">
                <a:solidFill>
                  <a:srgbClr val="67DAF5"/>
                </a:solidFill>
                <a:cs typeface="Arial" charset="0"/>
              </a:rPr>
            </a:br>
            <a:r>
              <a:rPr lang="en-US" sz="4400" dirty="0" smtClean="0">
                <a:solidFill>
                  <a:schemeClr val="accent1"/>
                </a:solidFill>
                <a:cs typeface="Arial" charset="0"/>
              </a:rPr>
              <a:t>Boss Whispering</a:t>
            </a:r>
            <a:r>
              <a:rPr lang="en-US" sz="2000" dirty="0" smtClean="0">
                <a:solidFill>
                  <a:schemeClr val="accent1"/>
                </a:solidFill>
              </a:rPr>
              <a:t>©</a:t>
            </a:r>
            <a:r>
              <a:rPr lang="en-US" sz="4400" dirty="0" smtClean="0">
                <a:solidFill>
                  <a:schemeClr val="accent1"/>
                </a:solidFill>
                <a:cs typeface="Arial" charset="0"/>
              </a:rPr>
              <a:t> Step 3: </a:t>
            </a:r>
            <a:r>
              <a:rPr lang="en-US" sz="2700" dirty="0" smtClean="0">
                <a:cs typeface="Arial" charset="0"/>
              </a:rPr>
              <a:t/>
            </a:r>
            <a:br>
              <a:rPr lang="en-US" sz="2700" dirty="0" smtClean="0">
                <a:cs typeface="Arial" charset="0"/>
              </a:rPr>
            </a:br>
            <a:r>
              <a:rPr lang="en-US" sz="2700" dirty="0" smtClean="0">
                <a:cs typeface="Arial" charset="0"/>
              </a:rPr>
              <a:t> </a:t>
            </a:r>
            <a:r>
              <a:rPr lang="en-US" sz="2000" dirty="0" smtClean="0">
                <a:solidFill>
                  <a:srgbClr val="0BE70B"/>
                </a:solidFill>
                <a:cs typeface="Arial" charset="0"/>
              </a:rPr>
              <a:t/>
            </a:r>
            <a:br>
              <a:rPr lang="en-US" sz="2000" dirty="0" smtClean="0">
                <a:solidFill>
                  <a:srgbClr val="0BE70B"/>
                </a:solidFill>
                <a:cs typeface="Arial" charset="0"/>
              </a:rPr>
            </a:br>
            <a:r>
              <a:rPr lang="en-US" sz="2000" dirty="0" smtClean="0">
                <a:solidFill>
                  <a:srgbClr val="0BE70B"/>
                </a:solidFill>
                <a:cs typeface="Arial" charset="0"/>
              </a:rPr>
              <a:t/>
            </a:r>
            <a:br>
              <a:rPr lang="en-US" sz="2000" dirty="0" smtClean="0">
                <a:solidFill>
                  <a:srgbClr val="0BE70B"/>
                </a:solidFill>
                <a:cs typeface="Arial" charset="0"/>
              </a:rPr>
            </a:br>
            <a:r>
              <a:rPr lang="en-US" sz="2700" dirty="0" smtClean="0"/>
              <a:t>Client learns to </a:t>
            </a:r>
            <a:r>
              <a:rPr lang="en-US" sz="2700" dirty="0" smtClean="0">
                <a:solidFill>
                  <a:schemeClr val="accent1"/>
                </a:solidFill>
              </a:rPr>
              <a:t>read</a:t>
            </a:r>
            <a:r>
              <a:rPr lang="en-US" sz="2700" dirty="0" smtClean="0"/>
              <a:t> and </a:t>
            </a:r>
            <a:r>
              <a:rPr lang="en-US" sz="2700" dirty="0" smtClean="0">
                <a:solidFill>
                  <a:schemeClr val="accent1"/>
                </a:solidFill>
              </a:rPr>
              <a:t>accurately interpret  </a:t>
            </a:r>
            <a:r>
              <a:rPr lang="en-US" sz="2700" dirty="0" smtClean="0"/>
              <a:t>coworker behavior (</a:t>
            </a:r>
            <a:r>
              <a:rPr lang="en-US" sz="2700" i="1" dirty="0" smtClean="0"/>
              <a:t>develop empathic accuracy</a:t>
            </a:r>
            <a:r>
              <a:rPr lang="en-US" sz="2700" dirty="0" smtClean="0"/>
              <a:t>) using  the</a:t>
            </a:r>
            <a:br>
              <a:rPr lang="en-US" sz="2700" dirty="0" smtClean="0"/>
            </a:br>
            <a:r>
              <a:rPr lang="en-US" sz="2700" dirty="0" smtClean="0"/>
              <a:t> </a:t>
            </a:r>
            <a:r>
              <a:rPr lang="en-US" sz="2700" b="1" dirty="0">
                <a:solidFill>
                  <a:srgbClr val="FF0000"/>
                </a:solidFill>
              </a:rPr>
              <a:t>T-A-D Dynamic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2700" y="1981200"/>
            <a:ext cx="9131300" cy="4876800"/>
          </a:xfrm>
        </p:spPr>
        <p:txBody>
          <a:bodyPr/>
          <a:lstStyle/>
          <a:p>
            <a:pPr marL="609600" indent="-609600" algn="ctr" eaLnBrk="1" hangingPunct="1">
              <a:buFont typeface="Wingdings" pitchFamily="2" charset="2"/>
              <a:buNone/>
            </a:pPr>
            <a:endParaRPr lang="en-US" sz="2800" b="1" dirty="0" smtClean="0">
              <a:solidFill>
                <a:srgbClr val="FF3300"/>
              </a:solidFill>
              <a:latin typeface="Constantia" pitchFamily="18" charset="0"/>
            </a:endParaRPr>
          </a:p>
          <a:p>
            <a:pPr marL="1371600" lvl="2" indent="-457200" eaLnBrk="1" hangingPunct="1">
              <a:buFont typeface="Wingdings" pitchFamily="2" charset="2"/>
              <a:buNone/>
            </a:pPr>
            <a:r>
              <a:rPr lang="en-US" sz="2000" b="1" i="1" dirty="0" smtClean="0"/>
              <a:t>								</a:t>
            </a:r>
            <a:r>
              <a:rPr lang="en-US" b="1" i="1" dirty="0" smtClean="0"/>
              <a:t>FIGHT</a:t>
            </a:r>
          </a:p>
          <a:p>
            <a:pPr marL="1371600" lvl="2" indent="-457200"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rgbClr val="67DAF5"/>
                </a:solidFill>
              </a:rPr>
              <a:t> 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1371600" lvl="2" indent="-457200" eaLnBrk="1" hangingPunct="1">
              <a:buFont typeface="Wingdings" pitchFamily="2" charset="2"/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1371600" lvl="2" indent="-457200" eaLnBrk="1" hangingPunct="1"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THREAT   =&gt;   ANXIETY   =&gt;   DEFENSE</a:t>
            </a:r>
            <a:endParaRPr lang="en-US" b="1" dirty="0" smtClean="0"/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sz="2000" b="1" i="1" dirty="0" smtClean="0"/>
              <a:t>								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sz="2000" b="1" i="1" dirty="0" smtClean="0"/>
              <a:t>								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sz="2000" b="1" i="1" dirty="0" smtClean="0"/>
              <a:t>								    </a:t>
            </a:r>
            <a:r>
              <a:rPr lang="en-US" sz="2400" b="1" i="1" dirty="0" smtClean="0"/>
              <a:t>FLIGHT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endParaRPr lang="en-US" sz="1800" dirty="0" smtClean="0"/>
          </a:p>
        </p:txBody>
      </p:sp>
      <p:sp>
        <p:nvSpPr>
          <p:cNvPr id="2" name="Right Arrow 1"/>
          <p:cNvSpPr/>
          <p:nvPr/>
        </p:nvSpPr>
        <p:spPr>
          <a:xfrm rot="18644712">
            <a:off x="6661150" y="3446463"/>
            <a:ext cx="9906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61660">
            <a:off x="6835776" y="4368800"/>
            <a:ext cx="75565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Abrasive leaders gain psychological insight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81200"/>
            <a:ext cx="8991600" cy="3505200"/>
          </a:xfrm>
        </p:spPr>
        <p:txBody>
          <a:bodyPr>
            <a:normAutofit lnSpcReduction="10000"/>
          </a:bodyPr>
          <a:lstStyle/>
          <a:p>
            <a:pPr marL="990600" lvl="1" indent="-533400" eaLnBrk="1" hangingPunct="1">
              <a:buFont typeface="Arial" charset="0"/>
              <a:buNone/>
            </a:pPr>
            <a:r>
              <a:rPr lang="en-US" i="1" dirty="0" smtClean="0"/>
              <a:t>“</a:t>
            </a:r>
            <a:r>
              <a:rPr lang="en-US" i="1" dirty="0" smtClean="0">
                <a:solidFill>
                  <a:srgbClr val="C00000"/>
                </a:solidFill>
              </a:rPr>
              <a:t>I don’t get it. </a:t>
            </a:r>
            <a:r>
              <a:rPr lang="en-US" i="1" dirty="0" smtClean="0"/>
              <a:t>When I ask my team for input, no one speaks up.”</a:t>
            </a:r>
          </a:p>
          <a:p>
            <a:pPr marL="990600" lvl="1" indent="-533400" eaLnBrk="1" hangingPunct="1">
              <a:buFont typeface="Arial" charset="0"/>
              <a:buNone/>
            </a:pPr>
            <a:endParaRPr lang="en-US" i="1" dirty="0" smtClean="0"/>
          </a:p>
          <a:p>
            <a:pPr marL="990600" lvl="1" indent="-533400" eaLnBrk="1" hangingPunct="1">
              <a:buFont typeface="Arial" charset="0"/>
              <a:buNone/>
            </a:pPr>
            <a:r>
              <a:rPr lang="en-US" dirty="0" smtClean="0"/>
              <a:t>“Why do you think that is?” </a:t>
            </a:r>
          </a:p>
          <a:p>
            <a:pPr marL="1371600" lvl="2" indent="-457200" eaLnBrk="1" hangingPunct="1"/>
            <a:r>
              <a:rPr lang="en-US" dirty="0" smtClean="0"/>
              <a:t>Theory 1: “</a:t>
            </a:r>
            <a:r>
              <a:rPr lang="en-US" i="1" dirty="0" smtClean="0"/>
              <a:t>They’re lazy”</a:t>
            </a:r>
          </a:p>
          <a:p>
            <a:pPr marL="1371600" lvl="2" indent="-457200" eaLnBrk="1" hangingPunct="1"/>
            <a:r>
              <a:rPr lang="en-US" dirty="0" smtClean="0"/>
              <a:t>Theory 2: </a:t>
            </a:r>
            <a:r>
              <a:rPr lang="en-US" i="1" dirty="0" smtClean="0"/>
              <a:t>“They’re stupid”</a:t>
            </a:r>
          </a:p>
          <a:p>
            <a:pPr marL="1371600" lvl="2" indent="-457200" eaLnBrk="1" hangingPunct="1"/>
            <a:r>
              <a:rPr lang="en-US" dirty="0" smtClean="0"/>
              <a:t>Theory 3: </a:t>
            </a:r>
            <a:r>
              <a:rPr lang="en-US" i="1" dirty="0" smtClean="0"/>
              <a:t>“</a:t>
            </a:r>
            <a:r>
              <a:rPr lang="en-US" b="1" i="1" dirty="0" smtClean="0">
                <a:solidFill>
                  <a:srgbClr val="C00000"/>
                </a:solidFill>
              </a:rPr>
              <a:t>They’re afraid! </a:t>
            </a:r>
            <a:r>
              <a:rPr lang="en-US" b="1" i="1" u="sng" dirty="0" smtClean="0">
                <a:solidFill>
                  <a:srgbClr val="C00000"/>
                </a:solidFill>
              </a:rPr>
              <a:t>Now I get it: </a:t>
            </a:r>
            <a:r>
              <a:rPr lang="en-US" i="1" dirty="0" smtClean="0"/>
              <a:t>they’re afraid I’ll criticize them.”    </a:t>
            </a:r>
            <a:endParaRPr lang="en-US" sz="18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Boss Whispering</a:t>
            </a:r>
            <a:r>
              <a:rPr lang="en-US" sz="1800" dirty="0" smtClean="0">
                <a:solidFill>
                  <a:schemeClr val="accent1"/>
                </a:solidFill>
              </a:rPr>
              <a:t>©</a:t>
            </a:r>
            <a:r>
              <a:rPr lang="en-US" dirty="0" smtClean="0">
                <a:solidFill>
                  <a:schemeClr val="accent1"/>
                </a:solidFill>
              </a:rPr>
              <a:t> Step 4: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Developing &amp; Testing Insightful Strategies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953000"/>
          </a:xfrm>
        </p:spPr>
        <p:txBody>
          <a:bodyPr/>
          <a:lstStyle/>
          <a:p>
            <a:pPr marL="0" indent="0" algn="ctr">
              <a:buFont typeface="Arial" charset="0"/>
              <a:buNone/>
              <a:defRPr/>
            </a:pPr>
            <a:r>
              <a:rPr lang="en-US" sz="2800" i="1" dirty="0" smtClean="0">
                <a:solidFill>
                  <a:srgbClr val="C00000"/>
                </a:solidFill>
              </a:rPr>
              <a:t>What strategies could reduce the perception of threat?</a:t>
            </a:r>
            <a:endParaRPr lang="en-US" sz="2800" dirty="0"/>
          </a:p>
          <a:p>
            <a:pPr>
              <a:defRPr/>
            </a:pPr>
            <a:r>
              <a:rPr lang="en-US" sz="2400" dirty="0" smtClean="0"/>
              <a:t>“If I have a problem with someone, I could address it behind closed doors.”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“I can’t call people names.”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smtClean="0"/>
              <a:t>“If I think someone has a stupid idea, I need to bring them around without making them feel stupid.” </a:t>
            </a:r>
          </a:p>
          <a:p>
            <a:pPr>
              <a:defRPr/>
            </a:pPr>
            <a:endParaRPr lang="en-US" sz="2400" dirty="0"/>
          </a:p>
          <a:p>
            <a:pPr marL="0" indent="0" algn="ctr">
              <a:buFont typeface="Arial" charset="0"/>
              <a:buNone/>
              <a:defRPr/>
            </a:pPr>
            <a:r>
              <a:rPr lang="en-US" sz="2400" i="1" dirty="0" smtClean="0"/>
              <a:t>Client shifts from </a:t>
            </a:r>
            <a:r>
              <a:rPr lang="en-US" sz="2400" b="1" i="1" dirty="0" smtClean="0">
                <a:solidFill>
                  <a:srgbClr val="C00000"/>
                </a:solidFill>
              </a:rPr>
              <a:t>Attacking</a:t>
            </a:r>
            <a:r>
              <a:rPr lang="en-US" sz="2400" i="1" dirty="0" smtClean="0"/>
              <a:t> to </a:t>
            </a:r>
            <a:r>
              <a:rPr lang="en-US" sz="2400" b="1" i="1" dirty="0" smtClean="0">
                <a:solidFill>
                  <a:schemeClr val="accent1"/>
                </a:solidFill>
              </a:rPr>
              <a:t>Educating</a:t>
            </a:r>
          </a:p>
          <a:p>
            <a:pPr>
              <a:defRPr/>
            </a:pPr>
            <a:endParaRPr lang="en-US" sz="24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Insight 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726238"/>
              </p:ext>
            </p:extLst>
          </p:nvPr>
        </p:nvGraphicFramePr>
        <p:xfrm>
          <a:off x="457200" y="1676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951834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They Do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en-US" sz="3600" dirty="0" smtClean="0"/>
              <a:t>Overreact</a:t>
            </a:r>
          </a:p>
          <a:p>
            <a:pPr marL="609600" indent="-609600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en-US" sz="3600" dirty="0" smtClean="0"/>
              <a:t>Over-control</a:t>
            </a:r>
          </a:p>
          <a:p>
            <a:pPr marL="609600" indent="-609600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en-US" sz="3600" dirty="0" smtClean="0"/>
              <a:t>Threats</a:t>
            </a:r>
          </a:p>
          <a:p>
            <a:pPr marL="609600" indent="-609600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en-US" sz="3600" dirty="0" smtClean="0"/>
              <a:t>Public humiliation</a:t>
            </a:r>
          </a:p>
          <a:p>
            <a:pPr marL="609600" indent="-609600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en-US" sz="3600" dirty="0" smtClean="0"/>
              <a:t>Condescension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Boss Whispering</a:t>
            </a:r>
            <a:r>
              <a:rPr lang="en-US" sz="1800" dirty="0" smtClean="0">
                <a:solidFill>
                  <a:schemeClr val="accent1"/>
                </a:solidFill>
              </a:rPr>
              <a:t>©</a:t>
            </a:r>
            <a:endParaRPr lang="en-US" sz="1800" dirty="0" smtClean="0"/>
          </a:p>
        </p:txBody>
      </p:sp>
      <p:sp>
        <p:nvSpPr>
          <p:cNvPr id="55299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0" y="2438400"/>
            <a:ext cx="7391400" cy="3687763"/>
          </a:xfrm>
        </p:spPr>
        <p:txBody>
          <a:bodyPr/>
          <a:lstStyle/>
          <a:p>
            <a:r>
              <a:rPr lang="en-US" sz="2800" dirty="0" smtClean="0"/>
              <a:t>Requires employer commitment</a:t>
            </a:r>
          </a:p>
          <a:p>
            <a:r>
              <a:rPr lang="en-US" sz="2800" dirty="0" smtClean="0"/>
              <a:t>Averages 8-10 sessions</a:t>
            </a:r>
          </a:p>
          <a:p>
            <a:r>
              <a:rPr lang="en-US" sz="2800" dirty="0" smtClean="0"/>
              <a:t>Demonstrable change by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session</a:t>
            </a:r>
          </a:p>
          <a:p>
            <a:r>
              <a:rPr lang="en-US" sz="2800" dirty="0" smtClean="0"/>
              <a:t>82% achieve acceptable level of conduct</a:t>
            </a:r>
          </a:p>
          <a:p>
            <a:r>
              <a:rPr lang="en-US" sz="2800" dirty="0" smtClean="0"/>
              <a:t>Engaged in longitudinal research with the Royal Melbourne Institute of Technology (RMIT)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Advantages of Intervention: </a:t>
            </a:r>
            <a:br>
              <a:rPr lang="en-US" sz="3600" dirty="0" smtClean="0"/>
            </a:br>
            <a:r>
              <a:rPr lang="en-US" sz="3600" dirty="0" smtClean="0"/>
              <a:t>Everyone Wins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458200" cy="4876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B050"/>
                </a:solidFill>
              </a:rPr>
              <a:t>Employee </a:t>
            </a:r>
            <a:r>
              <a:rPr lang="en-US" sz="2400" dirty="0" smtClean="0"/>
              <a:t>suffering ends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B050"/>
                </a:solidFill>
              </a:rPr>
              <a:t>Employees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are heartened that formerly </a:t>
            </a:r>
            <a:r>
              <a:rPr lang="en-US" sz="2400" dirty="0" smtClean="0">
                <a:solidFill>
                  <a:srgbClr val="C00000"/>
                </a:solidFill>
              </a:rPr>
              <a:t>abrasive leader </a:t>
            </a:r>
            <a:r>
              <a:rPr lang="en-US" sz="2400" dirty="0" smtClean="0"/>
              <a:t>cared enough to work to change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B050"/>
                </a:solidFill>
              </a:rPr>
              <a:t>Employees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regard </a:t>
            </a:r>
            <a:r>
              <a:rPr lang="en-US" sz="2400" dirty="0" smtClean="0">
                <a:solidFill>
                  <a:schemeClr val="accent1"/>
                </a:solidFill>
              </a:rPr>
              <a:t>employer</a:t>
            </a:r>
            <a:r>
              <a:rPr lang="en-US" sz="2400" dirty="0" smtClean="0"/>
              <a:t> positively for intervening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dirty="0" smtClean="0"/>
              <a:t>Formerly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abrasive leader </a:t>
            </a:r>
            <a:r>
              <a:rPr lang="en-US" sz="2400" dirty="0" smtClean="0"/>
              <a:t>is grateful for </a:t>
            </a:r>
            <a:r>
              <a:rPr lang="en-US" sz="2400" dirty="0" smtClean="0">
                <a:solidFill>
                  <a:schemeClr val="accent1"/>
                </a:solidFill>
              </a:rPr>
              <a:t>employer’s</a:t>
            </a:r>
            <a:r>
              <a:rPr lang="en-US" sz="2400" dirty="0" smtClean="0">
                <a:solidFill>
                  <a:srgbClr val="67DAF5"/>
                </a:solidFill>
              </a:rPr>
              <a:t> </a:t>
            </a:r>
            <a:r>
              <a:rPr lang="en-US" sz="2400" dirty="0" smtClean="0"/>
              <a:t>willingness to invest in him/her and offer “second chance” through coaching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Employer</a:t>
            </a:r>
            <a:r>
              <a:rPr lang="en-US" sz="2400" dirty="0" smtClean="0"/>
              <a:t> reduces potential for litigation, attrition, anti-management sentiment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Employer</a:t>
            </a:r>
            <a:r>
              <a:rPr lang="en-US" sz="2400" dirty="0" smtClean="0"/>
              <a:t> retains </a:t>
            </a:r>
            <a:r>
              <a:rPr lang="en-US" sz="2400" dirty="0" smtClean="0">
                <a:solidFill>
                  <a:srgbClr val="C00000"/>
                </a:solidFill>
              </a:rPr>
              <a:t>leader’s </a:t>
            </a:r>
            <a:r>
              <a:rPr lang="en-US" sz="2400" dirty="0" smtClean="0"/>
              <a:t>technical expertise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What if the abrasive leader can’t change </a:t>
            </a:r>
            <a:br>
              <a:rPr lang="en-US" sz="3600" dirty="0" smtClean="0"/>
            </a:br>
            <a:r>
              <a:rPr lang="en-US" sz="3600" dirty="0" smtClean="0"/>
              <a:t>and must be terminated? 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458200" cy="4038600"/>
          </a:xfrm>
        </p:spPr>
        <p:txBody>
          <a:bodyPr/>
          <a:lstStyle/>
          <a:p>
            <a:pPr marL="609600" indent="-609600" eaLnBrk="1" hangingPunct="1"/>
            <a:r>
              <a:rPr lang="en-US" sz="2400" dirty="0" smtClean="0">
                <a:solidFill>
                  <a:srgbClr val="00B050"/>
                </a:solidFill>
              </a:rPr>
              <a:t>Employee</a:t>
            </a:r>
            <a:r>
              <a:rPr lang="en-US" sz="2400" dirty="0" smtClean="0">
                <a:solidFill>
                  <a:srgbClr val="00CC00"/>
                </a:solidFill>
              </a:rPr>
              <a:t> </a:t>
            </a:r>
            <a:r>
              <a:rPr lang="en-US" sz="2400" dirty="0" smtClean="0"/>
              <a:t> suffering ends</a:t>
            </a:r>
          </a:p>
          <a:p>
            <a:pPr marL="609600" indent="-609600" eaLnBrk="1" hangingPunct="1"/>
            <a:r>
              <a:rPr lang="en-US" sz="2400" dirty="0" smtClean="0">
                <a:solidFill>
                  <a:srgbClr val="00CC00"/>
                </a:solidFill>
              </a:rPr>
              <a:t>Employees</a:t>
            </a:r>
            <a:r>
              <a:rPr lang="en-US" sz="2400" dirty="0" smtClean="0"/>
              <a:t> regard </a:t>
            </a:r>
            <a:r>
              <a:rPr lang="en-US" sz="2400" dirty="0" smtClean="0">
                <a:solidFill>
                  <a:schemeClr val="accent1"/>
                </a:solidFill>
              </a:rPr>
              <a:t>employer</a:t>
            </a:r>
            <a:r>
              <a:rPr lang="en-US" sz="2400" dirty="0" smtClean="0"/>
              <a:t> positively for intervening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2400" dirty="0" smtClean="0"/>
          </a:p>
          <a:p>
            <a:pPr marL="609600" indent="-609600" eaLnBrk="1" hangingPunct="1"/>
            <a:r>
              <a:rPr lang="en-US" sz="2400" dirty="0" smtClean="0">
                <a:solidFill>
                  <a:schemeClr val="accent1"/>
                </a:solidFill>
              </a:rPr>
              <a:t>Employer</a:t>
            </a:r>
            <a:r>
              <a:rPr lang="en-US" sz="2400" dirty="0" smtClean="0"/>
              <a:t> reduces potential for litigation because they can demonstrate they intervened.</a:t>
            </a:r>
          </a:p>
          <a:p>
            <a:pPr marL="609600" indent="-609600" eaLnBrk="1" hangingPunct="1"/>
            <a:r>
              <a:rPr lang="en-US" sz="2400" dirty="0" smtClean="0">
                <a:solidFill>
                  <a:schemeClr val="accent1"/>
                </a:solidFill>
              </a:rPr>
              <a:t>Employer</a:t>
            </a:r>
            <a:r>
              <a:rPr lang="en-US" sz="2400" dirty="0" smtClean="0"/>
              <a:t> has peace of mind of knowing that they did everything in their power to remedy the situation.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14029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Preventing Workplace Bullying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229600" cy="47244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smtClean="0"/>
              <a:t>Establish a code of (respectful) conduct </a:t>
            </a:r>
          </a:p>
          <a:p>
            <a:pPr marL="990600" lvl="1" indent="-533400" eaLnBrk="1" hangingPunct="1"/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 smtClean="0">
                <a:solidFill>
                  <a:schemeClr val="accent1"/>
                </a:solidFill>
              </a:rPr>
              <a:t>physical</a:t>
            </a:r>
            <a:r>
              <a:rPr lang="en-US" dirty="0" smtClean="0">
                <a:solidFill>
                  <a:srgbClr val="67DAF5"/>
                </a:solidFill>
              </a:rPr>
              <a:t> </a:t>
            </a:r>
            <a:r>
              <a:rPr lang="en-US" u="sng" dirty="0" smtClean="0"/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psychological </a:t>
            </a:r>
            <a:r>
              <a:rPr lang="en-US" dirty="0" smtClean="0"/>
              <a:t>safety in the workplace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smtClean="0"/>
              <a:t>Live the code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smtClean="0"/>
              <a:t>Enforce the code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40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Box 3"/>
          <p:cNvSpPr txBox="1">
            <a:spLocks noChangeArrowheads="1"/>
          </p:cNvSpPr>
          <p:nvPr/>
        </p:nvSpPr>
        <p:spPr bwMode="auto">
          <a:xfrm>
            <a:off x="2133600" y="5105400"/>
            <a:ext cx="487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/>
            <a:r>
              <a:rPr lang="en-US" sz="3200" dirty="0"/>
              <a:t>   </a:t>
            </a:r>
            <a:endParaRPr lang="en-US" sz="3200" i="1" dirty="0"/>
          </a:p>
        </p:txBody>
      </p:sp>
      <p:sp>
        <p:nvSpPr>
          <p:cNvPr id="4" name="Content Placeholder 3"/>
          <p:cNvSpPr>
            <a:spLocks noGrp="1"/>
          </p:cNvSpPr>
          <p:nvPr>
            <p:ph/>
          </p:nvPr>
        </p:nvSpPr>
        <p:spPr>
          <a:xfrm>
            <a:off x="457200" y="274639"/>
            <a:ext cx="8229600" cy="2239962"/>
          </a:xfrm>
        </p:spPr>
        <p:txBody>
          <a:bodyPr/>
          <a:lstStyle/>
          <a:p>
            <a:pPr algn="ctr">
              <a:buNone/>
            </a:pPr>
            <a:r>
              <a:rPr lang="en-US" i="1" dirty="0" smtClean="0"/>
              <a:t>We can all be abrasive….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1295400" y="2362201"/>
            <a:ext cx="6477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America’s First Chief (Abrasive) Executive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2286000"/>
            <a:ext cx="45720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en-US" dirty="0" smtClean="0">
              <a:ea typeface="Calibri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ea typeface="Calibri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ea typeface="Calibri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ea typeface="Calibri" pitchFamily="34" charset="0"/>
              </a:rPr>
              <a:t>“Every action done in company ought to be done with some sign of respect to those who are present” </a:t>
            </a:r>
            <a:r>
              <a:rPr lang="en-US" sz="2000" b="1" dirty="0" smtClean="0"/>
              <a:t>– George Washington</a:t>
            </a:r>
            <a:endParaRPr lang="en-US" sz="2000" b="1" dirty="0" smtClean="0">
              <a:ea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25798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800" dirty="0" smtClean="0">
              <a:solidFill>
                <a:srgbClr val="33CC3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0104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800" dirty="0" smtClean="0"/>
          </a:p>
          <a:p>
            <a:pPr algn="ctr"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To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download free article: </a:t>
            </a:r>
          </a:p>
          <a:p>
            <a:pPr algn="ctr">
              <a:buNone/>
            </a:pPr>
            <a:r>
              <a:rPr lang="en-US" sz="2800" i="1" dirty="0"/>
              <a:t>Coaching Abrasive Leaders: Using Action Research  to Increase Productivity &amp; Reduce Suffering in the </a:t>
            </a:r>
            <a:r>
              <a:rPr lang="en-US" sz="2800" i="1" dirty="0" smtClean="0"/>
              <a:t>Workplace</a:t>
            </a:r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u="sng" dirty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www.bosswhispering.com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Book Antiqua" pitchFamily="18" charset="0"/>
            </a:endParaRPr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(on Research &amp; Publications page)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buNone/>
            </a:pPr>
            <a:endParaRPr lang="en-US" sz="1800" dirty="0" smtClean="0"/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49" y="381000"/>
            <a:ext cx="7423151" cy="105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91343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rc_mi" descr="http://www.lincolndailymanagement.com/wp-content/uploads/2013/04/Leadership39s-not-a-title.jpg"/>
          <p:cNvPicPr>
            <a:picLocks noGrp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47800"/>
            <a:ext cx="64008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fraser\Desktop\Keep-calm-and-carry-on-scan.jpg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0" y="1062038"/>
            <a:ext cx="2857500" cy="4276725"/>
          </a:xfrm>
          <a:prstGeom prst="rect">
            <a:avLst/>
          </a:prstGeom>
          <a:noFill/>
        </p:spPr>
      </p:pic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Impact of Abrasive Leaders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sz="2800" dirty="0" smtClean="0"/>
              <a:t>Center for Creative Leadership survey: 74% of successful executives had at least one intolerable boss</a:t>
            </a:r>
          </a:p>
          <a:p>
            <a:pPr eaLnBrk="1" hangingPunct="1"/>
            <a:r>
              <a:rPr lang="en-US" sz="2800" dirty="0" smtClean="0"/>
              <a:t>Gallup survey: Main reason people quit</a:t>
            </a:r>
          </a:p>
          <a:p>
            <a:pPr eaLnBrk="1" hangingPunct="1"/>
            <a:r>
              <a:rPr lang="en-US" sz="2800" dirty="0" smtClean="0"/>
              <a:t>Absenteeism</a:t>
            </a:r>
          </a:p>
          <a:p>
            <a:pPr eaLnBrk="1" hangingPunct="1"/>
            <a:r>
              <a:rPr lang="en-US" sz="2800" dirty="0" smtClean="0"/>
              <a:t>Lowered morale/productivity</a:t>
            </a:r>
          </a:p>
          <a:p>
            <a:pPr eaLnBrk="1" hangingPunct="1"/>
            <a:r>
              <a:rPr lang="en-US" sz="2800" dirty="0" smtClean="0"/>
              <a:t>Increased legal actions</a:t>
            </a:r>
          </a:p>
          <a:p>
            <a:pPr eaLnBrk="1" hangingPunct="1"/>
            <a:r>
              <a:rPr lang="en-US" sz="2800" dirty="0" smtClean="0"/>
              <a:t>Retaliation: sabotage, homicide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Abrasive Leaders: Common </a:t>
            </a:r>
            <a:r>
              <a:rPr lang="en-US" i="1" dirty="0" smtClean="0">
                <a:solidFill>
                  <a:srgbClr val="00B050"/>
                </a:solidFill>
              </a:rPr>
              <a:t>Assumptions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u="sng" dirty="0" smtClean="0">
                <a:solidFill>
                  <a:srgbClr val="C00000"/>
                </a:solidFill>
                <a:ea typeface="Arial Unicode MS" pitchFamily="34" charset="-128"/>
                <a:cs typeface="Arial Unicode MS" pitchFamily="34" charset="-128"/>
              </a:rPr>
              <a:t>Fully aware </a:t>
            </a:r>
            <a:r>
              <a:rPr lang="en-US" sz="2800" b="1" dirty="0" smtClean="0">
                <a:solidFill>
                  <a:srgbClr val="C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smtClean="0">
                <a:ea typeface="Arial Unicode MS" pitchFamily="34" charset="-128"/>
                <a:cs typeface="Arial Unicode MS" pitchFamily="34" charset="-128"/>
              </a:rPr>
              <a:t>of nature and impact of abrasive behaviors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u="sng" dirty="0" smtClean="0">
                <a:solidFill>
                  <a:srgbClr val="C00000"/>
                </a:solidFill>
                <a:ea typeface="Arial Unicode MS" pitchFamily="34" charset="-128"/>
                <a:cs typeface="Arial Unicode MS" pitchFamily="34" charset="-128"/>
              </a:rPr>
              <a:t>Intent</a:t>
            </a:r>
            <a:r>
              <a:rPr lang="en-US" sz="2800" b="1" dirty="0" smtClean="0">
                <a:solidFill>
                  <a:srgbClr val="C00000"/>
                </a:solidFill>
                <a:ea typeface="Arial Unicode MS" pitchFamily="34" charset="-128"/>
                <a:cs typeface="Arial Unicode MS" pitchFamily="34" charset="-128"/>
              </a:rPr>
              <a:t>: </a:t>
            </a:r>
            <a:r>
              <a:rPr lang="en-US" sz="2800" dirty="0" smtClean="0">
                <a:ea typeface="Arial Unicode MS" pitchFamily="34" charset="-128"/>
                <a:cs typeface="Arial Unicode MS" pitchFamily="34" charset="-128"/>
              </a:rPr>
              <a:t>malevolent (to harm)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u="sng" dirty="0" smtClean="0">
                <a:solidFill>
                  <a:srgbClr val="C00000"/>
                </a:solidFill>
                <a:ea typeface="Arial Unicode MS" pitchFamily="34" charset="-128"/>
                <a:cs typeface="Arial Unicode MS" pitchFamily="34" charset="-128"/>
              </a:rPr>
              <a:t>Means</a:t>
            </a:r>
            <a:r>
              <a:rPr lang="en-US" sz="2800" dirty="0" smtClean="0">
                <a:solidFill>
                  <a:srgbClr val="C00000"/>
                </a:solidFill>
                <a:ea typeface="Arial Unicode MS" pitchFamily="34" charset="-128"/>
                <a:cs typeface="Arial Unicode MS" pitchFamily="34" charset="-128"/>
              </a:rPr>
              <a:t>: </a:t>
            </a:r>
            <a:r>
              <a:rPr lang="en-US" sz="2800" dirty="0" smtClean="0">
                <a:ea typeface="Arial Unicode MS" pitchFamily="34" charset="-128"/>
                <a:cs typeface="Arial Unicode MS" pitchFamily="34" charset="-128"/>
              </a:rPr>
              <a:t>dominate (exert control) through aggression/intimidation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Arial Unicode MS" pitchFamily="34" charset="-128"/>
                <a:cs typeface="Arial Unicode MS" pitchFamily="34" charset="-128"/>
              </a:rPr>
              <a:t>Behavior is </a:t>
            </a:r>
            <a:r>
              <a:rPr lang="en-US" sz="2800" b="1" u="sng" dirty="0" smtClean="0">
                <a:solidFill>
                  <a:srgbClr val="C00000"/>
                </a:solidFill>
                <a:ea typeface="Arial Unicode MS" pitchFamily="34" charset="-128"/>
                <a:cs typeface="Arial Unicode MS" pitchFamily="34" charset="-128"/>
              </a:rPr>
              <a:t>intractable</a:t>
            </a:r>
            <a:r>
              <a:rPr lang="en-US" sz="2800" dirty="0" smtClean="0">
                <a:ea typeface="Arial Unicode MS" pitchFamily="34" charset="-128"/>
                <a:cs typeface="Arial Unicode MS" pitchFamily="34" charset="-128"/>
              </a:rPr>
              <a:t>: they cannot change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Abrasive Leaders: Research Findings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eaLnBrk="1" hangingPunct="1"/>
            <a:r>
              <a:rPr lang="en-US" sz="2800" b="1" u="sng" dirty="0" smtClean="0">
                <a:solidFill>
                  <a:srgbClr val="0070C0"/>
                </a:solidFill>
                <a:ea typeface="Arial Unicode MS" pitchFamily="34" charset="-128"/>
                <a:cs typeface="Arial Unicode MS" pitchFamily="34" charset="-128"/>
              </a:rPr>
              <a:t>Little or no awareness </a:t>
            </a:r>
            <a:r>
              <a:rPr lang="en-US" sz="2800" b="1" dirty="0" smtClean="0">
                <a:solidFill>
                  <a:srgbClr val="0070C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smtClean="0">
                <a:ea typeface="Arial Unicode MS" pitchFamily="34" charset="-128"/>
                <a:cs typeface="Arial Unicode MS" pitchFamily="34" charset="-128"/>
              </a:rPr>
              <a:t>of nature and impact of abrasive behaviors – they’re clueless</a:t>
            </a:r>
          </a:p>
          <a:p>
            <a:pPr eaLnBrk="1" hangingPunct="1">
              <a:buNone/>
            </a:pPr>
            <a:endParaRPr lang="en-US" sz="2800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US" sz="2800" b="1" u="sng" dirty="0" smtClean="0">
                <a:solidFill>
                  <a:srgbClr val="0070C0"/>
                </a:solidFill>
                <a:ea typeface="Arial Unicode MS" pitchFamily="34" charset="-128"/>
                <a:cs typeface="Arial Unicode MS" pitchFamily="34" charset="-128"/>
              </a:rPr>
              <a:t>Intent</a:t>
            </a:r>
            <a:r>
              <a:rPr lang="en-US" sz="2800" b="1" dirty="0" smtClean="0">
                <a:solidFill>
                  <a:srgbClr val="0070C0"/>
                </a:solidFill>
                <a:ea typeface="Arial Unicode MS" pitchFamily="34" charset="-128"/>
                <a:cs typeface="Arial Unicode MS" pitchFamily="34" charset="-128"/>
              </a:rPr>
              <a:t>: </a:t>
            </a:r>
            <a:r>
              <a:rPr lang="en-US" sz="2800" dirty="0"/>
              <a:t>to </a:t>
            </a:r>
            <a:r>
              <a:rPr lang="en-US" sz="2800" i="1" dirty="0"/>
              <a:t>“do what it takes to get the job done”</a:t>
            </a:r>
            <a:r>
              <a:rPr lang="en-US" sz="2800" dirty="0"/>
              <a:t> 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(They </a:t>
            </a:r>
            <a:r>
              <a:rPr lang="en-US" sz="2400" dirty="0"/>
              <a:t>are defending against the threat of being perceived to be incompetent) - </a:t>
            </a:r>
            <a:r>
              <a:rPr lang="en-US" sz="2400" b="1" i="1" dirty="0">
                <a:solidFill>
                  <a:srgbClr val="C00000"/>
                </a:solidFill>
              </a:rPr>
              <a:t>they’re </a:t>
            </a:r>
            <a:r>
              <a:rPr lang="en-US" sz="2400" b="1" i="1" dirty="0" smtClean="0">
                <a:solidFill>
                  <a:srgbClr val="C00000"/>
                </a:solidFill>
              </a:rPr>
              <a:t>afraid</a:t>
            </a:r>
          </a:p>
          <a:p>
            <a:pPr lvl="1" eaLnBrk="1" hangingPunct="1">
              <a:buNone/>
            </a:pPr>
            <a:endParaRPr lang="en-US" sz="2800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US" sz="2800" b="1" u="sng" dirty="0" smtClean="0">
                <a:solidFill>
                  <a:srgbClr val="0070C0"/>
                </a:solidFill>
                <a:ea typeface="Arial Unicode MS" pitchFamily="34" charset="-128"/>
                <a:cs typeface="Arial Unicode MS" pitchFamily="34" charset="-128"/>
              </a:rPr>
              <a:t>Means</a:t>
            </a:r>
            <a:r>
              <a:rPr lang="en-US" sz="2800" dirty="0" smtClean="0">
                <a:solidFill>
                  <a:srgbClr val="0070C0"/>
                </a:solidFill>
                <a:ea typeface="Arial Unicode MS" pitchFamily="34" charset="-128"/>
                <a:cs typeface="Arial Unicode MS" pitchFamily="34" charset="-128"/>
              </a:rPr>
              <a:t>: </a:t>
            </a:r>
            <a:r>
              <a:rPr lang="en-US" sz="2800" dirty="0" smtClean="0">
                <a:ea typeface="Arial Unicode MS" pitchFamily="34" charset="-128"/>
                <a:cs typeface="Arial Unicode MS" pitchFamily="34" charset="-128"/>
              </a:rPr>
              <a:t>dominate (exert control) through aggression/intimidation</a:t>
            </a:r>
          </a:p>
          <a:p>
            <a:pPr eaLnBrk="1" hangingPunct="1">
              <a:buNone/>
            </a:pPr>
            <a:endParaRPr lang="en-US" sz="2800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US" sz="2800" dirty="0" smtClean="0">
                <a:ea typeface="Arial Unicode MS" pitchFamily="34" charset="-128"/>
                <a:cs typeface="Arial Unicode MS" pitchFamily="34" charset="-128"/>
              </a:rPr>
              <a:t>Behavior is </a:t>
            </a:r>
            <a:r>
              <a:rPr lang="en-US" sz="2800" b="1" u="sng" dirty="0" smtClean="0">
                <a:solidFill>
                  <a:srgbClr val="0070C0"/>
                </a:solidFill>
                <a:ea typeface="Arial Unicode MS" pitchFamily="34" charset="-128"/>
                <a:cs typeface="Arial Unicode MS" pitchFamily="34" charset="-128"/>
              </a:rPr>
              <a:t>coachable</a:t>
            </a:r>
            <a:r>
              <a:rPr lang="en-US" sz="2800" dirty="0" smtClean="0">
                <a:ea typeface="Arial Unicode MS" pitchFamily="34" charset="-128"/>
                <a:cs typeface="Arial Unicode MS" pitchFamily="34" charset="-128"/>
              </a:rPr>
              <a:t>: they can change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454509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What </a:t>
            </a:r>
            <a:r>
              <a:rPr lang="en-US" sz="3200" b="1" dirty="0" smtClean="0">
                <a:solidFill>
                  <a:srgbClr val="FFFF00"/>
                </a:solidFill>
              </a:rPr>
              <a:t>Adequate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smtClean="0"/>
              <a:t>Leaders Do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5867400" cy="4525963"/>
          </a:xfrm>
        </p:spPr>
        <p:txBody>
          <a:bodyPr/>
          <a:lstStyle/>
          <a:p>
            <a:pPr marL="609600" indent="-609600" eaLnBrk="1" hangingPunct="1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See a problem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2800" b="1" dirty="0" smtClean="0"/>
          </a:p>
          <a:p>
            <a:pPr marL="609600" indent="-609600" eaLnBrk="1" hangingPunct="1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Explore cause of problem</a:t>
            </a:r>
          </a:p>
          <a:p>
            <a:pPr marL="990600" lvl="1" indent="-533400" eaLnBrk="1" hangingPunct="1"/>
            <a:r>
              <a:rPr lang="en-US" sz="2400" dirty="0" smtClean="0"/>
              <a:t>Employee is unable</a:t>
            </a:r>
          </a:p>
          <a:p>
            <a:pPr marL="990600" lvl="1" indent="-533400" eaLnBrk="1" hangingPunct="1"/>
            <a:r>
              <a:rPr lang="en-US" sz="2400" dirty="0" smtClean="0"/>
              <a:t>Employee is unwilling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endParaRPr lang="en-US" dirty="0" smtClean="0"/>
          </a:p>
          <a:p>
            <a:pPr marL="609600" indent="-609600" eaLnBrk="1" hangingPunct="1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Address problem</a:t>
            </a:r>
          </a:p>
          <a:p>
            <a:pPr marL="990600" lvl="1" indent="-533400" eaLnBrk="1" hangingPunct="1"/>
            <a:r>
              <a:rPr lang="en-US" sz="2400" dirty="0" smtClean="0"/>
              <a:t>Provide resources, training</a:t>
            </a:r>
          </a:p>
          <a:p>
            <a:pPr marL="990600" lvl="1" indent="-533400" eaLnBrk="1" hangingPunct="1"/>
            <a:r>
              <a:rPr lang="en-US" sz="2400" dirty="0" smtClean="0"/>
              <a:t>Set limits &amp; consequences</a:t>
            </a:r>
          </a:p>
          <a:p>
            <a:pPr marL="990600" lvl="1" indent="-533400" eaLnBrk="1" hangingPunct="1"/>
            <a:endParaRPr lang="en-US" sz="2400" dirty="0" smtClean="0"/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What </a:t>
            </a:r>
            <a:r>
              <a:rPr lang="en-US" sz="3200" b="1" dirty="0" smtClean="0">
                <a:solidFill>
                  <a:srgbClr val="C00000"/>
                </a:solidFill>
              </a:rPr>
              <a:t>Abrasive</a:t>
            </a:r>
            <a:r>
              <a:rPr lang="en-US" sz="3200" dirty="0" smtClean="0"/>
              <a:t> Leaders Do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5867400" cy="4525963"/>
          </a:xfrm>
        </p:spPr>
        <p:txBody>
          <a:bodyPr/>
          <a:lstStyle/>
          <a:p>
            <a:pPr marL="609600" indent="-609600" eaLnBrk="1" hangingPunct="1"/>
            <a:r>
              <a:rPr lang="en-US" sz="2800" b="1" dirty="0" smtClean="0">
                <a:solidFill>
                  <a:srgbClr val="C00000"/>
                </a:solidFill>
              </a:rPr>
              <a:t>See</a:t>
            </a:r>
            <a:r>
              <a:rPr lang="en-US" sz="2800" dirty="0" smtClean="0"/>
              <a:t> a problem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2800" dirty="0" smtClean="0"/>
          </a:p>
          <a:p>
            <a:pPr marL="609600" indent="-609600" eaLnBrk="1" hangingPunct="1"/>
            <a:r>
              <a:rPr lang="en-US" sz="2800" b="1" dirty="0" smtClean="0">
                <a:solidFill>
                  <a:srgbClr val="C00000"/>
                </a:solidFill>
              </a:rPr>
              <a:t>Diagnose</a:t>
            </a:r>
            <a:r>
              <a:rPr lang="en-US" sz="2800" dirty="0" smtClean="0"/>
              <a:t> incompetence</a:t>
            </a:r>
          </a:p>
          <a:p>
            <a:pPr marL="990600" lvl="1" indent="-533400" eaLnBrk="1" hangingPunct="1"/>
            <a:r>
              <a:rPr lang="en-US" i="1" dirty="0" smtClean="0"/>
              <a:t>“stupid”, “lazy”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endParaRPr lang="en-US" dirty="0" smtClean="0"/>
          </a:p>
          <a:p>
            <a:pPr marL="609600" indent="-609600" eaLnBrk="1" hangingPunct="1"/>
            <a:r>
              <a:rPr lang="en-US" sz="2800" b="1" dirty="0" smtClean="0">
                <a:solidFill>
                  <a:srgbClr val="C00000"/>
                </a:solidFill>
              </a:rPr>
              <a:t>Attack</a:t>
            </a:r>
            <a:r>
              <a:rPr lang="en-US" sz="2800" dirty="0" smtClean="0"/>
              <a:t> incompetence</a:t>
            </a:r>
          </a:p>
          <a:p>
            <a:pPr marL="990600" lvl="1" indent="-533400" eaLnBrk="1" hangingPunct="1"/>
            <a:r>
              <a:rPr lang="en-US" dirty="0" smtClean="0"/>
              <a:t>Dominate through intimidating “threat displays” (bullying) 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2800" dirty="0" smtClean="0"/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  <p:bldP spid="9625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2488</TotalTime>
  <Words>1603</Words>
  <Application>Microsoft Office PowerPoint</Application>
  <PresentationFormat>On-screen Show (4:3)</PresentationFormat>
  <Paragraphs>340</Paragraphs>
  <Slides>47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Module</vt:lpstr>
      <vt:lpstr>1_Module</vt:lpstr>
      <vt:lpstr>Office Theme</vt:lpstr>
      <vt:lpstr>Dealing with the Problem of Abrasive Leaders</vt:lpstr>
      <vt:lpstr>  </vt:lpstr>
      <vt:lpstr>Abrasive Leader</vt:lpstr>
      <vt:lpstr>What They Do</vt:lpstr>
      <vt:lpstr>Impact of Abrasive Leaders</vt:lpstr>
      <vt:lpstr>Abrasive Leaders: Common Assumptions</vt:lpstr>
      <vt:lpstr>Abrasive Leaders: Research Findings</vt:lpstr>
      <vt:lpstr>What Adequate Leaders Do</vt:lpstr>
      <vt:lpstr>What Abrasive Leaders Do</vt:lpstr>
      <vt:lpstr>Laws of the Wild &amp; the Workplace</vt:lpstr>
      <vt:lpstr>In The Wild: The Survival Dynamic</vt:lpstr>
      <vt:lpstr>  TAD© Dynamic     </vt:lpstr>
      <vt:lpstr>At Work: The Survival Dynamic</vt:lpstr>
      <vt:lpstr>As Humans: The Third Option</vt:lpstr>
      <vt:lpstr>  TAD Dynamic vs. Working Through     </vt:lpstr>
      <vt:lpstr>Abrasive Leaders</vt:lpstr>
      <vt:lpstr>Blinder Than Bats: Why They Don’t See</vt:lpstr>
      <vt:lpstr>How does management respond to  abrasive leaders?  They take “flight”      </vt:lpstr>
      <vt:lpstr>To   Department of Human Resources</vt:lpstr>
      <vt:lpstr>Management’s  (Flight) Defense Mechanisms</vt:lpstr>
      <vt:lpstr> Why don’t employers intervene? </vt:lpstr>
      <vt:lpstr>Prevailing Theories about Employers</vt:lpstr>
      <vt:lpstr>Truthfully: Afraid, Hopeless &amp; Helpless</vt:lpstr>
      <vt:lpstr>What Employers Have To Do</vt:lpstr>
      <vt:lpstr>Intervention Step 1: Make them see  the impact of their behavior</vt:lpstr>
      <vt:lpstr>Avoid “Fact Battles”</vt:lpstr>
      <vt:lpstr>Intervention Step 2:  Make them care  enough to want to change</vt:lpstr>
      <vt:lpstr>Intervention Step 3:  Offer help </vt:lpstr>
      <vt:lpstr>HR’s Role: </vt:lpstr>
      <vt:lpstr> How does specialized coaching work?  </vt:lpstr>
      <vt:lpstr>   Boss Whispering© = Action Research   “Self-reflective enquiry undertaken by participants  in social situations …..” </vt:lpstr>
      <vt:lpstr>  Abrasive leaders lack psychological insight: </vt:lpstr>
      <vt:lpstr>Boss Whispering© Step 1:  Coach moves quickly to establish trusting alliance  with Client</vt:lpstr>
      <vt:lpstr> Boss Whispering© Step 2:     Coach conducts Coworker Assessment to provide detailed feedback</vt:lpstr>
      <vt:lpstr>THEME: “Publicly Humiliates”</vt:lpstr>
      <vt:lpstr> Boss Whispering© Step 3:     Client learns to read and accurately interpret  coworker behavior (develop empathic accuracy) using  the  T-A-D Dynamic   </vt:lpstr>
      <vt:lpstr>Abrasive leaders gain psychological insight</vt:lpstr>
      <vt:lpstr>Boss Whispering© Step 4:  Developing &amp; Testing Insightful Strategies</vt:lpstr>
      <vt:lpstr>The Insight Cycle</vt:lpstr>
      <vt:lpstr>Boss Whispering©</vt:lpstr>
      <vt:lpstr>Advantages of Intervention:  Everyone Wins</vt:lpstr>
      <vt:lpstr>What if the abrasive leader can’t change  and must be terminated? </vt:lpstr>
      <vt:lpstr> Preventing Workplace Bullying</vt:lpstr>
      <vt:lpstr>PowerPoint Presentation</vt:lpstr>
      <vt:lpstr>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Laura Crawshaw</dc:creator>
  <cp:lastModifiedBy>DOEUSER</cp:lastModifiedBy>
  <cp:revision>424</cp:revision>
  <dcterms:created xsi:type="dcterms:W3CDTF">2008-02-14T20:05:17Z</dcterms:created>
  <dcterms:modified xsi:type="dcterms:W3CDTF">2014-11-03T20:18:33Z</dcterms:modified>
</cp:coreProperties>
</file>