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1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FFFFCC"/>
    <a:srgbClr val="99FFCC"/>
    <a:srgbClr val="66FF99"/>
    <a:srgbClr val="EAF5F6"/>
    <a:srgbClr val="DDDDD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86379" autoAdjust="0"/>
  </p:normalViewPr>
  <p:slideViewPr>
    <p:cSldViewPr snapToGrid="0">
      <p:cViewPr varScale="1">
        <p:scale>
          <a:sx n="78" d="100"/>
          <a:sy n="78" d="100"/>
        </p:scale>
        <p:origin x="1284" y="56"/>
      </p:cViewPr>
      <p:guideLst>
        <p:guide orient="horz" pos="1968"/>
        <p:guide pos="11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01" tIns="46101" rIns="92201" bIns="46101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01" tIns="46101" rIns="92201" bIns="46101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58D3844-5D71-4EA7-9312-9222553F8D47}" type="datetimeFigureOut">
              <a:rPr lang="en-US"/>
              <a:pPr>
                <a:defRPr/>
              </a:pPr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1" tIns="46101" rIns="92201" bIns="4610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92201" tIns="46101" rIns="92201" bIns="4610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01" tIns="46101" rIns="92201" bIns="46101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01" tIns="46101" rIns="92201" bIns="461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883334-7AB9-4D16-920D-240912008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15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422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142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862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582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3025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BC999C-B639-4BF3-ABAC-C3EE2835BD1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4A721-B8B8-4ED7-AECC-51BA92B307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23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C54F7-4F30-4EB8-9E9A-FF337367A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3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77C7E-63B2-4AB4-A0B6-434EBA59C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9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D2ACC-5699-48D5-80C1-F49A9E57B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9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1BBF5-605D-4FAE-8F8C-AC4B740C3F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55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98682-5A25-4ADB-80A9-992EAB5CDA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8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79FDD-5D57-4E7B-BCEB-6A73999A9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1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13BD1-2413-4B19-8E1F-339AC73AD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67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A5516-E778-4223-B7E7-255FD0A9A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4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4C2B4-3798-4721-828F-535FB5608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2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B68EE-E92B-41FB-9662-99A02E300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62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652F4DF-4923-4B24-BB43-58D8FD04A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ChangeArrowheads="1"/>
          </p:cNvSpPr>
          <p:nvPr/>
        </p:nvSpPr>
        <p:spPr bwMode="auto">
          <a:xfrm>
            <a:off x="163513" y="138113"/>
            <a:ext cx="8816975" cy="6553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/>
          </a:p>
        </p:txBody>
      </p:sp>
      <p:cxnSp>
        <p:nvCxnSpPr>
          <p:cNvPr id="3075" name="AutoShape 34"/>
          <p:cNvCxnSpPr>
            <a:cxnSpLocks noChangeShapeType="1"/>
            <a:stCxn id="3074" idx="0"/>
            <a:endCxn id="3074" idx="0"/>
          </p:cNvCxnSpPr>
          <p:nvPr/>
        </p:nvCxnSpPr>
        <p:spPr bwMode="auto">
          <a:xfrm rot="5400000" flipH="1" flipV="1">
            <a:off x="4572000" y="138113"/>
            <a:ext cx="15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" name="TextBox 242"/>
          <p:cNvSpPr txBox="1">
            <a:spLocks noChangeArrowheads="1"/>
          </p:cNvSpPr>
          <p:nvPr/>
        </p:nvSpPr>
        <p:spPr bwMode="auto">
          <a:xfrm>
            <a:off x="7690757" y="284163"/>
            <a:ext cx="12143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b="1" dirty="0" smtClean="0"/>
              <a:t>12/1/16</a:t>
            </a:r>
            <a:endParaRPr lang="en-US" altLang="en-US" sz="700" b="1" dirty="0"/>
          </a:p>
        </p:txBody>
      </p:sp>
      <p:pic>
        <p:nvPicPr>
          <p:cNvPr id="3077" name="Picture 55" descr="200px-DOE_Logo_Color_Hi-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84163"/>
            <a:ext cx="15398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275071" y="832644"/>
            <a:ext cx="6717031" cy="5277485"/>
            <a:chOff x="1247775" y="790575"/>
            <a:chExt cx="6717031" cy="5277485"/>
          </a:xfrm>
        </p:grpSpPr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486629" y="2953765"/>
              <a:ext cx="962601" cy="871537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2773504" y="2954516"/>
              <a:ext cx="962601" cy="871537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0" name="Rectangle 52"/>
            <p:cNvSpPr>
              <a:spLocks noChangeArrowheads="1"/>
            </p:cNvSpPr>
            <p:nvPr/>
          </p:nvSpPr>
          <p:spPr bwMode="auto">
            <a:xfrm>
              <a:off x="6538041" y="2952467"/>
              <a:ext cx="962601" cy="871537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" name="Rectangle 52"/>
            <p:cNvSpPr>
              <a:spLocks noChangeArrowheads="1"/>
            </p:cNvSpPr>
            <p:nvPr/>
          </p:nvSpPr>
          <p:spPr bwMode="auto">
            <a:xfrm>
              <a:off x="5326537" y="2953021"/>
              <a:ext cx="962601" cy="871537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247775" y="1711325"/>
              <a:ext cx="1652588" cy="652463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750" b="1" dirty="0">
                  <a:latin typeface="Arial" charset="0"/>
                </a:rPr>
                <a:t>Office of</a:t>
              </a:r>
            </a:p>
            <a:p>
              <a:pPr algn="ctr" eaLnBrk="1" hangingPunct="1">
                <a:defRPr/>
              </a:pPr>
              <a:r>
                <a:rPr lang="en-US" sz="750" b="1" dirty="0">
                  <a:latin typeface="Arial" charset="0"/>
                </a:rPr>
                <a:t>Resources, Communications </a:t>
              </a:r>
            </a:p>
            <a:p>
              <a:pPr algn="ctr" eaLnBrk="1" hangingPunct="1">
                <a:defRPr/>
              </a:pPr>
              <a:r>
                <a:rPr lang="en-US" sz="750" b="1" dirty="0">
                  <a:latin typeface="Arial" charset="0"/>
                </a:rPr>
                <a:t>and Congressional Affairs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600" b="1" dirty="0">
                  <a:latin typeface="Arial" charset="0"/>
                </a:rPr>
                <a:t>Eric G. Nicoll, Director</a:t>
              </a:r>
            </a:p>
            <a:p>
              <a:pPr algn="ctr" eaLnBrk="1" hangingPunct="1">
                <a:spcBef>
                  <a:spcPts val="0"/>
                </a:spcBef>
                <a:defRPr/>
              </a:pPr>
              <a:r>
                <a:rPr lang="en-US" sz="550" b="1" dirty="0">
                  <a:latin typeface="Arial" charset="0"/>
                </a:rPr>
                <a:t>Barbara </a:t>
              </a:r>
              <a:r>
                <a:rPr lang="en-US" sz="550" b="1" dirty="0" smtClean="0">
                  <a:latin typeface="Arial" charset="0"/>
                </a:rPr>
                <a:t>R. Pruitt, </a:t>
              </a:r>
              <a:r>
                <a:rPr lang="en-US" sz="550" b="1" dirty="0">
                  <a:latin typeface="Arial" charset="0"/>
                </a:rPr>
                <a:t>Deputy Director</a:t>
              </a:r>
            </a:p>
          </p:txBody>
        </p:sp>
        <p:cxnSp>
          <p:nvCxnSpPr>
            <p:cNvPr id="504" name="Straight Connector 503"/>
            <p:cNvCxnSpPr>
              <a:stCxn id="78" idx="0"/>
            </p:cNvCxnSpPr>
            <p:nvPr/>
          </p:nvCxnSpPr>
          <p:spPr bwMode="auto">
            <a:xfrm flipV="1">
              <a:off x="1967931" y="2814638"/>
              <a:ext cx="570" cy="139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2" name="Text Box 12"/>
            <p:cNvSpPr txBox="1">
              <a:spLocks noChangeArrowheads="1"/>
            </p:cNvSpPr>
            <p:nvPr/>
          </p:nvSpPr>
          <p:spPr bwMode="auto">
            <a:xfrm>
              <a:off x="2479476" y="790575"/>
              <a:ext cx="4144788" cy="584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/>
                <a:t>Office of Enterprise Assessments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/>
                <a:t>(EA)</a:t>
              </a:r>
            </a:p>
          </p:txBody>
        </p:sp>
        <p:sp>
          <p:nvSpPr>
            <p:cNvPr id="2" name="Rectangle 282"/>
            <p:cNvSpPr>
              <a:spLocks noChangeArrowheads="1"/>
            </p:cNvSpPr>
            <p:nvPr/>
          </p:nvSpPr>
          <p:spPr bwMode="auto">
            <a:xfrm>
              <a:off x="3189288" y="1471613"/>
              <a:ext cx="2738437" cy="111760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59" name="Rectangle 52"/>
            <p:cNvSpPr>
              <a:spLocks noChangeArrowheads="1"/>
            </p:cNvSpPr>
            <p:nvPr/>
          </p:nvSpPr>
          <p:spPr bwMode="auto">
            <a:xfrm>
              <a:off x="2908300" y="3870325"/>
              <a:ext cx="731838" cy="64770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600" b="1">
                <a:latin typeface="Arial" charset="0"/>
              </a:endParaRPr>
            </a:p>
          </p:txBody>
        </p:sp>
        <p:cxnSp>
          <p:nvCxnSpPr>
            <p:cNvPr id="256" name="Straight Connector 255"/>
            <p:cNvCxnSpPr>
              <a:endCxn id="2059" idx="1"/>
            </p:cNvCxnSpPr>
            <p:nvPr/>
          </p:nvCxnSpPr>
          <p:spPr bwMode="auto">
            <a:xfrm>
              <a:off x="2855913" y="4194175"/>
              <a:ext cx="52387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 bwMode="auto">
            <a:xfrm>
              <a:off x="2857500" y="4895850"/>
              <a:ext cx="5238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4" name="Rectangle 52"/>
            <p:cNvSpPr>
              <a:spLocks noChangeArrowheads="1"/>
            </p:cNvSpPr>
            <p:nvPr/>
          </p:nvSpPr>
          <p:spPr bwMode="auto">
            <a:xfrm>
              <a:off x="2908300" y="4572000"/>
              <a:ext cx="731838" cy="929481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600" b="1">
                <a:latin typeface="Arial" charset="0"/>
              </a:endParaRPr>
            </a:p>
          </p:txBody>
        </p:sp>
        <p:cxnSp>
          <p:nvCxnSpPr>
            <p:cNvPr id="500" name="Straight Connector 499"/>
            <p:cNvCxnSpPr/>
            <p:nvPr/>
          </p:nvCxnSpPr>
          <p:spPr bwMode="auto">
            <a:xfrm flipV="1">
              <a:off x="1966914" y="2819400"/>
              <a:ext cx="50482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0" name="Text Box 293"/>
            <p:cNvSpPr txBox="1">
              <a:spLocks noChangeArrowheads="1"/>
            </p:cNvSpPr>
            <p:nvPr/>
          </p:nvSpPr>
          <p:spPr bwMode="auto">
            <a:xfrm>
              <a:off x="3189362" y="1518685"/>
              <a:ext cx="2743179" cy="1023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buFontTx/>
                <a:buNone/>
              </a:pPr>
              <a:endParaRPr lang="en-US" altLang="en-US" sz="600" b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 dirty="0"/>
                <a:t>Office of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 dirty="0"/>
                <a:t>Enterprise Assessments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900" b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dirty="0"/>
                <a:t>Glenn S. Podonsky, Director</a:t>
              </a:r>
            </a:p>
            <a:p>
              <a:pPr algn="ctr" eaLnBrk="1" hangingPunct="1">
                <a:spcBef>
                  <a:spcPts val="300"/>
                </a:spcBef>
                <a:buFontTx/>
                <a:buNone/>
              </a:pPr>
              <a:r>
                <a:rPr lang="en-US" altLang="en-US" sz="800" b="1" dirty="0"/>
                <a:t>William A. Eckroade, Deputy Director</a:t>
              </a:r>
            </a:p>
          </p:txBody>
        </p:sp>
        <p:sp>
          <p:nvSpPr>
            <p:cNvPr id="3091" name="Text Box 170"/>
            <p:cNvSpPr txBox="1">
              <a:spLocks noChangeArrowheads="1"/>
            </p:cNvSpPr>
            <p:nvPr/>
          </p:nvSpPr>
          <p:spPr bwMode="auto">
            <a:xfrm>
              <a:off x="1480252" y="3055021"/>
              <a:ext cx="982906" cy="8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00" b="1" dirty="0"/>
                <a:t>Office of 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00" b="1" dirty="0"/>
                <a:t>Enforcement</a:t>
              </a:r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FontTx/>
                <a:buNone/>
              </a:pPr>
              <a:endParaRPr lang="en-US" altLang="en-US" sz="800" b="1" dirty="0" smtClean="0"/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FontTx/>
                <a:buNone/>
              </a:pPr>
              <a:endParaRPr lang="en-US" altLang="en-US" sz="800" b="1" dirty="0" smtClean="0"/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FontTx/>
                <a:buNone/>
              </a:pPr>
              <a:r>
                <a:rPr lang="en-US" altLang="en-US" sz="600" b="1" dirty="0" smtClean="0"/>
                <a:t>Steven </a:t>
              </a:r>
              <a:r>
                <a:rPr lang="en-US" altLang="en-US" sz="600" b="1" dirty="0"/>
                <a:t>C. Simonson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 dirty="0" smtClean="0"/>
                <a:t>Director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550" b="1" dirty="0">
                  <a:latin typeface="Arial" charset="0"/>
                </a:rPr>
                <a:t>Kevin L. </a:t>
              </a:r>
              <a:r>
                <a:rPr lang="en-US" sz="550" b="1" dirty="0" smtClean="0">
                  <a:latin typeface="Arial" charset="0"/>
                </a:rPr>
                <a:t>Dressman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550" b="1" dirty="0">
                  <a:latin typeface="Arial" charset="0"/>
                </a:rPr>
                <a:t>Deputy </a:t>
              </a:r>
              <a:r>
                <a:rPr lang="en-US" sz="550" b="1" dirty="0" smtClean="0">
                  <a:latin typeface="Arial" charset="0"/>
                </a:rPr>
                <a:t>Director</a:t>
              </a:r>
              <a:endParaRPr lang="en-US" altLang="en-US" sz="600" b="1" dirty="0"/>
            </a:p>
          </p:txBody>
        </p:sp>
        <p:sp>
          <p:nvSpPr>
            <p:cNvPr id="182" name="Text Box 171"/>
            <p:cNvSpPr txBox="1">
              <a:spLocks noChangeArrowheads="1"/>
            </p:cNvSpPr>
            <p:nvPr/>
          </p:nvSpPr>
          <p:spPr bwMode="auto">
            <a:xfrm>
              <a:off x="2911475" y="3897313"/>
              <a:ext cx="725488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Office of 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Cyber Assessments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endParaRPr lang="en-US" sz="6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endParaRPr lang="en-US" sz="6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>
                  <a:latin typeface="Arial" charset="0"/>
                </a:rPr>
                <a:t>William F. West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>
                  <a:latin typeface="Arial" charset="0"/>
                </a:rPr>
                <a:t>Director</a:t>
              </a:r>
            </a:p>
          </p:txBody>
        </p:sp>
        <p:sp>
          <p:nvSpPr>
            <p:cNvPr id="199" name="Text Box 179"/>
            <p:cNvSpPr txBox="1">
              <a:spLocks noChangeArrowheads="1"/>
            </p:cNvSpPr>
            <p:nvPr/>
          </p:nvSpPr>
          <p:spPr bwMode="auto">
            <a:xfrm>
              <a:off x="2855913" y="4598988"/>
              <a:ext cx="831850" cy="864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Office of 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Security Assessments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endParaRPr lang="en-US" sz="6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 smtClean="0">
                  <a:latin typeface="Arial" charset="0"/>
                </a:rPr>
                <a:t>James W. Lund</a:t>
              </a:r>
              <a:endParaRPr lang="en-US" sz="5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 smtClean="0">
                  <a:latin typeface="Arial" charset="0"/>
                </a:rPr>
                <a:t>Acting </a:t>
              </a:r>
              <a:r>
                <a:rPr lang="en-US" sz="550" b="1" dirty="0" smtClean="0">
                  <a:latin typeface="Arial" charset="0"/>
                </a:rPr>
                <a:t>Director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endParaRPr lang="en-US" sz="5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 smtClean="0">
                  <a:latin typeface="Arial" charset="0"/>
                </a:rPr>
                <a:t>Thomas C. Messer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 smtClean="0">
                  <a:latin typeface="Arial" charset="0"/>
                </a:rPr>
                <a:t>Acting Deputy Director</a:t>
              </a:r>
              <a:endParaRPr lang="en-US" sz="550" b="1" dirty="0">
                <a:latin typeface="Arial" charset="0"/>
              </a:endParaRPr>
            </a:p>
          </p:txBody>
        </p:sp>
        <p:sp>
          <p:nvSpPr>
            <p:cNvPr id="2077" name="Rectangle 52"/>
            <p:cNvSpPr>
              <a:spLocks noChangeArrowheads="1"/>
            </p:cNvSpPr>
            <p:nvPr/>
          </p:nvSpPr>
          <p:spPr bwMode="auto">
            <a:xfrm>
              <a:off x="1627188" y="3870325"/>
              <a:ext cx="749300" cy="64770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600" b="1">
                <a:latin typeface="Arial" charset="0"/>
              </a:endParaRPr>
            </a:p>
          </p:txBody>
        </p:sp>
        <p:cxnSp>
          <p:nvCxnSpPr>
            <p:cNvPr id="422" name="Straight Connector 421"/>
            <p:cNvCxnSpPr/>
            <p:nvPr/>
          </p:nvCxnSpPr>
          <p:spPr bwMode="auto">
            <a:xfrm flipH="1">
              <a:off x="1570038" y="3824558"/>
              <a:ext cx="1587" cy="177455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 bwMode="auto">
            <a:xfrm>
              <a:off x="1571625" y="4191001"/>
              <a:ext cx="55563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 bwMode="auto">
            <a:xfrm>
              <a:off x="1571625" y="4895850"/>
              <a:ext cx="55563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 bwMode="auto">
            <a:xfrm>
              <a:off x="1571625" y="5595938"/>
              <a:ext cx="6032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2" name="Rectangle 52"/>
            <p:cNvSpPr>
              <a:spLocks noChangeArrowheads="1"/>
            </p:cNvSpPr>
            <p:nvPr/>
          </p:nvSpPr>
          <p:spPr bwMode="auto">
            <a:xfrm>
              <a:off x="1628775" y="4572000"/>
              <a:ext cx="749300" cy="64770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600" b="1">
                <a:latin typeface="Arial" charset="0"/>
              </a:endParaRPr>
            </a:p>
          </p:txBody>
        </p:sp>
        <p:sp>
          <p:nvSpPr>
            <p:cNvPr id="2083" name="Rectangle 52"/>
            <p:cNvSpPr>
              <a:spLocks noChangeArrowheads="1"/>
            </p:cNvSpPr>
            <p:nvPr/>
          </p:nvSpPr>
          <p:spPr bwMode="auto">
            <a:xfrm>
              <a:off x="1628775" y="5273675"/>
              <a:ext cx="749300" cy="64770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600" b="1">
                <a:latin typeface="Arial" charset="0"/>
              </a:endParaRPr>
            </a:p>
          </p:txBody>
        </p:sp>
        <p:sp>
          <p:nvSpPr>
            <p:cNvPr id="2084" name="Rectangle 52"/>
            <p:cNvSpPr>
              <a:spLocks noChangeArrowheads="1"/>
            </p:cNvSpPr>
            <p:nvPr/>
          </p:nvSpPr>
          <p:spPr bwMode="auto">
            <a:xfrm>
              <a:off x="4080529" y="2954338"/>
              <a:ext cx="962601" cy="871537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03" name="Text Box 141"/>
            <p:cNvSpPr txBox="1">
              <a:spLocks noChangeArrowheads="1"/>
            </p:cNvSpPr>
            <p:nvPr/>
          </p:nvSpPr>
          <p:spPr bwMode="auto">
            <a:xfrm>
              <a:off x="2795667" y="3054918"/>
              <a:ext cx="917881" cy="81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00" b="1" dirty="0"/>
                <a:t>Office of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00" b="1" dirty="0"/>
                <a:t>Cyber and Security Assessments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800" b="1" dirty="0"/>
            </a:p>
            <a:p>
              <a:pPr algn="ctr" eaLnBrk="1" hangingPunct="1">
                <a:lnSpc>
                  <a:spcPct val="85000"/>
                </a:lnSpc>
                <a:spcBef>
                  <a:spcPts val="300"/>
                </a:spcBef>
                <a:buFontTx/>
                <a:buNone/>
              </a:pPr>
              <a:r>
                <a:rPr lang="en-US" altLang="en-US" sz="600" b="1" dirty="0"/>
                <a:t>John S. </a:t>
              </a:r>
              <a:r>
                <a:rPr lang="en-US" altLang="en-US" sz="600" b="1" dirty="0" smtClean="0"/>
                <a:t>Boulden </a:t>
              </a:r>
              <a:r>
                <a:rPr lang="en-US" altLang="en-US" sz="600" b="1" dirty="0"/>
                <a:t>III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 dirty="0"/>
                <a:t>Director</a:t>
              </a:r>
            </a:p>
          </p:txBody>
        </p:sp>
        <p:sp>
          <p:nvSpPr>
            <p:cNvPr id="3104" name="Text Box 220"/>
            <p:cNvSpPr txBox="1">
              <a:spLocks noChangeArrowheads="1"/>
            </p:cNvSpPr>
            <p:nvPr/>
          </p:nvSpPr>
          <p:spPr bwMode="auto">
            <a:xfrm>
              <a:off x="3988658" y="3010153"/>
              <a:ext cx="1148937" cy="868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00" b="1" dirty="0"/>
                <a:t>Office of Environment, Safety and </a:t>
              </a:r>
              <a:r>
                <a:rPr lang="en-US" altLang="en-US" sz="800" b="1" dirty="0" smtClean="0"/>
                <a:t>Health </a:t>
              </a:r>
              <a:r>
                <a:rPr lang="en-US" altLang="en-US" sz="800" b="1" dirty="0"/>
                <a:t>Assessments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lang="en-US" altLang="en-US" sz="500" b="1" dirty="0"/>
            </a:p>
            <a:p>
              <a:pPr algn="ctr" eaLnBrk="1" hangingPunct="1">
                <a:lnSpc>
                  <a:spcPct val="80000"/>
                </a:lnSpc>
                <a:spcBef>
                  <a:spcPts val="0"/>
                </a:spcBef>
                <a:buFontTx/>
                <a:buNone/>
              </a:pPr>
              <a:r>
                <a:rPr lang="en-US" altLang="en-US" sz="600" b="1" dirty="0"/>
                <a:t>Thomas R. Staker</a:t>
              </a:r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None/>
                <a:defRPr/>
              </a:pPr>
              <a:r>
                <a:rPr lang="en-US" altLang="en-US" sz="600" b="1" dirty="0" smtClean="0"/>
                <a:t>Director</a:t>
              </a:r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None/>
                <a:defRPr/>
              </a:pPr>
              <a:r>
                <a:rPr lang="en-US" sz="550" b="1" dirty="0" smtClean="0">
                  <a:latin typeface="Arial" charset="0"/>
                </a:rPr>
                <a:t>William </a:t>
              </a:r>
              <a:r>
                <a:rPr lang="en-US" sz="550" b="1" dirty="0">
                  <a:latin typeface="Arial" charset="0"/>
                </a:rPr>
                <a:t>E. Miller</a:t>
              </a:r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None/>
                <a:defRPr/>
              </a:pPr>
              <a:r>
                <a:rPr lang="en-US" sz="550" b="1" dirty="0" smtClean="0">
                  <a:latin typeface="Arial" charset="0"/>
                </a:rPr>
                <a:t> Deputy Director</a:t>
              </a:r>
              <a:endParaRPr lang="en-US" altLang="en-US" sz="550" b="1" dirty="0"/>
            </a:p>
          </p:txBody>
        </p:sp>
        <p:sp>
          <p:nvSpPr>
            <p:cNvPr id="191" name="Text Box 166"/>
            <p:cNvSpPr txBox="1">
              <a:spLocks noChangeArrowheads="1"/>
            </p:cNvSpPr>
            <p:nvPr/>
          </p:nvSpPr>
          <p:spPr bwMode="auto">
            <a:xfrm>
              <a:off x="1544638" y="3890963"/>
              <a:ext cx="908050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Office of 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Worker Safety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and Health 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Enforcement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endParaRPr lang="en-US" sz="6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 smtClean="0">
                  <a:latin typeface="Arial" charset="0"/>
                </a:rPr>
                <a:t>Tony C. Pierpoint</a:t>
              </a:r>
              <a:endParaRPr lang="en-US" sz="5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 smtClean="0">
                  <a:latin typeface="Arial" charset="0"/>
                </a:rPr>
                <a:t>Director</a:t>
              </a:r>
              <a:endParaRPr lang="en-US" sz="550" b="1" dirty="0">
                <a:latin typeface="Arial" charset="0"/>
              </a:endParaRPr>
            </a:p>
          </p:txBody>
        </p:sp>
        <p:sp>
          <p:nvSpPr>
            <p:cNvPr id="205" name="Text Box 178"/>
            <p:cNvSpPr txBox="1">
              <a:spLocks noChangeArrowheads="1"/>
            </p:cNvSpPr>
            <p:nvPr/>
          </p:nvSpPr>
          <p:spPr bwMode="auto">
            <a:xfrm>
              <a:off x="1603375" y="4594225"/>
              <a:ext cx="804863" cy="57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Office of 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Nuclear Safety Enforcement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endParaRPr lang="en-US" sz="6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>
                  <a:latin typeface="Arial" charset="0"/>
                </a:rPr>
                <a:t>Jon H. Thompson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>
                  <a:latin typeface="Arial" charset="0"/>
                </a:rPr>
                <a:t>Director</a:t>
              </a:r>
            </a:p>
          </p:txBody>
        </p:sp>
        <p:sp>
          <p:nvSpPr>
            <p:cNvPr id="217" name="Text Box 179"/>
            <p:cNvSpPr txBox="1">
              <a:spLocks noChangeArrowheads="1"/>
            </p:cNvSpPr>
            <p:nvPr/>
          </p:nvSpPr>
          <p:spPr bwMode="auto">
            <a:xfrm>
              <a:off x="1508125" y="5295900"/>
              <a:ext cx="996950" cy="654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Office of 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Security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Enforcement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endParaRPr lang="en-US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 err="1">
                  <a:latin typeface="Arial" charset="0"/>
                </a:rPr>
                <a:t>Carrianne</a:t>
              </a:r>
              <a:r>
                <a:rPr lang="en-US" sz="550" b="1" dirty="0">
                  <a:latin typeface="Arial" charset="0"/>
                </a:rPr>
                <a:t> </a:t>
              </a:r>
              <a:r>
                <a:rPr lang="en-US" sz="550" b="1" dirty="0" smtClean="0">
                  <a:latin typeface="Arial" charset="0"/>
                </a:rPr>
                <a:t>J.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 smtClean="0">
                  <a:latin typeface="Arial" charset="0"/>
                </a:rPr>
                <a:t>Zimmerman</a:t>
              </a:r>
              <a:endParaRPr lang="en-US" sz="5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 smtClean="0">
                  <a:latin typeface="Arial" charset="0"/>
                </a:rPr>
                <a:t>Director</a:t>
              </a:r>
              <a:endParaRPr lang="en-US" sz="550" b="1" dirty="0">
                <a:latin typeface="Arial" charset="0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 bwMode="auto">
            <a:xfrm flipV="1">
              <a:off x="3254375" y="2824163"/>
              <a:ext cx="0" cy="130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4211639" y="5379958"/>
              <a:ext cx="738187" cy="64770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600" b="1">
                <a:latin typeface="Arial" charset="0"/>
              </a:endParaRPr>
            </a:p>
          </p:txBody>
        </p:sp>
        <p:sp>
          <p:nvSpPr>
            <p:cNvPr id="57" name="Text Box 222"/>
            <p:cNvSpPr txBox="1">
              <a:spLocks noChangeArrowheads="1"/>
            </p:cNvSpPr>
            <p:nvPr/>
          </p:nvSpPr>
          <p:spPr bwMode="auto">
            <a:xfrm>
              <a:off x="4172745" y="5406073"/>
              <a:ext cx="812800" cy="661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Office of Emergency Management Assessments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endParaRPr lang="en-US" sz="6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>
                  <a:latin typeface="Arial" charset="0"/>
                </a:rPr>
                <a:t>Gerald M. </a:t>
              </a:r>
              <a:r>
                <a:rPr lang="en-US" sz="550" b="1" dirty="0" err="1">
                  <a:latin typeface="Arial" charset="0"/>
                </a:rPr>
                <a:t>McAteer</a:t>
              </a:r>
              <a:endParaRPr lang="en-US" sz="5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>
                  <a:latin typeface="Arial" charset="0"/>
                </a:rPr>
                <a:t>Director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854325" y="3824004"/>
              <a:ext cx="1588" cy="107343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4210051" y="3870324"/>
              <a:ext cx="739775" cy="732435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600" b="1">
                <a:latin typeface="Arial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>
              <a:off x="4159250" y="4194175"/>
              <a:ext cx="52388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>
              <a:off x="4160838" y="4892676"/>
              <a:ext cx="5556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2"/>
            <p:cNvSpPr>
              <a:spLocks noChangeArrowheads="1"/>
            </p:cNvSpPr>
            <p:nvPr/>
          </p:nvSpPr>
          <p:spPr bwMode="auto">
            <a:xfrm>
              <a:off x="4210051" y="4660532"/>
              <a:ext cx="739775" cy="646112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600" b="1">
                <a:latin typeface="Arial" charset="0"/>
              </a:endParaRPr>
            </a:p>
          </p:txBody>
        </p:sp>
        <p:sp>
          <p:nvSpPr>
            <p:cNvPr id="62" name="Text Box 171"/>
            <p:cNvSpPr txBox="1">
              <a:spLocks noChangeArrowheads="1"/>
            </p:cNvSpPr>
            <p:nvPr/>
          </p:nvSpPr>
          <p:spPr bwMode="auto">
            <a:xfrm>
              <a:off x="4192589" y="3902866"/>
              <a:ext cx="757237" cy="746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sz="650" b="1" dirty="0">
                  <a:latin typeface="Arial" charset="0"/>
                </a:rPr>
                <a:t>Office of </a:t>
              </a:r>
            </a:p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sz="650" b="1" dirty="0">
                  <a:latin typeface="Arial" charset="0"/>
                </a:rPr>
                <a:t>Nuclear Safety and Environmental Assessments</a:t>
              </a:r>
            </a:p>
            <a:p>
              <a:pPr algn="ctr" eaLnBrk="1" hangingPunct="1">
                <a:lnSpc>
                  <a:spcPct val="85000"/>
                </a:lnSpc>
                <a:spcBef>
                  <a:spcPts val="300"/>
                </a:spcBef>
                <a:defRPr/>
              </a:pPr>
              <a:r>
                <a:rPr lang="en-US" sz="550" b="1" dirty="0" smtClean="0">
                  <a:latin typeface="Arial" charset="0"/>
                </a:rPr>
                <a:t>C. E. (Gene) Carpenter, Jr. Director</a:t>
              </a:r>
              <a:endParaRPr lang="en-US" sz="550" b="1" dirty="0">
                <a:latin typeface="Arial" charset="0"/>
              </a:endParaRPr>
            </a:p>
          </p:txBody>
        </p:sp>
        <p:sp>
          <p:nvSpPr>
            <p:cNvPr id="63" name="Text Box 179"/>
            <p:cNvSpPr txBox="1">
              <a:spLocks noChangeArrowheads="1"/>
            </p:cNvSpPr>
            <p:nvPr/>
          </p:nvSpPr>
          <p:spPr bwMode="auto">
            <a:xfrm>
              <a:off x="4211639" y="4693556"/>
              <a:ext cx="738188" cy="6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Office of 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650" b="1" dirty="0">
                  <a:latin typeface="Arial" charset="0"/>
                </a:rPr>
                <a:t>Worker Safety and Health Assessments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endParaRPr lang="en-US" sz="65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>
                  <a:latin typeface="Arial" charset="0"/>
                </a:rPr>
                <a:t>Patricia Williams</a:t>
              </a:r>
            </a:p>
            <a:p>
              <a:pPr algn="ctr" eaLnBrk="1" hangingPunct="1">
                <a:lnSpc>
                  <a:spcPct val="85000"/>
                </a:lnSpc>
                <a:defRPr/>
              </a:pPr>
              <a:r>
                <a:rPr lang="en-US" sz="550" b="1" dirty="0">
                  <a:latin typeface="Arial" charset="0"/>
                </a:rPr>
                <a:t>Director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flipH="1">
              <a:off x="4160838" y="3829050"/>
              <a:ext cx="1587" cy="177006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5806440" y="2822576"/>
              <a:ext cx="635" cy="130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1" name="Text Box 220"/>
            <p:cNvSpPr txBox="1">
              <a:spLocks noChangeArrowheads="1"/>
            </p:cNvSpPr>
            <p:nvPr/>
          </p:nvSpPr>
          <p:spPr bwMode="auto">
            <a:xfrm>
              <a:off x="5405167" y="3048039"/>
              <a:ext cx="816350" cy="824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00" b="1" dirty="0"/>
                <a:t>Office of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00" b="1" dirty="0"/>
                <a:t>Outreach and </a:t>
              </a:r>
              <a:r>
                <a:rPr lang="en-US" altLang="en-US" sz="800" b="1" dirty="0" smtClean="0"/>
                <a:t>Analysis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700" b="1" dirty="0"/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en-US" sz="600" b="1" dirty="0"/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FontTx/>
                <a:buNone/>
              </a:pPr>
              <a:r>
                <a:rPr lang="en-US" altLang="en-US" sz="600" b="1" dirty="0"/>
                <a:t>Mari-Josette </a:t>
              </a:r>
              <a:r>
                <a:rPr lang="en-US" altLang="en-US" sz="600" b="1" dirty="0" smtClean="0"/>
                <a:t>Campagnone</a:t>
              </a:r>
              <a:endParaRPr lang="en-US" altLang="en-US" sz="600" b="1" dirty="0"/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 dirty="0"/>
                <a:t>Director</a:t>
              </a:r>
            </a:p>
          </p:txBody>
        </p:sp>
        <p:cxnSp>
          <p:nvCxnSpPr>
            <p:cNvPr id="74" name="Straight Connector 73"/>
            <p:cNvCxnSpPr>
              <a:stCxn id="80" idx="0"/>
            </p:cNvCxnSpPr>
            <p:nvPr/>
          </p:nvCxnSpPr>
          <p:spPr bwMode="auto">
            <a:xfrm flipH="1" flipV="1">
              <a:off x="7018339" y="2814639"/>
              <a:ext cx="1003" cy="137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4" name="Text Box 220"/>
            <p:cNvSpPr txBox="1">
              <a:spLocks noChangeArrowheads="1"/>
            </p:cNvSpPr>
            <p:nvPr/>
          </p:nvSpPr>
          <p:spPr bwMode="auto">
            <a:xfrm>
              <a:off x="6550073" y="3050452"/>
              <a:ext cx="946160" cy="81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00" b="1" dirty="0"/>
                <a:t>National Training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00" b="1" dirty="0"/>
                <a:t>Center</a:t>
              </a:r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FontTx/>
                <a:buNone/>
              </a:pPr>
              <a:endParaRPr lang="en-US" altLang="en-US" sz="600" b="1" dirty="0" smtClean="0"/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FontTx/>
                <a:buNone/>
              </a:pPr>
              <a:endParaRPr lang="en-US" altLang="en-US" sz="600" b="1" dirty="0"/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FontTx/>
                <a:buNone/>
              </a:pPr>
              <a:endParaRPr lang="en-US" altLang="en-US" sz="700" b="1" dirty="0"/>
            </a:p>
            <a:p>
              <a:pPr algn="ctr" eaLnBrk="1" hangingPunct="1">
                <a:lnSpc>
                  <a:spcPct val="85000"/>
                </a:lnSpc>
                <a:spcBef>
                  <a:spcPts val="0"/>
                </a:spcBef>
                <a:buFontTx/>
                <a:buNone/>
              </a:pPr>
              <a:r>
                <a:rPr lang="en-US" altLang="en-US" sz="600" b="1" dirty="0"/>
                <a:t>Karen L. Boardman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 dirty="0"/>
                <a:t>Director</a:t>
              </a: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6229350" y="1722438"/>
              <a:ext cx="1658938" cy="641350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750" b="1" dirty="0">
                  <a:latin typeface="Arial" charset="0"/>
                </a:rPr>
                <a:t>Office of </a:t>
              </a:r>
            </a:p>
            <a:p>
              <a:pPr algn="ctr" eaLnBrk="1" hangingPunct="1">
                <a:defRPr/>
              </a:pPr>
              <a:r>
                <a:rPr lang="en-US" sz="750" b="1" dirty="0">
                  <a:latin typeface="Arial" charset="0"/>
                </a:rPr>
                <a:t>Risk Analysis and Program </a:t>
              </a:r>
            </a:p>
            <a:p>
              <a:pPr algn="ctr" eaLnBrk="1" hangingPunct="1">
                <a:defRPr/>
              </a:pPr>
              <a:r>
                <a:rPr lang="en-US" sz="750" b="1" dirty="0">
                  <a:latin typeface="Arial" charset="0"/>
                </a:rPr>
                <a:t>Evaluation</a:t>
              </a:r>
            </a:p>
            <a:p>
              <a:pPr algn="ctr" eaLnBrk="1" hangingPunct="1">
                <a:lnSpc>
                  <a:spcPct val="85000"/>
                </a:lnSpc>
                <a:spcBef>
                  <a:spcPts val="300"/>
                </a:spcBef>
                <a:defRPr/>
              </a:pPr>
              <a:endParaRPr lang="en-US" sz="600" b="1" dirty="0">
                <a:latin typeface="Arial" charset="0"/>
              </a:endParaRPr>
            </a:p>
            <a:p>
              <a:pPr algn="ctr" eaLnBrk="1" hangingPunct="1">
                <a:lnSpc>
                  <a:spcPct val="85000"/>
                </a:lnSpc>
                <a:spcBef>
                  <a:spcPts val="300"/>
                </a:spcBef>
                <a:defRPr/>
              </a:pPr>
              <a:r>
                <a:rPr lang="en-US" sz="600" b="1" dirty="0" smtClean="0">
                  <a:latin typeface="Arial" charset="0"/>
                </a:rPr>
                <a:t>Pernell B. Watson, Acting Director</a:t>
              </a:r>
              <a:endParaRPr lang="en-US" sz="600" b="1" dirty="0">
                <a:latin typeface="Arial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H="1">
              <a:off x="5932488" y="2028825"/>
              <a:ext cx="293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 bwMode="auto">
            <a:xfrm>
              <a:off x="4160838" y="5599113"/>
              <a:ext cx="50800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8" name="TextBox 31"/>
            <p:cNvSpPr txBox="1">
              <a:spLocks noChangeArrowheads="1"/>
            </p:cNvSpPr>
            <p:nvPr/>
          </p:nvSpPr>
          <p:spPr bwMode="auto">
            <a:xfrm>
              <a:off x="4592350" y="2636868"/>
              <a:ext cx="184143" cy="2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700"/>
            </a:p>
          </p:txBody>
        </p:sp>
        <p:sp>
          <p:nvSpPr>
            <p:cNvPr id="108" name="TextBox 107"/>
            <p:cNvSpPr txBox="1"/>
            <p:nvPr/>
          </p:nvSpPr>
          <p:spPr bwMode="auto">
            <a:xfrm>
              <a:off x="5667693" y="1432243"/>
              <a:ext cx="352715" cy="177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550" b="1" dirty="0">
                  <a:latin typeface="Arial" charset="0"/>
                </a:rPr>
                <a:t>EA-1</a:t>
              </a:r>
            </a:p>
          </p:txBody>
        </p:sp>
        <p:sp>
          <p:nvSpPr>
            <p:cNvPr id="3130" name="TextBox 108"/>
            <p:cNvSpPr txBox="1">
              <a:spLocks noChangeArrowheads="1"/>
            </p:cNvSpPr>
            <p:nvPr/>
          </p:nvSpPr>
          <p:spPr bwMode="auto">
            <a:xfrm>
              <a:off x="2602645" y="1671656"/>
              <a:ext cx="384396" cy="1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00" b="1" dirty="0"/>
                <a:t>EA-1.1</a:t>
              </a:r>
            </a:p>
          </p:txBody>
        </p:sp>
        <p:sp>
          <p:nvSpPr>
            <p:cNvPr id="3131" name="TextBox 110"/>
            <p:cNvSpPr txBox="1">
              <a:spLocks noChangeArrowheads="1"/>
            </p:cNvSpPr>
            <p:nvPr/>
          </p:nvSpPr>
          <p:spPr bwMode="auto">
            <a:xfrm>
              <a:off x="7582874" y="1683214"/>
              <a:ext cx="381932" cy="1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00" b="1" dirty="0"/>
                <a:t>EA-1.2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 bwMode="auto">
            <a:xfrm flipH="1">
              <a:off x="2894014" y="2028825"/>
              <a:ext cx="2936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3" name="TextBox 124"/>
            <p:cNvSpPr txBox="1">
              <a:spLocks noChangeArrowheads="1"/>
            </p:cNvSpPr>
            <p:nvPr/>
          </p:nvSpPr>
          <p:spPr bwMode="auto">
            <a:xfrm>
              <a:off x="2162205" y="2916698"/>
              <a:ext cx="364496" cy="16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00" b="1" dirty="0"/>
                <a:t>EA-10</a:t>
              </a:r>
            </a:p>
          </p:txBody>
        </p:sp>
        <p:sp>
          <p:nvSpPr>
            <p:cNvPr id="3134" name="TextBox 124"/>
            <p:cNvSpPr txBox="1">
              <a:spLocks noChangeArrowheads="1"/>
            </p:cNvSpPr>
            <p:nvPr/>
          </p:nvSpPr>
          <p:spPr bwMode="auto">
            <a:xfrm>
              <a:off x="3447603" y="2916698"/>
              <a:ext cx="363100" cy="16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00" b="1" dirty="0"/>
                <a:t>EA-20</a:t>
              </a: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2112328" y="3835400"/>
              <a:ext cx="356545" cy="161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450" b="1" dirty="0">
                  <a:latin typeface="Arial" charset="0"/>
                </a:rPr>
                <a:t>EA-11</a:t>
              </a:r>
            </a:p>
          </p:txBody>
        </p:sp>
        <p:sp>
          <p:nvSpPr>
            <p:cNvPr id="117" name="TextBox 116"/>
            <p:cNvSpPr txBox="1"/>
            <p:nvPr/>
          </p:nvSpPr>
          <p:spPr bwMode="auto">
            <a:xfrm>
              <a:off x="2105025" y="4534854"/>
              <a:ext cx="350838" cy="161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450" b="1" dirty="0">
                  <a:latin typeface="Arial" charset="0"/>
                </a:rPr>
                <a:t>EA-12</a:t>
              </a:r>
            </a:p>
          </p:txBody>
        </p:sp>
        <p:sp>
          <p:nvSpPr>
            <p:cNvPr id="118" name="TextBox 117"/>
            <p:cNvSpPr txBox="1"/>
            <p:nvPr/>
          </p:nvSpPr>
          <p:spPr bwMode="auto">
            <a:xfrm>
              <a:off x="2104709" y="5235894"/>
              <a:ext cx="349250" cy="161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450" b="1" dirty="0">
                  <a:latin typeface="Arial" charset="0"/>
                </a:rPr>
                <a:t>EA-13</a:t>
              </a:r>
            </a:p>
          </p:txBody>
        </p:sp>
        <p:sp>
          <p:nvSpPr>
            <p:cNvPr id="119" name="TextBox 118"/>
            <p:cNvSpPr txBox="1"/>
            <p:nvPr/>
          </p:nvSpPr>
          <p:spPr bwMode="auto">
            <a:xfrm>
              <a:off x="3375978" y="3835400"/>
              <a:ext cx="355317" cy="161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450" b="1" dirty="0">
                  <a:latin typeface="Arial" charset="0"/>
                </a:rPr>
                <a:t>EA-21</a:t>
              </a:r>
            </a:p>
          </p:txBody>
        </p:sp>
        <p:sp>
          <p:nvSpPr>
            <p:cNvPr id="120" name="TextBox 119"/>
            <p:cNvSpPr txBox="1"/>
            <p:nvPr/>
          </p:nvSpPr>
          <p:spPr bwMode="auto">
            <a:xfrm>
              <a:off x="3368040" y="4534854"/>
              <a:ext cx="359445" cy="161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450" b="1" dirty="0">
                  <a:latin typeface="Arial" charset="0"/>
                </a:rPr>
                <a:t>EA-22</a:t>
              </a:r>
            </a:p>
          </p:txBody>
        </p:sp>
        <p:sp>
          <p:nvSpPr>
            <p:cNvPr id="3140" name="TextBox 124"/>
            <p:cNvSpPr txBox="1">
              <a:spLocks noChangeArrowheads="1"/>
            </p:cNvSpPr>
            <p:nvPr/>
          </p:nvSpPr>
          <p:spPr bwMode="auto">
            <a:xfrm>
              <a:off x="4753953" y="2916698"/>
              <a:ext cx="378117" cy="16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00" b="1" dirty="0"/>
                <a:t>EA-30</a:t>
              </a:r>
            </a:p>
          </p:txBody>
        </p:sp>
        <p:sp>
          <p:nvSpPr>
            <p:cNvPr id="123" name="TextBox 122"/>
            <p:cNvSpPr txBox="1"/>
            <p:nvPr/>
          </p:nvSpPr>
          <p:spPr bwMode="auto">
            <a:xfrm>
              <a:off x="4683125" y="3835400"/>
              <a:ext cx="345331" cy="161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450" b="1" dirty="0">
                  <a:latin typeface="Arial" charset="0"/>
                </a:rPr>
                <a:t>EA-31</a:t>
              </a:r>
            </a:p>
          </p:txBody>
        </p:sp>
        <p:sp>
          <p:nvSpPr>
            <p:cNvPr id="124" name="TextBox 123"/>
            <p:cNvSpPr txBox="1"/>
            <p:nvPr/>
          </p:nvSpPr>
          <p:spPr bwMode="auto">
            <a:xfrm>
              <a:off x="4669233" y="4647430"/>
              <a:ext cx="348506" cy="161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450" b="1" dirty="0">
                  <a:latin typeface="Arial" charset="0"/>
                </a:rPr>
                <a:t>EA-32</a:t>
              </a:r>
            </a:p>
          </p:txBody>
        </p:sp>
        <p:sp>
          <p:nvSpPr>
            <p:cNvPr id="125" name="TextBox 124"/>
            <p:cNvSpPr txBox="1"/>
            <p:nvPr/>
          </p:nvSpPr>
          <p:spPr bwMode="auto">
            <a:xfrm>
              <a:off x="4680014" y="5339556"/>
              <a:ext cx="350838" cy="161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450" b="1" dirty="0">
                  <a:latin typeface="Arial" charset="0"/>
                </a:rPr>
                <a:t>EA-33</a:t>
              </a:r>
            </a:p>
          </p:txBody>
        </p:sp>
        <p:sp>
          <p:nvSpPr>
            <p:cNvPr id="3144" name="TextBox 124"/>
            <p:cNvSpPr txBox="1">
              <a:spLocks noChangeArrowheads="1"/>
            </p:cNvSpPr>
            <p:nvPr/>
          </p:nvSpPr>
          <p:spPr bwMode="auto">
            <a:xfrm>
              <a:off x="5999453" y="2914718"/>
              <a:ext cx="363247" cy="16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00" b="1" dirty="0"/>
                <a:t>EA-40</a:t>
              </a:r>
            </a:p>
          </p:txBody>
        </p:sp>
        <p:sp>
          <p:nvSpPr>
            <p:cNvPr id="3145" name="TextBox 124"/>
            <p:cNvSpPr txBox="1">
              <a:spLocks noChangeArrowheads="1"/>
            </p:cNvSpPr>
            <p:nvPr/>
          </p:nvSpPr>
          <p:spPr bwMode="auto">
            <a:xfrm>
              <a:off x="7210984" y="2915482"/>
              <a:ext cx="363298" cy="16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500" b="1" dirty="0"/>
                <a:t>EA-50</a:t>
              </a:r>
            </a:p>
          </p:txBody>
        </p:sp>
        <p:cxnSp>
          <p:nvCxnSpPr>
            <p:cNvPr id="159" name="Straight Connector 158"/>
            <p:cNvCxnSpPr>
              <a:stCxn id="2084" idx="0"/>
              <a:endCxn id="2" idx="2"/>
            </p:cNvCxnSpPr>
            <p:nvPr/>
          </p:nvCxnSpPr>
          <p:spPr bwMode="auto">
            <a:xfrm flipH="1" flipV="1">
              <a:off x="4558507" y="2589213"/>
              <a:ext cx="3323" cy="365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9" name="Picture 75" descr="Y:\ORG_EA\EA-1.1\Resource Management - EA\Graphics\EA logo color fi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5963444"/>
            <a:ext cx="150018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7283</TotalTime>
  <Words>235</Words>
  <Application>Microsoft Office PowerPoint</Application>
  <PresentationFormat>On-screen Show (4:3)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dutcher</dc:creator>
  <cp:lastModifiedBy>Briggs, Felecia</cp:lastModifiedBy>
  <cp:revision>751</cp:revision>
  <cp:lastPrinted>2016-12-01T22:10:19Z</cp:lastPrinted>
  <dcterms:created xsi:type="dcterms:W3CDTF">2005-02-27T14:36:54Z</dcterms:created>
  <dcterms:modified xsi:type="dcterms:W3CDTF">2016-12-01T22:14:32Z</dcterms:modified>
</cp:coreProperties>
</file>