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notesMasterIdLst>
    <p:notesMasterId r:id="rId42"/>
  </p:notesMasterIdLst>
  <p:handoutMasterIdLst>
    <p:handoutMasterId r:id="rId43"/>
  </p:handoutMasterIdLst>
  <p:sldIdLst>
    <p:sldId id="256" r:id="rId2"/>
    <p:sldId id="289" r:id="rId3"/>
    <p:sldId id="332" r:id="rId4"/>
    <p:sldId id="375" r:id="rId5"/>
    <p:sldId id="371" r:id="rId6"/>
    <p:sldId id="376" r:id="rId7"/>
    <p:sldId id="345" r:id="rId8"/>
    <p:sldId id="356" r:id="rId9"/>
    <p:sldId id="312" r:id="rId10"/>
    <p:sldId id="368" r:id="rId11"/>
    <p:sldId id="370" r:id="rId12"/>
    <p:sldId id="308" r:id="rId13"/>
    <p:sldId id="364" r:id="rId14"/>
    <p:sldId id="283" r:id="rId15"/>
    <p:sldId id="316" r:id="rId16"/>
    <p:sldId id="311" r:id="rId17"/>
    <p:sldId id="377" r:id="rId18"/>
    <p:sldId id="344" r:id="rId19"/>
    <p:sldId id="358" r:id="rId20"/>
    <p:sldId id="327" r:id="rId21"/>
    <p:sldId id="310" r:id="rId22"/>
    <p:sldId id="378" r:id="rId23"/>
    <p:sldId id="341" r:id="rId24"/>
    <p:sldId id="360" r:id="rId25"/>
    <p:sldId id="305" r:id="rId26"/>
    <p:sldId id="343" r:id="rId27"/>
    <p:sldId id="361" r:id="rId28"/>
    <p:sldId id="300" r:id="rId29"/>
    <p:sldId id="331" r:id="rId30"/>
    <p:sldId id="362" r:id="rId31"/>
    <p:sldId id="333" r:id="rId32"/>
    <p:sldId id="279" r:id="rId33"/>
    <p:sldId id="339" r:id="rId34"/>
    <p:sldId id="379" r:id="rId35"/>
    <p:sldId id="335" r:id="rId36"/>
    <p:sldId id="337" r:id="rId37"/>
    <p:sldId id="369" r:id="rId38"/>
    <p:sldId id="319" r:id="rId39"/>
    <p:sldId id="270" r:id="rId40"/>
    <p:sldId id="288" r:id="rId41"/>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9" autoAdjust="0"/>
    <p:restoredTop sz="89165" autoAdjust="0"/>
  </p:normalViewPr>
  <p:slideViewPr>
    <p:cSldViewPr snapToGrid="0" snapToObjects="1">
      <p:cViewPr>
        <p:scale>
          <a:sx n="84" d="100"/>
          <a:sy n="84" d="100"/>
        </p:scale>
        <p:origin x="-1258" y="-187"/>
      </p:cViewPr>
      <p:guideLst>
        <p:guide orient="horz" pos="2160"/>
        <p:guide pos="2880"/>
      </p:guideLst>
    </p:cSldViewPr>
  </p:slideViewPr>
  <p:outlineViewPr>
    <p:cViewPr>
      <p:scale>
        <a:sx n="33" d="100"/>
        <a:sy n="33" d="100"/>
      </p:scale>
      <p:origin x="0" y="681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p:scale>
          <a:sx n="150" d="100"/>
          <a:sy n="150" d="100"/>
        </p:scale>
        <p:origin x="-1712" y="-80"/>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E2235E8F-59DD-384F-B441-DBBFAF295BD0}" type="datetimeFigureOut">
              <a:rPr lang="en-US" smtClean="0"/>
              <a:t>4/30/2015</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C2EDDBE9-7D11-1741-BF91-C5680724BF85}" type="slidenum">
              <a:rPr lang="en-US" smtClean="0"/>
              <a:t>‹#›</a:t>
            </a:fld>
            <a:endParaRPr lang="en-US" dirty="0"/>
          </a:p>
        </p:txBody>
      </p:sp>
    </p:spTree>
    <p:extLst>
      <p:ext uri="{BB962C8B-B14F-4D97-AF65-F5344CB8AC3E}">
        <p14:creationId xmlns:p14="http://schemas.microsoft.com/office/powerpoint/2010/main" val="154707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E95BD14E-9873-3749-A77B-6CA12282D777}" type="datetimeFigureOut">
              <a:rPr lang="en-US" smtClean="0"/>
              <a:t>4/30/2015</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7CBB88D5-3556-8F42-B13D-0A119EBD498E}" type="slidenum">
              <a:rPr lang="en-US" smtClean="0"/>
              <a:t>‹#›</a:t>
            </a:fld>
            <a:endParaRPr lang="en-US" dirty="0"/>
          </a:p>
        </p:txBody>
      </p:sp>
    </p:spTree>
    <p:extLst>
      <p:ext uri="{BB962C8B-B14F-4D97-AF65-F5344CB8AC3E}">
        <p14:creationId xmlns:p14="http://schemas.microsoft.com/office/powerpoint/2010/main" val="26796112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a:t>
            </a:fld>
            <a:endParaRPr lang="en-US" dirty="0"/>
          </a:p>
        </p:txBody>
      </p:sp>
    </p:spTree>
    <p:extLst>
      <p:ext uri="{BB962C8B-B14F-4D97-AF65-F5344CB8AC3E}">
        <p14:creationId xmlns:p14="http://schemas.microsoft.com/office/powerpoint/2010/main" val="312537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MRI pictures showing</a:t>
            </a:r>
            <a:r>
              <a:rPr lang="en-US" baseline="0" dirty="0" smtClean="0"/>
              <a:t> top down view of a slice of brain.  Blue represents the non-active sites and yellow and darker yellow to orange showing brain activity.  Two views of a brain. Left MRI scan is labeled Depressed and has mostly blue areas with some yellow. The MRI scan to the right is labeled Not Depressed.  When looking at both MRI scans, you can clearly see that the Not Depressed scan shows mostly yellow indicating greater brain activity.  </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10</a:t>
            </a:fld>
            <a:endParaRPr lang="en-US" dirty="0"/>
          </a:p>
        </p:txBody>
      </p:sp>
    </p:spTree>
    <p:extLst>
      <p:ext uri="{BB962C8B-B14F-4D97-AF65-F5344CB8AC3E}">
        <p14:creationId xmlns:p14="http://schemas.microsoft.com/office/powerpoint/2010/main" val="2240024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B88D5-3556-8F42-B13D-0A119EBD498E}" type="slidenum">
              <a:rPr lang="en-US" smtClean="0"/>
              <a:t>11</a:t>
            </a:fld>
            <a:endParaRPr lang="en-US" dirty="0"/>
          </a:p>
        </p:txBody>
      </p:sp>
    </p:spTree>
    <p:extLst>
      <p:ext uri="{BB962C8B-B14F-4D97-AF65-F5344CB8AC3E}">
        <p14:creationId xmlns:p14="http://schemas.microsoft.com/office/powerpoint/2010/main" val="155544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shows a person’s head with t</a:t>
            </a:r>
            <a:r>
              <a:rPr lang="en-US" dirty="0" smtClean="0"/>
              <a:t>hought</a:t>
            </a:r>
            <a:r>
              <a:rPr lang="en-US" baseline="0" dirty="0" smtClean="0"/>
              <a:t> bubbles above, indicating individual thoughts.</a:t>
            </a:r>
          </a:p>
          <a:p>
            <a:r>
              <a:rPr lang="en-US" baseline="0" dirty="0" smtClean="0"/>
              <a:t>Inflexible</a:t>
            </a:r>
          </a:p>
          <a:p>
            <a:r>
              <a:rPr lang="en-US" baseline="0" dirty="0" smtClean="0"/>
              <a:t>I deserve more</a:t>
            </a:r>
          </a:p>
          <a:p>
            <a:r>
              <a:rPr lang="en-US" baseline="0" dirty="0" smtClean="0"/>
              <a:t>This is so unfair! I don’t want this</a:t>
            </a:r>
          </a:p>
          <a:p>
            <a:r>
              <a:rPr lang="en-US" baseline="0" dirty="0" smtClean="0"/>
              <a:t>Worst time I my life.  It will Never Ever be the same again.</a:t>
            </a:r>
          </a:p>
          <a:p>
            <a:r>
              <a:rPr lang="en-US" baseline="0" dirty="0" smtClean="0"/>
              <a:t>Never live this down</a:t>
            </a:r>
          </a:p>
          <a:p>
            <a:r>
              <a:rPr lang="en-US" baseline="0" dirty="0" smtClean="0"/>
              <a:t>I’ll get even</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12</a:t>
            </a:fld>
            <a:endParaRPr lang="en-US" dirty="0"/>
          </a:p>
        </p:txBody>
      </p:sp>
    </p:spTree>
    <p:extLst>
      <p:ext uri="{BB962C8B-B14F-4D97-AF65-F5344CB8AC3E}">
        <p14:creationId xmlns:p14="http://schemas.microsoft.com/office/powerpoint/2010/main" val="1118727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of a illustrated person, drawn in black and white, sitting down, holding it’s head, posture makes them look defeated. The person is surrounded by large red arrows all pointing to the person who is sitting in the middle.  The picture gives the appearance of a stuck and defeated person who is Immobilized.</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13</a:t>
            </a:fld>
            <a:endParaRPr lang="en-US" dirty="0"/>
          </a:p>
        </p:txBody>
      </p:sp>
    </p:spTree>
    <p:extLst>
      <p:ext uri="{BB962C8B-B14F-4D97-AF65-F5344CB8AC3E}">
        <p14:creationId xmlns:p14="http://schemas.microsoft.com/office/powerpoint/2010/main" val="3302320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14</a:t>
            </a:fld>
            <a:endParaRPr lang="en-US" dirty="0"/>
          </a:p>
        </p:txBody>
      </p:sp>
    </p:spTree>
    <p:extLst>
      <p:ext uri="{BB962C8B-B14F-4D97-AF65-F5344CB8AC3E}">
        <p14:creationId xmlns:p14="http://schemas.microsoft.com/office/powerpoint/2010/main" val="275153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Picture</a:t>
            </a:r>
          </a:p>
          <a:p>
            <a:r>
              <a:rPr lang="en-US" baseline="0" dirty="0" smtClean="0"/>
              <a:t>Ocean scene with crashing waves of water in the foreground and large rock formations in the background.</a:t>
            </a:r>
          </a:p>
          <a:p>
            <a:r>
              <a:rPr lang="en-US" baseline="0" dirty="0" smtClean="0"/>
              <a:t>In the water is a Surfer riding a wave moving towards shore.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15</a:t>
            </a:fld>
            <a:endParaRPr lang="en-US" dirty="0"/>
          </a:p>
        </p:txBody>
      </p:sp>
    </p:spTree>
    <p:extLst>
      <p:ext uri="{BB962C8B-B14F-4D97-AF65-F5344CB8AC3E}">
        <p14:creationId xmlns:p14="http://schemas.microsoft.com/office/powerpoint/2010/main" val="985188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Person’s head with</a:t>
            </a:r>
            <a:r>
              <a:rPr lang="en-US" baseline="0" dirty="0" smtClean="0"/>
              <a:t> bubbles above the head, indicating thoughts</a:t>
            </a:r>
          </a:p>
          <a:p>
            <a:r>
              <a:rPr lang="en-US" baseline="0" dirty="0" smtClean="0"/>
              <a:t>I will help my co-worker to be the best they can be. </a:t>
            </a:r>
          </a:p>
          <a:p>
            <a:r>
              <a:rPr lang="en-US" baseline="0" dirty="0" smtClean="0"/>
              <a:t>The way other people do things is okay, and might teach me something new.</a:t>
            </a:r>
          </a:p>
          <a:p>
            <a:r>
              <a:rPr lang="en-US" baseline="0" dirty="0" smtClean="0"/>
              <a:t>This is not worth being upset about.</a:t>
            </a:r>
          </a:p>
          <a:p>
            <a:r>
              <a:rPr lang="en-US" baseline="0" dirty="0" smtClean="0"/>
              <a:t>The won’t be as bad as my mind keeps telling me.</a:t>
            </a:r>
          </a:p>
          <a:p>
            <a:r>
              <a:rPr lang="en-US" baseline="0" dirty="0" smtClean="0"/>
              <a:t>Sometimes things change that I can’t control, and that is ok.</a:t>
            </a:r>
          </a:p>
          <a:p>
            <a:r>
              <a:rPr lang="en-US" baseline="0" dirty="0" smtClean="0"/>
              <a:t>I won’t know if I will like something until I try it.</a:t>
            </a:r>
          </a:p>
          <a:p>
            <a:r>
              <a:rPr lang="en-US" baseline="0" dirty="0" smtClean="0"/>
              <a:t>Time and directions, he/she will make a good employee.</a:t>
            </a:r>
          </a:p>
          <a:p>
            <a:r>
              <a:rPr lang="en-US" baseline="0" dirty="0" smtClean="0"/>
              <a:t>This won’t be as bad as my mind keeps telling me.</a:t>
            </a:r>
          </a:p>
          <a:p>
            <a:endParaRPr lang="en-US" baseline="0"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16</a:t>
            </a:fld>
            <a:endParaRPr lang="en-US" dirty="0"/>
          </a:p>
        </p:txBody>
      </p:sp>
    </p:spTree>
    <p:extLst>
      <p:ext uri="{BB962C8B-B14F-4D97-AF65-F5344CB8AC3E}">
        <p14:creationId xmlns:p14="http://schemas.microsoft.com/office/powerpoint/2010/main" val="1118727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B88D5-3556-8F42-B13D-0A119EBD498E}" type="slidenum">
              <a:rPr lang="en-US" smtClean="0"/>
              <a:t>17</a:t>
            </a:fld>
            <a:endParaRPr lang="en-US" dirty="0"/>
          </a:p>
        </p:txBody>
      </p:sp>
    </p:spTree>
    <p:extLst>
      <p:ext uri="{BB962C8B-B14F-4D97-AF65-F5344CB8AC3E}">
        <p14:creationId xmlns:p14="http://schemas.microsoft.com/office/powerpoint/2010/main" val="339625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18</a:t>
            </a:fld>
            <a:endParaRPr lang="en-US" dirty="0"/>
          </a:p>
        </p:txBody>
      </p:sp>
    </p:spTree>
    <p:extLst>
      <p:ext uri="{BB962C8B-B14F-4D97-AF65-F5344CB8AC3E}">
        <p14:creationId xmlns:p14="http://schemas.microsoft.com/office/powerpoint/2010/main" val="1706323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a:t>
            </a:r>
            <a:r>
              <a:rPr lang="en-US" baseline="0" dirty="0" smtClean="0"/>
              <a:t> is broken into four different pictures arranged into quadrants.  Upper left right has a nice little dog.  Upper right shows a picture of a vanilla ice cream cone. Bottom left has a smiling black child hugging a parent. The bottom right shows a very young baby boy crying, mouth wide open and tears streaming down his face.</a:t>
            </a:r>
          </a:p>
        </p:txBody>
      </p:sp>
      <p:sp>
        <p:nvSpPr>
          <p:cNvPr id="4" name="Slide Number Placeholder 3"/>
          <p:cNvSpPr>
            <a:spLocks noGrp="1"/>
          </p:cNvSpPr>
          <p:nvPr>
            <p:ph type="sldNum" sz="quarter" idx="10"/>
          </p:nvPr>
        </p:nvSpPr>
        <p:spPr/>
        <p:txBody>
          <a:bodyPr/>
          <a:lstStyle/>
          <a:p>
            <a:fld id="{7CBB88D5-3556-8F42-B13D-0A119EBD498E}" type="slidenum">
              <a:rPr lang="en-US" smtClean="0"/>
              <a:t>19</a:t>
            </a:fld>
            <a:endParaRPr lang="en-US" dirty="0"/>
          </a:p>
        </p:txBody>
      </p:sp>
    </p:spTree>
    <p:extLst>
      <p:ext uri="{BB962C8B-B14F-4D97-AF65-F5344CB8AC3E}">
        <p14:creationId xmlns:p14="http://schemas.microsoft.com/office/powerpoint/2010/main" val="1541982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latin typeface="Arial"/>
              <a:cs typeface="Arial"/>
            </a:endParaRPr>
          </a:p>
        </p:txBody>
      </p:sp>
      <p:sp>
        <p:nvSpPr>
          <p:cNvPr id="4" name="Slide Number Placeholder 3"/>
          <p:cNvSpPr>
            <a:spLocks noGrp="1"/>
          </p:cNvSpPr>
          <p:nvPr>
            <p:ph type="sldNum" sz="quarter" idx="10"/>
          </p:nvPr>
        </p:nvSpPr>
        <p:spPr/>
        <p:txBody>
          <a:bodyPr/>
          <a:lstStyle/>
          <a:p>
            <a:fld id="{7CBB88D5-3556-8F42-B13D-0A119EBD498E}" type="slidenum">
              <a:rPr lang="en-US" smtClean="0"/>
              <a:t>2</a:t>
            </a:fld>
            <a:endParaRPr lang="en-US" dirty="0"/>
          </a:p>
        </p:txBody>
      </p:sp>
    </p:spTree>
    <p:extLst>
      <p:ext uri="{BB962C8B-B14F-4D97-AF65-F5344CB8AC3E}">
        <p14:creationId xmlns:p14="http://schemas.microsoft.com/office/powerpoint/2010/main" val="1879844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of Eckhart Tolle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20</a:t>
            </a:fld>
            <a:endParaRPr lang="en-US" dirty="0"/>
          </a:p>
        </p:txBody>
      </p:sp>
    </p:spTree>
    <p:extLst>
      <p:ext uri="{BB962C8B-B14F-4D97-AF65-F5344CB8AC3E}">
        <p14:creationId xmlns:p14="http://schemas.microsoft.com/office/powerpoint/2010/main" val="359480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21</a:t>
            </a:fld>
            <a:endParaRPr lang="en-US" dirty="0"/>
          </a:p>
        </p:txBody>
      </p:sp>
    </p:spTree>
    <p:extLst>
      <p:ext uri="{BB962C8B-B14F-4D97-AF65-F5344CB8AC3E}">
        <p14:creationId xmlns:p14="http://schemas.microsoft.com/office/powerpoint/2010/main" val="300030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a:t>
            </a:r>
            <a:r>
              <a:rPr lang="en-US" baseline="0" dirty="0" smtClean="0"/>
              <a:t> depicting the intersection and reference point of  losses to gains and to negative to positive value.  </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22</a:t>
            </a:fld>
            <a:endParaRPr lang="en-US" dirty="0"/>
          </a:p>
        </p:txBody>
      </p:sp>
    </p:spTree>
    <p:extLst>
      <p:ext uri="{BB962C8B-B14F-4D97-AF65-F5344CB8AC3E}">
        <p14:creationId xmlns:p14="http://schemas.microsoft.com/office/powerpoint/2010/main" val="401238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graph depicting</a:t>
            </a:r>
            <a:r>
              <a:rPr lang="en-US" baseline="0" dirty="0" smtClean="0"/>
              <a:t> probability. Zero to !.</a:t>
            </a:r>
          </a:p>
          <a:p>
            <a:r>
              <a:rPr lang="en-US" baseline="0" dirty="0" smtClean="0"/>
              <a:t>The left side is labeled, Improbable and the right side is labeled Certain.</a:t>
            </a:r>
          </a:p>
          <a:p>
            <a:r>
              <a:rPr lang="en-US" baseline="0" dirty="0" smtClean="0"/>
              <a:t>The graph moves from the left to right showing:  Starting at Zero and Impossible,  next to “Unlikely” with a 1-in-6 Chance, farther in then to the middle, Even Chance, moving further to “Likely” 4-in-5 Chance, and ends with “Certain” on the far right of the graph.</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23</a:t>
            </a:fld>
            <a:endParaRPr lang="en-US" dirty="0"/>
          </a:p>
        </p:txBody>
      </p:sp>
    </p:spTree>
    <p:extLst>
      <p:ext uri="{BB962C8B-B14F-4D97-AF65-F5344CB8AC3E}">
        <p14:creationId xmlns:p14="http://schemas.microsoft.com/office/powerpoint/2010/main" val="3417664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24</a:t>
            </a:fld>
            <a:endParaRPr lang="en-US" dirty="0"/>
          </a:p>
        </p:txBody>
      </p:sp>
    </p:spTree>
    <p:extLst>
      <p:ext uri="{BB962C8B-B14F-4D97-AF65-F5344CB8AC3E}">
        <p14:creationId xmlns:p14="http://schemas.microsoft.com/office/powerpoint/2010/main" val="1183359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all come from different background.  Family, culture, history, rules. There are two sets of boxes.  Each box represents a different life experience.  The employee’s set of boxes are labeled: large family, small town, walked to school, no summer camp, religion, strict parents, harsh discipline, class clown, arts, state college.  The Boss’s set of boxes are labeled: only child, moved a lot, many camps, ignored, isolated, private schools, straight A’s, wealthy, played sports, exotic trips.</a:t>
            </a:r>
            <a:endParaRPr lang="en-US" dirty="0" smtClean="0"/>
          </a:p>
        </p:txBody>
      </p:sp>
      <p:sp>
        <p:nvSpPr>
          <p:cNvPr id="4" name="Slide Number Placeholder 3"/>
          <p:cNvSpPr>
            <a:spLocks noGrp="1"/>
          </p:cNvSpPr>
          <p:nvPr>
            <p:ph type="sldNum" sz="quarter" idx="10"/>
          </p:nvPr>
        </p:nvSpPr>
        <p:spPr/>
        <p:txBody>
          <a:bodyPr/>
          <a:lstStyle/>
          <a:p>
            <a:fld id="{7CBB88D5-3556-8F42-B13D-0A119EBD498E}" type="slidenum">
              <a:rPr lang="en-US" smtClean="0"/>
              <a:t>25</a:t>
            </a:fld>
            <a:endParaRPr lang="en-US" dirty="0"/>
          </a:p>
        </p:txBody>
      </p:sp>
    </p:spTree>
    <p:extLst>
      <p:ext uri="{BB962C8B-B14F-4D97-AF65-F5344CB8AC3E}">
        <p14:creationId xmlns:p14="http://schemas.microsoft.com/office/powerpoint/2010/main" val="3570187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shows two</a:t>
            </a:r>
            <a:r>
              <a:rPr lang="en-US" baseline="0" dirty="0" smtClean="0"/>
              <a:t> red buckets.</a:t>
            </a:r>
          </a:p>
          <a:p>
            <a:r>
              <a:rPr lang="en-US" baseline="0" dirty="0" smtClean="0"/>
              <a:t>One bucket is larger and can hold more than the smaller bucket.</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26</a:t>
            </a:fld>
            <a:endParaRPr lang="en-US" dirty="0"/>
          </a:p>
        </p:txBody>
      </p:sp>
    </p:spTree>
    <p:extLst>
      <p:ext uri="{BB962C8B-B14F-4D97-AF65-F5344CB8AC3E}">
        <p14:creationId xmlns:p14="http://schemas.microsoft.com/office/powerpoint/2010/main" val="887776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drawing</a:t>
            </a:r>
            <a:r>
              <a:rPr lang="en-US" baseline="0" dirty="0" smtClean="0"/>
              <a:t> of a fish in water with its mouth open heading for a hook.</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27</a:t>
            </a:fld>
            <a:endParaRPr lang="en-US" dirty="0"/>
          </a:p>
        </p:txBody>
      </p:sp>
    </p:spTree>
    <p:extLst>
      <p:ext uri="{BB962C8B-B14F-4D97-AF65-F5344CB8AC3E}">
        <p14:creationId xmlns:p14="http://schemas.microsoft.com/office/powerpoint/2010/main" val="482756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28</a:t>
            </a:fld>
            <a:endParaRPr lang="en-US" dirty="0"/>
          </a:p>
        </p:txBody>
      </p:sp>
    </p:spTree>
    <p:extLst>
      <p:ext uri="{BB962C8B-B14F-4D97-AF65-F5344CB8AC3E}">
        <p14:creationId xmlns:p14="http://schemas.microsoft.com/office/powerpoint/2010/main" val="1654581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of the back of a person sitting on a dock with the water view of a lake in the mountains.  The lake reflects the mountains in the background.</a:t>
            </a:r>
          </a:p>
          <a:p>
            <a:r>
              <a:rPr lang="en-US" baseline="0" dirty="0" smtClean="0"/>
              <a:t>The person seems contemplative.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29</a:t>
            </a:fld>
            <a:endParaRPr lang="en-US" dirty="0"/>
          </a:p>
        </p:txBody>
      </p:sp>
    </p:spTree>
    <p:extLst>
      <p:ext uri="{BB962C8B-B14F-4D97-AF65-F5344CB8AC3E}">
        <p14:creationId xmlns:p14="http://schemas.microsoft.com/office/powerpoint/2010/main" val="2151114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CBB88D5-3556-8F42-B13D-0A119EBD498E}" type="slidenum">
              <a:rPr lang="en-US" smtClean="0"/>
              <a:t>3</a:t>
            </a:fld>
            <a:endParaRPr lang="en-US" dirty="0"/>
          </a:p>
        </p:txBody>
      </p:sp>
    </p:spTree>
    <p:extLst>
      <p:ext uri="{BB962C8B-B14F-4D97-AF65-F5344CB8AC3E}">
        <p14:creationId xmlns:p14="http://schemas.microsoft.com/office/powerpoint/2010/main" val="2249325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Valued Direction.  </a:t>
            </a:r>
          </a:p>
          <a:p>
            <a:r>
              <a:rPr lang="en-US" dirty="0" smtClean="0"/>
              <a:t>Photograph taken</a:t>
            </a:r>
            <a:r>
              <a:rPr lang="en-US" baseline="0" dirty="0" smtClean="0"/>
              <a:t> in Muir Woods California.  The scene is filled with redwood trees, green leaves and a path in the center.  The path separates into two paths with a large redwood tree in the center of the photo.</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30</a:t>
            </a:fld>
            <a:endParaRPr lang="en-US" dirty="0"/>
          </a:p>
        </p:txBody>
      </p:sp>
    </p:spTree>
    <p:extLst>
      <p:ext uri="{BB962C8B-B14F-4D97-AF65-F5344CB8AC3E}">
        <p14:creationId xmlns:p14="http://schemas.microsoft.com/office/powerpoint/2010/main" val="3939146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by side</a:t>
            </a:r>
            <a:r>
              <a:rPr lang="en-US" baseline="0" dirty="0" smtClean="0"/>
              <a:t> images.  Image on the left is a company picnic.  Employees sitting around a table having a meals.  People are smiling, eating, and appear to be enjoying themselves. The image to the right is a green peace symbol.</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31</a:t>
            </a:fld>
            <a:endParaRPr lang="en-US" dirty="0"/>
          </a:p>
        </p:txBody>
      </p:sp>
    </p:spTree>
    <p:extLst>
      <p:ext uri="{BB962C8B-B14F-4D97-AF65-F5344CB8AC3E}">
        <p14:creationId xmlns:p14="http://schemas.microsoft.com/office/powerpoint/2010/main" val="2729245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Classic Taking Perspectives picture.</a:t>
            </a:r>
            <a:r>
              <a:rPr lang="en-US" baseline="0" dirty="0" smtClean="0"/>
              <a:t>  An elephant and six people wearing blindfolds.  Each describes what they think they are touching. The person in front, touching the elephants tusk says, “It’s a spear!”</a:t>
            </a:r>
          </a:p>
          <a:p>
            <a:r>
              <a:rPr lang="en-US" baseline="0" dirty="0" smtClean="0"/>
              <a:t>The person on the ground, touching the skin says, “It’s a snake”</a:t>
            </a:r>
          </a:p>
          <a:p>
            <a:r>
              <a:rPr lang="en-US" baseline="0" dirty="0" smtClean="0"/>
              <a:t>The person holding the elephant’s leg states, “It’s a Tree!”</a:t>
            </a:r>
          </a:p>
          <a:p>
            <a:r>
              <a:rPr lang="en-US" baseline="0" dirty="0" smtClean="0"/>
              <a:t>The person sitting on top of the elephant feels the ear waving and remarks, “It’s a fan!”</a:t>
            </a:r>
          </a:p>
          <a:p>
            <a:r>
              <a:rPr lang="en-US" baseline="0" dirty="0" smtClean="0"/>
              <a:t>The person who has climbed up a ladder that puts him up against the side of the elephant, touches it and states, “It’s a wall!”</a:t>
            </a:r>
          </a:p>
          <a:p>
            <a:r>
              <a:rPr lang="en-US" baseline="0" dirty="0" smtClean="0"/>
              <a:t>The person at the rear of the elephant, grabs a hold of it’s tail saying, “It’s a rope!”</a:t>
            </a:r>
          </a:p>
          <a:p>
            <a:r>
              <a:rPr lang="en-US" baseline="0" dirty="0" smtClean="0"/>
              <a:t>We all have our perspectives and vantage points. No one in this picture is right, all of them are blindfolded, and limited to their others sensory input.  They all report on the data they have, they are not wrong about their perceptions, Yes?</a:t>
            </a:r>
            <a:endParaRPr lang="en-US" dirty="0" smtClean="0"/>
          </a:p>
        </p:txBody>
      </p:sp>
      <p:sp>
        <p:nvSpPr>
          <p:cNvPr id="4" name="Slide Number Placeholder 3"/>
          <p:cNvSpPr>
            <a:spLocks noGrp="1"/>
          </p:cNvSpPr>
          <p:nvPr>
            <p:ph type="sldNum" sz="quarter" idx="10"/>
          </p:nvPr>
        </p:nvSpPr>
        <p:spPr/>
        <p:txBody>
          <a:bodyPr/>
          <a:lstStyle/>
          <a:p>
            <a:fld id="{7CBB88D5-3556-8F42-B13D-0A119EBD498E}" type="slidenum">
              <a:rPr lang="en-US" smtClean="0"/>
              <a:t>32</a:t>
            </a:fld>
            <a:endParaRPr lang="en-US" dirty="0"/>
          </a:p>
        </p:txBody>
      </p:sp>
    </p:spTree>
    <p:extLst>
      <p:ext uri="{BB962C8B-B14F-4D97-AF65-F5344CB8AC3E}">
        <p14:creationId xmlns:p14="http://schemas.microsoft.com/office/powerpoint/2010/main" val="29892051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shows an optical illusion.  Two people at odds with what lays between them.  From one person’s position it looks like there are four boards, 2 by 2 by 3 feet.</a:t>
            </a:r>
          </a:p>
          <a:p>
            <a:r>
              <a:rPr lang="en-US" baseline="0" dirty="0" smtClean="0"/>
              <a:t>And from the other person’s position, it looks like there three boards.  Each person states what they believe to be true from their position.</a:t>
            </a:r>
          </a:p>
          <a:p>
            <a:r>
              <a:rPr lang="en-US" baseline="0" dirty="0" smtClean="0"/>
              <a:t>The illusion is that when looking from each perspective, each of them is visibly correct.  </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33</a:t>
            </a:fld>
            <a:endParaRPr lang="en-US" dirty="0"/>
          </a:p>
        </p:txBody>
      </p:sp>
    </p:spTree>
    <p:extLst>
      <p:ext uri="{BB962C8B-B14F-4D97-AF65-F5344CB8AC3E}">
        <p14:creationId xmlns:p14="http://schemas.microsoft.com/office/powerpoint/2010/main" val="2978482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Picture of the head. Ladder of Inference.  The ladder starts at the bottom with Observable data and experiences, (as a videotape recorder might capture it). The next rung on the ladder going upward is “I select Data from what I observe”. Moving up on the ladder, I add Meanings (cultural and personal), up to the next rung is I make Assumptions based on the meanings I added.  The next rug is I draw Conclusions. The next rug is I adopt Beliefs about the World. The top run of the ladder is labeled, I take Actions based on my beliefs.  To the right of the ladder, is a broken arrow moving from the top of the ladder back down to the base of the ladder.  The arrow is labeled, The Reflexive Loop (Our beliefs affect what data we select next time we make a decision)</a:t>
            </a:r>
          </a:p>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34</a:t>
            </a:fld>
            <a:endParaRPr lang="en-US" dirty="0"/>
          </a:p>
        </p:txBody>
      </p:sp>
    </p:spTree>
    <p:extLst>
      <p:ext uri="{BB962C8B-B14F-4D97-AF65-F5344CB8AC3E}">
        <p14:creationId xmlns:p14="http://schemas.microsoft.com/office/powerpoint/2010/main" val="52353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spcAft>
                <a:spcPts val="1233"/>
              </a:spcAft>
              <a:buSzPct val="50000"/>
              <a:buFont typeface="Wingdings" charset="2"/>
              <a:buNone/>
            </a:pPr>
            <a:r>
              <a:rPr lang="en-US" dirty="0" smtClean="0"/>
              <a:t>British</a:t>
            </a:r>
            <a:r>
              <a:rPr lang="en-US" baseline="0" dirty="0" smtClean="0"/>
              <a:t> Icon with the crown on top and Keep Calm statement</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35</a:t>
            </a:fld>
            <a:endParaRPr lang="en-US" dirty="0"/>
          </a:p>
        </p:txBody>
      </p:sp>
    </p:spTree>
    <p:extLst>
      <p:ext uri="{BB962C8B-B14F-4D97-AF65-F5344CB8AC3E}">
        <p14:creationId xmlns:p14="http://schemas.microsoft.com/office/powerpoint/2010/main" val="219781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peoples hands joined in a hand shake.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36</a:t>
            </a:fld>
            <a:endParaRPr lang="en-US" dirty="0"/>
          </a:p>
        </p:txBody>
      </p:sp>
    </p:spTree>
    <p:extLst>
      <p:ext uri="{BB962C8B-B14F-4D97-AF65-F5344CB8AC3E}">
        <p14:creationId xmlns:p14="http://schemas.microsoft.com/office/powerpoint/2010/main" val="18695702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of a bull's-eye</a:t>
            </a:r>
          </a:p>
          <a:p>
            <a:r>
              <a:rPr lang="en-US" baseline="0" dirty="0" smtClean="0"/>
              <a:t>A diagram of 5 circles with the largest circle holding 4 smaller circles as the circles move inward and closer to the center, the bull's-eye, their value increases.  Outer circle starts with the value of 20, moving in to 40, then 60, to 80 with the smallest inner circle, the bullseye, valued at 100.</a:t>
            </a:r>
          </a:p>
          <a:p>
            <a:r>
              <a:rPr lang="en-US" baseline="0" dirty="0" smtClean="0"/>
              <a:t>Depicting that the closer you are to the middle the greater the value.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37</a:t>
            </a:fld>
            <a:endParaRPr lang="en-US" dirty="0"/>
          </a:p>
        </p:txBody>
      </p:sp>
    </p:spTree>
    <p:extLst>
      <p:ext uri="{BB962C8B-B14F-4D97-AF65-F5344CB8AC3E}">
        <p14:creationId xmlns:p14="http://schemas.microsoft.com/office/powerpoint/2010/main" val="2560417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38</a:t>
            </a:fld>
            <a:endParaRPr lang="en-US" dirty="0"/>
          </a:p>
        </p:txBody>
      </p:sp>
    </p:spTree>
    <p:extLst>
      <p:ext uri="{BB962C8B-B14F-4D97-AF65-F5344CB8AC3E}">
        <p14:creationId xmlns:p14="http://schemas.microsoft.com/office/powerpoint/2010/main" val="1067360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39</a:t>
            </a:fld>
            <a:endParaRPr lang="en-US" dirty="0"/>
          </a:p>
        </p:txBody>
      </p:sp>
    </p:spTree>
    <p:extLst>
      <p:ext uri="{BB962C8B-B14F-4D97-AF65-F5344CB8AC3E}">
        <p14:creationId xmlns:p14="http://schemas.microsoft.com/office/powerpoint/2010/main" val="174517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Valued Direction.  </a:t>
            </a:r>
          </a:p>
          <a:p>
            <a:r>
              <a:rPr lang="en-US" dirty="0" smtClean="0"/>
              <a:t>Photograph taken</a:t>
            </a:r>
            <a:r>
              <a:rPr lang="en-US" baseline="0" dirty="0" smtClean="0"/>
              <a:t> in Muir Woods California.  The scene is filled with large redwood trees, green leaves and a path in the center.  The path separates into two paths with a large redwood tree in the center.</a:t>
            </a:r>
          </a:p>
          <a:p>
            <a:endParaRPr lang="en-US" baseline="0" dirty="0" smtClean="0"/>
          </a:p>
        </p:txBody>
      </p:sp>
      <p:sp>
        <p:nvSpPr>
          <p:cNvPr id="4" name="Slide Number Placeholder 3"/>
          <p:cNvSpPr>
            <a:spLocks noGrp="1"/>
          </p:cNvSpPr>
          <p:nvPr>
            <p:ph type="sldNum" sz="quarter" idx="10"/>
          </p:nvPr>
        </p:nvSpPr>
        <p:spPr/>
        <p:txBody>
          <a:bodyPr/>
          <a:lstStyle/>
          <a:p>
            <a:fld id="{7CBB88D5-3556-8F42-B13D-0A119EBD498E}" type="slidenum">
              <a:rPr lang="en-US" smtClean="0"/>
              <a:t>4</a:t>
            </a:fld>
            <a:endParaRPr lang="en-US" dirty="0"/>
          </a:p>
        </p:txBody>
      </p:sp>
    </p:spTree>
    <p:extLst>
      <p:ext uri="{BB962C8B-B14F-4D97-AF65-F5344CB8AC3E}">
        <p14:creationId xmlns:p14="http://schemas.microsoft.com/office/powerpoint/2010/main" val="3939146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of a stones, with two small stones balanced at the ends of a larger flat stone, which is balanced on top of a base stone.</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40</a:t>
            </a:fld>
            <a:endParaRPr lang="en-US" dirty="0"/>
          </a:p>
        </p:txBody>
      </p:sp>
    </p:spTree>
    <p:extLst>
      <p:ext uri="{BB962C8B-B14F-4D97-AF65-F5344CB8AC3E}">
        <p14:creationId xmlns:p14="http://schemas.microsoft.com/office/powerpoint/2010/main" val="327710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BB88D5-3556-8F42-B13D-0A119EBD498E}" type="slidenum">
              <a:rPr lang="en-US" smtClean="0"/>
              <a:t>5</a:t>
            </a:fld>
            <a:endParaRPr lang="en-US" dirty="0"/>
          </a:p>
        </p:txBody>
      </p:sp>
    </p:spTree>
    <p:extLst>
      <p:ext uri="{BB962C8B-B14F-4D97-AF65-F5344CB8AC3E}">
        <p14:creationId xmlns:p14="http://schemas.microsoft.com/office/powerpoint/2010/main" val="193619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lgn="ctr">
              <a:buNone/>
            </a:pPr>
            <a:r>
              <a:rPr lang="en-US" sz="1200" dirty="0" smtClean="0"/>
              <a:t>Identify – Observe</a:t>
            </a:r>
          </a:p>
          <a:p>
            <a:pPr marL="45720" indent="0" algn="ctr">
              <a:buNone/>
            </a:pPr>
            <a:r>
              <a:rPr lang="en-US" sz="1200" dirty="0" smtClean="0"/>
              <a:t>	Collect – Select and Add Meaning</a:t>
            </a:r>
          </a:p>
          <a:p>
            <a:pPr marL="45720" indent="0" algn="ctr">
              <a:buNone/>
            </a:pPr>
            <a:r>
              <a:rPr lang="en-US" sz="1200" dirty="0" smtClean="0"/>
              <a:t>	Produce Solutions – Assume Based Off Meaning</a:t>
            </a:r>
          </a:p>
          <a:p>
            <a:pPr marL="45720" indent="0" algn="ctr">
              <a:buNone/>
            </a:pPr>
            <a:r>
              <a:rPr lang="en-US" sz="1200" dirty="0" smtClean="0"/>
              <a:t>	Evaluate - Conclude</a:t>
            </a:r>
          </a:p>
          <a:p>
            <a:pPr marL="45720" indent="0" algn="ctr">
              <a:buNone/>
            </a:pPr>
            <a:r>
              <a:rPr lang="en-US" sz="1200" smtClean="0"/>
              <a:t>	Choose – Adopt and Act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6</a:t>
            </a:fld>
            <a:endParaRPr lang="en-US" dirty="0"/>
          </a:p>
        </p:txBody>
      </p:sp>
    </p:spTree>
    <p:extLst>
      <p:ext uri="{BB962C8B-B14F-4D97-AF65-F5344CB8AC3E}">
        <p14:creationId xmlns:p14="http://schemas.microsoft.com/office/powerpoint/2010/main" val="52353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Tube Video - </a:t>
            </a:r>
            <a:r>
              <a:rPr lang="en-US" sz="1200" kern="1200" dirty="0" smtClean="0">
                <a:solidFill>
                  <a:schemeClr val="tx1"/>
                </a:solidFill>
                <a:latin typeface="+mn-lt"/>
                <a:ea typeface="+mn-ea"/>
                <a:cs typeface="+mn-cs"/>
              </a:rPr>
              <a:t>Brain Tricks - This Is How Your Brain Works</a:t>
            </a:r>
            <a:endParaRPr lang="en-US" dirty="0" smtClean="0"/>
          </a:p>
          <a:p>
            <a:endParaRPr lang="en-US" dirty="0" smtClean="0"/>
          </a:p>
          <a:p>
            <a:r>
              <a:rPr lang="en-US" dirty="0" smtClean="0"/>
              <a:t>&lt;iframe width="560" height="315" src="//www.youtube.com/embed/JiTz2i4VHFw" frameborder="0" allowfullscreen&gt;&lt;/iframe&gt;</a:t>
            </a:r>
          </a:p>
          <a:p>
            <a:endParaRPr lang="en-US" dirty="0" smtClean="0"/>
          </a:p>
          <a:p>
            <a:r>
              <a:rPr lang="en-US" dirty="0" smtClean="0"/>
              <a:t>http://youtu.be/JiTz2i4VHFw</a:t>
            </a:r>
          </a:p>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7</a:t>
            </a:fld>
            <a:endParaRPr lang="en-US" dirty="0"/>
          </a:p>
        </p:txBody>
      </p:sp>
    </p:spTree>
    <p:extLst>
      <p:ext uri="{BB962C8B-B14F-4D97-AF65-F5344CB8AC3E}">
        <p14:creationId xmlns:p14="http://schemas.microsoft.com/office/powerpoint/2010/main" val="349861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8</a:t>
            </a:fld>
            <a:endParaRPr lang="en-US" dirty="0"/>
          </a:p>
        </p:txBody>
      </p:sp>
    </p:spTree>
    <p:extLst>
      <p:ext uri="{BB962C8B-B14F-4D97-AF65-F5344CB8AC3E}">
        <p14:creationId xmlns:p14="http://schemas.microsoft.com/office/powerpoint/2010/main" val="1388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side view of a brain.  The</a:t>
            </a:r>
            <a:r>
              <a:rPr lang="en-US" baseline="0" dirty="0" smtClean="0"/>
              <a:t> picture identifies the </a:t>
            </a:r>
            <a:r>
              <a:rPr lang="en-US" dirty="0" smtClean="0"/>
              <a:t>Prefrontal cortex on top</a:t>
            </a:r>
            <a:r>
              <a:rPr lang="en-US" baseline="0" dirty="0" smtClean="0"/>
              <a:t> left, sensory top right, language regions towards the back right, and the emotional limbic system dead center.  An large golfd arrow shows pathway from limbic to the prefrontal cortex, middle to upper left right.</a:t>
            </a:r>
          </a:p>
          <a:p>
            <a:r>
              <a:rPr lang="en-US" baseline="0" dirty="0" smtClean="0"/>
              <a:t>Thinner broken red arrows, weaker pathway from prefrontal cortex to the middle limbic system area.</a:t>
            </a:r>
            <a:endParaRPr lang="en-US" dirty="0"/>
          </a:p>
        </p:txBody>
      </p:sp>
      <p:sp>
        <p:nvSpPr>
          <p:cNvPr id="4" name="Slide Number Placeholder 3"/>
          <p:cNvSpPr>
            <a:spLocks noGrp="1"/>
          </p:cNvSpPr>
          <p:nvPr>
            <p:ph type="sldNum" sz="quarter" idx="10"/>
          </p:nvPr>
        </p:nvSpPr>
        <p:spPr/>
        <p:txBody>
          <a:bodyPr/>
          <a:lstStyle/>
          <a:p>
            <a:fld id="{7CBB88D5-3556-8F42-B13D-0A119EBD498E}" type="slidenum">
              <a:rPr lang="en-US" smtClean="0"/>
              <a:t>9</a:t>
            </a:fld>
            <a:endParaRPr lang="en-US" dirty="0"/>
          </a:p>
        </p:txBody>
      </p:sp>
    </p:spTree>
    <p:extLst>
      <p:ext uri="{BB962C8B-B14F-4D97-AF65-F5344CB8AC3E}">
        <p14:creationId xmlns:p14="http://schemas.microsoft.com/office/powerpoint/2010/main" val="93639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28E80666-FB37-4B36-9149-507F3B0178E3}" type="datetimeFigureOut">
              <a:rPr lang="en-US" smtClean="0"/>
              <a:pPr/>
              <a:t>4/30/2015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7B083A-C061-334E-A464-BC1EE014EF9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4F7B083A-C061-334E-A464-BC1EE014EF9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7B083A-C061-334E-A464-BC1EE014EF97}"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28E80666-FB37-4B36-9149-507F3B0178E3}" type="datetimeFigureOut">
              <a:rPr lang="en-US" smtClean="0"/>
              <a:pPr/>
              <a:t>4/30/2015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7E63A33-8271-4DD0-9C48-789913D7C115}" type="slidenum">
              <a:rPr lang="en-US" smtClean="0"/>
              <a:pP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B083A-C061-334E-A464-BC1EE014EF9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7B083A-C061-334E-A464-BC1EE014EF97}"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7B083A-C061-334E-A464-BC1EE014EF97}"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7B083A-C061-334E-A464-BC1EE014EF9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DC3DF-FB1F-0943-BD6F-4A86C7C964A9}" type="datetimeFigureOut">
              <a:rPr lang="en-US" smtClean="0"/>
              <a:t>4/30/2015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B083A-C061-334E-A464-BC1EE014EF97}" type="slidenum">
              <a:rPr lang="en-US" smtClean="0"/>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09DDC3DF-FB1F-0943-BD6F-4A86C7C964A9}" type="datetimeFigureOut">
              <a:rPr lang="en-US" smtClean="0"/>
              <a:t>4/30/2015</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4F7B083A-C061-334E-A464-BC1EE014EF9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impressionmanagement.com/blog/wp-content/uploads/2011/04/ProGOtiation_IMAGE1.jpg"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embed/JiTz2i4VHF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23" y="364768"/>
            <a:ext cx="6216109" cy="5832831"/>
          </a:xfrm>
        </p:spPr>
        <p:txBody>
          <a:bodyPr>
            <a:normAutofit/>
          </a:bodyPr>
          <a:lstStyle/>
          <a:p>
            <a:r>
              <a:rPr lang="en-US" dirty="0"/>
              <a:t> </a:t>
            </a:r>
            <a:r>
              <a:rPr lang="en-US"/>
              <a:t/>
            </a:r>
            <a:br>
              <a:rPr lang="en-US"/>
            </a:br>
            <a:r>
              <a:rPr lang="en-US" sz="4000" smtClean="0">
                <a:latin typeface="Lucida Console" panose="020B0609040504020204" pitchFamily="49" charset="0"/>
              </a:rPr>
              <a:t>How Do YOU MAKE DECISIONS?</a:t>
            </a:r>
            <a:r>
              <a:rPr lang="en-US" dirty="0" smtClean="0"/>
              <a:t/>
            </a:r>
            <a:br>
              <a:rPr lang="en-US" dirty="0" smtClean="0"/>
            </a:br>
            <a:r>
              <a:rPr lang="en-US" dirty="0"/>
              <a:t/>
            </a:r>
            <a:br>
              <a:rPr lang="en-US" dirty="0"/>
            </a:br>
            <a:r>
              <a:rPr lang="en-US" sz="3000" dirty="0" smtClean="0">
                <a:latin typeface="Lucida Console" panose="020B0609040504020204" pitchFamily="49" charset="0"/>
                <a:cs typeface="Arial"/>
              </a:rPr>
              <a:t>Mary Atwater, Psy.D,</a:t>
            </a:r>
            <a:br>
              <a:rPr lang="en-US" sz="3000" dirty="0" smtClean="0">
                <a:latin typeface="Lucida Console" panose="020B0609040504020204" pitchFamily="49" charset="0"/>
                <a:cs typeface="Arial"/>
              </a:rPr>
            </a:br>
            <a:r>
              <a:rPr lang="en-US" sz="3000" dirty="0" smtClean="0">
                <a:latin typeface="Lucida Console" panose="020B0609040504020204" pitchFamily="49" charset="0"/>
                <a:cs typeface="Arial"/>
              </a:rPr>
              <a:t>may 14, 2015</a:t>
            </a:r>
            <a:endParaRPr lang="en-US" sz="3000" dirty="0">
              <a:latin typeface="Lucida Console" panose="020B0609040504020204" pitchFamily="49" charset="0"/>
              <a:ea typeface="Batang" panose="02030600000101010101" pitchFamily="18" charset="-127"/>
              <a:cs typeface="Arial"/>
            </a:endParaRPr>
          </a:p>
        </p:txBody>
      </p:sp>
    </p:spTree>
    <p:extLst>
      <p:ext uri="{BB962C8B-B14F-4D97-AF65-F5344CB8AC3E}">
        <p14:creationId xmlns:p14="http://schemas.microsoft.com/office/powerpoint/2010/main" val="1463509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Sad Brain</a:t>
            </a:r>
            <a:endParaRPr lang="en-US" dirty="0"/>
          </a:p>
        </p:txBody>
      </p:sp>
      <p:pic>
        <p:nvPicPr>
          <p:cNvPr id="5" name="Picture 4" descr="Left MRI scan is labeled Depressed and has mostly blue areas with some yellow. The MRI scan to the right is labeled Not Depressed.  When looking at both MRI scans, you can clearly see that the Not Depressed scan shows mostly yellow indicating greater brain activity.  " title="Two MRI pictures showing view of a slice of the brain"/>
          <p:cNvPicPr>
            <a:picLocks noChangeAspect="1"/>
          </p:cNvPicPr>
          <p:nvPr/>
        </p:nvPicPr>
        <p:blipFill>
          <a:blip r:embed="rId3"/>
          <a:stretch>
            <a:fillRect/>
          </a:stretch>
        </p:blipFill>
        <p:spPr>
          <a:xfrm>
            <a:off x="272802" y="1274774"/>
            <a:ext cx="8489458" cy="5447759"/>
          </a:xfrm>
          <a:prstGeom prst="rect">
            <a:avLst/>
          </a:prstGeom>
        </p:spPr>
      </p:pic>
    </p:spTree>
    <p:extLst>
      <p:ext uri="{BB962C8B-B14F-4D97-AF65-F5344CB8AC3E}">
        <p14:creationId xmlns:p14="http://schemas.microsoft.com/office/powerpoint/2010/main" val="1475236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2250" y="1719071"/>
            <a:ext cx="9048749" cy="4407408"/>
          </a:xfrm>
        </p:spPr>
        <p:txBody>
          <a:bodyPr>
            <a:noAutofit/>
          </a:bodyPr>
          <a:lstStyle/>
          <a:p>
            <a:pPr marL="45720" indent="0">
              <a:buNone/>
            </a:pPr>
            <a:r>
              <a:rPr lang="en-US" sz="3000" dirty="0" smtClean="0"/>
              <a:t>Inflexible </a:t>
            </a:r>
          </a:p>
          <a:p>
            <a:pPr marL="45720" indent="0">
              <a:buNone/>
            </a:pPr>
            <a:r>
              <a:rPr lang="en-US" sz="3000" dirty="0"/>
              <a:t>	</a:t>
            </a:r>
            <a:r>
              <a:rPr lang="en-US" sz="3000" dirty="0" smtClean="0"/>
              <a:t>	Locked </a:t>
            </a:r>
          </a:p>
          <a:p>
            <a:pPr marL="45720" indent="0">
              <a:buNone/>
            </a:pPr>
            <a:r>
              <a:rPr lang="en-US" sz="3000" dirty="0"/>
              <a:t>	</a:t>
            </a:r>
            <a:r>
              <a:rPr lang="en-US" sz="3000" dirty="0" smtClean="0"/>
              <a:t>			Inside</a:t>
            </a:r>
            <a:endParaRPr lang="en-US" sz="3000" dirty="0"/>
          </a:p>
          <a:p>
            <a:pPr marL="45720" indent="0">
              <a:buNone/>
            </a:pPr>
            <a:r>
              <a:rPr lang="en-US" sz="3000" dirty="0" smtClean="0"/>
              <a:t>						A box</a:t>
            </a:r>
          </a:p>
          <a:p>
            <a:pPr marL="45720" indent="0">
              <a:buNone/>
            </a:pPr>
            <a:r>
              <a:rPr lang="en-US" sz="3000" dirty="0" smtClean="0"/>
              <a:t>Flexible</a:t>
            </a:r>
          </a:p>
          <a:p>
            <a:pPr marL="45720" indent="0">
              <a:buNone/>
            </a:pPr>
            <a:r>
              <a:rPr lang="en-US" sz="3000" dirty="0"/>
              <a:t>	</a:t>
            </a:r>
            <a:r>
              <a:rPr lang="en-US" sz="3000" dirty="0" smtClean="0"/>
              <a:t>	Open</a:t>
            </a:r>
          </a:p>
          <a:p>
            <a:pPr marL="45720" indent="0">
              <a:buNone/>
            </a:pPr>
            <a:r>
              <a:rPr lang="en-US" sz="3000" dirty="0" smtClean="0"/>
              <a:t>		</a:t>
            </a:r>
            <a:r>
              <a:rPr lang="en-US" sz="3000" dirty="0"/>
              <a:t>	</a:t>
            </a:r>
            <a:r>
              <a:rPr lang="en-US" sz="3000" dirty="0" smtClean="0"/>
              <a:t>	Light</a:t>
            </a:r>
          </a:p>
          <a:p>
            <a:pPr marL="45720" indent="0">
              <a:buNone/>
            </a:pPr>
            <a:r>
              <a:rPr lang="en-US" sz="3000" dirty="0" smtClean="0"/>
              <a:t>						Imagine</a:t>
            </a:r>
          </a:p>
        </p:txBody>
      </p:sp>
      <p:sp>
        <p:nvSpPr>
          <p:cNvPr id="3" name="Title 2"/>
          <p:cNvSpPr>
            <a:spLocks noGrp="1"/>
          </p:cNvSpPr>
          <p:nvPr>
            <p:ph type="title"/>
          </p:nvPr>
        </p:nvSpPr>
        <p:spPr/>
        <p:txBody>
          <a:bodyPr/>
          <a:lstStyle/>
          <a:p>
            <a:r>
              <a:rPr lang="en-US" dirty="0" smtClean="0"/>
              <a:t>inflexible</a:t>
            </a:r>
            <a:endParaRPr lang="en-US" dirty="0"/>
          </a:p>
        </p:txBody>
      </p:sp>
    </p:spTree>
    <p:extLst>
      <p:ext uri="{BB962C8B-B14F-4D97-AF65-F5344CB8AC3E}">
        <p14:creationId xmlns:p14="http://schemas.microsoft.com/office/powerpoint/2010/main" val="3999950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121" y="496128"/>
            <a:ext cx="5499235" cy="603387"/>
          </a:xfrm>
        </p:spPr>
        <p:txBody>
          <a:bodyPr>
            <a:normAutofit fontScale="90000"/>
          </a:bodyPr>
          <a:lstStyle/>
          <a:p>
            <a:pPr algn="ctr"/>
            <a:r>
              <a:rPr lang="en-US" sz="4400" dirty="0" smtClean="0"/>
              <a:t>Inflexible</a:t>
            </a:r>
            <a:endParaRPr lang="en-US" dirty="0"/>
          </a:p>
        </p:txBody>
      </p:sp>
      <p:sp>
        <p:nvSpPr>
          <p:cNvPr id="5" name="Cloud 4" descr="Cloud containing text:This is so unfair! I dont't want this!" title="Cloud"/>
          <p:cNvSpPr/>
          <p:nvPr/>
        </p:nvSpPr>
        <p:spPr>
          <a:xfrm>
            <a:off x="108712" y="2031953"/>
            <a:ext cx="2495550" cy="2380419"/>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p:cNvSpPr txBox="1"/>
          <p:nvPr/>
        </p:nvSpPr>
        <p:spPr>
          <a:xfrm>
            <a:off x="388748" y="2587204"/>
            <a:ext cx="1989075" cy="1200329"/>
          </a:xfrm>
          <a:prstGeom prst="rect">
            <a:avLst/>
          </a:prstGeom>
          <a:noFill/>
        </p:spPr>
        <p:txBody>
          <a:bodyPr wrap="square" rtlCol="0">
            <a:spAutoFit/>
          </a:bodyPr>
          <a:lstStyle/>
          <a:p>
            <a:r>
              <a:rPr lang="en-US" dirty="0" smtClean="0">
                <a:solidFill>
                  <a:schemeClr val="accent1"/>
                </a:solidFill>
              </a:rPr>
              <a:t>This is so unfair! I don’t want this!</a:t>
            </a:r>
            <a:endParaRPr lang="en-US" dirty="0">
              <a:solidFill>
                <a:schemeClr val="accent1"/>
              </a:solidFill>
            </a:endParaRPr>
          </a:p>
        </p:txBody>
      </p:sp>
      <p:sp>
        <p:nvSpPr>
          <p:cNvPr id="57" name="Cloud 56"/>
          <p:cNvSpPr/>
          <p:nvPr/>
        </p:nvSpPr>
        <p:spPr>
          <a:xfrm>
            <a:off x="2698850" y="1654690"/>
            <a:ext cx="2273375" cy="2613717"/>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r>
              <a:rPr lang="en-US" dirty="0" smtClean="0">
                <a:solidFill>
                  <a:schemeClr val="accent5">
                    <a:lumMod val="40000"/>
                    <a:lumOff val="60000"/>
                  </a:schemeClr>
                </a:solidFill>
              </a:rPr>
              <a:t>Worst time in my life</a:t>
            </a:r>
            <a:r>
              <a:rPr lang="en-US" dirty="0" smtClean="0">
                <a:solidFill>
                  <a:srgbClr val="DA8282"/>
                </a:solidFill>
              </a:rPr>
              <a:t>. It will “Never Ever” be the same</a:t>
            </a:r>
            <a:endParaRPr lang="en-US" dirty="0">
              <a:solidFill>
                <a:srgbClr val="DA8282"/>
              </a:solidFill>
            </a:endParaRPr>
          </a:p>
        </p:txBody>
      </p:sp>
      <p:sp>
        <p:nvSpPr>
          <p:cNvPr id="58" name="Cloud 57" descr="Cloud containing text:  I'll get even!" title="Cloud"/>
          <p:cNvSpPr/>
          <p:nvPr/>
        </p:nvSpPr>
        <p:spPr>
          <a:xfrm>
            <a:off x="5026329" y="1717870"/>
            <a:ext cx="1695671" cy="1661727"/>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extBox 5"/>
          <p:cNvSpPr txBox="1"/>
          <p:nvPr/>
        </p:nvSpPr>
        <p:spPr>
          <a:xfrm>
            <a:off x="5174957" y="2106885"/>
            <a:ext cx="1547043" cy="369332"/>
          </a:xfrm>
          <a:prstGeom prst="rect">
            <a:avLst/>
          </a:prstGeom>
          <a:noFill/>
        </p:spPr>
        <p:txBody>
          <a:bodyPr wrap="square" rtlCol="0">
            <a:spAutoFit/>
          </a:bodyPr>
          <a:lstStyle/>
          <a:p>
            <a:r>
              <a:rPr lang="en-US" dirty="0" smtClean="0">
                <a:solidFill>
                  <a:srgbClr val="DA8282"/>
                </a:solidFill>
              </a:rPr>
              <a:t>I’ll get</a:t>
            </a:r>
            <a:r>
              <a:rPr lang="en-US" dirty="0" smtClean="0">
                <a:solidFill>
                  <a:schemeClr val="accent1"/>
                </a:solidFill>
              </a:rPr>
              <a:t> </a:t>
            </a:r>
            <a:r>
              <a:rPr lang="en-US" dirty="0" smtClean="0">
                <a:solidFill>
                  <a:srgbClr val="DA8282"/>
                </a:solidFill>
              </a:rPr>
              <a:t>even!</a:t>
            </a:r>
            <a:endParaRPr lang="en-US" dirty="0">
              <a:solidFill>
                <a:srgbClr val="DA8282"/>
              </a:solidFill>
            </a:endParaRPr>
          </a:p>
        </p:txBody>
      </p:sp>
      <p:sp>
        <p:nvSpPr>
          <p:cNvPr id="56" name="Cloud 55" descr="Cloud containg text:  I won't let you win!" title="Cloud"/>
          <p:cNvSpPr/>
          <p:nvPr/>
        </p:nvSpPr>
        <p:spPr>
          <a:xfrm>
            <a:off x="6613907" y="1600634"/>
            <a:ext cx="1695671" cy="1661727"/>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p:cNvSpPr txBox="1"/>
          <p:nvPr/>
        </p:nvSpPr>
        <p:spPr>
          <a:xfrm>
            <a:off x="6722000" y="2175106"/>
            <a:ext cx="1587578" cy="646331"/>
          </a:xfrm>
          <a:prstGeom prst="rect">
            <a:avLst/>
          </a:prstGeom>
          <a:noFill/>
        </p:spPr>
        <p:txBody>
          <a:bodyPr wrap="square" rtlCol="0">
            <a:spAutoFit/>
          </a:bodyPr>
          <a:lstStyle/>
          <a:p>
            <a:r>
              <a:rPr lang="en-US" dirty="0" smtClean="0">
                <a:solidFill>
                  <a:schemeClr val="accent1"/>
                </a:solidFill>
              </a:rPr>
              <a:t>I won’t let you win!</a:t>
            </a:r>
            <a:endParaRPr lang="en-US" dirty="0">
              <a:solidFill>
                <a:schemeClr val="accent1"/>
              </a:solidFill>
            </a:endParaRPr>
          </a:p>
        </p:txBody>
      </p:sp>
      <p:sp>
        <p:nvSpPr>
          <p:cNvPr id="55" name="Cloud 54" descr="Cloud containing text:  I deserve more" title="Cloud"/>
          <p:cNvSpPr/>
          <p:nvPr/>
        </p:nvSpPr>
        <p:spPr>
          <a:xfrm>
            <a:off x="361950" y="4466253"/>
            <a:ext cx="1550519" cy="1985966"/>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TextBox 6"/>
          <p:cNvSpPr txBox="1"/>
          <p:nvPr/>
        </p:nvSpPr>
        <p:spPr>
          <a:xfrm>
            <a:off x="388748" y="5000539"/>
            <a:ext cx="1523721" cy="646331"/>
          </a:xfrm>
          <a:prstGeom prst="rect">
            <a:avLst/>
          </a:prstGeom>
          <a:noFill/>
        </p:spPr>
        <p:txBody>
          <a:bodyPr wrap="square" rtlCol="0">
            <a:spAutoFit/>
          </a:bodyPr>
          <a:lstStyle/>
          <a:p>
            <a:pPr algn="ctr"/>
            <a:r>
              <a:rPr lang="en-US" dirty="0" smtClean="0">
                <a:solidFill>
                  <a:srgbClr val="DA8282"/>
                </a:solidFill>
              </a:rPr>
              <a:t>I deserve </a:t>
            </a:r>
            <a:r>
              <a:rPr lang="en-US" dirty="0">
                <a:solidFill>
                  <a:srgbClr val="DA8282"/>
                </a:solidFill>
              </a:rPr>
              <a:t>m</a:t>
            </a:r>
            <a:r>
              <a:rPr lang="en-US" dirty="0" smtClean="0">
                <a:solidFill>
                  <a:srgbClr val="DA8282"/>
                </a:solidFill>
              </a:rPr>
              <a:t>ore</a:t>
            </a:r>
            <a:endParaRPr lang="en-US" dirty="0">
              <a:solidFill>
                <a:srgbClr val="DA8282"/>
              </a:solidFill>
            </a:endParaRPr>
          </a:p>
        </p:txBody>
      </p:sp>
      <p:sp>
        <p:nvSpPr>
          <p:cNvPr id="59" name="Cloud 58" descr="Cloud containing text:  Never live this down" title="Cloud"/>
          <p:cNvSpPr/>
          <p:nvPr/>
        </p:nvSpPr>
        <p:spPr>
          <a:xfrm>
            <a:off x="2351025" y="4412372"/>
            <a:ext cx="2344338" cy="1661727"/>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TextBox 7"/>
          <p:cNvSpPr txBox="1"/>
          <p:nvPr/>
        </p:nvSpPr>
        <p:spPr>
          <a:xfrm>
            <a:off x="2698850" y="4920069"/>
            <a:ext cx="1895105" cy="646331"/>
          </a:xfrm>
          <a:prstGeom prst="rect">
            <a:avLst/>
          </a:prstGeom>
          <a:noFill/>
        </p:spPr>
        <p:txBody>
          <a:bodyPr wrap="square" rtlCol="0">
            <a:spAutoFit/>
          </a:bodyPr>
          <a:lstStyle/>
          <a:p>
            <a:r>
              <a:rPr lang="en-US" dirty="0" smtClean="0">
                <a:solidFill>
                  <a:schemeClr val="accent1"/>
                </a:solidFill>
              </a:rPr>
              <a:t>Never live this down</a:t>
            </a:r>
            <a:endParaRPr lang="en-US" dirty="0">
              <a:solidFill>
                <a:schemeClr val="accent1"/>
              </a:solidFill>
            </a:endParaRPr>
          </a:p>
        </p:txBody>
      </p:sp>
      <p:sp>
        <p:nvSpPr>
          <p:cNvPr id="17" name="Cloud 16" descr="I am so hurt someone has to pay for my pain" title="Cloud"/>
          <p:cNvSpPr/>
          <p:nvPr/>
        </p:nvSpPr>
        <p:spPr>
          <a:xfrm>
            <a:off x="5108113" y="3222162"/>
            <a:ext cx="2817176" cy="1856414"/>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TextBox 9"/>
          <p:cNvSpPr txBox="1"/>
          <p:nvPr/>
        </p:nvSpPr>
        <p:spPr>
          <a:xfrm>
            <a:off x="5485724" y="3634183"/>
            <a:ext cx="2053769" cy="1200329"/>
          </a:xfrm>
          <a:prstGeom prst="rect">
            <a:avLst/>
          </a:prstGeom>
          <a:noFill/>
        </p:spPr>
        <p:txBody>
          <a:bodyPr wrap="square" rtlCol="0">
            <a:spAutoFit/>
          </a:bodyPr>
          <a:lstStyle/>
          <a:p>
            <a:r>
              <a:rPr lang="en-US" dirty="0" smtClean="0">
                <a:solidFill>
                  <a:schemeClr val="accent1"/>
                </a:solidFill>
              </a:rPr>
              <a:t>I am so hurt.</a:t>
            </a:r>
          </a:p>
          <a:p>
            <a:r>
              <a:rPr lang="en-US" dirty="0" smtClean="0">
                <a:solidFill>
                  <a:schemeClr val="accent1"/>
                </a:solidFill>
              </a:rPr>
              <a:t>Someone has to pay for my pain</a:t>
            </a:r>
            <a:endParaRPr lang="en-US" dirty="0">
              <a:solidFill>
                <a:schemeClr val="accent1"/>
              </a:solidFill>
            </a:endParaRPr>
          </a:p>
        </p:txBody>
      </p:sp>
      <p:sp>
        <p:nvSpPr>
          <p:cNvPr id="16" name="Cloud 15" descr="Cloud containing text:  I'll never be respected here" title="Cloud"/>
          <p:cNvSpPr/>
          <p:nvPr/>
        </p:nvSpPr>
        <p:spPr>
          <a:xfrm>
            <a:off x="6326824" y="4452743"/>
            <a:ext cx="2817176" cy="1856414"/>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extBox 8"/>
          <p:cNvSpPr txBox="1"/>
          <p:nvPr/>
        </p:nvSpPr>
        <p:spPr>
          <a:xfrm>
            <a:off x="6816620" y="5107843"/>
            <a:ext cx="1986210" cy="646331"/>
          </a:xfrm>
          <a:prstGeom prst="rect">
            <a:avLst/>
          </a:prstGeom>
          <a:noFill/>
        </p:spPr>
        <p:txBody>
          <a:bodyPr wrap="square" rtlCol="0">
            <a:spAutoFit/>
          </a:bodyPr>
          <a:lstStyle/>
          <a:p>
            <a:pPr algn="ctr"/>
            <a:r>
              <a:rPr lang="en-US" dirty="0" smtClean="0">
                <a:solidFill>
                  <a:srgbClr val="DA8282"/>
                </a:solidFill>
              </a:rPr>
              <a:t>I’ll never be respected here.</a:t>
            </a:r>
            <a:endParaRPr lang="en-US" dirty="0">
              <a:solidFill>
                <a:srgbClr val="DA8282"/>
              </a:solidFill>
            </a:endParaRPr>
          </a:p>
        </p:txBody>
      </p:sp>
      <p:sp>
        <p:nvSpPr>
          <p:cNvPr id="54" name="Smiley Face 53" descr="Smiley face" title="Smiley face"/>
          <p:cNvSpPr/>
          <p:nvPr/>
        </p:nvSpPr>
        <p:spPr>
          <a:xfrm>
            <a:off x="3083507" y="5817732"/>
            <a:ext cx="3165120" cy="2080535"/>
          </a:xfrm>
          <a:prstGeom prst="smileyFace">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42153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icture of a illustrated person, drawn in black and white, sitting down, holding it’s head, posture makes them look defeated. The person is surrounded by large red arrows all pointing to the person who is sitting in the middle.  The picture gives the appearance of a stuck and defeated person who is Immobilized." title="Person siting down, holding head"/>
          <p:cNvPicPr>
            <a:picLocks noGrp="1" noChangeAspect="1"/>
          </p:cNvPicPr>
          <p:nvPr>
            <p:ph idx="4294967295"/>
          </p:nvPr>
        </p:nvPicPr>
        <p:blipFill>
          <a:blip r:embed="rId3">
            <a:extLst>
              <a:ext uri="{28A0092B-C50C-407E-A947-70E740481C1C}">
                <a14:useLocalDpi xmlns:a14="http://schemas.microsoft.com/office/drawing/2010/main" val="0"/>
              </a:ext>
            </a:extLst>
          </a:blip>
          <a:srcRect t="15010" b="15010"/>
          <a:stretch>
            <a:fillRect/>
          </a:stretch>
        </p:blipFill>
        <p:spPr>
          <a:xfrm>
            <a:off x="736600" y="539750"/>
            <a:ext cx="8407400" cy="5586413"/>
          </a:xfrm>
        </p:spPr>
      </p:pic>
    </p:spTree>
    <p:extLst>
      <p:ext uri="{BB962C8B-B14F-4D97-AF65-F5344CB8AC3E}">
        <p14:creationId xmlns:p14="http://schemas.microsoft.com/office/powerpoint/2010/main" val="3901680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1" y="1842050"/>
            <a:ext cx="8314539" cy="4239139"/>
          </a:xfrm>
        </p:spPr>
        <p:txBody>
          <a:bodyPr>
            <a:normAutofit/>
          </a:bodyPr>
          <a:lstStyle/>
          <a:p>
            <a:pPr marL="45720" indent="0">
              <a:lnSpc>
                <a:spcPct val="120000"/>
              </a:lnSpc>
              <a:spcAft>
                <a:spcPts val="600"/>
              </a:spcAft>
              <a:buSzPct val="50000"/>
              <a:buNone/>
            </a:pPr>
            <a:r>
              <a:rPr lang="en-US" sz="2400" dirty="0">
                <a:solidFill>
                  <a:srgbClr val="000000"/>
                </a:solidFill>
              </a:rPr>
              <a:t>F</a:t>
            </a:r>
            <a:r>
              <a:rPr lang="en-US" sz="2400" dirty="0" smtClean="0">
                <a:solidFill>
                  <a:srgbClr val="000000"/>
                </a:solidFill>
              </a:rPr>
              <a:t>lexible Thinking is a willingness to … </a:t>
            </a:r>
          </a:p>
          <a:p>
            <a:pPr marL="594360" lvl="2" indent="0">
              <a:lnSpc>
                <a:spcPct val="120000"/>
              </a:lnSpc>
              <a:spcAft>
                <a:spcPts val="600"/>
              </a:spcAft>
              <a:buSzPct val="50000"/>
              <a:buNone/>
            </a:pPr>
            <a:r>
              <a:rPr lang="en-US" sz="2000" dirty="0" smtClean="0">
                <a:solidFill>
                  <a:srgbClr val="000000"/>
                </a:solidFill>
              </a:rPr>
              <a:t>Be open to possibility…</a:t>
            </a:r>
          </a:p>
          <a:p>
            <a:pPr marL="594360" lvl="2" indent="0">
              <a:lnSpc>
                <a:spcPct val="120000"/>
              </a:lnSpc>
              <a:spcAft>
                <a:spcPts val="600"/>
              </a:spcAft>
              <a:buSzPct val="50000"/>
              <a:buNone/>
            </a:pPr>
            <a:r>
              <a:rPr lang="en-US" sz="2000" dirty="0" smtClean="0">
                <a:solidFill>
                  <a:srgbClr val="000000"/>
                </a:solidFill>
              </a:rPr>
              <a:t>allow for additional thoughts and options… </a:t>
            </a:r>
          </a:p>
          <a:p>
            <a:pPr marL="594360" lvl="2" indent="0">
              <a:lnSpc>
                <a:spcPct val="120000"/>
              </a:lnSpc>
              <a:spcAft>
                <a:spcPts val="600"/>
              </a:spcAft>
              <a:buSzPct val="50000"/>
              <a:buNone/>
            </a:pPr>
            <a:r>
              <a:rPr lang="en-US" sz="2000" dirty="0" smtClean="0">
                <a:solidFill>
                  <a:srgbClr val="000000"/>
                </a:solidFill>
              </a:rPr>
              <a:t>consider different perspectives..</a:t>
            </a:r>
            <a:endParaRPr lang="en-US" sz="2400" dirty="0" smtClean="0">
              <a:solidFill>
                <a:schemeClr val="tx1"/>
              </a:solidFill>
            </a:endParaRPr>
          </a:p>
          <a:p>
            <a:pPr marL="45720" indent="0">
              <a:lnSpc>
                <a:spcPct val="120000"/>
              </a:lnSpc>
              <a:spcAft>
                <a:spcPts val="600"/>
              </a:spcAft>
              <a:buSzPct val="50000"/>
              <a:buNone/>
            </a:pPr>
            <a:r>
              <a:rPr lang="en-US" sz="2400" dirty="0" smtClean="0">
                <a:solidFill>
                  <a:schemeClr val="tx1"/>
                </a:solidFill>
              </a:rPr>
              <a:t>Showing up for oneself and one’s role in the Mediation Process</a:t>
            </a:r>
          </a:p>
          <a:p>
            <a:pPr marL="45720" indent="0">
              <a:lnSpc>
                <a:spcPct val="120000"/>
              </a:lnSpc>
              <a:spcAft>
                <a:spcPts val="600"/>
              </a:spcAft>
              <a:buSzPct val="50000"/>
              <a:buNone/>
            </a:pPr>
            <a:r>
              <a:rPr lang="en-US" sz="2400" dirty="0">
                <a:solidFill>
                  <a:schemeClr val="tx1"/>
                </a:solidFill>
              </a:rPr>
              <a:t>Flexible Thinking is…being present in “Here - Now” </a:t>
            </a:r>
            <a:endParaRPr lang="en-US" sz="2400" dirty="0" smtClean="0">
              <a:solidFill>
                <a:schemeClr val="tx1"/>
              </a:solidFill>
            </a:endParaRPr>
          </a:p>
        </p:txBody>
      </p:sp>
      <p:sp>
        <p:nvSpPr>
          <p:cNvPr id="2" name="Title 1"/>
          <p:cNvSpPr>
            <a:spLocks noGrp="1"/>
          </p:cNvSpPr>
          <p:nvPr>
            <p:ph type="title"/>
          </p:nvPr>
        </p:nvSpPr>
        <p:spPr>
          <a:xfrm>
            <a:off x="1043492" y="274864"/>
            <a:ext cx="7024744" cy="1143000"/>
          </a:xfrm>
        </p:spPr>
        <p:txBody>
          <a:bodyPr/>
          <a:lstStyle/>
          <a:p>
            <a:pPr algn="ctr"/>
            <a:r>
              <a:rPr lang="en-US" sz="4000" dirty="0" smtClean="0"/>
              <a:t>Flexible </a:t>
            </a:r>
            <a:r>
              <a:rPr lang="en-US" sz="4000" dirty="0"/>
              <a:t>T</a:t>
            </a:r>
            <a:r>
              <a:rPr lang="en-US" sz="4000" dirty="0" smtClean="0"/>
              <a:t>hinking</a:t>
            </a:r>
            <a:endParaRPr lang="en-US" sz="4000" dirty="0"/>
          </a:p>
        </p:txBody>
      </p:sp>
    </p:spTree>
    <p:extLst>
      <p:ext uri="{BB962C8B-B14F-4D97-AF65-F5344CB8AC3E}">
        <p14:creationId xmlns:p14="http://schemas.microsoft.com/office/powerpoint/2010/main" val="8811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icture&#10;Ocean scene with crashing waves of water in the foreground and large rock formations in the background.&#10;In the water is a Surfer riding a wave moving towards shore.&#10;" title="Surfer riding a wave"/>
          <p:cNvPicPr>
            <a:picLocks noGrp="1" noChangeAspect="1"/>
          </p:cNvPicPr>
          <p:nvPr>
            <p:ph idx="1"/>
          </p:nvPr>
        </p:nvPicPr>
        <p:blipFill>
          <a:blip r:embed="rId3">
            <a:extLst>
              <a:ext uri="{28A0092B-C50C-407E-A947-70E740481C1C}">
                <a14:useLocalDpi xmlns:a14="http://schemas.microsoft.com/office/drawing/2010/main" val="0"/>
              </a:ext>
            </a:extLst>
          </a:blip>
          <a:srcRect t="10390" b="10390"/>
          <a:stretch>
            <a:fillRect/>
          </a:stretch>
        </p:blipFill>
        <p:spPr/>
      </p:pic>
      <p:sp>
        <p:nvSpPr>
          <p:cNvPr id="4" name="Title 3"/>
          <p:cNvSpPr>
            <a:spLocks noGrp="1"/>
          </p:cNvSpPr>
          <p:nvPr>
            <p:ph type="title"/>
          </p:nvPr>
        </p:nvSpPr>
        <p:spPr/>
        <p:txBody>
          <a:bodyPr/>
          <a:lstStyle/>
          <a:p>
            <a:r>
              <a:rPr lang="en-US" dirty="0" smtClean="0"/>
              <a:t>Flexible - workable</a:t>
            </a:r>
            <a:endParaRPr lang="en-US" dirty="0"/>
          </a:p>
        </p:txBody>
      </p:sp>
    </p:spTree>
    <p:extLst>
      <p:ext uri="{BB962C8B-B14F-4D97-AF65-F5344CB8AC3E}">
        <p14:creationId xmlns:p14="http://schemas.microsoft.com/office/powerpoint/2010/main" val="1153015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375" y="267245"/>
            <a:ext cx="3092075" cy="369332"/>
          </a:xfrm>
          <a:prstGeom prst="rect">
            <a:avLst/>
          </a:prstGeom>
          <a:noFill/>
        </p:spPr>
        <p:txBody>
          <a:bodyPr wrap="square" rtlCol="0">
            <a:spAutoFit/>
          </a:bodyPr>
          <a:lstStyle/>
          <a:p>
            <a:r>
              <a:rPr lang="en-US" dirty="0" smtClean="0">
                <a:solidFill>
                  <a:schemeClr val="bg1">
                    <a:lumMod val="95000"/>
                  </a:schemeClr>
                </a:solidFill>
              </a:rPr>
              <a:t>Flexible Thinking Looks Like</a:t>
            </a:r>
            <a:endParaRPr lang="en-US" dirty="0">
              <a:solidFill>
                <a:schemeClr val="bg1">
                  <a:lumMod val="95000"/>
                </a:schemeClr>
              </a:solidFill>
            </a:endParaRPr>
          </a:p>
        </p:txBody>
      </p:sp>
      <p:sp>
        <p:nvSpPr>
          <p:cNvPr id="5" name="Cloud 4"/>
          <p:cNvSpPr/>
          <p:nvPr/>
        </p:nvSpPr>
        <p:spPr>
          <a:xfrm>
            <a:off x="432372" y="372020"/>
            <a:ext cx="2928549" cy="2330881"/>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sz="1700" dirty="0" smtClean="0">
                <a:solidFill>
                  <a:schemeClr val="accent1"/>
                </a:solidFill>
              </a:rPr>
              <a:t>Sometimes things change that I can’t control, and that is OK</a:t>
            </a:r>
            <a:endParaRPr lang="en-US" sz="1700" dirty="0">
              <a:solidFill>
                <a:schemeClr val="accent1"/>
              </a:solidFill>
            </a:endParaRPr>
          </a:p>
        </p:txBody>
      </p:sp>
      <p:sp>
        <p:nvSpPr>
          <p:cNvPr id="57" name="Cloud 56"/>
          <p:cNvSpPr/>
          <p:nvPr/>
        </p:nvSpPr>
        <p:spPr>
          <a:xfrm>
            <a:off x="3434730" y="921402"/>
            <a:ext cx="2269955" cy="1949019"/>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r>
              <a:rPr lang="en-US" sz="1600" dirty="0" smtClean="0">
                <a:solidFill>
                  <a:schemeClr val="accent1"/>
                </a:solidFill>
              </a:rPr>
              <a:t>I won’t know if I will like something until I try it</a:t>
            </a:r>
            <a:endParaRPr lang="en-US" sz="1600" dirty="0">
              <a:solidFill>
                <a:schemeClr val="accent1"/>
              </a:solidFill>
            </a:endParaRPr>
          </a:p>
        </p:txBody>
      </p:sp>
      <p:sp>
        <p:nvSpPr>
          <p:cNvPr id="56" name="Cloud 55"/>
          <p:cNvSpPr/>
          <p:nvPr/>
        </p:nvSpPr>
        <p:spPr>
          <a:xfrm>
            <a:off x="6248627" y="372020"/>
            <a:ext cx="2247861" cy="2143554"/>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smtClean="0">
                <a:solidFill>
                  <a:schemeClr val="accent1"/>
                </a:solidFill>
              </a:rPr>
              <a:t>Time and direction, he/she will make a good employee</a:t>
            </a:r>
            <a:endParaRPr lang="en-US" sz="1600" dirty="0">
              <a:solidFill>
                <a:schemeClr val="accent1"/>
              </a:solidFill>
            </a:endParaRPr>
          </a:p>
        </p:txBody>
      </p:sp>
      <p:sp>
        <p:nvSpPr>
          <p:cNvPr id="59" name="Cloud 58"/>
          <p:cNvSpPr/>
          <p:nvPr/>
        </p:nvSpPr>
        <p:spPr>
          <a:xfrm>
            <a:off x="2087944" y="2515574"/>
            <a:ext cx="2026666" cy="2147801"/>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sz="1700" dirty="0" smtClean="0">
                <a:solidFill>
                  <a:schemeClr val="accent1"/>
                </a:solidFill>
              </a:rPr>
              <a:t>This is not worth being upset about</a:t>
            </a:r>
            <a:endParaRPr lang="en-US" sz="1700" dirty="0">
              <a:solidFill>
                <a:schemeClr val="accent1"/>
              </a:solidFill>
            </a:endParaRPr>
          </a:p>
        </p:txBody>
      </p:sp>
      <p:sp>
        <p:nvSpPr>
          <p:cNvPr id="58" name="Cloud 57"/>
          <p:cNvSpPr/>
          <p:nvPr/>
        </p:nvSpPr>
        <p:spPr>
          <a:xfrm>
            <a:off x="4779023" y="2702901"/>
            <a:ext cx="2277217" cy="1661727"/>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smtClean="0">
                <a:solidFill>
                  <a:schemeClr val="accent1"/>
                </a:solidFill>
              </a:rPr>
              <a:t>This won’t be as bad as my mind keeps telling me</a:t>
            </a:r>
            <a:endParaRPr lang="en-US" sz="1600" dirty="0">
              <a:solidFill>
                <a:schemeClr val="accent1"/>
              </a:solidFill>
            </a:endParaRPr>
          </a:p>
        </p:txBody>
      </p:sp>
      <p:sp>
        <p:nvSpPr>
          <p:cNvPr id="55" name="Cloud 54"/>
          <p:cNvSpPr/>
          <p:nvPr/>
        </p:nvSpPr>
        <p:spPr>
          <a:xfrm>
            <a:off x="338187" y="4379243"/>
            <a:ext cx="2763090" cy="2161595"/>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accent1"/>
                </a:solidFill>
              </a:rPr>
              <a:t> I will help my co-worker to be the best they can be</a:t>
            </a:r>
            <a:endParaRPr lang="en-US" dirty="0">
              <a:solidFill>
                <a:schemeClr val="accent1"/>
              </a:solidFill>
            </a:endParaRPr>
          </a:p>
        </p:txBody>
      </p:sp>
      <p:sp>
        <p:nvSpPr>
          <p:cNvPr id="12" name="Cloud 11"/>
          <p:cNvSpPr/>
          <p:nvPr/>
        </p:nvSpPr>
        <p:spPr>
          <a:xfrm>
            <a:off x="5917632" y="4184137"/>
            <a:ext cx="3091311" cy="2493741"/>
          </a:xfrm>
          <a:prstGeom prst="cloud">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accent1"/>
                </a:solidFill>
              </a:rPr>
              <a:t>The way other people do things is okay, and might teach me something new</a:t>
            </a:r>
            <a:endParaRPr lang="en-US" dirty="0">
              <a:solidFill>
                <a:schemeClr val="accent1"/>
              </a:solidFill>
            </a:endParaRPr>
          </a:p>
        </p:txBody>
      </p:sp>
      <p:sp>
        <p:nvSpPr>
          <p:cNvPr id="54" name="Smiley Face 53" title="Smiley Face"/>
          <p:cNvSpPr/>
          <p:nvPr/>
        </p:nvSpPr>
        <p:spPr>
          <a:xfrm>
            <a:off x="2987148" y="5431009"/>
            <a:ext cx="3165120" cy="2080535"/>
          </a:xfrm>
          <a:prstGeom prst="smileyFace">
            <a:avLst/>
          </a:prstGeom>
          <a:solidFill>
            <a:schemeClr val="bg1"/>
          </a:solidFill>
          <a:ln w="38100">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918958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lgn="ctr">
              <a:buNone/>
            </a:pPr>
            <a:endParaRPr lang="en-US" dirty="0" smtClean="0"/>
          </a:p>
          <a:p>
            <a:pPr marL="45720" indent="0" algn="ctr">
              <a:buNone/>
            </a:pPr>
            <a:endParaRPr lang="en-US" dirty="0" smtClean="0"/>
          </a:p>
          <a:p>
            <a:pPr marL="45720" indent="0" algn="ctr">
              <a:buNone/>
            </a:pPr>
            <a:r>
              <a:rPr lang="en-US" sz="2400" dirty="0" smtClean="0"/>
              <a:t>Emotional </a:t>
            </a:r>
            <a:r>
              <a:rPr lang="en-US" sz="2400" dirty="0"/>
              <a:t>Memory </a:t>
            </a:r>
          </a:p>
          <a:p>
            <a:pPr marL="45720" indent="0" algn="ctr">
              <a:buNone/>
            </a:pPr>
            <a:r>
              <a:rPr lang="en-US" sz="2400" dirty="0"/>
              <a:t>Emotional Context – Past, Future, or Here and Now</a:t>
            </a:r>
          </a:p>
          <a:p>
            <a:pPr marL="45720" indent="0" algn="ctr">
              <a:buNone/>
            </a:pPr>
            <a:r>
              <a:rPr lang="en-US" sz="2400" dirty="0"/>
              <a:t>Prospect Theory</a:t>
            </a:r>
          </a:p>
          <a:p>
            <a:pPr marL="45720" indent="0" algn="ctr">
              <a:buNone/>
            </a:pPr>
            <a:r>
              <a:rPr lang="en-US" sz="2400" dirty="0"/>
              <a:t>Probability – Predict </a:t>
            </a:r>
            <a:r>
              <a:rPr lang="en-US" sz="2400" dirty="0" smtClean="0"/>
              <a:t>Uncertainty</a:t>
            </a:r>
          </a:p>
          <a:p>
            <a:pPr marL="45720" indent="0" algn="ctr">
              <a:buNone/>
            </a:pPr>
            <a:r>
              <a:rPr lang="en-US" sz="2400" dirty="0" smtClean="0"/>
              <a:t>Endowment Effect</a:t>
            </a:r>
          </a:p>
          <a:p>
            <a:pPr marL="45720" indent="0" algn="ctr">
              <a:buNone/>
            </a:pPr>
            <a:r>
              <a:rPr lang="en-US" sz="2400" dirty="0" smtClean="0"/>
              <a:t>Boxes of Experience – emotional content</a:t>
            </a:r>
          </a:p>
          <a:p>
            <a:pPr marL="45720" indent="0" algn="ctr">
              <a:buNone/>
            </a:pPr>
            <a:r>
              <a:rPr lang="en-US" sz="2400" dirty="0" smtClean="0"/>
              <a:t>Capacity to ACT </a:t>
            </a:r>
            <a:endParaRPr lang="en-US" sz="2400" dirty="0"/>
          </a:p>
          <a:p>
            <a:pPr marL="45720" indent="0">
              <a:buNone/>
            </a:pPr>
            <a:endParaRPr lang="en-US" dirty="0"/>
          </a:p>
        </p:txBody>
      </p:sp>
      <p:sp>
        <p:nvSpPr>
          <p:cNvPr id="3" name="Title 2"/>
          <p:cNvSpPr>
            <a:spLocks noGrp="1"/>
          </p:cNvSpPr>
          <p:nvPr>
            <p:ph type="title"/>
          </p:nvPr>
        </p:nvSpPr>
        <p:spPr/>
        <p:txBody>
          <a:bodyPr/>
          <a:lstStyle/>
          <a:p>
            <a:r>
              <a:rPr lang="en-US" dirty="0" smtClean="0"/>
              <a:t>Cognitive Bias</a:t>
            </a:r>
            <a:endParaRPr lang="en-US" dirty="0"/>
          </a:p>
        </p:txBody>
      </p:sp>
    </p:spTree>
    <p:extLst>
      <p:ext uri="{BB962C8B-B14F-4D97-AF65-F5344CB8AC3E}">
        <p14:creationId xmlns:p14="http://schemas.microsoft.com/office/powerpoint/2010/main" val="818164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801" y="1719071"/>
            <a:ext cx="8611092" cy="4407408"/>
          </a:xfrm>
        </p:spPr>
        <p:txBody>
          <a:bodyPr>
            <a:normAutofit fontScale="92500" lnSpcReduction="10000"/>
          </a:bodyPr>
          <a:lstStyle/>
          <a:p>
            <a:endParaRPr lang="en-US" dirty="0"/>
          </a:p>
          <a:p>
            <a:pPr marL="45720" indent="0">
              <a:buNone/>
            </a:pPr>
            <a:r>
              <a:rPr lang="en-US" sz="2400" dirty="0" smtClean="0"/>
              <a:t>How can we imagine something that isn’t there?</a:t>
            </a:r>
          </a:p>
          <a:p>
            <a:endParaRPr lang="en-US" sz="2400" dirty="0" smtClean="0"/>
          </a:p>
          <a:p>
            <a:pPr marL="45720" indent="0">
              <a:buNone/>
            </a:pPr>
            <a:r>
              <a:rPr lang="en-US" sz="2400" dirty="0" smtClean="0"/>
              <a:t>When faced with intense situation, high conflict, What does our mind imagine?  </a:t>
            </a:r>
          </a:p>
          <a:p>
            <a:endParaRPr lang="en-US" sz="2400" dirty="0" smtClean="0"/>
          </a:p>
          <a:p>
            <a:pPr marL="45720" indent="0" algn="ctr">
              <a:buNone/>
            </a:pPr>
            <a:r>
              <a:rPr lang="en-US" sz="2400" dirty="0" smtClean="0"/>
              <a:t>The Worst = looks like</a:t>
            </a:r>
          </a:p>
          <a:p>
            <a:pPr algn="ctr"/>
            <a:endParaRPr lang="en-US" sz="2400" dirty="0"/>
          </a:p>
          <a:p>
            <a:pPr marL="45720" indent="0" algn="ctr">
              <a:buNone/>
            </a:pPr>
            <a:r>
              <a:rPr lang="en-US" sz="2400" dirty="0" smtClean="0"/>
              <a:t>The Best = looks like</a:t>
            </a:r>
          </a:p>
          <a:p>
            <a:endParaRPr lang="en-US" sz="2400" dirty="0"/>
          </a:p>
          <a:p>
            <a:pPr marL="45720" indent="0">
              <a:buNone/>
            </a:pPr>
            <a:r>
              <a:rPr lang="en-US" sz="2400" dirty="0" smtClean="0"/>
              <a:t>What is Possible - Probable?</a:t>
            </a:r>
            <a:endParaRPr lang="en-US" sz="2400" dirty="0"/>
          </a:p>
        </p:txBody>
      </p:sp>
      <p:sp>
        <p:nvSpPr>
          <p:cNvPr id="3" name="Title 2"/>
          <p:cNvSpPr>
            <a:spLocks noGrp="1"/>
          </p:cNvSpPr>
          <p:nvPr>
            <p:ph type="title"/>
          </p:nvPr>
        </p:nvSpPr>
        <p:spPr/>
        <p:txBody>
          <a:bodyPr/>
          <a:lstStyle/>
          <a:p>
            <a:r>
              <a:rPr lang="en-US" dirty="0" smtClean="0"/>
              <a:t>Watching your thoughts</a:t>
            </a:r>
            <a:endParaRPr lang="en-US" dirty="0"/>
          </a:p>
        </p:txBody>
      </p:sp>
    </p:spTree>
    <p:extLst>
      <p:ext uri="{BB962C8B-B14F-4D97-AF65-F5344CB8AC3E}">
        <p14:creationId xmlns:p14="http://schemas.microsoft.com/office/powerpoint/2010/main" val="340525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title="Sitting Dog"/>
          <p:cNvPicPr>
            <a:picLocks noChangeAspect="1"/>
          </p:cNvPicPr>
          <p:nvPr/>
        </p:nvPicPr>
        <p:blipFill>
          <a:blip r:embed="rId3"/>
          <a:stretch>
            <a:fillRect/>
          </a:stretch>
        </p:blipFill>
        <p:spPr>
          <a:xfrm>
            <a:off x="1335471" y="450175"/>
            <a:ext cx="2557272" cy="3121152"/>
          </a:xfrm>
          <a:prstGeom prst="rect">
            <a:avLst/>
          </a:prstGeom>
        </p:spPr>
      </p:pic>
      <p:pic>
        <p:nvPicPr>
          <p:cNvPr id="13" name="Picture 12" title="Vanilla Ice Cream Cone"/>
          <p:cNvPicPr>
            <a:picLocks noChangeAspect="1"/>
          </p:cNvPicPr>
          <p:nvPr/>
        </p:nvPicPr>
        <p:blipFill>
          <a:blip r:embed="rId4"/>
          <a:stretch>
            <a:fillRect/>
          </a:stretch>
        </p:blipFill>
        <p:spPr>
          <a:xfrm>
            <a:off x="6097429" y="306324"/>
            <a:ext cx="1743456" cy="3121152"/>
          </a:xfrm>
          <a:prstGeom prst="rect">
            <a:avLst/>
          </a:prstGeom>
        </p:spPr>
      </p:pic>
      <p:pic>
        <p:nvPicPr>
          <p:cNvPr id="14" name="Picture 13" descr="Smiling child carried by parent" title="Mother and Child"/>
          <p:cNvPicPr>
            <a:picLocks noChangeAspect="1"/>
          </p:cNvPicPr>
          <p:nvPr/>
        </p:nvPicPr>
        <p:blipFill>
          <a:blip r:embed="rId5"/>
          <a:stretch>
            <a:fillRect/>
          </a:stretch>
        </p:blipFill>
        <p:spPr>
          <a:xfrm>
            <a:off x="694266" y="3921429"/>
            <a:ext cx="3657600" cy="2414016"/>
          </a:xfrm>
          <a:prstGeom prst="rect">
            <a:avLst/>
          </a:prstGeom>
        </p:spPr>
      </p:pic>
      <p:pic>
        <p:nvPicPr>
          <p:cNvPr id="16" name="Picture 15" descr="Crying infant" title="Crying baby"/>
          <p:cNvPicPr>
            <a:picLocks noChangeAspect="1"/>
          </p:cNvPicPr>
          <p:nvPr/>
        </p:nvPicPr>
        <p:blipFill>
          <a:blip r:embed="rId6"/>
          <a:stretch>
            <a:fillRect/>
          </a:stretch>
        </p:blipFill>
        <p:spPr>
          <a:xfrm>
            <a:off x="5017918" y="3909237"/>
            <a:ext cx="3657600" cy="2426208"/>
          </a:xfrm>
          <a:prstGeom prst="rect">
            <a:avLst/>
          </a:prstGeom>
        </p:spPr>
      </p:pic>
    </p:spTree>
    <p:extLst>
      <p:ext uri="{BB962C8B-B14F-4D97-AF65-F5344CB8AC3E}">
        <p14:creationId xmlns:p14="http://schemas.microsoft.com/office/powerpoint/2010/main" val="1580919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850" y="1719071"/>
            <a:ext cx="9004299" cy="4407408"/>
          </a:xfrm>
        </p:spPr>
        <p:txBody>
          <a:bodyPr>
            <a:normAutofit fontScale="92500" lnSpcReduction="10000"/>
          </a:bodyPr>
          <a:lstStyle/>
          <a:p>
            <a:pPr marL="45720" indent="0" algn="ctr">
              <a:buSzPct val="50000"/>
              <a:buNone/>
            </a:pPr>
            <a:endParaRPr lang="en-US" dirty="0" smtClean="0"/>
          </a:p>
          <a:p>
            <a:pPr marL="45720" indent="0" algn="ctr">
              <a:buSzPct val="50000"/>
              <a:buNone/>
            </a:pPr>
            <a:r>
              <a:rPr lang="en-US" sz="3200" dirty="0" smtClean="0">
                <a:latin typeface="Lucida Console" panose="020B0609040504020204" pitchFamily="49" charset="0"/>
              </a:rPr>
              <a:t>Why I am here – What </a:t>
            </a:r>
            <a:r>
              <a:rPr lang="en-US" sz="3200" dirty="0">
                <a:latin typeface="Lucida Console" panose="020B0609040504020204" pitchFamily="49" charset="0"/>
              </a:rPr>
              <a:t>I</a:t>
            </a:r>
            <a:r>
              <a:rPr lang="en-US" sz="3200" dirty="0" smtClean="0">
                <a:latin typeface="Lucida Console" panose="020B0609040504020204" pitchFamily="49" charset="0"/>
              </a:rPr>
              <a:t> value</a:t>
            </a:r>
          </a:p>
          <a:p>
            <a:pPr marL="45720" indent="0" algn="ctr">
              <a:buSzPct val="50000"/>
              <a:buNone/>
            </a:pPr>
            <a:endParaRPr lang="en-US" sz="3200" dirty="0" smtClean="0">
              <a:latin typeface="Lucida Console" panose="020B0609040504020204" pitchFamily="49" charset="0"/>
            </a:endParaRPr>
          </a:p>
          <a:p>
            <a:pPr marL="45720" indent="0" algn="ctr">
              <a:buSzPct val="50000"/>
              <a:buNone/>
            </a:pPr>
            <a:r>
              <a:rPr lang="en-US" sz="3200" dirty="0">
                <a:latin typeface="Lucida Console" panose="020B0609040504020204" pitchFamily="49" charset="0"/>
              </a:rPr>
              <a:t>W</a:t>
            </a:r>
            <a:r>
              <a:rPr lang="en-US" sz="3200" dirty="0" smtClean="0">
                <a:latin typeface="Lucida Console" panose="020B0609040504020204" pitchFamily="49" charset="0"/>
              </a:rPr>
              <a:t>hy you are here? – What you value</a:t>
            </a:r>
          </a:p>
          <a:p>
            <a:pPr marL="45720" indent="0">
              <a:buSzPct val="50000"/>
              <a:buNone/>
            </a:pPr>
            <a:endParaRPr lang="en-US" sz="3200" dirty="0">
              <a:latin typeface="Lucida Console" panose="020B0609040504020204" pitchFamily="49" charset="0"/>
            </a:endParaRPr>
          </a:p>
          <a:p>
            <a:pPr marL="45720" indent="0">
              <a:buSzPct val="50000"/>
              <a:buNone/>
            </a:pPr>
            <a:r>
              <a:rPr lang="en-US" sz="3200" dirty="0" smtClean="0">
                <a:latin typeface="Lucida Console" panose="020B0609040504020204" pitchFamily="49" charset="0"/>
              </a:rPr>
              <a:t>		Goals</a:t>
            </a:r>
          </a:p>
          <a:p>
            <a:pPr marL="3151188">
              <a:buSzPct val="50000"/>
              <a:buFont typeface="Wingdings" charset="2"/>
              <a:buChar char="l"/>
            </a:pPr>
            <a:r>
              <a:rPr lang="en-US" sz="3200" dirty="0">
                <a:latin typeface="Lucida Console" panose="020B0609040504020204" pitchFamily="49" charset="0"/>
              </a:rPr>
              <a:t>n</a:t>
            </a:r>
            <a:r>
              <a:rPr lang="en-US" sz="3200" dirty="0" smtClean="0">
                <a:latin typeface="Lucida Console" panose="020B0609040504020204" pitchFamily="49" charset="0"/>
              </a:rPr>
              <a:t>ew language</a:t>
            </a:r>
          </a:p>
          <a:p>
            <a:pPr marL="3151188">
              <a:buSzPct val="50000"/>
              <a:buFont typeface="Wingdings" charset="2"/>
              <a:buChar char="l"/>
            </a:pPr>
            <a:r>
              <a:rPr lang="en-US" sz="3200" dirty="0">
                <a:latin typeface="Lucida Console" panose="020B0609040504020204" pitchFamily="49" charset="0"/>
              </a:rPr>
              <a:t>n</a:t>
            </a:r>
            <a:r>
              <a:rPr lang="en-US" sz="3200" dirty="0" smtClean="0">
                <a:latin typeface="Lucida Console" panose="020B0609040504020204" pitchFamily="49" charset="0"/>
              </a:rPr>
              <a:t>ew perspective</a:t>
            </a:r>
          </a:p>
          <a:p>
            <a:pPr marL="3151188">
              <a:buSzPct val="50000"/>
              <a:buFont typeface="Wingdings" charset="2"/>
              <a:buChar char="l"/>
            </a:pPr>
            <a:r>
              <a:rPr lang="en-US" sz="3200" dirty="0">
                <a:latin typeface="Lucida Console" panose="020B0609040504020204" pitchFamily="49" charset="0"/>
              </a:rPr>
              <a:t>n</a:t>
            </a:r>
            <a:r>
              <a:rPr lang="en-US" sz="3200" dirty="0" smtClean="0">
                <a:latin typeface="Lucida Console" panose="020B0609040504020204" pitchFamily="49" charset="0"/>
              </a:rPr>
              <a:t>ew tools</a:t>
            </a:r>
          </a:p>
        </p:txBody>
      </p:sp>
      <p:sp>
        <p:nvSpPr>
          <p:cNvPr id="2" name="Title 1"/>
          <p:cNvSpPr>
            <a:spLocks noGrp="1"/>
          </p:cNvSpPr>
          <p:nvPr>
            <p:ph type="title"/>
          </p:nvPr>
        </p:nvSpPr>
        <p:spPr>
          <a:xfrm>
            <a:off x="1043490" y="446735"/>
            <a:ext cx="7024744" cy="796182"/>
          </a:xfrm>
        </p:spPr>
        <p:txBody>
          <a:bodyPr/>
          <a:lstStyle/>
          <a:p>
            <a:pPr algn="ctr"/>
            <a:r>
              <a:rPr lang="en-US" sz="4000" dirty="0" smtClean="0">
                <a:latin typeface="Lucida Console" panose="020B0609040504020204" pitchFamily="49" charset="0"/>
              </a:rPr>
              <a:t>welcome</a:t>
            </a:r>
            <a:endParaRPr lang="en-US" dirty="0">
              <a:latin typeface="Lucida Console" panose="020B0609040504020204" pitchFamily="49" charset="0"/>
            </a:endParaRPr>
          </a:p>
        </p:txBody>
      </p:sp>
    </p:spTree>
    <p:extLst>
      <p:ext uri="{BB962C8B-B14F-4D97-AF65-F5344CB8AC3E}">
        <p14:creationId xmlns:p14="http://schemas.microsoft.com/office/powerpoint/2010/main" val="2363480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 What if ?</a:t>
            </a:r>
            <a:endParaRPr lang="en-US" dirty="0"/>
          </a:p>
        </p:txBody>
      </p:sp>
      <p:pic>
        <p:nvPicPr>
          <p:cNvPr id="3074" name="Picture 2" descr="Picture of Eckhart Tolle" title="Pi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2200" y="2616200"/>
            <a:ext cx="7092950" cy="321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078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425739"/>
            <a:ext cx="7024744" cy="710164"/>
          </a:xfrm>
        </p:spPr>
        <p:txBody>
          <a:bodyPr/>
          <a:lstStyle/>
          <a:p>
            <a:pPr algn="ctr"/>
            <a:r>
              <a:rPr lang="en-US" sz="4000" dirty="0" smtClean="0"/>
              <a:t>PAST =&gt; There - then</a:t>
            </a:r>
            <a:endParaRPr lang="en-US" sz="4000" dirty="0"/>
          </a:p>
        </p:txBody>
      </p:sp>
      <p:sp>
        <p:nvSpPr>
          <p:cNvPr id="3" name="Content Placeholder 2"/>
          <p:cNvSpPr>
            <a:spLocks noGrp="1"/>
          </p:cNvSpPr>
          <p:nvPr>
            <p:ph idx="1"/>
          </p:nvPr>
        </p:nvSpPr>
        <p:spPr/>
        <p:txBody>
          <a:bodyPr/>
          <a:lstStyle/>
          <a:p>
            <a:pPr marL="45720" indent="0">
              <a:buNone/>
            </a:pPr>
            <a:endParaRPr lang="en-US" dirty="0" smtClean="0"/>
          </a:p>
          <a:p>
            <a:pPr marL="45720" indent="0">
              <a:buNone/>
            </a:pPr>
            <a:r>
              <a:rPr lang="en-US" sz="2400" dirty="0" smtClean="0"/>
              <a:t>You cannot start the next chapter of your life if you keep re-reading the last one.</a:t>
            </a:r>
          </a:p>
          <a:p>
            <a:endParaRPr lang="en-US" sz="2400" dirty="0"/>
          </a:p>
          <a:p>
            <a:pPr marL="45720" indent="0">
              <a:buNone/>
            </a:pPr>
            <a:r>
              <a:rPr lang="en-US" sz="2400" dirty="0" smtClean="0"/>
              <a:t>Our mind, our thoughts, keep us trapped in our past.</a:t>
            </a:r>
          </a:p>
          <a:p>
            <a:pPr marL="45720" indent="0">
              <a:buNone/>
            </a:pPr>
            <a:endParaRPr lang="en-US" sz="2400" dirty="0" smtClean="0"/>
          </a:p>
          <a:p>
            <a:pPr marL="45720" indent="0">
              <a:buNone/>
            </a:pPr>
            <a:r>
              <a:rPr lang="en-US" sz="2400" dirty="0" smtClean="0"/>
              <a:t>What is the power of the past story that is anchored there unable to move?</a:t>
            </a:r>
          </a:p>
        </p:txBody>
      </p:sp>
    </p:spTree>
    <p:extLst>
      <p:ext uri="{BB962C8B-B14F-4D97-AF65-F5344CB8AC3E}">
        <p14:creationId xmlns:p14="http://schemas.microsoft.com/office/powerpoint/2010/main" val="2150198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Prospect theory</a:t>
            </a:r>
            <a:endParaRPr lang="en-US" dirty="0"/>
          </a:p>
        </p:txBody>
      </p:sp>
      <p:pic>
        <p:nvPicPr>
          <p:cNvPr id="2050" name="Picture 2" descr="Graph depicting the intersection and reference point of  losses to gains and to negative to positive value.  &#10;" title="Grap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41600" y="1784350"/>
            <a:ext cx="4279900" cy="3910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203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70446"/>
            <a:ext cx="8381260" cy="1054394"/>
          </a:xfrm>
        </p:spPr>
        <p:txBody>
          <a:bodyPr/>
          <a:lstStyle/>
          <a:p>
            <a:r>
              <a:rPr lang="en-US" dirty="0" smtClean="0"/>
              <a:t>Worry about probability</a:t>
            </a:r>
            <a:endParaRPr lang="en-US" dirty="0"/>
          </a:p>
        </p:txBody>
      </p:sp>
      <p:sp>
        <p:nvSpPr>
          <p:cNvPr id="2" name="Content Placeholder 1" descr="A graph depicting probability. Zero to !.&#10;The left side is labeled, Improbable and the right side is labeled Certain.&#10;The graph moves from the left to right showing:  Starting at Zero and Impossible,  next to “Unlikely” with a 1-in-6 Chance, farther in then to the middle, Even Chance, moving further to “Likely” 4-in-5 Chance, and ends with “Certain” on the far right of the graph.&#10;" title="Graph"/>
          <p:cNvSpPr>
            <a:spLocks noGrp="1"/>
          </p:cNvSpPr>
          <p:nvPr>
            <p:ph idx="1"/>
          </p:nvPr>
        </p:nvSpPr>
        <p:spPr/>
        <p:txBody>
          <a:bodyPr/>
          <a:lstStyle/>
          <a:p>
            <a:endParaRPr lang="en-US" dirty="0"/>
          </a:p>
        </p:txBody>
      </p:sp>
      <p:pic>
        <p:nvPicPr>
          <p:cNvPr id="9218" name="Picture 2" descr="A graph depicting probability. Zero to !.&#10;The left side is labeled, Improbable and the right side is labeled Certain.&#10;The graph moves from the left to right showing:  Starting at Zero and Impossible,  next to “Unlikely” with a 1-in-6 Chance, farther in then to the middle, Even Chance, moving further to “Likely” 4-in-5 Chance, and ends with “Certain” on the far right of the graph.&#10;" title="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16" y="2724149"/>
            <a:ext cx="7456417" cy="2516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092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61" y="357089"/>
            <a:ext cx="8381260" cy="1054394"/>
          </a:xfrm>
        </p:spPr>
        <p:txBody>
          <a:bodyPr/>
          <a:lstStyle/>
          <a:p>
            <a:r>
              <a:rPr lang="en-US" dirty="0" smtClean="0"/>
              <a:t>Endowment effect</a:t>
            </a:r>
            <a:endParaRPr lang="en-US" dirty="0"/>
          </a:p>
        </p:txBody>
      </p:sp>
      <p:sp>
        <p:nvSpPr>
          <p:cNvPr id="3" name="Content Placeholder 2"/>
          <p:cNvSpPr>
            <a:spLocks noGrp="1"/>
          </p:cNvSpPr>
          <p:nvPr>
            <p:ph idx="1"/>
          </p:nvPr>
        </p:nvSpPr>
        <p:spPr/>
        <p:txBody>
          <a:bodyPr>
            <a:normAutofit/>
          </a:bodyPr>
          <a:lstStyle/>
          <a:p>
            <a:pPr marL="45720" indent="0">
              <a:buNone/>
            </a:pPr>
            <a:r>
              <a:rPr lang="en-US" sz="3200" dirty="0"/>
              <a:t>How much is it </a:t>
            </a:r>
            <a:r>
              <a:rPr lang="en-US" sz="3200" dirty="0" smtClean="0"/>
              <a:t>worth?</a:t>
            </a:r>
          </a:p>
          <a:p>
            <a:pPr marL="45720" indent="0">
              <a:buNone/>
            </a:pPr>
            <a:endParaRPr lang="en-US" sz="3200" dirty="0" smtClean="0"/>
          </a:p>
          <a:p>
            <a:pPr marL="45720" indent="0">
              <a:buNone/>
            </a:pPr>
            <a:r>
              <a:rPr lang="en-US" sz="3200" dirty="0" smtClean="0"/>
              <a:t>What would you pay?</a:t>
            </a:r>
          </a:p>
          <a:p>
            <a:pPr marL="45720" indent="0">
              <a:buNone/>
            </a:pPr>
            <a:endParaRPr lang="en-US" sz="3200" dirty="0" smtClean="0"/>
          </a:p>
          <a:p>
            <a:pPr marL="45720" indent="0">
              <a:buNone/>
            </a:pPr>
            <a:r>
              <a:rPr lang="en-US" sz="3200" dirty="0" smtClean="0"/>
              <a:t>Try it for 30 days.</a:t>
            </a:r>
          </a:p>
          <a:p>
            <a:pPr marL="45720" indent="0">
              <a:buNone/>
            </a:pPr>
            <a:endParaRPr lang="en-US" sz="3200" dirty="0" smtClean="0"/>
          </a:p>
          <a:p>
            <a:pPr marL="45720" indent="0">
              <a:buNone/>
            </a:pPr>
            <a:r>
              <a:rPr lang="en-US" sz="3200" dirty="0" smtClean="0"/>
              <a:t>Use now, pay later.</a:t>
            </a:r>
            <a:endParaRPr lang="en-US" sz="3200" dirty="0"/>
          </a:p>
        </p:txBody>
      </p:sp>
    </p:spTree>
    <p:extLst>
      <p:ext uri="{BB962C8B-B14F-4D97-AF65-F5344CB8AC3E}">
        <p14:creationId xmlns:p14="http://schemas.microsoft.com/office/powerpoint/2010/main" val="2051389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303" y="212985"/>
            <a:ext cx="8377214" cy="1246092"/>
          </a:xfrm>
        </p:spPr>
        <p:txBody>
          <a:bodyPr>
            <a:noAutofit/>
          </a:bodyPr>
          <a:lstStyle/>
          <a:p>
            <a:r>
              <a:rPr lang="en-US" sz="3600" dirty="0" smtClean="0"/>
              <a:t>WE </a:t>
            </a:r>
            <a:r>
              <a:rPr lang="en-US" sz="3600" dirty="0"/>
              <a:t>all arrive by different streets” Pablo Neruda</a:t>
            </a:r>
          </a:p>
        </p:txBody>
      </p:sp>
      <p:sp>
        <p:nvSpPr>
          <p:cNvPr id="5" name="Text Placeholder 4"/>
          <p:cNvSpPr>
            <a:spLocks noGrp="1"/>
          </p:cNvSpPr>
          <p:nvPr>
            <p:ph type="body" idx="1"/>
          </p:nvPr>
        </p:nvSpPr>
        <p:spPr>
          <a:xfrm>
            <a:off x="886966" y="1907858"/>
            <a:ext cx="3057148" cy="534536"/>
          </a:xfrm>
        </p:spPr>
        <p:txBody>
          <a:bodyPr/>
          <a:lstStyle/>
          <a:p>
            <a:r>
              <a:rPr lang="en-US" dirty="0" smtClean="0"/>
              <a:t>Employee</a:t>
            </a:r>
            <a:endParaRPr lang="en-US" dirty="0"/>
          </a:p>
        </p:txBody>
      </p:sp>
      <p:sp>
        <p:nvSpPr>
          <p:cNvPr id="7" name="Text Placeholder 6"/>
          <p:cNvSpPr>
            <a:spLocks noGrp="1"/>
          </p:cNvSpPr>
          <p:nvPr>
            <p:ph type="body" sz="quarter" idx="3"/>
          </p:nvPr>
        </p:nvSpPr>
        <p:spPr>
          <a:xfrm>
            <a:off x="5011837" y="1802632"/>
            <a:ext cx="3055717" cy="639762"/>
          </a:xfrm>
        </p:spPr>
        <p:txBody>
          <a:bodyPr/>
          <a:lstStyle/>
          <a:p>
            <a:r>
              <a:rPr lang="en-US" dirty="0" smtClean="0"/>
              <a:t>Boss</a:t>
            </a:r>
            <a:endParaRPr lang="en-US" dirty="0"/>
          </a:p>
        </p:txBody>
      </p:sp>
      <p:sp>
        <p:nvSpPr>
          <p:cNvPr id="8" name="Action Button: Custom 7" descr="Large Family" title="Life Experiences"/>
          <p:cNvSpPr/>
          <p:nvPr/>
        </p:nvSpPr>
        <p:spPr>
          <a:xfrm>
            <a:off x="587923" y="5674550"/>
            <a:ext cx="85090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9" name="Action Button: Custom 8" descr="small town" title="Life Experiences"/>
          <p:cNvSpPr/>
          <p:nvPr/>
        </p:nvSpPr>
        <p:spPr>
          <a:xfrm>
            <a:off x="1438823" y="5674550"/>
            <a:ext cx="1149943"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0" name="Action Button: Custom 9" descr="Walked to school" title="Life Experiences"/>
          <p:cNvSpPr/>
          <p:nvPr/>
        </p:nvSpPr>
        <p:spPr>
          <a:xfrm>
            <a:off x="2667764" y="5674550"/>
            <a:ext cx="929978"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1" name="Action Button: Custom 10" descr="No camp" title="Life Experiences"/>
          <p:cNvSpPr/>
          <p:nvPr/>
        </p:nvSpPr>
        <p:spPr>
          <a:xfrm>
            <a:off x="3709110" y="5674710"/>
            <a:ext cx="85090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2" name="Action Button: Custom 11" descr="Religion" title="Life Experiences"/>
          <p:cNvSpPr/>
          <p:nvPr/>
        </p:nvSpPr>
        <p:spPr>
          <a:xfrm>
            <a:off x="1013373" y="4808373"/>
            <a:ext cx="986016"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3" name="Action Button: Custom 12" descr="Strict parents" title="Life Experiences"/>
          <p:cNvSpPr/>
          <p:nvPr/>
        </p:nvSpPr>
        <p:spPr>
          <a:xfrm>
            <a:off x="2146691" y="4816032"/>
            <a:ext cx="85090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4" name="Action Button: Custom 13" descr="Harsh discipline" title="Life Experiences"/>
          <p:cNvSpPr/>
          <p:nvPr/>
        </p:nvSpPr>
        <p:spPr>
          <a:xfrm>
            <a:off x="3077068" y="4740856"/>
            <a:ext cx="1041347"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5" name="Action Button: Custom 14" descr="Class clown" title="Life Experiences"/>
          <p:cNvSpPr/>
          <p:nvPr/>
        </p:nvSpPr>
        <p:spPr>
          <a:xfrm>
            <a:off x="1508825" y="3957104"/>
            <a:ext cx="85090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6" name="Action Button: Custom 15"/>
          <p:cNvSpPr/>
          <p:nvPr/>
        </p:nvSpPr>
        <p:spPr>
          <a:xfrm>
            <a:off x="2588765" y="3967669"/>
            <a:ext cx="834275" cy="794522"/>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7" name="Action Button: Custom 16"/>
          <p:cNvSpPr/>
          <p:nvPr/>
        </p:nvSpPr>
        <p:spPr>
          <a:xfrm>
            <a:off x="1822451" y="2946961"/>
            <a:ext cx="1175140" cy="845979"/>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8" name="Action Button: Custom 17"/>
          <p:cNvSpPr/>
          <p:nvPr/>
        </p:nvSpPr>
        <p:spPr>
          <a:xfrm rot="10800000">
            <a:off x="5075021" y="5638202"/>
            <a:ext cx="82296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19" name="Action Button: Custom 18"/>
          <p:cNvSpPr/>
          <p:nvPr/>
        </p:nvSpPr>
        <p:spPr>
          <a:xfrm rot="10800000">
            <a:off x="5908040" y="5638989"/>
            <a:ext cx="82296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0" name="Action Button: Custom 19"/>
          <p:cNvSpPr/>
          <p:nvPr/>
        </p:nvSpPr>
        <p:spPr>
          <a:xfrm rot="10800000">
            <a:off x="6731000" y="5638990"/>
            <a:ext cx="82296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2" name="Action Button: Custom 21"/>
          <p:cNvSpPr/>
          <p:nvPr/>
        </p:nvSpPr>
        <p:spPr>
          <a:xfrm rot="10800000">
            <a:off x="6529515" y="4782632"/>
            <a:ext cx="1122872"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3" name="Action Button: Custom 22"/>
          <p:cNvSpPr/>
          <p:nvPr/>
        </p:nvSpPr>
        <p:spPr>
          <a:xfrm rot="10800000">
            <a:off x="5238750" y="4874873"/>
            <a:ext cx="98298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5" name="Action Button: Custom 24"/>
          <p:cNvSpPr/>
          <p:nvPr/>
        </p:nvSpPr>
        <p:spPr>
          <a:xfrm rot="10800000">
            <a:off x="5011836" y="3967669"/>
            <a:ext cx="82296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4" name="Action Button: Custom 23"/>
          <p:cNvSpPr/>
          <p:nvPr/>
        </p:nvSpPr>
        <p:spPr>
          <a:xfrm rot="10800000">
            <a:off x="5834796" y="3967669"/>
            <a:ext cx="1256155"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6" name="Action Button: Custom 25"/>
          <p:cNvSpPr/>
          <p:nvPr/>
        </p:nvSpPr>
        <p:spPr>
          <a:xfrm rot="10800000">
            <a:off x="7077438" y="3967669"/>
            <a:ext cx="990116"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1" name="Action Button: Custom 20"/>
          <p:cNvSpPr/>
          <p:nvPr/>
        </p:nvSpPr>
        <p:spPr>
          <a:xfrm rot="10800000">
            <a:off x="6267992" y="3071661"/>
            <a:ext cx="975346" cy="833433"/>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7" name="Action Button: Custom 26"/>
          <p:cNvSpPr/>
          <p:nvPr/>
        </p:nvSpPr>
        <p:spPr>
          <a:xfrm rot="10800000">
            <a:off x="5423316" y="3144710"/>
            <a:ext cx="822960" cy="822960"/>
          </a:xfrm>
          <a:prstGeom prst="actionButtonBlank">
            <a:avLst/>
          </a:prstGeom>
          <a:ln/>
        </p:spPr>
        <p:style>
          <a:lnRef idx="1">
            <a:schemeClr val="accent1"/>
          </a:lnRef>
          <a:fillRef idx="3">
            <a:schemeClr val="accent1"/>
          </a:fillRef>
          <a:effectRef idx="2">
            <a:schemeClr val="accent1"/>
          </a:effectRef>
          <a:fontRef idx="minor">
            <a:schemeClr val="lt1"/>
          </a:fontRef>
        </p:style>
        <p:txBody>
          <a:bodyPr/>
          <a:lstStyle/>
          <a:p>
            <a:endParaRPr lang="en-US" b="1" dirty="0"/>
          </a:p>
        </p:txBody>
      </p:sp>
      <p:sp>
        <p:nvSpPr>
          <p:cNvPr id="2" name="TextBox 1" descr="Large Family" title="Life Experiences"/>
          <p:cNvSpPr txBox="1"/>
          <p:nvPr/>
        </p:nvSpPr>
        <p:spPr>
          <a:xfrm>
            <a:off x="482601" y="5801322"/>
            <a:ext cx="1035220" cy="646331"/>
          </a:xfrm>
          <a:prstGeom prst="rect">
            <a:avLst/>
          </a:prstGeom>
          <a:noFill/>
        </p:spPr>
        <p:txBody>
          <a:bodyPr wrap="square" rtlCol="0">
            <a:spAutoFit/>
          </a:bodyPr>
          <a:lstStyle/>
          <a:p>
            <a:r>
              <a:rPr lang="en-US" dirty="0" smtClean="0"/>
              <a:t>Large Family </a:t>
            </a:r>
            <a:endParaRPr lang="en-US" dirty="0"/>
          </a:p>
        </p:txBody>
      </p:sp>
      <p:sp>
        <p:nvSpPr>
          <p:cNvPr id="3" name="TextBox 2"/>
          <p:cNvSpPr txBox="1"/>
          <p:nvPr/>
        </p:nvSpPr>
        <p:spPr>
          <a:xfrm>
            <a:off x="1476639" y="5849930"/>
            <a:ext cx="1070946" cy="584775"/>
          </a:xfrm>
          <a:prstGeom prst="rect">
            <a:avLst/>
          </a:prstGeom>
          <a:noFill/>
        </p:spPr>
        <p:txBody>
          <a:bodyPr wrap="square" rtlCol="0">
            <a:spAutoFit/>
          </a:bodyPr>
          <a:lstStyle/>
          <a:p>
            <a:pPr algn="ctr"/>
            <a:r>
              <a:rPr lang="en-US" sz="1600" dirty="0" smtClean="0"/>
              <a:t> Small town</a:t>
            </a:r>
            <a:endParaRPr lang="en-US" sz="1600" dirty="0"/>
          </a:p>
        </p:txBody>
      </p:sp>
      <p:sp>
        <p:nvSpPr>
          <p:cNvPr id="6" name="TextBox 5"/>
          <p:cNvSpPr txBox="1"/>
          <p:nvPr/>
        </p:nvSpPr>
        <p:spPr>
          <a:xfrm>
            <a:off x="2588766" y="5801322"/>
            <a:ext cx="1421534" cy="646331"/>
          </a:xfrm>
          <a:prstGeom prst="rect">
            <a:avLst/>
          </a:prstGeom>
          <a:noFill/>
        </p:spPr>
        <p:txBody>
          <a:bodyPr wrap="square" rtlCol="0">
            <a:spAutoFit/>
          </a:bodyPr>
          <a:lstStyle/>
          <a:p>
            <a:r>
              <a:rPr lang="en-US" dirty="0" smtClean="0"/>
              <a:t>Walked</a:t>
            </a:r>
          </a:p>
          <a:p>
            <a:r>
              <a:rPr lang="en-US" dirty="0" smtClean="0"/>
              <a:t>school</a:t>
            </a:r>
            <a:endParaRPr lang="en-US" dirty="0"/>
          </a:p>
        </p:txBody>
      </p:sp>
      <p:sp>
        <p:nvSpPr>
          <p:cNvPr id="28" name="TextBox 27"/>
          <p:cNvSpPr txBox="1"/>
          <p:nvPr/>
        </p:nvSpPr>
        <p:spPr>
          <a:xfrm>
            <a:off x="3597742" y="5822115"/>
            <a:ext cx="876973" cy="646331"/>
          </a:xfrm>
          <a:prstGeom prst="rect">
            <a:avLst/>
          </a:prstGeom>
          <a:noFill/>
        </p:spPr>
        <p:txBody>
          <a:bodyPr wrap="square" rtlCol="0">
            <a:spAutoFit/>
          </a:bodyPr>
          <a:lstStyle/>
          <a:p>
            <a:r>
              <a:rPr lang="en-US" dirty="0" smtClean="0"/>
              <a:t>No camp</a:t>
            </a:r>
            <a:endParaRPr lang="en-US" dirty="0"/>
          </a:p>
        </p:txBody>
      </p:sp>
      <p:sp>
        <p:nvSpPr>
          <p:cNvPr id="29" name="TextBox 28"/>
          <p:cNvSpPr txBox="1"/>
          <p:nvPr/>
        </p:nvSpPr>
        <p:spPr>
          <a:xfrm>
            <a:off x="5011837" y="5728389"/>
            <a:ext cx="944463" cy="646331"/>
          </a:xfrm>
          <a:prstGeom prst="rect">
            <a:avLst/>
          </a:prstGeom>
          <a:noFill/>
        </p:spPr>
        <p:txBody>
          <a:bodyPr wrap="square" rtlCol="0">
            <a:spAutoFit/>
          </a:bodyPr>
          <a:lstStyle/>
          <a:p>
            <a:r>
              <a:rPr lang="en-US" dirty="0" smtClean="0"/>
              <a:t>Only child</a:t>
            </a:r>
            <a:endParaRPr lang="en-US" dirty="0"/>
          </a:p>
        </p:txBody>
      </p:sp>
      <p:sp>
        <p:nvSpPr>
          <p:cNvPr id="30" name="TextBox 29"/>
          <p:cNvSpPr txBox="1"/>
          <p:nvPr/>
        </p:nvSpPr>
        <p:spPr>
          <a:xfrm>
            <a:off x="5885576" y="5733933"/>
            <a:ext cx="992989" cy="646331"/>
          </a:xfrm>
          <a:prstGeom prst="rect">
            <a:avLst/>
          </a:prstGeom>
          <a:noFill/>
        </p:spPr>
        <p:txBody>
          <a:bodyPr wrap="square" rtlCol="0">
            <a:spAutoFit/>
          </a:bodyPr>
          <a:lstStyle/>
          <a:p>
            <a:r>
              <a:rPr lang="en-US" dirty="0" smtClean="0"/>
              <a:t>Moved a lot</a:t>
            </a:r>
            <a:endParaRPr lang="en-US" dirty="0"/>
          </a:p>
        </p:txBody>
      </p:sp>
      <p:sp>
        <p:nvSpPr>
          <p:cNvPr id="31" name="TextBox 30"/>
          <p:cNvSpPr txBox="1"/>
          <p:nvPr/>
        </p:nvSpPr>
        <p:spPr>
          <a:xfrm>
            <a:off x="6755664" y="5733933"/>
            <a:ext cx="1024679" cy="646331"/>
          </a:xfrm>
          <a:prstGeom prst="rect">
            <a:avLst/>
          </a:prstGeom>
          <a:noFill/>
        </p:spPr>
        <p:txBody>
          <a:bodyPr wrap="square" rtlCol="0">
            <a:spAutoFit/>
          </a:bodyPr>
          <a:lstStyle/>
          <a:p>
            <a:r>
              <a:rPr lang="en-US" dirty="0" smtClean="0"/>
              <a:t>Many camps</a:t>
            </a:r>
            <a:endParaRPr lang="en-US" dirty="0"/>
          </a:p>
        </p:txBody>
      </p:sp>
      <p:sp>
        <p:nvSpPr>
          <p:cNvPr id="32" name="TextBox 31"/>
          <p:cNvSpPr txBox="1"/>
          <p:nvPr/>
        </p:nvSpPr>
        <p:spPr>
          <a:xfrm>
            <a:off x="838199" y="5039220"/>
            <a:ext cx="1308491" cy="369332"/>
          </a:xfrm>
          <a:prstGeom prst="rect">
            <a:avLst/>
          </a:prstGeom>
          <a:noFill/>
        </p:spPr>
        <p:txBody>
          <a:bodyPr wrap="square" rtlCol="0">
            <a:spAutoFit/>
          </a:bodyPr>
          <a:lstStyle/>
          <a:p>
            <a:r>
              <a:rPr lang="en-US" dirty="0" smtClean="0"/>
              <a:t>Religion</a:t>
            </a:r>
            <a:endParaRPr lang="en-US" dirty="0"/>
          </a:p>
        </p:txBody>
      </p:sp>
      <p:sp>
        <p:nvSpPr>
          <p:cNvPr id="33" name="TextBox 32"/>
          <p:cNvSpPr txBox="1"/>
          <p:nvPr/>
        </p:nvSpPr>
        <p:spPr>
          <a:xfrm>
            <a:off x="2070100" y="4897756"/>
            <a:ext cx="1448563" cy="646331"/>
          </a:xfrm>
          <a:prstGeom prst="rect">
            <a:avLst/>
          </a:prstGeom>
          <a:noFill/>
        </p:spPr>
        <p:txBody>
          <a:bodyPr wrap="square" rtlCol="0">
            <a:spAutoFit/>
          </a:bodyPr>
          <a:lstStyle/>
          <a:p>
            <a:r>
              <a:rPr lang="en-US" dirty="0" smtClean="0"/>
              <a:t>Strict</a:t>
            </a:r>
          </a:p>
          <a:p>
            <a:r>
              <a:rPr lang="en-US" dirty="0" smtClean="0"/>
              <a:t>parents</a:t>
            </a:r>
            <a:endParaRPr lang="en-US" dirty="0"/>
          </a:p>
        </p:txBody>
      </p:sp>
      <p:sp>
        <p:nvSpPr>
          <p:cNvPr id="34" name="TextBox 33"/>
          <p:cNvSpPr txBox="1"/>
          <p:nvPr/>
        </p:nvSpPr>
        <p:spPr>
          <a:xfrm>
            <a:off x="3093214" y="4851590"/>
            <a:ext cx="1580386" cy="646331"/>
          </a:xfrm>
          <a:prstGeom prst="rect">
            <a:avLst/>
          </a:prstGeom>
          <a:noFill/>
        </p:spPr>
        <p:txBody>
          <a:bodyPr wrap="square" rtlCol="0">
            <a:spAutoFit/>
          </a:bodyPr>
          <a:lstStyle/>
          <a:p>
            <a:r>
              <a:rPr lang="en-US" dirty="0" smtClean="0"/>
              <a:t>Harsh discipline</a:t>
            </a:r>
            <a:endParaRPr lang="en-US" dirty="0"/>
          </a:p>
        </p:txBody>
      </p:sp>
      <p:sp>
        <p:nvSpPr>
          <p:cNvPr id="35" name="TextBox 34"/>
          <p:cNvSpPr txBox="1"/>
          <p:nvPr/>
        </p:nvSpPr>
        <p:spPr>
          <a:xfrm>
            <a:off x="5147628" y="5149893"/>
            <a:ext cx="1234442" cy="369332"/>
          </a:xfrm>
          <a:prstGeom prst="rect">
            <a:avLst/>
          </a:prstGeom>
          <a:noFill/>
        </p:spPr>
        <p:txBody>
          <a:bodyPr wrap="square" rtlCol="0">
            <a:spAutoFit/>
          </a:bodyPr>
          <a:lstStyle/>
          <a:p>
            <a:r>
              <a:rPr lang="en-US" dirty="0" smtClean="0"/>
              <a:t>Ignored</a:t>
            </a:r>
            <a:endParaRPr lang="en-US" dirty="0"/>
          </a:p>
        </p:txBody>
      </p:sp>
      <p:sp>
        <p:nvSpPr>
          <p:cNvPr id="36" name="TextBox 35"/>
          <p:cNvSpPr txBox="1"/>
          <p:nvPr/>
        </p:nvSpPr>
        <p:spPr>
          <a:xfrm>
            <a:off x="6488263" y="5035187"/>
            <a:ext cx="1469921" cy="369332"/>
          </a:xfrm>
          <a:prstGeom prst="rect">
            <a:avLst/>
          </a:prstGeom>
          <a:noFill/>
        </p:spPr>
        <p:txBody>
          <a:bodyPr wrap="square" rtlCol="0">
            <a:spAutoFit/>
          </a:bodyPr>
          <a:lstStyle/>
          <a:p>
            <a:r>
              <a:rPr lang="en-US" dirty="0" smtClean="0"/>
              <a:t>Isolated</a:t>
            </a:r>
            <a:endParaRPr lang="en-US" dirty="0"/>
          </a:p>
        </p:txBody>
      </p:sp>
      <p:sp>
        <p:nvSpPr>
          <p:cNvPr id="37" name="TextBox 36"/>
          <p:cNvSpPr txBox="1"/>
          <p:nvPr/>
        </p:nvSpPr>
        <p:spPr>
          <a:xfrm>
            <a:off x="1418916" y="4115860"/>
            <a:ext cx="1153225" cy="646331"/>
          </a:xfrm>
          <a:prstGeom prst="rect">
            <a:avLst/>
          </a:prstGeom>
          <a:noFill/>
        </p:spPr>
        <p:txBody>
          <a:bodyPr wrap="square" rtlCol="0">
            <a:spAutoFit/>
          </a:bodyPr>
          <a:lstStyle/>
          <a:p>
            <a:r>
              <a:rPr lang="en-US" dirty="0" smtClean="0"/>
              <a:t>Class</a:t>
            </a:r>
          </a:p>
          <a:p>
            <a:r>
              <a:rPr lang="en-US" dirty="0" smtClean="0"/>
              <a:t>clown</a:t>
            </a:r>
            <a:endParaRPr lang="en-US" dirty="0"/>
          </a:p>
        </p:txBody>
      </p:sp>
      <p:sp>
        <p:nvSpPr>
          <p:cNvPr id="38" name="TextBox 37"/>
          <p:cNvSpPr txBox="1"/>
          <p:nvPr/>
        </p:nvSpPr>
        <p:spPr>
          <a:xfrm>
            <a:off x="4813287" y="3957104"/>
            <a:ext cx="1220055" cy="646331"/>
          </a:xfrm>
          <a:prstGeom prst="rect">
            <a:avLst/>
          </a:prstGeom>
          <a:noFill/>
        </p:spPr>
        <p:txBody>
          <a:bodyPr wrap="square" rtlCol="0">
            <a:spAutoFit/>
          </a:bodyPr>
          <a:lstStyle/>
          <a:p>
            <a:r>
              <a:rPr lang="en-US" dirty="0" smtClean="0"/>
              <a:t>Private schools</a:t>
            </a:r>
            <a:endParaRPr lang="en-US" dirty="0"/>
          </a:p>
        </p:txBody>
      </p:sp>
      <p:sp>
        <p:nvSpPr>
          <p:cNvPr id="39" name="TextBox 38"/>
          <p:cNvSpPr txBox="1"/>
          <p:nvPr/>
        </p:nvSpPr>
        <p:spPr>
          <a:xfrm>
            <a:off x="5885576" y="4080012"/>
            <a:ext cx="1205375" cy="646331"/>
          </a:xfrm>
          <a:prstGeom prst="rect">
            <a:avLst/>
          </a:prstGeom>
          <a:noFill/>
        </p:spPr>
        <p:txBody>
          <a:bodyPr wrap="square" rtlCol="0">
            <a:spAutoFit/>
          </a:bodyPr>
          <a:lstStyle/>
          <a:p>
            <a:pPr algn="ctr"/>
            <a:r>
              <a:rPr lang="en-US" dirty="0" smtClean="0"/>
              <a:t>4.0 grades</a:t>
            </a:r>
            <a:endParaRPr lang="en-US" dirty="0"/>
          </a:p>
        </p:txBody>
      </p:sp>
      <p:sp>
        <p:nvSpPr>
          <p:cNvPr id="40" name="TextBox 39"/>
          <p:cNvSpPr txBox="1"/>
          <p:nvPr/>
        </p:nvSpPr>
        <p:spPr>
          <a:xfrm>
            <a:off x="7077438" y="4080012"/>
            <a:ext cx="1526812" cy="369332"/>
          </a:xfrm>
          <a:prstGeom prst="rect">
            <a:avLst/>
          </a:prstGeom>
          <a:noFill/>
        </p:spPr>
        <p:txBody>
          <a:bodyPr wrap="square" rtlCol="0">
            <a:spAutoFit/>
          </a:bodyPr>
          <a:lstStyle/>
          <a:p>
            <a:r>
              <a:rPr lang="en-US" dirty="0" smtClean="0"/>
              <a:t>Wealth</a:t>
            </a:r>
          </a:p>
        </p:txBody>
      </p:sp>
      <p:sp>
        <p:nvSpPr>
          <p:cNvPr id="41" name="TextBox 40"/>
          <p:cNvSpPr txBox="1"/>
          <p:nvPr/>
        </p:nvSpPr>
        <p:spPr>
          <a:xfrm>
            <a:off x="2667764" y="4080012"/>
            <a:ext cx="850900" cy="369332"/>
          </a:xfrm>
          <a:prstGeom prst="rect">
            <a:avLst/>
          </a:prstGeom>
          <a:noFill/>
        </p:spPr>
        <p:txBody>
          <a:bodyPr wrap="square" rtlCol="0">
            <a:spAutoFit/>
          </a:bodyPr>
          <a:lstStyle/>
          <a:p>
            <a:r>
              <a:rPr lang="en-US" dirty="0" smtClean="0"/>
              <a:t>Arts</a:t>
            </a:r>
            <a:endParaRPr lang="en-US" dirty="0"/>
          </a:p>
        </p:txBody>
      </p:sp>
      <p:sp>
        <p:nvSpPr>
          <p:cNvPr id="42" name="TextBox 41"/>
          <p:cNvSpPr txBox="1"/>
          <p:nvPr/>
        </p:nvSpPr>
        <p:spPr>
          <a:xfrm>
            <a:off x="5320261" y="3276546"/>
            <a:ext cx="1065970" cy="646331"/>
          </a:xfrm>
          <a:prstGeom prst="rect">
            <a:avLst/>
          </a:prstGeom>
          <a:noFill/>
        </p:spPr>
        <p:txBody>
          <a:bodyPr wrap="square" rtlCol="0">
            <a:spAutoFit/>
          </a:bodyPr>
          <a:lstStyle/>
          <a:p>
            <a:r>
              <a:rPr lang="en-US" dirty="0" smtClean="0"/>
              <a:t>Played</a:t>
            </a:r>
          </a:p>
          <a:p>
            <a:r>
              <a:rPr lang="en-US" dirty="0" smtClean="0"/>
              <a:t>Sports</a:t>
            </a:r>
            <a:endParaRPr lang="en-US" dirty="0"/>
          </a:p>
        </p:txBody>
      </p:sp>
      <p:sp>
        <p:nvSpPr>
          <p:cNvPr id="43" name="TextBox 42"/>
          <p:cNvSpPr txBox="1"/>
          <p:nvPr/>
        </p:nvSpPr>
        <p:spPr>
          <a:xfrm>
            <a:off x="6267991" y="3282923"/>
            <a:ext cx="1122873" cy="646331"/>
          </a:xfrm>
          <a:prstGeom prst="rect">
            <a:avLst/>
          </a:prstGeom>
          <a:noFill/>
        </p:spPr>
        <p:txBody>
          <a:bodyPr wrap="square" rtlCol="0">
            <a:spAutoFit/>
          </a:bodyPr>
          <a:lstStyle/>
          <a:p>
            <a:r>
              <a:rPr lang="en-US" dirty="0" smtClean="0"/>
              <a:t>Travel</a:t>
            </a:r>
          </a:p>
          <a:p>
            <a:r>
              <a:rPr lang="en-US" dirty="0" smtClean="0"/>
              <a:t>World</a:t>
            </a:r>
            <a:endParaRPr lang="en-US" dirty="0"/>
          </a:p>
        </p:txBody>
      </p:sp>
      <p:sp>
        <p:nvSpPr>
          <p:cNvPr id="44" name="TextBox 43" descr="State College" title="Life Experiences"/>
          <p:cNvSpPr txBox="1"/>
          <p:nvPr/>
        </p:nvSpPr>
        <p:spPr>
          <a:xfrm>
            <a:off x="1822450" y="3134237"/>
            <a:ext cx="1175141" cy="646331"/>
          </a:xfrm>
          <a:prstGeom prst="rect">
            <a:avLst/>
          </a:prstGeom>
          <a:noFill/>
        </p:spPr>
        <p:txBody>
          <a:bodyPr wrap="square" rtlCol="0">
            <a:spAutoFit/>
          </a:bodyPr>
          <a:lstStyle/>
          <a:p>
            <a:r>
              <a:rPr lang="en-US" dirty="0" smtClean="0"/>
              <a:t>State</a:t>
            </a:r>
          </a:p>
          <a:p>
            <a:r>
              <a:rPr lang="en-US" dirty="0" smtClean="0"/>
              <a:t>college</a:t>
            </a:r>
            <a:endParaRPr lang="en-US" dirty="0"/>
          </a:p>
        </p:txBody>
      </p:sp>
      <p:sp>
        <p:nvSpPr>
          <p:cNvPr id="45" name="TextBox 44"/>
          <p:cNvSpPr txBox="1"/>
          <p:nvPr/>
        </p:nvSpPr>
        <p:spPr>
          <a:xfrm>
            <a:off x="2820164" y="4232412"/>
            <a:ext cx="850900" cy="369332"/>
          </a:xfrm>
          <a:prstGeom prst="rect">
            <a:avLst/>
          </a:prstGeom>
          <a:noFill/>
        </p:spPr>
        <p:txBody>
          <a:bodyPr wrap="square" rtlCol="0">
            <a:spAutoFit/>
          </a:bodyPr>
          <a:lstStyle/>
          <a:p>
            <a:r>
              <a:rPr lang="en-US" dirty="0" smtClean="0"/>
              <a:t>Arts</a:t>
            </a:r>
            <a:endParaRPr lang="en-US" dirty="0"/>
          </a:p>
        </p:txBody>
      </p:sp>
    </p:spTree>
    <p:extLst>
      <p:ext uri="{BB962C8B-B14F-4D97-AF65-F5344CB8AC3E}">
        <p14:creationId xmlns:p14="http://schemas.microsoft.com/office/powerpoint/2010/main" val="316011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ppt_x"/>
                                          </p:val>
                                        </p:tav>
                                        <p:tav tm="100000">
                                          <p:val>
                                            <p:strVal val="#ppt_x"/>
                                          </p:val>
                                        </p:tav>
                                      </p:tavLst>
                                    </p:anim>
                                    <p:anim calcmode="lin" valueType="num">
                                      <p:cBhvr additive="base">
                                        <p:cTn id="68" dur="5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additive="base">
                                        <p:cTn id="81" dur="500" fill="hold"/>
                                        <p:tgtEl>
                                          <p:spTgt spid="15"/>
                                        </p:tgtEl>
                                        <p:attrNameLst>
                                          <p:attrName>ppt_x</p:attrName>
                                        </p:attrNameLst>
                                      </p:cBhvr>
                                      <p:tavLst>
                                        <p:tav tm="0">
                                          <p:val>
                                            <p:strVal val="#ppt_x"/>
                                          </p:val>
                                        </p:tav>
                                        <p:tav tm="100000">
                                          <p:val>
                                            <p:strVal val="#ppt_x"/>
                                          </p:val>
                                        </p:tav>
                                      </p:tavLst>
                                    </p:anim>
                                    <p:anim calcmode="lin" valueType="num">
                                      <p:cBhvr additive="base">
                                        <p:cTn id="8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ppt_x"/>
                                          </p:val>
                                        </p:tav>
                                        <p:tav tm="100000">
                                          <p:val>
                                            <p:strVal val="#ppt_x"/>
                                          </p:val>
                                        </p:tav>
                                      </p:tavLst>
                                    </p:anim>
                                    <p:anim calcmode="lin" valueType="num">
                                      <p:cBhvr additive="base">
                                        <p:cTn id="98" dur="500" fill="hold"/>
                                        <p:tgtEl>
                                          <p:spTgt spid="4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additive="base">
                                        <p:cTn id="101" dur="500" fill="hold"/>
                                        <p:tgtEl>
                                          <p:spTgt spid="17"/>
                                        </p:tgtEl>
                                        <p:attrNameLst>
                                          <p:attrName>ppt_x</p:attrName>
                                        </p:attrNameLst>
                                      </p:cBhvr>
                                      <p:tavLst>
                                        <p:tav tm="0">
                                          <p:val>
                                            <p:strVal val="#ppt_x"/>
                                          </p:val>
                                        </p:tav>
                                        <p:tav tm="100000">
                                          <p:val>
                                            <p:strVal val="#ppt_x"/>
                                          </p:val>
                                        </p:tav>
                                      </p:tavLst>
                                    </p:anim>
                                    <p:anim calcmode="lin" valueType="num">
                                      <p:cBhvr additive="base">
                                        <p:cTn id="10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8"/>
                                        </p:tgtEl>
                                        <p:attrNameLst>
                                          <p:attrName>style.visibility</p:attrName>
                                        </p:attrNameLst>
                                      </p:cBhvr>
                                      <p:to>
                                        <p:strVal val="visible"/>
                                      </p:to>
                                    </p:set>
                                    <p:anim calcmode="lin" valueType="num">
                                      <p:cBhvr additive="base">
                                        <p:cTn id="111" dur="500" fill="hold"/>
                                        <p:tgtEl>
                                          <p:spTgt spid="18"/>
                                        </p:tgtEl>
                                        <p:attrNameLst>
                                          <p:attrName>ppt_x</p:attrName>
                                        </p:attrNameLst>
                                      </p:cBhvr>
                                      <p:tavLst>
                                        <p:tav tm="0">
                                          <p:val>
                                            <p:strVal val="#ppt_x"/>
                                          </p:val>
                                        </p:tav>
                                        <p:tav tm="100000">
                                          <p:val>
                                            <p:strVal val="#ppt_x"/>
                                          </p:val>
                                        </p:tav>
                                      </p:tavLst>
                                    </p:anim>
                                    <p:anim calcmode="lin" valueType="num">
                                      <p:cBhvr additive="base">
                                        <p:cTn id="1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ppt_x"/>
                                          </p:val>
                                        </p:tav>
                                        <p:tav tm="100000">
                                          <p:val>
                                            <p:strVal val="#ppt_x"/>
                                          </p:val>
                                        </p:tav>
                                      </p:tavLst>
                                    </p:anim>
                                    <p:anim calcmode="lin" valueType="num">
                                      <p:cBhvr additive="base">
                                        <p:cTn id="1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500" fill="hold"/>
                                        <p:tgtEl>
                                          <p:spTgt spid="31"/>
                                        </p:tgtEl>
                                        <p:attrNameLst>
                                          <p:attrName>ppt_x</p:attrName>
                                        </p:attrNameLst>
                                      </p:cBhvr>
                                      <p:tavLst>
                                        <p:tav tm="0">
                                          <p:val>
                                            <p:strVal val="#ppt_x"/>
                                          </p:val>
                                        </p:tav>
                                        <p:tav tm="100000">
                                          <p:val>
                                            <p:strVal val="#ppt_x"/>
                                          </p:val>
                                        </p:tav>
                                      </p:tavLst>
                                    </p:anim>
                                    <p:anim calcmode="lin" valueType="num">
                                      <p:cBhvr additive="base">
                                        <p:cTn id="1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5"/>
                                        </p:tgtEl>
                                        <p:attrNameLst>
                                          <p:attrName>style.visibility</p:attrName>
                                        </p:attrNameLst>
                                      </p:cBhvr>
                                      <p:to>
                                        <p:strVal val="visible"/>
                                      </p:to>
                                    </p:set>
                                    <p:anim calcmode="lin" valueType="num">
                                      <p:cBhvr additive="base">
                                        <p:cTn id="137" dur="500" fill="hold"/>
                                        <p:tgtEl>
                                          <p:spTgt spid="35"/>
                                        </p:tgtEl>
                                        <p:attrNameLst>
                                          <p:attrName>ppt_x</p:attrName>
                                        </p:attrNameLst>
                                      </p:cBhvr>
                                      <p:tavLst>
                                        <p:tav tm="0">
                                          <p:val>
                                            <p:strVal val="#ppt_x"/>
                                          </p:val>
                                        </p:tav>
                                        <p:tav tm="100000">
                                          <p:val>
                                            <p:strVal val="#ppt_x"/>
                                          </p:val>
                                        </p:tav>
                                      </p:tavLst>
                                    </p:anim>
                                    <p:anim calcmode="lin" valueType="num">
                                      <p:cBhvr additive="base">
                                        <p:cTn id="138" dur="500" fill="hold"/>
                                        <p:tgtEl>
                                          <p:spTgt spid="35"/>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3"/>
                                        </p:tgtEl>
                                        <p:attrNameLst>
                                          <p:attrName>style.visibility</p:attrName>
                                        </p:attrNameLst>
                                      </p:cBhvr>
                                      <p:to>
                                        <p:strVal val="visible"/>
                                      </p:to>
                                    </p:set>
                                    <p:anim calcmode="lin" valueType="num">
                                      <p:cBhvr additive="base">
                                        <p:cTn id="141" dur="500" fill="hold"/>
                                        <p:tgtEl>
                                          <p:spTgt spid="23"/>
                                        </p:tgtEl>
                                        <p:attrNameLst>
                                          <p:attrName>ppt_x</p:attrName>
                                        </p:attrNameLst>
                                      </p:cBhvr>
                                      <p:tavLst>
                                        <p:tav tm="0">
                                          <p:val>
                                            <p:strVal val="#ppt_x"/>
                                          </p:val>
                                        </p:tav>
                                        <p:tav tm="100000">
                                          <p:val>
                                            <p:strVal val="#ppt_x"/>
                                          </p:val>
                                        </p:tav>
                                      </p:tavLst>
                                    </p:anim>
                                    <p:anim calcmode="lin" valueType="num">
                                      <p:cBhvr additive="base">
                                        <p:cTn id="1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500" fill="hold"/>
                                        <p:tgtEl>
                                          <p:spTgt spid="36"/>
                                        </p:tgtEl>
                                        <p:attrNameLst>
                                          <p:attrName>ppt_x</p:attrName>
                                        </p:attrNameLst>
                                      </p:cBhvr>
                                      <p:tavLst>
                                        <p:tav tm="0">
                                          <p:val>
                                            <p:strVal val="#ppt_x"/>
                                          </p:val>
                                        </p:tav>
                                        <p:tav tm="100000">
                                          <p:val>
                                            <p:strVal val="#ppt_x"/>
                                          </p:val>
                                        </p:tav>
                                      </p:tavLst>
                                    </p:anim>
                                    <p:anim calcmode="lin" valueType="num">
                                      <p:cBhvr additive="base">
                                        <p:cTn id="148" dur="500" fill="hold"/>
                                        <p:tgtEl>
                                          <p:spTgt spid="3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2"/>
                                        </p:tgtEl>
                                        <p:attrNameLst>
                                          <p:attrName>style.visibility</p:attrName>
                                        </p:attrNameLst>
                                      </p:cBhvr>
                                      <p:to>
                                        <p:strVal val="visible"/>
                                      </p:to>
                                    </p:set>
                                    <p:anim calcmode="lin" valueType="num">
                                      <p:cBhvr additive="base">
                                        <p:cTn id="151" dur="500" fill="hold"/>
                                        <p:tgtEl>
                                          <p:spTgt spid="22"/>
                                        </p:tgtEl>
                                        <p:attrNameLst>
                                          <p:attrName>ppt_x</p:attrName>
                                        </p:attrNameLst>
                                      </p:cBhvr>
                                      <p:tavLst>
                                        <p:tav tm="0">
                                          <p:val>
                                            <p:strVal val="#ppt_x"/>
                                          </p:val>
                                        </p:tav>
                                        <p:tav tm="100000">
                                          <p:val>
                                            <p:strVal val="#ppt_x"/>
                                          </p:val>
                                        </p:tav>
                                      </p:tavLst>
                                    </p:anim>
                                    <p:anim calcmode="lin" valueType="num">
                                      <p:cBhvr additive="base">
                                        <p:cTn id="1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additive="base">
                                        <p:cTn id="161" dur="500" fill="hold"/>
                                        <p:tgtEl>
                                          <p:spTgt spid="25"/>
                                        </p:tgtEl>
                                        <p:attrNameLst>
                                          <p:attrName>ppt_x</p:attrName>
                                        </p:attrNameLst>
                                      </p:cBhvr>
                                      <p:tavLst>
                                        <p:tav tm="0">
                                          <p:val>
                                            <p:strVal val="#ppt_x"/>
                                          </p:val>
                                        </p:tav>
                                        <p:tav tm="100000">
                                          <p:val>
                                            <p:strVal val="#ppt_x"/>
                                          </p:val>
                                        </p:tav>
                                      </p:tavLst>
                                    </p:anim>
                                    <p:anim calcmode="lin" valueType="num">
                                      <p:cBhvr additive="base">
                                        <p:cTn id="1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24"/>
                                        </p:tgtEl>
                                        <p:attrNameLst>
                                          <p:attrName>style.visibility</p:attrName>
                                        </p:attrNameLst>
                                      </p:cBhvr>
                                      <p:to>
                                        <p:strVal val="visible"/>
                                      </p:to>
                                    </p:set>
                                    <p:anim calcmode="lin" valueType="num">
                                      <p:cBhvr additive="base">
                                        <p:cTn id="167" dur="500" fill="hold"/>
                                        <p:tgtEl>
                                          <p:spTgt spid="24"/>
                                        </p:tgtEl>
                                        <p:attrNameLst>
                                          <p:attrName>ppt_x</p:attrName>
                                        </p:attrNameLst>
                                      </p:cBhvr>
                                      <p:tavLst>
                                        <p:tav tm="0">
                                          <p:val>
                                            <p:strVal val="#ppt_x"/>
                                          </p:val>
                                        </p:tav>
                                        <p:tav tm="100000">
                                          <p:val>
                                            <p:strVal val="#ppt_x"/>
                                          </p:val>
                                        </p:tav>
                                      </p:tavLst>
                                    </p:anim>
                                    <p:anim calcmode="lin" valueType="num">
                                      <p:cBhvr additive="base">
                                        <p:cTn id="168" dur="500" fill="hold"/>
                                        <p:tgtEl>
                                          <p:spTgt spid="24"/>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39"/>
                                        </p:tgtEl>
                                        <p:attrNameLst>
                                          <p:attrName>style.visibility</p:attrName>
                                        </p:attrNameLst>
                                      </p:cBhvr>
                                      <p:to>
                                        <p:strVal val="visible"/>
                                      </p:to>
                                    </p:set>
                                    <p:anim calcmode="lin" valueType="num">
                                      <p:cBhvr additive="base">
                                        <p:cTn id="171" dur="500" fill="hold"/>
                                        <p:tgtEl>
                                          <p:spTgt spid="39"/>
                                        </p:tgtEl>
                                        <p:attrNameLst>
                                          <p:attrName>ppt_x</p:attrName>
                                        </p:attrNameLst>
                                      </p:cBhvr>
                                      <p:tavLst>
                                        <p:tav tm="0">
                                          <p:val>
                                            <p:strVal val="#ppt_x"/>
                                          </p:val>
                                        </p:tav>
                                        <p:tav tm="100000">
                                          <p:val>
                                            <p:strVal val="#ppt_x"/>
                                          </p:val>
                                        </p:tav>
                                      </p:tavLst>
                                    </p:anim>
                                    <p:anim calcmode="lin" valueType="num">
                                      <p:cBhvr additive="base">
                                        <p:cTn id="17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40"/>
                                        </p:tgtEl>
                                        <p:attrNameLst>
                                          <p:attrName>style.visibility</p:attrName>
                                        </p:attrNameLst>
                                      </p:cBhvr>
                                      <p:to>
                                        <p:strVal val="visible"/>
                                      </p:to>
                                    </p:set>
                                    <p:anim calcmode="lin" valueType="num">
                                      <p:cBhvr additive="base">
                                        <p:cTn id="177" dur="500" fill="hold"/>
                                        <p:tgtEl>
                                          <p:spTgt spid="40"/>
                                        </p:tgtEl>
                                        <p:attrNameLst>
                                          <p:attrName>ppt_x</p:attrName>
                                        </p:attrNameLst>
                                      </p:cBhvr>
                                      <p:tavLst>
                                        <p:tav tm="0">
                                          <p:val>
                                            <p:strVal val="#ppt_x"/>
                                          </p:val>
                                        </p:tav>
                                        <p:tav tm="100000">
                                          <p:val>
                                            <p:strVal val="#ppt_x"/>
                                          </p:val>
                                        </p:tav>
                                      </p:tavLst>
                                    </p:anim>
                                    <p:anim calcmode="lin" valueType="num">
                                      <p:cBhvr additive="base">
                                        <p:cTn id="178" dur="500" fill="hold"/>
                                        <p:tgtEl>
                                          <p:spTgt spid="40"/>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6"/>
                                        </p:tgtEl>
                                        <p:attrNameLst>
                                          <p:attrName>style.visibility</p:attrName>
                                        </p:attrNameLst>
                                      </p:cBhvr>
                                      <p:to>
                                        <p:strVal val="visible"/>
                                      </p:to>
                                    </p:set>
                                    <p:anim calcmode="lin" valueType="num">
                                      <p:cBhvr additive="base">
                                        <p:cTn id="181" dur="500" fill="hold"/>
                                        <p:tgtEl>
                                          <p:spTgt spid="26"/>
                                        </p:tgtEl>
                                        <p:attrNameLst>
                                          <p:attrName>ppt_x</p:attrName>
                                        </p:attrNameLst>
                                      </p:cBhvr>
                                      <p:tavLst>
                                        <p:tav tm="0">
                                          <p:val>
                                            <p:strVal val="#ppt_x"/>
                                          </p:val>
                                        </p:tav>
                                        <p:tav tm="100000">
                                          <p:val>
                                            <p:strVal val="#ppt_x"/>
                                          </p:val>
                                        </p:tav>
                                      </p:tavLst>
                                    </p:anim>
                                    <p:anim calcmode="lin" valueType="num">
                                      <p:cBhvr additive="base">
                                        <p:cTn id="18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42"/>
                                        </p:tgtEl>
                                        <p:attrNameLst>
                                          <p:attrName>style.visibility</p:attrName>
                                        </p:attrNameLst>
                                      </p:cBhvr>
                                      <p:to>
                                        <p:strVal val="visible"/>
                                      </p:to>
                                    </p:set>
                                    <p:anim calcmode="lin" valueType="num">
                                      <p:cBhvr additive="base">
                                        <p:cTn id="187" dur="500" fill="hold"/>
                                        <p:tgtEl>
                                          <p:spTgt spid="42"/>
                                        </p:tgtEl>
                                        <p:attrNameLst>
                                          <p:attrName>ppt_x</p:attrName>
                                        </p:attrNameLst>
                                      </p:cBhvr>
                                      <p:tavLst>
                                        <p:tav tm="0">
                                          <p:val>
                                            <p:strVal val="#ppt_x"/>
                                          </p:val>
                                        </p:tav>
                                        <p:tav tm="100000">
                                          <p:val>
                                            <p:strVal val="#ppt_x"/>
                                          </p:val>
                                        </p:tav>
                                      </p:tavLst>
                                    </p:anim>
                                    <p:anim calcmode="lin" valueType="num">
                                      <p:cBhvr additive="base">
                                        <p:cTn id="188" dur="500" fill="hold"/>
                                        <p:tgtEl>
                                          <p:spTgt spid="4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27"/>
                                        </p:tgtEl>
                                        <p:attrNameLst>
                                          <p:attrName>style.visibility</p:attrName>
                                        </p:attrNameLst>
                                      </p:cBhvr>
                                      <p:to>
                                        <p:strVal val="visible"/>
                                      </p:to>
                                    </p:set>
                                    <p:anim calcmode="lin" valueType="num">
                                      <p:cBhvr additive="base">
                                        <p:cTn id="191" dur="500" fill="hold"/>
                                        <p:tgtEl>
                                          <p:spTgt spid="27"/>
                                        </p:tgtEl>
                                        <p:attrNameLst>
                                          <p:attrName>ppt_x</p:attrName>
                                        </p:attrNameLst>
                                      </p:cBhvr>
                                      <p:tavLst>
                                        <p:tav tm="0">
                                          <p:val>
                                            <p:strVal val="#ppt_x"/>
                                          </p:val>
                                        </p:tav>
                                        <p:tav tm="100000">
                                          <p:val>
                                            <p:strVal val="#ppt_x"/>
                                          </p:val>
                                        </p:tav>
                                      </p:tavLst>
                                    </p:anim>
                                    <p:anim calcmode="lin" valueType="num">
                                      <p:cBhvr additive="base">
                                        <p:cTn id="19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43"/>
                                        </p:tgtEl>
                                        <p:attrNameLst>
                                          <p:attrName>style.visibility</p:attrName>
                                        </p:attrNameLst>
                                      </p:cBhvr>
                                      <p:to>
                                        <p:strVal val="visible"/>
                                      </p:to>
                                    </p:set>
                                    <p:anim calcmode="lin" valueType="num">
                                      <p:cBhvr additive="base">
                                        <p:cTn id="197" dur="500" fill="hold"/>
                                        <p:tgtEl>
                                          <p:spTgt spid="43"/>
                                        </p:tgtEl>
                                        <p:attrNameLst>
                                          <p:attrName>ppt_x</p:attrName>
                                        </p:attrNameLst>
                                      </p:cBhvr>
                                      <p:tavLst>
                                        <p:tav tm="0">
                                          <p:val>
                                            <p:strVal val="#ppt_x"/>
                                          </p:val>
                                        </p:tav>
                                        <p:tav tm="100000">
                                          <p:val>
                                            <p:strVal val="#ppt_x"/>
                                          </p:val>
                                        </p:tav>
                                      </p:tavLst>
                                    </p:anim>
                                    <p:anim calcmode="lin" valueType="num">
                                      <p:cBhvr additive="base">
                                        <p:cTn id="198" dur="500" fill="hold"/>
                                        <p:tgtEl>
                                          <p:spTgt spid="43"/>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anim calcmode="lin" valueType="num">
                                      <p:cBhvr additive="base">
                                        <p:cTn id="201" dur="500" fill="hold"/>
                                        <p:tgtEl>
                                          <p:spTgt spid="21"/>
                                        </p:tgtEl>
                                        <p:attrNameLst>
                                          <p:attrName>ppt_x</p:attrName>
                                        </p:attrNameLst>
                                      </p:cBhvr>
                                      <p:tavLst>
                                        <p:tav tm="0">
                                          <p:val>
                                            <p:strVal val="#ppt_x"/>
                                          </p:val>
                                        </p:tav>
                                        <p:tav tm="100000">
                                          <p:val>
                                            <p:strVal val="#ppt_x"/>
                                          </p:val>
                                        </p:tav>
                                      </p:tavLst>
                                    </p:anim>
                                    <p:anim calcmode="lin" valueType="num">
                                      <p:cBhvr additive="base">
                                        <p:cTn id="20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45"/>
                                        </p:tgtEl>
                                        <p:attrNameLst>
                                          <p:attrName>style.visibility</p:attrName>
                                        </p:attrNameLst>
                                      </p:cBhvr>
                                      <p:to>
                                        <p:strVal val="visible"/>
                                      </p:to>
                                    </p:set>
                                    <p:anim calcmode="lin" valueType="num">
                                      <p:cBhvr additive="base">
                                        <p:cTn id="207" dur="500" fill="hold"/>
                                        <p:tgtEl>
                                          <p:spTgt spid="45"/>
                                        </p:tgtEl>
                                        <p:attrNameLst>
                                          <p:attrName>ppt_x</p:attrName>
                                        </p:attrNameLst>
                                      </p:cBhvr>
                                      <p:tavLst>
                                        <p:tav tm="0">
                                          <p:val>
                                            <p:strVal val="#ppt_x"/>
                                          </p:val>
                                        </p:tav>
                                        <p:tav tm="100000">
                                          <p:val>
                                            <p:strVal val="#ppt_x"/>
                                          </p:val>
                                        </p:tav>
                                      </p:tavLst>
                                    </p:anim>
                                    <p:anim calcmode="lin" valueType="num">
                                      <p:cBhvr additive="base">
                                        <p:cTn id="20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5" grpId="0" animBg="1"/>
      <p:bldP spid="24" grpId="0" animBg="1"/>
      <p:bldP spid="26" grpId="0" animBg="1"/>
      <p:bldP spid="21" grpId="0" animBg="1"/>
      <p:bldP spid="27" grpId="0" animBg="1"/>
      <p:bldP spid="2" grpId="0"/>
      <p:bldP spid="3" grpId="0" build="allAtOnce"/>
      <p:bldP spid="6"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Capacity</a:t>
            </a:r>
            <a:endParaRPr lang="en-US" dirty="0"/>
          </a:p>
        </p:txBody>
      </p:sp>
      <p:pic>
        <p:nvPicPr>
          <p:cNvPr id="4" name="Content Placeholder 3" descr="The picture shows two red buckets.&#10;One bucket is larger and can hold more than the smaller bucket.&#10;" title="Two Red Buckets"/>
          <p:cNvPicPr>
            <a:picLocks noGrp="1" noChangeAspect="1"/>
          </p:cNvPicPr>
          <p:nvPr>
            <p:ph idx="1"/>
          </p:nvPr>
        </p:nvPicPr>
        <p:blipFill>
          <a:blip r:embed="rId3"/>
          <a:srcRect t="10957" b="10957"/>
          <a:stretch>
            <a:fillRect/>
          </a:stretch>
        </p:blipFill>
        <p:spPr>
          <a:xfrm>
            <a:off x="354367" y="1719071"/>
            <a:ext cx="8407893" cy="4407408"/>
          </a:xfrm>
        </p:spPr>
      </p:pic>
    </p:spTree>
    <p:extLst>
      <p:ext uri="{BB962C8B-B14F-4D97-AF65-F5344CB8AC3E}">
        <p14:creationId xmlns:p14="http://schemas.microsoft.com/office/powerpoint/2010/main" val="1518940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Hooked by a thought</a:t>
            </a:r>
            <a:endParaRPr lang="en-US" dirty="0"/>
          </a:p>
        </p:txBody>
      </p:sp>
      <p:sp>
        <p:nvSpPr>
          <p:cNvPr id="5" name="Content Placeholder 4"/>
          <p:cNvSpPr>
            <a:spLocks noGrp="1"/>
          </p:cNvSpPr>
          <p:nvPr>
            <p:ph idx="1"/>
          </p:nvPr>
        </p:nvSpPr>
        <p:spPr>
          <a:xfrm>
            <a:off x="380999" y="1719070"/>
            <a:ext cx="8407893" cy="4935729"/>
          </a:xfrm>
        </p:spPr>
        <p:txBody>
          <a:bodyPr>
            <a:normAutofit/>
          </a:bodyPr>
          <a:lstStyle/>
          <a:p>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dirty="0">
              <a:latin typeface="Arial"/>
              <a:cs typeface="Arial"/>
            </a:endParaRPr>
          </a:p>
          <a:p>
            <a:endParaRPr lang="en-US" dirty="0" smtClean="0">
              <a:latin typeface="Arial"/>
              <a:cs typeface="Arial"/>
            </a:endParaRPr>
          </a:p>
          <a:p>
            <a:endParaRPr lang="en-US" dirty="0">
              <a:latin typeface="Arial"/>
              <a:cs typeface="Arial"/>
            </a:endParaRPr>
          </a:p>
          <a:p>
            <a:pPr algn="ctr"/>
            <a:endParaRPr lang="en-US" dirty="0" smtClean="0">
              <a:latin typeface="Arial"/>
              <a:cs typeface="Arial"/>
            </a:endParaRPr>
          </a:p>
          <a:p>
            <a:pPr algn="ctr"/>
            <a:endParaRPr lang="en-US" dirty="0" smtClean="0">
              <a:latin typeface="Arial"/>
              <a:cs typeface="Arial"/>
            </a:endParaRPr>
          </a:p>
          <a:p>
            <a:pPr marL="45720" indent="0" algn="ctr">
              <a:buNone/>
            </a:pPr>
            <a:r>
              <a:rPr lang="en-US" dirty="0" smtClean="0">
                <a:latin typeface="Arial"/>
                <a:cs typeface="Arial"/>
              </a:rPr>
              <a:t>I can become hooked by </a:t>
            </a:r>
            <a:r>
              <a:rPr lang="en-US" dirty="0">
                <a:latin typeface="Arial"/>
                <a:cs typeface="Arial"/>
              </a:rPr>
              <a:t>a belief, a thought and carry it around – reifying it.  Mind makes it true!</a:t>
            </a:r>
          </a:p>
          <a:p>
            <a:pPr marL="45720" indent="0">
              <a:buNone/>
            </a:pPr>
            <a:endParaRPr lang="en-US" dirty="0"/>
          </a:p>
          <a:p>
            <a:endParaRPr lang="en-US" dirty="0"/>
          </a:p>
          <a:p>
            <a:endParaRPr lang="en-US" dirty="0"/>
          </a:p>
        </p:txBody>
      </p:sp>
      <p:pic>
        <p:nvPicPr>
          <p:cNvPr id="2" name="Picture 1" descr="Small drawing of a fish in water with its mouth open heading for a hook.&#10;" title="Fish and Hoo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1" y="1719070"/>
            <a:ext cx="4182532" cy="2355850"/>
          </a:xfrm>
          <a:prstGeom prst="rect">
            <a:avLst/>
          </a:prstGeom>
        </p:spPr>
      </p:pic>
    </p:spTree>
    <p:extLst>
      <p:ext uri="{BB962C8B-B14F-4D97-AF65-F5344CB8AC3E}">
        <p14:creationId xmlns:p14="http://schemas.microsoft.com/office/powerpoint/2010/main" val="2997389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18407"/>
            <a:ext cx="7024744" cy="760964"/>
          </a:xfrm>
        </p:spPr>
        <p:txBody>
          <a:bodyPr/>
          <a:lstStyle/>
          <a:p>
            <a:r>
              <a:rPr lang="en-US" sz="4000" dirty="0" smtClean="0"/>
              <a:t>Stuck =&gt; Unstuck</a:t>
            </a:r>
            <a:endParaRPr lang="en-US" sz="4000" dirty="0"/>
          </a:p>
        </p:txBody>
      </p:sp>
      <p:sp>
        <p:nvSpPr>
          <p:cNvPr id="3" name="Content Placeholder 2"/>
          <p:cNvSpPr>
            <a:spLocks noGrp="1"/>
          </p:cNvSpPr>
          <p:nvPr>
            <p:ph idx="1"/>
          </p:nvPr>
        </p:nvSpPr>
        <p:spPr>
          <a:xfrm>
            <a:off x="108093" y="1621198"/>
            <a:ext cx="8877145" cy="1026758"/>
          </a:xfrm>
        </p:spPr>
        <p:txBody>
          <a:bodyPr>
            <a:normAutofit/>
          </a:bodyPr>
          <a:lstStyle/>
          <a:p>
            <a:pPr marL="45720" indent="0" algn="ctr">
              <a:lnSpc>
                <a:spcPct val="120000"/>
              </a:lnSpc>
              <a:buSzPct val="50000"/>
              <a:buNone/>
            </a:pPr>
            <a:r>
              <a:rPr lang="en-US" sz="2100" dirty="0" smtClean="0">
                <a:solidFill>
                  <a:schemeClr val="tx1"/>
                </a:solidFill>
              </a:rPr>
              <a:t> </a:t>
            </a:r>
            <a:endParaRPr lang="en-US" sz="2800" dirty="0"/>
          </a:p>
        </p:txBody>
      </p:sp>
      <p:sp>
        <p:nvSpPr>
          <p:cNvPr id="4" name="TextBox 3"/>
          <p:cNvSpPr txBox="1"/>
          <p:nvPr/>
        </p:nvSpPr>
        <p:spPr>
          <a:xfrm>
            <a:off x="255782" y="1787780"/>
            <a:ext cx="4121049" cy="4536627"/>
          </a:xfrm>
          <a:prstGeom prst="rect">
            <a:avLst/>
          </a:prstGeom>
          <a:noFill/>
        </p:spPr>
        <p:txBody>
          <a:bodyPr wrap="square" rtlCol="0">
            <a:spAutoFit/>
          </a:bodyPr>
          <a:lstStyle/>
          <a:p>
            <a:pPr algn="ctr">
              <a:lnSpc>
                <a:spcPct val="120000"/>
              </a:lnSpc>
              <a:spcAft>
                <a:spcPts val="600"/>
              </a:spcAft>
              <a:buSzPct val="50000"/>
            </a:pPr>
            <a:r>
              <a:rPr lang="en-US" sz="3000" dirty="0" smtClean="0">
                <a:solidFill>
                  <a:schemeClr val="tx2"/>
                </a:solidFill>
              </a:rPr>
              <a:t>Inflexible</a:t>
            </a:r>
          </a:p>
          <a:p>
            <a:pPr algn="ctr">
              <a:lnSpc>
                <a:spcPct val="120000"/>
              </a:lnSpc>
              <a:spcAft>
                <a:spcPts val="600"/>
              </a:spcAft>
              <a:buSzPct val="50000"/>
            </a:pPr>
            <a:endParaRPr lang="en-US" sz="3000" dirty="0" smtClean="0">
              <a:solidFill>
                <a:schemeClr val="tx2"/>
              </a:solidFill>
            </a:endParaRPr>
          </a:p>
          <a:p>
            <a:pPr marL="342900" indent="-342900">
              <a:lnSpc>
                <a:spcPct val="120000"/>
              </a:lnSpc>
              <a:spcAft>
                <a:spcPts val="600"/>
              </a:spcAft>
              <a:buSzPct val="50000"/>
              <a:buFont typeface="Wingdings" charset="2"/>
              <a:buChar char="§"/>
            </a:pPr>
            <a:r>
              <a:rPr lang="en-US" sz="2000" dirty="0" smtClean="0"/>
              <a:t>I </a:t>
            </a:r>
            <a:r>
              <a:rPr lang="en-US" sz="2000" dirty="0"/>
              <a:t>believe my </a:t>
            </a:r>
            <a:r>
              <a:rPr lang="en-US" sz="2000" dirty="0" smtClean="0"/>
              <a:t>worried, </a:t>
            </a:r>
            <a:r>
              <a:rPr lang="en-US" sz="2000" dirty="0"/>
              <a:t>sad, bad thoughts, to be </a:t>
            </a:r>
            <a:r>
              <a:rPr lang="en-US" sz="2000" dirty="0" smtClean="0"/>
              <a:t>TRUE. </a:t>
            </a:r>
          </a:p>
          <a:p>
            <a:pPr marL="342900" indent="-342900">
              <a:lnSpc>
                <a:spcPct val="120000"/>
              </a:lnSpc>
              <a:spcAft>
                <a:spcPts val="600"/>
              </a:spcAft>
              <a:buSzPct val="50000"/>
              <a:buFont typeface="Wingdings" charset="2"/>
              <a:buChar char="§"/>
            </a:pPr>
            <a:r>
              <a:rPr lang="en-US" sz="2000" dirty="0" smtClean="0"/>
              <a:t>This </a:t>
            </a:r>
            <a:r>
              <a:rPr lang="en-US" sz="2000" dirty="0"/>
              <a:t>will be the worst thing that ever happens to me.  </a:t>
            </a:r>
            <a:endParaRPr lang="en-US" sz="2000" dirty="0" smtClean="0"/>
          </a:p>
          <a:p>
            <a:pPr marL="342900" indent="-342900">
              <a:lnSpc>
                <a:spcPct val="120000"/>
              </a:lnSpc>
              <a:spcAft>
                <a:spcPts val="600"/>
              </a:spcAft>
              <a:buSzPct val="50000"/>
              <a:buFont typeface="Wingdings" charset="2"/>
              <a:buChar char="§"/>
            </a:pPr>
            <a:r>
              <a:rPr lang="en-US" sz="2000" dirty="0" smtClean="0"/>
              <a:t>It is not FAIR and terribly </a:t>
            </a:r>
            <a:r>
              <a:rPr lang="en-US" sz="2000" dirty="0"/>
              <a:t>wrong</a:t>
            </a:r>
            <a:r>
              <a:rPr lang="en-US" sz="2400" dirty="0"/>
              <a:t>. </a:t>
            </a:r>
          </a:p>
        </p:txBody>
      </p:sp>
      <p:sp>
        <p:nvSpPr>
          <p:cNvPr id="5" name="TextBox 4"/>
          <p:cNvSpPr txBox="1"/>
          <p:nvPr/>
        </p:nvSpPr>
        <p:spPr>
          <a:xfrm>
            <a:off x="4376831" y="1851280"/>
            <a:ext cx="4484327" cy="4462760"/>
          </a:xfrm>
          <a:prstGeom prst="rect">
            <a:avLst/>
          </a:prstGeom>
          <a:noFill/>
        </p:spPr>
        <p:txBody>
          <a:bodyPr wrap="square" rtlCol="0">
            <a:spAutoFit/>
          </a:bodyPr>
          <a:lstStyle/>
          <a:p>
            <a:pPr marL="365760" lvl="1" indent="0" algn="ctr">
              <a:lnSpc>
                <a:spcPct val="120000"/>
              </a:lnSpc>
              <a:spcAft>
                <a:spcPts val="600"/>
              </a:spcAft>
              <a:buSzPct val="50000"/>
              <a:buNone/>
            </a:pPr>
            <a:r>
              <a:rPr lang="en-US" sz="2800" dirty="0" smtClean="0">
                <a:solidFill>
                  <a:srgbClr val="738450"/>
                </a:solidFill>
              </a:rPr>
              <a:t>Flexible</a:t>
            </a:r>
          </a:p>
          <a:p>
            <a:pPr marL="365760" lvl="1" indent="0" algn="ctr">
              <a:lnSpc>
                <a:spcPct val="120000"/>
              </a:lnSpc>
              <a:spcAft>
                <a:spcPts val="600"/>
              </a:spcAft>
              <a:buSzPct val="50000"/>
              <a:buNone/>
            </a:pPr>
            <a:endParaRPr lang="en-US" sz="2800" dirty="0">
              <a:solidFill>
                <a:srgbClr val="738450"/>
              </a:solidFill>
            </a:endParaRPr>
          </a:p>
          <a:p>
            <a:pPr marL="800100" lvl="1" indent="-342900">
              <a:lnSpc>
                <a:spcPct val="120000"/>
              </a:lnSpc>
              <a:spcAft>
                <a:spcPts val="600"/>
              </a:spcAft>
              <a:buSzPct val="50000"/>
              <a:buFont typeface="Wingdings" charset="2"/>
              <a:buChar char="§"/>
            </a:pPr>
            <a:r>
              <a:rPr lang="en-US" sz="2000" dirty="0" smtClean="0"/>
              <a:t>My mind is racing around with powerful emotions. </a:t>
            </a:r>
          </a:p>
          <a:p>
            <a:pPr marL="800100" lvl="1" indent="-342900">
              <a:lnSpc>
                <a:spcPct val="120000"/>
              </a:lnSpc>
              <a:spcAft>
                <a:spcPts val="600"/>
              </a:spcAft>
              <a:buSzPct val="50000"/>
              <a:buFont typeface="Wingdings" charset="2"/>
              <a:buChar char="§"/>
            </a:pPr>
            <a:r>
              <a:rPr lang="en-US" sz="2000" dirty="0" smtClean="0"/>
              <a:t>How can I calm my mind and show up during this process?</a:t>
            </a:r>
          </a:p>
          <a:p>
            <a:pPr marL="800100" lvl="1" indent="-342900">
              <a:lnSpc>
                <a:spcPct val="120000"/>
              </a:lnSpc>
              <a:spcAft>
                <a:spcPts val="600"/>
              </a:spcAft>
              <a:buSzPct val="50000"/>
              <a:buFont typeface="Wingdings" charset="2"/>
              <a:buChar char="§"/>
            </a:pPr>
            <a:r>
              <a:rPr lang="en-US" sz="2000" dirty="0" smtClean="0"/>
              <a:t>Let go and have another thought</a:t>
            </a:r>
            <a:r>
              <a:rPr lang="en-US" sz="2400" dirty="0" smtClean="0"/>
              <a:t>.</a:t>
            </a:r>
            <a:endParaRPr lang="en-US" sz="2400" dirty="0"/>
          </a:p>
        </p:txBody>
      </p:sp>
    </p:spTree>
    <p:extLst>
      <p:ext uri="{BB962C8B-B14F-4D97-AF65-F5344CB8AC3E}">
        <p14:creationId xmlns:p14="http://schemas.microsoft.com/office/powerpoint/2010/main" val="1216621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ture of the back of a person sitting on a dock with the water view of a lake in the mountains.  The lake reflects the mountains in the background.&#10;" title="View of a lake in the mountains"/>
          <p:cNvPicPr>
            <a:picLocks noGrp="1" noChangeAspect="1"/>
          </p:cNvPicPr>
          <p:nvPr>
            <p:ph idx="1"/>
          </p:nvPr>
        </p:nvPicPr>
        <p:blipFill>
          <a:blip r:embed="rId3"/>
          <a:srcRect l="-16311" r="-16311"/>
          <a:stretch>
            <a:fillRect/>
          </a:stretch>
        </p:blipFill>
        <p:spPr>
          <a:xfrm>
            <a:off x="101600" y="1708503"/>
            <a:ext cx="8407400" cy="4406900"/>
          </a:xfrm>
        </p:spPr>
      </p:pic>
      <p:sp>
        <p:nvSpPr>
          <p:cNvPr id="3" name="Title 2"/>
          <p:cNvSpPr>
            <a:spLocks noGrp="1"/>
          </p:cNvSpPr>
          <p:nvPr>
            <p:ph type="title"/>
          </p:nvPr>
        </p:nvSpPr>
        <p:spPr/>
        <p:txBody>
          <a:bodyPr/>
          <a:lstStyle/>
          <a:p>
            <a:r>
              <a:rPr lang="en-US" dirty="0" smtClean="0"/>
              <a:t>Here - now</a:t>
            </a:r>
            <a:endParaRPr lang="en-US" dirty="0"/>
          </a:p>
        </p:txBody>
      </p:sp>
    </p:spTree>
    <p:extLst>
      <p:ext uri="{BB962C8B-B14F-4D97-AF65-F5344CB8AC3E}">
        <p14:creationId xmlns:p14="http://schemas.microsoft.com/office/powerpoint/2010/main" val="1760084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Conflict requires Positions</a:t>
            </a:r>
            <a:endParaRPr lang="en-US" dirty="0"/>
          </a:p>
        </p:txBody>
      </p:sp>
      <p:sp>
        <p:nvSpPr>
          <p:cNvPr id="2" name="Content Placeholder 1"/>
          <p:cNvSpPr>
            <a:spLocks noGrp="1"/>
          </p:cNvSpPr>
          <p:nvPr>
            <p:ph idx="1"/>
          </p:nvPr>
        </p:nvSpPr>
        <p:spPr/>
        <p:txBody>
          <a:bodyPr>
            <a:normAutofit/>
          </a:bodyPr>
          <a:lstStyle/>
          <a:p>
            <a:pPr marL="45720" indent="0" algn="ctr">
              <a:buNone/>
            </a:pPr>
            <a:r>
              <a:rPr lang="en-US" dirty="0" smtClean="0">
                <a:latin typeface="Lucida Console" panose="020B0609040504020204" pitchFamily="49" charset="0"/>
              </a:rPr>
              <a:t>Conflict is Inevitable</a:t>
            </a:r>
          </a:p>
          <a:p>
            <a:pPr marL="45720" indent="0" algn="ctr">
              <a:buNone/>
            </a:pPr>
            <a:r>
              <a:rPr lang="en-US" dirty="0" smtClean="0">
                <a:latin typeface="Lucida Console" panose="020B0609040504020204" pitchFamily="49" charset="0"/>
              </a:rPr>
              <a:t>Why do we take positions?</a:t>
            </a:r>
          </a:p>
          <a:p>
            <a:pPr marL="45720" indent="0" algn="ctr">
              <a:buNone/>
            </a:pPr>
            <a:r>
              <a:rPr lang="en-US" dirty="0" smtClean="0">
                <a:latin typeface="Lucida Console" panose="020B0609040504020204" pitchFamily="49" charset="0"/>
              </a:rPr>
              <a:t>What is the gain? The loss?</a:t>
            </a:r>
          </a:p>
          <a:p>
            <a:pPr marL="45720" indent="0" algn="ctr">
              <a:buNone/>
            </a:pPr>
            <a:r>
              <a:rPr lang="en-US" dirty="0" smtClean="0">
                <a:latin typeface="Lucida Console" panose="020B0609040504020204" pitchFamily="49" charset="0"/>
              </a:rPr>
              <a:t>“Blame Game”</a:t>
            </a:r>
          </a:p>
          <a:p>
            <a:pPr marL="45720" indent="0">
              <a:buNone/>
            </a:pPr>
            <a:endParaRPr lang="en-US" dirty="0">
              <a:latin typeface="Lucida Console" panose="020B0609040504020204" pitchFamily="49" charset="0"/>
            </a:endParaRPr>
          </a:p>
          <a:p>
            <a:pPr marL="45720" indent="0">
              <a:buNone/>
            </a:pPr>
            <a:r>
              <a:rPr lang="en-US" dirty="0" smtClean="0">
                <a:latin typeface="Lucida Console" panose="020B0609040504020204" pitchFamily="49" charset="0"/>
              </a:rPr>
              <a:t>Positional Conflict - adversarial, win – loose</a:t>
            </a:r>
          </a:p>
          <a:p>
            <a:pPr marL="45720" indent="0">
              <a:buNone/>
            </a:pPr>
            <a:endParaRPr lang="en-US" dirty="0" smtClean="0">
              <a:latin typeface="Lucida Console" panose="020B0609040504020204" pitchFamily="49" charset="0"/>
            </a:endParaRPr>
          </a:p>
          <a:p>
            <a:pPr marL="45720" indent="0">
              <a:buNone/>
            </a:pPr>
            <a:r>
              <a:rPr lang="en-US" dirty="0" smtClean="0">
                <a:latin typeface="Lucida Console" panose="020B0609040504020204" pitchFamily="49" charset="0"/>
              </a:rPr>
              <a:t>Our Bias’ </a:t>
            </a:r>
            <a:r>
              <a:rPr lang="en-US" dirty="0">
                <a:latin typeface="Lucida Console" panose="020B0609040504020204" pitchFamily="49" charset="0"/>
              </a:rPr>
              <a:t>a</a:t>
            </a:r>
            <a:r>
              <a:rPr lang="en-US" dirty="0" smtClean="0">
                <a:latin typeface="Lucida Console" panose="020B0609040504020204" pitchFamily="49" charset="0"/>
              </a:rPr>
              <a:t>ssumes rational, rule bound behavior</a:t>
            </a:r>
          </a:p>
          <a:p>
            <a:pPr marL="45720" indent="0">
              <a:buNone/>
            </a:pPr>
            <a:r>
              <a:rPr lang="en-US" dirty="0" smtClean="0">
                <a:latin typeface="Lucida Console" panose="020B0609040504020204" pitchFamily="49" charset="0"/>
              </a:rPr>
              <a:t> </a:t>
            </a:r>
          </a:p>
          <a:p>
            <a:pPr marL="45720" indent="0">
              <a:buNone/>
            </a:pPr>
            <a:r>
              <a:rPr lang="en-US" dirty="0" smtClean="0">
                <a:latin typeface="Lucida Console" panose="020B0609040504020204" pitchFamily="49" charset="0"/>
              </a:rPr>
              <a:t>Mediation - irrational territory, win-win</a:t>
            </a:r>
          </a:p>
          <a:p>
            <a:endParaRPr lang="en-US" dirty="0"/>
          </a:p>
          <a:p>
            <a:endParaRPr lang="en-US" dirty="0"/>
          </a:p>
        </p:txBody>
      </p:sp>
    </p:spTree>
    <p:extLst>
      <p:ext uri="{BB962C8B-B14F-4D97-AF65-F5344CB8AC3E}">
        <p14:creationId xmlns:p14="http://schemas.microsoft.com/office/powerpoint/2010/main" val="31155747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woods - John Muir Woods - Fork in the Trail.jpg" title="Redwood Trees and a Path"/>
          <p:cNvPicPr>
            <a:picLocks noGrp="1" noChangeAspect="1"/>
          </p:cNvPicPr>
          <p:nvPr>
            <p:ph idx="1"/>
          </p:nvPr>
        </p:nvPicPr>
        <p:blipFill>
          <a:blip r:embed="rId3">
            <a:extLst>
              <a:ext uri="{28A0092B-C50C-407E-A947-70E740481C1C}">
                <a14:useLocalDpi xmlns:a14="http://schemas.microsoft.com/office/drawing/2010/main" val="0"/>
              </a:ext>
            </a:extLst>
          </a:blip>
          <a:srcRect t="10591" b="10591"/>
          <a:stretch>
            <a:fillRect/>
          </a:stretch>
        </p:blipFill>
        <p:spPr/>
      </p:pic>
      <p:sp>
        <p:nvSpPr>
          <p:cNvPr id="3" name="Title 2"/>
          <p:cNvSpPr>
            <a:spLocks noGrp="1"/>
          </p:cNvSpPr>
          <p:nvPr>
            <p:ph type="title"/>
          </p:nvPr>
        </p:nvSpPr>
        <p:spPr/>
        <p:txBody>
          <a:bodyPr/>
          <a:lstStyle/>
          <a:p>
            <a:r>
              <a:rPr lang="en-US" dirty="0" smtClean="0"/>
              <a:t>Valued direction</a:t>
            </a:r>
            <a:endParaRPr lang="en-US" dirty="0"/>
          </a:p>
        </p:txBody>
      </p:sp>
    </p:spTree>
    <p:extLst>
      <p:ext uri="{BB962C8B-B14F-4D97-AF65-F5344CB8AC3E}">
        <p14:creationId xmlns:p14="http://schemas.microsoft.com/office/powerpoint/2010/main" val="700420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Acceptance =&gt;Moving forward</a:t>
            </a:r>
            <a:endParaRPr lang="en-US" dirty="0"/>
          </a:p>
        </p:txBody>
      </p:sp>
      <p:sp>
        <p:nvSpPr>
          <p:cNvPr id="5" name="Text Placeholder 4"/>
          <p:cNvSpPr>
            <a:spLocks noGrp="1"/>
          </p:cNvSpPr>
          <p:nvPr>
            <p:ph type="body" idx="1"/>
          </p:nvPr>
        </p:nvSpPr>
        <p:spPr/>
        <p:txBody>
          <a:bodyPr/>
          <a:lstStyle/>
          <a:p>
            <a:r>
              <a:rPr lang="en-US" dirty="0" smtClean="0"/>
              <a:t>Important Events</a:t>
            </a:r>
            <a:endParaRPr lang="en-US" dirty="0"/>
          </a:p>
        </p:txBody>
      </p:sp>
      <p:pic>
        <p:nvPicPr>
          <p:cNvPr id="6" name="Content Placeholder 5" descr="Side by side images.  Image on the left is a company picnic.  Employees sitting around a table having a meals.  People are smiling, eating, and appear to be enjoying themselves. The image to the right is a green peace symbol.&#10;" title="Left Image - Company Picnic"/>
          <p:cNvPicPr>
            <a:picLocks noGrp="1" noChangeAspect="1"/>
          </p:cNvPicPr>
          <p:nvPr>
            <p:ph sz="half" idx="2"/>
          </p:nvPr>
        </p:nvPicPr>
        <p:blipFill>
          <a:blip r:embed="rId3"/>
          <a:srcRect l="13653" r="13653"/>
          <a:stretch>
            <a:fillRect/>
          </a:stretch>
        </p:blipFill>
        <p:spPr>
          <a:xfrm>
            <a:off x="457200" y="2438400"/>
            <a:ext cx="3666067" cy="2963334"/>
          </a:xfrm>
        </p:spPr>
      </p:pic>
      <p:sp>
        <p:nvSpPr>
          <p:cNvPr id="7" name="Text Placeholder 6"/>
          <p:cNvSpPr>
            <a:spLocks noGrp="1"/>
          </p:cNvSpPr>
          <p:nvPr>
            <p:ph type="body" sz="quarter" idx="3"/>
          </p:nvPr>
        </p:nvSpPr>
        <p:spPr/>
        <p:txBody>
          <a:bodyPr/>
          <a:lstStyle/>
          <a:p>
            <a:r>
              <a:rPr lang="en-US" dirty="0" smtClean="0"/>
              <a:t>Office Harmony</a:t>
            </a:r>
            <a:endParaRPr lang="en-US" dirty="0"/>
          </a:p>
        </p:txBody>
      </p:sp>
      <p:pic>
        <p:nvPicPr>
          <p:cNvPr id="11" name="Content Placeholder 10" descr="Side by side images.  Image on the left is a company picnic.  Employees sitting around a table having a meals.  People are smiling, eating, and appear to be enjoying themselves. The image to the right is a green peace symbol.&#10;" title="Right Image - Green Peace Symbol"/>
          <p:cNvPicPr>
            <a:picLocks noGrp="1" noChangeAspect="1"/>
          </p:cNvPicPr>
          <p:nvPr>
            <p:ph sz="quarter" idx="4"/>
          </p:nvPr>
        </p:nvPicPr>
        <p:blipFill>
          <a:blip r:embed="rId4">
            <a:extLst>
              <a:ext uri="{28A0092B-C50C-407E-A947-70E740481C1C}">
                <a14:useLocalDpi xmlns:a14="http://schemas.microsoft.com/office/drawing/2010/main" val="0"/>
              </a:ext>
            </a:extLst>
          </a:blip>
          <a:srcRect t="4379" b="4379"/>
          <a:stretch>
            <a:fillRect/>
          </a:stretch>
        </p:blipFill>
        <p:spPr>
          <a:xfrm>
            <a:off x="4834468" y="2362200"/>
            <a:ext cx="3191932" cy="2912357"/>
          </a:xfrm>
        </p:spPr>
      </p:pic>
      <p:sp>
        <p:nvSpPr>
          <p:cNvPr id="2" name="TextBox 1"/>
          <p:cNvSpPr txBox="1"/>
          <p:nvPr/>
        </p:nvSpPr>
        <p:spPr>
          <a:xfrm>
            <a:off x="608498" y="5502862"/>
            <a:ext cx="7514739" cy="584776"/>
          </a:xfrm>
          <a:prstGeom prst="rect">
            <a:avLst/>
          </a:prstGeom>
          <a:noFill/>
        </p:spPr>
        <p:txBody>
          <a:bodyPr wrap="square" rtlCol="0">
            <a:spAutoFit/>
          </a:bodyPr>
          <a:lstStyle/>
          <a:p>
            <a:pPr algn="ctr"/>
            <a:r>
              <a:rPr lang="en-US" sz="3200" dirty="0" smtClean="0">
                <a:solidFill>
                  <a:schemeClr val="tx2"/>
                </a:solidFill>
              </a:rPr>
              <a:t>Imagine, Curious, Willing and Open</a:t>
            </a:r>
            <a:endParaRPr lang="en-US" sz="3200" dirty="0">
              <a:solidFill>
                <a:schemeClr val="tx2"/>
              </a:solidFill>
            </a:endParaRPr>
          </a:p>
        </p:txBody>
      </p:sp>
    </p:spTree>
    <p:extLst>
      <p:ext uri="{BB962C8B-B14F-4D97-AF65-F5344CB8AC3E}">
        <p14:creationId xmlns:p14="http://schemas.microsoft.com/office/powerpoint/2010/main" val="4093049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Seeing all </a:t>
            </a:r>
            <a:r>
              <a:rPr lang="en-US" dirty="0" smtClean="0"/>
              <a:t>sides</a:t>
            </a:r>
            <a:r>
              <a:rPr lang="en-US" dirty="0"/>
              <a:t> </a:t>
            </a:r>
            <a:r>
              <a:rPr lang="en-US" dirty="0" smtClean="0"/>
              <a:t>- </a:t>
            </a:r>
            <a:r>
              <a:rPr lang="en-US" dirty="0"/>
              <a:t>many perspectives </a:t>
            </a:r>
          </a:p>
        </p:txBody>
      </p:sp>
      <p:pic>
        <p:nvPicPr>
          <p:cNvPr id="2" name="Picture 1" descr="Classic Taking Perspectives picture.  An elephant and six people wearing blindfolds.  Each describes what they think they are touching. The person in front, touching the elephants tusk says, “It’s a spear!”&#10;The person on the ground, touching the skin says, “It’s a snake”&#10;" title="Talking Perspectives Picture"/>
          <p:cNvPicPr/>
          <p:nvPr/>
        </p:nvPicPr>
        <p:blipFill>
          <a:blip r:embed="rId3">
            <a:extLst>
              <a:ext uri="{28A0092B-C50C-407E-A947-70E740481C1C}">
                <a14:useLocalDpi xmlns:a14="http://schemas.microsoft.com/office/drawing/2010/main" val="0"/>
              </a:ext>
            </a:extLst>
          </a:blip>
          <a:srcRect/>
          <a:stretch>
            <a:fillRect/>
          </a:stretch>
        </p:blipFill>
        <p:spPr bwMode="auto">
          <a:xfrm>
            <a:off x="1072147" y="1751259"/>
            <a:ext cx="6859183" cy="4801077"/>
          </a:xfrm>
          <a:prstGeom prst="rect">
            <a:avLst/>
          </a:prstGeom>
          <a:noFill/>
          <a:ln>
            <a:noFill/>
          </a:ln>
        </p:spPr>
      </p:pic>
    </p:spTree>
    <p:extLst>
      <p:ext uri="{BB962C8B-B14F-4D97-AF65-F5344CB8AC3E}">
        <p14:creationId xmlns:p14="http://schemas.microsoft.com/office/powerpoint/2010/main" val="2012761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shows an optical illusion.  Two people at odds with what lays between them.  From one person’s position it looks like there are four boards, 2 by 2 by 3 feet.&#10;And from the other person’s position, it looks like there three boards.  Each person states what they believe to be true from their position.&#10;The illusion is that when looking from each perspective, each of them is visibly correct.  &#10;" title="Optical Illusion"/>
          <p:cNvPicPr>
            <a:picLocks noChangeAspect="1"/>
          </p:cNvPicPr>
          <p:nvPr/>
        </p:nvPicPr>
        <p:blipFill>
          <a:blip r:embed="rId3"/>
          <a:stretch>
            <a:fillRect/>
          </a:stretch>
        </p:blipFill>
        <p:spPr>
          <a:xfrm>
            <a:off x="0" y="165100"/>
            <a:ext cx="9144000" cy="6515100"/>
          </a:xfrm>
          <a:prstGeom prst="rect">
            <a:avLst/>
          </a:prstGeom>
        </p:spPr>
      </p:pic>
    </p:spTree>
    <p:extLst>
      <p:ext uri="{BB962C8B-B14F-4D97-AF65-F5344CB8AC3E}">
        <p14:creationId xmlns:p14="http://schemas.microsoft.com/office/powerpoint/2010/main" val="8468286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838200" y="260351"/>
            <a:ext cx="7188200" cy="539750"/>
          </a:xfrm>
        </p:spPr>
        <p:txBody>
          <a:bodyPr/>
          <a:lstStyle/>
          <a:p>
            <a:r>
              <a:rPr lang="en-US" dirty="0" smtClean="0">
                <a:solidFill>
                  <a:schemeClr val="tx2"/>
                </a:solidFill>
              </a:rPr>
              <a:t>Ladder of inference</a:t>
            </a:r>
            <a:endParaRPr lang="en-US" dirty="0">
              <a:solidFill>
                <a:schemeClr val="tx2"/>
              </a:solidFill>
            </a:endParaRPr>
          </a:p>
        </p:txBody>
      </p:sp>
      <p:pic>
        <p:nvPicPr>
          <p:cNvPr id="4" name="Picture 2" descr="Inline 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7" y="1264356"/>
            <a:ext cx="6728177" cy="483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679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Calm and thoughtful</a:t>
            </a:r>
            <a:endParaRPr lang="en-US" dirty="0"/>
          </a:p>
        </p:txBody>
      </p:sp>
      <p:pic>
        <p:nvPicPr>
          <p:cNvPr id="7" name="Content Placeholder 6" descr="British Icon with the crown on top and Keep Calm statement;&#10;&#10;Keep Calm and Look Busy&#10;" title="Keep Calm Statement"/>
          <p:cNvPicPr>
            <a:picLocks noGrp="1"/>
          </p:cNvPicPr>
          <p:nvPr>
            <p:ph idx="1"/>
          </p:nvPr>
        </p:nvPicPr>
        <p:blipFill>
          <a:blip r:embed="rId3">
            <a:extLst>
              <a:ext uri="{28A0092B-C50C-407E-A947-70E740481C1C}">
                <a14:useLocalDpi xmlns:a14="http://schemas.microsoft.com/office/drawing/2010/main" val="0"/>
              </a:ext>
            </a:extLst>
          </a:blip>
          <a:srcRect l="-61440" r="-61440"/>
          <a:stretch>
            <a:fillRect/>
          </a:stretch>
        </p:blipFill>
        <p:spPr bwMode="auto">
          <a:xfrm>
            <a:off x="381000" y="1719263"/>
            <a:ext cx="8407400" cy="4406900"/>
          </a:xfrm>
          <a:prstGeom prst="rect">
            <a:avLst/>
          </a:prstGeom>
          <a:noFill/>
          <a:ln>
            <a:noFill/>
          </a:ln>
        </p:spPr>
      </p:pic>
    </p:spTree>
    <p:extLst>
      <p:ext uri="{BB962C8B-B14F-4D97-AF65-F5344CB8AC3E}">
        <p14:creationId xmlns:p14="http://schemas.microsoft.com/office/powerpoint/2010/main" val="67246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Action to support values</a:t>
            </a:r>
            <a:endParaRPr lang="en-US" dirty="0"/>
          </a:p>
        </p:txBody>
      </p:sp>
      <p:pic>
        <p:nvPicPr>
          <p:cNvPr id="7170" name="Picture 2" descr="Two peoples hands joined in a hand shake.&#10;" title="Hand Sh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996" y="2286000"/>
            <a:ext cx="6078612" cy="3612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833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Committed action</a:t>
            </a:r>
            <a:endParaRPr lang="en-US" dirty="0"/>
          </a:p>
        </p:txBody>
      </p:sp>
      <p:pic>
        <p:nvPicPr>
          <p:cNvPr id="5" name="Picture 4" descr="Picture of a bull's-eye&#10;A diagram of 5 circles with the largest circle holding 4 smaller circles as the circles move inward and closer to the center, the bull's-eye, their value increases.  Outer circle starts with the value of 20, moving in to 40, then 60, to 80 with the smallest inner circle, the bullseye, valued at 100.&#10;Depicting that the closer you are to the middle the greater the value.&#10;" title="Bulls Eye"/>
          <p:cNvPicPr>
            <a:picLocks noChangeAspect="1"/>
          </p:cNvPicPr>
          <p:nvPr/>
        </p:nvPicPr>
        <p:blipFill>
          <a:blip r:embed="rId3"/>
          <a:stretch>
            <a:fillRect/>
          </a:stretch>
        </p:blipFill>
        <p:spPr>
          <a:xfrm>
            <a:off x="1339525" y="1555113"/>
            <a:ext cx="6297509" cy="5290728"/>
          </a:xfrm>
          <a:prstGeom prst="rect">
            <a:avLst/>
          </a:prstGeom>
        </p:spPr>
      </p:pic>
      <p:sp>
        <p:nvSpPr>
          <p:cNvPr id="3" name="Content Placeholder 2" descr="Picture of a bull's-eye&#10;A diagram of 5 circles with the largest circle holding 4 smaller circles as the circles move inward and closer to the center, the bull's-eye, their value increases.  Outer circle starts with the value of 20, moving in to 40, then 60, to 80 with the smallest inner circle, the bullseye, valued at 100.&#10;Depicting that the closer you are to the middle the greater the value.&#10;" title="Bulls Eye"/>
          <p:cNvSpPr>
            <a:spLocks noGrp="1"/>
          </p:cNvSpPr>
          <p:nvPr>
            <p:ph idx="1"/>
          </p:nvPr>
        </p:nvSpPr>
        <p:spPr/>
        <p:txBody>
          <a:bodyPr/>
          <a:lstStyle/>
          <a:p>
            <a:endParaRPr lang="en-US" dirty="0"/>
          </a:p>
        </p:txBody>
      </p:sp>
    </p:spTree>
    <p:extLst>
      <p:ext uri="{BB962C8B-B14F-4D97-AF65-F5344CB8AC3E}">
        <p14:creationId xmlns:p14="http://schemas.microsoft.com/office/powerpoint/2010/main" val="24270019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2121065"/>
            <a:ext cx="8407893" cy="4295390"/>
          </a:xfrm>
        </p:spPr>
        <p:txBody>
          <a:bodyPr>
            <a:normAutofit fontScale="92500" lnSpcReduction="10000"/>
          </a:bodyPr>
          <a:lstStyle/>
          <a:p>
            <a:pPr marL="45720" indent="0">
              <a:buNone/>
            </a:pPr>
            <a:r>
              <a:rPr lang="en-US" dirty="0" smtClean="0"/>
              <a:t>Today’s Goals: </a:t>
            </a:r>
          </a:p>
          <a:p>
            <a:pPr marL="2867025"/>
            <a:r>
              <a:rPr lang="en-US" dirty="0" smtClean="0"/>
              <a:t>New language</a:t>
            </a:r>
          </a:p>
          <a:p>
            <a:pPr marL="2867025"/>
            <a:r>
              <a:rPr lang="en-US" dirty="0"/>
              <a:t>N</a:t>
            </a:r>
            <a:r>
              <a:rPr lang="en-US" dirty="0" smtClean="0"/>
              <a:t>ew perspective</a:t>
            </a:r>
          </a:p>
          <a:p>
            <a:pPr marL="2867025"/>
            <a:r>
              <a:rPr lang="en-US" dirty="0"/>
              <a:t>N</a:t>
            </a:r>
            <a:r>
              <a:rPr lang="en-US" dirty="0" smtClean="0"/>
              <a:t>ew tools </a:t>
            </a:r>
          </a:p>
          <a:p>
            <a:endParaRPr lang="en-US" dirty="0" smtClean="0"/>
          </a:p>
          <a:p>
            <a:pPr marL="45720" indent="0">
              <a:buNone/>
            </a:pPr>
            <a:r>
              <a:rPr lang="en-US" dirty="0" smtClean="0"/>
              <a:t>We discussed: </a:t>
            </a:r>
          </a:p>
          <a:p>
            <a:pPr marL="45720" indent="0">
              <a:buNone/>
            </a:pPr>
            <a:endParaRPr lang="en-US" dirty="0"/>
          </a:p>
          <a:p>
            <a:pPr marL="45720" indent="0" algn="ctr">
              <a:buNone/>
            </a:pPr>
            <a:r>
              <a:rPr lang="en-US" dirty="0" smtClean="0"/>
              <a:t>The differences between flexible and inflexible thinking</a:t>
            </a:r>
          </a:p>
          <a:p>
            <a:pPr marL="45720" indent="0" algn="ctr">
              <a:buNone/>
            </a:pPr>
            <a:r>
              <a:rPr lang="en-US" dirty="0" smtClean="0"/>
              <a:t>Workability of our thoughts</a:t>
            </a:r>
            <a:endParaRPr lang="en-US" dirty="0"/>
          </a:p>
          <a:p>
            <a:pPr marL="45720" indent="0" algn="ctr">
              <a:buNone/>
            </a:pPr>
            <a:r>
              <a:rPr lang="en-US" dirty="0" smtClean="0"/>
              <a:t>The Frontal Lobe shows up with Emotional Considerations</a:t>
            </a:r>
          </a:p>
          <a:p>
            <a:pPr marL="45720" indent="0" algn="ctr">
              <a:buNone/>
            </a:pPr>
            <a:r>
              <a:rPr lang="en-US" dirty="0" smtClean="0"/>
              <a:t>Letting shared values guide the mediation process</a:t>
            </a:r>
            <a:endParaRPr lang="en-US" dirty="0"/>
          </a:p>
        </p:txBody>
      </p:sp>
      <p:sp>
        <p:nvSpPr>
          <p:cNvPr id="3" name="Title 2"/>
          <p:cNvSpPr>
            <a:spLocks noGrp="1"/>
          </p:cNvSpPr>
          <p:nvPr>
            <p:ph type="title"/>
          </p:nvPr>
        </p:nvSpPr>
        <p:spPr/>
        <p:txBody>
          <a:bodyPr/>
          <a:lstStyle/>
          <a:p>
            <a:r>
              <a:rPr lang="en-US" dirty="0" smtClean="0"/>
              <a:t>New ways to think and behave</a:t>
            </a:r>
            <a:endParaRPr lang="en-US" dirty="0"/>
          </a:p>
        </p:txBody>
      </p:sp>
    </p:spTree>
    <p:extLst>
      <p:ext uri="{BB962C8B-B14F-4D97-AF65-F5344CB8AC3E}">
        <p14:creationId xmlns:p14="http://schemas.microsoft.com/office/powerpoint/2010/main" val="32165223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513118"/>
            <a:ext cx="6777317" cy="4319512"/>
          </a:xfrm>
        </p:spPr>
        <p:txBody>
          <a:bodyPr>
            <a:normAutofit/>
          </a:bodyPr>
          <a:lstStyle/>
          <a:p>
            <a:pPr>
              <a:buSzPct val="50000"/>
              <a:buFont typeface="Wingdings" charset="2"/>
              <a:buChar char="l"/>
            </a:pPr>
            <a:endParaRPr lang="en-US" dirty="0" smtClean="0"/>
          </a:p>
          <a:p>
            <a:pPr marL="45720" indent="0">
              <a:buSzPct val="50000"/>
              <a:buNone/>
            </a:pPr>
            <a:endParaRPr lang="en-US" dirty="0" smtClean="0"/>
          </a:p>
          <a:p>
            <a:pPr marL="45720" indent="0">
              <a:buSzPct val="50000"/>
              <a:buNone/>
            </a:pPr>
            <a:r>
              <a:rPr lang="en-US" dirty="0" smtClean="0"/>
              <a:t>Questions?</a:t>
            </a:r>
          </a:p>
          <a:p>
            <a:pPr>
              <a:buSzPct val="50000"/>
              <a:buFont typeface="Wingdings" charset="2"/>
              <a:buChar char="l"/>
            </a:pPr>
            <a:endParaRPr lang="en-US" dirty="0"/>
          </a:p>
          <a:p>
            <a:pPr marL="45720" indent="0">
              <a:buSzPct val="50000"/>
              <a:buNone/>
            </a:pPr>
            <a:r>
              <a:rPr lang="en-US" dirty="0" smtClean="0"/>
              <a:t>Everyday is a new day to do something different</a:t>
            </a:r>
          </a:p>
          <a:p>
            <a:pPr marL="45720" indent="0">
              <a:buSzPct val="50000"/>
              <a:buNone/>
            </a:pPr>
            <a:endParaRPr lang="en-US" dirty="0"/>
          </a:p>
          <a:p>
            <a:pPr marL="45720" indent="0">
              <a:buSzPct val="50000"/>
              <a:buNone/>
            </a:pPr>
            <a:r>
              <a:rPr lang="en-US" dirty="0" smtClean="0"/>
              <a:t>Thank </a:t>
            </a:r>
            <a:r>
              <a:rPr lang="en-US" dirty="0"/>
              <a:t>you for </a:t>
            </a:r>
            <a:r>
              <a:rPr lang="en-US" dirty="0" smtClean="0"/>
              <a:t>allowing me </a:t>
            </a:r>
            <a:r>
              <a:rPr lang="en-US" dirty="0"/>
              <a:t>to share </a:t>
            </a:r>
            <a:r>
              <a:rPr lang="en-US" dirty="0" smtClean="0"/>
              <a:t>my work with you. </a:t>
            </a:r>
            <a:endParaRPr lang="en-US" dirty="0"/>
          </a:p>
          <a:p>
            <a:endParaRPr lang="en-US" dirty="0"/>
          </a:p>
        </p:txBody>
      </p:sp>
      <p:sp>
        <p:nvSpPr>
          <p:cNvPr id="2" name="Title 1"/>
          <p:cNvSpPr>
            <a:spLocks noGrp="1"/>
          </p:cNvSpPr>
          <p:nvPr>
            <p:ph type="title"/>
          </p:nvPr>
        </p:nvSpPr>
        <p:spPr>
          <a:xfrm>
            <a:off x="1043490" y="520133"/>
            <a:ext cx="7024744" cy="661989"/>
          </a:xfrm>
        </p:spPr>
        <p:txBody>
          <a:bodyPr>
            <a:noAutofit/>
          </a:bodyPr>
          <a:lstStyle/>
          <a:p>
            <a:pPr algn="ctr"/>
            <a:r>
              <a:rPr lang="en-US" sz="4000" dirty="0" smtClean="0"/>
              <a:t>Conclusion</a:t>
            </a:r>
            <a:endParaRPr lang="en-US" sz="4000" dirty="0"/>
          </a:p>
        </p:txBody>
      </p:sp>
    </p:spTree>
    <p:extLst>
      <p:ext uri="{BB962C8B-B14F-4D97-AF65-F5344CB8AC3E}">
        <p14:creationId xmlns:p14="http://schemas.microsoft.com/office/powerpoint/2010/main" val="3542585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scene is filled with large redwood&#10;trees, green leaves and a path in the center. The path separates into two paths with a large redwood tree in the center.&#10;" title="Redwoods - John Muir Woods - Fork in the trail"/>
          <p:cNvPicPr>
            <a:picLocks noGrp="1" noChangeAspect="1"/>
          </p:cNvPicPr>
          <p:nvPr>
            <p:ph idx="1"/>
          </p:nvPr>
        </p:nvPicPr>
        <p:blipFill>
          <a:blip r:embed="rId3">
            <a:extLst>
              <a:ext uri="{28A0092B-C50C-407E-A947-70E740481C1C}">
                <a14:useLocalDpi xmlns:a14="http://schemas.microsoft.com/office/drawing/2010/main" val="0"/>
              </a:ext>
            </a:extLst>
          </a:blip>
          <a:srcRect t="10591" b="10591"/>
          <a:stretch>
            <a:fillRect/>
          </a:stretch>
        </p:blipFill>
        <p:spPr/>
      </p:pic>
      <p:sp>
        <p:nvSpPr>
          <p:cNvPr id="3" name="Title 2"/>
          <p:cNvSpPr>
            <a:spLocks noGrp="1"/>
          </p:cNvSpPr>
          <p:nvPr>
            <p:ph type="title"/>
          </p:nvPr>
        </p:nvSpPr>
        <p:spPr/>
        <p:txBody>
          <a:bodyPr/>
          <a:lstStyle/>
          <a:p>
            <a:r>
              <a:rPr lang="en-US" dirty="0" smtClean="0"/>
              <a:t>Valued direction</a:t>
            </a:r>
            <a:endParaRPr lang="en-US" dirty="0"/>
          </a:p>
        </p:txBody>
      </p:sp>
    </p:spTree>
    <p:extLst>
      <p:ext uri="{BB962C8B-B14F-4D97-AF65-F5344CB8AC3E}">
        <p14:creationId xmlns:p14="http://schemas.microsoft.com/office/powerpoint/2010/main" val="6960082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044699" y="429379"/>
            <a:ext cx="4861821" cy="830997"/>
          </a:xfrm>
          <a:prstGeom prst="rect">
            <a:avLst/>
          </a:prstGeom>
          <a:noFill/>
        </p:spPr>
        <p:txBody>
          <a:bodyPr wrap="square" rtlCol="0">
            <a:spAutoFit/>
          </a:bodyPr>
          <a:lstStyle/>
          <a:p>
            <a:pPr algn="ctr"/>
            <a:r>
              <a:rPr lang="en-US" sz="2400" dirty="0" smtClean="0">
                <a:solidFill>
                  <a:srgbClr val="738450"/>
                </a:solidFill>
              </a:rPr>
              <a:t>Mary Atwater</a:t>
            </a:r>
          </a:p>
          <a:p>
            <a:pPr algn="ctr"/>
            <a:r>
              <a:rPr lang="en-US" sz="2400" dirty="0" smtClean="0">
                <a:solidFill>
                  <a:srgbClr val="738450"/>
                </a:solidFill>
              </a:rPr>
              <a:t>Collaborative Mediation Services</a:t>
            </a:r>
            <a:endParaRPr lang="en-US" sz="2400" dirty="0">
              <a:solidFill>
                <a:srgbClr val="738450"/>
              </a:solidFill>
            </a:endParaRPr>
          </a:p>
        </p:txBody>
      </p:sp>
      <p:pic>
        <p:nvPicPr>
          <p:cNvPr id="2052" name="Picture 4" descr="Picture of a stones, with two small stones balanced at the ends of a larger flat stone, which is balanced on top of a base stone.&#10;" title="Stone with 2 small stone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5838" y="1733572"/>
            <a:ext cx="3424947" cy="27372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44699" y="4623647"/>
            <a:ext cx="5054601" cy="1200329"/>
          </a:xfrm>
          <a:prstGeom prst="rect">
            <a:avLst/>
          </a:prstGeom>
          <a:noFill/>
        </p:spPr>
        <p:txBody>
          <a:bodyPr wrap="square" rtlCol="0">
            <a:spAutoFit/>
          </a:bodyPr>
          <a:lstStyle/>
          <a:p>
            <a:pPr algn="ctr"/>
            <a:r>
              <a:rPr lang="en-US" dirty="0" smtClean="0">
                <a:solidFill>
                  <a:schemeClr val="tx2"/>
                </a:solidFill>
              </a:rPr>
              <a:t>Bethesda </a:t>
            </a:r>
          </a:p>
          <a:p>
            <a:pPr algn="ctr"/>
            <a:r>
              <a:rPr lang="en-US" dirty="0" smtClean="0">
                <a:solidFill>
                  <a:schemeClr val="tx2"/>
                </a:solidFill>
              </a:rPr>
              <a:t>Potomac</a:t>
            </a:r>
          </a:p>
          <a:p>
            <a:pPr algn="ctr"/>
            <a:r>
              <a:rPr lang="en-US" dirty="0" smtClean="0">
                <a:solidFill>
                  <a:schemeClr val="tx2"/>
                </a:solidFill>
              </a:rPr>
              <a:t>Maryland</a:t>
            </a:r>
          </a:p>
          <a:p>
            <a:pPr algn="ctr"/>
            <a:r>
              <a:rPr lang="en-US" dirty="0" smtClean="0">
                <a:solidFill>
                  <a:schemeClr val="tx2"/>
                </a:solidFill>
              </a:rPr>
              <a:t>CollaborativeMediationServices.com</a:t>
            </a:r>
            <a:endParaRPr lang="en-US" dirty="0">
              <a:solidFill>
                <a:schemeClr val="tx2"/>
              </a:solidFill>
            </a:endParaRPr>
          </a:p>
        </p:txBody>
      </p:sp>
    </p:spTree>
    <p:extLst>
      <p:ext uri="{BB962C8B-B14F-4D97-AF65-F5344CB8AC3E}">
        <p14:creationId xmlns:p14="http://schemas.microsoft.com/office/powerpoint/2010/main" val="3173725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 indent="0">
              <a:buNone/>
            </a:pPr>
            <a:r>
              <a:rPr lang="en-US" sz="2900" b="1" dirty="0" smtClean="0"/>
              <a:t>NeuroEconomics</a:t>
            </a:r>
            <a:r>
              <a:rPr lang="en-US" sz="2900" dirty="0" smtClean="0"/>
              <a:t> </a:t>
            </a:r>
            <a:r>
              <a:rPr lang="en-US" sz="2100" dirty="0"/>
              <a:t>is an </a:t>
            </a:r>
            <a:r>
              <a:rPr lang="en-US" sz="2100" dirty="0" smtClean="0"/>
              <a:t>interdisciplinary field working to</a:t>
            </a:r>
            <a:r>
              <a:rPr lang="en-US" sz="2100" dirty="0"/>
              <a:t> </a:t>
            </a:r>
            <a:r>
              <a:rPr lang="en-US" sz="2100" dirty="0" smtClean="0"/>
              <a:t>explain </a:t>
            </a:r>
            <a:r>
              <a:rPr lang="en-US" sz="2100" dirty="0"/>
              <a:t>human decision </a:t>
            </a:r>
            <a:r>
              <a:rPr lang="en-US" sz="2100" dirty="0" smtClean="0"/>
              <a:t>making; process </a:t>
            </a:r>
            <a:r>
              <a:rPr lang="en-US" sz="2100" dirty="0"/>
              <a:t>multiple alternatives </a:t>
            </a:r>
            <a:r>
              <a:rPr lang="en-US" sz="2100" dirty="0" smtClean="0"/>
              <a:t>and follow a course of action.</a:t>
            </a:r>
          </a:p>
          <a:p>
            <a:endParaRPr lang="en-US" dirty="0" smtClean="0"/>
          </a:p>
          <a:p>
            <a:pPr marL="45720" indent="0">
              <a:buNone/>
            </a:pPr>
            <a:r>
              <a:rPr lang="en-US" sz="2900" dirty="0" smtClean="0"/>
              <a:t>Goal Directed behavior in the presence of options which assume:</a:t>
            </a:r>
            <a:r>
              <a:rPr lang="en-US" dirty="0" smtClean="0"/>
              <a:t> </a:t>
            </a:r>
            <a:endParaRPr lang="en-US" dirty="0"/>
          </a:p>
          <a:p>
            <a:pPr marL="45720" indent="0">
              <a:buNone/>
            </a:pPr>
            <a:endParaRPr lang="en-US" dirty="0" smtClean="0"/>
          </a:p>
          <a:p>
            <a:pPr marL="45720" indent="0">
              <a:buNone/>
            </a:pPr>
            <a:r>
              <a:rPr lang="en-US" dirty="0" smtClean="0"/>
              <a:t>	There are options to choose between</a:t>
            </a:r>
          </a:p>
          <a:p>
            <a:pPr marL="45720" indent="0">
              <a:buNone/>
            </a:pPr>
            <a:r>
              <a:rPr lang="en-US" dirty="0" smtClean="0"/>
              <a:t>	We choose in a non-random way</a:t>
            </a:r>
          </a:p>
          <a:p>
            <a:pPr marL="45720" indent="0">
              <a:buNone/>
            </a:pPr>
            <a:r>
              <a:rPr lang="en-US" dirty="0" smtClean="0"/>
              <a:t>	Our choices are goal-directed</a:t>
            </a:r>
          </a:p>
          <a:p>
            <a:endParaRPr lang="en-US" dirty="0" smtClean="0"/>
          </a:p>
          <a:p>
            <a:pPr marL="45720" indent="0">
              <a:buNone/>
            </a:pPr>
            <a:r>
              <a:rPr lang="en-US" sz="2800" dirty="0" smtClean="0"/>
              <a:t>Ladder of Inference</a:t>
            </a:r>
            <a:endParaRPr lang="en-US" sz="2800" dirty="0"/>
          </a:p>
          <a:p>
            <a:pPr marL="45720" indent="0">
              <a:buNone/>
            </a:pPr>
            <a:r>
              <a:rPr lang="en-US" dirty="0" smtClean="0"/>
              <a:t>	</a:t>
            </a:r>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neuroeconomics</a:t>
            </a:r>
            <a:endParaRPr lang="en-US" dirty="0"/>
          </a:p>
        </p:txBody>
      </p:sp>
    </p:spTree>
    <p:extLst>
      <p:ext uri="{BB962C8B-B14F-4D97-AF65-F5344CB8AC3E}">
        <p14:creationId xmlns:p14="http://schemas.microsoft.com/office/powerpoint/2010/main" val="1013321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4450" y="120650"/>
            <a:ext cx="8121650" cy="806450"/>
          </a:xfrm>
        </p:spPr>
        <p:txBody>
          <a:bodyPr/>
          <a:lstStyle/>
          <a:p>
            <a:r>
              <a:rPr lang="en-US" dirty="0" smtClean="0">
                <a:solidFill>
                  <a:schemeClr val="tx2"/>
                </a:solidFill>
              </a:rPr>
              <a:t>Ladder of inference</a:t>
            </a:r>
            <a:endParaRPr lang="en-US" dirty="0">
              <a:solidFill>
                <a:schemeClr val="tx2"/>
              </a:solidFill>
            </a:endParaRPr>
          </a:p>
        </p:txBody>
      </p:sp>
      <p:pic>
        <p:nvPicPr>
          <p:cNvPr id="1026" name="Picture 2" descr="Inline 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467" y="1264356"/>
            <a:ext cx="6728177" cy="483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55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descr="You Tube Video - Brain Tricks - This Is How Your Brain Works&#10;&#10;&lt;iframe width=&quot;560&quot; height=&quot;315&quot; src=&quot;//www.youtube.com/embed/JiTz2i4VHFw&quot; frameborder=&quot;0&quot; allowfullscreen&gt;&lt;/iframe&gt;&#10;&#10;http://youtu.be/JiTz2i4VHFw&#10;&#10;" title="Youtube Video"/>
          <p:cNvSpPr>
            <a:spLocks noGrp="1"/>
          </p:cNvSpPr>
          <p:nvPr>
            <p:ph idx="1"/>
          </p:nvPr>
        </p:nvSpPr>
        <p:spPr/>
        <p:txBody>
          <a:bodyPr>
            <a:normAutofit fontScale="85000" lnSpcReduction="20000"/>
          </a:bodyPr>
          <a:lstStyle/>
          <a:p>
            <a:pPr marL="45720" indent="0" algn="ctr">
              <a:buNone/>
            </a:pPr>
            <a:r>
              <a:rPr lang="en-US" sz="2400" dirty="0"/>
              <a:t>Daniel Kahneman: "Thinking, Fast and </a:t>
            </a:r>
            <a:r>
              <a:rPr lang="en-US" sz="2400" dirty="0" smtClean="0"/>
              <a:t>Slow”</a:t>
            </a:r>
            <a:endParaRPr lang="en-US" sz="2400" b="1" dirty="0"/>
          </a:p>
          <a:p>
            <a:pPr marL="45720" indent="0">
              <a:buNone/>
            </a:pPr>
            <a:endParaRPr lang="en-US" sz="2400" b="1" dirty="0"/>
          </a:p>
          <a:p>
            <a:pPr marL="45720" indent="0">
              <a:buNone/>
            </a:pPr>
            <a:r>
              <a:rPr lang="en-US" sz="2400" b="1" dirty="0"/>
              <a:t>Two </a:t>
            </a:r>
            <a:r>
              <a:rPr lang="en-US" sz="2400" b="1" dirty="0" smtClean="0"/>
              <a:t>types of information processing: Each </a:t>
            </a:r>
            <a:r>
              <a:rPr lang="en-US" sz="2400" b="1" dirty="0"/>
              <a:t>i</a:t>
            </a:r>
            <a:r>
              <a:rPr lang="en-US" sz="2400" b="1" dirty="0" smtClean="0"/>
              <a:t>mpact how we perceive input, draw associations, and how we are then “primed” for our experience.</a:t>
            </a:r>
            <a:endParaRPr lang="en-US" sz="2400" b="1" dirty="0"/>
          </a:p>
          <a:p>
            <a:pPr marL="45720" indent="0">
              <a:buNone/>
            </a:pPr>
            <a:endParaRPr lang="en-US" sz="2400" b="1" dirty="0"/>
          </a:p>
          <a:p>
            <a:pPr marL="45720" indent="0">
              <a:buNone/>
            </a:pPr>
            <a:r>
              <a:rPr lang="en-US" sz="2400" b="1" dirty="0"/>
              <a:t>System one </a:t>
            </a:r>
            <a:r>
              <a:rPr lang="en-US" sz="2400" b="1" dirty="0" smtClean="0"/>
              <a:t>– Automatic Reaction =  “Fire”</a:t>
            </a:r>
          </a:p>
          <a:p>
            <a:pPr marL="45720" indent="0">
              <a:buNone/>
            </a:pPr>
            <a:endParaRPr lang="en-US" sz="2400" b="1" dirty="0"/>
          </a:p>
          <a:p>
            <a:pPr marL="45720" indent="0">
              <a:buNone/>
            </a:pPr>
            <a:r>
              <a:rPr lang="en-US" sz="2400" b="1" dirty="0"/>
              <a:t>Systems two </a:t>
            </a:r>
            <a:r>
              <a:rPr lang="en-US" sz="2400" b="1" dirty="0" smtClean="0"/>
              <a:t>– Attention + Effort = Agency</a:t>
            </a:r>
          </a:p>
          <a:p>
            <a:pPr marL="45720" indent="0">
              <a:buNone/>
            </a:pPr>
            <a:endParaRPr lang="en-US" sz="2400" b="1" dirty="0" smtClean="0"/>
          </a:p>
          <a:p>
            <a:pPr marL="45720" indent="0">
              <a:buNone/>
            </a:pPr>
            <a:r>
              <a:rPr lang="en-US" sz="2400" b="1" dirty="0" smtClean="0"/>
              <a:t>Priming the mind, “What is Possible or Not Very Likely?”</a:t>
            </a:r>
          </a:p>
          <a:p>
            <a:pPr marL="45720" indent="0" algn="ctr">
              <a:buNone/>
            </a:pPr>
            <a:r>
              <a:rPr lang="en-US" sz="2400" smtClean="0">
                <a:hlinkClick r:id="rId3"/>
              </a:rPr>
              <a:t>www.youtube.com/embed/JiTz2i4VHFw</a:t>
            </a:r>
            <a:endParaRPr lang="en-US" sz="2400" smtClean="0"/>
          </a:p>
          <a:p>
            <a:pPr marL="45720" indent="0" algn="ctr">
              <a:buNone/>
            </a:pPr>
            <a:endParaRPr lang="en-US" sz="2400" b="1" dirty="0" smtClean="0"/>
          </a:p>
        </p:txBody>
      </p:sp>
      <p:sp>
        <p:nvSpPr>
          <p:cNvPr id="3" name="Title 2"/>
          <p:cNvSpPr>
            <a:spLocks noGrp="1"/>
          </p:cNvSpPr>
          <p:nvPr>
            <p:ph type="title"/>
          </p:nvPr>
        </p:nvSpPr>
        <p:spPr/>
        <p:txBody>
          <a:bodyPr/>
          <a:lstStyle/>
          <a:p>
            <a:r>
              <a:rPr lang="en-US" dirty="0" smtClean="0"/>
              <a:t>thinking fast and slow</a:t>
            </a:r>
            <a:endParaRPr lang="en-US" dirty="0"/>
          </a:p>
        </p:txBody>
      </p:sp>
    </p:spTree>
    <p:extLst>
      <p:ext uri="{BB962C8B-B14F-4D97-AF65-F5344CB8AC3E}">
        <p14:creationId xmlns:p14="http://schemas.microsoft.com/office/powerpoint/2010/main" val="2658670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547" y="1619745"/>
            <a:ext cx="8837850" cy="4976634"/>
          </a:xfrm>
        </p:spPr>
        <p:txBody>
          <a:bodyPr>
            <a:normAutofit/>
          </a:bodyPr>
          <a:lstStyle/>
          <a:p>
            <a:pPr marL="45720" indent="0" algn="ctr">
              <a:buNone/>
            </a:pPr>
            <a:endParaRPr lang="en-US" sz="2400" dirty="0" smtClean="0"/>
          </a:p>
          <a:p>
            <a:pPr marL="45720" indent="0" algn="ctr">
              <a:buNone/>
            </a:pPr>
            <a:r>
              <a:rPr lang="en-US" sz="2800" dirty="0" smtClean="0"/>
              <a:t>Brain</a:t>
            </a:r>
            <a:r>
              <a:rPr lang="en-US" sz="2400" dirty="0" smtClean="0"/>
              <a:t> </a:t>
            </a:r>
            <a:endParaRPr lang="en-US" sz="2400" dirty="0"/>
          </a:p>
          <a:p>
            <a:pPr marL="45720" indent="0" algn="ctr">
              <a:buNone/>
            </a:pPr>
            <a:r>
              <a:rPr lang="en-US" sz="2400" dirty="0" smtClean="0"/>
              <a:t>Structure, </a:t>
            </a:r>
            <a:r>
              <a:rPr lang="en-US" sz="2400" dirty="0"/>
              <a:t>M</a:t>
            </a:r>
            <a:r>
              <a:rPr lang="en-US" sz="2400" dirty="0" smtClean="0"/>
              <a:t>emory and Chemistry</a:t>
            </a:r>
          </a:p>
          <a:p>
            <a:pPr marL="45720" indent="0" algn="ctr">
              <a:buNone/>
            </a:pPr>
            <a:endParaRPr lang="en-US" sz="2400" dirty="0" smtClean="0"/>
          </a:p>
          <a:p>
            <a:pPr marL="45720" indent="0" algn="ctr">
              <a:buNone/>
            </a:pPr>
            <a:r>
              <a:rPr lang="en-US" sz="2800" dirty="0" smtClean="0"/>
              <a:t>Inflexible or Flexible</a:t>
            </a:r>
            <a:endParaRPr lang="en-US" sz="2800" dirty="0"/>
          </a:p>
          <a:p>
            <a:pPr marL="45720" indent="0" algn="ctr">
              <a:buNone/>
            </a:pPr>
            <a:r>
              <a:rPr lang="en-US" sz="2400" dirty="0"/>
              <a:t>depends on who we are and where we have been and where we want to go</a:t>
            </a:r>
          </a:p>
          <a:p>
            <a:pPr marL="45720" indent="0" algn="ctr">
              <a:buNone/>
            </a:pPr>
            <a:endParaRPr lang="en-US" sz="2400" dirty="0" smtClean="0"/>
          </a:p>
          <a:p>
            <a:pPr marL="45720" indent="0" algn="ctr">
              <a:buNone/>
            </a:pPr>
            <a:r>
              <a:rPr lang="en-US" sz="2800" dirty="0" smtClean="0"/>
              <a:t>Cognitive Bias</a:t>
            </a:r>
            <a:endParaRPr lang="en-US" sz="2800" dirty="0"/>
          </a:p>
          <a:p>
            <a:pPr marL="45720" indent="0" algn="ctr">
              <a:buNone/>
            </a:pPr>
            <a:r>
              <a:rPr lang="en-US" sz="2400" dirty="0" smtClean="0"/>
              <a:t> </a:t>
            </a:r>
            <a:endParaRPr lang="en-US" sz="2400" dirty="0"/>
          </a:p>
          <a:p>
            <a:pPr marL="365760" lvl="1" indent="0">
              <a:buNone/>
            </a:pPr>
            <a:endParaRPr lang="en-US" sz="2400" dirty="0" smtClean="0"/>
          </a:p>
          <a:p>
            <a:pPr marL="45720" indent="0">
              <a:buNone/>
            </a:pPr>
            <a:endParaRPr lang="en-US" dirty="0"/>
          </a:p>
          <a:p>
            <a:endParaRPr lang="en-US" dirty="0" smtClean="0"/>
          </a:p>
          <a:p>
            <a:endParaRPr lang="en-US" dirty="0"/>
          </a:p>
        </p:txBody>
      </p:sp>
      <p:sp>
        <p:nvSpPr>
          <p:cNvPr id="3" name="Title 2"/>
          <p:cNvSpPr>
            <a:spLocks noGrp="1"/>
          </p:cNvSpPr>
          <p:nvPr>
            <p:ph type="title"/>
          </p:nvPr>
        </p:nvSpPr>
        <p:spPr/>
        <p:txBody>
          <a:bodyPr/>
          <a:lstStyle/>
          <a:p>
            <a:r>
              <a:rPr lang="en-US" sz="2800" dirty="0" smtClean="0"/>
              <a:t>Thinking makes it so</a:t>
            </a:r>
            <a:endParaRPr lang="en-US" sz="2800" dirty="0"/>
          </a:p>
        </p:txBody>
      </p:sp>
    </p:spTree>
    <p:extLst>
      <p:ext uri="{BB962C8B-B14F-4D97-AF65-F5344CB8AC3E}">
        <p14:creationId xmlns:p14="http://schemas.microsoft.com/office/powerpoint/2010/main" val="226243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33" y="261277"/>
            <a:ext cx="8381260" cy="1054394"/>
          </a:xfrm>
        </p:spPr>
        <p:txBody>
          <a:bodyPr/>
          <a:lstStyle/>
          <a:p>
            <a:r>
              <a:rPr lang="en-US" sz="4000" dirty="0" smtClean="0"/>
              <a:t>Emotional</a:t>
            </a:r>
            <a:r>
              <a:rPr lang="en-US" dirty="0" smtClean="0"/>
              <a:t> </a:t>
            </a:r>
            <a:r>
              <a:rPr lang="en-US" sz="4000" dirty="0" smtClean="0"/>
              <a:t>Brain</a:t>
            </a:r>
            <a:endParaRPr lang="en-US" dirty="0"/>
          </a:p>
        </p:txBody>
      </p:sp>
      <p:pic>
        <p:nvPicPr>
          <p:cNvPr id="6" name="Content Placeholder 5" descr="The picture identifies the Prefrontal cortex on top left, sensory top right, language regions towards the back right, and the emotional limbic system dead center.  An large golfd arrow shows pathway from limbic to the prefrontal cortex, middle to upper left right.&#10;Thinner broken red arrows, weaker pathway from prefrontal cortex to the middle limbic system area.&#10;" title="Pictureof side view of the brain"/>
          <p:cNvPicPr>
            <a:picLocks noGrp="1"/>
          </p:cNvPicPr>
          <p:nvPr>
            <p:ph idx="1"/>
          </p:nvPr>
        </p:nvPicPr>
        <p:blipFill rotWithShape="1">
          <a:blip r:embed="rId3">
            <a:extLst>
              <a:ext uri="{28A0092B-C50C-407E-A947-70E740481C1C}">
                <a14:useLocalDpi xmlns:a14="http://schemas.microsoft.com/office/drawing/2010/main" val="0"/>
              </a:ext>
            </a:extLst>
          </a:blip>
          <a:srcRect t="12006" b="32902"/>
          <a:stretch/>
        </p:blipFill>
        <p:spPr bwMode="auto">
          <a:xfrm>
            <a:off x="407633" y="1689697"/>
            <a:ext cx="8407893" cy="4890610"/>
          </a:xfrm>
          <a:prstGeom prst="rect">
            <a:avLst/>
          </a:prstGeom>
          <a:noFill/>
          <a:ln>
            <a:noFill/>
          </a:ln>
        </p:spPr>
      </p:pic>
      <p:sp>
        <p:nvSpPr>
          <p:cNvPr id="3" name="TextBox 2"/>
          <p:cNvSpPr txBox="1"/>
          <p:nvPr/>
        </p:nvSpPr>
        <p:spPr>
          <a:xfrm>
            <a:off x="702891" y="2449778"/>
            <a:ext cx="1026731" cy="369332"/>
          </a:xfrm>
          <a:prstGeom prst="rect">
            <a:avLst/>
          </a:prstGeom>
          <a:noFill/>
        </p:spPr>
        <p:txBody>
          <a:bodyPr wrap="none" rtlCol="0">
            <a:spAutoFit/>
          </a:bodyPr>
          <a:lstStyle/>
          <a:p>
            <a:r>
              <a:rPr lang="en-US" dirty="0" smtClean="0"/>
              <a:t>Thinking</a:t>
            </a:r>
            <a:endParaRPr lang="en-US" dirty="0"/>
          </a:p>
        </p:txBody>
      </p:sp>
      <p:sp>
        <p:nvSpPr>
          <p:cNvPr id="5" name="TextBox 4"/>
          <p:cNvSpPr txBox="1"/>
          <p:nvPr/>
        </p:nvSpPr>
        <p:spPr>
          <a:xfrm>
            <a:off x="540136" y="4758198"/>
            <a:ext cx="1189486" cy="369332"/>
          </a:xfrm>
          <a:prstGeom prst="rect">
            <a:avLst/>
          </a:prstGeom>
          <a:noFill/>
        </p:spPr>
        <p:txBody>
          <a:bodyPr wrap="none" rtlCol="0">
            <a:spAutoFit/>
          </a:bodyPr>
          <a:lstStyle/>
          <a:p>
            <a:r>
              <a:rPr lang="en-US" dirty="0" smtClean="0"/>
              <a:t>Emotional</a:t>
            </a:r>
            <a:endParaRPr lang="en-US" dirty="0"/>
          </a:p>
        </p:txBody>
      </p:sp>
      <p:sp>
        <p:nvSpPr>
          <p:cNvPr id="8" name="Bent Arrow 7" descr="Arrow bent to the left" title="Bent Arrow"/>
          <p:cNvSpPr/>
          <p:nvPr/>
        </p:nvSpPr>
        <p:spPr>
          <a:xfrm>
            <a:off x="2877979" y="2634444"/>
            <a:ext cx="1607885" cy="2080536"/>
          </a:xfrm>
          <a:prstGeom prst="bentArrow">
            <a:avLst>
              <a:gd name="adj1" fmla="val 25000"/>
              <a:gd name="adj2" fmla="val 26260"/>
              <a:gd name="adj3" fmla="val 22479"/>
              <a:gd name="adj4" fmla="val 43750"/>
            </a:avLst>
          </a:prstGeom>
          <a:pattFill prst="ltDnDiag">
            <a:fgClr>
              <a:schemeClr val="tx1"/>
            </a:fgClr>
            <a:bgClr>
              <a:schemeClr val="accent3">
                <a:lumMod val="75000"/>
              </a:schemeClr>
            </a:bgClr>
          </a:pattFill>
          <a:ln>
            <a:solidFill>
              <a:schemeClr val="tx1"/>
            </a:solid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0" name="Curved Connector 9" descr="Curved arrow to the right" title="Curved Arrow"/>
          <p:cNvCxnSpPr/>
          <p:nvPr/>
        </p:nvCxnSpPr>
        <p:spPr>
          <a:xfrm>
            <a:off x="2634769" y="3836832"/>
            <a:ext cx="1432234" cy="1013248"/>
          </a:xfrm>
          <a:prstGeom prst="curvedConnector3">
            <a:avLst>
              <a:gd name="adj1" fmla="val 50000"/>
            </a:avLst>
          </a:prstGeom>
          <a:ln w="6985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descr="Curved arrow to the right" title="Curved Arrow"/>
          <p:cNvCxnSpPr/>
          <p:nvPr/>
        </p:nvCxnSpPr>
        <p:spPr>
          <a:xfrm>
            <a:off x="2513164" y="4060572"/>
            <a:ext cx="1432234" cy="992158"/>
          </a:xfrm>
          <a:prstGeom prst="curvedConnector3">
            <a:avLst>
              <a:gd name="adj1" fmla="val 50000"/>
            </a:avLst>
          </a:prstGeom>
          <a:ln w="6985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73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style.rotation</p:attrName>
                                        </p:attrNameLst>
                                      </p:cBhvr>
                                      <p:tavLst>
                                        <p:tav tm="0">
                                          <p:val>
                                            <p:fltVal val="720"/>
                                          </p:val>
                                        </p:tav>
                                        <p:tav tm="100000">
                                          <p:val>
                                            <p:fltVal val="0"/>
                                          </p:val>
                                        </p:tav>
                                      </p:tavLst>
                                    </p:anim>
                                    <p:anim calcmode="lin" valueType="num">
                                      <p:cBhvr>
                                        <p:cTn id="21" dur="2000" fill="hold"/>
                                        <p:tgtEl>
                                          <p:spTgt spid="10"/>
                                        </p:tgtEl>
                                        <p:attrNameLst>
                                          <p:attrName>ppt_h</p:attrName>
                                        </p:attrNameLst>
                                      </p:cBhvr>
                                      <p:tavLst>
                                        <p:tav tm="0">
                                          <p:val>
                                            <p:fltVal val="0"/>
                                          </p:val>
                                        </p:tav>
                                        <p:tav tm="100000">
                                          <p:val>
                                            <p:strVal val="#ppt_h"/>
                                          </p:val>
                                        </p:tav>
                                      </p:tavLst>
                                    </p:anim>
                                    <p:anim calcmode="lin" valueType="num">
                                      <p:cBhvr>
                                        <p:cTn id="22" dur="2000" fill="hold"/>
                                        <p:tgtEl>
                                          <p:spTgt spid="10"/>
                                        </p:tgtEl>
                                        <p:attrNameLst>
                                          <p:attrName>ppt_w</p:attrName>
                                        </p:attrNameLst>
                                      </p:cBhvr>
                                      <p:tavLst>
                                        <p:tav tm="0">
                                          <p:val>
                                            <p:fltVal val="0"/>
                                          </p:val>
                                        </p:tav>
                                        <p:tav tm="100000">
                                          <p:val>
                                            <p:strVal val="#ppt_w"/>
                                          </p:val>
                                        </p:tav>
                                      </p:tavLst>
                                    </p:anim>
                                  </p:childTnLst>
                                </p:cTn>
                              </p:par>
                              <p:par>
                                <p:cTn id="23" presetID="35"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2000"/>
                                        <p:tgtEl>
                                          <p:spTgt spid="26"/>
                                        </p:tgtEl>
                                      </p:cBhvr>
                                    </p:animEffect>
                                    <p:anim calcmode="lin" valueType="num">
                                      <p:cBhvr>
                                        <p:cTn id="26" dur="2000" fill="hold"/>
                                        <p:tgtEl>
                                          <p:spTgt spid="26"/>
                                        </p:tgtEl>
                                        <p:attrNameLst>
                                          <p:attrName>style.rotation</p:attrName>
                                        </p:attrNameLst>
                                      </p:cBhvr>
                                      <p:tavLst>
                                        <p:tav tm="0">
                                          <p:val>
                                            <p:fltVal val="720"/>
                                          </p:val>
                                        </p:tav>
                                        <p:tav tm="100000">
                                          <p:val>
                                            <p:fltVal val="0"/>
                                          </p:val>
                                        </p:tav>
                                      </p:tavLst>
                                    </p:anim>
                                    <p:anim calcmode="lin" valueType="num">
                                      <p:cBhvr>
                                        <p:cTn id="27" dur="2000" fill="hold"/>
                                        <p:tgtEl>
                                          <p:spTgt spid="26"/>
                                        </p:tgtEl>
                                        <p:attrNameLst>
                                          <p:attrName>ppt_h</p:attrName>
                                        </p:attrNameLst>
                                      </p:cBhvr>
                                      <p:tavLst>
                                        <p:tav tm="0">
                                          <p:val>
                                            <p:fltVal val="0"/>
                                          </p:val>
                                        </p:tav>
                                        <p:tav tm="100000">
                                          <p:val>
                                            <p:strVal val="#ppt_h"/>
                                          </p:val>
                                        </p:tav>
                                      </p:tavLst>
                                    </p:anim>
                                    <p:anim calcmode="lin" valueType="num">
                                      <p:cBhvr>
                                        <p:cTn id="28" dur="2000" fill="hold"/>
                                        <p:tgtEl>
                                          <p:spTgt spid="26"/>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35" presetClass="emph" presetSubtype="0" fill="hold" grpId="1" nodeType="clickEffect">
                                  <p:stCondLst>
                                    <p:cond delay="0"/>
                                  </p:stCondLst>
                                  <p:childTnLst>
                                    <p:anim calcmode="discrete" valueType="str">
                                      <p:cBhvr>
                                        <p:cTn id="32"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33" fill="hold">
                      <p:stCondLst>
                        <p:cond delay="indefinite"/>
                      </p:stCondLst>
                      <p:childTnLst>
                        <p:par>
                          <p:cTn id="34" fill="hold">
                            <p:stCondLst>
                              <p:cond delay="0"/>
                            </p:stCondLst>
                            <p:childTnLst>
                              <p:par>
                                <p:cTn id="35" presetID="32" presetClass="emph" presetSubtype="0" fill="hold" nodeType="clickEffect">
                                  <p:stCondLst>
                                    <p:cond delay="0"/>
                                  </p:stCondLst>
                                  <p:childTnLst>
                                    <p:animRot by="120000">
                                      <p:cBhvr>
                                        <p:cTn id="36" dur="100" fill="hold">
                                          <p:stCondLst>
                                            <p:cond delay="0"/>
                                          </p:stCondLst>
                                        </p:cTn>
                                        <p:tgtEl>
                                          <p:spTgt spid="10"/>
                                        </p:tgtEl>
                                        <p:attrNameLst>
                                          <p:attrName>r</p:attrName>
                                        </p:attrNameLst>
                                      </p:cBhvr>
                                    </p:animRot>
                                    <p:animRot by="-240000">
                                      <p:cBhvr>
                                        <p:cTn id="37" dur="200" fill="hold">
                                          <p:stCondLst>
                                            <p:cond delay="200"/>
                                          </p:stCondLst>
                                        </p:cTn>
                                        <p:tgtEl>
                                          <p:spTgt spid="10"/>
                                        </p:tgtEl>
                                        <p:attrNameLst>
                                          <p:attrName>r</p:attrName>
                                        </p:attrNameLst>
                                      </p:cBhvr>
                                    </p:animRot>
                                    <p:animRot by="240000">
                                      <p:cBhvr>
                                        <p:cTn id="38" dur="200" fill="hold">
                                          <p:stCondLst>
                                            <p:cond delay="400"/>
                                          </p:stCondLst>
                                        </p:cTn>
                                        <p:tgtEl>
                                          <p:spTgt spid="10"/>
                                        </p:tgtEl>
                                        <p:attrNameLst>
                                          <p:attrName>r</p:attrName>
                                        </p:attrNameLst>
                                      </p:cBhvr>
                                    </p:animRot>
                                    <p:animRot by="-240000">
                                      <p:cBhvr>
                                        <p:cTn id="39" dur="200" fill="hold">
                                          <p:stCondLst>
                                            <p:cond delay="600"/>
                                          </p:stCondLst>
                                        </p:cTn>
                                        <p:tgtEl>
                                          <p:spTgt spid="10"/>
                                        </p:tgtEl>
                                        <p:attrNameLst>
                                          <p:attrName>r</p:attrName>
                                        </p:attrNameLst>
                                      </p:cBhvr>
                                    </p:animRot>
                                    <p:animRot by="120000">
                                      <p:cBhvr>
                                        <p:cTn id="40" dur="200" fill="hold">
                                          <p:stCondLst>
                                            <p:cond delay="800"/>
                                          </p:stCondLst>
                                        </p:cTn>
                                        <p:tgtEl>
                                          <p:spTgt spid="1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26"/>
                                        </p:tgtEl>
                                        <p:attrNameLst>
                                          <p:attrName>r</p:attrName>
                                        </p:attrNameLst>
                                      </p:cBhvr>
                                    </p:animRot>
                                    <p:animRot by="-240000">
                                      <p:cBhvr>
                                        <p:cTn id="43" dur="200" fill="hold">
                                          <p:stCondLst>
                                            <p:cond delay="200"/>
                                          </p:stCondLst>
                                        </p:cTn>
                                        <p:tgtEl>
                                          <p:spTgt spid="26"/>
                                        </p:tgtEl>
                                        <p:attrNameLst>
                                          <p:attrName>r</p:attrName>
                                        </p:attrNameLst>
                                      </p:cBhvr>
                                    </p:animRot>
                                    <p:animRot by="240000">
                                      <p:cBhvr>
                                        <p:cTn id="44" dur="200" fill="hold">
                                          <p:stCondLst>
                                            <p:cond delay="400"/>
                                          </p:stCondLst>
                                        </p:cTn>
                                        <p:tgtEl>
                                          <p:spTgt spid="26"/>
                                        </p:tgtEl>
                                        <p:attrNameLst>
                                          <p:attrName>r</p:attrName>
                                        </p:attrNameLst>
                                      </p:cBhvr>
                                    </p:animRot>
                                    <p:animRot by="-240000">
                                      <p:cBhvr>
                                        <p:cTn id="45" dur="200" fill="hold">
                                          <p:stCondLst>
                                            <p:cond delay="600"/>
                                          </p:stCondLst>
                                        </p:cTn>
                                        <p:tgtEl>
                                          <p:spTgt spid="26"/>
                                        </p:tgtEl>
                                        <p:attrNameLst>
                                          <p:attrName>r</p:attrName>
                                        </p:attrNameLst>
                                      </p:cBhvr>
                                    </p:animRot>
                                    <p:animRot by="120000">
                                      <p:cBhvr>
                                        <p:cTn id="46"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Venture">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Custom 1">
      <a:majorFont>
        <a:latin typeface="Lucida Console"/>
        <a:ea typeface=""/>
        <a:cs typeface=""/>
      </a:majorFont>
      <a:minorFont>
        <a:latin typeface="Lucida Console"/>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lnDef>
      <a:spPr>
        <a:ln>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24197</TotalTime>
  <Words>2366</Words>
  <Application>Microsoft Office PowerPoint</Application>
  <PresentationFormat>On-screen Show (4:3)</PresentationFormat>
  <Paragraphs>335</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Grid</vt:lpstr>
      <vt:lpstr>  How Do YOU MAKE DECISIONS?  Mary Atwater, Psy.D, may 14, 2015</vt:lpstr>
      <vt:lpstr>welcome</vt:lpstr>
      <vt:lpstr>Conflict requires Positions</vt:lpstr>
      <vt:lpstr>Valued direction</vt:lpstr>
      <vt:lpstr>neuroeconomics</vt:lpstr>
      <vt:lpstr>Ladder of inference</vt:lpstr>
      <vt:lpstr>thinking fast and slow</vt:lpstr>
      <vt:lpstr>Thinking makes it so</vt:lpstr>
      <vt:lpstr>Emotional Brain</vt:lpstr>
      <vt:lpstr>Sad Brain</vt:lpstr>
      <vt:lpstr>inflexible</vt:lpstr>
      <vt:lpstr>Inflexible</vt:lpstr>
      <vt:lpstr>PowerPoint Presentation</vt:lpstr>
      <vt:lpstr>Flexible Thinking</vt:lpstr>
      <vt:lpstr>Flexible - workable</vt:lpstr>
      <vt:lpstr>PowerPoint Presentation</vt:lpstr>
      <vt:lpstr>Cognitive Bias</vt:lpstr>
      <vt:lpstr>Watching your thoughts</vt:lpstr>
      <vt:lpstr>PowerPoint Presentation</vt:lpstr>
      <vt:lpstr>FUTURE - What if ?</vt:lpstr>
      <vt:lpstr>PAST =&gt; There - then</vt:lpstr>
      <vt:lpstr>Prospect theory</vt:lpstr>
      <vt:lpstr>Worry about probability</vt:lpstr>
      <vt:lpstr>Endowment effect</vt:lpstr>
      <vt:lpstr>WE all arrive by different streets” Pablo Neruda</vt:lpstr>
      <vt:lpstr> Capacity</vt:lpstr>
      <vt:lpstr>Hooked by a thought</vt:lpstr>
      <vt:lpstr>Stuck =&gt; Unstuck</vt:lpstr>
      <vt:lpstr>Here - now</vt:lpstr>
      <vt:lpstr>Valued direction</vt:lpstr>
      <vt:lpstr>Acceptance =&gt;Moving forward</vt:lpstr>
      <vt:lpstr>Seeing all sides - many perspectives </vt:lpstr>
      <vt:lpstr>PowerPoint Presentation</vt:lpstr>
      <vt:lpstr>Ladder of inference</vt:lpstr>
      <vt:lpstr>Calm and thoughtful</vt:lpstr>
      <vt:lpstr>Action to support values</vt:lpstr>
      <vt:lpstr>Committed action</vt:lpstr>
      <vt:lpstr>New ways to think and behave</vt:lpstr>
      <vt:lpstr>Conclusion</vt:lpstr>
      <vt:lpstr>PowerPoint Presentation</vt:lpstr>
    </vt:vector>
  </TitlesOfParts>
  <Company>Mary Atwater, PsyD,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Flexible Thinking working with difficult clients</dc:title>
  <dc:creator>Mary Atwater</dc:creator>
  <cp:lastModifiedBy>DOEUSER</cp:lastModifiedBy>
  <cp:revision>460</cp:revision>
  <cp:lastPrinted>2015-03-31T14:10:11Z</cp:lastPrinted>
  <dcterms:created xsi:type="dcterms:W3CDTF">2013-08-20T20:45:04Z</dcterms:created>
  <dcterms:modified xsi:type="dcterms:W3CDTF">2015-04-30T19:48:31Z</dcterms:modified>
</cp:coreProperties>
</file>