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3">
  <p:sldMasterIdLst>
    <p:sldMasterId id="2147483705" r:id="rId1"/>
    <p:sldMasterId id="2147483715" r:id="rId2"/>
  </p:sldMasterIdLst>
  <p:notesMasterIdLst>
    <p:notesMasterId r:id="rId40"/>
  </p:notesMasterIdLst>
  <p:handoutMasterIdLst>
    <p:handoutMasterId r:id="rId41"/>
  </p:handoutMasterIdLst>
  <p:sldIdLst>
    <p:sldId id="446" r:id="rId3"/>
    <p:sldId id="453" r:id="rId4"/>
    <p:sldId id="803" r:id="rId5"/>
    <p:sldId id="874" r:id="rId6"/>
    <p:sldId id="875" r:id="rId7"/>
    <p:sldId id="877" r:id="rId8"/>
    <p:sldId id="878" r:id="rId9"/>
    <p:sldId id="880" r:id="rId10"/>
    <p:sldId id="918" r:id="rId11"/>
    <p:sldId id="806" r:id="rId12"/>
    <p:sldId id="873" r:id="rId13"/>
    <p:sldId id="881" r:id="rId14"/>
    <p:sldId id="882" r:id="rId15"/>
    <p:sldId id="884" r:id="rId16"/>
    <p:sldId id="885" r:id="rId17"/>
    <p:sldId id="887" r:id="rId18"/>
    <p:sldId id="818" r:id="rId19"/>
    <p:sldId id="888" r:id="rId20"/>
    <p:sldId id="889" r:id="rId21"/>
    <p:sldId id="911" r:id="rId22"/>
    <p:sldId id="912" r:id="rId23"/>
    <p:sldId id="916" r:id="rId24"/>
    <p:sldId id="913" r:id="rId25"/>
    <p:sldId id="914" r:id="rId26"/>
    <p:sldId id="915" r:id="rId27"/>
    <p:sldId id="893" r:id="rId28"/>
    <p:sldId id="895" r:id="rId29"/>
    <p:sldId id="896" r:id="rId30"/>
    <p:sldId id="897" r:id="rId31"/>
    <p:sldId id="898" r:id="rId32"/>
    <p:sldId id="899" r:id="rId33"/>
    <p:sldId id="901" r:id="rId34"/>
    <p:sldId id="910" r:id="rId35"/>
    <p:sldId id="900" r:id="rId36"/>
    <p:sldId id="902" r:id="rId37"/>
    <p:sldId id="908" r:id="rId38"/>
    <p:sldId id="909" r:id="rId39"/>
  </p:sldIdLst>
  <p:sldSz cx="9144000" cy="6858000" type="screen4x3"/>
  <p:notesSz cx="9283700" cy="6997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orient="horz" pos="576" userDrawn="1">
          <p15:clr>
            <a:srgbClr val="A4A3A4"/>
          </p15:clr>
        </p15:guide>
        <p15:guide id="3" pos="5760" userDrawn="1">
          <p15:clr>
            <a:srgbClr val="A4A3A4"/>
          </p15:clr>
        </p15:guide>
        <p15:guide id="4" pos="2304" userDrawn="1">
          <p15:clr>
            <a:srgbClr val="A4A3A4"/>
          </p15:clr>
        </p15:guide>
        <p15:guide id="5" orient="horz" pos="48" userDrawn="1">
          <p15:clr>
            <a:srgbClr val="A4A3A4"/>
          </p15:clr>
        </p15:guide>
        <p15:guide id="6" pos="5472">
          <p15:clr>
            <a:srgbClr val="A4A3A4"/>
          </p15:clr>
        </p15:guide>
        <p15:guide id="7" pos="288">
          <p15:clr>
            <a:srgbClr val="A4A3A4"/>
          </p15:clr>
        </p15:guide>
      </p15:sldGuideLst>
    </p:ext>
    <p:ext uri="{2D200454-40CA-4A62-9FC3-DE9A4176ACB9}">
      <p15:notesGuideLst xmlns:p15="http://schemas.microsoft.com/office/powerpoint/2012/main">
        <p15:guide id="1" orient="horz" pos="2204">
          <p15:clr>
            <a:srgbClr val="A4A3A4"/>
          </p15:clr>
        </p15:guide>
        <p15:guide id="2" pos="29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nnah E. Hoffman" initials="HE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99"/>
    <a:srgbClr val="E8E9EC"/>
    <a:srgbClr val="CDD0D6"/>
    <a:srgbClr val="34F046"/>
    <a:srgbClr val="595959"/>
    <a:srgbClr val="898989"/>
    <a:srgbClr val="FFFFFF"/>
    <a:srgbClr val="96989C"/>
    <a:srgbClr val="146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11" autoAdjust="0"/>
    <p:restoredTop sz="94799" autoAdjust="0"/>
  </p:normalViewPr>
  <p:slideViewPr>
    <p:cSldViewPr>
      <p:cViewPr varScale="1">
        <p:scale>
          <a:sx n="88" d="100"/>
          <a:sy n="88" d="100"/>
        </p:scale>
        <p:origin x="1110" y="96"/>
      </p:cViewPr>
      <p:guideLst>
        <p:guide orient="horz" pos="3888"/>
        <p:guide orient="horz" pos="576"/>
        <p:guide pos="5760"/>
        <p:guide pos="2304"/>
        <p:guide orient="horz" pos="48"/>
        <p:guide pos="5472"/>
        <p:guide pos="288"/>
      </p:guideLst>
    </p:cSldViewPr>
  </p:slideViewPr>
  <p:outlineViewPr>
    <p:cViewPr>
      <p:scale>
        <a:sx n="33" d="100"/>
        <a:sy n="33" d="100"/>
      </p:scale>
      <p:origin x="0" y="3879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73" d="100"/>
          <a:sy n="73" d="100"/>
        </p:scale>
        <p:origin x="-1908" y="-96"/>
      </p:cViewPr>
      <p:guideLst>
        <p:guide orient="horz" pos="2204"/>
        <p:guide pos="29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414" cy="349885"/>
          </a:xfrm>
          <a:prstGeom prst="rect">
            <a:avLst/>
          </a:prstGeom>
        </p:spPr>
        <p:txBody>
          <a:bodyPr vert="horz" lIns="90169" tIns="45084" rIns="90169" bIns="45084" rtlCol="0"/>
          <a:lstStyle>
            <a:lvl1pPr algn="l">
              <a:defRPr sz="1200"/>
            </a:lvl1pPr>
          </a:lstStyle>
          <a:p>
            <a:endParaRPr lang="en-US" dirty="0"/>
          </a:p>
        </p:txBody>
      </p:sp>
      <p:sp>
        <p:nvSpPr>
          <p:cNvPr id="3" name="Date Placeholder 2"/>
          <p:cNvSpPr>
            <a:spLocks noGrp="1"/>
          </p:cNvSpPr>
          <p:nvPr>
            <p:ph type="dt" sz="quarter" idx="1"/>
          </p:nvPr>
        </p:nvSpPr>
        <p:spPr>
          <a:xfrm>
            <a:off x="5258151" y="0"/>
            <a:ext cx="4023982" cy="349885"/>
          </a:xfrm>
          <a:prstGeom prst="rect">
            <a:avLst/>
          </a:prstGeom>
        </p:spPr>
        <p:txBody>
          <a:bodyPr vert="horz" lIns="90169" tIns="45084" rIns="90169" bIns="45084" rtlCol="0"/>
          <a:lstStyle>
            <a:lvl1pPr algn="r">
              <a:defRPr sz="1200"/>
            </a:lvl1pPr>
          </a:lstStyle>
          <a:p>
            <a:fld id="{962C5D8B-301F-4499-B122-EF5A7F98B451}" type="datetimeFigureOut">
              <a:rPr lang="en-US" smtClean="0"/>
              <a:pPr/>
              <a:t>5/14/2015</a:t>
            </a:fld>
            <a:endParaRPr lang="en-US" dirty="0"/>
          </a:p>
        </p:txBody>
      </p:sp>
      <p:sp>
        <p:nvSpPr>
          <p:cNvPr id="4" name="Footer Placeholder 3"/>
          <p:cNvSpPr>
            <a:spLocks noGrp="1"/>
          </p:cNvSpPr>
          <p:nvPr>
            <p:ph type="ftr" sz="quarter" idx="2"/>
          </p:nvPr>
        </p:nvSpPr>
        <p:spPr>
          <a:xfrm>
            <a:off x="0" y="6646254"/>
            <a:ext cx="4022414" cy="349885"/>
          </a:xfrm>
          <a:prstGeom prst="rect">
            <a:avLst/>
          </a:prstGeom>
        </p:spPr>
        <p:txBody>
          <a:bodyPr vert="horz" lIns="90169" tIns="45084" rIns="90169" bIns="4508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58151" y="6646254"/>
            <a:ext cx="4023982" cy="349885"/>
          </a:xfrm>
          <a:prstGeom prst="rect">
            <a:avLst/>
          </a:prstGeom>
        </p:spPr>
        <p:txBody>
          <a:bodyPr vert="horz" lIns="90169" tIns="45084" rIns="90169" bIns="45084" rtlCol="0" anchor="b"/>
          <a:lstStyle>
            <a:lvl1pPr algn="r">
              <a:defRPr sz="1200"/>
            </a:lvl1pPr>
          </a:lstStyle>
          <a:p>
            <a:fld id="{E3537EE8-10C1-4556-A42E-C4D720868231}" type="slidenum">
              <a:rPr lang="en-US" smtClean="0"/>
              <a:pPr/>
              <a:t>‹#›</a:t>
            </a:fld>
            <a:endParaRPr lang="en-US" dirty="0"/>
          </a:p>
        </p:txBody>
      </p:sp>
    </p:spTree>
    <p:extLst>
      <p:ext uri="{BB962C8B-B14F-4D97-AF65-F5344CB8AC3E}">
        <p14:creationId xmlns:p14="http://schemas.microsoft.com/office/powerpoint/2010/main" val="1189008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7" cy="349885"/>
          </a:xfrm>
          <a:prstGeom prst="rect">
            <a:avLst/>
          </a:prstGeom>
        </p:spPr>
        <p:txBody>
          <a:bodyPr vert="horz" lIns="93020" tIns="46510" rIns="93020" bIns="46510" rtlCol="0"/>
          <a:lstStyle>
            <a:lvl1pPr algn="l">
              <a:defRPr sz="1300"/>
            </a:lvl1pPr>
          </a:lstStyle>
          <a:p>
            <a:endParaRPr lang="en-US" dirty="0"/>
          </a:p>
        </p:txBody>
      </p:sp>
      <p:sp>
        <p:nvSpPr>
          <p:cNvPr id="3" name="Date Placeholder 2"/>
          <p:cNvSpPr>
            <a:spLocks noGrp="1"/>
          </p:cNvSpPr>
          <p:nvPr>
            <p:ph type="dt" idx="1"/>
          </p:nvPr>
        </p:nvSpPr>
        <p:spPr>
          <a:xfrm>
            <a:off x="5258615" y="0"/>
            <a:ext cx="4022937" cy="349885"/>
          </a:xfrm>
          <a:prstGeom prst="rect">
            <a:avLst/>
          </a:prstGeom>
        </p:spPr>
        <p:txBody>
          <a:bodyPr vert="horz" lIns="93020" tIns="46510" rIns="93020" bIns="46510" rtlCol="0"/>
          <a:lstStyle>
            <a:lvl1pPr algn="r">
              <a:defRPr sz="1300"/>
            </a:lvl1pPr>
          </a:lstStyle>
          <a:p>
            <a:fld id="{7038F1C6-0FC7-4337-BC08-EF3930B9E60D}" type="datetimeFigureOut">
              <a:rPr lang="en-US" smtClean="0"/>
              <a:pPr/>
              <a:t>5/14/2015</a:t>
            </a:fld>
            <a:endParaRPr lang="en-US" dirty="0"/>
          </a:p>
        </p:txBody>
      </p:sp>
      <p:sp>
        <p:nvSpPr>
          <p:cNvPr id="4" name="Slide Image Placeholder 3"/>
          <p:cNvSpPr>
            <a:spLocks noGrp="1" noRot="1" noChangeAspect="1"/>
          </p:cNvSpPr>
          <p:nvPr>
            <p:ph type="sldImg" idx="2"/>
          </p:nvPr>
        </p:nvSpPr>
        <p:spPr>
          <a:xfrm>
            <a:off x="2892425" y="525463"/>
            <a:ext cx="3498850" cy="2624137"/>
          </a:xfrm>
          <a:prstGeom prst="rect">
            <a:avLst/>
          </a:prstGeom>
          <a:noFill/>
          <a:ln w="12700">
            <a:solidFill>
              <a:prstClr val="black"/>
            </a:solidFill>
          </a:ln>
        </p:spPr>
        <p:txBody>
          <a:bodyPr vert="horz" lIns="93020" tIns="46510" rIns="93020" bIns="46510" rtlCol="0" anchor="ctr"/>
          <a:lstStyle/>
          <a:p>
            <a:endParaRPr lang="en-US" dirty="0"/>
          </a:p>
        </p:txBody>
      </p:sp>
      <p:sp>
        <p:nvSpPr>
          <p:cNvPr id="5" name="Notes Placeholder 4"/>
          <p:cNvSpPr>
            <a:spLocks noGrp="1"/>
          </p:cNvSpPr>
          <p:nvPr>
            <p:ph type="body" sz="quarter" idx="3"/>
          </p:nvPr>
        </p:nvSpPr>
        <p:spPr>
          <a:xfrm>
            <a:off x="928370" y="3323907"/>
            <a:ext cx="7426960" cy="3148965"/>
          </a:xfrm>
          <a:prstGeom prst="rect">
            <a:avLst/>
          </a:prstGeom>
        </p:spPr>
        <p:txBody>
          <a:bodyPr vert="horz" lIns="93020" tIns="46510" rIns="93020" bIns="465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46601"/>
            <a:ext cx="4022937" cy="349885"/>
          </a:xfrm>
          <a:prstGeom prst="rect">
            <a:avLst/>
          </a:prstGeom>
        </p:spPr>
        <p:txBody>
          <a:bodyPr vert="horz" lIns="93020" tIns="46510" rIns="93020" bIns="46510" rtlCol="0" anchor="b"/>
          <a:lstStyle>
            <a:lvl1pPr algn="l">
              <a:defRPr sz="1300"/>
            </a:lvl1pPr>
          </a:lstStyle>
          <a:p>
            <a:endParaRPr lang="en-US" dirty="0"/>
          </a:p>
        </p:txBody>
      </p:sp>
      <p:sp>
        <p:nvSpPr>
          <p:cNvPr id="7" name="Slide Number Placeholder 6"/>
          <p:cNvSpPr>
            <a:spLocks noGrp="1"/>
          </p:cNvSpPr>
          <p:nvPr>
            <p:ph type="sldNum" sz="quarter" idx="5"/>
          </p:nvPr>
        </p:nvSpPr>
        <p:spPr>
          <a:xfrm>
            <a:off x="5258615" y="6646601"/>
            <a:ext cx="4022937" cy="349885"/>
          </a:xfrm>
          <a:prstGeom prst="rect">
            <a:avLst/>
          </a:prstGeom>
        </p:spPr>
        <p:txBody>
          <a:bodyPr vert="horz" lIns="93020" tIns="46510" rIns="93020" bIns="46510" rtlCol="0" anchor="b"/>
          <a:lstStyle>
            <a:lvl1pPr algn="r">
              <a:defRPr sz="1300"/>
            </a:lvl1pPr>
          </a:lstStyle>
          <a:p>
            <a:fld id="{DAEA692A-D9B4-422B-83AF-73CD1DB16FDE}" type="slidenum">
              <a:rPr lang="en-US" smtClean="0"/>
              <a:pPr/>
              <a:t>‹#›</a:t>
            </a:fld>
            <a:endParaRPr lang="en-US" dirty="0"/>
          </a:p>
        </p:txBody>
      </p:sp>
    </p:spTree>
    <p:extLst>
      <p:ext uri="{BB962C8B-B14F-4D97-AF65-F5344CB8AC3E}">
        <p14:creationId xmlns:p14="http://schemas.microsoft.com/office/powerpoint/2010/main" val="597510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0</a:t>
            </a:fld>
            <a:endParaRPr lang="en-US" dirty="0"/>
          </a:p>
        </p:txBody>
      </p:sp>
    </p:spTree>
    <p:extLst>
      <p:ext uri="{BB962C8B-B14F-4D97-AF65-F5344CB8AC3E}">
        <p14:creationId xmlns:p14="http://schemas.microsoft.com/office/powerpoint/2010/main" val="71951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solidFill>
                  <a:srgbClr val="595959"/>
                </a:solidFill>
                <a:ea typeface="Times New Roman"/>
                <a:cs typeface="Times New Roman"/>
              </a:rPr>
              <a:t>(LADWP) Los Angeles Department of Water and Power</a:t>
            </a:r>
          </a:p>
          <a:p>
            <a:pPr fontAlgn="ctr"/>
            <a:r>
              <a:rPr lang="en-US" dirty="0" smtClean="0">
                <a:solidFill>
                  <a:srgbClr val="595959"/>
                </a:solidFill>
                <a:ea typeface="Times New Roman"/>
                <a:cs typeface="Times New Roman"/>
              </a:rPr>
              <a:t>(SCE) Southern California Edison</a:t>
            </a:r>
            <a:endParaRPr lang="en-US" sz="1600" dirty="0">
              <a:latin typeface="Arial"/>
            </a:endParaRPr>
          </a:p>
          <a:p>
            <a:pPr fontAlgn="ctr"/>
            <a:r>
              <a:rPr lang="en-US" dirty="0" smtClean="0">
                <a:solidFill>
                  <a:srgbClr val="595959"/>
                </a:solidFill>
                <a:ea typeface="Times New Roman"/>
                <a:cs typeface="Times New Roman"/>
              </a:rPr>
              <a:t>(KCPL) Kansas City Power and Light</a:t>
            </a:r>
            <a:endParaRPr lang="en-US" sz="1600" dirty="0">
              <a:latin typeface="Arial"/>
            </a:endParaRPr>
          </a:p>
          <a:p>
            <a:pPr fontAlgn="ctr"/>
            <a:r>
              <a:rPr lang="en-US" dirty="0" smtClean="0">
                <a:solidFill>
                  <a:srgbClr val="595959"/>
                </a:solidFill>
                <a:ea typeface="Times New Roman"/>
                <a:cs typeface="Times New Roman"/>
              </a:rPr>
              <a:t>(LIPA) Long Island Power Authority</a:t>
            </a:r>
            <a:endParaRPr lang="en-US" sz="1600" dirty="0">
              <a:latin typeface="Arial"/>
            </a:endParaRPr>
          </a:p>
          <a:p>
            <a:pPr fontAlgn="ctr"/>
            <a:r>
              <a:rPr lang="en-US" dirty="0">
                <a:solidFill>
                  <a:srgbClr val="595959"/>
                </a:solidFill>
                <a:ea typeface="Times New Roman"/>
                <a:cs typeface="Times New Roman"/>
              </a:rPr>
              <a:t>NUSCO (UGM</a:t>
            </a:r>
            <a:r>
              <a:rPr lang="en-US" dirty="0" smtClean="0">
                <a:solidFill>
                  <a:srgbClr val="595959"/>
                </a:solidFill>
                <a:ea typeface="Times New Roman"/>
                <a:cs typeface="Times New Roman"/>
              </a:rPr>
              <a:t>) Northeast Utilities Service Company</a:t>
            </a:r>
          </a:p>
          <a:p>
            <a:pPr fontAlgn="ctr"/>
            <a:r>
              <a:rPr lang="en-US" sz="1600" dirty="0" smtClean="0">
                <a:solidFill>
                  <a:srgbClr val="595959"/>
                </a:solidFill>
                <a:latin typeface="Arial"/>
                <a:cs typeface="Times New Roman"/>
              </a:rPr>
              <a:t>PMU Phasor</a:t>
            </a:r>
            <a:r>
              <a:rPr lang="en-US" sz="1600" baseline="0" dirty="0" smtClean="0">
                <a:solidFill>
                  <a:srgbClr val="595959"/>
                </a:solidFill>
                <a:latin typeface="Arial"/>
                <a:cs typeface="Times New Roman"/>
              </a:rPr>
              <a:t> Measurement Unit</a:t>
            </a:r>
          </a:p>
          <a:p>
            <a:pPr fontAlgn="ctr"/>
            <a:r>
              <a:rPr lang="en-US" sz="1600" baseline="0" dirty="0" smtClean="0">
                <a:solidFill>
                  <a:srgbClr val="595959"/>
                </a:solidFill>
                <a:latin typeface="Arial"/>
                <a:cs typeface="Times New Roman"/>
              </a:rPr>
              <a:t>FCL Fault Current Limiting</a:t>
            </a:r>
            <a:endParaRPr lang="en-US" sz="1600" dirty="0">
              <a:latin typeface="Arial"/>
            </a:endParaRPr>
          </a:p>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24</a:t>
            </a:fld>
            <a:endParaRPr lang="en-US" dirty="0"/>
          </a:p>
        </p:txBody>
      </p:sp>
    </p:spTree>
    <p:extLst>
      <p:ext uri="{BB962C8B-B14F-4D97-AF65-F5344CB8AC3E}">
        <p14:creationId xmlns:p14="http://schemas.microsoft.com/office/powerpoint/2010/main" val="460823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(CAES) Compressed Air</a:t>
            </a:r>
            <a:r>
              <a:rPr lang="en-US" baseline="0" dirty="0" smtClean="0"/>
              <a:t> Energy Storage System</a:t>
            </a:r>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25</a:t>
            </a:fld>
            <a:endParaRPr lang="en-US" dirty="0"/>
          </a:p>
        </p:txBody>
      </p:sp>
    </p:spTree>
    <p:extLst>
      <p:ext uri="{BB962C8B-B14F-4D97-AF65-F5344CB8AC3E}">
        <p14:creationId xmlns:p14="http://schemas.microsoft.com/office/powerpoint/2010/main" val="295470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901157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(PUC) Public Utility</a:t>
            </a:r>
            <a:r>
              <a:rPr lang="en-US" baseline="0" dirty="0" smtClean="0"/>
              <a:t> Commission</a:t>
            </a:r>
          </a:p>
          <a:p>
            <a:r>
              <a:rPr lang="en-US" baseline="0" dirty="0" smtClean="0"/>
              <a:t>(PM) Project Management</a:t>
            </a:r>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34</a:t>
            </a:fld>
            <a:endParaRPr lang="en-US" dirty="0"/>
          </a:p>
        </p:txBody>
      </p:sp>
    </p:spTree>
    <p:extLst>
      <p:ext uri="{BB962C8B-B14F-4D97-AF65-F5344CB8AC3E}">
        <p14:creationId xmlns:p14="http://schemas.microsoft.com/office/powerpoint/2010/main" val="162699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355251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1</a:t>
            </a:fld>
            <a:endParaRPr lang="en-US" dirty="0"/>
          </a:p>
        </p:txBody>
      </p:sp>
    </p:spTree>
    <p:extLst>
      <p:ext uri="{BB962C8B-B14F-4D97-AF65-F5344CB8AC3E}">
        <p14:creationId xmlns:p14="http://schemas.microsoft.com/office/powerpoint/2010/main" val="142468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247641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202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008878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(NRECA) National  Rural Electric Cooperative Association</a:t>
            </a:r>
          </a:p>
          <a:p>
            <a:r>
              <a:rPr lang="en-US" dirty="0" smtClean="0"/>
              <a:t>(CCET) </a:t>
            </a:r>
            <a:r>
              <a:rPr lang="en-US" dirty="0">
                <a:ea typeface="Times New Roman"/>
                <a:cs typeface="Times New Roman"/>
              </a:rPr>
              <a:t>Center for Commercialization of Electric </a:t>
            </a:r>
            <a:r>
              <a:rPr lang="en-US" dirty="0" smtClean="0">
                <a:ea typeface="Times New Roman"/>
                <a:cs typeface="Times New Roman"/>
              </a:rPr>
              <a:t>Technologies</a:t>
            </a:r>
          </a:p>
          <a:p>
            <a:r>
              <a:rPr lang="en-US" dirty="0" smtClean="0">
                <a:cs typeface="Times New Roman"/>
              </a:rPr>
              <a:t>(NUSCO) Northeast Utilities </a:t>
            </a:r>
            <a:r>
              <a:rPr lang="en-US" dirty="0" smtClean="0">
                <a:ea typeface="Times New Roman"/>
                <a:cs typeface="Times New Roman"/>
              </a:rPr>
              <a:t>Service </a:t>
            </a:r>
            <a:r>
              <a:rPr lang="en-US" dirty="0">
                <a:ea typeface="Times New Roman"/>
                <a:cs typeface="Times New Roman"/>
              </a:rPr>
              <a:t>Co </a:t>
            </a:r>
            <a:endParaRPr lang="en-US" dirty="0" smtClean="0">
              <a:ea typeface="Times New Roman"/>
              <a:cs typeface="Times New Roman"/>
            </a:endParaRPr>
          </a:p>
          <a:p>
            <a:r>
              <a:rPr lang="en-US" dirty="0" smtClean="0">
                <a:cs typeface="Times New Roman"/>
              </a:rPr>
              <a:t>(NYPA) Power Authority of New York</a:t>
            </a:r>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19</a:t>
            </a:fld>
            <a:endParaRPr lang="en-US" dirty="0"/>
          </a:p>
        </p:txBody>
      </p:sp>
    </p:spTree>
    <p:extLst>
      <p:ext uri="{BB962C8B-B14F-4D97-AF65-F5344CB8AC3E}">
        <p14:creationId xmlns:p14="http://schemas.microsoft.com/office/powerpoint/2010/main" val="291975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solidFill>
                  <a:srgbClr val="595959"/>
                </a:solidFill>
                <a:ea typeface="Times New Roman"/>
                <a:cs typeface="Times New Roman"/>
              </a:rPr>
              <a:t>(LADWP) Los Angeles Department of Water and Power</a:t>
            </a:r>
          </a:p>
          <a:p>
            <a:pPr fontAlgn="ctr"/>
            <a:r>
              <a:rPr lang="en-US" dirty="0" smtClean="0">
                <a:solidFill>
                  <a:srgbClr val="595959"/>
                </a:solidFill>
                <a:ea typeface="Times New Roman"/>
                <a:cs typeface="Times New Roman"/>
              </a:rPr>
              <a:t>(SCE) Southern California Edison</a:t>
            </a:r>
            <a:endParaRPr lang="en-US" sz="1600" dirty="0">
              <a:latin typeface="Arial"/>
            </a:endParaRPr>
          </a:p>
          <a:p>
            <a:pPr fontAlgn="ctr"/>
            <a:r>
              <a:rPr lang="en-US" dirty="0" smtClean="0">
                <a:solidFill>
                  <a:srgbClr val="595959"/>
                </a:solidFill>
                <a:ea typeface="Times New Roman"/>
                <a:cs typeface="Times New Roman"/>
              </a:rPr>
              <a:t>(KCPL) Kansas City Power and Light</a:t>
            </a:r>
            <a:endParaRPr lang="en-US" sz="1600" dirty="0">
              <a:latin typeface="Arial"/>
            </a:endParaRPr>
          </a:p>
          <a:p>
            <a:pPr fontAlgn="ctr"/>
            <a:r>
              <a:rPr lang="en-US" dirty="0" smtClean="0">
                <a:solidFill>
                  <a:srgbClr val="595959"/>
                </a:solidFill>
                <a:ea typeface="Times New Roman"/>
                <a:cs typeface="Times New Roman"/>
              </a:rPr>
              <a:t>(LIPA) Long Island Power Authority</a:t>
            </a:r>
            <a:endParaRPr lang="en-US" sz="1600" dirty="0">
              <a:latin typeface="Arial"/>
            </a:endParaRPr>
          </a:p>
          <a:p>
            <a:pPr fontAlgn="ctr"/>
            <a:r>
              <a:rPr lang="en-US" dirty="0">
                <a:solidFill>
                  <a:srgbClr val="595959"/>
                </a:solidFill>
                <a:ea typeface="Times New Roman"/>
                <a:cs typeface="Times New Roman"/>
              </a:rPr>
              <a:t>NUSCO (UGM</a:t>
            </a:r>
            <a:r>
              <a:rPr lang="en-US" dirty="0" smtClean="0">
                <a:solidFill>
                  <a:srgbClr val="595959"/>
                </a:solidFill>
                <a:ea typeface="Times New Roman"/>
                <a:cs typeface="Times New Roman"/>
              </a:rPr>
              <a:t>) Northeast Utilities Service Company</a:t>
            </a:r>
          </a:p>
          <a:p>
            <a:pPr fontAlgn="ctr"/>
            <a:r>
              <a:rPr lang="en-US" sz="1600" dirty="0" smtClean="0">
                <a:solidFill>
                  <a:srgbClr val="595959"/>
                </a:solidFill>
                <a:latin typeface="Arial"/>
                <a:cs typeface="Times New Roman"/>
              </a:rPr>
              <a:t>PMU Phasor</a:t>
            </a:r>
            <a:r>
              <a:rPr lang="en-US" sz="1600" baseline="0" dirty="0" smtClean="0">
                <a:solidFill>
                  <a:srgbClr val="595959"/>
                </a:solidFill>
                <a:latin typeface="Arial"/>
                <a:cs typeface="Times New Roman"/>
              </a:rPr>
              <a:t> Measurement Unit</a:t>
            </a:r>
          </a:p>
          <a:p>
            <a:pPr fontAlgn="ctr"/>
            <a:r>
              <a:rPr lang="en-US" sz="1600" baseline="0" dirty="0" smtClean="0">
                <a:solidFill>
                  <a:srgbClr val="595959"/>
                </a:solidFill>
                <a:latin typeface="Arial"/>
                <a:cs typeface="Times New Roman"/>
              </a:rPr>
              <a:t>FCL Fault Current Limiting</a:t>
            </a:r>
            <a:endParaRPr lang="en-US" sz="1600" dirty="0">
              <a:latin typeface="Arial"/>
            </a:endParaRPr>
          </a:p>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20</a:t>
            </a:fld>
            <a:endParaRPr lang="en-US" dirty="0"/>
          </a:p>
        </p:txBody>
      </p:sp>
    </p:spTree>
    <p:extLst>
      <p:ext uri="{BB962C8B-B14F-4D97-AF65-F5344CB8AC3E}">
        <p14:creationId xmlns:p14="http://schemas.microsoft.com/office/powerpoint/2010/main" val="46082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(CAES) Compressed Air</a:t>
            </a:r>
            <a:r>
              <a:rPr lang="en-US" baseline="0" dirty="0" smtClean="0"/>
              <a:t> Energy Storage</a:t>
            </a:r>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22</a:t>
            </a:fld>
            <a:endParaRPr lang="en-US" dirty="0"/>
          </a:p>
        </p:txBody>
      </p:sp>
    </p:spTree>
    <p:extLst>
      <p:ext uri="{BB962C8B-B14F-4D97-AF65-F5344CB8AC3E}">
        <p14:creationId xmlns:p14="http://schemas.microsoft.com/office/powerpoint/2010/main" val="291975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solidFill>
                  <a:srgbClr val="595959"/>
                </a:solidFill>
                <a:ea typeface="Times New Roman"/>
                <a:cs typeface="Times New Roman"/>
              </a:rPr>
              <a:t>(LADWP) Los Angeles Department of Water and Power</a:t>
            </a:r>
          </a:p>
          <a:p>
            <a:pPr fontAlgn="ctr"/>
            <a:r>
              <a:rPr lang="en-US" dirty="0" smtClean="0">
                <a:solidFill>
                  <a:srgbClr val="595959"/>
                </a:solidFill>
                <a:ea typeface="Times New Roman"/>
                <a:cs typeface="Times New Roman"/>
              </a:rPr>
              <a:t>(SCE) Southern California Edison</a:t>
            </a:r>
            <a:endParaRPr lang="en-US" sz="1600" dirty="0">
              <a:latin typeface="Arial"/>
            </a:endParaRPr>
          </a:p>
          <a:p>
            <a:pPr fontAlgn="ctr"/>
            <a:r>
              <a:rPr lang="en-US" dirty="0" smtClean="0">
                <a:solidFill>
                  <a:srgbClr val="595959"/>
                </a:solidFill>
                <a:ea typeface="Times New Roman"/>
                <a:cs typeface="Times New Roman"/>
              </a:rPr>
              <a:t>(KCPL) Kansas City Power and Light</a:t>
            </a:r>
            <a:endParaRPr lang="en-US" sz="1600" dirty="0">
              <a:latin typeface="Arial"/>
            </a:endParaRPr>
          </a:p>
          <a:p>
            <a:pPr fontAlgn="ctr"/>
            <a:r>
              <a:rPr lang="en-US" dirty="0" smtClean="0">
                <a:solidFill>
                  <a:srgbClr val="595959"/>
                </a:solidFill>
                <a:ea typeface="Times New Roman"/>
                <a:cs typeface="Times New Roman"/>
              </a:rPr>
              <a:t>(LIPA) Long Island Power Authority</a:t>
            </a:r>
            <a:endParaRPr lang="en-US" sz="1600" dirty="0">
              <a:latin typeface="Arial"/>
            </a:endParaRPr>
          </a:p>
          <a:p>
            <a:pPr fontAlgn="ctr"/>
            <a:r>
              <a:rPr lang="en-US" dirty="0">
                <a:solidFill>
                  <a:srgbClr val="595959"/>
                </a:solidFill>
                <a:ea typeface="Times New Roman"/>
                <a:cs typeface="Times New Roman"/>
              </a:rPr>
              <a:t>NUSCO (UGM</a:t>
            </a:r>
            <a:r>
              <a:rPr lang="en-US" dirty="0" smtClean="0">
                <a:solidFill>
                  <a:srgbClr val="595959"/>
                </a:solidFill>
                <a:ea typeface="Times New Roman"/>
                <a:cs typeface="Times New Roman"/>
              </a:rPr>
              <a:t>) Northeast Utilities Service Company</a:t>
            </a:r>
          </a:p>
          <a:p>
            <a:pPr fontAlgn="ctr"/>
            <a:r>
              <a:rPr lang="en-US" sz="1600" dirty="0" smtClean="0">
                <a:solidFill>
                  <a:srgbClr val="595959"/>
                </a:solidFill>
                <a:latin typeface="Arial"/>
                <a:cs typeface="Times New Roman"/>
              </a:rPr>
              <a:t>PMU Phasor</a:t>
            </a:r>
            <a:r>
              <a:rPr lang="en-US" sz="1600" baseline="0" dirty="0" smtClean="0">
                <a:solidFill>
                  <a:srgbClr val="595959"/>
                </a:solidFill>
                <a:latin typeface="Arial"/>
                <a:cs typeface="Times New Roman"/>
              </a:rPr>
              <a:t> Measurement Unit</a:t>
            </a:r>
          </a:p>
          <a:p>
            <a:pPr fontAlgn="ctr"/>
            <a:r>
              <a:rPr lang="en-US" sz="1600" baseline="0" dirty="0" smtClean="0">
                <a:solidFill>
                  <a:srgbClr val="595959"/>
                </a:solidFill>
                <a:latin typeface="Arial"/>
                <a:cs typeface="Times New Roman"/>
              </a:rPr>
              <a:t>FCL Fault Current Limiting</a:t>
            </a:r>
            <a:endParaRPr lang="en-US" sz="1600" dirty="0">
              <a:latin typeface="Arial"/>
            </a:endParaRPr>
          </a:p>
          <a:p>
            <a:endParaRPr lang="en-US" dirty="0"/>
          </a:p>
        </p:txBody>
      </p:sp>
      <p:sp>
        <p:nvSpPr>
          <p:cNvPr id="4" name="Slide Number Placeholder 3"/>
          <p:cNvSpPr>
            <a:spLocks noGrp="1"/>
          </p:cNvSpPr>
          <p:nvPr>
            <p:ph type="sldNum" sz="quarter" idx="10"/>
          </p:nvPr>
        </p:nvSpPr>
        <p:spPr/>
        <p:txBody>
          <a:bodyPr/>
          <a:lstStyle/>
          <a:p>
            <a:fld id="{DAEA692A-D9B4-422B-83AF-73CD1DB16FDE}" type="slidenum">
              <a:rPr lang="en-US" smtClean="0"/>
              <a:pPr/>
              <a:t>23</a:t>
            </a:fld>
            <a:endParaRPr lang="en-US" dirty="0"/>
          </a:p>
        </p:txBody>
      </p:sp>
    </p:spTree>
    <p:extLst>
      <p:ext uri="{BB962C8B-B14F-4D97-AF65-F5344CB8AC3E}">
        <p14:creationId xmlns:p14="http://schemas.microsoft.com/office/powerpoint/2010/main" val="460823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p:bg>
      <p:bgPr>
        <a:solidFill>
          <a:schemeClr val="bg1"/>
        </a:solidFill>
        <a:effectLst/>
      </p:bgPr>
    </p:bg>
    <p:spTree>
      <p:nvGrpSpPr>
        <p:cNvPr id="1" name=""/>
        <p:cNvGrpSpPr/>
        <p:nvPr/>
      </p:nvGrpSpPr>
      <p:grpSpPr>
        <a:xfrm>
          <a:off x="0" y="0"/>
          <a:ext cx="0" cy="0"/>
          <a:chOff x="0" y="0"/>
          <a:chExt cx="0" cy="0"/>
        </a:xfrm>
      </p:grpSpPr>
      <p:pic>
        <p:nvPicPr>
          <p:cNvPr id="9" name="Picture 8" descr="RecoveryAct SmartGrid_program template3.jpg"/>
          <p:cNvPicPr>
            <a:picLocks noChangeAspect="1"/>
          </p:cNvPicPr>
          <p:nvPr userDrawn="1"/>
        </p:nvPicPr>
        <p:blipFill>
          <a:blip r:embed="rId2" cstate="print"/>
          <a:stretch>
            <a:fillRect/>
          </a:stretch>
        </p:blipFill>
        <p:spPr>
          <a:xfrm>
            <a:off x="1846" y="0"/>
            <a:ext cx="9140307" cy="6858000"/>
          </a:xfrm>
          <a:prstGeom prst="rect">
            <a:avLst/>
          </a:prstGeom>
        </p:spPr>
      </p:pic>
      <p:pic>
        <p:nvPicPr>
          <p:cNvPr id="11" name="Picture 10" descr="smartgrid-recactlogo.png"/>
          <p:cNvPicPr>
            <a:picLocks noChangeAspect="1"/>
          </p:cNvPicPr>
          <p:nvPr userDrawn="1"/>
        </p:nvPicPr>
        <p:blipFill>
          <a:blip r:embed="rId3" cstate="print"/>
          <a:stretch>
            <a:fillRect/>
          </a:stretch>
        </p:blipFill>
        <p:spPr>
          <a:xfrm>
            <a:off x="374772" y="5943600"/>
            <a:ext cx="3314700" cy="602673"/>
          </a:xfrm>
          <a:prstGeom prst="rect">
            <a:avLst/>
          </a:prstGeom>
        </p:spPr>
      </p:pic>
      <p:sp>
        <p:nvSpPr>
          <p:cNvPr id="19" name="Text Placeholder 18"/>
          <p:cNvSpPr>
            <a:spLocks noGrp="1"/>
          </p:cNvSpPr>
          <p:nvPr>
            <p:ph type="body" sz="quarter" idx="15" hasCustomPrompt="1"/>
          </p:nvPr>
        </p:nvSpPr>
        <p:spPr>
          <a:xfrm>
            <a:off x="381000" y="2362200"/>
            <a:ext cx="7086600" cy="1524000"/>
          </a:xfrm>
          <a:prstGeom prst="rect">
            <a:avLst/>
          </a:prstGeom>
        </p:spPr>
        <p:txBody>
          <a:bodyPr anchor="b"/>
          <a:lstStyle>
            <a:lvl1pPr marL="0" indent="0">
              <a:defRPr sz="4400" b="0" i="0">
                <a:solidFill>
                  <a:schemeClr val="tx1"/>
                </a:solidFill>
              </a:defRPr>
            </a:lvl1pPr>
          </a:lstStyle>
          <a:p>
            <a:pPr lvl="0"/>
            <a:r>
              <a:rPr lang="en-US" dirty="0" smtClean="0"/>
              <a:t>Insert Presentation Title</a:t>
            </a:r>
            <a:endParaRPr lang="en-US" dirty="0"/>
          </a:p>
        </p:txBody>
      </p:sp>
      <p:sp>
        <p:nvSpPr>
          <p:cNvPr id="21" name="Text Placeholder 20"/>
          <p:cNvSpPr>
            <a:spLocks noGrp="1"/>
          </p:cNvSpPr>
          <p:nvPr>
            <p:ph type="body" sz="quarter" idx="16" hasCustomPrompt="1"/>
          </p:nvPr>
        </p:nvSpPr>
        <p:spPr>
          <a:xfrm>
            <a:off x="381000" y="3886200"/>
            <a:ext cx="6324600" cy="533400"/>
          </a:xfrm>
          <a:prstGeom prst="rect">
            <a:avLst/>
          </a:prstGeom>
        </p:spPr>
        <p:txBody>
          <a:bodyPr/>
          <a:lstStyle>
            <a:lvl1pPr marL="0" indent="0">
              <a:defRPr sz="1800" b="0" i="0">
                <a:solidFill>
                  <a:schemeClr val="tx1"/>
                </a:solidFill>
              </a:defRPr>
            </a:lvl1pPr>
          </a:lstStyle>
          <a:p>
            <a:pPr lvl="0"/>
            <a:r>
              <a:rPr lang="en-US" dirty="0" smtClean="0"/>
              <a:t>Insert Presentation Subtitle</a:t>
            </a:r>
            <a:endParaRPr lang="en-US" dirty="0"/>
          </a:p>
        </p:txBody>
      </p:sp>
      <p:sp>
        <p:nvSpPr>
          <p:cNvPr id="23" name="Text Placeholder 22"/>
          <p:cNvSpPr>
            <a:spLocks noGrp="1"/>
          </p:cNvSpPr>
          <p:nvPr>
            <p:ph type="body" sz="quarter" idx="17" hasCustomPrompt="1"/>
          </p:nvPr>
        </p:nvSpPr>
        <p:spPr>
          <a:xfrm>
            <a:off x="381000" y="1066800"/>
            <a:ext cx="1752600" cy="533400"/>
          </a:xfrm>
          <a:prstGeom prst="rect">
            <a:avLst/>
          </a:prstGeom>
        </p:spPr>
        <p:txBody>
          <a:bodyPr/>
          <a:lstStyle>
            <a:lvl1pPr>
              <a:defRPr sz="2200" i="0">
                <a:solidFill>
                  <a:schemeClr val="tx1"/>
                </a:solidFill>
              </a:defRPr>
            </a:lvl1pPr>
          </a:lstStyle>
          <a:p>
            <a:pPr lvl="0"/>
            <a:r>
              <a:rPr lang="en-US" dirty="0" smtClean="0"/>
              <a:t>MM.DD.YYYY</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rumb Trail &amp; Tag Lin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white">
          <a:xfrm>
            <a:off x="304800" y="685800"/>
            <a:ext cx="8507104" cy="228600"/>
          </a:xfrm>
          <a:prstGeom prst="rect">
            <a:avLst/>
          </a:prstGeom>
        </p:spPr>
        <p:txBody>
          <a:bodyPr anchor="ctr"/>
          <a:lstStyle>
            <a:lvl1pPr>
              <a:defRPr lang="en-US" sz="1200" b="0" i="0" kern="1200" dirty="0" smtClean="0">
                <a:solidFill>
                  <a:schemeClr val="accent3"/>
                </a:solidFill>
                <a:latin typeface="Calibri" pitchFamily="34" charset="0"/>
                <a:ea typeface="+mn-ea"/>
                <a:cs typeface="Arial" pitchFamily="34" charset="0"/>
              </a:defRPr>
            </a:lvl1pPr>
          </a:lstStyle>
          <a:p>
            <a:pPr marL="285750" lvl="0" indent="-285750" algn="l" rtl="0" eaLnBrk="1" fontAlgn="base" hangingPunct="1">
              <a:lnSpc>
                <a:spcPct val="95000"/>
              </a:lnSpc>
              <a:spcBef>
                <a:spcPct val="40000"/>
              </a:spcBef>
              <a:spcAft>
                <a:spcPct val="0"/>
              </a:spcAft>
              <a:buNone/>
            </a:pPr>
            <a:r>
              <a:rPr lang="en-US" dirty="0" smtClean="0"/>
              <a:t>Section » Subsection › Description</a:t>
            </a:r>
          </a:p>
        </p:txBody>
      </p:sp>
      <p:sp>
        <p:nvSpPr>
          <p:cNvPr id="12" name="Text Placeholder 11"/>
          <p:cNvSpPr>
            <a:spLocks noGrp="1"/>
          </p:cNvSpPr>
          <p:nvPr>
            <p:ph type="body" sz="quarter" idx="10" hasCustomPrompt="1"/>
          </p:nvPr>
        </p:nvSpPr>
        <p:spPr>
          <a:xfrm>
            <a:off x="304800" y="914400"/>
            <a:ext cx="8507104" cy="609600"/>
          </a:xfrm>
          <a:prstGeom prst="rect">
            <a:avLst/>
          </a:prstGeom>
        </p:spPr>
        <p:txBody>
          <a:bodyPr anchor="t" anchorCtr="0"/>
          <a:lstStyle>
            <a:lvl1pPr marL="0" indent="0">
              <a:lnSpc>
                <a:spcPct val="100000"/>
              </a:lnSpc>
              <a:defRPr sz="2000" b="1" i="0" baseline="0">
                <a:solidFill>
                  <a:schemeClr val="tx1"/>
                </a:solidFill>
                <a:latin typeface="Calibri" pitchFamily="34" charset="0"/>
                <a:cs typeface="Arial" pitchFamily="34" charset="0"/>
              </a:defRPr>
            </a:lvl1pPr>
          </a:lstStyle>
          <a:p>
            <a:pPr lvl="0"/>
            <a:r>
              <a:rPr lang="en-US" dirty="0" smtClean="0"/>
              <a:t>Click to enter tagline text. The tagline should be a complete sentence with a period.</a:t>
            </a:r>
          </a:p>
        </p:txBody>
      </p:sp>
      <p:sp>
        <p:nvSpPr>
          <p:cNvPr id="6" name="TextBox 5"/>
          <p:cNvSpPr txBox="1"/>
          <p:nvPr userDrawn="1"/>
        </p:nvSpPr>
        <p:spPr>
          <a:xfrm>
            <a:off x="8705850" y="6534150"/>
            <a:ext cx="526473" cy="233548"/>
          </a:xfrm>
          <a:prstGeom prst="rect">
            <a:avLst/>
          </a:prstGeom>
          <a:noFill/>
        </p:spPr>
        <p:txBody>
          <a:bodyPr wrap="square" tIns="91440" bIns="91440" rtlCol="0" anchor="ctr">
            <a:noAutofit/>
          </a:bodyPr>
          <a:lstStyle/>
          <a:p>
            <a:pPr>
              <a:buFont typeface="Arial" pitchFamily="34" charset="0"/>
              <a:buNone/>
            </a:pPr>
            <a:fld id="{1753A05B-CB96-436E-B277-DFD293FE756D}" type="slidenum">
              <a:rPr lang="en-US" sz="1100" smtClean="0">
                <a:solidFill>
                  <a:srgbClr val="595959"/>
                </a:solidFill>
              </a:rPr>
              <a:pPr>
                <a:buFont typeface="Arial" pitchFamily="34" charset="0"/>
                <a:buNone/>
              </a:pPr>
              <a:t>‹#›</a:t>
            </a:fld>
            <a:endParaRPr lang="en-US" sz="1100" dirty="0" smtClean="0">
              <a:solidFill>
                <a:srgbClr val="595959"/>
              </a:solidFill>
            </a:endParaRPr>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Crumb Trail &amp; Tag Lin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white">
          <a:xfrm>
            <a:off x="304800" y="71302"/>
            <a:ext cx="8507104" cy="228600"/>
          </a:xfrm>
          <a:prstGeom prst="rect">
            <a:avLst/>
          </a:prstGeom>
        </p:spPr>
        <p:txBody>
          <a:bodyPr anchor="ctr"/>
          <a:lstStyle>
            <a:lvl1pPr>
              <a:defRPr lang="en-US" sz="1200" b="0" i="0" kern="1200" dirty="0" smtClean="0">
                <a:solidFill>
                  <a:schemeClr val="bg1"/>
                </a:solidFill>
                <a:latin typeface="Calibri" pitchFamily="34" charset="0"/>
                <a:ea typeface="+mn-ea"/>
                <a:cs typeface="Arial" pitchFamily="34" charset="0"/>
              </a:defRPr>
            </a:lvl1pPr>
          </a:lstStyle>
          <a:p>
            <a:pPr marL="285750" lvl="0" indent="-285750" algn="l" rtl="0" eaLnBrk="1" fontAlgn="base" hangingPunct="1">
              <a:lnSpc>
                <a:spcPct val="95000"/>
              </a:lnSpc>
              <a:spcBef>
                <a:spcPct val="40000"/>
              </a:spcBef>
              <a:spcAft>
                <a:spcPct val="0"/>
              </a:spcAft>
              <a:buNone/>
            </a:pPr>
            <a:r>
              <a:rPr lang="en-US" dirty="0" smtClean="0"/>
              <a:t>Section » Subsection › Description</a:t>
            </a:r>
          </a:p>
        </p:txBody>
      </p:sp>
      <p:sp>
        <p:nvSpPr>
          <p:cNvPr id="12" name="Text Placeholder 11"/>
          <p:cNvSpPr>
            <a:spLocks noGrp="1"/>
          </p:cNvSpPr>
          <p:nvPr>
            <p:ph type="body" sz="quarter" idx="10" hasCustomPrompt="1"/>
          </p:nvPr>
        </p:nvSpPr>
        <p:spPr>
          <a:xfrm>
            <a:off x="304800" y="304800"/>
            <a:ext cx="8507104" cy="609600"/>
          </a:xfrm>
          <a:prstGeom prst="rect">
            <a:avLst/>
          </a:prstGeom>
        </p:spPr>
        <p:txBody>
          <a:bodyPr anchor="t" anchorCtr="0"/>
          <a:lstStyle>
            <a:lvl1pPr marL="0" indent="0">
              <a:lnSpc>
                <a:spcPct val="100000"/>
              </a:lnSpc>
              <a:defRPr sz="2000" b="1" i="0" baseline="0">
                <a:solidFill>
                  <a:schemeClr val="accent4">
                    <a:lumMod val="75000"/>
                  </a:schemeClr>
                </a:solidFill>
                <a:latin typeface="Calibri" pitchFamily="34" charset="0"/>
                <a:cs typeface="Arial" pitchFamily="34" charset="0"/>
              </a:defRPr>
            </a:lvl1pPr>
          </a:lstStyle>
          <a:p>
            <a:pPr lvl="0"/>
            <a:r>
              <a:rPr lang="en-US" dirty="0" smtClean="0"/>
              <a:t>Click to enter tagline text. The tagline should be a complete sentence with a period.</a:t>
            </a:r>
          </a:p>
        </p:txBody>
      </p:sp>
      <p:sp>
        <p:nvSpPr>
          <p:cNvPr id="9" name="TextBox 8"/>
          <p:cNvSpPr txBox="1"/>
          <p:nvPr userDrawn="1"/>
        </p:nvSpPr>
        <p:spPr>
          <a:xfrm>
            <a:off x="-76200" y="6629400"/>
            <a:ext cx="431800" cy="228600"/>
          </a:xfrm>
          <a:prstGeom prst="rect">
            <a:avLst/>
          </a:prstGeom>
          <a:noFill/>
        </p:spPr>
        <p:txBody>
          <a:bodyPr wrap="square" tIns="91440" bIns="91440" rtlCol="0" anchor="ctr">
            <a:noAutofit/>
          </a:bodyPr>
          <a:lstStyle/>
          <a:p>
            <a:pPr algn="r">
              <a:buFont typeface="Arial" pitchFamily="34" charset="0"/>
              <a:buNone/>
            </a:pPr>
            <a:fld id="{75A359BF-9967-49AB-9825-43392976CFFD}" type="slidenum">
              <a:rPr lang="en-US" sz="1100" smtClean="0">
                <a:solidFill>
                  <a:srgbClr val="FFFFFF"/>
                </a:solidFill>
              </a:rPr>
              <a:pPr algn="r">
                <a:buFont typeface="Arial" pitchFamily="34" charset="0"/>
                <a:buNone/>
              </a:pPr>
              <a:t>‹#›</a:t>
            </a:fld>
            <a:endParaRPr lang="en-US" sz="1100" dirty="0" smtClean="0">
              <a:solidFill>
                <a:srgbClr val="FFFFFF"/>
              </a:solidFill>
            </a:endParaRPr>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White Background">
    <p:bg>
      <p:bgPr>
        <a:solidFill>
          <a:schemeClr val="bg1"/>
        </a:solidFill>
        <a:effectLst/>
      </p:bgPr>
    </p:bg>
    <p:spTree>
      <p:nvGrpSpPr>
        <p:cNvPr id="1" name=""/>
        <p:cNvGrpSpPr/>
        <p:nvPr/>
      </p:nvGrpSpPr>
      <p:grpSpPr>
        <a:xfrm>
          <a:off x="0" y="0"/>
          <a:ext cx="0" cy="0"/>
          <a:chOff x="0" y="0"/>
          <a:chExt cx="0" cy="0"/>
        </a:xfrm>
      </p:grpSpPr>
      <p:pic>
        <p:nvPicPr>
          <p:cNvPr id="9" name="Picture 8" descr="RecoveryAct SmartGrid_program template3.jpg"/>
          <p:cNvPicPr>
            <a:picLocks noChangeAspect="1"/>
          </p:cNvPicPr>
          <p:nvPr userDrawn="1"/>
        </p:nvPicPr>
        <p:blipFill>
          <a:blip r:embed="rId2" cstate="print"/>
          <a:stretch>
            <a:fillRect/>
          </a:stretch>
        </p:blipFill>
        <p:spPr>
          <a:xfrm>
            <a:off x="1846" y="0"/>
            <a:ext cx="9140307" cy="6858000"/>
          </a:xfrm>
          <a:prstGeom prst="rect">
            <a:avLst/>
          </a:prstGeom>
        </p:spPr>
      </p:pic>
      <p:pic>
        <p:nvPicPr>
          <p:cNvPr id="11" name="Picture 10" descr="smartgrid-recactlogo.png"/>
          <p:cNvPicPr>
            <a:picLocks noChangeAspect="1"/>
          </p:cNvPicPr>
          <p:nvPr userDrawn="1"/>
        </p:nvPicPr>
        <p:blipFill>
          <a:blip r:embed="rId3" cstate="print"/>
          <a:stretch>
            <a:fillRect/>
          </a:stretch>
        </p:blipFill>
        <p:spPr>
          <a:xfrm>
            <a:off x="374772" y="5943600"/>
            <a:ext cx="3314700" cy="602673"/>
          </a:xfrm>
          <a:prstGeom prst="rect">
            <a:avLst/>
          </a:prstGeom>
        </p:spPr>
      </p:pic>
      <p:sp>
        <p:nvSpPr>
          <p:cNvPr id="19" name="Text Placeholder 18"/>
          <p:cNvSpPr>
            <a:spLocks noGrp="1"/>
          </p:cNvSpPr>
          <p:nvPr>
            <p:ph type="body" sz="quarter" idx="15" hasCustomPrompt="1"/>
          </p:nvPr>
        </p:nvSpPr>
        <p:spPr>
          <a:xfrm>
            <a:off x="381000" y="2362200"/>
            <a:ext cx="7086600" cy="1524000"/>
          </a:xfrm>
          <a:prstGeom prst="rect">
            <a:avLst/>
          </a:prstGeom>
        </p:spPr>
        <p:txBody>
          <a:bodyPr anchor="b"/>
          <a:lstStyle>
            <a:lvl1pPr marL="0" indent="0">
              <a:defRPr sz="4400" b="0" i="0">
                <a:solidFill>
                  <a:schemeClr val="tx1"/>
                </a:solidFill>
              </a:defRPr>
            </a:lvl1pPr>
          </a:lstStyle>
          <a:p>
            <a:pPr lvl="0"/>
            <a:r>
              <a:rPr lang="en-US" dirty="0" smtClean="0"/>
              <a:t>Insert Presentation Title</a:t>
            </a:r>
            <a:endParaRPr lang="en-US" dirty="0"/>
          </a:p>
        </p:txBody>
      </p:sp>
      <p:sp>
        <p:nvSpPr>
          <p:cNvPr id="21" name="Text Placeholder 20"/>
          <p:cNvSpPr>
            <a:spLocks noGrp="1"/>
          </p:cNvSpPr>
          <p:nvPr>
            <p:ph type="body" sz="quarter" idx="16" hasCustomPrompt="1"/>
          </p:nvPr>
        </p:nvSpPr>
        <p:spPr>
          <a:xfrm>
            <a:off x="381000" y="3886200"/>
            <a:ext cx="6324600" cy="533400"/>
          </a:xfrm>
          <a:prstGeom prst="rect">
            <a:avLst/>
          </a:prstGeom>
        </p:spPr>
        <p:txBody>
          <a:bodyPr/>
          <a:lstStyle>
            <a:lvl1pPr marL="0" indent="0">
              <a:defRPr sz="1800" b="0" i="0">
                <a:solidFill>
                  <a:schemeClr val="tx1"/>
                </a:solidFill>
              </a:defRPr>
            </a:lvl1pPr>
          </a:lstStyle>
          <a:p>
            <a:pPr lvl="0"/>
            <a:r>
              <a:rPr lang="en-US" dirty="0" smtClean="0"/>
              <a:t>Insert Presentation Subtitle</a:t>
            </a:r>
            <a:endParaRPr lang="en-US" dirty="0"/>
          </a:p>
        </p:txBody>
      </p:sp>
      <p:sp>
        <p:nvSpPr>
          <p:cNvPr id="23" name="Text Placeholder 22"/>
          <p:cNvSpPr>
            <a:spLocks noGrp="1"/>
          </p:cNvSpPr>
          <p:nvPr>
            <p:ph type="body" sz="quarter" idx="17" hasCustomPrompt="1"/>
          </p:nvPr>
        </p:nvSpPr>
        <p:spPr>
          <a:xfrm>
            <a:off x="381000" y="1066800"/>
            <a:ext cx="1752600" cy="533400"/>
          </a:xfrm>
          <a:prstGeom prst="rect">
            <a:avLst/>
          </a:prstGeom>
        </p:spPr>
        <p:txBody>
          <a:bodyPr/>
          <a:lstStyle>
            <a:lvl1pPr>
              <a:defRPr sz="2200" i="0">
                <a:solidFill>
                  <a:schemeClr val="tx1"/>
                </a:solidFill>
              </a:defRPr>
            </a:lvl1pPr>
          </a:lstStyle>
          <a:p>
            <a:pPr lvl="0"/>
            <a:r>
              <a:rPr lang="en-US" dirty="0" smtClean="0"/>
              <a:t>MM.DD.YYYY</a:t>
            </a:r>
            <a:endParaRPr lang="en-US" dirty="0"/>
          </a:p>
        </p:txBody>
      </p:sp>
    </p:spTree>
    <p:extLst>
      <p:ext uri="{BB962C8B-B14F-4D97-AF65-F5344CB8AC3E}">
        <p14:creationId xmlns:p14="http://schemas.microsoft.com/office/powerpoint/2010/main" val="250341819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rumb Trail, Tag Line &amp; Content">
    <p:spTree>
      <p:nvGrpSpPr>
        <p:cNvPr id="1" name=""/>
        <p:cNvGrpSpPr/>
        <p:nvPr/>
      </p:nvGrpSpPr>
      <p:grpSpPr>
        <a:xfrm>
          <a:off x="0" y="0"/>
          <a:ext cx="0" cy="0"/>
          <a:chOff x="0" y="0"/>
          <a:chExt cx="0" cy="0"/>
        </a:xfrm>
      </p:grpSpPr>
      <p:sp>
        <p:nvSpPr>
          <p:cNvPr id="11" name="Text Placeholder 11"/>
          <p:cNvSpPr>
            <a:spLocks noGrp="1"/>
          </p:cNvSpPr>
          <p:nvPr>
            <p:ph type="body" sz="quarter" idx="10" hasCustomPrompt="1"/>
          </p:nvPr>
        </p:nvSpPr>
        <p:spPr>
          <a:xfrm>
            <a:off x="304800" y="914400"/>
            <a:ext cx="8507104" cy="609600"/>
          </a:xfrm>
          <a:prstGeom prst="rect">
            <a:avLst/>
          </a:prstGeom>
        </p:spPr>
        <p:txBody>
          <a:bodyPr anchor="t" anchorCtr="0"/>
          <a:lstStyle>
            <a:lvl1pPr marL="0" indent="0">
              <a:lnSpc>
                <a:spcPct val="100000"/>
              </a:lnSpc>
              <a:defRPr sz="2000" b="1" i="0" baseline="0">
                <a:solidFill>
                  <a:schemeClr val="tx1"/>
                </a:solidFill>
                <a:latin typeface="Calibri" pitchFamily="34" charset="0"/>
                <a:cs typeface="Arial" pitchFamily="34" charset="0"/>
              </a:defRPr>
            </a:lvl1pPr>
          </a:lstStyle>
          <a:p>
            <a:pPr lvl="0"/>
            <a:r>
              <a:rPr lang="en-US" dirty="0" smtClean="0"/>
              <a:t>Click to enter tagline text. The tagline should be a complete sentence with a period.</a:t>
            </a:r>
          </a:p>
        </p:txBody>
      </p:sp>
      <p:sp>
        <p:nvSpPr>
          <p:cNvPr id="14" name="TextBox 13"/>
          <p:cNvSpPr txBox="1"/>
          <p:nvPr userDrawn="1"/>
        </p:nvSpPr>
        <p:spPr>
          <a:xfrm>
            <a:off x="8705850" y="6534150"/>
            <a:ext cx="526473" cy="233548"/>
          </a:xfrm>
          <a:prstGeom prst="rect">
            <a:avLst/>
          </a:prstGeom>
          <a:noFill/>
        </p:spPr>
        <p:txBody>
          <a:bodyPr wrap="square" tIns="91440" bIns="91440" rtlCol="0" anchor="ctr">
            <a:noAutofit/>
          </a:bodyPr>
          <a:lstStyle/>
          <a:p>
            <a:pPr marL="0" indent="0">
              <a:buFont typeface="Arial" pitchFamily="34" charset="0"/>
              <a:buNone/>
            </a:pPr>
            <a:fld id="{1753A05B-CB96-436E-B277-DFD293FE756D}" type="slidenum">
              <a:rPr lang="en-US" sz="1100" smtClean="0">
                <a:solidFill>
                  <a:schemeClr val="tx1"/>
                </a:solidFill>
              </a:rPr>
              <a:pPr marL="0" indent="0">
                <a:buFont typeface="Arial" pitchFamily="34" charset="0"/>
                <a:buNone/>
              </a:pPr>
              <a:t>‹#›</a:t>
            </a:fld>
            <a:endParaRPr lang="en-US" sz="1100" dirty="0" smtClean="0">
              <a:solidFill>
                <a:schemeClr val="tx1"/>
              </a:solidFill>
            </a:endParaRPr>
          </a:p>
        </p:txBody>
      </p:sp>
      <p:sp>
        <p:nvSpPr>
          <p:cNvPr id="19" name="Content Placeholder 3"/>
          <p:cNvSpPr>
            <a:spLocks noGrp="1"/>
          </p:cNvSpPr>
          <p:nvPr>
            <p:ph sz="quarter" idx="11"/>
          </p:nvPr>
        </p:nvSpPr>
        <p:spPr>
          <a:xfrm>
            <a:off x="304800" y="1676400"/>
            <a:ext cx="8534400" cy="4419600"/>
          </a:xfrm>
          <a:prstGeom prst="rect">
            <a:avLst/>
          </a:prstGeom>
          <a:ln w="12700">
            <a:noFill/>
          </a:ln>
        </p:spPr>
        <p:txBody>
          <a:bodyPr tIns="91440" bIns="91440"/>
          <a:lstStyle>
            <a:lvl1pPr marL="177800" indent="-177800">
              <a:lnSpc>
                <a:spcPct val="100000"/>
              </a:lnSpc>
              <a:buSzPct val="125000"/>
              <a:buFont typeface="Arial" pitchFamily="34" charset="0"/>
              <a:buChar char="•"/>
              <a:defRPr sz="1600" i="0">
                <a:solidFill>
                  <a:schemeClr val="tx1"/>
                </a:solidFill>
              </a:defRPr>
            </a:lvl1pPr>
            <a:lvl2pPr marL="341313" indent="-163513">
              <a:lnSpc>
                <a:spcPct val="100000"/>
              </a:lnSpc>
              <a:buFont typeface="Palatino Linotype" pitchFamily="18" charset="0"/>
              <a:buChar char="–"/>
              <a:defRPr sz="1600">
                <a:solidFill>
                  <a:schemeClr val="tx1"/>
                </a:solidFill>
              </a:defRPr>
            </a:lvl2pPr>
            <a:lvl3pPr marL="519113" indent="-177800">
              <a:lnSpc>
                <a:spcPct val="100000"/>
              </a:lnSpc>
              <a:buFont typeface="Courier New" pitchFamily="49" charset="0"/>
              <a:buChar char="o"/>
              <a:defRPr sz="1600">
                <a:solidFill>
                  <a:schemeClr val="tx1"/>
                </a:solidFill>
              </a:defRPr>
            </a:lvl3pPr>
            <a:lvl4pPr marL="682625" indent="-163513">
              <a:lnSpc>
                <a:spcPct val="100000"/>
              </a:lnSpc>
              <a:buFont typeface="Palatino Linotype" pitchFamily="18" charset="0"/>
              <a:buChar char="›"/>
              <a:defRPr sz="1600" i="0">
                <a:solidFill>
                  <a:schemeClr val="tx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rumb Trail &amp; Tag Lin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white">
          <a:xfrm>
            <a:off x="304800" y="685800"/>
            <a:ext cx="8507104" cy="228600"/>
          </a:xfrm>
          <a:prstGeom prst="rect">
            <a:avLst/>
          </a:prstGeom>
        </p:spPr>
        <p:txBody>
          <a:bodyPr anchor="ctr"/>
          <a:lstStyle>
            <a:lvl1pPr>
              <a:defRPr lang="en-US" sz="1200" b="0" i="0" kern="1200" dirty="0" smtClean="0">
                <a:solidFill>
                  <a:schemeClr val="accent3"/>
                </a:solidFill>
                <a:latin typeface="Calibri" pitchFamily="34" charset="0"/>
                <a:ea typeface="+mn-ea"/>
                <a:cs typeface="Arial" pitchFamily="34" charset="0"/>
              </a:defRPr>
            </a:lvl1pPr>
          </a:lstStyle>
          <a:p>
            <a:pPr marL="285750" lvl="0" indent="-285750" algn="l" rtl="0" eaLnBrk="1" fontAlgn="base" hangingPunct="1">
              <a:lnSpc>
                <a:spcPct val="95000"/>
              </a:lnSpc>
              <a:spcBef>
                <a:spcPct val="40000"/>
              </a:spcBef>
              <a:spcAft>
                <a:spcPct val="0"/>
              </a:spcAft>
              <a:buNone/>
            </a:pPr>
            <a:r>
              <a:rPr lang="en-US" dirty="0" smtClean="0"/>
              <a:t>Section » Subsection › Description</a:t>
            </a:r>
          </a:p>
        </p:txBody>
      </p:sp>
      <p:sp>
        <p:nvSpPr>
          <p:cNvPr id="12" name="Text Placeholder 11"/>
          <p:cNvSpPr>
            <a:spLocks noGrp="1"/>
          </p:cNvSpPr>
          <p:nvPr>
            <p:ph type="body" sz="quarter" idx="10" hasCustomPrompt="1"/>
          </p:nvPr>
        </p:nvSpPr>
        <p:spPr>
          <a:xfrm>
            <a:off x="304800" y="914400"/>
            <a:ext cx="8507104" cy="609600"/>
          </a:xfrm>
          <a:prstGeom prst="rect">
            <a:avLst/>
          </a:prstGeom>
        </p:spPr>
        <p:txBody>
          <a:bodyPr anchor="t" anchorCtr="0"/>
          <a:lstStyle>
            <a:lvl1pPr marL="0" indent="0">
              <a:lnSpc>
                <a:spcPct val="100000"/>
              </a:lnSpc>
              <a:defRPr sz="2000" b="1" i="0" baseline="0">
                <a:solidFill>
                  <a:schemeClr val="tx1"/>
                </a:solidFill>
                <a:latin typeface="Calibri" pitchFamily="34" charset="0"/>
                <a:cs typeface="Arial" pitchFamily="34" charset="0"/>
              </a:defRPr>
            </a:lvl1pPr>
          </a:lstStyle>
          <a:p>
            <a:pPr lvl="0"/>
            <a:r>
              <a:rPr lang="en-US" dirty="0" smtClean="0"/>
              <a:t>Click to enter tagline text. The tagline should be a complete sentence with a period.</a:t>
            </a:r>
          </a:p>
        </p:txBody>
      </p:sp>
      <p:sp>
        <p:nvSpPr>
          <p:cNvPr id="6" name="TextBox 5"/>
          <p:cNvSpPr txBox="1"/>
          <p:nvPr userDrawn="1"/>
        </p:nvSpPr>
        <p:spPr>
          <a:xfrm>
            <a:off x="8705850" y="6534150"/>
            <a:ext cx="526473" cy="233548"/>
          </a:xfrm>
          <a:prstGeom prst="rect">
            <a:avLst/>
          </a:prstGeom>
          <a:noFill/>
        </p:spPr>
        <p:txBody>
          <a:bodyPr wrap="square" tIns="91440" bIns="91440" rtlCol="0" anchor="ctr">
            <a:noAutofit/>
          </a:bodyPr>
          <a:lstStyle/>
          <a:p>
            <a:pPr marL="0" indent="0">
              <a:buFont typeface="Arial" pitchFamily="34" charset="0"/>
              <a:buNone/>
            </a:pPr>
            <a:fld id="{1753A05B-CB96-436E-B277-DFD293FE756D}" type="slidenum">
              <a:rPr lang="en-US" sz="1100" smtClean="0">
                <a:solidFill>
                  <a:schemeClr val="tx1"/>
                </a:solidFill>
              </a:rPr>
              <a:pPr marL="0" indent="0">
                <a:buFont typeface="Arial" pitchFamily="34" charset="0"/>
                <a:buNone/>
              </a:pPr>
              <a:t>‹#›</a:t>
            </a:fld>
            <a:endParaRPr lang="en-US" sz="1100" dirty="0" smtClean="0">
              <a:solidFill>
                <a:schemeClr val="tx1"/>
              </a:solidFill>
            </a:endParaRPr>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rumb Trail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white">
          <a:xfrm>
            <a:off x="304800" y="685800"/>
            <a:ext cx="8507104" cy="228600"/>
          </a:xfrm>
          <a:prstGeom prst="rect">
            <a:avLst/>
          </a:prstGeom>
        </p:spPr>
        <p:txBody>
          <a:bodyPr anchor="ctr"/>
          <a:lstStyle>
            <a:lvl1pPr>
              <a:defRPr lang="en-US" sz="1200" b="0" i="0" kern="1200" dirty="0" smtClean="0">
                <a:solidFill>
                  <a:schemeClr val="accent3"/>
                </a:solidFill>
                <a:latin typeface="Calibri" pitchFamily="34" charset="0"/>
                <a:ea typeface="+mn-ea"/>
                <a:cs typeface="Arial" pitchFamily="34" charset="0"/>
              </a:defRPr>
            </a:lvl1pPr>
          </a:lstStyle>
          <a:p>
            <a:pPr marL="285750" lvl="0" indent="-285750" algn="l" rtl="0" eaLnBrk="1" fontAlgn="base" hangingPunct="1">
              <a:lnSpc>
                <a:spcPct val="95000"/>
              </a:lnSpc>
              <a:spcBef>
                <a:spcPct val="40000"/>
              </a:spcBef>
              <a:spcAft>
                <a:spcPct val="0"/>
              </a:spcAft>
              <a:buNone/>
            </a:pPr>
            <a:r>
              <a:rPr lang="en-US" dirty="0" smtClean="0"/>
              <a:t>Section » Subsection › Description</a:t>
            </a:r>
          </a:p>
        </p:txBody>
      </p:sp>
      <p:sp>
        <p:nvSpPr>
          <p:cNvPr id="6" name="TextBox 5"/>
          <p:cNvSpPr txBox="1"/>
          <p:nvPr userDrawn="1"/>
        </p:nvSpPr>
        <p:spPr>
          <a:xfrm>
            <a:off x="8705850" y="6534150"/>
            <a:ext cx="526473" cy="233548"/>
          </a:xfrm>
          <a:prstGeom prst="rect">
            <a:avLst/>
          </a:prstGeom>
          <a:noFill/>
        </p:spPr>
        <p:txBody>
          <a:bodyPr wrap="square" tIns="91440" bIns="91440" rtlCol="0" anchor="ctr">
            <a:noAutofit/>
          </a:bodyPr>
          <a:lstStyle/>
          <a:p>
            <a:pPr marL="0" indent="0">
              <a:buFont typeface="Arial" pitchFamily="34" charset="0"/>
              <a:buNone/>
            </a:pPr>
            <a:fld id="{1753A05B-CB96-436E-B277-DFD293FE756D}" type="slidenum">
              <a:rPr lang="en-US" sz="1100" smtClean="0">
                <a:solidFill>
                  <a:schemeClr val="tx1"/>
                </a:solidFill>
              </a:rPr>
              <a:pPr marL="0" indent="0">
                <a:buFont typeface="Arial" pitchFamily="34" charset="0"/>
                <a:buNone/>
              </a:pPr>
              <a:t>‹#›</a:t>
            </a:fld>
            <a:endParaRPr lang="en-US" sz="1100" dirty="0" smtClean="0">
              <a:solidFill>
                <a:schemeClr val="tx1"/>
              </a:solidFill>
            </a:endParaRPr>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34" name="TextBox 33"/>
          <p:cNvSpPr txBox="1"/>
          <p:nvPr userDrawn="1"/>
        </p:nvSpPr>
        <p:spPr>
          <a:xfrm>
            <a:off x="4330337" y="6444344"/>
            <a:ext cx="457200" cy="304800"/>
          </a:xfrm>
          <a:prstGeom prst="rect">
            <a:avLst/>
          </a:prstGeom>
          <a:noFill/>
        </p:spPr>
        <p:txBody>
          <a:bodyPr wrap="square" tIns="91440" bIns="91440" rtlCol="0">
            <a:noAutofit/>
          </a:bodyPr>
          <a:lstStyle/>
          <a:p>
            <a:pPr marL="231775" marR="0" indent="-231775"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800" dirty="0" smtClean="0">
              <a:solidFill>
                <a:schemeClr val="tx2"/>
              </a:solidFill>
              <a:latin typeface="Arial" pitchFamily="34" charset="0"/>
              <a:cs typeface="Arial" pitchFamily="34" charset="0"/>
            </a:endParaRPr>
          </a:p>
        </p:txBody>
      </p:sp>
      <p:pic>
        <p:nvPicPr>
          <p:cNvPr id="4" name="Picture 3" descr="RecoveryAct SmartGrid_program template3.jpg"/>
          <p:cNvPicPr>
            <a:picLocks noChangeAspect="1"/>
          </p:cNvPicPr>
          <p:nvPr userDrawn="1"/>
        </p:nvPicPr>
        <p:blipFill>
          <a:blip r:embed="rId2" cstate="print"/>
          <a:srcRect l="24877" t="24907"/>
          <a:stretch>
            <a:fillRect/>
          </a:stretch>
        </p:blipFill>
        <p:spPr>
          <a:xfrm>
            <a:off x="0" y="0"/>
            <a:ext cx="9144000" cy="6858000"/>
          </a:xfrm>
          <a:prstGeom prst="rect">
            <a:avLst/>
          </a:prstGeom>
        </p:spPr>
      </p:pic>
      <p:pic>
        <p:nvPicPr>
          <p:cNvPr id="11" name="Picture 10" descr="smartgrid-recactlogo.png"/>
          <p:cNvPicPr>
            <a:picLocks noChangeAspect="1"/>
          </p:cNvPicPr>
          <p:nvPr userDrawn="1"/>
        </p:nvPicPr>
        <p:blipFill>
          <a:blip r:embed="rId3" cstate="print"/>
          <a:stretch>
            <a:fillRect/>
          </a:stretch>
        </p:blipFill>
        <p:spPr>
          <a:xfrm>
            <a:off x="374772" y="5943600"/>
            <a:ext cx="3314700" cy="602673"/>
          </a:xfrm>
          <a:prstGeom prst="rect">
            <a:avLst/>
          </a:prstGeom>
        </p:spPr>
      </p:pic>
      <p:pic>
        <p:nvPicPr>
          <p:cNvPr id="14" name="Picture 13" descr="RecoveryAct SmartGrid_program template3.jpg"/>
          <p:cNvPicPr>
            <a:picLocks noChangeAspect="1"/>
          </p:cNvPicPr>
          <p:nvPr userDrawn="1"/>
        </p:nvPicPr>
        <p:blipFill>
          <a:blip r:embed="rId2" cstate="print"/>
          <a:srcRect b="86667"/>
          <a:stretch>
            <a:fillRect/>
          </a:stretch>
        </p:blipFill>
        <p:spPr>
          <a:xfrm>
            <a:off x="3693" y="0"/>
            <a:ext cx="9140307" cy="914400"/>
          </a:xfrm>
          <a:prstGeom prst="rect">
            <a:avLst/>
          </a:prstGeom>
        </p:spPr>
      </p:pic>
      <p:pic>
        <p:nvPicPr>
          <p:cNvPr id="15" name="Picture 14" descr="RecoveryAct SmartGrid_program template3.jpg"/>
          <p:cNvPicPr>
            <a:picLocks noChangeAspect="1"/>
          </p:cNvPicPr>
          <p:nvPr userDrawn="1"/>
        </p:nvPicPr>
        <p:blipFill>
          <a:blip r:embed="rId2" cstate="print"/>
          <a:srcRect t="22639" b="75833"/>
          <a:stretch>
            <a:fillRect/>
          </a:stretch>
        </p:blipFill>
        <p:spPr>
          <a:xfrm>
            <a:off x="3693" y="885825"/>
            <a:ext cx="9140307" cy="104775"/>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p:bg>
      <p:bgPr>
        <a:solidFill>
          <a:schemeClr val="bg1"/>
        </a:solidFill>
        <a:effectLst/>
      </p:bgPr>
    </p:bg>
    <p:spTree>
      <p:nvGrpSpPr>
        <p:cNvPr id="1" name=""/>
        <p:cNvGrpSpPr/>
        <p:nvPr/>
      </p:nvGrpSpPr>
      <p:grpSpPr>
        <a:xfrm>
          <a:off x="0" y="0"/>
          <a:ext cx="0" cy="0"/>
          <a:chOff x="0" y="0"/>
          <a:chExt cx="0" cy="0"/>
        </a:xfrm>
      </p:grpSpPr>
      <p:pic>
        <p:nvPicPr>
          <p:cNvPr id="9" name="Picture 8" descr="RecoveryAct SmartGrid_program template3.jpg"/>
          <p:cNvPicPr>
            <a:picLocks noChangeAspect="1"/>
          </p:cNvPicPr>
          <p:nvPr/>
        </p:nvPicPr>
        <p:blipFill>
          <a:blip r:embed="rId2" cstate="print"/>
          <a:stretch>
            <a:fillRect/>
          </a:stretch>
        </p:blipFill>
        <p:spPr>
          <a:xfrm>
            <a:off x="1846" y="0"/>
            <a:ext cx="9140307" cy="6858000"/>
          </a:xfrm>
          <a:prstGeom prst="rect">
            <a:avLst/>
          </a:prstGeom>
        </p:spPr>
      </p:pic>
      <p:pic>
        <p:nvPicPr>
          <p:cNvPr id="11" name="Picture 10" descr="smartgrid-recactlogo.png"/>
          <p:cNvPicPr>
            <a:picLocks noChangeAspect="1"/>
          </p:cNvPicPr>
          <p:nvPr/>
        </p:nvPicPr>
        <p:blipFill>
          <a:blip r:embed="rId3" cstate="print"/>
          <a:stretch>
            <a:fillRect/>
          </a:stretch>
        </p:blipFill>
        <p:spPr>
          <a:xfrm>
            <a:off x="374772" y="5943600"/>
            <a:ext cx="3314700" cy="602673"/>
          </a:xfrm>
          <a:prstGeom prst="rect">
            <a:avLst/>
          </a:prstGeom>
        </p:spPr>
      </p:pic>
      <p:sp>
        <p:nvSpPr>
          <p:cNvPr id="19" name="Text Placeholder 18"/>
          <p:cNvSpPr>
            <a:spLocks noGrp="1"/>
          </p:cNvSpPr>
          <p:nvPr>
            <p:ph type="body" sz="quarter" idx="15" hasCustomPrompt="1"/>
          </p:nvPr>
        </p:nvSpPr>
        <p:spPr>
          <a:xfrm>
            <a:off x="381000" y="2362200"/>
            <a:ext cx="7086600" cy="1524000"/>
          </a:xfrm>
          <a:prstGeom prst="rect">
            <a:avLst/>
          </a:prstGeom>
        </p:spPr>
        <p:txBody>
          <a:bodyPr anchor="b"/>
          <a:lstStyle>
            <a:lvl1pPr marL="0" indent="0">
              <a:defRPr sz="4400" b="0" i="0">
                <a:solidFill>
                  <a:srgbClr val="595959"/>
                </a:solidFill>
              </a:defRPr>
            </a:lvl1pPr>
          </a:lstStyle>
          <a:p>
            <a:pPr lvl="0"/>
            <a:r>
              <a:rPr lang="en-US" dirty="0" smtClean="0"/>
              <a:t>Insert Presentation Title</a:t>
            </a:r>
            <a:endParaRPr lang="en-US" dirty="0"/>
          </a:p>
        </p:txBody>
      </p:sp>
      <p:sp>
        <p:nvSpPr>
          <p:cNvPr id="23" name="Text Placeholder 22"/>
          <p:cNvSpPr>
            <a:spLocks noGrp="1"/>
          </p:cNvSpPr>
          <p:nvPr>
            <p:ph type="body" sz="quarter" idx="17" hasCustomPrompt="1"/>
          </p:nvPr>
        </p:nvSpPr>
        <p:spPr>
          <a:xfrm>
            <a:off x="381000" y="1066800"/>
            <a:ext cx="1752600" cy="533400"/>
          </a:xfrm>
          <a:prstGeom prst="rect">
            <a:avLst/>
          </a:prstGeom>
        </p:spPr>
        <p:txBody>
          <a:bodyPr/>
          <a:lstStyle>
            <a:lvl1pPr>
              <a:defRPr sz="2200" i="0">
                <a:solidFill>
                  <a:srgbClr val="595959"/>
                </a:solidFill>
              </a:defRPr>
            </a:lvl1pPr>
          </a:lstStyle>
          <a:p>
            <a:pPr lvl="0"/>
            <a:r>
              <a:rPr lang="en-US" dirty="0" smtClean="0"/>
              <a:t>MM.DD.YYYY</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rumb Trail &amp; Tag Lin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white">
          <a:xfrm>
            <a:off x="304800" y="685800"/>
            <a:ext cx="8507104" cy="228600"/>
          </a:xfrm>
          <a:prstGeom prst="rect">
            <a:avLst/>
          </a:prstGeom>
        </p:spPr>
        <p:txBody>
          <a:bodyPr anchor="ctr"/>
          <a:lstStyle>
            <a:lvl1pPr>
              <a:defRPr lang="en-US" sz="1200" b="0" i="0" kern="1200" dirty="0" smtClean="0">
                <a:solidFill>
                  <a:srgbClr val="898989"/>
                </a:solidFill>
                <a:latin typeface="Calibri" pitchFamily="34" charset="0"/>
                <a:ea typeface="+mn-ea"/>
                <a:cs typeface="Arial" pitchFamily="34" charset="0"/>
              </a:defRPr>
            </a:lvl1pPr>
          </a:lstStyle>
          <a:p>
            <a:pPr marL="285750" lvl="0" indent="-285750" algn="l" rtl="0" eaLnBrk="1" fontAlgn="base" hangingPunct="1">
              <a:lnSpc>
                <a:spcPct val="95000"/>
              </a:lnSpc>
              <a:spcBef>
                <a:spcPct val="40000"/>
              </a:spcBef>
              <a:spcAft>
                <a:spcPct val="0"/>
              </a:spcAft>
              <a:buNone/>
            </a:pPr>
            <a:r>
              <a:rPr lang="en-US" dirty="0" smtClean="0"/>
              <a:t>Section » Subsection › Description</a:t>
            </a:r>
          </a:p>
        </p:txBody>
      </p:sp>
      <p:sp>
        <p:nvSpPr>
          <p:cNvPr id="12" name="Text Placeholder 11"/>
          <p:cNvSpPr>
            <a:spLocks noGrp="1"/>
          </p:cNvSpPr>
          <p:nvPr>
            <p:ph type="body" sz="quarter" idx="10" hasCustomPrompt="1"/>
          </p:nvPr>
        </p:nvSpPr>
        <p:spPr>
          <a:xfrm>
            <a:off x="304800" y="914400"/>
            <a:ext cx="8507104" cy="609600"/>
          </a:xfrm>
          <a:prstGeom prst="rect">
            <a:avLst/>
          </a:prstGeom>
        </p:spPr>
        <p:txBody>
          <a:bodyPr anchor="t" anchorCtr="0"/>
          <a:lstStyle>
            <a:lvl1pPr marL="0" indent="0">
              <a:lnSpc>
                <a:spcPct val="100000"/>
              </a:lnSpc>
              <a:defRPr sz="2000" b="1" i="0" baseline="0">
                <a:solidFill>
                  <a:srgbClr val="595959"/>
                </a:solidFill>
                <a:latin typeface="Calibri" pitchFamily="34" charset="0"/>
                <a:cs typeface="Arial" pitchFamily="34" charset="0"/>
              </a:defRPr>
            </a:lvl1pPr>
          </a:lstStyle>
          <a:p>
            <a:pPr lvl="0"/>
            <a:r>
              <a:rPr lang="en-US" dirty="0" smtClean="0"/>
              <a:t>Click to enter tagline text. The tagline should be a complete sentence with a period.</a:t>
            </a:r>
          </a:p>
        </p:txBody>
      </p:sp>
      <p:sp>
        <p:nvSpPr>
          <p:cNvPr id="6" name="TextBox 5"/>
          <p:cNvSpPr txBox="1"/>
          <p:nvPr/>
        </p:nvSpPr>
        <p:spPr>
          <a:xfrm>
            <a:off x="8705850" y="6534150"/>
            <a:ext cx="526473" cy="233548"/>
          </a:xfrm>
          <a:prstGeom prst="rect">
            <a:avLst/>
          </a:prstGeom>
          <a:noFill/>
        </p:spPr>
        <p:txBody>
          <a:bodyPr wrap="square" tIns="91440" bIns="91440" rtlCol="0" anchor="ctr">
            <a:noAutofit/>
          </a:bodyPr>
          <a:lstStyle/>
          <a:p>
            <a:pPr>
              <a:buFont typeface="Arial" pitchFamily="34" charset="0"/>
              <a:buNone/>
            </a:pPr>
            <a:fld id="{1753A05B-CB96-436E-B277-DFD293FE756D}" type="slidenum">
              <a:rPr lang="en-US" sz="1100" smtClean="0">
                <a:solidFill>
                  <a:srgbClr val="595959"/>
                </a:solidFill>
              </a:rPr>
              <a:pPr>
                <a:buFont typeface="Arial" pitchFamily="34" charset="0"/>
                <a:buNone/>
              </a:pPr>
              <a:t>‹#›</a:t>
            </a:fld>
            <a:endParaRPr lang="en-US" sz="1100" dirty="0" smtClean="0">
              <a:solidFill>
                <a:srgbClr val="595959"/>
              </a:solidFill>
            </a:endParaRPr>
          </a:p>
        </p:txBody>
      </p:sp>
      <p:sp>
        <p:nvSpPr>
          <p:cNvPr id="9" name="TextBox 8"/>
          <p:cNvSpPr txBox="1"/>
          <p:nvPr userDrawn="1"/>
        </p:nvSpPr>
        <p:spPr>
          <a:xfrm>
            <a:off x="-76200" y="6629400"/>
            <a:ext cx="431800" cy="228600"/>
          </a:xfrm>
          <a:prstGeom prst="rect">
            <a:avLst/>
          </a:prstGeom>
          <a:noFill/>
        </p:spPr>
        <p:txBody>
          <a:bodyPr wrap="square" tIns="91440" bIns="91440" rtlCol="0" anchor="ctr">
            <a:noAutofit/>
          </a:bodyPr>
          <a:lstStyle/>
          <a:p>
            <a:pPr algn="r">
              <a:buFont typeface="Arial" pitchFamily="34" charset="0"/>
              <a:buNone/>
            </a:pPr>
            <a:fld id="{75A359BF-9967-49AB-9825-43392976CFFD}" type="slidenum">
              <a:rPr lang="en-US" sz="1100" smtClean="0">
                <a:solidFill>
                  <a:srgbClr val="FFFFFF"/>
                </a:solidFill>
              </a:rPr>
              <a:pPr algn="r">
                <a:buFont typeface="Arial" pitchFamily="34" charset="0"/>
                <a:buNone/>
              </a:pPr>
              <a:t>‹#›</a:t>
            </a:fld>
            <a:endParaRPr lang="en-US" sz="1100" dirty="0" smtClean="0">
              <a:solidFill>
                <a:srgbClr val="FFFFFF"/>
              </a:solidFill>
            </a:endParaRPr>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umb Trail, Tag Lin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bwMode="white">
          <a:xfrm>
            <a:off x="304800" y="685800"/>
            <a:ext cx="8507104" cy="228600"/>
          </a:xfrm>
          <a:prstGeom prst="rect">
            <a:avLst/>
          </a:prstGeom>
        </p:spPr>
        <p:txBody>
          <a:bodyPr anchor="ctr"/>
          <a:lstStyle>
            <a:lvl1pPr>
              <a:defRPr lang="en-US" sz="1200" b="0" i="0" kern="1200" dirty="0" smtClean="0">
                <a:solidFill>
                  <a:srgbClr val="898989"/>
                </a:solidFill>
                <a:latin typeface="Calibri" pitchFamily="34" charset="0"/>
                <a:ea typeface="+mn-ea"/>
                <a:cs typeface="Arial" pitchFamily="34" charset="0"/>
              </a:defRPr>
            </a:lvl1pPr>
          </a:lstStyle>
          <a:p>
            <a:pPr marL="285750" lvl="0" indent="-285750" algn="l" rtl="0" eaLnBrk="1" fontAlgn="base" hangingPunct="1">
              <a:lnSpc>
                <a:spcPct val="95000"/>
              </a:lnSpc>
              <a:spcBef>
                <a:spcPct val="40000"/>
              </a:spcBef>
              <a:spcAft>
                <a:spcPct val="0"/>
              </a:spcAft>
              <a:buNone/>
            </a:pPr>
            <a:r>
              <a:rPr lang="en-US" dirty="0" smtClean="0"/>
              <a:t>Section » Subsection › Description</a:t>
            </a:r>
          </a:p>
        </p:txBody>
      </p:sp>
      <p:sp>
        <p:nvSpPr>
          <p:cNvPr id="11" name="Text Placeholder 11"/>
          <p:cNvSpPr>
            <a:spLocks noGrp="1"/>
          </p:cNvSpPr>
          <p:nvPr>
            <p:ph type="body" sz="quarter" idx="10" hasCustomPrompt="1"/>
          </p:nvPr>
        </p:nvSpPr>
        <p:spPr>
          <a:xfrm>
            <a:off x="304800" y="914400"/>
            <a:ext cx="8507104" cy="609600"/>
          </a:xfrm>
          <a:prstGeom prst="rect">
            <a:avLst/>
          </a:prstGeom>
        </p:spPr>
        <p:txBody>
          <a:bodyPr anchor="t" anchorCtr="0"/>
          <a:lstStyle>
            <a:lvl1pPr marL="0" indent="0">
              <a:lnSpc>
                <a:spcPct val="100000"/>
              </a:lnSpc>
              <a:defRPr sz="2000" b="1" i="0" baseline="0">
                <a:solidFill>
                  <a:srgbClr val="595959"/>
                </a:solidFill>
                <a:latin typeface="Calibri" pitchFamily="34" charset="0"/>
                <a:cs typeface="Arial" pitchFamily="34" charset="0"/>
              </a:defRPr>
            </a:lvl1pPr>
          </a:lstStyle>
          <a:p>
            <a:pPr lvl="0"/>
            <a:r>
              <a:rPr lang="en-US" dirty="0" smtClean="0"/>
              <a:t>Click to enter tagline text. The tagline should be a complete sentence with a period.</a:t>
            </a:r>
          </a:p>
        </p:txBody>
      </p:sp>
      <p:sp>
        <p:nvSpPr>
          <p:cNvPr id="15" name="Content Placeholder 14"/>
          <p:cNvSpPr>
            <a:spLocks noGrp="1"/>
          </p:cNvSpPr>
          <p:nvPr>
            <p:ph sz="quarter" idx="12"/>
          </p:nvPr>
        </p:nvSpPr>
        <p:spPr>
          <a:xfrm>
            <a:off x="304800" y="1676400"/>
            <a:ext cx="8534400" cy="4495800"/>
          </a:xfrm>
          <a:prstGeom prst="rect">
            <a:avLst/>
          </a:prstGeom>
        </p:spPr>
        <p:txBody>
          <a:bodyPr/>
          <a:lstStyle>
            <a:lvl1pPr>
              <a:defRPr sz="1600" i="0">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baseline="0">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Box 13"/>
          <p:cNvSpPr txBox="1"/>
          <p:nvPr/>
        </p:nvSpPr>
        <p:spPr>
          <a:xfrm>
            <a:off x="8705850" y="6534150"/>
            <a:ext cx="526473" cy="233548"/>
          </a:xfrm>
          <a:prstGeom prst="rect">
            <a:avLst/>
          </a:prstGeom>
          <a:noFill/>
        </p:spPr>
        <p:txBody>
          <a:bodyPr wrap="square" tIns="91440" bIns="91440" rtlCol="0" anchor="ctr">
            <a:noAutofit/>
          </a:bodyPr>
          <a:lstStyle/>
          <a:p>
            <a:pPr>
              <a:buFont typeface="Arial" pitchFamily="34" charset="0"/>
              <a:buNone/>
            </a:pPr>
            <a:fld id="{1753A05B-CB96-436E-B277-DFD293FE756D}" type="slidenum">
              <a:rPr lang="en-US" sz="1100" smtClean="0">
                <a:solidFill>
                  <a:srgbClr val="595959"/>
                </a:solidFill>
              </a:rPr>
              <a:pPr>
                <a:buFont typeface="Arial" pitchFamily="34" charset="0"/>
                <a:buNone/>
              </a:pPr>
              <a:t>‹#›</a:t>
            </a:fld>
            <a:endParaRPr lang="en-US" sz="1100" dirty="0" smtClean="0">
              <a:solidFill>
                <a:srgbClr val="595959"/>
              </a:solidFill>
            </a:endParaRPr>
          </a:p>
        </p:txBody>
      </p:sp>
      <p:sp>
        <p:nvSpPr>
          <p:cNvPr id="8" name="TextBox 7"/>
          <p:cNvSpPr txBox="1"/>
          <p:nvPr userDrawn="1"/>
        </p:nvSpPr>
        <p:spPr>
          <a:xfrm>
            <a:off x="-76200" y="6629400"/>
            <a:ext cx="431800" cy="228600"/>
          </a:xfrm>
          <a:prstGeom prst="rect">
            <a:avLst/>
          </a:prstGeom>
          <a:noFill/>
        </p:spPr>
        <p:txBody>
          <a:bodyPr wrap="square" tIns="91440" bIns="91440" rtlCol="0" anchor="ctr">
            <a:noAutofit/>
          </a:bodyPr>
          <a:lstStyle/>
          <a:p>
            <a:pPr algn="r">
              <a:buFont typeface="Arial" pitchFamily="34" charset="0"/>
              <a:buNone/>
            </a:pPr>
            <a:fld id="{75A359BF-9967-49AB-9825-43392976CFFD}" type="slidenum">
              <a:rPr lang="en-US" sz="1100" smtClean="0">
                <a:solidFill>
                  <a:srgbClr val="FFFFFF"/>
                </a:solidFill>
              </a:rPr>
              <a:pPr algn="r">
                <a:buFont typeface="Arial" pitchFamily="34" charset="0"/>
                <a:buNone/>
              </a:pPr>
              <a:t>‹#›</a:t>
            </a:fld>
            <a:endParaRPr lang="en-US" sz="1100" dirty="0" smtClean="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34" name="TextBox 33"/>
          <p:cNvSpPr txBox="1"/>
          <p:nvPr/>
        </p:nvSpPr>
        <p:spPr>
          <a:xfrm>
            <a:off x="4330337" y="6444344"/>
            <a:ext cx="457200" cy="304800"/>
          </a:xfrm>
          <a:prstGeom prst="rect">
            <a:avLst/>
          </a:prstGeom>
          <a:noFill/>
        </p:spPr>
        <p:txBody>
          <a:bodyPr wrap="square" tIns="91440" bIns="91440" rtlCol="0">
            <a:noAutofit/>
          </a:bodyPr>
          <a:lstStyle/>
          <a:p>
            <a:pPr marL="231775" indent="-231775" algn="ctr">
              <a:buFont typeface="Arial" pitchFamily="34" charset="0"/>
              <a:buNone/>
              <a:defRPr/>
            </a:pPr>
            <a:endParaRPr lang="en-US" sz="800" dirty="0" smtClean="0">
              <a:solidFill>
                <a:srgbClr val="595959"/>
              </a:solidFill>
              <a:latin typeface="Arial" pitchFamily="34" charset="0"/>
              <a:cs typeface="Arial" pitchFamily="34" charset="0"/>
            </a:endParaRPr>
          </a:p>
        </p:txBody>
      </p:sp>
      <p:pic>
        <p:nvPicPr>
          <p:cNvPr id="4" name="Picture 3" descr="RecoveryAct SmartGrid_program template3.jpg"/>
          <p:cNvPicPr>
            <a:picLocks noChangeAspect="1"/>
          </p:cNvPicPr>
          <p:nvPr/>
        </p:nvPicPr>
        <p:blipFill>
          <a:blip r:embed="rId2" cstate="print"/>
          <a:srcRect l="24877" t="24907"/>
          <a:stretch>
            <a:fillRect/>
          </a:stretch>
        </p:blipFill>
        <p:spPr>
          <a:xfrm>
            <a:off x="0" y="0"/>
            <a:ext cx="9144000" cy="6858000"/>
          </a:xfrm>
          <a:prstGeom prst="rect">
            <a:avLst/>
          </a:prstGeom>
        </p:spPr>
      </p:pic>
      <p:sp>
        <p:nvSpPr>
          <p:cNvPr id="8" name="Text Placeholder 7"/>
          <p:cNvSpPr>
            <a:spLocks noGrp="1"/>
          </p:cNvSpPr>
          <p:nvPr>
            <p:ph type="body" sz="quarter" idx="10" hasCustomPrompt="1"/>
          </p:nvPr>
        </p:nvSpPr>
        <p:spPr>
          <a:xfrm>
            <a:off x="533400" y="457200"/>
            <a:ext cx="3200400" cy="3886200"/>
          </a:xfrm>
          <a:prstGeom prst="rect">
            <a:avLst/>
          </a:prstGeom>
          <a:solidFill>
            <a:schemeClr val="tx1">
              <a:lumMod val="75000"/>
              <a:alpha val="74000"/>
            </a:schemeClr>
          </a:solidFill>
        </p:spPr>
        <p:txBody>
          <a:bodyPr/>
          <a:lstStyle>
            <a:lvl1pPr>
              <a:lnSpc>
                <a:spcPct val="100000"/>
              </a:lnSpc>
              <a:spcBef>
                <a:spcPts val="0"/>
              </a:spcBef>
              <a:defRPr sz="1000" b="0" i="0"/>
            </a:lvl1pPr>
          </a:lstStyle>
          <a:p>
            <a:pPr marL="114300"/>
            <a:r>
              <a:rPr lang="en-US" sz="3600" b="1" dirty="0" smtClean="0">
                <a:solidFill>
                  <a:schemeClr val="bg1"/>
                </a:solidFill>
              </a:rPr>
              <a:t>Key Contacts</a:t>
            </a:r>
          </a:p>
          <a:p>
            <a:pPr marL="114300"/>
            <a:endParaRPr lang="en-US" sz="1200" b="1" dirty="0" smtClean="0">
              <a:solidFill>
                <a:schemeClr val="bg1"/>
              </a:solidFill>
            </a:endParaRPr>
          </a:p>
          <a:p>
            <a:pPr marL="114300"/>
            <a:endParaRPr lang="en-US" sz="1200" b="1" dirty="0" smtClean="0">
              <a:solidFill>
                <a:schemeClr val="bg1"/>
              </a:solidFill>
            </a:endParaRPr>
          </a:p>
          <a:p>
            <a:pPr marL="114300"/>
            <a:r>
              <a:rPr lang="en-US" sz="1600" b="1" dirty="0" smtClean="0">
                <a:solidFill>
                  <a:schemeClr val="bg1"/>
                </a:solidFill>
              </a:rPr>
              <a:t>First Last, </a:t>
            </a:r>
            <a:r>
              <a:rPr lang="en-US" sz="1600" dirty="0" smtClean="0">
                <a:solidFill>
                  <a:schemeClr val="bg1"/>
                </a:solidFill>
              </a:rPr>
              <a:t>Director-in-Charge</a:t>
            </a:r>
          </a:p>
          <a:p>
            <a:pPr marL="114300"/>
            <a:r>
              <a:rPr lang="en-US" sz="1600" dirty="0" smtClean="0">
                <a:solidFill>
                  <a:schemeClr val="bg1"/>
                </a:solidFill>
              </a:rPr>
              <a:t>Title</a:t>
            </a:r>
          </a:p>
          <a:p>
            <a:pPr marL="114300"/>
            <a:r>
              <a:rPr lang="en-US" sz="1600" dirty="0" smtClean="0">
                <a:solidFill>
                  <a:schemeClr val="bg1"/>
                </a:solidFill>
              </a:rPr>
              <a:t>Office City, State</a:t>
            </a:r>
          </a:p>
          <a:p>
            <a:pPr marL="114300"/>
            <a:r>
              <a:rPr lang="en-US" sz="1600" dirty="0" smtClean="0">
                <a:solidFill>
                  <a:schemeClr val="bg1"/>
                </a:solidFill>
              </a:rPr>
              <a:t>(xxx) xxx-</a:t>
            </a:r>
            <a:r>
              <a:rPr lang="en-US" sz="1600" dirty="0" err="1" smtClean="0">
                <a:solidFill>
                  <a:schemeClr val="bg1"/>
                </a:solidFill>
              </a:rPr>
              <a:t>xxxx</a:t>
            </a:r>
            <a:r>
              <a:rPr lang="en-US" sz="1600" dirty="0" smtClean="0">
                <a:solidFill>
                  <a:schemeClr val="bg1"/>
                </a:solidFill>
              </a:rPr>
              <a:t> </a:t>
            </a:r>
          </a:p>
          <a:p>
            <a:pPr marL="114300"/>
            <a:r>
              <a:rPr lang="en-US" sz="1600" dirty="0" smtClean="0">
                <a:solidFill>
                  <a:schemeClr val="bg1"/>
                </a:solidFill>
              </a:rPr>
              <a:t>email@navigantconsulting.com </a:t>
            </a:r>
          </a:p>
          <a:p>
            <a:pPr marL="114300"/>
            <a:endParaRPr lang="en-US" sz="1600" b="1" dirty="0" smtClean="0">
              <a:solidFill>
                <a:schemeClr val="bg1"/>
              </a:solidFill>
            </a:endParaRPr>
          </a:p>
          <a:p>
            <a:pPr marL="114300"/>
            <a:r>
              <a:rPr lang="en-US" sz="1600" b="1" dirty="0" smtClean="0">
                <a:solidFill>
                  <a:schemeClr val="bg1"/>
                </a:solidFill>
              </a:rPr>
              <a:t>First Last, </a:t>
            </a:r>
            <a:r>
              <a:rPr lang="en-US" sz="1600" dirty="0" smtClean="0">
                <a:solidFill>
                  <a:schemeClr val="bg1"/>
                </a:solidFill>
              </a:rPr>
              <a:t>Project Manger</a:t>
            </a:r>
          </a:p>
          <a:p>
            <a:pPr marL="114300"/>
            <a:r>
              <a:rPr lang="en-US" sz="1600" dirty="0" smtClean="0">
                <a:solidFill>
                  <a:schemeClr val="bg1"/>
                </a:solidFill>
              </a:rPr>
              <a:t>Title</a:t>
            </a:r>
          </a:p>
          <a:p>
            <a:pPr marL="114300"/>
            <a:r>
              <a:rPr lang="en-US" sz="1600" dirty="0" smtClean="0">
                <a:solidFill>
                  <a:schemeClr val="bg1"/>
                </a:solidFill>
              </a:rPr>
              <a:t>Office City, State</a:t>
            </a:r>
          </a:p>
          <a:p>
            <a:pPr marL="114300"/>
            <a:r>
              <a:rPr lang="en-US" sz="1600" dirty="0" smtClean="0">
                <a:solidFill>
                  <a:schemeClr val="bg1"/>
                </a:solidFill>
              </a:rPr>
              <a:t>(xxx) xxx-</a:t>
            </a:r>
            <a:r>
              <a:rPr lang="en-US" sz="1600" dirty="0" err="1" smtClean="0">
                <a:solidFill>
                  <a:schemeClr val="bg1"/>
                </a:solidFill>
              </a:rPr>
              <a:t>xxxx</a:t>
            </a:r>
            <a:r>
              <a:rPr lang="en-US" sz="1600" dirty="0" smtClean="0">
                <a:solidFill>
                  <a:schemeClr val="bg1"/>
                </a:solidFill>
              </a:rPr>
              <a:t> </a:t>
            </a:r>
          </a:p>
          <a:p>
            <a:pPr marL="114300"/>
            <a:r>
              <a:rPr lang="en-US" sz="1600" dirty="0" smtClean="0">
                <a:solidFill>
                  <a:schemeClr val="bg1"/>
                </a:solidFill>
              </a:rPr>
              <a:t>email@navigantconsulting.com </a:t>
            </a:r>
          </a:p>
        </p:txBody>
      </p:sp>
      <p:sp>
        <p:nvSpPr>
          <p:cNvPr id="9" name="Rectangle 8"/>
          <p:cNvSpPr/>
          <p:nvPr/>
        </p:nvSpPr>
        <p:spPr>
          <a:xfrm>
            <a:off x="533400" y="457200"/>
            <a:ext cx="3200400" cy="76200"/>
          </a:xfrm>
          <a:prstGeom prst="rect">
            <a:avLst/>
          </a:prstGeom>
          <a:solidFill>
            <a:schemeClr val="accent5">
              <a:lumMod val="75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rgbClr val="FFFFFF"/>
              </a:solidFill>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jpeg"/><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9" name="Picture 58" descr="smartgrid-recactlogo.png"/>
          <p:cNvPicPr>
            <a:picLocks noChangeAspect="1"/>
          </p:cNvPicPr>
          <p:nvPr/>
        </p:nvPicPr>
        <p:blipFill>
          <a:blip r:embed="rId7" cstate="print"/>
          <a:stretch>
            <a:fillRect/>
          </a:stretch>
        </p:blipFill>
        <p:spPr>
          <a:xfrm>
            <a:off x="304800" y="6316915"/>
            <a:ext cx="2137765" cy="388685"/>
          </a:xfrm>
          <a:prstGeom prst="rect">
            <a:avLst/>
          </a:prstGeom>
        </p:spPr>
      </p:pic>
      <p:pic>
        <p:nvPicPr>
          <p:cNvPr id="4" name="Picture 3" descr="RecoveryAct SmartGrid_programheader3.jpg"/>
          <p:cNvPicPr>
            <a:picLocks noChangeAspect="1"/>
          </p:cNvPicPr>
          <p:nvPr/>
        </p:nvPicPr>
        <p:blipFill>
          <a:blip r:embed="rId8" cstate="print"/>
          <a:stretch>
            <a:fillRect/>
          </a:stretch>
        </p:blipFill>
        <p:spPr>
          <a:xfrm>
            <a:off x="0" y="0"/>
            <a:ext cx="9144000" cy="775855"/>
          </a:xfrm>
          <a:prstGeom prst="rect">
            <a:avLst/>
          </a:prstGeom>
        </p:spPr>
      </p:pic>
      <p:sp>
        <p:nvSpPr>
          <p:cNvPr id="5" name="Text Placeholder 5"/>
          <p:cNvSpPr txBox="1">
            <a:spLocks/>
          </p:cNvSpPr>
          <p:nvPr/>
        </p:nvSpPr>
        <p:spPr>
          <a:xfrm>
            <a:off x="2819400" y="6524625"/>
            <a:ext cx="5867400" cy="228600"/>
          </a:xfrm>
          <a:prstGeom prst="rect">
            <a:avLst/>
          </a:prstGeom>
        </p:spPr>
        <p:txBody>
          <a:bodyPr anchor="t"/>
          <a:lstStyle>
            <a:lvl1pPr algn="r">
              <a:defRPr sz="1100" b="0" i="0">
                <a:solidFill>
                  <a:schemeClr val="tx1"/>
                </a:solidFill>
                <a:latin typeface="+mj-lt"/>
                <a:cs typeface="Arial"/>
              </a:defRPr>
            </a:lvl1pPr>
          </a:lstStyle>
          <a:p>
            <a:pPr marL="285750" marR="0" lvl="0" indent="-285750" algn="r" defTabSz="914400" rtl="0" eaLnBrk="1" fontAlgn="base" latinLnBrk="0" hangingPunct="1">
              <a:lnSpc>
                <a:spcPct val="95000"/>
              </a:lnSpc>
              <a:spcBef>
                <a:spcPct val="40000"/>
              </a:spcBef>
              <a:spcAft>
                <a:spcPct val="0"/>
              </a:spcAft>
              <a:buClrTx/>
              <a:buSzTx/>
              <a:buFontTx/>
              <a:buNone/>
              <a:tabLst/>
              <a:defRPr/>
            </a:pPr>
            <a:r>
              <a:rPr kumimoji="0" lang="en-US" sz="1100" b="0" i="0" u="none" strike="noStrike" kern="1200" cap="none" spc="0" normalizeH="0" baseline="0" noProof="0" dirty="0" smtClean="0">
                <a:ln>
                  <a:noFill/>
                </a:ln>
                <a:solidFill>
                  <a:schemeClr val="tx1"/>
                </a:solidFill>
                <a:effectLst/>
                <a:uLnTx/>
                <a:uFillTx/>
                <a:latin typeface="+mj-lt"/>
                <a:ea typeface="+mn-ea"/>
                <a:cs typeface="Arial"/>
              </a:rPr>
              <a:t>Microgrid Demonstrations: Topical Report – April 2015</a:t>
            </a:r>
          </a:p>
        </p:txBody>
      </p:sp>
    </p:spTree>
  </p:cSld>
  <p:clrMap bg1="lt1" tx1="dk1" bg2="lt2" tx2="dk2" accent1="accent1" accent2="accent2" accent3="accent3" accent4="accent4" accent5="accent5" accent6="accent6" hlink="hlink" folHlink="folHlink"/>
  <p:sldLayoutIdLst>
    <p:sldLayoutId id="2147483707" r:id="rId1"/>
    <p:sldLayoutId id="2147483709" r:id="rId2"/>
    <p:sldLayoutId id="2147483708" r:id="rId3"/>
    <p:sldLayoutId id="2147483712" r:id="rId4"/>
    <p:sldLayoutId id="2147483711" r:id="rId5"/>
  </p:sldLayoutIdLst>
  <p:hf hdr="0" ftr="0" dt="0"/>
  <p:txStyles>
    <p:title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p:titleStyle>
    <p:bodyStyle>
      <a:lvl1pPr marL="285750" indent="-285750" algn="l" rtl="0" eaLnBrk="1" fontAlgn="base" hangingPunct="1">
        <a:lnSpc>
          <a:spcPct val="95000"/>
        </a:lnSpc>
        <a:spcBef>
          <a:spcPct val="40000"/>
        </a:spcBef>
        <a:spcAft>
          <a:spcPct val="0"/>
        </a:spcAft>
        <a:buNone/>
        <a:defRPr lang="en-US" sz="1000" i="1" kern="1200" dirty="0" smtClean="0">
          <a:solidFill>
            <a:schemeClr val="tx1"/>
          </a:solidFill>
          <a:latin typeface="+mn-lt"/>
          <a:ea typeface="+mn-ea"/>
          <a:cs typeface="+mn-cs"/>
        </a:defRPr>
      </a:lvl1pPr>
      <a:lvl2pPr marL="628650" indent="-341313" algn="l" rtl="0" eaLnBrk="1" fontAlgn="base" hangingPunct="1">
        <a:lnSpc>
          <a:spcPct val="95000"/>
        </a:lnSpc>
        <a:spcBef>
          <a:spcPct val="20000"/>
        </a:spcBef>
        <a:spcAft>
          <a:spcPct val="0"/>
        </a:spcAft>
        <a:buNone/>
        <a:defRPr sz="1600">
          <a:solidFill>
            <a:schemeClr val="tx1"/>
          </a:solidFill>
          <a:latin typeface="+mn-lt"/>
        </a:defRPr>
      </a:lvl2pPr>
      <a:lvl3pPr marL="847725" indent="-217488" algn="l" rtl="0" eaLnBrk="1" fontAlgn="base" hangingPunct="1">
        <a:lnSpc>
          <a:spcPct val="95000"/>
        </a:lnSpc>
        <a:spcBef>
          <a:spcPct val="20000"/>
        </a:spcBef>
        <a:spcAft>
          <a:spcPct val="0"/>
        </a:spcAft>
        <a:buSzPct val="90000"/>
        <a:buFont typeface="Wingdings" pitchFamily="2" charset="2"/>
        <a:buNone/>
        <a:defRPr sz="1600">
          <a:solidFill>
            <a:schemeClr val="tx1"/>
          </a:solidFill>
          <a:latin typeface="+mn-lt"/>
        </a:defRPr>
      </a:lvl3pPr>
      <a:lvl4pPr marL="1095375" indent="-246063" algn="l" rtl="0" eaLnBrk="1" fontAlgn="base" hangingPunct="1">
        <a:lnSpc>
          <a:spcPct val="95000"/>
        </a:lnSpc>
        <a:spcBef>
          <a:spcPct val="20000"/>
        </a:spcBef>
        <a:spcAft>
          <a:spcPct val="0"/>
        </a:spcAft>
        <a:buNone/>
        <a:defRPr sz="1600">
          <a:solidFill>
            <a:schemeClr val="tx1"/>
          </a:solidFill>
          <a:latin typeface="+mn-lt"/>
        </a:defRPr>
      </a:lvl4pPr>
      <a:lvl5pPr marL="1323975" indent="-227013" algn="l" rtl="0" eaLnBrk="1" fontAlgn="base" hangingPunct="1">
        <a:lnSpc>
          <a:spcPct val="95000"/>
        </a:lnSpc>
        <a:spcBef>
          <a:spcPct val="20000"/>
        </a:spcBef>
        <a:spcAft>
          <a:spcPct val="0"/>
        </a:spcAft>
        <a:buNone/>
        <a:defRPr sz="1600">
          <a:solidFill>
            <a:schemeClr val="tx1"/>
          </a:solidFill>
          <a:latin typeface="+mn-lt"/>
        </a:defRPr>
      </a:lvl5pPr>
      <a:lvl6pPr marL="1781175" indent="-227013" algn="l" rtl="0" eaLnBrk="1" fontAlgn="base" hangingPunct="1">
        <a:lnSpc>
          <a:spcPct val="95000"/>
        </a:lnSpc>
        <a:spcBef>
          <a:spcPct val="20000"/>
        </a:spcBef>
        <a:spcAft>
          <a:spcPct val="0"/>
        </a:spcAft>
        <a:buChar char="»"/>
        <a:defRPr sz="1600">
          <a:solidFill>
            <a:schemeClr val="tx1"/>
          </a:solidFill>
          <a:latin typeface="+mn-lt"/>
        </a:defRPr>
      </a:lvl6pPr>
      <a:lvl7pPr marL="2238375" indent="-227013" algn="l" rtl="0" eaLnBrk="1" fontAlgn="base" hangingPunct="1">
        <a:lnSpc>
          <a:spcPct val="95000"/>
        </a:lnSpc>
        <a:spcBef>
          <a:spcPct val="20000"/>
        </a:spcBef>
        <a:spcAft>
          <a:spcPct val="0"/>
        </a:spcAft>
        <a:buChar char="»"/>
        <a:defRPr sz="1600">
          <a:solidFill>
            <a:schemeClr val="tx1"/>
          </a:solidFill>
          <a:latin typeface="+mn-lt"/>
        </a:defRPr>
      </a:lvl7pPr>
      <a:lvl8pPr marL="2695575" indent="-227013" algn="l" rtl="0" eaLnBrk="1" fontAlgn="base" hangingPunct="1">
        <a:lnSpc>
          <a:spcPct val="95000"/>
        </a:lnSpc>
        <a:spcBef>
          <a:spcPct val="20000"/>
        </a:spcBef>
        <a:spcAft>
          <a:spcPct val="0"/>
        </a:spcAft>
        <a:buChar char="»"/>
        <a:defRPr sz="1600">
          <a:solidFill>
            <a:schemeClr val="tx1"/>
          </a:solidFill>
          <a:latin typeface="+mn-lt"/>
        </a:defRPr>
      </a:lvl8pPr>
      <a:lvl9pPr marL="3152775" indent="-227013" algn="l" rtl="0" eaLnBrk="1" fontAlgn="base" hangingPunct="1">
        <a:lnSpc>
          <a:spcPct val="95000"/>
        </a:lnSpc>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9" name="Picture 58" descr="smartgrid-recactlogo.png"/>
          <p:cNvPicPr>
            <a:picLocks noChangeAspect="1"/>
          </p:cNvPicPr>
          <p:nvPr/>
        </p:nvPicPr>
        <p:blipFill>
          <a:blip r:embed="rId9" cstate="print"/>
          <a:stretch>
            <a:fillRect/>
          </a:stretch>
        </p:blipFill>
        <p:spPr>
          <a:xfrm>
            <a:off x="304800" y="6316915"/>
            <a:ext cx="2137765" cy="388685"/>
          </a:xfrm>
          <a:prstGeom prst="rect">
            <a:avLst/>
          </a:prstGeom>
        </p:spPr>
      </p:pic>
      <p:pic>
        <p:nvPicPr>
          <p:cNvPr id="4" name="Picture 3" descr="RecoveryAct SmartGrid_programheader3.jpg"/>
          <p:cNvPicPr>
            <a:picLocks noChangeAspect="1"/>
          </p:cNvPicPr>
          <p:nvPr/>
        </p:nvPicPr>
        <p:blipFill>
          <a:blip r:embed="rId10" cstate="print"/>
          <a:stretch>
            <a:fillRect/>
          </a:stretch>
        </p:blipFill>
        <p:spPr>
          <a:xfrm>
            <a:off x="0" y="0"/>
            <a:ext cx="9144000" cy="775855"/>
          </a:xfrm>
          <a:prstGeom prst="rect">
            <a:avLst/>
          </a:prstGeom>
        </p:spPr>
      </p:pic>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Lst>
  <p:hf hdr="0" ftr="0" dt="0"/>
  <p:txStyles>
    <p:title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p:titleStyle>
    <p:bodyStyle>
      <a:lvl1pPr marL="285750" indent="-285750" algn="l" rtl="0" eaLnBrk="1" fontAlgn="base" hangingPunct="1">
        <a:lnSpc>
          <a:spcPct val="95000"/>
        </a:lnSpc>
        <a:spcBef>
          <a:spcPct val="40000"/>
        </a:spcBef>
        <a:spcAft>
          <a:spcPct val="0"/>
        </a:spcAft>
        <a:buNone/>
        <a:defRPr lang="en-US" sz="1000" i="1" kern="1200" dirty="0" smtClean="0">
          <a:solidFill>
            <a:schemeClr val="tx1"/>
          </a:solidFill>
          <a:latin typeface="+mn-lt"/>
          <a:ea typeface="+mn-ea"/>
          <a:cs typeface="+mn-cs"/>
        </a:defRPr>
      </a:lvl1pPr>
      <a:lvl2pPr marL="628650" indent="-341313" algn="l" rtl="0" eaLnBrk="1" fontAlgn="base" hangingPunct="1">
        <a:lnSpc>
          <a:spcPct val="95000"/>
        </a:lnSpc>
        <a:spcBef>
          <a:spcPct val="20000"/>
        </a:spcBef>
        <a:spcAft>
          <a:spcPct val="0"/>
        </a:spcAft>
        <a:buNone/>
        <a:defRPr sz="1600">
          <a:solidFill>
            <a:schemeClr val="tx1"/>
          </a:solidFill>
          <a:latin typeface="+mn-lt"/>
        </a:defRPr>
      </a:lvl2pPr>
      <a:lvl3pPr marL="847725" indent="-217488" algn="l" rtl="0" eaLnBrk="1" fontAlgn="base" hangingPunct="1">
        <a:lnSpc>
          <a:spcPct val="95000"/>
        </a:lnSpc>
        <a:spcBef>
          <a:spcPct val="20000"/>
        </a:spcBef>
        <a:spcAft>
          <a:spcPct val="0"/>
        </a:spcAft>
        <a:buSzPct val="90000"/>
        <a:buFont typeface="Wingdings" pitchFamily="2" charset="2"/>
        <a:buNone/>
        <a:defRPr sz="1600">
          <a:solidFill>
            <a:schemeClr val="tx1"/>
          </a:solidFill>
          <a:latin typeface="+mn-lt"/>
        </a:defRPr>
      </a:lvl3pPr>
      <a:lvl4pPr marL="1095375" indent="-246063" algn="l" rtl="0" eaLnBrk="1" fontAlgn="base" hangingPunct="1">
        <a:lnSpc>
          <a:spcPct val="95000"/>
        </a:lnSpc>
        <a:spcBef>
          <a:spcPct val="20000"/>
        </a:spcBef>
        <a:spcAft>
          <a:spcPct val="0"/>
        </a:spcAft>
        <a:buNone/>
        <a:defRPr sz="1600">
          <a:solidFill>
            <a:schemeClr val="tx1"/>
          </a:solidFill>
          <a:latin typeface="+mn-lt"/>
        </a:defRPr>
      </a:lvl4pPr>
      <a:lvl5pPr marL="1323975" indent="-227013" algn="l" rtl="0" eaLnBrk="1" fontAlgn="base" hangingPunct="1">
        <a:lnSpc>
          <a:spcPct val="95000"/>
        </a:lnSpc>
        <a:spcBef>
          <a:spcPct val="20000"/>
        </a:spcBef>
        <a:spcAft>
          <a:spcPct val="0"/>
        </a:spcAft>
        <a:buNone/>
        <a:defRPr sz="1600">
          <a:solidFill>
            <a:schemeClr val="tx1"/>
          </a:solidFill>
          <a:latin typeface="+mn-lt"/>
        </a:defRPr>
      </a:lvl5pPr>
      <a:lvl6pPr marL="1781175" indent="-227013" algn="l" rtl="0" eaLnBrk="1" fontAlgn="base" hangingPunct="1">
        <a:lnSpc>
          <a:spcPct val="95000"/>
        </a:lnSpc>
        <a:spcBef>
          <a:spcPct val="20000"/>
        </a:spcBef>
        <a:spcAft>
          <a:spcPct val="0"/>
        </a:spcAft>
        <a:buChar char="»"/>
        <a:defRPr sz="1600">
          <a:solidFill>
            <a:schemeClr val="tx1"/>
          </a:solidFill>
          <a:latin typeface="+mn-lt"/>
        </a:defRPr>
      </a:lvl6pPr>
      <a:lvl7pPr marL="2238375" indent="-227013" algn="l" rtl="0" eaLnBrk="1" fontAlgn="base" hangingPunct="1">
        <a:lnSpc>
          <a:spcPct val="95000"/>
        </a:lnSpc>
        <a:spcBef>
          <a:spcPct val="20000"/>
        </a:spcBef>
        <a:spcAft>
          <a:spcPct val="0"/>
        </a:spcAft>
        <a:buChar char="»"/>
        <a:defRPr sz="1600">
          <a:solidFill>
            <a:schemeClr val="tx1"/>
          </a:solidFill>
          <a:latin typeface="+mn-lt"/>
        </a:defRPr>
      </a:lvl7pPr>
      <a:lvl8pPr marL="2695575" indent="-227013" algn="l" rtl="0" eaLnBrk="1" fontAlgn="base" hangingPunct="1">
        <a:lnSpc>
          <a:spcPct val="95000"/>
        </a:lnSpc>
        <a:spcBef>
          <a:spcPct val="20000"/>
        </a:spcBef>
        <a:spcAft>
          <a:spcPct val="0"/>
        </a:spcAft>
        <a:buChar char="»"/>
        <a:defRPr sz="1600">
          <a:solidFill>
            <a:schemeClr val="tx1"/>
          </a:solidFill>
          <a:latin typeface="+mn-lt"/>
        </a:defRPr>
      </a:lvl8pPr>
      <a:lvl9pPr marL="3152775" indent="-227013" algn="l" rtl="0" eaLnBrk="1" fontAlgn="base" hangingPunct="1">
        <a:lnSpc>
          <a:spcPct val="95000"/>
        </a:lnSpc>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xfrm>
            <a:off x="228600" y="2133600"/>
            <a:ext cx="8915400" cy="1524000"/>
          </a:xfrm>
          <a:prstGeom prst="rect">
            <a:avLst/>
          </a:prstGeom>
        </p:spPr>
        <p:txBody>
          <a:bodyPr/>
          <a:lstStyle/>
          <a:p>
            <a:r>
              <a:rPr lang="en-US" sz="4000" b="1" dirty="0" smtClean="0"/>
              <a:t>2015 Progress Report for OE ARRA Smart Grid Demonstration Program</a:t>
            </a:r>
            <a:endParaRPr lang="en-US" sz="4000" dirty="0"/>
          </a:p>
          <a:p>
            <a:r>
              <a:rPr lang="en-US" sz="3200" b="1" dirty="0"/>
              <a:t>Aggregation of RDSI, SGDP, and SGIG Results</a:t>
            </a:r>
            <a:endParaRPr lang="en-US" sz="3200" dirty="0"/>
          </a:p>
        </p:txBody>
      </p:sp>
      <p:sp>
        <p:nvSpPr>
          <p:cNvPr id="9" name="Text Placeholder 8"/>
          <p:cNvSpPr>
            <a:spLocks noGrp="1"/>
          </p:cNvSpPr>
          <p:nvPr>
            <p:ph type="body" sz="quarter" idx="16"/>
          </p:nvPr>
        </p:nvSpPr>
        <p:spPr>
          <a:xfrm>
            <a:off x="269060" y="3886200"/>
            <a:ext cx="6548480" cy="685800"/>
          </a:xfrm>
        </p:spPr>
        <p:txBody>
          <a:bodyPr/>
          <a:lstStyle/>
          <a:p>
            <a:r>
              <a:rPr lang="en-US" b="1" dirty="0" smtClean="0"/>
              <a:t>U.S. Department of Energy</a:t>
            </a:r>
          </a:p>
          <a:p>
            <a:r>
              <a:rPr lang="en-US" dirty="0" smtClean="0"/>
              <a:t>National Energy Technology Laboratory  </a:t>
            </a:r>
          </a:p>
        </p:txBody>
      </p:sp>
      <p:sp>
        <p:nvSpPr>
          <p:cNvPr id="10" name="Text Placeholder 9"/>
          <p:cNvSpPr>
            <a:spLocks noGrp="1"/>
          </p:cNvSpPr>
          <p:nvPr>
            <p:ph type="body" sz="quarter" idx="17"/>
          </p:nvPr>
        </p:nvSpPr>
        <p:spPr>
          <a:xfrm>
            <a:off x="381000" y="1066800"/>
            <a:ext cx="2438400" cy="533400"/>
          </a:xfrm>
        </p:spPr>
        <p:txBody>
          <a:bodyPr/>
          <a:lstStyle/>
          <a:p>
            <a:r>
              <a:rPr lang="en-US" dirty="0" smtClean="0"/>
              <a:t>May 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685800"/>
            <a:ext cx="8507104" cy="304800"/>
          </a:xfrm>
        </p:spPr>
        <p:txBody>
          <a:body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Introduction</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0"/>
            <a:ext cx="5486400" cy="914400"/>
          </a:xfrm>
        </p:spPr>
        <p:txBody>
          <a:bodyPr/>
          <a:lstStyle/>
          <a:p>
            <a:r>
              <a:rPr lang="en-US" dirty="0" smtClean="0"/>
              <a:t>Significant </a:t>
            </a:r>
            <a:r>
              <a:rPr lang="en-US" dirty="0" smtClean="0"/>
              <a:t>work in relation to smart grid concepts, research, and testing was </a:t>
            </a:r>
            <a:r>
              <a:rPr lang="en-US" dirty="0" smtClean="0"/>
              <a:t>conducted prior to the start of this program</a:t>
            </a:r>
            <a:endParaRPr lang="en-US" dirty="0"/>
          </a:p>
        </p:txBody>
      </p:sp>
      <p:sp>
        <p:nvSpPr>
          <p:cNvPr id="7" name="TextBox 6"/>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Past Smart Grid Work</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92273572"/>
              </p:ext>
            </p:extLst>
          </p:nvPr>
        </p:nvGraphicFramePr>
        <p:xfrm>
          <a:off x="1009650" y="1790700"/>
          <a:ext cx="7124700" cy="3276600"/>
        </p:xfrm>
        <a:graphic>
          <a:graphicData uri="http://schemas.openxmlformats.org/drawingml/2006/table">
            <a:tbl>
              <a:tblPr bandRow="1">
                <a:tableStyleId>{5C22544A-7EE6-4342-B048-85BDC9FD1C3A}</a:tableStyleId>
              </a:tblPr>
              <a:tblGrid>
                <a:gridCol w="7124700"/>
              </a:tblGrid>
              <a:tr h="1638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Modern Grid Initiative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smtClean="0"/>
                        <a:t> </a:t>
                      </a:r>
                      <a:r>
                        <a:rPr lang="en-US" sz="1800" b="0" dirty="0" smtClean="0"/>
                        <a:t>Led by NETL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smtClean="0"/>
                        <a:t> Developed early smart grid concepts and benefits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smtClean="0"/>
                        <a:t> Communicated concepts to stakeholders nationally</a:t>
                      </a:r>
                    </a:p>
                  </a:txBody>
                  <a:tcPr anchor="ctr">
                    <a:solidFill>
                      <a:schemeClr val="bg2">
                        <a:lumMod val="20000"/>
                        <a:lumOff val="80000"/>
                      </a:schemeClr>
                    </a:solidFill>
                  </a:tcPr>
                </a:tc>
              </a:tr>
              <a:tr h="1638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Methodology for Estimating Smart Grid Costs and Benefits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smtClean="0"/>
                        <a:t> </a:t>
                      </a:r>
                      <a:r>
                        <a:rPr lang="en-US" sz="1800" b="0" dirty="0" smtClean="0"/>
                        <a:t>Developed by EPRI in collaboration with DOE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smtClean="0"/>
                        <a:t> Provided framework to support business case development</a:t>
                      </a:r>
                    </a:p>
                  </a:txBody>
                  <a:tcPr anchor="ctr">
                    <a:solidFill>
                      <a:schemeClr val="accent5">
                        <a:lumMod val="20000"/>
                        <a:lumOff val="80000"/>
                      </a:schemeClr>
                    </a:solidFill>
                  </a:tcPr>
                </a:tc>
              </a:tr>
            </a:tbl>
          </a:graphicData>
        </a:graphic>
      </p:graphicFrame>
    </p:spTree>
    <p:extLst>
      <p:ext uri="{BB962C8B-B14F-4D97-AF65-F5344CB8AC3E}">
        <p14:creationId xmlns:p14="http://schemas.microsoft.com/office/powerpoint/2010/main" val="1936216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304800" y="609600"/>
            <a:ext cx="8507104" cy="381000"/>
          </a:xfrm>
        </p:spPr>
        <p:txBody>
          <a:bodyPr/>
          <a:lstStyle/>
          <a:p>
            <a:r>
              <a:rPr lang="en-US" sz="1200" b="0" dirty="0" smtClean="0">
                <a:solidFill>
                  <a:schemeClr val="accent3"/>
                </a:solidFill>
                <a:latin typeface="Calibri" panose="020F0502020204030204" pitchFamily="34" charset="0"/>
              </a:rPr>
              <a:t>Table of Contents</a:t>
            </a:r>
            <a:endParaRPr lang="en-US" sz="1200" b="0" dirty="0">
              <a:solidFill>
                <a:schemeClr val="accent3"/>
              </a:solidFill>
              <a:latin typeface="Calibri" panose="020F0502020204030204" pitchFamily="34" charset="0"/>
            </a:endParaRPr>
          </a:p>
        </p:txBody>
      </p:sp>
      <p:sp>
        <p:nvSpPr>
          <p:cNvPr id="24" name="Oval 23"/>
          <p:cNvSpPr/>
          <p:nvPr/>
        </p:nvSpPr>
        <p:spPr>
          <a:xfrm>
            <a:off x="990600" y="2133600"/>
            <a:ext cx="152400" cy="152400"/>
          </a:xfrm>
          <a:prstGeom prst="ellipse">
            <a:avLst/>
          </a:prstGeom>
          <a:solidFill>
            <a:schemeClr val="accent4">
              <a:lumMod val="75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rgbClr val="FFFFFF"/>
              </a:solidFill>
            </a:endParaRPr>
          </a:p>
        </p:txBody>
      </p:sp>
      <p:grpSp>
        <p:nvGrpSpPr>
          <p:cNvPr id="22" name="Group 47"/>
          <p:cNvGrpSpPr/>
          <p:nvPr/>
        </p:nvGrpSpPr>
        <p:grpSpPr>
          <a:xfrm>
            <a:off x="1219200" y="1219200"/>
            <a:ext cx="6781800" cy="762000"/>
            <a:chOff x="1219200" y="1524000"/>
            <a:chExt cx="6781800" cy="762000"/>
          </a:xfrm>
        </p:grpSpPr>
        <p:sp>
          <p:nvSpPr>
            <p:cNvPr id="23" name="TextBox 22"/>
            <p:cNvSpPr txBox="1"/>
            <p:nvPr/>
          </p:nvSpPr>
          <p:spPr>
            <a:xfrm>
              <a:off x="1219200" y="15240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1</a:t>
              </a:r>
            </a:p>
          </p:txBody>
        </p:sp>
        <p:sp>
          <p:nvSpPr>
            <p:cNvPr id="25" name="Rectangle 24"/>
            <p:cNvSpPr/>
            <p:nvPr/>
          </p:nvSpPr>
          <p:spPr>
            <a:xfrm>
              <a:off x="1828800" y="16764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Introduction	</a:t>
              </a:r>
            </a:p>
          </p:txBody>
        </p:sp>
        <p:sp>
          <p:nvSpPr>
            <p:cNvPr id="26" name="Rectangle 25"/>
            <p:cNvSpPr/>
            <p:nvPr/>
          </p:nvSpPr>
          <p:spPr>
            <a:xfrm>
              <a:off x="1295400" y="22098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0" name="Group 48"/>
          <p:cNvGrpSpPr/>
          <p:nvPr/>
        </p:nvGrpSpPr>
        <p:grpSpPr>
          <a:xfrm>
            <a:off x="1219200" y="1828800"/>
            <a:ext cx="6781800" cy="762000"/>
            <a:chOff x="1219200" y="2133600"/>
            <a:chExt cx="6781800" cy="762000"/>
          </a:xfrm>
        </p:grpSpPr>
        <p:sp>
          <p:nvSpPr>
            <p:cNvPr id="31" name="TextBox 30"/>
            <p:cNvSpPr txBox="1"/>
            <p:nvPr/>
          </p:nvSpPr>
          <p:spPr>
            <a:xfrm>
              <a:off x="1219200" y="21336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2</a:t>
              </a:r>
            </a:p>
          </p:txBody>
        </p:sp>
        <p:sp>
          <p:nvSpPr>
            <p:cNvPr id="32" name="Rectangle 31"/>
            <p:cNvSpPr/>
            <p:nvPr/>
          </p:nvSpPr>
          <p:spPr>
            <a:xfrm>
              <a:off x="1828800" y="22860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Foundational Work</a:t>
              </a:r>
            </a:p>
          </p:txBody>
        </p:sp>
        <p:sp>
          <p:nvSpPr>
            <p:cNvPr id="38" name="Rectangle 37"/>
            <p:cNvSpPr/>
            <p:nvPr/>
          </p:nvSpPr>
          <p:spPr>
            <a:xfrm>
              <a:off x="1295400" y="2836333"/>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9" name="Group 50"/>
          <p:cNvGrpSpPr/>
          <p:nvPr/>
        </p:nvGrpSpPr>
        <p:grpSpPr>
          <a:xfrm>
            <a:off x="1201615" y="2438400"/>
            <a:ext cx="6781800" cy="762000"/>
            <a:chOff x="1219200" y="2743200"/>
            <a:chExt cx="6781800" cy="762000"/>
          </a:xfrm>
        </p:grpSpPr>
        <p:sp>
          <p:nvSpPr>
            <p:cNvPr id="40" name="TextBox 39"/>
            <p:cNvSpPr txBox="1"/>
            <p:nvPr/>
          </p:nvSpPr>
          <p:spPr>
            <a:xfrm>
              <a:off x="1219200" y="27432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3</a:t>
              </a:r>
            </a:p>
          </p:txBody>
        </p:sp>
        <p:sp>
          <p:nvSpPr>
            <p:cNvPr id="42" name="Rectangle 41"/>
            <p:cNvSpPr/>
            <p:nvPr/>
          </p:nvSpPr>
          <p:spPr>
            <a:xfrm>
              <a:off x="1828800" y="28956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Renewable and Distributed Systems Integration Program</a:t>
              </a:r>
            </a:p>
          </p:txBody>
        </p:sp>
        <p:sp>
          <p:nvSpPr>
            <p:cNvPr id="46" name="Rectangle 45"/>
            <p:cNvSpPr/>
            <p:nvPr/>
          </p:nvSpPr>
          <p:spPr>
            <a:xfrm>
              <a:off x="1295400" y="34290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48" name="Group 63"/>
          <p:cNvGrpSpPr/>
          <p:nvPr/>
        </p:nvGrpSpPr>
        <p:grpSpPr>
          <a:xfrm>
            <a:off x="1219200" y="3048000"/>
            <a:ext cx="6781800" cy="762000"/>
            <a:chOff x="1219200" y="4724400"/>
            <a:chExt cx="6781800" cy="762000"/>
          </a:xfrm>
        </p:grpSpPr>
        <p:sp>
          <p:nvSpPr>
            <p:cNvPr id="49" name="TextBox 48"/>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4</a:t>
              </a:r>
            </a:p>
          </p:txBody>
        </p:sp>
        <p:sp>
          <p:nvSpPr>
            <p:cNvPr id="51" name="Rectangle 5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Smart Grid Demonstration Program</a:t>
              </a:r>
            </a:p>
          </p:txBody>
        </p:sp>
        <p:sp>
          <p:nvSpPr>
            <p:cNvPr id="52" name="Rectangle 51"/>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6" name="Group 63"/>
          <p:cNvGrpSpPr/>
          <p:nvPr/>
        </p:nvGrpSpPr>
        <p:grpSpPr>
          <a:xfrm>
            <a:off x="1219200" y="3657600"/>
            <a:ext cx="6781800" cy="762000"/>
            <a:chOff x="1219200" y="4724400"/>
            <a:chExt cx="6781800" cy="762000"/>
          </a:xfrm>
        </p:grpSpPr>
        <p:sp>
          <p:nvSpPr>
            <p:cNvPr id="37" name="TextBox 36"/>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5</a:t>
              </a:r>
            </a:p>
          </p:txBody>
        </p:sp>
        <p:sp>
          <p:nvSpPr>
            <p:cNvPr id="41" name="Rectangle 4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Topical Reports</a:t>
              </a:r>
            </a:p>
          </p:txBody>
        </p:sp>
        <p:sp>
          <p:nvSpPr>
            <p:cNvPr id="44" name="Rectangle 43"/>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sp>
        <p:nvSpPr>
          <p:cNvPr id="62" name="TextBox 61"/>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3" name="Text Placeholder 2"/>
          <p:cNvSpPr txBox="1">
            <a:spLocks/>
          </p:cNvSpPr>
          <p:nvPr/>
        </p:nvSpPr>
        <p:spPr>
          <a:xfrm>
            <a:off x="3657600" y="1"/>
            <a:ext cx="5486400" cy="914400"/>
          </a:xfrm>
          <a:prstGeom prst="rect">
            <a:avLst/>
          </a:prstGeom>
        </p:spPr>
        <p:txBody>
          <a:bodyPr anchor="t" anchorCtr="0"/>
          <a:lstStyle>
            <a:lvl1pPr marL="0" indent="0" algn="l" rtl="0" eaLnBrk="1" fontAlgn="base" hangingPunct="1">
              <a:lnSpc>
                <a:spcPct val="100000"/>
              </a:lnSpc>
              <a:spcBef>
                <a:spcPct val="40000"/>
              </a:spcBef>
              <a:spcAft>
                <a:spcPct val="0"/>
              </a:spcAft>
              <a:buNone/>
              <a:defRPr lang="en-US" sz="2000" b="1" i="0" kern="1200" baseline="0">
                <a:solidFill>
                  <a:srgbClr val="595959"/>
                </a:solidFill>
                <a:latin typeface="Calibri" pitchFamily="34" charset="0"/>
                <a:ea typeface="+mn-ea"/>
                <a:cs typeface="Arial" pitchFamily="34" charset="0"/>
              </a:defRPr>
            </a:lvl1pPr>
            <a:lvl2pPr marL="628650" indent="-341313" algn="l" rtl="0" eaLnBrk="1" fontAlgn="base" hangingPunct="1">
              <a:lnSpc>
                <a:spcPct val="95000"/>
              </a:lnSpc>
              <a:spcBef>
                <a:spcPct val="20000"/>
              </a:spcBef>
              <a:spcAft>
                <a:spcPct val="0"/>
              </a:spcAft>
              <a:buNone/>
              <a:defRPr sz="1600">
                <a:solidFill>
                  <a:schemeClr val="tx1"/>
                </a:solidFill>
                <a:latin typeface="+mn-lt"/>
              </a:defRPr>
            </a:lvl2pPr>
            <a:lvl3pPr marL="847725" indent="-217488" algn="l" rtl="0" eaLnBrk="1" fontAlgn="base" hangingPunct="1">
              <a:lnSpc>
                <a:spcPct val="95000"/>
              </a:lnSpc>
              <a:spcBef>
                <a:spcPct val="20000"/>
              </a:spcBef>
              <a:spcAft>
                <a:spcPct val="0"/>
              </a:spcAft>
              <a:buSzPct val="90000"/>
              <a:buFont typeface="Wingdings" pitchFamily="2" charset="2"/>
              <a:buNone/>
              <a:defRPr sz="1600">
                <a:solidFill>
                  <a:schemeClr val="tx1"/>
                </a:solidFill>
                <a:latin typeface="+mn-lt"/>
              </a:defRPr>
            </a:lvl3pPr>
            <a:lvl4pPr marL="1095375" indent="-246063" algn="l" rtl="0" eaLnBrk="1" fontAlgn="base" hangingPunct="1">
              <a:lnSpc>
                <a:spcPct val="95000"/>
              </a:lnSpc>
              <a:spcBef>
                <a:spcPct val="20000"/>
              </a:spcBef>
              <a:spcAft>
                <a:spcPct val="0"/>
              </a:spcAft>
              <a:buNone/>
              <a:defRPr sz="1600">
                <a:solidFill>
                  <a:schemeClr val="tx1"/>
                </a:solidFill>
                <a:latin typeface="+mn-lt"/>
              </a:defRPr>
            </a:lvl4pPr>
            <a:lvl5pPr marL="1323975" indent="-227013" algn="l" rtl="0" eaLnBrk="1" fontAlgn="base" hangingPunct="1">
              <a:lnSpc>
                <a:spcPct val="95000"/>
              </a:lnSpc>
              <a:spcBef>
                <a:spcPct val="20000"/>
              </a:spcBef>
              <a:spcAft>
                <a:spcPct val="0"/>
              </a:spcAft>
              <a:buNone/>
              <a:defRPr sz="1600">
                <a:solidFill>
                  <a:schemeClr val="tx1"/>
                </a:solidFill>
                <a:latin typeface="+mn-lt"/>
              </a:defRPr>
            </a:lvl5pPr>
            <a:lvl6pPr marL="1781175" indent="-227013" algn="l" rtl="0" eaLnBrk="1" fontAlgn="base" hangingPunct="1">
              <a:lnSpc>
                <a:spcPct val="95000"/>
              </a:lnSpc>
              <a:spcBef>
                <a:spcPct val="20000"/>
              </a:spcBef>
              <a:spcAft>
                <a:spcPct val="0"/>
              </a:spcAft>
              <a:buChar char="»"/>
              <a:defRPr sz="1600">
                <a:solidFill>
                  <a:schemeClr val="tx1"/>
                </a:solidFill>
                <a:latin typeface="+mn-lt"/>
              </a:defRPr>
            </a:lvl6pPr>
            <a:lvl7pPr marL="2238375" indent="-227013" algn="l" rtl="0" eaLnBrk="1" fontAlgn="base" hangingPunct="1">
              <a:lnSpc>
                <a:spcPct val="95000"/>
              </a:lnSpc>
              <a:spcBef>
                <a:spcPct val="20000"/>
              </a:spcBef>
              <a:spcAft>
                <a:spcPct val="0"/>
              </a:spcAft>
              <a:buChar char="»"/>
              <a:defRPr sz="1600">
                <a:solidFill>
                  <a:schemeClr val="tx1"/>
                </a:solidFill>
                <a:latin typeface="+mn-lt"/>
              </a:defRPr>
            </a:lvl7pPr>
            <a:lvl8pPr marL="2695575" indent="-227013" algn="l" rtl="0" eaLnBrk="1" fontAlgn="base" hangingPunct="1">
              <a:lnSpc>
                <a:spcPct val="95000"/>
              </a:lnSpc>
              <a:spcBef>
                <a:spcPct val="20000"/>
              </a:spcBef>
              <a:spcAft>
                <a:spcPct val="0"/>
              </a:spcAft>
              <a:buChar char="»"/>
              <a:defRPr sz="1600">
                <a:solidFill>
                  <a:schemeClr val="tx1"/>
                </a:solidFill>
                <a:latin typeface="+mn-lt"/>
              </a:defRPr>
            </a:lvl8pPr>
            <a:lvl9pPr marL="3152775" indent="-227013" algn="l" rtl="0" eaLnBrk="1" fontAlgn="base" hangingPunct="1">
              <a:lnSpc>
                <a:spcPct val="95000"/>
              </a:lnSpc>
              <a:spcBef>
                <a:spcPct val="20000"/>
              </a:spcBef>
              <a:spcAft>
                <a:spcPct val="0"/>
              </a:spcAft>
              <a:buChar char="»"/>
              <a:defRPr sz="1600">
                <a:solidFill>
                  <a:schemeClr val="tx1"/>
                </a:solidFill>
                <a:latin typeface="+mn-lt"/>
              </a:defRPr>
            </a:lvl9pPr>
          </a:lstStyle>
          <a:p>
            <a:r>
              <a:rPr lang="en-US" dirty="0" smtClean="0"/>
              <a:t>The foundational work outlined made possible the success of projects down the road</a:t>
            </a:r>
          </a:p>
        </p:txBody>
      </p:sp>
      <p:grpSp>
        <p:nvGrpSpPr>
          <p:cNvPr id="43" name="Group 63"/>
          <p:cNvGrpSpPr/>
          <p:nvPr/>
        </p:nvGrpSpPr>
        <p:grpSpPr>
          <a:xfrm>
            <a:off x="1219200" y="4267200"/>
            <a:ext cx="6781800" cy="762000"/>
            <a:chOff x="1219200" y="4724400"/>
            <a:chExt cx="6781800" cy="762000"/>
          </a:xfrm>
        </p:grpSpPr>
        <p:sp>
          <p:nvSpPr>
            <p:cNvPr id="61" name="TextBox 60"/>
            <p:cNvSpPr txBox="1"/>
            <p:nvPr/>
          </p:nvSpPr>
          <p:spPr>
            <a:xfrm>
              <a:off x="1219200" y="47244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a:solidFill>
                    <a:schemeClr val="accent5">
                      <a:lumMod val="75000"/>
                    </a:schemeClr>
                  </a:solidFill>
                  <a:latin typeface="Calibri" pitchFamily="34" charset="0"/>
                </a:rPr>
                <a:t>6</a:t>
              </a:r>
              <a:endParaRPr lang="en-US" sz="3500" dirty="0" smtClean="0">
                <a:solidFill>
                  <a:schemeClr val="accent5">
                    <a:lumMod val="75000"/>
                  </a:schemeClr>
                </a:solidFill>
                <a:latin typeface="Calibri" pitchFamily="34" charset="0"/>
              </a:endParaRPr>
            </a:p>
          </p:txBody>
        </p:sp>
        <p:sp>
          <p:nvSpPr>
            <p:cNvPr id="64" name="Rectangle 63"/>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lvl="0"/>
              <a:r>
                <a:rPr lang="en-US" sz="2000" dirty="0" smtClean="0">
                  <a:solidFill>
                    <a:schemeClr val="accent5">
                      <a:lumMod val="75000"/>
                    </a:schemeClr>
                  </a:solidFill>
                  <a:latin typeface="Calibri" pitchFamily="34" charset="0"/>
                </a:rPr>
                <a:t>Summary</a:t>
              </a:r>
            </a:p>
          </p:txBody>
        </p:sp>
      </p:grpSp>
    </p:spTree>
    <p:extLst>
      <p:ext uri="{BB962C8B-B14F-4D97-AF65-F5344CB8AC3E}">
        <p14:creationId xmlns:p14="http://schemas.microsoft.com/office/powerpoint/2010/main" val="1309647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685800"/>
            <a:ext cx="8507104" cy="304800"/>
          </a:xfrm>
        </p:spPr>
        <p:txBody>
          <a:body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Foundational Work</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0"/>
            <a:ext cx="5486400" cy="914400"/>
          </a:xfrm>
        </p:spPr>
        <p:txBody>
          <a:bodyPr/>
          <a:lstStyle/>
          <a:p>
            <a:r>
              <a:rPr lang="en-US" dirty="0"/>
              <a:t>A number of foundational tools and processes were created under </a:t>
            </a:r>
            <a:r>
              <a:rPr lang="en-US" dirty="0" smtClean="0"/>
              <a:t>this program</a:t>
            </a:r>
            <a:endParaRPr lang="en-US" dirty="0"/>
          </a:p>
        </p:txBody>
      </p:sp>
      <p:sp>
        <p:nvSpPr>
          <p:cNvPr id="4" name="Content Placeholder 3"/>
          <p:cNvSpPr>
            <a:spLocks noGrp="1"/>
          </p:cNvSpPr>
          <p:nvPr>
            <p:ph sz="quarter" idx="12"/>
          </p:nvPr>
        </p:nvSpPr>
        <p:spPr>
          <a:xfrm>
            <a:off x="1219199" y="2745475"/>
            <a:ext cx="6781801" cy="2512325"/>
          </a:xfrm>
          <a:solidFill>
            <a:schemeClr val="accent1">
              <a:lumMod val="20000"/>
              <a:lumOff val="80000"/>
            </a:schemeClr>
          </a:solidFill>
          <a:effectLst>
            <a:outerShdw blurRad="50800" dist="38100" dir="2700000" algn="tl" rotWithShape="0">
              <a:prstClr val="black">
                <a:alpha val="40000"/>
              </a:prstClr>
            </a:outerShdw>
          </a:effectLst>
        </p:spPr>
        <p:txBody>
          <a:bodyPr/>
          <a:lstStyle/>
          <a:p>
            <a:pPr marL="342900" lvl="0" indent="-342900">
              <a:spcBef>
                <a:spcPts val="600"/>
              </a:spcBef>
              <a:spcAft>
                <a:spcPts val="600"/>
              </a:spcAft>
              <a:buFont typeface="Arial" panose="020B0604020202020204" pitchFamily="34" charset="0"/>
              <a:buChar char="•"/>
            </a:pPr>
            <a:r>
              <a:rPr lang="en-US" sz="2000" dirty="0" smtClean="0">
                <a:ea typeface="Times New Roman"/>
                <a:cs typeface="Times New Roman"/>
              </a:rPr>
              <a:t>Updated the SGIG Guidebook  to support SGDP/RDSI </a:t>
            </a:r>
            <a:r>
              <a:rPr lang="en-US" sz="2000" dirty="0">
                <a:ea typeface="Times New Roman"/>
                <a:cs typeface="Times New Roman"/>
              </a:rPr>
              <a:t>Metrics </a:t>
            </a:r>
            <a:r>
              <a:rPr lang="en-US" sz="2000" dirty="0" smtClean="0">
                <a:ea typeface="Times New Roman"/>
                <a:cs typeface="Times New Roman"/>
              </a:rPr>
              <a:t>and </a:t>
            </a:r>
            <a:r>
              <a:rPr lang="en-US" sz="2000" dirty="0">
                <a:ea typeface="Times New Roman"/>
                <a:cs typeface="Times New Roman"/>
              </a:rPr>
              <a:t>Benefits</a:t>
            </a:r>
            <a:r>
              <a:rPr lang="en-US" sz="2000" dirty="0" smtClean="0">
                <a:solidFill>
                  <a:srgbClr val="595959"/>
                </a:solidFill>
              </a:rPr>
              <a:t> reporting</a:t>
            </a:r>
          </a:p>
          <a:p>
            <a:pPr marL="342900" lvl="0" indent="-342900">
              <a:spcBef>
                <a:spcPts val="600"/>
              </a:spcBef>
              <a:spcAft>
                <a:spcPts val="600"/>
              </a:spcAft>
              <a:buFont typeface="Arial" panose="020B0604020202020204" pitchFamily="34" charset="0"/>
              <a:buChar char="•"/>
            </a:pPr>
            <a:r>
              <a:rPr lang="en-US" sz="2000" dirty="0" smtClean="0">
                <a:ea typeface="Times New Roman"/>
                <a:cs typeface="Times New Roman"/>
              </a:rPr>
              <a:t>“</a:t>
            </a:r>
            <a:r>
              <a:rPr lang="en-US" sz="2000" dirty="0">
                <a:ea typeface="Times New Roman"/>
                <a:cs typeface="Times New Roman"/>
              </a:rPr>
              <a:t>Build Metrics” and “Impact </a:t>
            </a:r>
            <a:r>
              <a:rPr lang="en-US" sz="2000" dirty="0" smtClean="0">
                <a:ea typeface="Times New Roman"/>
                <a:cs typeface="Times New Roman"/>
              </a:rPr>
              <a:t>Metrics” reported to TPOs by projects</a:t>
            </a:r>
          </a:p>
          <a:p>
            <a:pPr marL="342900" lvl="0" indent="-342900">
              <a:spcBef>
                <a:spcPts val="600"/>
              </a:spcBef>
              <a:spcAft>
                <a:spcPts val="600"/>
              </a:spcAft>
              <a:buFont typeface="Arial" panose="020B0604020202020204" pitchFamily="34" charset="0"/>
              <a:buChar char="•"/>
            </a:pPr>
            <a:r>
              <a:rPr lang="en-US" sz="2000" dirty="0" smtClean="0">
                <a:ea typeface="Times New Roman"/>
                <a:cs typeface="Times New Roman"/>
              </a:rPr>
              <a:t>Data Analysis Teams provided </a:t>
            </a:r>
            <a:r>
              <a:rPr lang="en-US" sz="2000" dirty="0">
                <a:ea typeface="Times New Roman"/>
                <a:cs typeface="Times New Roman"/>
              </a:rPr>
              <a:t>analytical guidance </a:t>
            </a:r>
            <a:r>
              <a:rPr lang="en-US" sz="2000" dirty="0" smtClean="0">
                <a:ea typeface="Times New Roman"/>
                <a:cs typeface="Times New Roman"/>
              </a:rPr>
              <a:t>to </a:t>
            </a:r>
            <a:r>
              <a:rPr lang="en-US" sz="2000" dirty="0">
                <a:ea typeface="Times New Roman"/>
                <a:cs typeface="Times New Roman"/>
              </a:rPr>
              <a:t>enhance the quality of the interim and </a:t>
            </a:r>
            <a:r>
              <a:rPr lang="en-US" sz="2000" dirty="0" smtClean="0">
                <a:ea typeface="Times New Roman"/>
                <a:cs typeface="Times New Roman"/>
              </a:rPr>
              <a:t>final technical reports (FTR</a:t>
            </a:r>
            <a:r>
              <a:rPr lang="en-US" sz="2000" dirty="0" smtClean="0">
                <a:ea typeface="Times New Roman"/>
                <a:cs typeface="Times New Roman"/>
              </a:rPr>
              <a:t>)</a:t>
            </a:r>
            <a:endParaRPr lang="en-US" sz="2000" dirty="0" smtClean="0">
              <a:ea typeface="Times New Roman"/>
              <a:cs typeface="Times New Roman"/>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61292" y="1512627"/>
            <a:ext cx="7221415" cy="1219200"/>
          </a:xfrm>
          <a:prstGeom prst="rect">
            <a:avLst/>
          </a:prstGeom>
          <a:noFill/>
          <a:ln>
            <a:noFill/>
          </a:ln>
        </p:spPr>
      </p:pic>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9" name="TextBox 8"/>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a:t>Metrics and Benefits Reporting Plan and Process (MBRP)</a:t>
            </a:r>
          </a:p>
        </p:txBody>
      </p:sp>
    </p:spTree>
    <p:extLst>
      <p:ext uri="{BB962C8B-B14F-4D97-AF65-F5344CB8AC3E}">
        <p14:creationId xmlns:p14="http://schemas.microsoft.com/office/powerpoint/2010/main" val="688800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685800"/>
            <a:ext cx="8507104" cy="304800"/>
          </a:xfrm>
        </p:spPr>
        <p:txBody>
          <a:body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Foundational Work</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982"/>
            <a:ext cx="5486400" cy="915382"/>
          </a:xfrm>
        </p:spPr>
        <p:txBody>
          <a:bodyPr/>
          <a:lstStyle/>
          <a:p>
            <a:r>
              <a:rPr lang="en-US" dirty="0" smtClean="0"/>
              <a:t>Firstly, the Smart </a:t>
            </a:r>
            <a:r>
              <a:rPr lang="en-US" dirty="0"/>
              <a:t>Grid Computational Tool (SGCT</a:t>
            </a:r>
            <a:r>
              <a:rPr lang="en-US" dirty="0" smtClean="0"/>
              <a:t>) supports cost and benefit analysis</a:t>
            </a:r>
            <a:endParaRPr lang="en-US" dirty="0"/>
          </a:p>
        </p:txBody>
      </p:sp>
      <p:sp>
        <p:nvSpPr>
          <p:cNvPr id="4" name="Content Placeholder 3"/>
          <p:cNvSpPr>
            <a:spLocks noGrp="1"/>
          </p:cNvSpPr>
          <p:nvPr>
            <p:ph sz="quarter" idx="12"/>
          </p:nvPr>
        </p:nvSpPr>
        <p:spPr>
          <a:xfrm>
            <a:off x="685800" y="1371599"/>
            <a:ext cx="7696200" cy="4752915"/>
          </a:xfrm>
        </p:spPr>
        <p:txBody>
          <a:bodyPr/>
          <a:lstStyle/>
          <a:p>
            <a:pPr marL="0" indent="0">
              <a:spcBef>
                <a:spcPts val="600"/>
              </a:spcBef>
              <a:buNone/>
            </a:pPr>
            <a:endParaRPr lang="en-US" sz="2200" b="1" dirty="0"/>
          </a:p>
          <a:p>
            <a:pPr marL="0" indent="0">
              <a:spcBef>
                <a:spcPts val="1200"/>
              </a:spcBef>
              <a:buNone/>
            </a:pPr>
            <a:endParaRPr lang="en-US" sz="2400" dirty="0"/>
          </a:p>
          <a:p>
            <a:pPr>
              <a:spcBef>
                <a:spcPts val="1200"/>
              </a:spcBef>
            </a:pPr>
            <a:endParaRPr lang="en-US" sz="2400" dirty="0"/>
          </a:p>
        </p:txBody>
      </p:sp>
      <p:sp>
        <p:nvSpPr>
          <p:cNvPr id="2" name="TextBox 1"/>
          <p:cNvSpPr txBox="1"/>
          <p:nvPr/>
        </p:nvSpPr>
        <p:spPr>
          <a:xfrm>
            <a:off x="1143000" y="5753100"/>
            <a:ext cx="6858000" cy="419100"/>
          </a:xfrm>
          <a:prstGeom prst="rect">
            <a:avLst/>
          </a:prstGeom>
          <a:noFill/>
        </p:spPr>
        <p:txBody>
          <a:bodyPr wrap="square" tIns="91440" bIns="91440" rtlCol="0">
            <a:noAutofit/>
          </a:bodyPr>
          <a:lstStyle>
            <a:defPPr>
              <a:defRPr lang="en-US"/>
            </a:defPPr>
            <a:lvl1pPr algn="ctr">
              <a:defRPr sz="1600" b="1" i="1"/>
            </a:lvl1pPr>
          </a:lstStyle>
          <a:p>
            <a:r>
              <a:rPr lang="en-US" dirty="0"/>
              <a:t>A user guide was also prepared to assist new users through the SGCT </a:t>
            </a:r>
            <a:r>
              <a:rPr lang="en-US" dirty="0" smtClean="0"/>
              <a:t>process.</a:t>
            </a:r>
            <a:endParaRPr lang="en-US" dirty="0"/>
          </a:p>
        </p:txBody>
      </p:sp>
      <p:sp>
        <p:nvSpPr>
          <p:cNvPr id="9" name="Rectangle 8"/>
          <p:cNvSpPr/>
          <p:nvPr/>
        </p:nvSpPr>
        <p:spPr>
          <a:xfrm>
            <a:off x="762000" y="1905000"/>
            <a:ext cx="7696200" cy="2646878"/>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a:lstStyle/>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Identifies the technologies to be installed and the technologies’ functions.</a:t>
            </a:r>
          </a:p>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Uses functions to identify the benefits the smart grid project will yield</a:t>
            </a:r>
          </a:p>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Guides the user in entering data to calculate the value of the benefits</a:t>
            </a:r>
          </a:p>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Generates graphs and tables that summarize the costs and benefits of the project to help illustrate the project’s overall value</a:t>
            </a:r>
          </a:p>
        </p:txBody>
      </p:sp>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10" name="TextBox 9"/>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SGCT Tool </a:t>
            </a:r>
            <a:r>
              <a:rPr lang="en-US" dirty="0"/>
              <a:t>Overview</a:t>
            </a:r>
          </a:p>
        </p:txBody>
      </p:sp>
    </p:spTree>
    <p:extLst>
      <p:ext uri="{BB962C8B-B14F-4D97-AF65-F5344CB8AC3E}">
        <p14:creationId xmlns:p14="http://schemas.microsoft.com/office/powerpoint/2010/main" val="3816875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685800"/>
            <a:ext cx="8507104" cy="304800"/>
          </a:xfrm>
        </p:spPr>
        <p:txBody>
          <a:body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Foundational Work</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0"/>
            <a:ext cx="5486400" cy="914399"/>
          </a:xfrm>
        </p:spPr>
        <p:txBody>
          <a:bodyPr/>
          <a:lstStyle/>
          <a:p>
            <a:pPr lvl="0"/>
            <a:r>
              <a:rPr lang="en-US" dirty="0" smtClean="0"/>
              <a:t>Secondly, the Energy </a:t>
            </a:r>
            <a:r>
              <a:rPr lang="en-US" dirty="0"/>
              <a:t>Storage Computational Tool (ESCT</a:t>
            </a:r>
            <a:r>
              <a:rPr lang="en-US" dirty="0" smtClean="0"/>
              <a:t>) characterizes energy storage projects and provides a cost benefit analysis</a:t>
            </a:r>
            <a:endParaRPr lang="en-US" dirty="0"/>
          </a:p>
        </p:txBody>
      </p:sp>
      <p:sp>
        <p:nvSpPr>
          <p:cNvPr id="4" name="Content Placeholder 3"/>
          <p:cNvSpPr>
            <a:spLocks noGrp="1"/>
          </p:cNvSpPr>
          <p:nvPr>
            <p:ph sz="quarter" idx="12"/>
          </p:nvPr>
        </p:nvSpPr>
        <p:spPr>
          <a:xfrm>
            <a:off x="685800" y="1371599"/>
            <a:ext cx="7696200" cy="4752915"/>
          </a:xfrm>
        </p:spPr>
        <p:txBody>
          <a:bodyPr/>
          <a:lstStyle/>
          <a:p>
            <a:pPr marL="0" indent="0">
              <a:spcBef>
                <a:spcPts val="600"/>
              </a:spcBef>
              <a:buNone/>
            </a:pPr>
            <a:endParaRPr lang="en-US" sz="2200" b="1" dirty="0"/>
          </a:p>
          <a:p>
            <a:pPr marL="0" indent="0">
              <a:spcBef>
                <a:spcPts val="1200"/>
              </a:spcBef>
              <a:buNone/>
            </a:pPr>
            <a:endParaRPr lang="en-US" sz="2400" dirty="0"/>
          </a:p>
          <a:p>
            <a:pPr>
              <a:spcBef>
                <a:spcPts val="1200"/>
              </a:spcBef>
            </a:pPr>
            <a:endParaRPr lang="en-US" sz="2400" dirty="0"/>
          </a:p>
        </p:txBody>
      </p:sp>
      <p:sp>
        <p:nvSpPr>
          <p:cNvPr id="2" name="TextBox 1"/>
          <p:cNvSpPr txBox="1"/>
          <p:nvPr/>
        </p:nvSpPr>
        <p:spPr>
          <a:xfrm>
            <a:off x="1143000" y="5715000"/>
            <a:ext cx="6858000" cy="838200"/>
          </a:xfrm>
          <a:prstGeom prst="rect">
            <a:avLst/>
          </a:prstGeom>
          <a:noFill/>
        </p:spPr>
        <p:txBody>
          <a:bodyPr wrap="square" tIns="91440" bIns="91440" rtlCol="0">
            <a:noAutofit/>
          </a:bodyPr>
          <a:lstStyle>
            <a:defPPr>
              <a:defRPr lang="en-US"/>
            </a:defPPr>
            <a:lvl1pPr algn="ctr">
              <a:defRPr sz="1600" b="1" i="1"/>
            </a:lvl1pPr>
          </a:lstStyle>
          <a:p>
            <a:r>
              <a:rPr lang="en-US" dirty="0"/>
              <a:t>A user guide was also prepared to assist new users through the SGCT </a:t>
            </a:r>
            <a:r>
              <a:rPr lang="en-US" dirty="0" smtClean="0"/>
              <a:t>process.</a:t>
            </a:r>
            <a:endParaRPr lang="en-US" dirty="0"/>
          </a:p>
        </p:txBody>
      </p:sp>
      <p:sp>
        <p:nvSpPr>
          <p:cNvPr id="9" name="Rectangle 8"/>
          <p:cNvSpPr/>
          <p:nvPr/>
        </p:nvSpPr>
        <p:spPr>
          <a:xfrm>
            <a:off x="762000" y="1600200"/>
            <a:ext cx="7696200" cy="363176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a:lstStyle/>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Characterizes energy storage projects by identifying the storage technologies employed and identifying the applications pursued</a:t>
            </a:r>
          </a:p>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Based on this characterization, identifies the benefits the storage project will yield</a:t>
            </a:r>
          </a:p>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Guides the user in entering data to calculate the value of the benefits and associated capital and O&amp;M costs</a:t>
            </a:r>
          </a:p>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Generates graphs and tables that summarize the costs and benefits of the project to help illustrate the project's overall value</a:t>
            </a:r>
          </a:p>
          <a:p>
            <a:pPr marL="342900" indent="-342900" fontAlgn="base">
              <a:lnSpc>
                <a:spcPct val="95000"/>
              </a:lnSpc>
              <a:spcBef>
                <a:spcPts val="600"/>
              </a:spcBef>
              <a:spcAft>
                <a:spcPts val="600"/>
              </a:spcAft>
              <a:buFont typeface="Arial" panose="020B0604020202020204" pitchFamily="34" charset="0"/>
              <a:buChar char="•"/>
            </a:pPr>
            <a:r>
              <a:rPr lang="en-US" sz="2000" dirty="0">
                <a:solidFill>
                  <a:srgbClr val="595959"/>
                </a:solidFill>
                <a:ea typeface="Times New Roman"/>
                <a:cs typeface="Times New Roman"/>
              </a:rPr>
              <a:t>Uses the benefit analysis methodology that DOE uses to evaluate the Recovery Act smart grid projects. </a:t>
            </a:r>
          </a:p>
        </p:txBody>
      </p:sp>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10" name="TextBox 9"/>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ESCT Tool </a:t>
            </a:r>
            <a:r>
              <a:rPr lang="en-US" dirty="0"/>
              <a:t>Overview</a:t>
            </a:r>
          </a:p>
        </p:txBody>
      </p:sp>
    </p:spTree>
    <p:extLst>
      <p:ext uri="{BB962C8B-B14F-4D97-AF65-F5344CB8AC3E}">
        <p14:creationId xmlns:p14="http://schemas.microsoft.com/office/powerpoint/2010/main" val="327657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304800" y="609600"/>
            <a:ext cx="8507104" cy="381000"/>
          </a:xfrm>
        </p:spPr>
        <p:txBody>
          <a:bodyPr/>
          <a:lstStyle/>
          <a:p>
            <a:r>
              <a:rPr lang="en-US" sz="1200" b="0" dirty="0" smtClean="0">
                <a:solidFill>
                  <a:schemeClr val="accent3"/>
                </a:solidFill>
                <a:latin typeface="Calibri" panose="020F0502020204030204" pitchFamily="34" charset="0"/>
              </a:rPr>
              <a:t>Table of Contents</a:t>
            </a:r>
            <a:endParaRPr lang="en-US" sz="1200" b="0" dirty="0">
              <a:solidFill>
                <a:schemeClr val="accent3"/>
              </a:solidFill>
              <a:latin typeface="Calibri" panose="020F0502020204030204" pitchFamily="34" charset="0"/>
            </a:endParaRPr>
          </a:p>
        </p:txBody>
      </p:sp>
      <p:sp>
        <p:nvSpPr>
          <p:cNvPr id="24" name="Oval 23"/>
          <p:cNvSpPr/>
          <p:nvPr/>
        </p:nvSpPr>
        <p:spPr>
          <a:xfrm>
            <a:off x="990600" y="2743200"/>
            <a:ext cx="152400" cy="152400"/>
          </a:xfrm>
          <a:prstGeom prst="ellipse">
            <a:avLst/>
          </a:prstGeom>
          <a:solidFill>
            <a:schemeClr val="accent4">
              <a:lumMod val="75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rgbClr val="FFFFFF"/>
              </a:solidFill>
            </a:endParaRPr>
          </a:p>
        </p:txBody>
      </p:sp>
      <p:grpSp>
        <p:nvGrpSpPr>
          <p:cNvPr id="22" name="Group 47"/>
          <p:cNvGrpSpPr/>
          <p:nvPr/>
        </p:nvGrpSpPr>
        <p:grpSpPr>
          <a:xfrm>
            <a:off x="1219200" y="1219200"/>
            <a:ext cx="6781800" cy="762000"/>
            <a:chOff x="1219200" y="1524000"/>
            <a:chExt cx="6781800" cy="762000"/>
          </a:xfrm>
        </p:grpSpPr>
        <p:sp>
          <p:nvSpPr>
            <p:cNvPr id="23" name="TextBox 22"/>
            <p:cNvSpPr txBox="1"/>
            <p:nvPr/>
          </p:nvSpPr>
          <p:spPr>
            <a:xfrm>
              <a:off x="1219200" y="15240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1</a:t>
              </a:r>
            </a:p>
          </p:txBody>
        </p:sp>
        <p:sp>
          <p:nvSpPr>
            <p:cNvPr id="25" name="Rectangle 24"/>
            <p:cNvSpPr/>
            <p:nvPr/>
          </p:nvSpPr>
          <p:spPr>
            <a:xfrm>
              <a:off x="1828800" y="16764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Introduction	</a:t>
              </a:r>
            </a:p>
          </p:txBody>
        </p:sp>
        <p:sp>
          <p:nvSpPr>
            <p:cNvPr id="26" name="Rectangle 25"/>
            <p:cNvSpPr/>
            <p:nvPr/>
          </p:nvSpPr>
          <p:spPr>
            <a:xfrm>
              <a:off x="1295400" y="22098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0" name="Group 48"/>
          <p:cNvGrpSpPr/>
          <p:nvPr/>
        </p:nvGrpSpPr>
        <p:grpSpPr>
          <a:xfrm>
            <a:off x="1219200" y="1828800"/>
            <a:ext cx="6781800" cy="762000"/>
            <a:chOff x="1219200" y="2133600"/>
            <a:chExt cx="6781800" cy="762000"/>
          </a:xfrm>
        </p:grpSpPr>
        <p:sp>
          <p:nvSpPr>
            <p:cNvPr id="31" name="TextBox 30"/>
            <p:cNvSpPr txBox="1"/>
            <p:nvPr/>
          </p:nvSpPr>
          <p:spPr>
            <a:xfrm>
              <a:off x="1219200" y="21336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2</a:t>
              </a:r>
            </a:p>
          </p:txBody>
        </p:sp>
        <p:sp>
          <p:nvSpPr>
            <p:cNvPr id="32" name="Rectangle 31"/>
            <p:cNvSpPr/>
            <p:nvPr/>
          </p:nvSpPr>
          <p:spPr>
            <a:xfrm>
              <a:off x="1828800" y="22860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Foundational Work</a:t>
              </a:r>
            </a:p>
          </p:txBody>
        </p:sp>
        <p:sp>
          <p:nvSpPr>
            <p:cNvPr id="38" name="Rectangle 37"/>
            <p:cNvSpPr/>
            <p:nvPr/>
          </p:nvSpPr>
          <p:spPr>
            <a:xfrm>
              <a:off x="1295400" y="2836333"/>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9" name="Group 50"/>
          <p:cNvGrpSpPr/>
          <p:nvPr/>
        </p:nvGrpSpPr>
        <p:grpSpPr>
          <a:xfrm>
            <a:off x="1219200" y="2438400"/>
            <a:ext cx="6781800" cy="762000"/>
            <a:chOff x="1219200" y="2743200"/>
            <a:chExt cx="6781800" cy="762000"/>
          </a:xfrm>
        </p:grpSpPr>
        <p:sp>
          <p:nvSpPr>
            <p:cNvPr id="40" name="TextBox 39"/>
            <p:cNvSpPr txBox="1"/>
            <p:nvPr/>
          </p:nvSpPr>
          <p:spPr>
            <a:xfrm>
              <a:off x="1219200" y="27432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3</a:t>
              </a:r>
            </a:p>
          </p:txBody>
        </p:sp>
        <p:sp>
          <p:nvSpPr>
            <p:cNvPr id="42" name="Rectangle 41"/>
            <p:cNvSpPr/>
            <p:nvPr/>
          </p:nvSpPr>
          <p:spPr>
            <a:xfrm>
              <a:off x="1828800" y="28956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Renewable and Distributed Systems Integration Program</a:t>
              </a:r>
            </a:p>
          </p:txBody>
        </p:sp>
        <p:sp>
          <p:nvSpPr>
            <p:cNvPr id="46" name="Rectangle 45"/>
            <p:cNvSpPr/>
            <p:nvPr/>
          </p:nvSpPr>
          <p:spPr>
            <a:xfrm>
              <a:off x="1295400" y="34290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48" name="Group 63"/>
          <p:cNvGrpSpPr/>
          <p:nvPr/>
        </p:nvGrpSpPr>
        <p:grpSpPr>
          <a:xfrm>
            <a:off x="1219200" y="3048000"/>
            <a:ext cx="6781800" cy="762000"/>
            <a:chOff x="1219200" y="4724400"/>
            <a:chExt cx="6781800" cy="762000"/>
          </a:xfrm>
        </p:grpSpPr>
        <p:sp>
          <p:nvSpPr>
            <p:cNvPr id="49" name="TextBox 48"/>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4</a:t>
              </a:r>
            </a:p>
          </p:txBody>
        </p:sp>
        <p:sp>
          <p:nvSpPr>
            <p:cNvPr id="51" name="Rectangle 5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Smart Grid Demonstration Program</a:t>
              </a:r>
            </a:p>
          </p:txBody>
        </p:sp>
        <p:sp>
          <p:nvSpPr>
            <p:cNvPr id="52" name="Rectangle 51"/>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6" name="Group 63"/>
          <p:cNvGrpSpPr/>
          <p:nvPr/>
        </p:nvGrpSpPr>
        <p:grpSpPr>
          <a:xfrm>
            <a:off x="1219200" y="3657600"/>
            <a:ext cx="6781800" cy="762000"/>
            <a:chOff x="1219200" y="4724400"/>
            <a:chExt cx="6781800" cy="762000"/>
          </a:xfrm>
        </p:grpSpPr>
        <p:sp>
          <p:nvSpPr>
            <p:cNvPr id="37" name="TextBox 36"/>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5</a:t>
              </a:r>
            </a:p>
          </p:txBody>
        </p:sp>
        <p:sp>
          <p:nvSpPr>
            <p:cNvPr id="41" name="Rectangle 4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Topical Reports</a:t>
              </a:r>
            </a:p>
          </p:txBody>
        </p:sp>
        <p:sp>
          <p:nvSpPr>
            <p:cNvPr id="44" name="Rectangle 43"/>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sp>
        <p:nvSpPr>
          <p:cNvPr id="62" name="TextBox 61"/>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grpSp>
        <p:nvGrpSpPr>
          <p:cNvPr id="43" name="Group 63"/>
          <p:cNvGrpSpPr/>
          <p:nvPr/>
        </p:nvGrpSpPr>
        <p:grpSpPr>
          <a:xfrm>
            <a:off x="1219200" y="4267200"/>
            <a:ext cx="6781800" cy="762000"/>
            <a:chOff x="1219200" y="4724400"/>
            <a:chExt cx="6781800" cy="762000"/>
          </a:xfrm>
        </p:grpSpPr>
        <p:sp>
          <p:nvSpPr>
            <p:cNvPr id="61" name="TextBox 60"/>
            <p:cNvSpPr txBox="1"/>
            <p:nvPr/>
          </p:nvSpPr>
          <p:spPr>
            <a:xfrm>
              <a:off x="1219200" y="47244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a:solidFill>
                    <a:schemeClr val="accent5">
                      <a:lumMod val="75000"/>
                    </a:schemeClr>
                  </a:solidFill>
                  <a:latin typeface="Calibri" pitchFamily="34" charset="0"/>
                </a:rPr>
                <a:t>6</a:t>
              </a:r>
              <a:endParaRPr lang="en-US" sz="3500" dirty="0" smtClean="0">
                <a:solidFill>
                  <a:schemeClr val="accent5">
                    <a:lumMod val="75000"/>
                  </a:schemeClr>
                </a:solidFill>
                <a:latin typeface="Calibri" pitchFamily="34" charset="0"/>
              </a:endParaRPr>
            </a:p>
          </p:txBody>
        </p:sp>
        <p:sp>
          <p:nvSpPr>
            <p:cNvPr id="64" name="Rectangle 63"/>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lvl="0"/>
              <a:r>
                <a:rPr lang="en-US" sz="2000" dirty="0" smtClean="0">
                  <a:solidFill>
                    <a:schemeClr val="accent5">
                      <a:lumMod val="75000"/>
                    </a:schemeClr>
                  </a:solidFill>
                  <a:latin typeface="Calibri" pitchFamily="34" charset="0"/>
                </a:rPr>
                <a:t>Summary</a:t>
              </a:r>
            </a:p>
          </p:txBody>
        </p:sp>
      </p:grpSp>
    </p:spTree>
    <p:extLst>
      <p:ext uri="{BB962C8B-B14F-4D97-AF65-F5344CB8AC3E}">
        <p14:creationId xmlns:p14="http://schemas.microsoft.com/office/powerpoint/2010/main" val="238320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3004357716"/>
              </p:ext>
            </p:extLst>
          </p:nvPr>
        </p:nvGraphicFramePr>
        <p:xfrm>
          <a:off x="762000" y="1524000"/>
          <a:ext cx="7467600" cy="2966720"/>
        </p:xfrm>
        <a:graphic>
          <a:graphicData uri="http://schemas.openxmlformats.org/drawingml/2006/table">
            <a:tbl>
              <a:tblPr firstRow="1" bandRow="1">
                <a:tableStyleId>{5C22544A-7EE6-4342-B048-85BDC9FD1C3A}</a:tableStyleId>
              </a:tblPr>
              <a:tblGrid>
                <a:gridCol w="2976964"/>
                <a:gridCol w="4490636"/>
              </a:tblGrid>
              <a:tr h="370840">
                <a:tc>
                  <a:txBody>
                    <a:bodyPr/>
                    <a:lstStyle/>
                    <a:p>
                      <a:pPr algn="ctr"/>
                      <a:r>
                        <a:rPr lang="en-US" dirty="0" smtClean="0"/>
                        <a:t>Project</a:t>
                      </a:r>
                      <a:endParaRPr lang="en-US" dirty="0"/>
                    </a:p>
                  </a:txBody>
                  <a:tcPr anchor="ctr">
                    <a:solidFill>
                      <a:schemeClr val="accent5"/>
                    </a:solidFill>
                  </a:tcPr>
                </a:tc>
                <a:tc>
                  <a:txBody>
                    <a:bodyPr/>
                    <a:lstStyle/>
                    <a:p>
                      <a:pPr algn="ctr"/>
                      <a:r>
                        <a:rPr lang="en-US" dirty="0" smtClean="0"/>
                        <a:t>Technology</a:t>
                      </a:r>
                      <a:r>
                        <a:rPr lang="en-US" baseline="0" dirty="0" smtClean="0"/>
                        <a:t> Focus</a:t>
                      </a:r>
                      <a:endParaRPr lang="en-US" dirty="0"/>
                    </a:p>
                  </a:txBody>
                  <a:tcPr anchor="ctr">
                    <a:solidFill>
                      <a:schemeClr val="accent5"/>
                    </a:solidFill>
                  </a:tcP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Monongahela Power</a:t>
                      </a:r>
                      <a:endParaRPr lang="en-US" sz="1600" dirty="0">
                        <a:effectLst/>
                        <a:latin typeface="Calibri"/>
                        <a:ea typeface="Times New Roman"/>
                        <a:cs typeface="Times New Roman"/>
                      </a:endParaRPr>
                    </a:p>
                  </a:txBody>
                  <a:tcPr marL="68580" marR="68580" marT="0" marB="0" anchor="ctr"/>
                </a:tc>
                <a:tc>
                  <a:txBody>
                    <a:bodyPr/>
                    <a:lstStyle/>
                    <a:p>
                      <a:r>
                        <a:rPr lang="en-US" sz="1600" b="1" dirty="0" smtClean="0"/>
                        <a:t>Terminated</a:t>
                      </a:r>
                      <a:r>
                        <a:rPr lang="en-US" sz="1600" b="1" baseline="0" dirty="0" smtClean="0"/>
                        <a:t> before completion</a:t>
                      </a:r>
                      <a:endParaRPr lang="en-US" sz="1600" b="1" dirty="0"/>
                    </a:p>
                  </a:txBody>
                  <a:tcP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ATK Launch Systems</a:t>
                      </a:r>
                      <a:endParaRPr lang="en-US" sz="1600" dirty="0">
                        <a:effectLst/>
                        <a:latin typeface="Calibri"/>
                        <a:ea typeface="Times New Roman"/>
                        <a:cs typeface="Times New Roman"/>
                      </a:endParaRPr>
                    </a:p>
                  </a:txBody>
                  <a:tcPr marL="68580" marR="68580" marT="0" marB="0" anchor="ctr"/>
                </a:tc>
                <a:tc>
                  <a:txBody>
                    <a:bodyPr/>
                    <a:lstStyle/>
                    <a:p>
                      <a:r>
                        <a:rPr lang="en-US" sz="1600" b="1" dirty="0" smtClean="0"/>
                        <a:t>DER Integration (wind</a:t>
                      </a:r>
                      <a:r>
                        <a:rPr lang="en-US" sz="1600" b="1" baseline="0" dirty="0" smtClean="0"/>
                        <a:t> and storage)</a:t>
                      </a:r>
                      <a:endParaRPr lang="en-US" sz="1600" b="1" dirty="0"/>
                    </a:p>
                  </a:txBody>
                  <a:tcP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Chevron Energy Solutions</a:t>
                      </a:r>
                      <a:endParaRPr lang="en-US" sz="1600" dirty="0">
                        <a:effectLst/>
                        <a:latin typeface="Calibri"/>
                        <a:ea typeface="Times New Roman"/>
                        <a:cs typeface="Times New Roman"/>
                      </a:endParaRPr>
                    </a:p>
                  </a:txBody>
                  <a:tcPr marL="68580" marR="68580" marT="0" marB="0" anchor="ctr"/>
                </a:tc>
                <a:tc>
                  <a:txBody>
                    <a:bodyPr/>
                    <a:lstStyle/>
                    <a:p>
                      <a:r>
                        <a:rPr lang="en-US" sz="1600" b="1" dirty="0" smtClean="0"/>
                        <a:t>Microgrid</a:t>
                      </a:r>
                      <a:endParaRPr lang="en-US" sz="1600" b="1" dirty="0"/>
                    </a:p>
                  </a:txBody>
                  <a:tcPr/>
                </a:tc>
              </a:tr>
              <a:tr h="370840">
                <a:tc>
                  <a:txBody>
                    <a:bodyPr/>
                    <a:lstStyle/>
                    <a:p>
                      <a:pPr marL="0" marR="0">
                        <a:lnSpc>
                          <a:spcPct val="115000"/>
                        </a:lnSpc>
                        <a:spcBef>
                          <a:spcPts val="0"/>
                        </a:spcBef>
                        <a:spcAft>
                          <a:spcPts val="0"/>
                        </a:spcAft>
                      </a:pPr>
                      <a:r>
                        <a:rPr lang="en-US" sz="1600" b="1" dirty="0" smtClean="0">
                          <a:effectLst/>
                          <a:latin typeface="Calibri"/>
                          <a:ea typeface="Times New Roman"/>
                          <a:cs typeface="Times New Roman"/>
                        </a:rPr>
                        <a:t>Con Edison </a:t>
                      </a:r>
                      <a:r>
                        <a:rPr lang="en-US" sz="1600" b="1" dirty="0">
                          <a:effectLst/>
                          <a:latin typeface="Calibri"/>
                          <a:ea typeface="Times New Roman"/>
                          <a:cs typeface="Times New Roman"/>
                        </a:rPr>
                        <a:t>Co of NY</a:t>
                      </a:r>
                      <a:endParaRPr lang="en-US" sz="16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b="1" dirty="0" smtClean="0">
                          <a:effectLst/>
                          <a:latin typeface="Calibri"/>
                          <a:ea typeface="Times New Roman"/>
                          <a:cs typeface="Times New Roman"/>
                        </a:rPr>
                        <a:t>DR Integration (DR control</a:t>
                      </a:r>
                      <a:r>
                        <a:rPr lang="en-US" sz="1600" b="1" baseline="0" dirty="0" smtClean="0">
                          <a:effectLst/>
                          <a:latin typeface="Calibri"/>
                          <a:ea typeface="Times New Roman"/>
                          <a:cs typeface="Times New Roman"/>
                        </a:rPr>
                        <a:t> center)</a:t>
                      </a:r>
                      <a:endParaRPr lang="en-US" sz="16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Illinois Institute of Technology</a:t>
                      </a:r>
                      <a:endParaRPr lang="en-US" sz="16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b="1" dirty="0" smtClean="0">
                          <a:effectLst/>
                          <a:latin typeface="Calibri"/>
                          <a:ea typeface="Times New Roman"/>
                          <a:cs typeface="Times New Roman"/>
                        </a:rPr>
                        <a:t>Microgrid</a:t>
                      </a:r>
                      <a:endParaRPr lang="en-US" sz="16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San Diego Gas and Electric</a:t>
                      </a:r>
                      <a:endParaRPr lang="en-US" sz="16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b="1" dirty="0" smtClean="0">
                          <a:effectLst/>
                          <a:latin typeface="Calibri"/>
                          <a:ea typeface="Times New Roman"/>
                          <a:cs typeface="Times New Roman"/>
                        </a:rPr>
                        <a:t>Microgrid</a:t>
                      </a:r>
                      <a:endParaRPr lang="en-US" sz="1600"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smtClean="0">
                          <a:effectLst/>
                          <a:latin typeface="+mn-lt"/>
                          <a:ea typeface="Times New Roman"/>
                          <a:cs typeface="Times New Roman"/>
                        </a:rPr>
                        <a:t>Hawaii Natural Energy Institute</a:t>
                      </a:r>
                      <a:endParaRPr lang="en-US" sz="16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b="1" dirty="0" smtClean="0">
                          <a:effectLst/>
                          <a:latin typeface="Calibri"/>
                          <a:ea typeface="Times New Roman"/>
                          <a:cs typeface="Times New Roman"/>
                        </a:rPr>
                        <a:t>DER Integration (wind and</a:t>
                      </a:r>
                      <a:r>
                        <a:rPr lang="en-US" sz="1600" b="1" baseline="0" dirty="0" smtClean="0">
                          <a:effectLst/>
                          <a:latin typeface="Calibri"/>
                          <a:ea typeface="Times New Roman"/>
                          <a:cs typeface="Times New Roman"/>
                        </a:rPr>
                        <a:t> storage)</a:t>
                      </a:r>
                      <a:endParaRPr lang="en-US" sz="1600" b="1" dirty="0">
                        <a:effectLst/>
                        <a:latin typeface="Calibri"/>
                        <a:ea typeface="Times New Roman"/>
                        <a:cs typeface="Times New Roman"/>
                      </a:endParaRPr>
                    </a:p>
                  </a:txBody>
                  <a:tcPr marL="68580" marR="68580" marT="0" marB="0" anchor="ctr"/>
                </a:tc>
              </a:tr>
            </a:tbl>
          </a:graphicData>
        </a:graphic>
      </p:graphicFrame>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RDSI Program</a:t>
            </a:r>
            <a:endParaRPr lang="en-US" sz="1200" b="0" kern="0" dirty="0">
              <a:solidFill>
                <a:schemeClr val="accent3"/>
              </a:solidFill>
              <a:latin typeface="Calibri" panose="020F0502020204030204" pitchFamily="34" charset="0"/>
            </a:endParaRPr>
          </a:p>
        </p:txBody>
      </p:sp>
      <p:sp>
        <p:nvSpPr>
          <p:cNvPr id="5" name="TextBox 4"/>
          <p:cNvSpPr txBox="1"/>
          <p:nvPr/>
        </p:nvSpPr>
        <p:spPr>
          <a:xfrm>
            <a:off x="1104900" y="5334000"/>
            <a:ext cx="6934200" cy="609600"/>
          </a:xfrm>
          <a:prstGeom prst="rect">
            <a:avLst/>
          </a:prstGeom>
          <a:noFill/>
        </p:spPr>
        <p:txBody>
          <a:bodyPr wrap="square" tIns="91440" bIns="91440" rtlCol="0">
            <a:noAutofit/>
          </a:bodyPr>
          <a:lstStyle>
            <a:defPPr>
              <a:defRPr lang="en-US"/>
            </a:defPPr>
            <a:lvl1pPr algn="ctr">
              <a:defRPr sz="1600" b="1" i="1"/>
            </a:lvl1pPr>
          </a:lstStyle>
          <a:p>
            <a:r>
              <a:rPr lang="en-US" dirty="0"/>
              <a:t>Projects are considered complete when the demonstration is complete and the FTR has been received by </a:t>
            </a:r>
            <a:r>
              <a:rPr lang="en-US" dirty="0" smtClean="0"/>
              <a:t>NETL.</a:t>
            </a:r>
            <a:endParaRPr lang="en-US" dirty="0"/>
          </a:p>
        </p:txBody>
      </p:sp>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9" name="TextBox 8"/>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Completed RDSI Projects</a:t>
            </a:r>
            <a:endParaRPr lang="en-US" dirty="0"/>
          </a:p>
        </p:txBody>
      </p:sp>
    </p:spTree>
    <p:extLst>
      <p:ext uri="{BB962C8B-B14F-4D97-AF65-F5344CB8AC3E}">
        <p14:creationId xmlns:p14="http://schemas.microsoft.com/office/powerpoint/2010/main" val="4161245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2410879162"/>
              </p:ext>
            </p:extLst>
          </p:nvPr>
        </p:nvGraphicFramePr>
        <p:xfrm>
          <a:off x="1524000" y="1611086"/>
          <a:ext cx="6402234" cy="1382776"/>
        </p:xfrm>
        <a:graphic>
          <a:graphicData uri="http://schemas.openxmlformats.org/drawingml/2006/table">
            <a:tbl>
              <a:tblPr firstRow="1" bandRow="1">
                <a:tableStyleId>{5C22544A-7EE6-4342-B048-85BDC9FD1C3A}</a:tableStyleId>
              </a:tblPr>
              <a:tblGrid>
                <a:gridCol w="2137671"/>
                <a:gridCol w="3057577"/>
                <a:gridCol w="1206986"/>
              </a:tblGrid>
              <a:tr h="370840">
                <a:tc>
                  <a:txBody>
                    <a:bodyPr/>
                    <a:lstStyle/>
                    <a:p>
                      <a:pPr algn="ctr"/>
                      <a:r>
                        <a:rPr lang="en-US" dirty="0" smtClean="0"/>
                        <a:t>Project</a:t>
                      </a:r>
                      <a:endParaRPr lang="en-US" dirty="0"/>
                    </a:p>
                  </a:txBody>
                  <a:tcPr anchor="ctr">
                    <a:solidFill>
                      <a:schemeClr val="accent5"/>
                    </a:solidFill>
                  </a:tcPr>
                </a:tc>
                <a:tc>
                  <a:txBody>
                    <a:bodyPr/>
                    <a:lstStyle/>
                    <a:p>
                      <a:pPr algn="ctr"/>
                      <a:r>
                        <a:rPr lang="en-US" dirty="0" smtClean="0"/>
                        <a:t>Technology</a:t>
                      </a:r>
                      <a:r>
                        <a:rPr lang="en-US" baseline="0" dirty="0" smtClean="0"/>
                        <a:t> Focus</a:t>
                      </a:r>
                      <a:endParaRPr lang="en-US" dirty="0"/>
                    </a:p>
                  </a:txBody>
                  <a:tcPr anchor="ctr">
                    <a:solidFill>
                      <a:schemeClr val="accent5"/>
                    </a:solidFill>
                  </a:tcPr>
                </a:tc>
                <a:tc>
                  <a:txBody>
                    <a:bodyPr/>
                    <a:lstStyle/>
                    <a:p>
                      <a:pPr algn="ctr"/>
                      <a:r>
                        <a:rPr lang="en-US" dirty="0" smtClean="0"/>
                        <a:t>FTR Expected</a:t>
                      </a:r>
                      <a:endParaRPr lang="en-US" dirty="0"/>
                    </a:p>
                  </a:txBody>
                  <a:tcPr anchor="ctr">
                    <a:solidFill>
                      <a:schemeClr val="accent5"/>
                    </a:solidFill>
                  </a:tcPr>
                </a:tc>
              </a:tr>
              <a:tr h="370840">
                <a:tc>
                  <a:txBody>
                    <a:bodyPr/>
                    <a:lstStyle/>
                    <a:p>
                      <a:pPr marL="0" marR="0">
                        <a:spcBef>
                          <a:spcPts val="0"/>
                        </a:spcBef>
                        <a:spcAft>
                          <a:spcPts val="1200"/>
                        </a:spcAft>
                      </a:pPr>
                      <a:r>
                        <a:rPr lang="en-US" sz="1600" b="1" dirty="0" smtClean="0">
                          <a:effectLst/>
                          <a:latin typeface="+mn-lt"/>
                          <a:ea typeface="Times New Roman"/>
                          <a:cs typeface="Times New Roman"/>
                        </a:rPr>
                        <a:t>City of Fort Collins</a:t>
                      </a:r>
                      <a:endParaRPr lang="en-US" sz="1600" dirty="0">
                        <a:effectLst/>
                        <a:latin typeface="+mn-lt"/>
                        <a:ea typeface="Times New Roman"/>
                        <a:cs typeface="Times New Roman"/>
                      </a:endParaRPr>
                    </a:p>
                  </a:txBody>
                  <a:tcPr anchor="ctr"/>
                </a:tc>
                <a:tc>
                  <a:txBody>
                    <a:bodyPr/>
                    <a:lstStyle/>
                    <a:p>
                      <a:r>
                        <a:rPr lang="en-US" sz="1600" b="1" dirty="0" smtClean="0">
                          <a:latin typeface="+mn-lt"/>
                        </a:rPr>
                        <a:t>DER Integration</a:t>
                      </a:r>
                      <a:endParaRPr lang="en-US" sz="1600" b="1" dirty="0">
                        <a:latin typeface="+mn-lt"/>
                      </a:endParaRPr>
                    </a:p>
                  </a:txBody>
                  <a:tcPr anchor="ctr"/>
                </a:tc>
                <a:tc>
                  <a:txBody>
                    <a:bodyPr/>
                    <a:lstStyle/>
                    <a:p>
                      <a:pPr marL="0" marR="0" algn="ctr">
                        <a:lnSpc>
                          <a:spcPct val="115000"/>
                        </a:lnSpc>
                        <a:spcBef>
                          <a:spcPts val="0"/>
                        </a:spcBef>
                        <a:spcAft>
                          <a:spcPts val="0"/>
                        </a:spcAft>
                      </a:pPr>
                      <a:r>
                        <a:rPr lang="en-US" sz="1600" b="1" dirty="0">
                          <a:effectLst/>
                          <a:latin typeface="+mn-lt"/>
                          <a:ea typeface="Calibri"/>
                          <a:cs typeface="Times New Roman"/>
                        </a:rPr>
                        <a:t>June 2015</a:t>
                      </a:r>
                    </a:p>
                  </a:txBody>
                  <a:tcPr marL="68580" marR="68580" marT="0" marB="0" anchor="ctr"/>
                </a:tc>
              </a:tr>
              <a:tr h="370840">
                <a:tc>
                  <a:txBody>
                    <a:bodyPr/>
                    <a:lstStyle/>
                    <a:p>
                      <a:pPr marL="0" marR="0">
                        <a:lnSpc>
                          <a:spcPct val="115000"/>
                        </a:lnSpc>
                        <a:spcBef>
                          <a:spcPts val="0"/>
                        </a:spcBef>
                        <a:spcAft>
                          <a:spcPts val="0"/>
                        </a:spcAft>
                      </a:pPr>
                      <a:r>
                        <a:rPr lang="en-US" sz="1600" b="1" dirty="0" smtClean="0">
                          <a:effectLst/>
                          <a:latin typeface="+mn-lt"/>
                          <a:ea typeface="Times New Roman"/>
                          <a:cs typeface="Times New Roman"/>
                        </a:rPr>
                        <a:t>University of Nevada</a:t>
                      </a:r>
                      <a:endParaRPr lang="en-US" sz="1600" dirty="0" smtClean="0">
                        <a:effectLst/>
                        <a:latin typeface="+mn-lt"/>
                        <a:ea typeface="Times New Roman"/>
                        <a:cs typeface="Times New Roman"/>
                      </a:endParaRPr>
                    </a:p>
                  </a:txBody>
                  <a:tcPr anchor="ctr"/>
                </a:tc>
                <a:tc>
                  <a:txBody>
                    <a:bodyPr/>
                    <a:lstStyle/>
                    <a:p>
                      <a:r>
                        <a:rPr lang="en-US" sz="1600" b="1" dirty="0" smtClean="0">
                          <a:latin typeface="+mn-lt"/>
                        </a:rPr>
                        <a:t>Residential</a:t>
                      </a:r>
                      <a:r>
                        <a:rPr lang="en-US" sz="1600" b="1" baseline="0" dirty="0" smtClean="0">
                          <a:latin typeface="+mn-lt"/>
                        </a:rPr>
                        <a:t> storage, DR, EE</a:t>
                      </a:r>
                      <a:endParaRPr lang="en-US" sz="1600" b="1" dirty="0">
                        <a:latin typeface="+mn-lt"/>
                      </a:endParaRPr>
                    </a:p>
                  </a:txBody>
                  <a:tcPr anchor="ctr"/>
                </a:tc>
                <a:tc>
                  <a:txBody>
                    <a:bodyPr/>
                    <a:lstStyle/>
                    <a:p>
                      <a:pPr marL="0" marR="0" algn="ctr">
                        <a:lnSpc>
                          <a:spcPct val="115000"/>
                        </a:lnSpc>
                        <a:spcBef>
                          <a:spcPts val="0"/>
                        </a:spcBef>
                        <a:spcAft>
                          <a:spcPts val="0"/>
                        </a:spcAft>
                      </a:pPr>
                      <a:r>
                        <a:rPr lang="en-US" sz="1600" b="1" dirty="0">
                          <a:effectLst/>
                          <a:latin typeface="+mn-lt"/>
                          <a:ea typeface="Calibri"/>
                          <a:cs typeface="Times New Roman"/>
                        </a:rPr>
                        <a:t>Sept 2015</a:t>
                      </a:r>
                    </a:p>
                  </a:txBody>
                  <a:tcPr marL="68580" marR="68580" marT="0" marB="0" anchor="ctr"/>
                </a:tc>
              </a:tr>
            </a:tbl>
          </a:graphicData>
        </a:graphic>
      </p:graphicFrame>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RDSI Program</a:t>
            </a:r>
            <a:endParaRPr lang="en-US" sz="1200" b="0" kern="0" dirty="0">
              <a:solidFill>
                <a:schemeClr val="accent3"/>
              </a:solidFill>
              <a:latin typeface="Calibri" panose="020F0502020204030204" pitchFamily="34" charset="0"/>
            </a:endParaRPr>
          </a:p>
        </p:txBody>
      </p:sp>
      <p:sp>
        <p:nvSpPr>
          <p:cNvPr id="6" name="TextBox 5"/>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In-Progress RDSI Projects</a:t>
            </a:r>
            <a:endParaRPr lang="en-US" dirty="0"/>
          </a:p>
        </p:txBody>
      </p:sp>
    </p:spTree>
    <p:extLst>
      <p:ext uri="{BB962C8B-B14F-4D97-AF65-F5344CB8AC3E}">
        <p14:creationId xmlns:p14="http://schemas.microsoft.com/office/powerpoint/2010/main" val="1029133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228600"/>
            <a:ext cx="5486400" cy="914400"/>
          </a:xfrm>
        </p:spPr>
        <p:txBody>
          <a:bodyPr/>
          <a:lstStyle/>
          <a:p>
            <a:r>
              <a:rPr lang="en-US" dirty="0" smtClean="0"/>
              <a:t>Although the RDSI Programs saw some setbacks,  there emerged valuable observations</a:t>
            </a:r>
            <a:endParaRPr lang="en-US" dirty="0"/>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RDSI Program</a:t>
            </a:r>
            <a:endParaRPr lang="en-US" sz="1200" b="0" kern="0" dirty="0">
              <a:solidFill>
                <a:schemeClr val="accent3"/>
              </a:solidFill>
              <a:latin typeface="Calibri" panose="020F0502020204030204" pitchFamily="34" charset="0"/>
            </a:endParaRPr>
          </a:p>
        </p:txBody>
      </p:sp>
      <p:sp>
        <p:nvSpPr>
          <p:cNvPr id="6" name="TextBox 5"/>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RDSI Program Takeaways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110941395"/>
              </p:ext>
            </p:extLst>
          </p:nvPr>
        </p:nvGraphicFramePr>
        <p:xfrm>
          <a:off x="685800" y="1524001"/>
          <a:ext cx="7772400" cy="4739900"/>
        </p:xfrm>
        <a:graphic>
          <a:graphicData uri="http://schemas.openxmlformats.org/drawingml/2006/table">
            <a:tbl>
              <a:tblPr firstRow="1" bandRow="1">
                <a:tableStyleId>{5C22544A-7EE6-4342-B048-85BDC9FD1C3A}</a:tableStyleId>
              </a:tblPr>
              <a:tblGrid>
                <a:gridCol w="1263015"/>
                <a:gridCol w="6509385"/>
              </a:tblGrid>
              <a:tr h="375062">
                <a:tc gridSpan="2">
                  <a:txBody>
                    <a:bodyPr/>
                    <a:lstStyle/>
                    <a:p>
                      <a:pPr algn="ctr"/>
                      <a:r>
                        <a:rPr lang="en-US" dirty="0" smtClean="0"/>
                        <a:t>Observations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0843">
                <a:tc>
                  <a:txBody>
                    <a:bodyPr/>
                    <a:lstStyle/>
                    <a:p>
                      <a:pPr algn="ctr"/>
                      <a:r>
                        <a:rPr lang="en-US" sz="4400" b="1" dirty="0" smtClean="0">
                          <a:solidFill>
                            <a:schemeClr val="accent5"/>
                          </a:solidFill>
                        </a:rPr>
                        <a:t>1</a:t>
                      </a:r>
                      <a:endParaRPr lang="en-US" sz="4400" b="1" dirty="0">
                        <a:solidFill>
                          <a:schemeClr val="accent5"/>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ea typeface="Times New Roman"/>
                          <a:cs typeface="Times New Roman"/>
                        </a:rPr>
                        <a:t>Microgrid projects operated in both grid-connected and island modes and each met substantial reductions in peak load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610843">
                <a:tc>
                  <a:txBody>
                    <a:bodyPr/>
                    <a:lstStyle/>
                    <a:p>
                      <a:pPr marL="0" algn="ctr" defTabSz="914400" rtl="0" eaLnBrk="1" latinLnBrk="0" hangingPunct="1"/>
                      <a:r>
                        <a:rPr lang="en-US" sz="4400" b="1" kern="1200" dirty="0" smtClean="0">
                          <a:solidFill>
                            <a:schemeClr val="accent5"/>
                          </a:solidFill>
                          <a:latin typeface="+mn-lt"/>
                          <a:ea typeface="+mn-ea"/>
                          <a:cs typeface="+mn-cs"/>
                        </a:rPr>
                        <a:t>2</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ea typeface="Times New Roman"/>
                          <a:cs typeface="Times New Roman"/>
                        </a:rPr>
                        <a:t>Con Edison of NY aggregated DR resources using its DR Control Center (DRCC) and successfully offered them to the NYISO market</a:t>
                      </a:r>
                      <a:endParaRPr lang="en-US" sz="1800" dirty="0">
                        <a:ea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610843">
                <a:tc>
                  <a:txBody>
                    <a:bodyPr/>
                    <a:lstStyle/>
                    <a:p>
                      <a:pPr marL="0" algn="ctr" defTabSz="914400" rtl="0" eaLnBrk="1" latinLnBrk="0" hangingPunct="1"/>
                      <a:r>
                        <a:rPr lang="en-US" sz="4400" b="1" kern="1200" dirty="0" smtClean="0">
                          <a:solidFill>
                            <a:schemeClr val="accent5"/>
                          </a:solidFill>
                          <a:latin typeface="+mn-lt"/>
                          <a:ea typeface="+mn-ea"/>
                          <a:cs typeface="+mn-cs"/>
                        </a:rPr>
                        <a:t>3</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ea typeface="Times New Roman"/>
                          <a:cs typeface="Times New Roman"/>
                        </a:rPr>
                        <a:t>Completed projects collectively met the aim of the RDSI program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768198">
                <a:tc>
                  <a:txBody>
                    <a:bodyPr/>
                    <a:lstStyle/>
                    <a:p>
                      <a:pPr marL="0" algn="ctr" defTabSz="914400" rtl="0" eaLnBrk="1" latinLnBrk="0" hangingPunct="1"/>
                      <a:r>
                        <a:rPr lang="en-US" sz="4400" b="1" kern="1200" dirty="0" smtClean="0">
                          <a:solidFill>
                            <a:schemeClr val="accent5"/>
                          </a:solidFill>
                          <a:latin typeface="+mn-lt"/>
                          <a:ea typeface="+mn-ea"/>
                          <a:cs typeface="+mn-cs"/>
                        </a:rPr>
                        <a:t>4</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ATK Launch integrated energy storage with wind to shift the load profile although it did not achieve a 15% peak load reduction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610843">
                <a:tc>
                  <a:txBody>
                    <a:bodyPr/>
                    <a:lstStyle/>
                    <a:p>
                      <a:pPr marL="0" algn="ctr" defTabSz="914400" rtl="0" eaLnBrk="1" latinLnBrk="0" hangingPunct="1"/>
                      <a:r>
                        <a:rPr lang="en-US" sz="4400" b="1" kern="1200" dirty="0" smtClean="0">
                          <a:solidFill>
                            <a:schemeClr val="accent5"/>
                          </a:solidFill>
                          <a:latin typeface="+mn-lt"/>
                          <a:ea typeface="+mn-ea"/>
                          <a:cs typeface="+mn-cs"/>
                        </a:rPr>
                        <a:t>5</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Only two projects—the IIT microgrid and Con Edison of NY’s DR Control Center (DRCC)— reported positive business cases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832968">
                <a:tc>
                  <a:txBody>
                    <a:bodyPr/>
                    <a:lstStyle/>
                    <a:p>
                      <a:pPr marL="0" algn="ctr" defTabSz="914400" rtl="0" eaLnBrk="1" latinLnBrk="0" hangingPunct="1"/>
                      <a:r>
                        <a:rPr lang="en-US" sz="4400" b="1" kern="1200" dirty="0" smtClean="0">
                          <a:solidFill>
                            <a:schemeClr val="accent5"/>
                          </a:solidFill>
                          <a:latin typeface="+mn-lt"/>
                          <a:ea typeface="+mn-ea"/>
                          <a:cs typeface="+mn-cs"/>
                        </a:rPr>
                        <a:t>6</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ea typeface="Times New Roman"/>
                          <a:cs typeface="Times New Roman"/>
                        </a:rPr>
                        <a:t>Cost/benefit information provided generally suggests that the business cases for these projects are not compelling unless specific incremental opportunities exist for creating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0159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304800" y="609600"/>
            <a:ext cx="8507104" cy="381000"/>
          </a:xfrm>
        </p:spPr>
        <p:txBody>
          <a:bodyPr/>
          <a:lstStyle/>
          <a:p>
            <a:r>
              <a:rPr lang="en-US" sz="1200" b="0" dirty="0" smtClean="0">
                <a:solidFill>
                  <a:schemeClr val="accent3"/>
                </a:solidFill>
                <a:latin typeface="Calibri" panose="020F0502020204030204" pitchFamily="34" charset="0"/>
              </a:rPr>
              <a:t>Table of Contents</a:t>
            </a:r>
            <a:endParaRPr lang="en-US" sz="1200" b="0" dirty="0">
              <a:solidFill>
                <a:schemeClr val="accent3"/>
              </a:solidFill>
              <a:latin typeface="Calibri" panose="020F0502020204030204" pitchFamily="34" charset="0"/>
            </a:endParaRPr>
          </a:p>
        </p:txBody>
      </p:sp>
      <p:sp>
        <p:nvSpPr>
          <p:cNvPr id="24" name="Oval 23"/>
          <p:cNvSpPr/>
          <p:nvPr/>
        </p:nvSpPr>
        <p:spPr>
          <a:xfrm>
            <a:off x="990600" y="3352800"/>
            <a:ext cx="152400" cy="152400"/>
          </a:xfrm>
          <a:prstGeom prst="ellipse">
            <a:avLst/>
          </a:prstGeom>
          <a:solidFill>
            <a:schemeClr val="accent4">
              <a:lumMod val="75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rgbClr val="FFFFFF"/>
              </a:solidFill>
            </a:endParaRPr>
          </a:p>
        </p:txBody>
      </p:sp>
      <p:grpSp>
        <p:nvGrpSpPr>
          <p:cNvPr id="22" name="Group 47"/>
          <p:cNvGrpSpPr/>
          <p:nvPr/>
        </p:nvGrpSpPr>
        <p:grpSpPr>
          <a:xfrm>
            <a:off x="1219200" y="1219200"/>
            <a:ext cx="6781800" cy="762000"/>
            <a:chOff x="1219200" y="1524000"/>
            <a:chExt cx="6781800" cy="762000"/>
          </a:xfrm>
        </p:grpSpPr>
        <p:sp>
          <p:nvSpPr>
            <p:cNvPr id="23" name="TextBox 22"/>
            <p:cNvSpPr txBox="1"/>
            <p:nvPr/>
          </p:nvSpPr>
          <p:spPr>
            <a:xfrm>
              <a:off x="1219200" y="15240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1</a:t>
              </a:r>
            </a:p>
          </p:txBody>
        </p:sp>
        <p:sp>
          <p:nvSpPr>
            <p:cNvPr id="25" name="Rectangle 24"/>
            <p:cNvSpPr/>
            <p:nvPr/>
          </p:nvSpPr>
          <p:spPr>
            <a:xfrm>
              <a:off x="1828800" y="16764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Introduction	</a:t>
              </a:r>
            </a:p>
          </p:txBody>
        </p:sp>
        <p:sp>
          <p:nvSpPr>
            <p:cNvPr id="26" name="Rectangle 25"/>
            <p:cNvSpPr/>
            <p:nvPr/>
          </p:nvSpPr>
          <p:spPr>
            <a:xfrm>
              <a:off x="1295400" y="22098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0" name="Group 48"/>
          <p:cNvGrpSpPr/>
          <p:nvPr/>
        </p:nvGrpSpPr>
        <p:grpSpPr>
          <a:xfrm>
            <a:off x="1219200" y="1828800"/>
            <a:ext cx="6781800" cy="762000"/>
            <a:chOff x="1219200" y="2133600"/>
            <a:chExt cx="6781800" cy="762000"/>
          </a:xfrm>
        </p:grpSpPr>
        <p:sp>
          <p:nvSpPr>
            <p:cNvPr id="31" name="TextBox 30"/>
            <p:cNvSpPr txBox="1"/>
            <p:nvPr/>
          </p:nvSpPr>
          <p:spPr>
            <a:xfrm>
              <a:off x="1219200" y="21336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2</a:t>
              </a:r>
            </a:p>
          </p:txBody>
        </p:sp>
        <p:sp>
          <p:nvSpPr>
            <p:cNvPr id="32" name="Rectangle 31"/>
            <p:cNvSpPr/>
            <p:nvPr/>
          </p:nvSpPr>
          <p:spPr>
            <a:xfrm>
              <a:off x="1828800" y="22860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Foundational Work</a:t>
              </a:r>
            </a:p>
          </p:txBody>
        </p:sp>
        <p:sp>
          <p:nvSpPr>
            <p:cNvPr id="38" name="Rectangle 37"/>
            <p:cNvSpPr/>
            <p:nvPr/>
          </p:nvSpPr>
          <p:spPr>
            <a:xfrm>
              <a:off x="1295400" y="2836333"/>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9" name="Group 50"/>
          <p:cNvGrpSpPr/>
          <p:nvPr/>
        </p:nvGrpSpPr>
        <p:grpSpPr>
          <a:xfrm>
            <a:off x="1219200" y="2438400"/>
            <a:ext cx="6781800" cy="762000"/>
            <a:chOff x="1219200" y="2743200"/>
            <a:chExt cx="6781800" cy="762000"/>
          </a:xfrm>
        </p:grpSpPr>
        <p:sp>
          <p:nvSpPr>
            <p:cNvPr id="40" name="TextBox 39"/>
            <p:cNvSpPr txBox="1"/>
            <p:nvPr/>
          </p:nvSpPr>
          <p:spPr>
            <a:xfrm>
              <a:off x="1219200" y="27432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3</a:t>
              </a:r>
            </a:p>
          </p:txBody>
        </p:sp>
        <p:sp>
          <p:nvSpPr>
            <p:cNvPr id="42" name="Rectangle 41"/>
            <p:cNvSpPr/>
            <p:nvPr/>
          </p:nvSpPr>
          <p:spPr>
            <a:xfrm>
              <a:off x="1828800" y="28956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Renewable and Distributed Systems Integration Program</a:t>
              </a:r>
            </a:p>
          </p:txBody>
        </p:sp>
        <p:sp>
          <p:nvSpPr>
            <p:cNvPr id="46" name="Rectangle 45"/>
            <p:cNvSpPr/>
            <p:nvPr/>
          </p:nvSpPr>
          <p:spPr>
            <a:xfrm>
              <a:off x="1295400" y="34290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48" name="Group 63"/>
          <p:cNvGrpSpPr/>
          <p:nvPr/>
        </p:nvGrpSpPr>
        <p:grpSpPr>
          <a:xfrm>
            <a:off x="1257300" y="3053274"/>
            <a:ext cx="6781800" cy="762000"/>
            <a:chOff x="1219200" y="4724400"/>
            <a:chExt cx="6781800" cy="762000"/>
          </a:xfrm>
        </p:grpSpPr>
        <p:sp>
          <p:nvSpPr>
            <p:cNvPr id="49" name="TextBox 48"/>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4</a:t>
              </a:r>
            </a:p>
          </p:txBody>
        </p:sp>
        <p:sp>
          <p:nvSpPr>
            <p:cNvPr id="51" name="Rectangle 5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Smart Grid Demonstration Program</a:t>
              </a:r>
            </a:p>
          </p:txBody>
        </p:sp>
        <p:sp>
          <p:nvSpPr>
            <p:cNvPr id="52" name="Rectangle 51"/>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6" name="Group 63"/>
          <p:cNvGrpSpPr/>
          <p:nvPr/>
        </p:nvGrpSpPr>
        <p:grpSpPr>
          <a:xfrm>
            <a:off x="1219200" y="3657600"/>
            <a:ext cx="6781800" cy="762000"/>
            <a:chOff x="1219200" y="4724400"/>
            <a:chExt cx="6781800" cy="762000"/>
          </a:xfrm>
        </p:grpSpPr>
        <p:sp>
          <p:nvSpPr>
            <p:cNvPr id="37" name="TextBox 36"/>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5</a:t>
              </a:r>
            </a:p>
          </p:txBody>
        </p:sp>
        <p:sp>
          <p:nvSpPr>
            <p:cNvPr id="41" name="Rectangle 4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Topical Reports</a:t>
              </a:r>
            </a:p>
          </p:txBody>
        </p:sp>
        <p:sp>
          <p:nvSpPr>
            <p:cNvPr id="44" name="Rectangle 43"/>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sp>
        <p:nvSpPr>
          <p:cNvPr id="62" name="TextBox 61"/>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grpSp>
        <p:nvGrpSpPr>
          <p:cNvPr id="43" name="Group 63"/>
          <p:cNvGrpSpPr/>
          <p:nvPr/>
        </p:nvGrpSpPr>
        <p:grpSpPr>
          <a:xfrm>
            <a:off x="1219200" y="4267200"/>
            <a:ext cx="6781800" cy="762000"/>
            <a:chOff x="1219200" y="4724400"/>
            <a:chExt cx="6781800" cy="762000"/>
          </a:xfrm>
        </p:grpSpPr>
        <p:sp>
          <p:nvSpPr>
            <p:cNvPr id="61" name="TextBox 60"/>
            <p:cNvSpPr txBox="1"/>
            <p:nvPr/>
          </p:nvSpPr>
          <p:spPr>
            <a:xfrm>
              <a:off x="1219200" y="47244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a:solidFill>
                    <a:schemeClr val="accent5">
                      <a:lumMod val="75000"/>
                    </a:schemeClr>
                  </a:solidFill>
                  <a:latin typeface="Calibri" pitchFamily="34" charset="0"/>
                </a:rPr>
                <a:t>6</a:t>
              </a:r>
              <a:endParaRPr lang="en-US" sz="3500" dirty="0" smtClean="0">
                <a:solidFill>
                  <a:schemeClr val="accent5">
                    <a:lumMod val="75000"/>
                  </a:schemeClr>
                </a:solidFill>
                <a:latin typeface="Calibri" pitchFamily="34" charset="0"/>
              </a:endParaRPr>
            </a:p>
          </p:txBody>
        </p:sp>
        <p:sp>
          <p:nvSpPr>
            <p:cNvPr id="64" name="Rectangle 63"/>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lvl="0"/>
              <a:r>
                <a:rPr lang="en-US" sz="2000" dirty="0" smtClean="0">
                  <a:solidFill>
                    <a:schemeClr val="accent5">
                      <a:lumMod val="75000"/>
                    </a:schemeClr>
                  </a:solidFill>
                  <a:latin typeface="Calibri" pitchFamily="34" charset="0"/>
                </a:rPr>
                <a:t>Summary</a:t>
              </a:r>
            </a:p>
          </p:txBody>
        </p:sp>
      </p:grpSp>
    </p:spTree>
    <p:extLst>
      <p:ext uri="{BB962C8B-B14F-4D97-AF65-F5344CB8AC3E}">
        <p14:creationId xmlns:p14="http://schemas.microsoft.com/office/powerpoint/2010/main" val="248745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304800" y="609600"/>
            <a:ext cx="8507104" cy="381000"/>
          </a:xfrm>
        </p:spPr>
        <p:txBody>
          <a:bodyPr/>
          <a:lstStyle/>
          <a:p>
            <a:r>
              <a:rPr lang="en-US" sz="1200" b="0" dirty="0" smtClean="0">
                <a:solidFill>
                  <a:schemeClr val="accent3"/>
                </a:solidFill>
                <a:latin typeface="Calibri" panose="020F0502020204030204" pitchFamily="34" charset="0"/>
              </a:rPr>
              <a:t>Table of Contents</a:t>
            </a:r>
            <a:endParaRPr lang="en-US" sz="1200" b="0" dirty="0">
              <a:solidFill>
                <a:schemeClr val="accent3"/>
              </a:solidFill>
              <a:latin typeface="Calibri" panose="020F0502020204030204" pitchFamily="34" charset="0"/>
            </a:endParaRPr>
          </a:p>
        </p:txBody>
      </p:sp>
      <p:sp>
        <p:nvSpPr>
          <p:cNvPr id="24" name="Oval 23"/>
          <p:cNvSpPr/>
          <p:nvPr/>
        </p:nvSpPr>
        <p:spPr>
          <a:xfrm>
            <a:off x="990600" y="1524000"/>
            <a:ext cx="152400" cy="152400"/>
          </a:xfrm>
          <a:prstGeom prst="ellipse">
            <a:avLst/>
          </a:prstGeom>
          <a:solidFill>
            <a:schemeClr val="accent4">
              <a:lumMod val="75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bg1"/>
              </a:solidFill>
            </a:endParaRPr>
          </a:p>
        </p:txBody>
      </p:sp>
      <p:grpSp>
        <p:nvGrpSpPr>
          <p:cNvPr id="22" name="Group 47"/>
          <p:cNvGrpSpPr/>
          <p:nvPr/>
        </p:nvGrpSpPr>
        <p:grpSpPr>
          <a:xfrm>
            <a:off x="1219200" y="1219200"/>
            <a:ext cx="6781800" cy="762000"/>
            <a:chOff x="1219200" y="1524000"/>
            <a:chExt cx="6781800" cy="762000"/>
          </a:xfrm>
        </p:grpSpPr>
        <p:sp>
          <p:nvSpPr>
            <p:cNvPr id="23" name="TextBox 22"/>
            <p:cNvSpPr txBox="1"/>
            <p:nvPr/>
          </p:nvSpPr>
          <p:spPr>
            <a:xfrm>
              <a:off x="1219200" y="15240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smtClean="0">
                  <a:solidFill>
                    <a:schemeClr val="accent5">
                      <a:lumMod val="75000"/>
                    </a:schemeClr>
                  </a:solidFill>
                  <a:latin typeface="Calibri" pitchFamily="34" charset="0"/>
                </a:rPr>
                <a:t>1</a:t>
              </a:r>
            </a:p>
          </p:txBody>
        </p:sp>
        <p:sp>
          <p:nvSpPr>
            <p:cNvPr id="25" name="Rectangle 24"/>
            <p:cNvSpPr/>
            <p:nvPr/>
          </p:nvSpPr>
          <p:spPr>
            <a:xfrm>
              <a:off x="1828800" y="16764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latin typeface="Calibri" pitchFamily="34" charset="0"/>
                </a:rPr>
                <a:t>Introduction	</a:t>
              </a:r>
            </a:p>
          </p:txBody>
        </p:sp>
        <p:sp>
          <p:nvSpPr>
            <p:cNvPr id="26" name="Rectangle 25"/>
            <p:cNvSpPr/>
            <p:nvPr/>
          </p:nvSpPr>
          <p:spPr>
            <a:xfrm>
              <a:off x="1295400" y="22098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0" name="Group 48"/>
          <p:cNvGrpSpPr/>
          <p:nvPr/>
        </p:nvGrpSpPr>
        <p:grpSpPr>
          <a:xfrm>
            <a:off x="1219200" y="1828800"/>
            <a:ext cx="6781800" cy="762000"/>
            <a:chOff x="1219200" y="2133600"/>
            <a:chExt cx="6781800" cy="762000"/>
          </a:xfrm>
        </p:grpSpPr>
        <p:sp>
          <p:nvSpPr>
            <p:cNvPr id="31" name="TextBox 30"/>
            <p:cNvSpPr txBox="1"/>
            <p:nvPr/>
          </p:nvSpPr>
          <p:spPr>
            <a:xfrm>
              <a:off x="1219200" y="21336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smtClean="0">
                  <a:solidFill>
                    <a:schemeClr val="accent5">
                      <a:lumMod val="75000"/>
                    </a:schemeClr>
                  </a:solidFill>
                  <a:latin typeface="Calibri" pitchFamily="34" charset="0"/>
                </a:rPr>
                <a:t>2</a:t>
              </a:r>
            </a:p>
          </p:txBody>
        </p:sp>
        <p:sp>
          <p:nvSpPr>
            <p:cNvPr id="32" name="Rectangle 31"/>
            <p:cNvSpPr/>
            <p:nvPr/>
          </p:nvSpPr>
          <p:spPr>
            <a:xfrm>
              <a:off x="1828800" y="22860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latin typeface="Calibri" pitchFamily="34" charset="0"/>
                </a:rPr>
                <a:t>Foundational Work</a:t>
              </a:r>
            </a:p>
          </p:txBody>
        </p:sp>
        <p:sp>
          <p:nvSpPr>
            <p:cNvPr id="38" name="Rectangle 37"/>
            <p:cNvSpPr/>
            <p:nvPr/>
          </p:nvSpPr>
          <p:spPr>
            <a:xfrm>
              <a:off x="1295400" y="2836333"/>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9" name="Group 50"/>
          <p:cNvGrpSpPr/>
          <p:nvPr/>
        </p:nvGrpSpPr>
        <p:grpSpPr>
          <a:xfrm>
            <a:off x="1219200" y="2438400"/>
            <a:ext cx="6781800" cy="762000"/>
            <a:chOff x="1219200" y="2743200"/>
            <a:chExt cx="6781800" cy="762000"/>
          </a:xfrm>
        </p:grpSpPr>
        <p:sp>
          <p:nvSpPr>
            <p:cNvPr id="40" name="TextBox 39"/>
            <p:cNvSpPr txBox="1"/>
            <p:nvPr/>
          </p:nvSpPr>
          <p:spPr>
            <a:xfrm>
              <a:off x="1219200" y="27432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smtClean="0">
                  <a:solidFill>
                    <a:schemeClr val="accent5">
                      <a:lumMod val="75000"/>
                    </a:schemeClr>
                  </a:solidFill>
                  <a:latin typeface="Calibri" pitchFamily="34" charset="0"/>
                </a:rPr>
                <a:t>3</a:t>
              </a:r>
            </a:p>
          </p:txBody>
        </p:sp>
        <p:sp>
          <p:nvSpPr>
            <p:cNvPr id="42" name="Rectangle 41"/>
            <p:cNvSpPr/>
            <p:nvPr/>
          </p:nvSpPr>
          <p:spPr>
            <a:xfrm>
              <a:off x="1828800" y="28956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latin typeface="Calibri" pitchFamily="34" charset="0"/>
                </a:rPr>
                <a:t>Renewable and Distributed Systems Integration Program</a:t>
              </a:r>
            </a:p>
          </p:txBody>
        </p:sp>
        <p:sp>
          <p:nvSpPr>
            <p:cNvPr id="46" name="Rectangle 45"/>
            <p:cNvSpPr/>
            <p:nvPr/>
          </p:nvSpPr>
          <p:spPr>
            <a:xfrm>
              <a:off x="1295400" y="34290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48" name="Group 63"/>
          <p:cNvGrpSpPr/>
          <p:nvPr/>
        </p:nvGrpSpPr>
        <p:grpSpPr>
          <a:xfrm>
            <a:off x="1219200" y="3048000"/>
            <a:ext cx="6781800" cy="762000"/>
            <a:chOff x="1219200" y="4724400"/>
            <a:chExt cx="6781800" cy="762000"/>
          </a:xfrm>
        </p:grpSpPr>
        <p:sp>
          <p:nvSpPr>
            <p:cNvPr id="49" name="TextBox 48"/>
            <p:cNvSpPr txBox="1"/>
            <p:nvPr/>
          </p:nvSpPr>
          <p:spPr>
            <a:xfrm>
              <a:off x="1219200" y="47244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smtClean="0">
                  <a:solidFill>
                    <a:schemeClr val="accent5">
                      <a:lumMod val="75000"/>
                    </a:schemeClr>
                  </a:solidFill>
                  <a:latin typeface="Calibri" pitchFamily="34" charset="0"/>
                </a:rPr>
                <a:t>4</a:t>
              </a:r>
            </a:p>
          </p:txBody>
        </p:sp>
        <p:sp>
          <p:nvSpPr>
            <p:cNvPr id="51" name="Rectangle 5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latin typeface="Calibri" pitchFamily="34" charset="0"/>
                </a:rPr>
                <a:t>Smart Grid Demonstration Program</a:t>
              </a:r>
            </a:p>
          </p:txBody>
        </p:sp>
        <p:sp>
          <p:nvSpPr>
            <p:cNvPr id="52" name="Rectangle 51"/>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53" name="Group 63"/>
          <p:cNvGrpSpPr/>
          <p:nvPr/>
        </p:nvGrpSpPr>
        <p:grpSpPr>
          <a:xfrm>
            <a:off x="1219200" y="4267200"/>
            <a:ext cx="6781800" cy="762000"/>
            <a:chOff x="1219200" y="4724400"/>
            <a:chExt cx="6781800" cy="762000"/>
          </a:xfrm>
        </p:grpSpPr>
        <p:sp>
          <p:nvSpPr>
            <p:cNvPr id="55" name="TextBox 54"/>
            <p:cNvSpPr txBox="1"/>
            <p:nvPr/>
          </p:nvSpPr>
          <p:spPr>
            <a:xfrm>
              <a:off x="1219200" y="47244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a:solidFill>
                    <a:schemeClr val="accent5">
                      <a:lumMod val="75000"/>
                    </a:schemeClr>
                  </a:solidFill>
                  <a:latin typeface="Calibri" pitchFamily="34" charset="0"/>
                </a:rPr>
                <a:t>6</a:t>
              </a:r>
              <a:endParaRPr lang="en-US" sz="3500" dirty="0" smtClean="0">
                <a:solidFill>
                  <a:schemeClr val="accent5">
                    <a:lumMod val="75000"/>
                  </a:schemeClr>
                </a:solidFill>
                <a:latin typeface="Calibri" pitchFamily="34" charset="0"/>
              </a:endParaRPr>
            </a:p>
          </p:txBody>
        </p:sp>
        <p:sp>
          <p:nvSpPr>
            <p:cNvPr id="56" name="Rectangle 55"/>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a:solidFill>
                    <a:schemeClr val="accent5">
                      <a:lumMod val="75000"/>
                    </a:schemeClr>
                  </a:solidFill>
                  <a:latin typeface="Calibri" pitchFamily="34" charset="0"/>
                </a:rPr>
                <a:t>Summary</a:t>
              </a:r>
            </a:p>
          </p:txBody>
        </p:sp>
      </p:grpSp>
      <p:grpSp>
        <p:nvGrpSpPr>
          <p:cNvPr id="36" name="Group 63"/>
          <p:cNvGrpSpPr/>
          <p:nvPr/>
        </p:nvGrpSpPr>
        <p:grpSpPr>
          <a:xfrm>
            <a:off x="1219200" y="3657600"/>
            <a:ext cx="6781800" cy="762000"/>
            <a:chOff x="1219200" y="4724400"/>
            <a:chExt cx="6781800" cy="762000"/>
          </a:xfrm>
        </p:grpSpPr>
        <p:sp>
          <p:nvSpPr>
            <p:cNvPr id="37" name="TextBox 36"/>
            <p:cNvSpPr txBox="1"/>
            <p:nvPr/>
          </p:nvSpPr>
          <p:spPr>
            <a:xfrm>
              <a:off x="1219200" y="47244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smtClean="0">
                  <a:solidFill>
                    <a:schemeClr val="accent5">
                      <a:lumMod val="75000"/>
                    </a:schemeClr>
                  </a:solidFill>
                  <a:latin typeface="Calibri" pitchFamily="34" charset="0"/>
                </a:rPr>
                <a:t>5</a:t>
              </a:r>
            </a:p>
          </p:txBody>
        </p:sp>
        <p:sp>
          <p:nvSpPr>
            <p:cNvPr id="41" name="Rectangle 4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latin typeface="Calibri" pitchFamily="34" charset="0"/>
                </a:rPr>
                <a:t>Topical Reports</a:t>
              </a:r>
            </a:p>
          </p:txBody>
        </p:sp>
        <p:sp>
          <p:nvSpPr>
            <p:cNvPr id="44" name="Rectangle 43"/>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sp>
        <p:nvSpPr>
          <p:cNvPr id="2" name="TextBox 1"/>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2" name="Text Placeholder 2"/>
          <p:cNvSpPr txBox="1">
            <a:spLocks/>
          </p:cNvSpPr>
          <p:nvPr/>
        </p:nvSpPr>
        <p:spPr>
          <a:xfrm>
            <a:off x="3657600" y="1"/>
            <a:ext cx="5486400" cy="914400"/>
          </a:xfrm>
          <a:prstGeom prst="rect">
            <a:avLst/>
          </a:prstGeom>
        </p:spPr>
        <p:txBody>
          <a:bodyPr anchor="t" anchorCtr="0"/>
          <a:lstStyle>
            <a:lvl1pPr marL="0" indent="0" algn="l" rtl="0" eaLnBrk="1" fontAlgn="base" hangingPunct="1">
              <a:lnSpc>
                <a:spcPct val="100000"/>
              </a:lnSpc>
              <a:spcBef>
                <a:spcPct val="40000"/>
              </a:spcBef>
              <a:spcAft>
                <a:spcPct val="0"/>
              </a:spcAft>
              <a:buNone/>
              <a:defRPr lang="en-US" sz="2000" b="1" i="0" kern="1200" baseline="0">
                <a:solidFill>
                  <a:srgbClr val="595959"/>
                </a:solidFill>
                <a:latin typeface="Calibri" pitchFamily="34" charset="0"/>
                <a:ea typeface="+mn-ea"/>
                <a:cs typeface="Arial" pitchFamily="34" charset="0"/>
              </a:defRPr>
            </a:lvl1pPr>
            <a:lvl2pPr marL="628650" indent="-341313" algn="l" rtl="0" eaLnBrk="1" fontAlgn="base" hangingPunct="1">
              <a:lnSpc>
                <a:spcPct val="95000"/>
              </a:lnSpc>
              <a:spcBef>
                <a:spcPct val="20000"/>
              </a:spcBef>
              <a:spcAft>
                <a:spcPct val="0"/>
              </a:spcAft>
              <a:buNone/>
              <a:defRPr sz="1600">
                <a:solidFill>
                  <a:schemeClr val="tx1"/>
                </a:solidFill>
                <a:latin typeface="+mn-lt"/>
              </a:defRPr>
            </a:lvl2pPr>
            <a:lvl3pPr marL="847725" indent="-217488" algn="l" rtl="0" eaLnBrk="1" fontAlgn="base" hangingPunct="1">
              <a:lnSpc>
                <a:spcPct val="95000"/>
              </a:lnSpc>
              <a:spcBef>
                <a:spcPct val="20000"/>
              </a:spcBef>
              <a:spcAft>
                <a:spcPct val="0"/>
              </a:spcAft>
              <a:buSzPct val="90000"/>
              <a:buFont typeface="Wingdings" pitchFamily="2" charset="2"/>
              <a:buNone/>
              <a:defRPr sz="1600">
                <a:solidFill>
                  <a:schemeClr val="tx1"/>
                </a:solidFill>
                <a:latin typeface="+mn-lt"/>
              </a:defRPr>
            </a:lvl3pPr>
            <a:lvl4pPr marL="1095375" indent="-246063" algn="l" rtl="0" eaLnBrk="1" fontAlgn="base" hangingPunct="1">
              <a:lnSpc>
                <a:spcPct val="95000"/>
              </a:lnSpc>
              <a:spcBef>
                <a:spcPct val="20000"/>
              </a:spcBef>
              <a:spcAft>
                <a:spcPct val="0"/>
              </a:spcAft>
              <a:buNone/>
              <a:defRPr sz="1600">
                <a:solidFill>
                  <a:schemeClr val="tx1"/>
                </a:solidFill>
                <a:latin typeface="+mn-lt"/>
              </a:defRPr>
            </a:lvl4pPr>
            <a:lvl5pPr marL="1323975" indent="-227013" algn="l" rtl="0" eaLnBrk="1" fontAlgn="base" hangingPunct="1">
              <a:lnSpc>
                <a:spcPct val="95000"/>
              </a:lnSpc>
              <a:spcBef>
                <a:spcPct val="20000"/>
              </a:spcBef>
              <a:spcAft>
                <a:spcPct val="0"/>
              </a:spcAft>
              <a:buNone/>
              <a:defRPr sz="1600">
                <a:solidFill>
                  <a:schemeClr val="tx1"/>
                </a:solidFill>
                <a:latin typeface="+mn-lt"/>
              </a:defRPr>
            </a:lvl5pPr>
            <a:lvl6pPr marL="1781175" indent="-227013" algn="l" rtl="0" eaLnBrk="1" fontAlgn="base" hangingPunct="1">
              <a:lnSpc>
                <a:spcPct val="95000"/>
              </a:lnSpc>
              <a:spcBef>
                <a:spcPct val="20000"/>
              </a:spcBef>
              <a:spcAft>
                <a:spcPct val="0"/>
              </a:spcAft>
              <a:buChar char="»"/>
              <a:defRPr sz="1600">
                <a:solidFill>
                  <a:schemeClr val="tx1"/>
                </a:solidFill>
                <a:latin typeface="+mn-lt"/>
              </a:defRPr>
            </a:lvl6pPr>
            <a:lvl7pPr marL="2238375" indent="-227013" algn="l" rtl="0" eaLnBrk="1" fontAlgn="base" hangingPunct="1">
              <a:lnSpc>
                <a:spcPct val="95000"/>
              </a:lnSpc>
              <a:spcBef>
                <a:spcPct val="20000"/>
              </a:spcBef>
              <a:spcAft>
                <a:spcPct val="0"/>
              </a:spcAft>
              <a:buChar char="»"/>
              <a:defRPr sz="1600">
                <a:solidFill>
                  <a:schemeClr val="tx1"/>
                </a:solidFill>
                <a:latin typeface="+mn-lt"/>
              </a:defRPr>
            </a:lvl7pPr>
            <a:lvl8pPr marL="2695575" indent="-227013" algn="l" rtl="0" eaLnBrk="1" fontAlgn="base" hangingPunct="1">
              <a:lnSpc>
                <a:spcPct val="95000"/>
              </a:lnSpc>
              <a:spcBef>
                <a:spcPct val="20000"/>
              </a:spcBef>
              <a:spcAft>
                <a:spcPct val="0"/>
              </a:spcAft>
              <a:buChar char="»"/>
              <a:defRPr sz="1600">
                <a:solidFill>
                  <a:schemeClr val="tx1"/>
                </a:solidFill>
                <a:latin typeface="+mn-lt"/>
              </a:defRPr>
            </a:lvl8pPr>
            <a:lvl9pPr marL="3152775" indent="-227013" algn="l" rtl="0" eaLnBrk="1" fontAlgn="base" hangingPunct="1">
              <a:lnSpc>
                <a:spcPct val="95000"/>
              </a:lnSpc>
              <a:spcBef>
                <a:spcPct val="20000"/>
              </a:spcBef>
              <a:spcAft>
                <a:spcPct val="0"/>
              </a:spcAft>
              <a:buChar char="»"/>
              <a:defRPr sz="1600">
                <a:solidFill>
                  <a:schemeClr val="tx1"/>
                </a:solidFill>
                <a:latin typeface="+mn-lt"/>
              </a:defRPr>
            </a:lvl9pPr>
          </a:lstStyle>
          <a:p>
            <a:r>
              <a:rPr lang="en-US" dirty="0" smtClean="0"/>
              <a:t>This presentation will show the </a:t>
            </a:r>
            <a:r>
              <a:rPr lang="en-US" dirty="0"/>
              <a:t>key takeaways from the </a:t>
            </a:r>
            <a:r>
              <a:rPr lang="en-US" dirty="0"/>
              <a:t>2015 Progress Report for OE ARRA Smart Grid Demonstration Program</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2561679530"/>
              </p:ext>
            </p:extLst>
          </p:nvPr>
        </p:nvGraphicFramePr>
        <p:xfrm>
          <a:off x="952500" y="1371601"/>
          <a:ext cx="7277100" cy="4495803"/>
        </p:xfrm>
        <a:graphic>
          <a:graphicData uri="http://schemas.openxmlformats.org/drawingml/2006/table">
            <a:tbl>
              <a:tblPr firstRow="1" bandRow="1">
                <a:tableStyleId>{5C22544A-7EE6-4342-B048-85BDC9FD1C3A}</a:tableStyleId>
              </a:tblPr>
              <a:tblGrid>
                <a:gridCol w="2901021"/>
                <a:gridCol w="4376079"/>
              </a:tblGrid>
              <a:tr h="635244">
                <a:tc>
                  <a:txBody>
                    <a:bodyPr/>
                    <a:lstStyle/>
                    <a:p>
                      <a:pPr algn="ctr"/>
                      <a:r>
                        <a:rPr lang="en-US" dirty="0" smtClean="0"/>
                        <a:t>Project</a:t>
                      </a:r>
                      <a:endParaRPr lang="en-US" dirty="0"/>
                    </a:p>
                  </a:txBody>
                  <a:tcPr anchor="ctr">
                    <a:solidFill>
                      <a:schemeClr val="accent5"/>
                    </a:solidFill>
                  </a:tcPr>
                </a:tc>
                <a:tc>
                  <a:txBody>
                    <a:bodyPr/>
                    <a:lstStyle/>
                    <a:p>
                      <a:pPr algn="ctr"/>
                      <a:r>
                        <a:rPr lang="en-US" dirty="0" smtClean="0"/>
                        <a:t>Technology</a:t>
                      </a:r>
                      <a:r>
                        <a:rPr lang="en-US" baseline="0" dirty="0" smtClean="0"/>
                        <a:t> Focus</a:t>
                      </a:r>
                      <a:endParaRPr lang="en-US" dirty="0"/>
                    </a:p>
                  </a:txBody>
                  <a:tcPr anchor="ctr">
                    <a:solidFill>
                      <a:schemeClr val="accent5"/>
                    </a:solidFill>
                  </a:tcPr>
                </a:tc>
              </a:tr>
              <a:tr h="348357">
                <a:tc>
                  <a:txBody>
                    <a:bodyPr/>
                    <a:lstStyle/>
                    <a:p>
                      <a:pPr marL="0" marR="0">
                        <a:lnSpc>
                          <a:spcPct val="115000"/>
                        </a:lnSpc>
                        <a:spcBef>
                          <a:spcPts val="0"/>
                        </a:spcBef>
                        <a:spcAft>
                          <a:spcPts val="0"/>
                        </a:spcAft>
                      </a:pPr>
                      <a:r>
                        <a:rPr lang="en-US" sz="1400" b="1" dirty="0">
                          <a:effectLst/>
                          <a:latin typeface="Calibri"/>
                          <a:ea typeface="Times New Roman"/>
                          <a:cs typeface="Times New Roman"/>
                        </a:rPr>
                        <a:t>AEP Ohio</a:t>
                      </a:r>
                    </a:p>
                  </a:txBody>
                  <a:tcPr marL="68580" marR="68580" marT="0" marB="0" anchor="ctr"/>
                </a:tc>
                <a:tc>
                  <a:txBody>
                    <a:bodyPr/>
                    <a:lstStyle/>
                    <a:p>
                      <a:pPr marL="0" marR="0" algn="l">
                        <a:lnSpc>
                          <a:spcPct val="115000"/>
                        </a:lnSpc>
                        <a:spcBef>
                          <a:spcPts val="0"/>
                        </a:spcBef>
                        <a:spcAft>
                          <a:spcPts val="0"/>
                        </a:spcAft>
                      </a:pPr>
                      <a:r>
                        <a:rPr lang="en-US" sz="1400" b="1" dirty="0" smtClean="0">
                          <a:effectLst/>
                          <a:latin typeface="Calibri"/>
                          <a:ea typeface="Times New Roman"/>
                          <a:cs typeface="Times New Roman"/>
                        </a:rPr>
                        <a:t>Consumer</a:t>
                      </a:r>
                      <a:r>
                        <a:rPr lang="en-US" sz="1400" b="1" baseline="0" dirty="0" smtClean="0">
                          <a:effectLst/>
                          <a:latin typeface="Calibri"/>
                          <a:ea typeface="Times New Roman"/>
                          <a:cs typeface="Times New Roman"/>
                        </a:rPr>
                        <a:t> and Distribution Systems</a:t>
                      </a:r>
                      <a:endParaRPr lang="en-US" sz="1400" b="1" dirty="0">
                        <a:effectLst/>
                        <a:latin typeface="Calibri"/>
                        <a:ea typeface="Times New Roman"/>
                        <a:cs typeface="Times New Roman"/>
                      </a:endParaRPr>
                    </a:p>
                  </a:txBody>
                  <a:tcPr marL="68580" marR="68580" marT="0" marB="0" anchor="ctr"/>
                </a:tc>
              </a:tr>
              <a:tr h="348357">
                <a:tc>
                  <a:txBody>
                    <a:bodyPr/>
                    <a:lstStyle/>
                    <a:p>
                      <a:pPr marL="0" marR="0">
                        <a:lnSpc>
                          <a:spcPct val="115000"/>
                        </a:lnSpc>
                        <a:spcBef>
                          <a:spcPts val="0"/>
                        </a:spcBef>
                        <a:spcAft>
                          <a:spcPts val="0"/>
                        </a:spcAft>
                      </a:pPr>
                      <a:r>
                        <a:rPr lang="en-US" sz="1400" b="1" dirty="0" smtClean="0">
                          <a:effectLst/>
                          <a:latin typeface="Calibri"/>
                          <a:ea typeface="Times New Roman"/>
                          <a:cs typeface="Times New Roman"/>
                        </a:rPr>
                        <a:t>Con Edison </a:t>
                      </a:r>
                      <a:r>
                        <a:rPr lang="en-US" sz="1400" b="1" dirty="0">
                          <a:effectLst/>
                          <a:latin typeface="Calibri"/>
                          <a:ea typeface="Times New Roman"/>
                          <a:cs typeface="Times New Roman"/>
                        </a:rPr>
                        <a:t>Co of NY</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595959"/>
                          </a:solidFill>
                          <a:effectLst/>
                          <a:uLnTx/>
                          <a:uFillTx/>
                          <a:latin typeface="+mn-lt"/>
                          <a:ea typeface="Times New Roman"/>
                          <a:cs typeface="Times New Roman"/>
                        </a:rPr>
                        <a:t>Consumer Systems, DR, DER Integration</a:t>
                      </a:r>
                      <a:endParaRPr lang="en-US" sz="1400" b="1" dirty="0">
                        <a:effectLst/>
                        <a:latin typeface="Calibri"/>
                        <a:ea typeface="Times New Roman"/>
                        <a:cs typeface="Times New Roman"/>
                      </a:endParaRPr>
                    </a:p>
                  </a:txBody>
                  <a:tcPr marL="68580" marR="68580" marT="0" marB="0" anchor="ctr"/>
                </a:tc>
              </a:tr>
              <a:tr h="348357">
                <a:tc>
                  <a:txBody>
                    <a:bodyPr/>
                    <a:lstStyle/>
                    <a:p>
                      <a:pPr marL="0" marR="0">
                        <a:lnSpc>
                          <a:spcPct val="115000"/>
                        </a:lnSpc>
                        <a:spcBef>
                          <a:spcPts val="0"/>
                        </a:spcBef>
                        <a:spcAft>
                          <a:spcPts val="0"/>
                        </a:spcAft>
                      </a:pPr>
                      <a:r>
                        <a:rPr lang="en-US" sz="1400" b="1" dirty="0" smtClean="0">
                          <a:effectLst/>
                          <a:latin typeface="Calibri"/>
                          <a:ea typeface="Times New Roman"/>
                          <a:cs typeface="Times New Roman"/>
                        </a:rPr>
                        <a:t>NRECA</a:t>
                      </a:r>
                      <a:endParaRPr lang="en-US" sz="1400" b="1" dirty="0">
                        <a:effectLst/>
                        <a:latin typeface="Calibri"/>
                        <a:ea typeface="Times New Roman"/>
                        <a:cs typeface="Times New Roman"/>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595959"/>
                          </a:solidFill>
                          <a:effectLst/>
                          <a:uLnTx/>
                          <a:uFillTx/>
                          <a:latin typeface="+mn-lt"/>
                          <a:ea typeface="Times New Roman"/>
                          <a:cs typeface="Times New Roman"/>
                        </a:rPr>
                        <a:t>Consumer and Distribution Systems</a:t>
                      </a:r>
                      <a:endParaRPr lang="en-US" sz="1400" b="1" dirty="0">
                        <a:effectLst/>
                        <a:latin typeface="Calibri"/>
                        <a:ea typeface="Times New Roman"/>
                        <a:cs typeface="Times New Roman"/>
                      </a:endParaRPr>
                    </a:p>
                  </a:txBody>
                  <a:tcPr marL="68580" marR="68580" marT="0" marB="0" anchor="ctr"/>
                </a:tc>
              </a:tr>
              <a:tr h="348357">
                <a:tc>
                  <a:txBody>
                    <a:bodyPr/>
                    <a:lstStyle/>
                    <a:p>
                      <a:pPr marL="0" marR="0">
                        <a:lnSpc>
                          <a:spcPct val="115000"/>
                        </a:lnSpc>
                        <a:spcBef>
                          <a:spcPts val="0"/>
                        </a:spcBef>
                        <a:spcAft>
                          <a:spcPts val="0"/>
                        </a:spcAft>
                      </a:pPr>
                      <a:r>
                        <a:rPr lang="en-US" sz="1400" b="1" dirty="0" smtClean="0">
                          <a:effectLst/>
                          <a:latin typeface="+mn-lt"/>
                          <a:ea typeface="Times New Roman"/>
                          <a:cs typeface="Times New Roman"/>
                        </a:rPr>
                        <a:t>KCPL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595959"/>
                          </a:solidFill>
                          <a:effectLst/>
                          <a:uLnTx/>
                          <a:uFillTx/>
                          <a:latin typeface="+mn-lt"/>
                          <a:ea typeface="+mn-ea"/>
                          <a:cs typeface="+mn-cs"/>
                        </a:rPr>
                        <a:t>Customer / Distribution,  DER Integration</a:t>
                      </a:r>
                      <a:endParaRPr lang="en-US" sz="1400" b="1" dirty="0"/>
                    </a:p>
                  </a:txBody>
                  <a:tcPr anchor="ctr"/>
                </a:tc>
              </a:tr>
              <a:tr h="348357">
                <a:tc>
                  <a:txBody>
                    <a:bodyPr/>
                    <a:lstStyle/>
                    <a:p>
                      <a:pPr marL="0" marR="0">
                        <a:lnSpc>
                          <a:spcPct val="115000"/>
                        </a:lnSpc>
                        <a:spcBef>
                          <a:spcPts val="0"/>
                        </a:spcBef>
                        <a:spcAft>
                          <a:spcPts val="0"/>
                        </a:spcAft>
                      </a:pPr>
                      <a:r>
                        <a:rPr lang="en-US" sz="1400" b="1" dirty="0" smtClean="0">
                          <a:effectLst/>
                          <a:latin typeface="Calibri"/>
                          <a:ea typeface="Times New Roman"/>
                          <a:cs typeface="Times New Roman"/>
                        </a:rPr>
                        <a:t>CCET</a:t>
                      </a:r>
                      <a:endParaRPr lang="en-US" sz="1400" b="1" dirty="0">
                        <a:effectLst/>
                        <a:latin typeface="Calibri"/>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400" b="1" dirty="0" smtClean="0">
                          <a:effectLst/>
                          <a:latin typeface="Calibri"/>
                          <a:ea typeface="Times New Roman"/>
                          <a:cs typeface="Times New Roman"/>
                        </a:rPr>
                        <a:t>DER Integration (wind,</a:t>
                      </a:r>
                      <a:r>
                        <a:rPr lang="en-US" sz="1400" b="1" baseline="0" dirty="0" smtClean="0">
                          <a:effectLst/>
                          <a:latin typeface="Calibri"/>
                          <a:ea typeface="Times New Roman"/>
                          <a:cs typeface="Times New Roman"/>
                        </a:rPr>
                        <a:t> storage, PV), </a:t>
                      </a:r>
                      <a:r>
                        <a:rPr lang="en-US" sz="1400" b="1" dirty="0" smtClean="0">
                          <a:effectLst/>
                          <a:latin typeface="Calibri"/>
                          <a:ea typeface="Times New Roman"/>
                          <a:cs typeface="Times New Roman"/>
                        </a:rPr>
                        <a:t>DR</a:t>
                      </a:r>
                      <a:endParaRPr lang="en-US" sz="1400" b="1" dirty="0">
                        <a:effectLst/>
                        <a:latin typeface="Calibri"/>
                        <a:ea typeface="Times New Roman"/>
                        <a:cs typeface="Times New Roman"/>
                      </a:endParaRPr>
                    </a:p>
                  </a:txBody>
                  <a:tcPr marL="68580" marR="68580" marT="0" marB="0" anchor="ctr"/>
                </a:tc>
              </a:tr>
              <a:tr h="348357">
                <a:tc>
                  <a:txBody>
                    <a:bodyPr/>
                    <a:lstStyle/>
                    <a:p>
                      <a:pPr marL="0" marR="0">
                        <a:lnSpc>
                          <a:spcPct val="115000"/>
                        </a:lnSpc>
                        <a:spcBef>
                          <a:spcPts val="0"/>
                        </a:spcBef>
                        <a:spcAft>
                          <a:spcPts val="0"/>
                        </a:spcAft>
                      </a:pPr>
                      <a:r>
                        <a:rPr lang="en-US" sz="1400" b="1" dirty="0" smtClean="0">
                          <a:effectLst/>
                          <a:latin typeface="+mn-lt"/>
                          <a:ea typeface="Times New Roman"/>
                          <a:cs typeface="Times New Roman"/>
                        </a:rPr>
                        <a:t>LIPA</a:t>
                      </a:r>
                    </a:p>
                  </a:txBody>
                  <a:tcPr anchor="ctr"/>
                </a:tc>
                <a:tc>
                  <a:txBody>
                    <a:bodyPr/>
                    <a:lstStyle/>
                    <a:p>
                      <a:r>
                        <a:rPr kumimoji="0" lang="en-US" sz="1400" b="1" i="0" u="none" strike="noStrike" kern="1200" cap="none" spc="0" normalizeH="0" baseline="0" noProof="0" dirty="0" smtClean="0">
                          <a:ln>
                            <a:noFill/>
                          </a:ln>
                          <a:solidFill>
                            <a:srgbClr val="595959"/>
                          </a:solidFill>
                          <a:effectLst/>
                          <a:uLnTx/>
                          <a:uFillTx/>
                          <a:latin typeface="+mn-lt"/>
                          <a:ea typeface="+mn-ea"/>
                          <a:cs typeface="+mn-cs"/>
                        </a:rPr>
                        <a:t>Customer / Distribution Systems</a:t>
                      </a:r>
                      <a:endParaRPr lang="en-US" sz="1400" b="1" dirty="0"/>
                    </a:p>
                  </a:txBody>
                  <a:tcPr anchor="ctr"/>
                </a:tc>
              </a:tr>
              <a:tr h="348357">
                <a:tc>
                  <a:txBody>
                    <a:bodyPr/>
                    <a:lstStyle/>
                    <a:p>
                      <a:pPr marL="0" marR="0">
                        <a:lnSpc>
                          <a:spcPct val="115000"/>
                        </a:lnSpc>
                        <a:spcBef>
                          <a:spcPts val="0"/>
                        </a:spcBef>
                        <a:spcAft>
                          <a:spcPts val="0"/>
                        </a:spcAft>
                      </a:pPr>
                      <a:r>
                        <a:rPr lang="en-US" sz="1400" b="1" dirty="0">
                          <a:effectLst/>
                          <a:latin typeface="Calibri"/>
                          <a:ea typeface="Times New Roman"/>
                          <a:cs typeface="Times New Roman"/>
                        </a:rPr>
                        <a:t>Pecan Street Project</a:t>
                      </a:r>
                    </a:p>
                  </a:txBody>
                  <a:tcPr marL="68580" marR="68580" marT="0" marB="0" anchor="ctr"/>
                </a:tc>
                <a:tc>
                  <a:txBody>
                    <a:bodyPr/>
                    <a:lstStyle/>
                    <a:p>
                      <a:pPr marL="0" marR="0" algn="l">
                        <a:lnSpc>
                          <a:spcPct val="115000"/>
                        </a:lnSpc>
                        <a:spcBef>
                          <a:spcPts val="0"/>
                        </a:spcBef>
                        <a:spcAft>
                          <a:spcPts val="0"/>
                        </a:spcAft>
                      </a:pPr>
                      <a:r>
                        <a:rPr lang="en-US" sz="1400" b="1" dirty="0" smtClean="0">
                          <a:effectLst/>
                          <a:latin typeface="Calibri"/>
                          <a:ea typeface="Times New Roman"/>
                          <a:cs typeface="Times New Roman"/>
                        </a:rPr>
                        <a:t>Consumer Systems</a:t>
                      </a:r>
                      <a:r>
                        <a:rPr lang="en-US" sz="1400" b="1" baseline="0" dirty="0" smtClean="0">
                          <a:effectLst/>
                          <a:latin typeface="Calibri"/>
                          <a:ea typeface="Times New Roman"/>
                          <a:cs typeface="Times New Roman"/>
                        </a:rPr>
                        <a:t> (AMI, PV)</a:t>
                      </a:r>
                      <a:endParaRPr lang="en-US" sz="1400" b="1" dirty="0">
                        <a:effectLst/>
                        <a:latin typeface="Calibri"/>
                        <a:ea typeface="Times New Roman"/>
                        <a:cs typeface="Times New Roman"/>
                      </a:endParaRPr>
                    </a:p>
                  </a:txBody>
                  <a:tcPr marL="68580" marR="68580" marT="0" marB="0" anchor="ctr"/>
                </a:tc>
              </a:tr>
              <a:tr h="376989">
                <a:tc>
                  <a:txBody>
                    <a:bodyPr/>
                    <a:lstStyle/>
                    <a:p>
                      <a:pPr marL="0" marR="0">
                        <a:lnSpc>
                          <a:spcPct val="115000"/>
                        </a:lnSpc>
                        <a:spcBef>
                          <a:spcPts val="0"/>
                        </a:spcBef>
                        <a:spcAft>
                          <a:spcPts val="0"/>
                        </a:spcAft>
                      </a:pPr>
                      <a:r>
                        <a:rPr lang="en-US" sz="1400" b="1" dirty="0">
                          <a:effectLst/>
                          <a:latin typeface="Calibri"/>
                          <a:ea typeface="Times New Roman"/>
                          <a:cs typeface="Times New Roman"/>
                        </a:rPr>
                        <a:t>Boeing Co</a:t>
                      </a:r>
                    </a:p>
                  </a:txBody>
                  <a:tcPr marL="68580" marR="68580" marT="0" marB="0" anchor="ctr"/>
                </a:tc>
                <a:tc>
                  <a:txBody>
                    <a:bodyPr/>
                    <a:lstStyle/>
                    <a:p>
                      <a:pPr marL="0" marR="0" algn="l">
                        <a:lnSpc>
                          <a:spcPct val="115000"/>
                        </a:lnSpc>
                        <a:spcBef>
                          <a:spcPts val="0"/>
                        </a:spcBef>
                        <a:spcAft>
                          <a:spcPts val="0"/>
                        </a:spcAft>
                      </a:pPr>
                      <a:r>
                        <a:rPr lang="en-US" sz="1400" b="1" dirty="0" smtClean="0">
                          <a:effectLst/>
                          <a:latin typeface="Calibri"/>
                          <a:ea typeface="Times New Roman"/>
                          <a:cs typeface="Times New Roman"/>
                        </a:rPr>
                        <a:t>Cybersecurity</a:t>
                      </a:r>
                      <a:endParaRPr lang="en-US" sz="1400" b="1" dirty="0">
                        <a:effectLst/>
                        <a:latin typeface="Calibri"/>
                        <a:ea typeface="Times New Roman"/>
                        <a:cs typeface="Times New Roman"/>
                      </a:endParaRPr>
                    </a:p>
                  </a:txBody>
                  <a:tcPr marL="68580" marR="68580" marT="0" marB="0" anchor="ctr"/>
                </a:tc>
              </a:tr>
              <a:tr h="348357">
                <a:tc>
                  <a:txBody>
                    <a:bodyPr/>
                    <a:lstStyle/>
                    <a:p>
                      <a:pPr marL="0" marR="0">
                        <a:lnSpc>
                          <a:spcPct val="115000"/>
                        </a:lnSpc>
                        <a:spcBef>
                          <a:spcPts val="0"/>
                        </a:spcBef>
                        <a:spcAft>
                          <a:spcPts val="0"/>
                        </a:spcAft>
                      </a:pPr>
                      <a:r>
                        <a:rPr lang="en-US" sz="1400" b="1" dirty="0" smtClean="0">
                          <a:effectLst/>
                          <a:latin typeface="Calibri"/>
                          <a:ea typeface="Times New Roman"/>
                          <a:cs typeface="Times New Roman"/>
                        </a:rPr>
                        <a:t>NUSCO (AMR</a:t>
                      </a:r>
                      <a:r>
                        <a:rPr lang="en-US" sz="1400" b="1" dirty="0">
                          <a:effectLst/>
                          <a:latin typeface="Calibri"/>
                          <a:ea typeface="Times New Roman"/>
                          <a:cs typeface="Times New Roman"/>
                        </a:rPr>
                        <a:t>)</a:t>
                      </a:r>
                    </a:p>
                  </a:txBody>
                  <a:tcPr marL="68580" marR="68580" marT="0" marB="0" anchor="ctr"/>
                </a:tc>
                <a:tc>
                  <a:txBody>
                    <a:bodyPr/>
                    <a:lstStyle/>
                    <a:p>
                      <a:pPr marL="0" marR="0" algn="l">
                        <a:lnSpc>
                          <a:spcPct val="115000"/>
                        </a:lnSpc>
                        <a:spcBef>
                          <a:spcPts val="0"/>
                        </a:spcBef>
                        <a:spcAft>
                          <a:spcPts val="0"/>
                        </a:spcAft>
                      </a:pPr>
                      <a:r>
                        <a:rPr lang="en-US" sz="1400" b="1" dirty="0" smtClean="0">
                          <a:effectLst/>
                          <a:latin typeface="Calibri"/>
                          <a:ea typeface="Times New Roman"/>
                          <a:cs typeface="Times New Roman"/>
                        </a:rPr>
                        <a:t>AMR to</a:t>
                      </a:r>
                      <a:r>
                        <a:rPr lang="en-US" sz="1400" b="1" baseline="0" dirty="0" smtClean="0">
                          <a:effectLst/>
                          <a:latin typeface="Calibri"/>
                          <a:ea typeface="Times New Roman"/>
                          <a:cs typeface="Times New Roman"/>
                        </a:rPr>
                        <a:t> provide AMI functionality</a:t>
                      </a:r>
                      <a:endParaRPr lang="en-US" sz="1400" b="1" dirty="0">
                        <a:effectLst/>
                        <a:latin typeface="Calibri"/>
                        <a:ea typeface="Times New Roman"/>
                        <a:cs typeface="Times New Roman"/>
                      </a:endParaRPr>
                    </a:p>
                  </a:txBody>
                  <a:tcPr marL="68580" marR="68580" marT="0" marB="0" anchor="ctr"/>
                </a:tc>
              </a:tr>
              <a:tr h="348357">
                <a:tc>
                  <a:txBody>
                    <a:bodyPr/>
                    <a:lstStyle/>
                    <a:p>
                      <a:pPr marL="0" marR="0">
                        <a:lnSpc>
                          <a:spcPct val="115000"/>
                        </a:lnSpc>
                        <a:spcBef>
                          <a:spcPts val="0"/>
                        </a:spcBef>
                        <a:spcAft>
                          <a:spcPts val="0"/>
                        </a:spcAft>
                      </a:pPr>
                      <a:r>
                        <a:rPr lang="en-US" sz="1400" b="1" dirty="0">
                          <a:effectLst/>
                          <a:latin typeface="Calibri"/>
                          <a:ea typeface="Times New Roman"/>
                          <a:cs typeface="Times New Roman"/>
                        </a:rPr>
                        <a:t>Oncor Electric Delivery Co </a:t>
                      </a:r>
                    </a:p>
                  </a:txBody>
                  <a:tcPr marL="68580" marR="68580" marT="0" marB="0" anchor="ctr"/>
                </a:tc>
                <a:tc>
                  <a:txBody>
                    <a:bodyPr/>
                    <a:lstStyle/>
                    <a:p>
                      <a:pPr marL="0" marR="0" algn="l">
                        <a:lnSpc>
                          <a:spcPct val="115000"/>
                        </a:lnSpc>
                        <a:spcBef>
                          <a:spcPts val="0"/>
                        </a:spcBef>
                        <a:spcAft>
                          <a:spcPts val="0"/>
                        </a:spcAft>
                      </a:pPr>
                      <a:r>
                        <a:rPr lang="en-US" sz="1400" b="1" dirty="0" smtClean="0">
                          <a:effectLst/>
                          <a:latin typeface="Calibri"/>
                          <a:ea typeface="Times New Roman"/>
                          <a:cs typeface="Times New Roman"/>
                        </a:rPr>
                        <a:t>Dynamic Line Rating</a:t>
                      </a:r>
                      <a:r>
                        <a:rPr lang="en-US" sz="1400" b="1" baseline="0" dirty="0" smtClean="0">
                          <a:effectLst/>
                          <a:latin typeface="Calibri"/>
                          <a:ea typeface="Times New Roman"/>
                          <a:cs typeface="Times New Roman"/>
                        </a:rPr>
                        <a:t> for Transmission Lines</a:t>
                      </a:r>
                      <a:endParaRPr lang="en-US" sz="1400" b="1" dirty="0">
                        <a:effectLst/>
                        <a:latin typeface="Calibri"/>
                        <a:ea typeface="Times New Roman"/>
                        <a:cs typeface="Times New Roman"/>
                      </a:endParaRPr>
                    </a:p>
                  </a:txBody>
                  <a:tcPr marL="68580" marR="68580" marT="0" marB="0" anchor="ctr"/>
                </a:tc>
              </a:tr>
              <a:tr h="348357">
                <a:tc>
                  <a:txBody>
                    <a:bodyPr/>
                    <a:lstStyle/>
                    <a:p>
                      <a:pPr marL="0" marR="0">
                        <a:lnSpc>
                          <a:spcPct val="115000"/>
                        </a:lnSpc>
                        <a:spcBef>
                          <a:spcPts val="0"/>
                        </a:spcBef>
                        <a:spcAft>
                          <a:spcPts val="0"/>
                        </a:spcAft>
                      </a:pPr>
                      <a:r>
                        <a:rPr lang="en-US" sz="1400" b="1" dirty="0" smtClean="0">
                          <a:effectLst/>
                          <a:latin typeface="Calibri"/>
                          <a:ea typeface="Times New Roman"/>
                          <a:cs typeface="Times New Roman"/>
                        </a:rPr>
                        <a:t>NYPA</a:t>
                      </a:r>
                      <a:endParaRPr lang="en-US" sz="1400" b="1" dirty="0">
                        <a:effectLst/>
                        <a:latin typeface="Calibri"/>
                        <a:ea typeface="Times New Roman"/>
                        <a:cs typeface="Times New Roman"/>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595959"/>
                          </a:solidFill>
                          <a:effectLst/>
                          <a:uLnTx/>
                          <a:uFillTx/>
                          <a:latin typeface="+mn-lt"/>
                          <a:ea typeface="Times New Roman"/>
                          <a:cs typeface="Times New Roman"/>
                        </a:rPr>
                        <a:t>Dynamic Line Rating for Transmission Lines</a:t>
                      </a:r>
                      <a:endParaRPr lang="en-US" sz="1400" b="1" dirty="0">
                        <a:effectLst/>
                        <a:latin typeface="Calibri"/>
                        <a:ea typeface="Times New Roman"/>
                        <a:cs typeface="Times New Roman"/>
                      </a:endParaRPr>
                    </a:p>
                  </a:txBody>
                  <a:tcPr marL="68580" marR="68580" marT="0" marB="0" anchor="ctr"/>
                </a:tc>
              </a:tr>
            </a:tbl>
          </a:graphicData>
        </a:graphic>
      </p:graphicFrame>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SGDP </a:t>
            </a:r>
            <a:endParaRPr lang="en-US" sz="1200" b="0" kern="0" dirty="0">
              <a:solidFill>
                <a:schemeClr val="accent3"/>
              </a:solidFill>
              <a:latin typeface="Calibri" panose="020F0502020204030204" pitchFamily="34" charset="0"/>
            </a:endParaRPr>
          </a:p>
        </p:txBody>
      </p:sp>
      <p:sp>
        <p:nvSpPr>
          <p:cNvPr id="5" name="TextBox 4"/>
          <p:cNvSpPr txBox="1"/>
          <p:nvPr/>
        </p:nvSpPr>
        <p:spPr>
          <a:xfrm>
            <a:off x="1104900" y="5867400"/>
            <a:ext cx="6934200" cy="609600"/>
          </a:xfrm>
          <a:prstGeom prst="rect">
            <a:avLst/>
          </a:prstGeom>
          <a:noFill/>
        </p:spPr>
        <p:txBody>
          <a:bodyPr wrap="square" tIns="91440" bIns="91440" rtlCol="0">
            <a:noAutofit/>
          </a:bodyPr>
          <a:lstStyle>
            <a:defPPr>
              <a:defRPr lang="en-US"/>
            </a:defPPr>
            <a:lvl1pPr algn="ctr">
              <a:defRPr sz="1600" b="1" i="1"/>
            </a:lvl1pPr>
          </a:lstStyle>
          <a:p>
            <a:r>
              <a:rPr lang="en-US" dirty="0"/>
              <a:t>Projects are considered complete when the demonstration is complete and the FTR has been received by </a:t>
            </a:r>
            <a:r>
              <a:rPr lang="en-US" dirty="0" smtClean="0"/>
              <a:t>NETL.</a:t>
            </a:r>
            <a:endParaRPr lang="en-US" dirty="0"/>
          </a:p>
        </p:txBody>
      </p:sp>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9" name="TextBox 8"/>
          <p:cNvSpPr txBox="1"/>
          <p:nvPr/>
        </p:nvSpPr>
        <p:spPr>
          <a:xfrm>
            <a:off x="495300" y="8382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Completed SGDP Projects</a:t>
            </a:r>
            <a:endParaRPr lang="en-US" dirty="0"/>
          </a:p>
        </p:txBody>
      </p:sp>
    </p:spTree>
    <p:extLst>
      <p:ext uri="{BB962C8B-B14F-4D97-AF65-F5344CB8AC3E}">
        <p14:creationId xmlns:p14="http://schemas.microsoft.com/office/powerpoint/2010/main" val="2460796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4265802534"/>
              </p:ext>
            </p:extLst>
          </p:nvPr>
        </p:nvGraphicFramePr>
        <p:xfrm>
          <a:off x="748352" y="1832864"/>
          <a:ext cx="7405048" cy="2912872"/>
        </p:xfrm>
        <a:graphic>
          <a:graphicData uri="http://schemas.openxmlformats.org/drawingml/2006/table">
            <a:tbl>
              <a:tblPr firstRow="1" bandRow="1">
                <a:tableStyleId>{5C22544A-7EE6-4342-B048-85BDC9FD1C3A}</a:tableStyleId>
              </a:tblPr>
              <a:tblGrid>
                <a:gridCol w="2472505"/>
                <a:gridCol w="3536501"/>
                <a:gridCol w="1396042"/>
              </a:tblGrid>
              <a:tr h="370840">
                <a:tc>
                  <a:txBody>
                    <a:bodyPr/>
                    <a:lstStyle/>
                    <a:p>
                      <a:pPr algn="ctr"/>
                      <a:r>
                        <a:rPr lang="en-US" dirty="0" smtClean="0"/>
                        <a:t>Project</a:t>
                      </a:r>
                      <a:endParaRPr lang="en-US" dirty="0"/>
                    </a:p>
                  </a:txBody>
                  <a:tcPr anchor="ctr">
                    <a:solidFill>
                      <a:schemeClr val="accent5"/>
                    </a:solidFill>
                  </a:tcPr>
                </a:tc>
                <a:tc>
                  <a:txBody>
                    <a:bodyPr/>
                    <a:lstStyle/>
                    <a:p>
                      <a:pPr algn="ctr"/>
                      <a:r>
                        <a:rPr lang="en-US" dirty="0" smtClean="0"/>
                        <a:t>Technology</a:t>
                      </a:r>
                      <a:r>
                        <a:rPr lang="en-US" baseline="0" dirty="0" smtClean="0"/>
                        <a:t> Focus</a:t>
                      </a:r>
                      <a:endParaRPr lang="en-US" dirty="0"/>
                    </a:p>
                  </a:txBody>
                  <a:tcPr anchor="ctr">
                    <a:solidFill>
                      <a:schemeClr val="accent5"/>
                    </a:solidFill>
                  </a:tcPr>
                </a:tc>
                <a:tc>
                  <a:txBody>
                    <a:bodyPr/>
                    <a:lstStyle/>
                    <a:p>
                      <a:pPr algn="ctr"/>
                      <a:r>
                        <a:rPr lang="en-US" dirty="0" smtClean="0"/>
                        <a:t>FTR Expected</a:t>
                      </a:r>
                      <a:endParaRPr lang="en-US" dirty="0"/>
                    </a:p>
                  </a:txBody>
                  <a:tcPr anchor="ctr">
                    <a:solidFill>
                      <a:schemeClr val="accent5"/>
                    </a:solidFill>
                  </a:tcPr>
                </a:tc>
              </a:tr>
              <a:tr h="370840">
                <a:tc>
                  <a:txBody>
                    <a:bodyPr/>
                    <a:lstStyle/>
                    <a:p>
                      <a:pPr marL="0" marR="0">
                        <a:spcBef>
                          <a:spcPts val="0"/>
                        </a:spcBef>
                        <a:spcAft>
                          <a:spcPts val="1200"/>
                        </a:spcAft>
                      </a:pPr>
                      <a:r>
                        <a:rPr lang="en-US" sz="1600" b="1" dirty="0" smtClean="0">
                          <a:effectLst/>
                          <a:latin typeface="+mn-lt"/>
                          <a:ea typeface="Times New Roman"/>
                          <a:cs typeface="Times New Roman"/>
                        </a:rPr>
                        <a:t>Battelle</a:t>
                      </a:r>
                      <a:endParaRPr lang="en-US" sz="1600" b="1" dirty="0">
                        <a:effectLst/>
                        <a:latin typeface="+mn-lt"/>
                        <a:ea typeface="Times New Roman"/>
                        <a:cs typeface="Times New Roman"/>
                      </a:endParaRPr>
                    </a:p>
                  </a:txBody>
                  <a:tcPr anchor="ctr"/>
                </a:tc>
                <a:tc>
                  <a:txBody>
                    <a:bodyPr/>
                    <a:lstStyle/>
                    <a:p>
                      <a:r>
                        <a:rPr lang="en-US" sz="1600" b="1" dirty="0" smtClean="0"/>
                        <a:t>Transactive Control</a:t>
                      </a:r>
                      <a:endParaRPr lang="en-US" sz="1600" b="1" dirty="0"/>
                    </a:p>
                  </a:txBody>
                  <a:tcPr anchor="ctr"/>
                </a:tc>
                <a:tc>
                  <a:txBody>
                    <a:bodyPr/>
                    <a:lstStyle/>
                    <a:p>
                      <a:pPr marL="0" marR="0" algn="ctr">
                        <a:lnSpc>
                          <a:spcPct val="115000"/>
                        </a:lnSpc>
                        <a:spcBef>
                          <a:spcPts val="0"/>
                        </a:spcBef>
                        <a:spcAft>
                          <a:spcPts val="0"/>
                        </a:spcAft>
                      </a:pPr>
                      <a:r>
                        <a:rPr lang="en-US" sz="1600" b="1" dirty="0" smtClean="0">
                          <a:effectLst/>
                          <a:latin typeface="Calibri"/>
                          <a:ea typeface="Calibri"/>
                          <a:cs typeface="Times New Roman"/>
                        </a:rPr>
                        <a:t>May </a:t>
                      </a:r>
                      <a:r>
                        <a:rPr lang="en-US" sz="1600" b="1" dirty="0">
                          <a:effectLst/>
                          <a:latin typeface="Calibri"/>
                          <a:ea typeface="Calibri"/>
                          <a:cs typeface="Times New Roman"/>
                        </a:rPr>
                        <a:t>2015</a:t>
                      </a:r>
                      <a:endParaRPr lang="en-US" sz="18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smtClean="0">
                          <a:effectLst/>
                          <a:latin typeface="+mn-lt"/>
                          <a:ea typeface="Times New Roman"/>
                          <a:cs typeface="Times New Roman"/>
                        </a:rPr>
                        <a:t>LADWP</a:t>
                      </a:r>
                    </a:p>
                  </a:txBody>
                  <a:tcPr anchor="ctr"/>
                </a:tc>
                <a:tc>
                  <a:txBody>
                    <a:bodyPr/>
                    <a:lstStyle/>
                    <a:p>
                      <a:r>
                        <a:rPr lang="en-US" sz="1600" b="1" dirty="0" smtClean="0"/>
                        <a:t>Customer Systems,</a:t>
                      </a:r>
                      <a:r>
                        <a:rPr lang="en-US" sz="1600" b="1" baseline="0" dirty="0" smtClean="0"/>
                        <a:t> DR, Cyber Security</a:t>
                      </a:r>
                      <a:endParaRPr lang="en-US" sz="1600" b="1" dirty="0"/>
                    </a:p>
                  </a:txBody>
                  <a:tcPr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Sept 2016</a:t>
                      </a:r>
                      <a:endParaRPr lang="en-US" sz="18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smtClean="0">
                          <a:effectLst/>
                          <a:latin typeface="+mn-lt"/>
                          <a:ea typeface="Times New Roman"/>
                          <a:cs typeface="Times New Roman"/>
                        </a:rPr>
                        <a:t>SCE</a:t>
                      </a:r>
                    </a:p>
                  </a:txBody>
                  <a:tcPr anchor="ctr"/>
                </a:tc>
                <a:tc>
                  <a:txBody>
                    <a:bodyPr/>
                    <a:lstStyle/>
                    <a:p>
                      <a:r>
                        <a:rPr lang="en-US" sz="1600" b="1" dirty="0" smtClean="0"/>
                        <a:t>Customer</a:t>
                      </a:r>
                      <a:r>
                        <a:rPr lang="en-US" sz="1600" b="1" baseline="0" dirty="0" smtClean="0"/>
                        <a:t>  / Distribution Systems, PMUs</a:t>
                      </a:r>
                      <a:endParaRPr lang="en-US" sz="1600" b="1" dirty="0"/>
                    </a:p>
                  </a:txBody>
                  <a:tcPr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Dec 2015</a:t>
                      </a:r>
                      <a:endParaRPr lang="en-US" sz="18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smtClean="0">
                          <a:effectLst/>
                          <a:latin typeface="+mn-lt"/>
                          <a:ea typeface="Times New Roman"/>
                          <a:cs typeface="Times New Roman"/>
                        </a:rPr>
                        <a:t>SuperPower</a:t>
                      </a:r>
                    </a:p>
                  </a:txBody>
                  <a:tcPr anchor="ctr"/>
                </a:tc>
                <a:tc>
                  <a:txBody>
                    <a:bodyPr/>
                    <a:lstStyle/>
                    <a:p>
                      <a:r>
                        <a:rPr kumimoji="0" lang="en-US" sz="1600" b="1" i="0" u="none" strike="noStrike" kern="1200" cap="none" spc="0" normalizeH="0" baseline="0" noProof="0" dirty="0" smtClean="0">
                          <a:ln>
                            <a:noFill/>
                          </a:ln>
                          <a:solidFill>
                            <a:srgbClr val="595959"/>
                          </a:solidFill>
                          <a:effectLst/>
                          <a:uLnTx/>
                          <a:uFillTx/>
                          <a:latin typeface="+mn-lt"/>
                          <a:ea typeface="+mn-ea"/>
                          <a:cs typeface="+mn-cs"/>
                        </a:rPr>
                        <a:t>Superconducting FCL transformer enabling technologies in the lab</a:t>
                      </a:r>
                      <a:endParaRPr lang="en-US" sz="1600" b="1" dirty="0"/>
                    </a:p>
                  </a:txBody>
                  <a:tcPr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Dec 2016</a:t>
                      </a:r>
                      <a:endParaRPr lang="en-US" sz="18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smtClean="0">
                          <a:effectLst/>
                          <a:latin typeface="+mn-lt"/>
                          <a:ea typeface="Times New Roman"/>
                          <a:cs typeface="Times New Roman"/>
                        </a:rPr>
                        <a:t>NUSCO (UGM)</a:t>
                      </a:r>
                    </a:p>
                  </a:txBody>
                  <a:tcPr anchor="ctr"/>
                </a:tc>
                <a:tc>
                  <a:txBody>
                    <a:bodyPr/>
                    <a:lstStyle/>
                    <a:p>
                      <a:r>
                        <a:rPr lang="en-US" sz="1600" b="1" dirty="0" smtClean="0"/>
                        <a:t>Distribution</a:t>
                      </a:r>
                      <a:r>
                        <a:rPr lang="en-US" sz="1600" b="1" baseline="0" dirty="0" smtClean="0"/>
                        <a:t> System, PV</a:t>
                      </a:r>
                      <a:endParaRPr lang="en-US" sz="1600" b="1" dirty="0"/>
                    </a:p>
                  </a:txBody>
                  <a:tcPr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Mar 2016</a:t>
                      </a:r>
                      <a:endParaRPr lang="en-US" sz="1800" b="1" dirty="0">
                        <a:effectLst/>
                        <a:latin typeface="Calibri"/>
                        <a:ea typeface="Times New Roman"/>
                        <a:cs typeface="Times New Roman"/>
                      </a:endParaRPr>
                    </a:p>
                  </a:txBody>
                  <a:tcPr marL="68580" marR="68580" marT="0" marB="0" anchor="ctr"/>
                </a:tc>
              </a:tr>
            </a:tbl>
          </a:graphicData>
        </a:graphic>
      </p:graphicFrame>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rgbClr val="84979E"/>
                </a:solidFill>
              </a:rPr>
              <a:t>SG Business Case Analysis » </a:t>
            </a:r>
            <a:r>
              <a:rPr lang="en-US" sz="1200" b="0" dirty="0" smtClean="0">
                <a:solidFill>
                  <a:srgbClr val="84979E"/>
                </a:solidFill>
              </a:rPr>
              <a:t>SGDP</a:t>
            </a:r>
            <a:endParaRPr lang="en-US" sz="1200" b="0" kern="0" dirty="0">
              <a:solidFill>
                <a:srgbClr val="84979E"/>
              </a:solidFill>
            </a:endParaRPr>
          </a:p>
        </p:txBody>
      </p:sp>
      <p:sp>
        <p:nvSpPr>
          <p:cNvPr id="6" name="TextBox 5"/>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In-Progress SGDP Projects</a:t>
            </a:r>
            <a:endParaRPr lang="en-US" dirty="0"/>
          </a:p>
        </p:txBody>
      </p:sp>
    </p:spTree>
    <p:extLst>
      <p:ext uri="{BB962C8B-B14F-4D97-AF65-F5344CB8AC3E}">
        <p14:creationId xmlns:p14="http://schemas.microsoft.com/office/powerpoint/2010/main" val="1847193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0"/>
            <a:ext cx="5486400" cy="914400"/>
          </a:xfrm>
        </p:spPr>
        <p:txBody>
          <a:bodyPr/>
          <a:lstStyle/>
          <a:p>
            <a:r>
              <a:rPr lang="en-US" dirty="0" smtClean="0"/>
              <a:t>From the SGDP Regional Demonstration Program we draw a few key observations</a:t>
            </a:r>
            <a:endParaRPr lang="en-US" dirty="0"/>
          </a:p>
        </p:txBody>
      </p:sp>
      <p:sp>
        <p:nvSpPr>
          <p:cNvPr id="4" name="Content Placeholder 3"/>
          <p:cNvSpPr>
            <a:spLocks noGrp="1"/>
          </p:cNvSpPr>
          <p:nvPr>
            <p:ph sz="quarter" idx="12"/>
          </p:nvPr>
        </p:nvSpPr>
        <p:spPr>
          <a:xfrm>
            <a:off x="952500" y="1524000"/>
            <a:ext cx="7239000" cy="4724400"/>
          </a:xfrm>
          <a:solidFill>
            <a:schemeClr val="accent1">
              <a:lumMod val="20000"/>
              <a:lumOff val="80000"/>
            </a:schemeClr>
          </a:solidFill>
          <a:effectLst>
            <a:outerShdw blurRad="50800" dist="38100" dir="2700000" algn="tl" rotWithShape="0">
              <a:prstClr val="black">
                <a:alpha val="40000"/>
              </a:prstClr>
            </a:outerShdw>
          </a:effectLst>
        </p:spPr>
        <p:txBody>
          <a:bodyPr/>
          <a:lstStyle/>
          <a:p>
            <a:pPr marL="342900" indent="-342900">
              <a:spcBef>
                <a:spcPts val="600"/>
              </a:spcBef>
              <a:spcAft>
                <a:spcPts val="600"/>
              </a:spcAft>
              <a:buFont typeface="Arial" panose="020B0604020202020204" pitchFamily="34" charset="0"/>
              <a:buChar char="•"/>
            </a:pPr>
            <a:r>
              <a:rPr lang="en-US" sz="2000" dirty="0" smtClean="0">
                <a:ea typeface="Times New Roman"/>
                <a:cs typeface="Times New Roman"/>
              </a:rPr>
              <a:t>Seven </a:t>
            </a:r>
            <a:r>
              <a:rPr lang="en-US" sz="2000" dirty="0">
                <a:ea typeface="Times New Roman"/>
                <a:cs typeface="Times New Roman"/>
              </a:rPr>
              <a:t>of the </a:t>
            </a:r>
            <a:r>
              <a:rPr lang="en-US" sz="2000" dirty="0" smtClean="0">
                <a:ea typeface="Times New Roman"/>
                <a:cs typeface="Times New Roman"/>
              </a:rPr>
              <a:t>eleven </a:t>
            </a:r>
            <a:r>
              <a:rPr lang="en-US" sz="2000" dirty="0">
                <a:ea typeface="Times New Roman"/>
                <a:cs typeface="Times New Roman"/>
              </a:rPr>
              <a:t>completed projects successfully demonstrated AMI and customer technologies </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NUSCO confirmed that a legacy AMR system can be leveraged to perform AMI functions</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Pecan Street created an energy internet and the nation’s only research AMI meter network</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Con Edison’s analysis indicates significant  annual revenue may be </a:t>
            </a:r>
            <a:r>
              <a:rPr lang="en-US" sz="2000" dirty="0" smtClean="0">
                <a:ea typeface="Times New Roman"/>
                <a:cs typeface="Times New Roman"/>
              </a:rPr>
              <a:t>possible through </a:t>
            </a:r>
            <a:r>
              <a:rPr lang="en-US" sz="2000" dirty="0">
                <a:ea typeface="Times New Roman"/>
                <a:cs typeface="Times New Roman"/>
              </a:rPr>
              <a:t>participation in the NYISO capacity market</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AEP Ohio’s VVO system reduced energy consumption by 3% and demand by 2-3</a:t>
            </a:r>
            <a:r>
              <a:rPr lang="en-US" sz="2000" dirty="0" smtClean="0">
                <a:ea typeface="Times New Roman"/>
                <a:cs typeface="Times New Roman"/>
              </a:rPr>
              <a:t>%</a:t>
            </a:r>
            <a:endParaRPr lang="en-US" sz="2000" dirty="0">
              <a:ea typeface="Times New Roman"/>
              <a:cs typeface="Times New Roman"/>
            </a:endParaRP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Boeing successfully deployed cybersecurity technologies at PJM</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Oncor and NYPA demonstrated DLR technologies and confirmed the presence of real-time capacity above the static rating</a:t>
            </a:r>
          </a:p>
          <a:p>
            <a:pPr marL="342900" indent="-342900">
              <a:spcBef>
                <a:spcPts val="600"/>
              </a:spcBef>
              <a:spcAft>
                <a:spcPts val="600"/>
              </a:spcAft>
              <a:buFont typeface="Arial" panose="020B0604020202020204" pitchFamily="34" charset="0"/>
              <a:buChar char="•"/>
            </a:pPr>
            <a:endParaRPr lang="en-US" sz="2000" dirty="0">
              <a:ea typeface="Times New Roman"/>
              <a:cs typeface="Times New Roman"/>
            </a:endParaRPr>
          </a:p>
          <a:p>
            <a:pPr marL="342900" indent="-342900">
              <a:spcBef>
                <a:spcPts val="600"/>
              </a:spcBef>
              <a:spcAft>
                <a:spcPts val="600"/>
              </a:spcAft>
              <a:buFont typeface="Arial" panose="020B0604020202020204" pitchFamily="34" charset="0"/>
              <a:buChar char="•"/>
            </a:pPr>
            <a:endParaRPr lang="en-US" sz="2000" dirty="0">
              <a:ea typeface="Times New Roman"/>
              <a:cs typeface="Times New Roman"/>
            </a:endParaRPr>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rgbClr val="84979E"/>
                </a:solidFill>
              </a:rPr>
              <a:t>SG Business Case Analysis » </a:t>
            </a:r>
            <a:r>
              <a:rPr lang="en-US" sz="1200" b="0" dirty="0" smtClean="0">
                <a:solidFill>
                  <a:srgbClr val="84979E"/>
                </a:solidFill>
              </a:rPr>
              <a:t>SGDP</a:t>
            </a:r>
            <a:endParaRPr lang="en-US" sz="1200" b="0" kern="0" dirty="0">
              <a:solidFill>
                <a:srgbClr val="84979E"/>
              </a:solidFill>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 name="TextBox 5"/>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a:t>Regional Demonstration Program </a:t>
            </a:r>
            <a:r>
              <a:rPr lang="en-US" dirty="0" smtClean="0"/>
              <a:t>Overview</a:t>
            </a:r>
            <a:endParaRPr lang="en-US" dirty="0"/>
          </a:p>
        </p:txBody>
      </p:sp>
    </p:spTree>
    <p:extLst>
      <p:ext uri="{BB962C8B-B14F-4D97-AF65-F5344CB8AC3E}">
        <p14:creationId xmlns:p14="http://schemas.microsoft.com/office/powerpoint/2010/main" val="2368597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2096037938"/>
              </p:ext>
            </p:extLst>
          </p:nvPr>
        </p:nvGraphicFramePr>
        <p:xfrm>
          <a:off x="748352" y="1905000"/>
          <a:ext cx="7633648" cy="2605024"/>
        </p:xfrm>
        <a:graphic>
          <a:graphicData uri="http://schemas.openxmlformats.org/drawingml/2006/table">
            <a:tbl>
              <a:tblPr firstRow="1" bandRow="1">
                <a:tableStyleId>{5C22544A-7EE6-4342-B048-85BDC9FD1C3A}</a:tableStyleId>
              </a:tblPr>
              <a:tblGrid>
                <a:gridCol w="3043159"/>
                <a:gridCol w="4590489"/>
              </a:tblGrid>
              <a:tr h="370840">
                <a:tc>
                  <a:txBody>
                    <a:bodyPr/>
                    <a:lstStyle/>
                    <a:p>
                      <a:pPr algn="ctr"/>
                      <a:r>
                        <a:rPr lang="en-US" dirty="0" smtClean="0"/>
                        <a:t>Project</a:t>
                      </a:r>
                      <a:endParaRPr lang="en-US" dirty="0"/>
                    </a:p>
                  </a:txBody>
                  <a:tcPr anchor="ctr">
                    <a:solidFill>
                      <a:schemeClr val="accent5"/>
                    </a:solidFill>
                  </a:tcPr>
                </a:tc>
                <a:tc>
                  <a:txBody>
                    <a:bodyPr/>
                    <a:lstStyle/>
                    <a:p>
                      <a:pPr algn="ctr"/>
                      <a:r>
                        <a:rPr lang="en-US" dirty="0" smtClean="0"/>
                        <a:t>Technology</a:t>
                      </a:r>
                      <a:r>
                        <a:rPr lang="en-US" baseline="0" dirty="0" smtClean="0"/>
                        <a:t> Focus</a:t>
                      </a:r>
                      <a:endParaRPr lang="en-US" dirty="0"/>
                    </a:p>
                  </a:txBody>
                  <a:tcPr anchor="ctr">
                    <a:solidFill>
                      <a:schemeClr val="accent5"/>
                    </a:solidFill>
                  </a:tcPr>
                </a:tc>
              </a:tr>
              <a:tr h="370840">
                <a:tc>
                  <a:txBody>
                    <a:bodyPr/>
                    <a:lstStyle/>
                    <a:p>
                      <a:pPr marL="0" marR="0">
                        <a:lnSpc>
                          <a:spcPct val="115000"/>
                        </a:lnSpc>
                        <a:spcBef>
                          <a:spcPts val="0"/>
                        </a:spcBef>
                        <a:spcAft>
                          <a:spcPts val="0"/>
                        </a:spcAft>
                      </a:pPr>
                      <a:r>
                        <a:rPr lang="en-US" sz="1600" b="1" dirty="0" smtClean="0">
                          <a:effectLst/>
                          <a:latin typeface="+mn-lt"/>
                          <a:ea typeface="Times New Roman"/>
                          <a:cs typeface="Times New Roman"/>
                        </a:rPr>
                        <a:t>New York State Electric &amp; Gas Corporation</a:t>
                      </a:r>
                      <a:endParaRPr lang="en-US" sz="1600" b="1" dirty="0">
                        <a:effectLst/>
                        <a:latin typeface="+mn-lt"/>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mn-lt"/>
                          <a:ea typeface="Times New Roman"/>
                          <a:cs typeface="Times New Roman"/>
                        </a:rPr>
                        <a:t>Terminated</a:t>
                      </a:r>
                      <a:r>
                        <a:rPr lang="en-US" sz="1600" b="1" baseline="0" dirty="0" smtClean="0">
                          <a:effectLst/>
                          <a:latin typeface="+mn-lt"/>
                          <a:ea typeface="Times New Roman"/>
                          <a:cs typeface="Times New Roman"/>
                        </a:rPr>
                        <a:t> before completion </a:t>
                      </a:r>
                      <a:r>
                        <a:rPr lang="en-US" sz="1600" b="1" dirty="0" smtClean="0">
                          <a:effectLst/>
                          <a:latin typeface="+mn-lt"/>
                          <a:ea typeface="Times New Roman"/>
                          <a:cs typeface="Times New Roman"/>
                        </a:rPr>
                        <a:t>(CAES)</a:t>
                      </a:r>
                      <a:endParaRPr lang="en-US" sz="1600" b="1" dirty="0">
                        <a:effectLst/>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mn-lt"/>
                          <a:ea typeface="Times New Roman"/>
                          <a:cs typeface="Times New Roman"/>
                        </a:rPr>
                        <a:t>Seeo Inc.</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1" dirty="0" smtClean="0">
                          <a:effectLst/>
                          <a:latin typeface="+mn-lt"/>
                          <a:ea typeface="Times New Roman"/>
                          <a:cs typeface="Times New Roman"/>
                        </a:rPr>
                        <a:t>Lithium</a:t>
                      </a:r>
                      <a:r>
                        <a:rPr lang="en-US" sz="1600" b="1" baseline="0" dirty="0" smtClean="0">
                          <a:effectLst/>
                          <a:latin typeface="+mn-lt"/>
                          <a:ea typeface="Times New Roman"/>
                          <a:cs typeface="Times New Roman"/>
                        </a:rPr>
                        <a:t> ion battery (lab development)</a:t>
                      </a:r>
                      <a:endParaRPr lang="en-US" sz="1600" b="1" dirty="0">
                        <a:effectLst/>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mn-lt"/>
                          <a:ea typeface="Times New Roman"/>
                          <a:cs typeface="Times New Roman"/>
                        </a:rPr>
                        <a:t>SustainX</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1" dirty="0" smtClean="0">
                          <a:effectLst/>
                          <a:latin typeface="+mn-lt"/>
                          <a:ea typeface="Times New Roman"/>
                          <a:cs typeface="Times New Roman"/>
                        </a:rPr>
                        <a:t>Isothermal CAES prototype</a:t>
                      </a:r>
                      <a:endParaRPr lang="en-US" sz="1600" b="1" dirty="0">
                        <a:effectLst/>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mn-lt"/>
                          <a:ea typeface="Times New Roman"/>
                          <a:cs typeface="Times New Roman"/>
                        </a:rPr>
                        <a:t>Aquion Energy</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mn-lt"/>
                          <a:ea typeface="Times New Roman"/>
                          <a:cs typeface="Times New Roman"/>
                        </a:rPr>
                        <a:t>Sodium ion battery</a:t>
                      </a:r>
                      <a:r>
                        <a:rPr lang="en-US" sz="1600" b="1" baseline="0" dirty="0" smtClean="0">
                          <a:effectLst/>
                          <a:latin typeface="+mn-lt"/>
                          <a:ea typeface="Times New Roman"/>
                          <a:cs typeface="Times New Roman"/>
                        </a:rPr>
                        <a:t> (lab development)</a:t>
                      </a:r>
                      <a:endParaRPr lang="en-US" sz="1600" b="1" dirty="0">
                        <a:effectLst/>
                        <a:latin typeface="+mn-lt"/>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smtClean="0">
                          <a:effectLst/>
                          <a:latin typeface="+mn-lt"/>
                          <a:ea typeface="Times New Roman"/>
                          <a:cs typeface="Times New Roman"/>
                        </a:rPr>
                        <a:t>Public Service Co of New Mexico (PNM)</a:t>
                      </a:r>
                      <a:endParaRPr lang="en-US" sz="1600" b="1" dirty="0">
                        <a:effectLst/>
                        <a:latin typeface="+mn-lt"/>
                        <a:ea typeface="Times New Roman"/>
                        <a:cs typeface="Times New Roman"/>
                      </a:endParaRP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mn-lt"/>
                          <a:ea typeface="Times New Roman"/>
                          <a:cs typeface="Times New Roman"/>
                        </a:rPr>
                        <a:t>DER Integration  (PV and storage)</a:t>
                      </a:r>
                      <a:endParaRPr lang="en-US" sz="1600" b="1" dirty="0">
                        <a:effectLst/>
                        <a:latin typeface="+mn-lt"/>
                        <a:ea typeface="Times New Roman"/>
                        <a:cs typeface="Times New Roman"/>
                      </a:endParaRPr>
                    </a:p>
                  </a:txBody>
                  <a:tcPr marL="68580" marR="68580" marT="0" marB="0" anchor="ctr"/>
                </a:tc>
              </a:tr>
            </a:tbl>
          </a:graphicData>
        </a:graphic>
      </p:graphicFrame>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SGDP </a:t>
            </a:r>
            <a:endParaRPr lang="en-US" sz="1200" b="0" kern="0" dirty="0">
              <a:solidFill>
                <a:schemeClr val="accent3"/>
              </a:solidFill>
              <a:latin typeface="Calibri" panose="020F0502020204030204" pitchFamily="34" charset="0"/>
            </a:endParaRPr>
          </a:p>
        </p:txBody>
      </p:sp>
      <p:sp>
        <p:nvSpPr>
          <p:cNvPr id="5" name="TextBox 4"/>
          <p:cNvSpPr txBox="1"/>
          <p:nvPr/>
        </p:nvSpPr>
        <p:spPr>
          <a:xfrm>
            <a:off x="1104900" y="5562600"/>
            <a:ext cx="6934200" cy="609600"/>
          </a:xfrm>
          <a:prstGeom prst="rect">
            <a:avLst/>
          </a:prstGeom>
          <a:noFill/>
        </p:spPr>
        <p:txBody>
          <a:bodyPr wrap="square" tIns="91440" bIns="91440" rtlCol="0">
            <a:noAutofit/>
          </a:bodyPr>
          <a:lstStyle>
            <a:defPPr>
              <a:defRPr lang="en-US"/>
            </a:defPPr>
            <a:lvl1pPr algn="ctr">
              <a:defRPr sz="1600" b="1" i="1"/>
            </a:lvl1pPr>
          </a:lstStyle>
          <a:p>
            <a:r>
              <a:rPr lang="en-US" dirty="0"/>
              <a:t>Projects are considered complete when the demonstration is complete and the FTR has been received by NETL</a:t>
            </a:r>
          </a:p>
        </p:txBody>
      </p:sp>
      <p:sp>
        <p:nvSpPr>
          <p:cNvPr id="6" name="TextBox 5"/>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Completed SGDP Projects</a:t>
            </a:r>
            <a:endParaRPr lang="en-US" dirty="0"/>
          </a:p>
        </p:txBody>
      </p:sp>
    </p:spTree>
    <p:extLst>
      <p:ext uri="{BB962C8B-B14F-4D97-AF65-F5344CB8AC3E}">
        <p14:creationId xmlns:p14="http://schemas.microsoft.com/office/powerpoint/2010/main" val="855766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1220408875"/>
              </p:ext>
            </p:extLst>
          </p:nvPr>
        </p:nvGraphicFramePr>
        <p:xfrm>
          <a:off x="748352" y="1828800"/>
          <a:ext cx="7633648" cy="3886202"/>
        </p:xfrm>
        <a:graphic>
          <a:graphicData uri="http://schemas.openxmlformats.org/drawingml/2006/table">
            <a:tbl>
              <a:tblPr firstRow="1" bandRow="1">
                <a:tableStyleId>{5C22544A-7EE6-4342-B048-85BDC9FD1C3A}</a:tableStyleId>
              </a:tblPr>
              <a:tblGrid>
                <a:gridCol w="2548833"/>
                <a:gridCol w="3645676"/>
                <a:gridCol w="1439139"/>
              </a:tblGrid>
              <a:tr h="652882">
                <a:tc>
                  <a:txBody>
                    <a:bodyPr/>
                    <a:lstStyle/>
                    <a:p>
                      <a:pPr algn="ctr"/>
                      <a:r>
                        <a:rPr lang="en-US" dirty="0" smtClean="0"/>
                        <a:t>Project</a:t>
                      </a:r>
                      <a:endParaRPr lang="en-US" dirty="0"/>
                    </a:p>
                  </a:txBody>
                  <a:tcPr anchor="ctr">
                    <a:solidFill>
                      <a:schemeClr val="accent5"/>
                    </a:solidFill>
                  </a:tcPr>
                </a:tc>
                <a:tc>
                  <a:txBody>
                    <a:bodyPr/>
                    <a:lstStyle/>
                    <a:p>
                      <a:pPr algn="ctr"/>
                      <a:r>
                        <a:rPr lang="en-US" dirty="0" smtClean="0"/>
                        <a:t>Technology</a:t>
                      </a:r>
                      <a:r>
                        <a:rPr lang="en-US" baseline="0" dirty="0" smtClean="0"/>
                        <a:t> Focus</a:t>
                      </a:r>
                      <a:endParaRPr lang="en-US" dirty="0"/>
                    </a:p>
                  </a:txBody>
                  <a:tcPr anchor="ctr">
                    <a:solidFill>
                      <a:schemeClr val="accent5"/>
                    </a:solidFill>
                  </a:tcPr>
                </a:tc>
                <a:tc>
                  <a:txBody>
                    <a:bodyPr/>
                    <a:lstStyle/>
                    <a:p>
                      <a:pPr algn="ctr"/>
                      <a:r>
                        <a:rPr lang="en-US" dirty="0" smtClean="0"/>
                        <a:t>FTR Expected</a:t>
                      </a:r>
                      <a:endParaRPr lang="en-US" dirty="0"/>
                    </a:p>
                  </a:txBody>
                  <a:tcPr anchor="ctr">
                    <a:solidFill>
                      <a:schemeClr val="accent5"/>
                    </a:solidFill>
                  </a:tcPr>
                </a:tc>
              </a:tr>
              <a:tr h="378257">
                <a:tc>
                  <a:txBody>
                    <a:bodyPr/>
                    <a:lstStyle/>
                    <a:p>
                      <a:pPr marL="0" marR="0">
                        <a:lnSpc>
                          <a:spcPct val="115000"/>
                        </a:lnSpc>
                        <a:spcBef>
                          <a:spcPts val="0"/>
                        </a:spcBef>
                        <a:spcAft>
                          <a:spcPts val="0"/>
                        </a:spcAft>
                      </a:pPr>
                      <a:r>
                        <a:rPr lang="en-US" sz="1600" b="1" dirty="0">
                          <a:effectLst/>
                          <a:latin typeface="Calibri"/>
                          <a:ea typeface="Times New Roman"/>
                          <a:cs typeface="Times New Roman"/>
                        </a:rPr>
                        <a:t>Pacific Gas &amp; Electric</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Calibri"/>
                          <a:ea typeface="Times New Roman"/>
                          <a:cs typeface="Times New Roman"/>
                        </a:rPr>
                        <a:t>CAES </a:t>
                      </a:r>
                      <a:r>
                        <a:rPr lang="en-US" sz="1600" b="1" baseline="0" dirty="0" smtClean="0">
                          <a:effectLst/>
                          <a:latin typeface="Calibri"/>
                          <a:ea typeface="Times New Roman"/>
                          <a:cs typeface="Times New Roman"/>
                        </a:rPr>
                        <a:t>Plant </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Mar 2023</a:t>
                      </a:r>
                      <a:endParaRPr lang="en-US" sz="1600" b="1" dirty="0">
                        <a:effectLst/>
                        <a:latin typeface="Calibri"/>
                        <a:ea typeface="Times New Roman"/>
                        <a:cs typeface="Times New Roman"/>
                      </a:endParaRPr>
                    </a:p>
                  </a:txBody>
                  <a:tcPr marL="68580" marR="68580" marT="0" marB="0" anchor="ctr"/>
                </a:tc>
              </a:tr>
              <a:tr h="572049">
                <a:tc>
                  <a:txBody>
                    <a:bodyPr/>
                    <a:lstStyle/>
                    <a:p>
                      <a:pPr marL="0" marR="0">
                        <a:lnSpc>
                          <a:spcPct val="115000"/>
                        </a:lnSpc>
                        <a:spcBef>
                          <a:spcPts val="0"/>
                        </a:spcBef>
                        <a:spcAft>
                          <a:spcPts val="0"/>
                        </a:spcAft>
                      </a:pPr>
                      <a:r>
                        <a:rPr lang="en-US" sz="1600" b="1" dirty="0">
                          <a:effectLst/>
                          <a:latin typeface="Calibri"/>
                          <a:ea typeface="Times New Roman"/>
                          <a:cs typeface="Times New Roman"/>
                        </a:rPr>
                        <a:t>Southern California Edison</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Calibri"/>
                          <a:ea typeface="Times New Roman"/>
                          <a:cs typeface="Times New Roman"/>
                        </a:rPr>
                        <a:t>Grid scale</a:t>
                      </a:r>
                      <a:r>
                        <a:rPr lang="en-US" sz="1600" b="1" baseline="0" dirty="0" smtClean="0">
                          <a:effectLst/>
                          <a:latin typeface="Calibri"/>
                          <a:ea typeface="Times New Roman"/>
                          <a:cs typeface="Times New Roman"/>
                        </a:rPr>
                        <a:t> BESS  </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June 2016</a:t>
                      </a:r>
                      <a:endParaRPr lang="en-US" sz="1600" b="1" dirty="0">
                        <a:effectLst/>
                        <a:latin typeface="Calibri"/>
                        <a:ea typeface="Times New Roman"/>
                        <a:cs typeface="Times New Roman"/>
                      </a:endParaRPr>
                    </a:p>
                  </a:txBody>
                  <a:tcPr marL="68580" marR="68580" marT="0" marB="0" anchor="ctr"/>
                </a:tc>
              </a:tr>
              <a:tr h="667649">
                <a:tc>
                  <a:txBody>
                    <a:bodyPr/>
                    <a:lstStyle/>
                    <a:p>
                      <a:pPr marL="0" marR="0">
                        <a:lnSpc>
                          <a:spcPct val="115000"/>
                        </a:lnSpc>
                        <a:spcBef>
                          <a:spcPts val="0"/>
                        </a:spcBef>
                        <a:spcAft>
                          <a:spcPts val="0"/>
                        </a:spcAft>
                      </a:pPr>
                      <a:r>
                        <a:rPr lang="en-US" sz="1600" b="1" dirty="0">
                          <a:effectLst/>
                          <a:latin typeface="Calibri"/>
                          <a:ea typeface="Times New Roman"/>
                          <a:cs typeface="Times New Roman"/>
                        </a:rPr>
                        <a:t>Beacon Power Corporation</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Calibri"/>
                          <a:ea typeface="Times New Roman"/>
                          <a:cs typeface="Times New Roman"/>
                        </a:rPr>
                        <a:t>Flywheel</a:t>
                      </a:r>
                      <a:r>
                        <a:rPr lang="en-US" sz="1600" b="1" baseline="0" dirty="0" smtClean="0">
                          <a:effectLst/>
                          <a:latin typeface="Calibri"/>
                          <a:ea typeface="Times New Roman"/>
                          <a:cs typeface="Times New Roman"/>
                        </a:rPr>
                        <a:t> Plant for Frequency Regulation for PJM</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Dec 2015</a:t>
                      </a:r>
                      <a:endParaRPr lang="en-US" sz="1600" b="1" dirty="0">
                        <a:effectLst/>
                        <a:latin typeface="Calibri"/>
                        <a:ea typeface="Times New Roman"/>
                        <a:cs typeface="Times New Roman"/>
                      </a:endParaRPr>
                    </a:p>
                  </a:txBody>
                  <a:tcPr marL="68580" marR="68580" marT="0" marB="0" anchor="ctr"/>
                </a:tc>
              </a:tr>
              <a:tr h="572049">
                <a:tc>
                  <a:txBody>
                    <a:bodyPr/>
                    <a:lstStyle/>
                    <a:p>
                      <a:pPr marL="0" marR="0">
                        <a:lnSpc>
                          <a:spcPct val="115000"/>
                        </a:lnSpc>
                        <a:spcBef>
                          <a:spcPts val="0"/>
                        </a:spcBef>
                        <a:spcAft>
                          <a:spcPts val="0"/>
                        </a:spcAft>
                      </a:pPr>
                      <a:r>
                        <a:rPr lang="en-US" sz="1600" b="1" dirty="0">
                          <a:effectLst/>
                          <a:latin typeface="Calibri"/>
                          <a:ea typeface="Times New Roman"/>
                          <a:cs typeface="Times New Roman"/>
                        </a:rPr>
                        <a:t>Duke Energy Business Services</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Calibri"/>
                          <a:ea typeface="Times New Roman"/>
                          <a:cs typeface="Times New Roman"/>
                        </a:rPr>
                        <a:t>Grid scale BESS for Ancillary Services for</a:t>
                      </a:r>
                      <a:r>
                        <a:rPr lang="en-US" sz="1600" b="1" baseline="0" dirty="0" smtClean="0">
                          <a:effectLst/>
                          <a:latin typeface="Calibri"/>
                          <a:ea typeface="Times New Roman"/>
                          <a:cs typeface="Times New Roman"/>
                        </a:rPr>
                        <a:t> ERCOT </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Sept 2015</a:t>
                      </a:r>
                      <a:endParaRPr lang="en-US" sz="1600" b="1" dirty="0">
                        <a:effectLst/>
                        <a:latin typeface="Calibri"/>
                        <a:ea typeface="Times New Roman"/>
                        <a:cs typeface="Times New Roman"/>
                      </a:endParaRPr>
                    </a:p>
                  </a:txBody>
                  <a:tcPr marL="68580" marR="68580" marT="0" marB="0" anchor="ctr"/>
                </a:tc>
              </a:tr>
              <a:tr h="572049">
                <a:tc>
                  <a:txBody>
                    <a:bodyPr/>
                    <a:lstStyle/>
                    <a:p>
                      <a:pPr marL="0" marR="0">
                        <a:lnSpc>
                          <a:spcPct val="115000"/>
                        </a:lnSpc>
                        <a:spcBef>
                          <a:spcPts val="0"/>
                        </a:spcBef>
                        <a:spcAft>
                          <a:spcPts val="0"/>
                        </a:spcAft>
                      </a:pPr>
                      <a:r>
                        <a:rPr lang="en-US" sz="1600" b="1" dirty="0">
                          <a:effectLst/>
                          <a:latin typeface="Calibri"/>
                          <a:ea typeface="Times New Roman"/>
                          <a:cs typeface="Times New Roman"/>
                        </a:rPr>
                        <a:t>Primus Power Corporation</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Calibri"/>
                          <a:ea typeface="Times New Roman"/>
                          <a:cs typeface="Times New Roman"/>
                        </a:rPr>
                        <a:t>Grid</a:t>
                      </a:r>
                      <a:r>
                        <a:rPr lang="en-US" sz="1600" b="1" baseline="0" dirty="0" smtClean="0">
                          <a:effectLst/>
                          <a:latin typeface="Calibri"/>
                          <a:ea typeface="Times New Roman"/>
                          <a:cs typeface="Times New Roman"/>
                        </a:rPr>
                        <a:t> scale Energy Storage Farm</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Mar 2018</a:t>
                      </a:r>
                      <a:endParaRPr lang="en-US" sz="1600" b="1" dirty="0">
                        <a:effectLst/>
                        <a:latin typeface="Calibri"/>
                        <a:ea typeface="Times New Roman"/>
                        <a:cs typeface="Times New Roman"/>
                      </a:endParaRPr>
                    </a:p>
                  </a:txBody>
                  <a:tcPr marL="68580" marR="68580" marT="0" marB="0" anchor="ctr"/>
                </a:tc>
              </a:tr>
              <a:tr h="471267">
                <a:tc>
                  <a:txBody>
                    <a:bodyPr/>
                    <a:lstStyle/>
                    <a:p>
                      <a:pPr marL="0" marR="0">
                        <a:lnSpc>
                          <a:spcPct val="115000"/>
                        </a:lnSpc>
                        <a:spcBef>
                          <a:spcPts val="0"/>
                        </a:spcBef>
                        <a:spcAft>
                          <a:spcPts val="0"/>
                        </a:spcAft>
                      </a:pPr>
                      <a:r>
                        <a:rPr lang="en-US" sz="1600" b="1" dirty="0">
                          <a:effectLst/>
                          <a:latin typeface="Calibri"/>
                          <a:ea typeface="Times New Roman"/>
                          <a:cs typeface="Times New Roman"/>
                        </a:rPr>
                        <a:t>Premium Power</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595959"/>
                          </a:solidFill>
                          <a:effectLst/>
                          <a:uLnTx/>
                          <a:uFillTx/>
                          <a:latin typeface="+mn-lt"/>
                          <a:ea typeface="Times New Roman"/>
                          <a:cs typeface="Times New Roman"/>
                        </a:rPr>
                        <a:t>Grid scale BESS  </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April 2018</a:t>
                      </a:r>
                      <a:endParaRPr lang="en-US" sz="1600" b="1" dirty="0">
                        <a:effectLst/>
                        <a:latin typeface="Calibri"/>
                        <a:ea typeface="Times New Roman"/>
                        <a:cs typeface="Times New Roman"/>
                      </a:endParaRPr>
                    </a:p>
                  </a:txBody>
                  <a:tcPr marL="68580" marR="68580" marT="0" marB="0" anchor="ctr"/>
                </a:tc>
              </a:tr>
            </a:tbl>
          </a:graphicData>
        </a:graphic>
      </p:graphicFrame>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rgbClr val="84979E"/>
                </a:solidFill>
              </a:rPr>
              <a:t>SG Business Case Analysis » </a:t>
            </a:r>
            <a:r>
              <a:rPr lang="en-US" sz="1200" b="0" dirty="0" smtClean="0">
                <a:solidFill>
                  <a:srgbClr val="84979E"/>
                </a:solidFill>
              </a:rPr>
              <a:t>SGDP</a:t>
            </a:r>
            <a:endParaRPr lang="en-US" sz="1200" b="0" kern="0" dirty="0">
              <a:solidFill>
                <a:srgbClr val="84979E"/>
              </a:solidFill>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 name="TextBox 5"/>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In-Progress SGDP Projects</a:t>
            </a:r>
            <a:endParaRPr lang="en-US" dirty="0"/>
          </a:p>
        </p:txBody>
      </p:sp>
    </p:spTree>
    <p:extLst>
      <p:ext uri="{BB962C8B-B14F-4D97-AF65-F5344CB8AC3E}">
        <p14:creationId xmlns:p14="http://schemas.microsoft.com/office/powerpoint/2010/main" val="3056964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550759947"/>
              </p:ext>
            </p:extLst>
          </p:nvPr>
        </p:nvGraphicFramePr>
        <p:xfrm>
          <a:off x="762001" y="2209800"/>
          <a:ext cx="7543798" cy="2494280"/>
        </p:xfrm>
        <a:graphic>
          <a:graphicData uri="http://schemas.openxmlformats.org/drawingml/2006/table">
            <a:tbl>
              <a:tblPr firstRow="1" bandRow="1">
                <a:tableStyleId>{5C22544A-7EE6-4342-B048-85BDC9FD1C3A}</a:tableStyleId>
              </a:tblPr>
              <a:tblGrid>
                <a:gridCol w="2518833"/>
                <a:gridCol w="3602765"/>
                <a:gridCol w="1422200"/>
              </a:tblGrid>
              <a:tr h="370840">
                <a:tc>
                  <a:txBody>
                    <a:bodyPr/>
                    <a:lstStyle/>
                    <a:p>
                      <a:pPr algn="ctr"/>
                      <a:r>
                        <a:rPr lang="en-US" dirty="0" smtClean="0"/>
                        <a:t>Project</a:t>
                      </a:r>
                      <a:endParaRPr lang="en-US" dirty="0"/>
                    </a:p>
                  </a:txBody>
                  <a:tcPr anchor="ctr">
                    <a:solidFill>
                      <a:schemeClr val="accent5"/>
                    </a:solidFill>
                  </a:tcPr>
                </a:tc>
                <a:tc>
                  <a:txBody>
                    <a:bodyPr/>
                    <a:lstStyle/>
                    <a:p>
                      <a:pPr algn="ctr"/>
                      <a:r>
                        <a:rPr lang="en-US" dirty="0" smtClean="0"/>
                        <a:t>Technology</a:t>
                      </a:r>
                      <a:r>
                        <a:rPr lang="en-US" baseline="0" dirty="0" smtClean="0"/>
                        <a:t> Focus</a:t>
                      </a:r>
                      <a:endParaRPr lang="en-US" dirty="0"/>
                    </a:p>
                  </a:txBody>
                  <a:tcPr anchor="ctr">
                    <a:solidFill>
                      <a:schemeClr val="accent5"/>
                    </a:solidFill>
                  </a:tcPr>
                </a:tc>
                <a:tc>
                  <a:txBody>
                    <a:bodyPr/>
                    <a:lstStyle/>
                    <a:p>
                      <a:pPr algn="ctr"/>
                      <a:r>
                        <a:rPr lang="en-US" dirty="0" smtClean="0"/>
                        <a:t>FTR Expected</a:t>
                      </a:r>
                      <a:endParaRPr lang="en-US" dirty="0"/>
                    </a:p>
                  </a:txBody>
                  <a:tcPr anchor="ctr">
                    <a:solidFill>
                      <a:schemeClr val="accent5"/>
                    </a:solidFill>
                  </a:tcP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Detroit Edison Company</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Calibri"/>
                          <a:ea typeface="Times New Roman"/>
                          <a:cs typeface="Times New Roman"/>
                        </a:rPr>
                        <a:t>Community</a:t>
                      </a:r>
                      <a:r>
                        <a:rPr lang="en-US" sz="1600" b="1" baseline="0" dirty="0" smtClean="0">
                          <a:effectLst/>
                          <a:latin typeface="Calibri"/>
                          <a:ea typeface="Times New Roman"/>
                          <a:cs typeface="Times New Roman"/>
                        </a:rPr>
                        <a:t> Energy Storage</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Dec 2015</a:t>
                      </a:r>
                      <a:endParaRPr lang="en-US" sz="16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Ktech </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Calibri"/>
                          <a:ea typeface="Times New Roman"/>
                          <a:cs typeface="Times New Roman"/>
                        </a:rPr>
                        <a:t>DER Integration (PV and storage)</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June 2015</a:t>
                      </a:r>
                      <a:endParaRPr lang="en-US" sz="16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Amber Kinetics</a:t>
                      </a:r>
                    </a:p>
                  </a:txBody>
                  <a:tcPr marL="68580" marR="68580" marT="0" marB="0" anchor="ctr"/>
                </a:tc>
                <a:tc>
                  <a:txBody>
                    <a:bodyPr/>
                    <a:lstStyle/>
                    <a:p>
                      <a:pPr marL="0" marR="0" algn="l">
                        <a:lnSpc>
                          <a:spcPct val="115000"/>
                        </a:lnSpc>
                        <a:spcBef>
                          <a:spcPts val="0"/>
                        </a:spcBef>
                        <a:spcAft>
                          <a:spcPts val="0"/>
                        </a:spcAft>
                      </a:pPr>
                      <a:r>
                        <a:rPr lang="en-US" sz="1600" b="1" dirty="0" smtClean="0">
                          <a:effectLst/>
                          <a:latin typeface="Calibri"/>
                          <a:ea typeface="Times New Roman"/>
                          <a:cs typeface="Times New Roman"/>
                        </a:rPr>
                        <a:t>Flywheel</a:t>
                      </a:r>
                      <a:r>
                        <a:rPr lang="en-US" sz="1600" b="1" baseline="0" dirty="0" smtClean="0">
                          <a:effectLst/>
                          <a:latin typeface="Calibri"/>
                          <a:ea typeface="Times New Roman"/>
                          <a:cs typeface="Times New Roman"/>
                        </a:rPr>
                        <a:t> Prototype</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Sept 2015</a:t>
                      </a:r>
                      <a:endParaRPr lang="en-US" sz="16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City of Painesville</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595959"/>
                          </a:solidFill>
                          <a:effectLst/>
                          <a:uLnTx/>
                          <a:uFillTx/>
                          <a:latin typeface="+mn-lt"/>
                          <a:ea typeface="Times New Roman"/>
                          <a:cs typeface="Times New Roman"/>
                        </a:rPr>
                        <a:t>BESS for Frequency Regulation for PJM</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Jan 2016</a:t>
                      </a:r>
                      <a:endParaRPr lang="en-US" sz="1600" b="1" dirty="0">
                        <a:effectLst/>
                        <a:latin typeface="Calibri"/>
                        <a:ea typeface="Times New Roman"/>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600" b="1" dirty="0">
                          <a:effectLst/>
                          <a:latin typeface="Calibri"/>
                          <a:ea typeface="Times New Roman"/>
                          <a:cs typeface="Times New Roman"/>
                        </a:rPr>
                        <a:t>East Penn Manufacturing</a:t>
                      </a:r>
                    </a:p>
                  </a:txBody>
                  <a:tcPr marL="68580" marR="68580" marT="0" marB="0" anchor="ctr"/>
                </a:tc>
                <a:tc>
                  <a:txBody>
                    <a:bodyPr/>
                    <a:lstStyle/>
                    <a:p>
                      <a:pPr marL="0" marR="0" algn="l">
                        <a:lnSpc>
                          <a:spcPct val="115000"/>
                        </a:lnSpc>
                        <a:spcBef>
                          <a:spcPts val="0"/>
                        </a:spcBef>
                        <a:spcAft>
                          <a:spcPts val="0"/>
                        </a:spcAft>
                      </a:pPr>
                      <a:r>
                        <a:rPr lang="en-US" sz="1600" dirty="0" smtClean="0">
                          <a:effectLst/>
                          <a:latin typeface="+mn-lt"/>
                          <a:ea typeface="Times New Roman"/>
                          <a:cs typeface="Times New Roman"/>
                        </a:rPr>
                        <a:t>B</a:t>
                      </a:r>
                      <a:r>
                        <a:rPr lang="en-US" sz="1600" b="1" dirty="0" smtClean="0">
                          <a:effectLst/>
                          <a:latin typeface="+mn-lt"/>
                          <a:ea typeface="Times New Roman"/>
                          <a:cs typeface="Times New Roman"/>
                        </a:rPr>
                        <a:t>ESS for frequency regulation for PJM</a:t>
                      </a:r>
                      <a:endParaRPr lang="en-US" sz="16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July 2015</a:t>
                      </a:r>
                      <a:endParaRPr lang="en-US" sz="1600" b="1" dirty="0">
                        <a:effectLst/>
                        <a:latin typeface="Calibri"/>
                        <a:ea typeface="Times New Roman"/>
                        <a:cs typeface="Times New Roman"/>
                      </a:endParaRPr>
                    </a:p>
                  </a:txBody>
                  <a:tcPr marL="68580" marR="68580" marT="0" marB="0" anchor="ctr"/>
                </a:tc>
              </a:tr>
            </a:tbl>
          </a:graphicData>
        </a:graphic>
      </p:graphicFrame>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rgbClr val="84979E"/>
                </a:solidFill>
              </a:rPr>
              <a:t>SG Business Case Analysis » </a:t>
            </a:r>
            <a:r>
              <a:rPr lang="en-US" sz="1200" b="0" dirty="0" smtClean="0">
                <a:solidFill>
                  <a:srgbClr val="84979E"/>
                </a:solidFill>
              </a:rPr>
              <a:t>SGDP</a:t>
            </a:r>
            <a:endParaRPr lang="en-US" sz="1200" b="0" kern="0" dirty="0">
              <a:solidFill>
                <a:srgbClr val="84979E"/>
              </a:solidFill>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 name="TextBox 5"/>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a:t>In-Progress SGDP </a:t>
            </a:r>
            <a:r>
              <a:rPr lang="en-US" dirty="0" smtClean="0"/>
              <a:t>Projects, continued</a:t>
            </a:r>
            <a:endParaRPr lang="en-US" dirty="0"/>
          </a:p>
        </p:txBody>
      </p:sp>
    </p:spTree>
    <p:extLst>
      <p:ext uri="{BB962C8B-B14F-4D97-AF65-F5344CB8AC3E}">
        <p14:creationId xmlns:p14="http://schemas.microsoft.com/office/powerpoint/2010/main" val="3324739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17418"/>
            <a:ext cx="5486400" cy="931817"/>
          </a:xfrm>
        </p:spPr>
        <p:txBody>
          <a:bodyPr/>
          <a:lstStyle/>
          <a:p>
            <a:r>
              <a:rPr lang="en-US" dirty="0" smtClean="0"/>
              <a:t>Finally, from the SGDP Energy Storage Program we want to highlight observations to date</a:t>
            </a:r>
            <a:endParaRPr lang="en-US" dirty="0"/>
          </a:p>
        </p:txBody>
      </p:sp>
      <p:sp>
        <p:nvSpPr>
          <p:cNvPr id="4" name="Content Placeholder 3"/>
          <p:cNvSpPr>
            <a:spLocks noGrp="1"/>
          </p:cNvSpPr>
          <p:nvPr>
            <p:ph sz="quarter" idx="12"/>
          </p:nvPr>
        </p:nvSpPr>
        <p:spPr>
          <a:xfrm>
            <a:off x="952500" y="1447800"/>
            <a:ext cx="7239000" cy="4724400"/>
          </a:xfrm>
          <a:solidFill>
            <a:schemeClr val="accent1">
              <a:lumMod val="20000"/>
              <a:lumOff val="80000"/>
            </a:schemeClr>
          </a:solidFill>
          <a:effectLst>
            <a:outerShdw blurRad="50800" dist="38100" dir="2700000" algn="tl" rotWithShape="0">
              <a:prstClr val="black">
                <a:alpha val="40000"/>
              </a:prstClr>
            </a:outerShdw>
          </a:effectLst>
        </p:spPr>
        <p:txBody>
          <a:bodyPr/>
          <a:lstStyle/>
          <a:p>
            <a:pPr marL="342900" indent="-342900">
              <a:spcBef>
                <a:spcPts val="600"/>
              </a:spcBef>
              <a:spcAft>
                <a:spcPts val="600"/>
              </a:spcAft>
              <a:buFont typeface="Arial" panose="020B0604020202020204" pitchFamily="34" charset="0"/>
              <a:buChar char="•"/>
            </a:pPr>
            <a:r>
              <a:rPr lang="en-US" sz="2000" dirty="0">
                <a:ea typeface="Times New Roman"/>
                <a:cs typeface="Times New Roman"/>
              </a:rPr>
              <a:t>Only five of the energy storage projects have been completed</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SustainX developed an isothermal CAES prototype that it believes will be cost competitive with other </a:t>
            </a:r>
            <a:r>
              <a:rPr lang="en-US" sz="2000" dirty="0" smtClean="0">
                <a:ea typeface="Times New Roman"/>
                <a:cs typeface="Times New Roman"/>
              </a:rPr>
              <a:t>storage options</a:t>
            </a:r>
            <a:endParaRPr lang="en-US" sz="2000" dirty="0">
              <a:ea typeface="Times New Roman"/>
              <a:cs typeface="Times New Roman"/>
            </a:endParaRP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Aquion developed a sodium ion battery that is expected to be cost competitive with lead-acid batteries</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PNM successfully integrated a BESS with PV and demonstrated a number of BESS functions. Peak load was reduced by 15%</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Beacon’s flywheel  plant is provide regulating services to PJM</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Duke’s grid scale storage is providing regulating services to ERCOT</a:t>
            </a:r>
          </a:p>
          <a:p>
            <a:pPr marL="342900" indent="-342900">
              <a:spcBef>
                <a:spcPts val="600"/>
              </a:spcBef>
              <a:spcAft>
                <a:spcPts val="600"/>
              </a:spcAft>
              <a:buFont typeface="Arial" panose="020B0604020202020204" pitchFamily="34" charset="0"/>
              <a:buChar char="•"/>
            </a:pPr>
            <a:r>
              <a:rPr lang="en-US" sz="2000" dirty="0">
                <a:ea typeface="Times New Roman"/>
                <a:cs typeface="Times New Roman"/>
              </a:rPr>
              <a:t>Although many of these projects are still in progress, preliminary results are promising. A variety of new storage systems are being </a:t>
            </a:r>
            <a:r>
              <a:rPr lang="en-US" sz="2000" dirty="0" smtClean="0">
                <a:ea typeface="Times New Roman"/>
                <a:cs typeface="Times New Roman"/>
              </a:rPr>
              <a:t>demonstrated.</a:t>
            </a:r>
            <a:endParaRPr lang="en-US" sz="2000" dirty="0">
              <a:ea typeface="Times New Roman"/>
              <a:cs typeface="Times New Roman"/>
            </a:endParaRPr>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SGDP</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 name="TextBox 5"/>
          <p:cNvSpPr txBox="1"/>
          <p:nvPr/>
        </p:nvSpPr>
        <p:spPr>
          <a:xfrm>
            <a:off x="495300" y="9906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a:t>Energy Storage Overview</a:t>
            </a:r>
          </a:p>
        </p:txBody>
      </p:sp>
    </p:spTree>
    <p:extLst>
      <p:ext uri="{BB962C8B-B14F-4D97-AF65-F5344CB8AC3E}">
        <p14:creationId xmlns:p14="http://schemas.microsoft.com/office/powerpoint/2010/main" val="1006939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304800" y="609600"/>
            <a:ext cx="8507104" cy="381000"/>
          </a:xfrm>
        </p:spPr>
        <p:txBody>
          <a:bodyPr/>
          <a:lstStyle/>
          <a:p>
            <a:r>
              <a:rPr lang="en-US" sz="1200" b="0" dirty="0" smtClean="0">
                <a:solidFill>
                  <a:schemeClr val="accent3"/>
                </a:solidFill>
                <a:latin typeface="Calibri" panose="020F0502020204030204" pitchFamily="34" charset="0"/>
              </a:rPr>
              <a:t>Table of Contents</a:t>
            </a:r>
            <a:endParaRPr lang="en-US" sz="1200" b="0" dirty="0">
              <a:solidFill>
                <a:schemeClr val="accent3"/>
              </a:solidFill>
              <a:latin typeface="Calibri" panose="020F0502020204030204" pitchFamily="34" charset="0"/>
            </a:endParaRPr>
          </a:p>
        </p:txBody>
      </p:sp>
      <p:sp>
        <p:nvSpPr>
          <p:cNvPr id="24" name="Oval 23"/>
          <p:cNvSpPr/>
          <p:nvPr/>
        </p:nvSpPr>
        <p:spPr>
          <a:xfrm>
            <a:off x="990600" y="3962400"/>
            <a:ext cx="152400" cy="152400"/>
          </a:xfrm>
          <a:prstGeom prst="ellipse">
            <a:avLst/>
          </a:prstGeom>
          <a:solidFill>
            <a:schemeClr val="accent4">
              <a:lumMod val="75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rgbClr val="FFFFFF"/>
              </a:solidFill>
            </a:endParaRPr>
          </a:p>
        </p:txBody>
      </p:sp>
      <p:grpSp>
        <p:nvGrpSpPr>
          <p:cNvPr id="22" name="Group 47"/>
          <p:cNvGrpSpPr/>
          <p:nvPr/>
        </p:nvGrpSpPr>
        <p:grpSpPr>
          <a:xfrm>
            <a:off x="1219200" y="1219200"/>
            <a:ext cx="6781800" cy="762000"/>
            <a:chOff x="1219200" y="1524000"/>
            <a:chExt cx="6781800" cy="762000"/>
          </a:xfrm>
        </p:grpSpPr>
        <p:sp>
          <p:nvSpPr>
            <p:cNvPr id="23" name="TextBox 22"/>
            <p:cNvSpPr txBox="1"/>
            <p:nvPr/>
          </p:nvSpPr>
          <p:spPr>
            <a:xfrm>
              <a:off x="1219200" y="15240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1</a:t>
              </a:r>
            </a:p>
          </p:txBody>
        </p:sp>
        <p:sp>
          <p:nvSpPr>
            <p:cNvPr id="25" name="Rectangle 24"/>
            <p:cNvSpPr/>
            <p:nvPr/>
          </p:nvSpPr>
          <p:spPr>
            <a:xfrm>
              <a:off x="1828800" y="16764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Introduction	</a:t>
              </a:r>
            </a:p>
          </p:txBody>
        </p:sp>
        <p:sp>
          <p:nvSpPr>
            <p:cNvPr id="26" name="Rectangle 25"/>
            <p:cNvSpPr/>
            <p:nvPr/>
          </p:nvSpPr>
          <p:spPr>
            <a:xfrm>
              <a:off x="1295400" y="22098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0" name="Group 48"/>
          <p:cNvGrpSpPr/>
          <p:nvPr/>
        </p:nvGrpSpPr>
        <p:grpSpPr>
          <a:xfrm>
            <a:off x="1219200" y="1828800"/>
            <a:ext cx="6781800" cy="762000"/>
            <a:chOff x="1219200" y="2133600"/>
            <a:chExt cx="6781800" cy="762000"/>
          </a:xfrm>
        </p:grpSpPr>
        <p:sp>
          <p:nvSpPr>
            <p:cNvPr id="31" name="TextBox 30"/>
            <p:cNvSpPr txBox="1"/>
            <p:nvPr/>
          </p:nvSpPr>
          <p:spPr>
            <a:xfrm>
              <a:off x="1219200" y="21336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2</a:t>
              </a:r>
            </a:p>
          </p:txBody>
        </p:sp>
        <p:sp>
          <p:nvSpPr>
            <p:cNvPr id="32" name="Rectangle 31"/>
            <p:cNvSpPr/>
            <p:nvPr/>
          </p:nvSpPr>
          <p:spPr>
            <a:xfrm>
              <a:off x="1828800" y="22860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Foundational Work</a:t>
              </a:r>
            </a:p>
          </p:txBody>
        </p:sp>
        <p:sp>
          <p:nvSpPr>
            <p:cNvPr id="38" name="Rectangle 37"/>
            <p:cNvSpPr/>
            <p:nvPr/>
          </p:nvSpPr>
          <p:spPr>
            <a:xfrm>
              <a:off x="1295400" y="2836333"/>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9" name="Group 50"/>
          <p:cNvGrpSpPr/>
          <p:nvPr/>
        </p:nvGrpSpPr>
        <p:grpSpPr>
          <a:xfrm>
            <a:off x="1219200" y="2438400"/>
            <a:ext cx="6781800" cy="762000"/>
            <a:chOff x="1219200" y="2743200"/>
            <a:chExt cx="6781800" cy="762000"/>
          </a:xfrm>
        </p:grpSpPr>
        <p:sp>
          <p:nvSpPr>
            <p:cNvPr id="40" name="TextBox 39"/>
            <p:cNvSpPr txBox="1"/>
            <p:nvPr/>
          </p:nvSpPr>
          <p:spPr>
            <a:xfrm>
              <a:off x="1219200" y="27432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3</a:t>
              </a:r>
            </a:p>
          </p:txBody>
        </p:sp>
        <p:sp>
          <p:nvSpPr>
            <p:cNvPr id="42" name="Rectangle 41"/>
            <p:cNvSpPr/>
            <p:nvPr/>
          </p:nvSpPr>
          <p:spPr>
            <a:xfrm>
              <a:off x="1828800" y="28956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Renewable and Distributed Systems Integration Program</a:t>
              </a:r>
            </a:p>
          </p:txBody>
        </p:sp>
        <p:sp>
          <p:nvSpPr>
            <p:cNvPr id="46" name="Rectangle 45"/>
            <p:cNvSpPr/>
            <p:nvPr/>
          </p:nvSpPr>
          <p:spPr>
            <a:xfrm>
              <a:off x="1295400" y="34290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48" name="Group 63"/>
          <p:cNvGrpSpPr/>
          <p:nvPr/>
        </p:nvGrpSpPr>
        <p:grpSpPr>
          <a:xfrm>
            <a:off x="1219200" y="3048000"/>
            <a:ext cx="6781800" cy="762000"/>
            <a:chOff x="1219200" y="4724400"/>
            <a:chExt cx="6781800" cy="762000"/>
          </a:xfrm>
        </p:grpSpPr>
        <p:sp>
          <p:nvSpPr>
            <p:cNvPr id="49" name="TextBox 48"/>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4</a:t>
              </a:r>
            </a:p>
          </p:txBody>
        </p:sp>
        <p:sp>
          <p:nvSpPr>
            <p:cNvPr id="51" name="Rectangle 5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Smart Grid Demonstration Program</a:t>
              </a:r>
            </a:p>
          </p:txBody>
        </p:sp>
        <p:sp>
          <p:nvSpPr>
            <p:cNvPr id="52" name="Rectangle 51"/>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6" name="Group 63"/>
          <p:cNvGrpSpPr/>
          <p:nvPr/>
        </p:nvGrpSpPr>
        <p:grpSpPr>
          <a:xfrm>
            <a:off x="1219200" y="3657600"/>
            <a:ext cx="6781800" cy="762000"/>
            <a:chOff x="1219200" y="4724400"/>
            <a:chExt cx="6781800" cy="762000"/>
          </a:xfrm>
        </p:grpSpPr>
        <p:sp>
          <p:nvSpPr>
            <p:cNvPr id="37" name="TextBox 36"/>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5</a:t>
              </a:r>
            </a:p>
          </p:txBody>
        </p:sp>
        <p:sp>
          <p:nvSpPr>
            <p:cNvPr id="41" name="Rectangle 4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Topical Reports</a:t>
              </a:r>
            </a:p>
          </p:txBody>
        </p:sp>
        <p:sp>
          <p:nvSpPr>
            <p:cNvPr id="44" name="Rectangle 43"/>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sp>
        <p:nvSpPr>
          <p:cNvPr id="61" name="TextBox 60"/>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2" name="Text Placeholder 2"/>
          <p:cNvSpPr txBox="1">
            <a:spLocks/>
          </p:cNvSpPr>
          <p:nvPr/>
        </p:nvSpPr>
        <p:spPr>
          <a:xfrm>
            <a:off x="3657600" y="1"/>
            <a:ext cx="5486400" cy="914400"/>
          </a:xfrm>
          <a:prstGeom prst="rect">
            <a:avLst/>
          </a:prstGeom>
        </p:spPr>
        <p:txBody>
          <a:bodyPr anchor="t" anchorCtr="0"/>
          <a:lstStyle>
            <a:lvl1pPr marL="0" indent="0" algn="l" rtl="0" eaLnBrk="1" fontAlgn="base" hangingPunct="1">
              <a:lnSpc>
                <a:spcPct val="100000"/>
              </a:lnSpc>
              <a:spcBef>
                <a:spcPct val="40000"/>
              </a:spcBef>
              <a:spcAft>
                <a:spcPct val="0"/>
              </a:spcAft>
              <a:buNone/>
              <a:defRPr lang="en-US" sz="2000" b="1" i="0" kern="1200" baseline="0">
                <a:solidFill>
                  <a:srgbClr val="595959"/>
                </a:solidFill>
                <a:latin typeface="Calibri" pitchFamily="34" charset="0"/>
                <a:ea typeface="+mn-ea"/>
                <a:cs typeface="Arial" pitchFamily="34" charset="0"/>
              </a:defRPr>
            </a:lvl1pPr>
            <a:lvl2pPr marL="628650" indent="-341313" algn="l" rtl="0" eaLnBrk="1" fontAlgn="base" hangingPunct="1">
              <a:lnSpc>
                <a:spcPct val="95000"/>
              </a:lnSpc>
              <a:spcBef>
                <a:spcPct val="20000"/>
              </a:spcBef>
              <a:spcAft>
                <a:spcPct val="0"/>
              </a:spcAft>
              <a:buNone/>
              <a:defRPr sz="1600">
                <a:solidFill>
                  <a:schemeClr val="tx1"/>
                </a:solidFill>
                <a:latin typeface="+mn-lt"/>
              </a:defRPr>
            </a:lvl2pPr>
            <a:lvl3pPr marL="847725" indent="-217488" algn="l" rtl="0" eaLnBrk="1" fontAlgn="base" hangingPunct="1">
              <a:lnSpc>
                <a:spcPct val="95000"/>
              </a:lnSpc>
              <a:spcBef>
                <a:spcPct val="20000"/>
              </a:spcBef>
              <a:spcAft>
                <a:spcPct val="0"/>
              </a:spcAft>
              <a:buSzPct val="90000"/>
              <a:buFont typeface="Wingdings" pitchFamily="2" charset="2"/>
              <a:buNone/>
              <a:defRPr sz="1600">
                <a:solidFill>
                  <a:schemeClr val="tx1"/>
                </a:solidFill>
                <a:latin typeface="+mn-lt"/>
              </a:defRPr>
            </a:lvl3pPr>
            <a:lvl4pPr marL="1095375" indent="-246063" algn="l" rtl="0" eaLnBrk="1" fontAlgn="base" hangingPunct="1">
              <a:lnSpc>
                <a:spcPct val="95000"/>
              </a:lnSpc>
              <a:spcBef>
                <a:spcPct val="20000"/>
              </a:spcBef>
              <a:spcAft>
                <a:spcPct val="0"/>
              </a:spcAft>
              <a:buNone/>
              <a:defRPr sz="1600">
                <a:solidFill>
                  <a:schemeClr val="tx1"/>
                </a:solidFill>
                <a:latin typeface="+mn-lt"/>
              </a:defRPr>
            </a:lvl4pPr>
            <a:lvl5pPr marL="1323975" indent="-227013" algn="l" rtl="0" eaLnBrk="1" fontAlgn="base" hangingPunct="1">
              <a:lnSpc>
                <a:spcPct val="95000"/>
              </a:lnSpc>
              <a:spcBef>
                <a:spcPct val="20000"/>
              </a:spcBef>
              <a:spcAft>
                <a:spcPct val="0"/>
              </a:spcAft>
              <a:buNone/>
              <a:defRPr sz="1600">
                <a:solidFill>
                  <a:schemeClr val="tx1"/>
                </a:solidFill>
                <a:latin typeface="+mn-lt"/>
              </a:defRPr>
            </a:lvl5pPr>
            <a:lvl6pPr marL="1781175" indent="-227013" algn="l" rtl="0" eaLnBrk="1" fontAlgn="base" hangingPunct="1">
              <a:lnSpc>
                <a:spcPct val="95000"/>
              </a:lnSpc>
              <a:spcBef>
                <a:spcPct val="20000"/>
              </a:spcBef>
              <a:spcAft>
                <a:spcPct val="0"/>
              </a:spcAft>
              <a:buChar char="»"/>
              <a:defRPr sz="1600">
                <a:solidFill>
                  <a:schemeClr val="tx1"/>
                </a:solidFill>
                <a:latin typeface="+mn-lt"/>
              </a:defRPr>
            </a:lvl6pPr>
            <a:lvl7pPr marL="2238375" indent="-227013" algn="l" rtl="0" eaLnBrk="1" fontAlgn="base" hangingPunct="1">
              <a:lnSpc>
                <a:spcPct val="95000"/>
              </a:lnSpc>
              <a:spcBef>
                <a:spcPct val="20000"/>
              </a:spcBef>
              <a:spcAft>
                <a:spcPct val="0"/>
              </a:spcAft>
              <a:buChar char="»"/>
              <a:defRPr sz="1600">
                <a:solidFill>
                  <a:schemeClr val="tx1"/>
                </a:solidFill>
                <a:latin typeface="+mn-lt"/>
              </a:defRPr>
            </a:lvl7pPr>
            <a:lvl8pPr marL="2695575" indent="-227013" algn="l" rtl="0" eaLnBrk="1" fontAlgn="base" hangingPunct="1">
              <a:lnSpc>
                <a:spcPct val="95000"/>
              </a:lnSpc>
              <a:spcBef>
                <a:spcPct val="20000"/>
              </a:spcBef>
              <a:spcAft>
                <a:spcPct val="0"/>
              </a:spcAft>
              <a:buChar char="»"/>
              <a:defRPr sz="1600">
                <a:solidFill>
                  <a:schemeClr val="tx1"/>
                </a:solidFill>
                <a:latin typeface="+mn-lt"/>
              </a:defRPr>
            </a:lvl8pPr>
            <a:lvl9pPr marL="3152775" indent="-227013" algn="l" rtl="0" eaLnBrk="1" fontAlgn="base" hangingPunct="1">
              <a:lnSpc>
                <a:spcPct val="95000"/>
              </a:lnSpc>
              <a:spcBef>
                <a:spcPct val="20000"/>
              </a:spcBef>
              <a:spcAft>
                <a:spcPct val="0"/>
              </a:spcAft>
              <a:buChar char="»"/>
              <a:defRPr sz="1600">
                <a:solidFill>
                  <a:schemeClr val="tx1"/>
                </a:solidFill>
                <a:latin typeface="+mn-lt"/>
              </a:defRPr>
            </a:lvl9pPr>
          </a:lstStyle>
          <a:p>
            <a:r>
              <a:rPr lang="en-US" dirty="0" smtClean="0"/>
              <a:t>Six topical reports were prepared throughout the course of the </a:t>
            </a:r>
            <a:r>
              <a:rPr lang="en-US" dirty="0" smtClean="0"/>
              <a:t>program</a:t>
            </a:r>
            <a:endParaRPr lang="en-US" dirty="0" smtClean="0"/>
          </a:p>
        </p:txBody>
      </p:sp>
      <p:grpSp>
        <p:nvGrpSpPr>
          <p:cNvPr id="43" name="Group 63"/>
          <p:cNvGrpSpPr/>
          <p:nvPr/>
        </p:nvGrpSpPr>
        <p:grpSpPr>
          <a:xfrm>
            <a:off x="1219200" y="4267200"/>
            <a:ext cx="6781800" cy="762000"/>
            <a:chOff x="1219200" y="4724400"/>
            <a:chExt cx="6781800" cy="762000"/>
          </a:xfrm>
        </p:grpSpPr>
        <p:sp>
          <p:nvSpPr>
            <p:cNvPr id="63" name="TextBox 62"/>
            <p:cNvSpPr txBox="1"/>
            <p:nvPr/>
          </p:nvSpPr>
          <p:spPr>
            <a:xfrm>
              <a:off x="1219200" y="47244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a:solidFill>
                    <a:schemeClr val="accent5">
                      <a:lumMod val="75000"/>
                    </a:schemeClr>
                  </a:solidFill>
                  <a:latin typeface="Calibri" pitchFamily="34" charset="0"/>
                </a:rPr>
                <a:t>6</a:t>
              </a:r>
              <a:endParaRPr lang="en-US" sz="3500" dirty="0" smtClean="0">
                <a:solidFill>
                  <a:schemeClr val="accent5">
                    <a:lumMod val="75000"/>
                  </a:schemeClr>
                </a:solidFill>
                <a:latin typeface="Calibri" pitchFamily="34" charset="0"/>
              </a:endParaRPr>
            </a:p>
          </p:txBody>
        </p:sp>
        <p:sp>
          <p:nvSpPr>
            <p:cNvPr id="64" name="Rectangle 63"/>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lvl="0"/>
              <a:r>
                <a:rPr lang="en-US" sz="2000" dirty="0" smtClean="0">
                  <a:solidFill>
                    <a:schemeClr val="accent5">
                      <a:lumMod val="75000"/>
                    </a:schemeClr>
                  </a:solidFill>
                  <a:latin typeface="Calibri" pitchFamily="34" charset="0"/>
                </a:rPr>
                <a:t>Summary</a:t>
              </a:r>
            </a:p>
          </p:txBody>
        </p:sp>
      </p:grpSp>
    </p:spTree>
    <p:extLst>
      <p:ext uri="{BB962C8B-B14F-4D97-AF65-F5344CB8AC3E}">
        <p14:creationId xmlns:p14="http://schemas.microsoft.com/office/powerpoint/2010/main" val="3788058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0"/>
            <a:ext cx="5486400" cy="914400"/>
          </a:xfrm>
        </p:spPr>
        <p:txBody>
          <a:bodyPr/>
          <a:lstStyle/>
          <a:p>
            <a:r>
              <a:rPr lang="en-US" dirty="0" smtClean="0"/>
              <a:t>These topical reports cover a wide breadth of research and analysis, which we will examine further in the coming pages</a:t>
            </a:r>
            <a:endParaRPr lang="en-US" dirty="0"/>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Topical Reports</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 name="TextBox 5"/>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Topical Reports at a Glance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28131115"/>
              </p:ext>
            </p:extLst>
          </p:nvPr>
        </p:nvGraphicFramePr>
        <p:xfrm>
          <a:off x="685800" y="1524001"/>
          <a:ext cx="7772400" cy="4754880"/>
        </p:xfrm>
        <a:graphic>
          <a:graphicData uri="http://schemas.openxmlformats.org/drawingml/2006/table">
            <a:tbl>
              <a:tblPr firstRow="1" bandRow="1">
                <a:tableStyleId>{5C22544A-7EE6-4342-B048-85BDC9FD1C3A}</a:tableStyleId>
              </a:tblPr>
              <a:tblGrid>
                <a:gridCol w="1263015"/>
                <a:gridCol w="6509385"/>
              </a:tblGrid>
              <a:tr h="348637">
                <a:tc gridSpan="2">
                  <a:txBody>
                    <a:bodyPr/>
                    <a:lstStyle/>
                    <a:p>
                      <a:pPr algn="ctr"/>
                      <a:r>
                        <a:rPr lang="en-US" dirty="0" smtClean="0"/>
                        <a:t>Report</a:t>
                      </a:r>
                      <a:r>
                        <a:rPr lang="en-US" baseline="0" dirty="0" smtClean="0"/>
                        <a:t> Titles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1520">
                <a:tc>
                  <a:txBody>
                    <a:bodyPr/>
                    <a:lstStyle/>
                    <a:p>
                      <a:pPr algn="ctr"/>
                      <a:r>
                        <a:rPr lang="en-US" sz="4400" b="1" dirty="0" smtClean="0">
                          <a:solidFill>
                            <a:schemeClr val="accent5"/>
                          </a:solidFill>
                        </a:rPr>
                        <a:t>1</a:t>
                      </a:r>
                      <a:endParaRPr lang="en-US" sz="4400" b="1" dirty="0">
                        <a:solidFill>
                          <a:schemeClr val="accent5"/>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Dynamic Line Rating Systems for Transmission 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731520">
                <a:tc>
                  <a:txBody>
                    <a:bodyPr/>
                    <a:lstStyle/>
                    <a:p>
                      <a:pPr marL="0" algn="ctr" defTabSz="914400" rtl="0" eaLnBrk="1" latinLnBrk="0" hangingPunct="1"/>
                      <a:r>
                        <a:rPr lang="en-US" sz="4400" b="1" kern="1200" dirty="0" smtClean="0">
                          <a:solidFill>
                            <a:schemeClr val="accent5"/>
                          </a:solidFill>
                          <a:latin typeface="+mn-lt"/>
                          <a:ea typeface="+mn-ea"/>
                          <a:cs typeface="+mn-cs"/>
                        </a:rPr>
                        <a:t>2</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National Assessment of Conservation Voltage Reduction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731520">
                <a:tc>
                  <a:txBody>
                    <a:bodyPr/>
                    <a:lstStyle/>
                    <a:p>
                      <a:pPr marL="0" algn="ctr" defTabSz="914400" rtl="0" eaLnBrk="1" latinLnBrk="0" hangingPunct="1"/>
                      <a:r>
                        <a:rPr lang="en-US" sz="4400" b="1" kern="1200" dirty="0" smtClean="0">
                          <a:solidFill>
                            <a:schemeClr val="accent5"/>
                          </a:solidFill>
                          <a:latin typeface="+mn-lt"/>
                          <a:ea typeface="+mn-ea"/>
                          <a:cs typeface="+mn-cs"/>
                        </a:rPr>
                        <a:t>3</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Microgrid Demonstrations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731520">
                <a:tc>
                  <a:txBody>
                    <a:bodyPr/>
                    <a:lstStyle/>
                    <a:p>
                      <a:pPr marL="0" algn="ctr" defTabSz="914400" rtl="0" eaLnBrk="1" latinLnBrk="0" hangingPunct="1"/>
                      <a:r>
                        <a:rPr lang="en-US" sz="4400" b="1" kern="1200" dirty="0" smtClean="0">
                          <a:solidFill>
                            <a:schemeClr val="accent5"/>
                          </a:solidFill>
                          <a:latin typeface="+mn-lt"/>
                          <a:ea typeface="+mn-ea"/>
                          <a:cs typeface="+mn-cs"/>
                        </a:rPr>
                        <a:t>4</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Distributed Energy Resource Integration in a Modern Grid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731520">
                <a:tc>
                  <a:txBody>
                    <a:bodyPr/>
                    <a:lstStyle/>
                    <a:p>
                      <a:pPr marL="0" algn="ctr" defTabSz="914400" rtl="0" eaLnBrk="1" latinLnBrk="0" hangingPunct="1"/>
                      <a:r>
                        <a:rPr lang="en-US" sz="4400" b="1" kern="1200" dirty="0" smtClean="0">
                          <a:solidFill>
                            <a:schemeClr val="accent5"/>
                          </a:solidFill>
                          <a:latin typeface="+mn-lt"/>
                          <a:ea typeface="+mn-ea"/>
                          <a:cs typeface="+mn-cs"/>
                        </a:rPr>
                        <a:t>5</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Smart Grid Communications: Laying the Foundations for Transactive Energy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731520">
                <a:tc>
                  <a:txBody>
                    <a:bodyPr/>
                    <a:lstStyle/>
                    <a:p>
                      <a:pPr marL="0" algn="ctr" defTabSz="914400" rtl="0" eaLnBrk="1" latinLnBrk="0" hangingPunct="1"/>
                      <a:r>
                        <a:rPr lang="en-US" sz="4400" b="1" kern="1200" dirty="0" smtClean="0">
                          <a:solidFill>
                            <a:schemeClr val="accent5"/>
                          </a:solidFill>
                          <a:latin typeface="+mn-lt"/>
                          <a:ea typeface="+mn-ea"/>
                          <a:cs typeface="+mn-cs"/>
                        </a:rPr>
                        <a:t>6</a:t>
                      </a:r>
                      <a:endParaRPr lang="en-US" sz="4400" b="1" kern="1200" dirty="0">
                        <a:solidFill>
                          <a:schemeClr val="accent5"/>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cs typeface="Times New Roman"/>
                        </a:rPr>
                        <a:t>Analysis of Smart Grid Business</a:t>
                      </a:r>
                      <a:r>
                        <a:rPr lang="en-US" sz="1800" baseline="0" dirty="0" smtClean="0">
                          <a:cs typeface="Times New Roman"/>
                        </a:rPr>
                        <a:t> Case Regulatory Filings</a:t>
                      </a:r>
                      <a:endParaRPr lang="en-US" sz="1800" dirty="0" smtClean="0">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512440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0"/>
            <a:ext cx="5486400" cy="914400"/>
          </a:xfrm>
        </p:spPr>
        <p:txBody>
          <a:bodyPr/>
          <a:lstStyle/>
          <a:p>
            <a:pPr lvl="0">
              <a:spcBef>
                <a:spcPts val="600"/>
              </a:spcBef>
            </a:pPr>
            <a:r>
              <a:rPr lang="en-US" dirty="0"/>
              <a:t>Dynamic Line Rating Systems for Transmission </a:t>
            </a:r>
            <a:r>
              <a:rPr lang="en-US" dirty="0" smtClean="0"/>
              <a:t>Lines </a:t>
            </a:r>
            <a:endParaRPr lang="en-US" dirty="0"/>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Topical Reports</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 name="TextBox 5"/>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Report Summary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92821344"/>
              </p:ext>
            </p:extLst>
          </p:nvPr>
        </p:nvGraphicFramePr>
        <p:xfrm>
          <a:off x="2058537" y="1600200"/>
          <a:ext cx="6628263" cy="1524001"/>
        </p:xfrm>
        <a:graphic>
          <a:graphicData uri="http://schemas.openxmlformats.org/drawingml/2006/table">
            <a:tbl>
              <a:tblPr firstRow="1" bandRow="1">
                <a:tableStyleId>{5C22544A-7EE6-4342-B048-85BDC9FD1C3A}</a:tableStyleId>
              </a:tblPr>
              <a:tblGrid>
                <a:gridCol w="6628263"/>
              </a:tblGrid>
              <a:tr h="1524001">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Power Authority of the State of New York </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Oncor Electric Delivery Co</a:t>
                      </a:r>
                      <a:r>
                        <a:rPr lang="en-US" sz="1400" baseline="0" dirty="0" smtClean="0">
                          <a:solidFill>
                            <a:schemeClr val="tx1"/>
                          </a:solidFill>
                          <a:ea typeface="Times New Roman"/>
                          <a:cs typeface="Times New Roman"/>
                        </a:rPr>
                        <a:t> </a:t>
                      </a:r>
                      <a:endParaRPr lang="en-US" sz="1400" dirty="0" smtClean="0">
                        <a:solidFill>
                          <a:schemeClr val="tx1"/>
                        </a:solidFill>
                        <a:ea typeface="Times New Roman"/>
                        <a:cs typeface="Times New Roman"/>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31367454"/>
              </p:ext>
            </p:extLst>
          </p:nvPr>
        </p:nvGraphicFramePr>
        <p:xfrm>
          <a:off x="2058537" y="3352800"/>
          <a:ext cx="6628263" cy="2667000"/>
        </p:xfrm>
        <a:graphic>
          <a:graphicData uri="http://schemas.openxmlformats.org/drawingml/2006/table">
            <a:tbl>
              <a:tblPr firstRow="1" bandRow="1">
                <a:tableStyleId>{5C22544A-7EE6-4342-B048-85BDC9FD1C3A}</a:tableStyleId>
              </a:tblPr>
              <a:tblGrid>
                <a:gridCol w="6628263"/>
              </a:tblGrid>
              <a:tr h="26670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DLR can be a cost effective alternative for increasing transmission line capacity when compared to reconductoring or modifying structures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Up to 44% additional usable capacity above static ratings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Various DLR technologies demonstrated</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
        <p:nvSpPr>
          <p:cNvPr id="10" name="TextBox 9"/>
          <p:cNvSpPr txBox="1"/>
          <p:nvPr/>
        </p:nvSpPr>
        <p:spPr>
          <a:xfrm>
            <a:off x="456063" y="1600200"/>
            <a:ext cx="1601337" cy="15240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sz="2000" dirty="0" smtClean="0"/>
          </a:p>
          <a:p>
            <a:r>
              <a:rPr lang="en-US" sz="2000" b="1" dirty="0" smtClean="0"/>
              <a:t>Projects </a:t>
            </a:r>
          </a:p>
          <a:p>
            <a:r>
              <a:rPr lang="en-US" sz="2000" b="1" dirty="0" smtClean="0"/>
              <a:t>Included</a:t>
            </a:r>
            <a:endParaRPr lang="en-US" sz="2000" b="1" dirty="0"/>
          </a:p>
        </p:txBody>
      </p:sp>
      <p:sp>
        <p:nvSpPr>
          <p:cNvPr id="12" name="TextBox 11"/>
          <p:cNvSpPr txBox="1"/>
          <p:nvPr/>
        </p:nvSpPr>
        <p:spPr>
          <a:xfrm>
            <a:off x="457200" y="3352800"/>
            <a:ext cx="1601337" cy="26670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dirty="0" smtClean="0"/>
          </a:p>
          <a:p>
            <a:endParaRPr lang="en-US" dirty="0"/>
          </a:p>
          <a:p>
            <a:endParaRPr lang="en-US" sz="2000" b="1" dirty="0" smtClean="0"/>
          </a:p>
          <a:p>
            <a:r>
              <a:rPr lang="en-US" sz="2000" b="1" dirty="0" smtClean="0"/>
              <a:t>Highlights</a:t>
            </a:r>
            <a:endParaRPr lang="en-US" sz="2000" b="1" dirty="0"/>
          </a:p>
        </p:txBody>
      </p:sp>
    </p:spTree>
    <p:extLst>
      <p:ext uri="{BB962C8B-B14F-4D97-AF65-F5344CB8AC3E}">
        <p14:creationId xmlns:p14="http://schemas.microsoft.com/office/powerpoint/2010/main" val="428573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685800"/>
            <a:ext cx="8507104" cy="304800"/>
          </a:xfrm>
        </p:spPr>
        <p:txBody>
          <a:bodyPr/>
          <a:lstStyle/>
          <a:p>
            <a:r>
              <a:rPr lang="en-US" sz="1200" b="0" dirty="0" smtClean="0">
                <a:solidFill>
                  <a:schemeClr val="accent3"/>
                </a:solidFill>
                <a:latin typeface="Calibri" panose="020F0502020204030204" pitchFamily="34" charset="0"/>
              </a:rPr>
              <a:t>SG Business Case Analysis » Introduction</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0"/>
            <a:ext cx="5486400" cy="914400"/>
          </a:xfrm>
        </p:spPr>
        <p:txBody>
          <a:bodyPr/>
          <a:lstStyle/>
          <a:p>
            <a:r>
              <a:rPr lang="en-US" dirty="0" smtClean="0"/>
              <a:t>The </a:t>
            </a:r>
            <a:r>
              <a:rPr lang="en-US" dirty="0" smtClean="0"/>
              <a:t>OE ARRA Smart Grid Demonstration Program investigated the business case for smart grid technologies</a:t>
            </a:r>
            <a:endParaRPr lang="en-US" dirty="0"/>
          </a:p>
          <a:p>
            <a:endParaRPr lang="en-US" dirty="0"/>
          </a:p>
        </p:txBody>
      </p:sp>
      <p:sp>
        <p:nvSpPr>
          <p:cNvPr id="4" name="Content Placeholder 3"/>
          <p:cNvSpPr>
            <a:spLocks noGrp="1"/>
          </p:cNvSpPr>
          <p:nvPr>
            <p:ph sz="quarter" idx="12"/>
          </p:nvPr>
        </p:nvSpPr>
        <p:spPr>
          <a:xfrm>
            <a:off x="1104900" y="1905000"/>
            <a:ext cx="6934200" cy="2286000"/>
          </a:xfrm>
          <a:solidFill>
            <a:schemeClr val="accent5">
              <a:lumMod val="20000"/>
              <a:lumOff val="80000"/>
            </a:schemeClr>
          </a:solidFill>
          <a:effectLst>
            <a:outerShdw blurRad="50800" dist="38100" dir="2700000" algn="tl" rotWithShape="0">
              <a:prstClr val="black">
                <a:alpha val="40000"/>
              </a:prstClr>
            </a:outerShdw>
          </a:effectLst>
        </p:spPr>
        <p:txBody>
          <a:bodyPr>
            <a:noAutofit/>
          </a:bodyPr>
          <a:lstStyle/>
          <a:p>
            <a:pPr marL="0" indent="0" algn="ctr">
              <a:buNone/>
            </a:pPr>
            <a:r>
              <a:rPr lang="en-US" sz="2400" dirty="0">
                <a:solidFill>
                  <a:schemeClr val="tx1"/>
                </a:solidFill>
              </a:rPr>
              <a:t>This report provides an analysis of the business case for the smart grid based on an aggregation of the analyses </a:t>
            </a:r>
            <a:r>
              <a:rPr lang="en-US" sz="2400" dirty="0" smtClean="0">
                <a:solidFill>
                  <a:schemeClr val="tx1"/>
                </a:solidFill>
              </a:rPr>
              <a:t>of the OE ARRA Smart Grid Demonstration Program. The </a:t>
            </a:r>
            <a:r>
              <a:rPr lang="en-US" sz="2400" dirty="0">
                <a:solidFill>
                  <a:schemeClr val="tx1"/>
                </a:solidFill>
              </a:rPr>
              <a:t>various Smart Grid programs associated with this task were implemented through separate initiatives and described in separate reports. </a:t>
            </a:r>
          </a:p>
        </p:txBody>
      </p:sp>
      <p:sp>
        <p:nvSpPr>
          <p:cNvPr id="7" name="TextBox 6"/>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2" name="TextBox 1"/>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a:t>Project Overview</a:t>
            </a:r>
          </a:p>
        </p:txBody>
      </p:sp>
    </p:spTree>
    <p:extLst>
      <p:ext uri="{BB962C8B-B14F-4D97-AF65-F5344CB8AC3E}">
        <p14:creationId xmlns:p14="http://schemas.microsoft.com/office/powerpoint/2010/main" val="3137834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0"/>
            <a:ext cx="5486400" cy="914400"/>
          </a:xfrm>
        </p:spPr>
        <p:txBody>
          <a:bodyPr/>
          <a:lstStyle/>
          <a:p>
            <a:pPr lvl="0">
              <a:spcBef>
                <a:spcPts val="600"/>
              </a:spcBef>
            </a:pPr>
            <a:r>
              <a:rPr lang="en-US" dirty="0"/>
              <a:t>National Assessment of Conservation Voltage Reduction</a:t>
            </a:r>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Topical Reports</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9" name="TextBox 8"/>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Report Summary</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746025648"/>
              </p:ext>
            </p:extLst>
          </p:nvPr>
        </p:nvGraphicFramePr>
        <p:xfrm>
          <a:off x="2058537" y="1600200"/>
          <a:ext cx="6628263" cy="1524000"/>
        </p:xfrm>
        <a:graphic>
          <a:graphicData uri="http://schemas.openxmlformats.org/drawingml/2006/table">
            <a:tbl>
              <a:tblPr firstRow="1" bandRow="1">
                <a:tableStyleId>{5C22544A-7EE6-4342-B048-85BDC9FD1C3A}</a:tableStyleId>
              </a:tblPr>
              <a:tblGrid>
                <a:gridCol w="6628263"/>
              </a:tblGrid>
              <a:tr h="15240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41 contemporary CVR projects (beyond RDSI and SGDP)</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Collection of 583 references </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Review of 40 regulatory filings</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21202807"/>
              </p:ext>
            </p:extLst>
          </p:nvPr>
        </p:nvGraphicFramePr>
        <p:xfrm>
          <a:off x="2058537" y="3352800"/>
          <a:ext cx="6628263" cy="2667000"/>
        </p:xfrm>
        <a:graphic>
          <a:graphicData uri="http://schemas.openxmlformats.org/drawingml/2006/table">
            <a:tbl>
              <a:tblPr firstRow="1" bandRow="1">
                <a:tableStyleId>{5C22544A-7EE6-4342-B048-85BDC9FD1C3A}</a:tableStyleId>
              </a:tblPr>
              <a:tblGrid>
                <a:gridCol w="6628263"/>
              </a:tblGrid>
              <a:tr h="26670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Most utilities are still in the pilot stage for CVR</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Average energy savings was 1.84%</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Average reduction in peak load was 2.51%</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CVR is lower in cost than any supply-side option including renewables, and compares favorably to demand-side EE options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CVR-related</a:t>
                      </a:r>
                      <a:r>
                        <a:rPr lang="en-US" sz="1400" baseline="0" dirty="0" smtClean="0">
                          <a:solidFill>
                            <a:schemeClr val="tx1"/>
                          </a:solidFill>
                          <a:ea typeface="Times New Roman"/>
                          <a:cs typeface="Times New Roman"/>
                        </a:rPr>
                        <a:t> regulatory approaches are being handled in an ad hoc manner by various stakeholders across the country</a:t>
                      </a:r>
                      <a:endParaRPr lang="en-US" sz="1400" dirty="0" smtClean="0">
                        <a:solidFill>
                          <a:schemeClr val="tx1"/>
                        </a:solidFill>
                        <a:ea typeface="Times New Roman"/>
                        <a:cs typeface="Times New Roman"/>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
        <p:nvSpPr>
          <p:cNvPr id="10" name="TextBox 9"/>
          <p:cNvSpPr txBox="1"/>
          <p:nvPr/>
        </p:nvSpPr>
        <p:spPr>
          <a:xfrm>
            <a:off x="456063" y="1600200"/>
            <a:ext cx="1601337" cy="15240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sz="2000" dirty="0" smtClean="0"/>
          </a:p>
          <a:p>
            <a:r>
              <a:rPr lang="en-US" sz="2000" b="1" dirty="0" smtClean="0"/>
              <a:t>Projects </a:t>
            </a:r>
          </a:p>
          <a:p>
            <a:r>
              <a:rPr lang="en-US" sz="2000" b="1" dirty="0" smtClean="0"/>
              <a:t>Included</a:t>
            </a:r>
            <a:endParaRPr lang="en-US" sz="2000" b="1" dirty="0"/>
          </a:p>
        </p:txBody>
      </p:sp>
      <p:sp>
        <p:nvSpPr>
          <p:cNvPr id="12" name="TextBox 11"/>
          <p:cNvSpPr txBox="1"/>
          <p:nvPr/>
        </p:nvSpPr>
        <p:spPr>
          <a:xfrm>
            <a:off x="457200" y="3352800"/>
            <a:ext cx="1601337" cy="26670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dirty="0" smtClean="0"/>
          </a:p>
          <a:p>
            <a:endParaRPr lang="en-US" dirty="0"/>
          </a:p>
          <a:p>
            <a:endParaRPr lang="en-US" sz="2000" b="1" dirty="0" smtClean="0"/>
          </a:p>
          <a:p>
            <a:r>
              <a:rPr lang="en-US" sz="2000" b="1" dirty="0" smtClean="0"/>
              <a:t>Highlights</a:t>
            </a:r>
            <a:endParaRPr lang="en-US" sz="2000" b="1" dirty="0"/>
          </a:p>
        </p:txBody>
      </p:sp>
    </p:spTree>
    <p:extLst>
      <p:ext uri="{BB962C8B-B14F-4D97-AF65-F5344CB8AC3E}">
        <p14:creationId xmlns:p14="http://schemas.microsoft.com/office/powerpoint/2010/main" val="4285738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0"/>
            <a:ext cx="5504824" cy="914400"/>
          </a:xfrm>
        </p:spPr>
        <p:txBody>
          <a:bodyPr/>
          <a:lstStyle/>
          <a:p>
            <a:pPr lvl="0">
              <a:spcBef>
                <a:spcPts val="600"/>
              </a:spcBef>
            </a:pPr>
            <a:r>
              <a:rPr lang="en-US" dirty="0"/>
              <a:t>Microgrid Demonstrations</a:t>
            </a:r>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Topical Reports</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Report Summary</a:t>
            </a:r>
            <a:endParaRPr lang="en-US" dirty="0"/>
          </a:p>
        </p:txBody>
      </p:sp>
      <p:sp>
        <p:nvSpPr>
          <p:cNvPr id="9" name="TextBox 8"/>
          <p:cNvSpPr txBox="1"/>
          <p:nvPr/>
        </p:nvSpPr>
        <p:spPr>
          <a:xfrm>
            <a:off x="456063" y="1600200"/>
            <a:ext cx="1601337" cy="15240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sz="2000" dirty="0" smtClean="0"/>
          </a:p>
          <a:p>
            <a:r>
              <a:rPr lang="en-US" sz="2000" b="1" dirty="0" smtClean="0"/>
              <a:t>Projects </a:t>
            </a:r>
          </a:p>
          <a:p>
            <a:r>
              <a:rPr lang="en-US" sz="2000" b="1" dirty="0" smtClean="0"/>
              <a:t>Included</a:t>
            </a:r>
            <a:endParaRPr lang="en-US" sz="2000" b="1" dirty="0"/>
          </a:p>
        </p:txBody>
      </p:sp>
      <p:graphicFrame>
        <p:nvGraphicFramePr>
          <p:cNvPr id="10" name="Table 9"/>
          <p:cNvGraphicFramePr>
            <a:graphicFrameLocks noGrp="1"/>
          </p:cNvGraphicFramePr>
          <p:nvPr>
            <p:extLst>
              <p:ext uri="{D42A27DB-BD31-4B8C-83A1-F6EECF244321}">
                <p14:modId xmlns:p14="http://schemas.microsoft.com/office/powerpoint/2010/main" val="2855780203"/>
              </p:ext>
            </p:extLst>
          </p:nvPr>
        </p:nvGraphicFramePr>
        <p:xfrm>
          <a:off x="2058537" y="1600200"/>
          <a:ext cx="6628263" cy="1530096"/>
        </p:xfrm>
        <a:graphic>
          <a:graphicData uri="http://schemas.openxmlformats.org/drawingml/2006/table">
            <a:tbl>
              <a:tblPr firstRow="1" bandRow="1">
                <a:tableStyleId>{5C22544A-7EE6-4342-B048-85BDC9FD1C3A}</a:tableStyleId>
              </a:tblPr>
              <a:tblGrid>
                <a:gridCol w="6628263"/>
              </a:tblGrid>
              <a:tr h="109728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Chevron Energy Solutions Santa Rita Jail CERTS Microgrid </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Illinois Institute of Technology Perfect Power Demonstration </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San Diego Gas and Electric Borrego Springs Microgrid </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PGE Salem Microgrid, part of the Battelle project</a:t>
                      </a:r>
                    </a:p>
                  </a:txBody>
                  <a:tcPr marR="0"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
        <p:nvSpPr>
          <p:cNvPr id="11" name="TextBox 10"/>
          <p:cNvSpPr txBox="1"/>
          <p:nvPr/>
        </p:nvSpPr>
        <p:spPr>
          <a:xfrm>
            <a:off x="457200" y="3352800"/>
            <a:ext cx="1601337" cy="26670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dirty="0" smtClean="0"/>
          </a:p>
          <a:p>
            <a:endParaRPr lang="en-US" dirty="0"/>
          </a:p>
          <a:p>
            <a:endParaRPr lang="en-US" sz="2000" b="1" dirty="0" smtClean="0"/>
          </a:p>
          <a:p>
            <a:r>
              <a:rPr lang="en-US" sz="2000" b="1" dirty="0" smtClean="0"/>
              <a:t>Highlights</a:t>
            </a:r>
            <a:endParaRPr lang="en-US" sz="2000" b="1" dirty="0"/>
          </a:p>
        </p:txBody>
      </p:sp>
      <p:graphicFrame>
        <p:nvGraphicFramePr>
          <p:cNvPr id="12" name="Table 11"/>
          <p:cNvGraphicFramePr>
            <a:graphicFrameLocks noGrp="1"/>
          </p:cNvGraphicFramePr>
          <p:nvPr>
            <p:extLst>
              <p:ext uri="{D42A27DB-BD31-4B8C-83A1-F6EECF244321}">
                <p14:modId xmlns:p14="http://schemas.microsoft.com/office/powerpoint/2010/main" val="2380464948"/>
              </p:ext>
            </p:extLst>
          </p:nvPr>
        </p:nvGraphicFramePr>
        <p:xfrm>
          <a:off x="2058537" y="3352800"/>
          <a:ext cx="6628263" cy="2667000"/>
        </p:xfrm>
        <a:graphic>
          <a:graphicData uri="http://schemas.openxmlformats.org/drawingml/2006/table">
            <a:tbl>
              <a:tblPr firstRow="1" bandRow="1">
                <a:tableStyleId>{5C22544A-7EE6-4342-B048-85BDC9FD1C3A}</a:tableStyleId>
              </a:tblPr>
              <a:tblGrid>
                <a:gridCol w="6628263"/>
              </a:tblGrid>
              <a:tr h="26670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Technical viability of microgrids was demonstrated by all four projects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Microgrids may not have a positive business case except in special cases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Energy storage systems and the Microgrid Master Controller are fundamental to successful microgrid operations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Improved reliability and resiliency are key value areas for microgrids </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Tree>
    <p:extLst>
      <p:ext uri="{BB962C8B-B14F-4D97-AF65-F5344CB8AC3E}">
        <p14:creationId xmlns:p14="http://schemas.microsoft.com/office/powerpoint/2010/main" val="4285738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8710"/>
            <a:ext cx="5486400" cy="923109"/>
          </a:xfrm>
        </p:spPr>
        <p:txBody>
          <a:bodyPr/>
          <a:lstStyle/>
          <a:p>
            <a:pPr lvl="0">
              <a:spcBef>
                <a:spcPts val="600"/>
              </a:spcBef>
            </a:pPr>
            <a:r>
              <a:rPr lang="en-US" dirty="0"/>
              <a:t>Distributed Energy Resource Integration in a Modern Grid</a:t>
            </a:r>
          </a:p>
        </p:txBody>
      </p:sp>
      <p:graphicFrame>
        <p:nvGraphicFramePr>
          <p:cNvPr id="2" name="Content Placeholder 1"/>
          <p:cNvGraphicFramePr>
            <a:graphicFrameLocks noGrp="1"/>
          </p:cNvGraphicFramePr>
          <p:nvPr>
            <p:ph sz="quarter" idx="12"/>
            <p:extLst>
              <p:ext uri="{D42A27DB-BD31-4B8C-83A1-F6EECF244321}">
                <p14:modId xmlns:p14="http://schemas.microsoft.com/office/powerpoint/2010/main" val="591384411"/>
              </p:ext>
            </p:extLst>
          </p:nvPr>
        </p:nvGraphicFramePr>
        <p:xfrm>
          <a:off x="495300" y="1752600"/>
          <a:ext cx="8153399" cy="4220989"/>
        </p:xfrm>
        <a:graphic>
          <a:graphicData uri="http://schemas.openxmlformats.org/drawingml/2006/table">
            <a:tbl>
              <a:tblPr firstRow="1" firstCol="1" bandRow="1"/>
              <a:tblGrid>
                <a:gridCol w="1752982"/>
                <a:gridCol w="1752982"/>
                <a:gridCol w="929487"/>
                <a:gridCol w="929487"/>
                <a:gridCol w="929487"/>
                <a:gridCol w="929487"/>
                <a:gridCol w="929487"/>
              </a:tblGrid>
              <a:tr h="1032387">
                <a:tc>
                  <a:txBody>
                    <a:bodyPr/>
                    <a:lstStyle/>
                    <a:p>
                      <a:pPr marL="0" marR="0" algn="ctr">
                        <a:spcBef>
                          <a:spcPts val="0"/>
                        </a:spcBef>
                        <a:spcAft>
                          <a:spcPts val="0"/>
                        </a:spcAft>
                      </a:pPr>
                      <a:r>
                        <a:rPr lang="en-US" sz="1400" b="1" dirty="0" smtClean="0">
                          <a:solidFill>
                            <a:schemeClr val="bg1"/>
                          </a:solidFill>
                          <a:effectLst/>
                          <a:latin typeface="Calibri"/>
                          <a:ea typeface="Calibri"/>
                          <a:cs typeface="Arial"/>
                        </a:rPr>
                        <a:t>Recipient</a:t>
                      </a:r>
                      <a:endParaRPr lang="en-US" sz="2400" b="1" dirty="0">
                        <a:solidFill>
                          <a:schemeClr val="bg1"/>
                        </a:solidFill>
                        <a:effectLst/>
                        <a:latin typeface="Calibri"/>
                        <a:ea typeface="Times New Roman"/>
                        <a:cs typeface="Times New Roman"/>
                      </a:endParaRPr>
                    </a:p>
                  </a:txBody>
                  <a:tcPr marL="63500" marR="6350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400" b="1" dirty="0">
                          <a:solidFill>
                            <a:schemeClr val="bg1"/>
                          </a:solidFill>
                          <a:effectLst/>
                          <a:latin typeface="Calibri"/>
                          <a:ea typeface="Calibri"/>
                          <a:cs typeface="Arial"/>
                        </a:rPr>
                        <a:t>Project Title</a:t>
                      </a:r>
                      <a:endParaRPr lang="en-US" sz="2400" b="1" dirty="0">
                        <a:solidFill>
                          <a:schemeClr val="bg1"/>
                        </a:solidFill>
                        <a:effectLst/>
                        <a:latin typeface="Calibri"/>
                        <a:ea typeface="Times New Roman"/>
                        <a:cs typeface="Times New Roman"/>
                      </a:endParaRPr>
                    </a:p>
                  </a:txBody>
                  <a:tcPr marL="63500" marR="6350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400" b="1" dirty="0">
                          <a:solidFill>
                            <a:schemeClr val="bg1"/>
                          </a:solidFill>
                          <a:effectLst/>
                          <a:latin typeface="Calibri"/>
                          <a:ea typeface="Calibri"/>
                          <a:cs typeface="Arial"/>
                        </a:rPr>
                        <a:t>Solar PV</a:t>
                      </a:r>
                      <a:endParaRPr lang="en-US" sz="2400" b="1" dirty="0">
                        <a:solidFill>
                          <a:schemeClr val="bg1"/>
                        </a:solidFill>
                        <a:effectLst/>
                        <a:latin typeface="Calibri"/>
                        <a:ea typeface="Times New Roman"/>
                        <a:cs typeface="Times New Roman"/>
                      </a:endParaRPr>
                    </a:p>
                  </a:txBody>
                  <a:tcPr marL="63500" marR="6350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400" b="1" dirty="0">
                          <a:solidFill>
                            <a:schemeClr val="bg1"/>
                          </a:solidFill>
                          <a:effectLst/>
                          <a:latin typeface="Calibri"/>
                          <a:ea typeface="Calibri"/>
                          <a:cs typeface="Arial"/>
                        </a:rPr>
                        <a:t>Small Wind</a:t>
                      </a:r>
                      <a:endParaRPr lang="en-US" sz="2400" b="1" dirty="0">
                        <a:solidFill>
                          <a:schemeClr val="bg1"/>
                        </a:solidFill>
                        <a:effectLst/>
                        <a:latin typeface="Calibri"/>
                        <a:ea typeface="Times New Roman"/>
                        <a:cs typeface="Times New Roman"/>
                      </a:endParaRPr>
                    </a:p>
                  </a:txBody>
                  <a:tcPr marL="63500" marR="6350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400" b="1" dirty="0">
                          <a:solidFill>
                            <a:schemeClr val="bg1"/>
                          </a:solidFill>
                          <a:effectLst/>
                          <a:latin typeface="Calibri"/>
                          <a:ea typeface="Calibri"/>
                          <a:cs typeface="Arial"/>
                        </a:rPr>
                        <a:t>Grid-Connected Energy Storage</a:t>
                      </a:r>
                      <a:endParaRPr lang="en-US" sz="2400" b="1" dirty="0">
                        <a:solidFill>
                          <a:schemeClr val="bg1"/>
                        </a:solidFill>
                        <a:effectLst/>
                        <a:latin typeface="Calibri"/>
                        <a:ea typeface="Times New Roman"/>
                        <a:cs typeface="Times New Roman"/>
                      </a:endParaRPr>
                    </a:p>
                  </a:txBody>
                  <a:tcPr marL="63500" marR="6350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400" b="1" dirty="0">
                          <a:solidFill>
                            <a:schemeClr val="bg1"/>
                          </a:solidFill>
                          <a:effectLst/>
                          <a:latin typeface="Calibri"/>
                          <a:ea typeface="Calibri"/>
                          <a:cs typeface="Arial"/>
                        </a:rPr>
                        <a:t>PEVs</a:t>
                      </a:r>
                      <a:endParaRPr lang="en-US" sz="2400" b="1" dirty="0">
                        <a:solidFill>
                          <a:schemeClr val="bg1"/>
                        </a:solidFill>
                        <a:effectLst/>
                        <a:latin typeface="Calibri"/>
                        <a:ea typeface="Times New Roman"/>
                        <a:cs typeface="Times New Roman"/>
                      </a:endParaRPr>
                    </a:p>
                  </a:txBody>
                  <a:tcPr marL="63500" marR="6350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solidFill>
                  </a:tcPr>
                </a:tc>
                <a:tc>
                  <a:txBody>
                    <a:bodyPr/>
                    <a:lstStyle/>
                    <a:p>
                      <a:pPr marL="0" marR="0" algn="ctr">
                        <a:spcBef>
                          <a:spcPts val="0"/>
                        </a:spcBef>
                        <a:spcAft>
                          <a:spcPts val="0"/>
                        </a:spcAft>
                      </a:pPr>
                      <a:r>
                        <a:rPr lang="en-US" sz="1400" b="1" dirty="0">
                          <a:solidFill>
                            <a:schemeClr val="bg1"/>
                          </a:solidFill>
                          <a:effectLst/>
                          <a:latin typeface="Calibri"/>
                          <a:ea typeface="Calibri"/>
                          <a:cs typeface="Arial"/>
                        </a:rPr>
                        <a:t>DR</a:t>
                      </a:r>
                      <a:endParaRPr lang="en-US" sz="2400" b="1" dirty="0">
                        <a:solidFill>
                          <a:schemeClr val="bg1"/>
                        </a:solidFill>
                        <a:effectLst/>
                        <a:latin typeface="Calibri"/>
                        <a:ea typeface="Times New Roman"/>
                        <a:cs typeface="Times New Roman"/>
                      </a:endParaRPr>
                    </a:p>
                  </a:txBody>
                  <a:tcPr marL="63500" marR="6350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solidFill>
                  </a:tcPr>
                </a:tc>
              </a:tr>
              <a:tr h="614516">
                <a:tc>
                  <a:txBody>
                    <a:bodyPr/>
                    <a:lstStyle/>
                    <a:p>
                      <a:pPr marL="0" marR="0">
                        <a:spcBef>
                          <a:spcPts val="0"/>
                        </a:spcBef>
                        <a:spcAft>
                          <a:spcPts val="0"/>
                        </a:spcAft>
                      </a:pPr>
                      <a:r>
                        <a:rPr lang="en-US" sz="1200" b="1" dirty="0">
                          <a:effectLst/>
                          <a:latin typeface="Calibri"/>
                          <a:ea typeface="Calibri"/>
                          <a:cs typeface="Arial"/>
                        </a:rPr>
                        <a:t>Consolidated Edison Company of New York (Con Edison)</a:t>
                      </a:r>
                      <a:endParaRPr lang="en-US" sz="1200" b="1" dirty="0">
                        <a:effectLst/>
                        <a:latin typeface="Calibri"/>
                        <a:ea typeface="Times New Roman"/>
                        <a:cs typeface="Times New Roman"/>
                      </a:endParaRPr>
                    </a:p>
                  </a:txBody>
                  <a:tcPr marL="63500" marR="63500" marT="0" marB="0" anchor="ctr">
                    <a:lnL w="12700" cap="flat" cmpd="sng" algn="ctr">
                      <a:solidFill>
                        <a:schemeClr val="bg2"/>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200" b="1" kern="1200" dirty="0">
                          <a:solidFill>
                            <a:schemeClr val="tx1"/>
                          </a:solidFill>
                          <a:effectLst/>
                          <a:latin typeface="Calibri"/>
                          <a:ea typeface="Calibri"/>
                          <a:cs typeface="Arial"/>
                        </a:rPr>
                        <a:t>Secure Interoperable Open Smart Grid Demonstration in NY and NJ </a:t>
                      </a:r>
                    </a:p>
                  </a:txBody>
                  <a:tcPr marL="63500" marR="63500" marT="0"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kern="1200" dirty="0">
                        <a:solidFill>
                          <a:schemeClr val="tx1"/>
                        </a:solidFill>
                        <a:effectLst/>
                        <a:latin typeface="Calibri"/>
                        <a:ea typeface="Calibri"/>
                        <a:cs typeface="Arial"/>
                      </a:endParaRPr>
                    </a:p>
                  </a:txBody>
                  <a:tcPr marL="63500" marR="63500" marT="0"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60887">
                <a:tc>
                  <a:txBody>
                    <a:bodyPr/>
                    <a:lstStyle/>
                    <a:p>
                      <a:pPr marL="0" marR="0">
                        <a:spcBef>
                          <a:spcPts val="0"/>
                        </a:spcBef>
                        <a:spcAft>
                          <a:spcPts val="0"/>
                        </a:spcAft>
                      </a:pPr>
                      <a:r>
                        <a:rPr lang="en-US" sz="1200" b="1" dirty="0">
                          <a:effectLst/>
                          <a:latin typeface="Calibri"/>
                          <a:ea typeface="Calibri"/>
                          <a:cs typeface="Arial"/>
                        </a:rPr>
                        <a:t>Con Edison</a:t>
                      </a:r>
                      <a:endParaRPr lang="en-US" sz="1200" b="1" dirty="0">
                        <a:effectLst/>
                        <a:latin typeface="Calibri"/>
                        <a:ea typeface="Times New Roman"/>
                        <a:cs typeface="Times New Roman"/>
                      </a:endParaRPr>
                    </a:p>
                  </a:txBody>
                  <a:tcPr marL="63500" marR="63500" marT="0" marB="0" anchor="ctr">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200" b="1" kern="1200" dirty="0">
                          <a:solidFill>
                            <a:schemeClr val="tx1"/>
                          </a:solidFill>
                          <a:effectLst/>
                          <a:latin typeface="Calibri"/>
                          <a:ea typeface="Calibri"/>
                          <a:cs typeface="Arial"/>
                        </a:rPr>
                        <a:t>Interoperability of Demand Response Resources</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 </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 </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 </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 </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5581">
                <a:tc>
                  <a:txBody>
                    <a:bodyPr/>
                    <a:lstStyle/>
                    <a:p>
                      <a:pPr marL="0" marR="0">
                        <a:spcBef>
                          <a:spcPts val="0"/>
                        </a:spcBef>
                        <a:spcAft>
                          <a:spcPts val="0"/>
                        </a:spcAft>
                      </a:pPr>
                      <a:r>
                        <a:rPr lang="en-US" sz="1200" b="1" dirty="0">
                          <a:effectLst/>
                          <a:latin typeface="Calibri"/>
                          <a:ea typeface="Calibri"/>
                          <a:cs typeface="Arial"/>
                        </a:rPr>
                        <a:t>Southern California Edison (SCE)</a:t>
                      </a:r>
                      <a:endParaRPr lang="en-US" sz="1200" b="1" dirty="0">
                        <a:effectLst/>
                        <a:latin typeface="Calibri"/>
                        <a:ea typeface="Times New Roman"/>
                        <a:cs typeface="Times New Roman"/>
                      </a:endParaRPr>
                    </a:p>
                  </a:txBody>
                  <a:tcPr marL="63500" marR="63500" marT="0" marB="0" anchor="ctr">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200" b="1" kern="1200" dirty="0">
                          <a:solidFill>
                            <a:schemeClr val="tx1"/>
                          </a:solidFill>
                          <a:effectLst/>
                          <a:latin typeface="Calibri"/>
                          <a:ea typeface="Calibri"/>
                          <a:cs typeface="Arial"/>
                        </a:rPr>
                        <a:t>Irvine Smart Grid Demonstration</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kern="1200" dirty="0">
                        <a:solidFill>
                          <a:schemeClr val="tx1"/>
                        </a:solidFill>
                        <a:effectLst/>
                        <a:latin typeface="Calibri"/>
                        <a:ea typeface="Calibri"/>
                        <a:cs typeface="Arial"/>
                      </a:endParaRP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660830">
                <a:tc>
                  <a:txBody>
                    <a:bodyPr/>
                    <a:lstStyle/>
                    <a:p>
                      <a:pPr marL="0" marR="0">
                        <a:spcBef>
                          <a:spcPts val="0"/>
                        </a:spcBef>
                        <a:spcAft>
                          <a:spcPts val="0"/>
                        </a:spcAft>
                      </a:pPr>
                      <a:r>
                        <a:rPr lang="en-US" sz="1200" b="1" dirty="0">
                          <a:effectLst/>
                          <a:latin typeface="Calibri"/>
                          <a:ea typeface="Calibri"/>
                          <a:cs typeface="Arial"/>
                        </a:rPr>
                        <a:t>Center for Commercialization of Electric Technologies (CCET)</a:t>
                      </a:r>
                      <a:endParaRPr lang="en-US" sz="1200" b="1" dirty="0">
                        <a:effectLst/>
                        <a:latin typeface="Calibri"/>
                        <a:ea typeface="Times New Roman"/>
                        <a:cs typeface="Times New Roman"/>
                      </a:endParaRPr>
                    </a:p>
                  </a:txBody>
                  <a:tcPr marL="63500" marR="63500" marT="0" marB="0" anchor="ctr">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200" b="1" kern="1200" dirty="0">
                          <a:solidFill>
                            <a:schemeClr val="tx1"/>
                          </a:solidFill>
                          <a:effectLst/>
                          <a:latin typeface="Calibri"/>
                          <a:ea typeface="Calibri"/>
                          <a:cs typeface="Arial"/>
                        </a:rPr>
                        <a:t>Technology Solutions for Wind Integration in ERCOT </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05581">
                <a:tc>
                  <a:txBody>
                    <a:bodyPr/>
                    <a:lstStyle/>
                    <a:p>
                      <a:pPr marL="0" marR="0">
                        <a:spcBef>
                          <a:spcPts val="0"/>
                        </a:spcBef>
                        <a:spcAft>
                          <a:spcPts val="0"/>
                        </a:spcAft>
                      </a:pPr>
                      <a:r>
                        <a:rPr lang="en-US" sz="1200" b="1" dirty="0">
                          <a:effectLst/>
                          <a:latin typeface="Calibri"/>
                          <a:ea typeface="Calibri"/>
                          <a:cs typeface="Arial"/>
                        </a:rPr>
                        <a:t>Pecan Street Inc. (Pecan Street)</a:t>
                      </a:r>
                      <a:endParaRPr lang="en-US" sz="1200" b="1" dirty="0">
                        <a:effectLst/>
                        <a:latin typeface="Calibri"/>
                        <a:ea typeface="Times New Roman"/>
                        <a:cs typeface="Times New Roman"/>
                      </a:endParaRPr>
                    </a:p>
                  </a:txBody>
                  <a:tcPr marL="63500" marR="63500" marT="0" marB="0" anchor="ctr">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200" b="1" kern="1200" dirty="0">
                          <a:solidFill>
                            <a:schemeClr val="tx1"/>
                          </a:solidFill>
                          <a:effectLst/>
                          <a:latin typeface="Calibri"/>
                          <a:ea typeface="Calibri"/>
                          <a:cs typeface="Arial"/>
                        </a:rPr>
                        <a:t>Energy Internet Demonstration</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kern="1200" dirty="0">
                        <a:solidFill>
                          <a:schemeClr val="tx1"/>
                        </a:solidFill>
                        <a:effectLst/>
                        <a:latin typeface="Calibri"/>
                        <a:ea typeface="Calibri"/>
                        <a:cs typeface="Arial"/>
                      </a:endParaRP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5570">
                <a:tc>
                  <a:txBody>
                    <a:bodyPr/>
                    <a:lstStyle/>
                    <a:p>
                      <a:pPr marL="0" marR="0">
                        <a:spcBef>
                          <a:spcPts val="0"/>
                        </a:spcBef>
                        <a:spcAft>
                          <a:spcPts val="0"/>
                        </a:spcAft>
                      </a:pPr>
                      <a:r>
                        <a:rPr lang="en-US" sz="1200" b="1" dirty="0">
                          <a:effectLst/>
                          <a:latin typeface="Calibri"/>
                          <a:ea typeface="Calibri"/>
                          <a:cs typeface="Arial"/>
                        </a:rPr>
                        <a:t>Hawaii Natural Energy Institute (HNEI)</a:t>
                      </a:r>
                      <a:endParaRPr lang="en-US" sz="1200" b="1" dirty="0">
                        <a:effectLst/>
                        <a:latin typeface="Calibri"/>
                        <a:ea typeface="Times New Roman"/>
                        <a:cs typeface="Times New Roman"/>
                      </a:endParaRPr>
                    </a:p>
                  </a:txBody>
                  <a:tcPr marL="63500" marR="63500" marT="0" marB="0" anchor="ctr">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200" b="1" kern="1200" dirty="0">
                          <a:solidFill>
                            <a:schemeClr val="tx1"/>
                          </a:solidFill>
                          <a:effectLst/>
                          <a:latin typeface="Calibri"/>
                          <a:ea typeface="Calibri"/>
                          <a:cs typeface="Arial"/>
                        </a:rPr>
                        <a:t>Maui Smart Grid Demonstration Project</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kern="1200" dirty="0">
                        <a:solidFill>
                          <a:schemeClr val="tx1"/>
                        </a:solidFill>
                        <a:effectLst/>
                        <a:latin typeface="Calibri"/>
                        <a:ea typeface="Calibri"/>
                        <a:cs typeface="Arial"/>
                      </a:endParaRP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kern="1200" dirty="0">
                        <a:solidFill>
                          <a:schemeClr val="tx1"/>
                        </a:solidFill>
                        <a:effectLst/>
                        <a:latin typeface="Calibri"/>
                        <a:ea typeface="Calibri"/>
                        <a:cs typeface="Arial"/>
                      </a:endParaRPr>
                    </a:p>
                  </a:txBody>
                  <a:tcPr marL="63500" marR="63500" marT="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kern="1200" dirty="0">
                          <a:solidFill>
                            <a:schemeClr val="tx1"/>
                          </a:solidFill>
                          <a:effectLst/>
                          <a:latin typeface="Calibri"/>
                          <a:ea typeface="Calibri"/>
                          <a:cs typeface="Arial"/>
                        </a:rPr>
                        <a:t>x</a:t>
                      </a:r>
                    </a:p>
                  </a:txBody>
                  <a:tcPr marL="63500" marR="63500" marT="0" marB="0" anchor="ctr">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Topical Reports</a:t>
            </a:r>
            <a:endParaRPr lang="en-US" sz="1200" b="0" kern="0" dirty="0">
              <a:solidFill>
                <a:schemeClr val="accent3"/>
              </a:solidFill>
              <a:latin typeface="Calibri" panose="020F0502020204030204" pitchFamily="34" charset="0"/>
            </a:endParaRPr>
          </a:p>
        </p:txBody>
      </p:sp>
      <p:sp>
        <p:nvSpPr>
          <p:cNvPr id="6" name="TextBox 5"/>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10" name="TextBox 9"/>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Projects and Technologies </a:t>
            </a:r>
            <a:endParaRPr lang="en-US" dirty="0"/>
          </a:p>
        </p:txBody>
      </p:sp>
    </p:spTree>
    <p:extLst>
      <p:ext uri="{BB962C8B-B14F-4D97-AF65-F5344CB8AC3E}">
        <p14:creationId xmlns:p14="http://schemas.microsoft.com/office/powerpoint/2010/main" val="4285738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599" y="0"/>
            <a:ext cx="5483053" cy="914400"/>
          </a:xfrm>
        </p:spPr>
        <p:txBody>
          <a:bodyPr/>
          <a:lstStyle/>
          <a:p>
            <a:pPr>
              <a:spcBef>
                <a:spcPts val="600"/>
              </a:spcBef>
            </a:pPr>
            <a:r>
              <a:rPr lang="en-US" dirty="0" smtClean="0"/>
              <a:t>Distributed Energy </a:t>
            </a:r>
            <a:r>
              <a:rPr lang="en-US" dirty="0"/>
              <a:t>Resource Integration in a Modern </a:t>
            </a:r>
            <a:r>
              <a:rPr lang="en-US" dirty="0" smtClean="0"/>
              <a:t>Grid (Continued)</a:t>
            </a:r>
            <a:endParaRPr lang="en-US" dirty="0"/>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Topical Reports</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Report Summary (Continued)</a:t>
            </a:r>
            <a:endParaRPr lang="en-US" dirty="0"/>
          </a:p>
        </p:txBody>
      </p:sp>
      <p:sp>
        <p:nvSpPr>
          <p:cNvPr id="9" name="TextBox 8"/>
          <p:cNvSpPr txBox="1"/>
          <p:nvPr/>
        </p:nvSpPr>
        <p:spPr>
          <a:xfrm>
            <a:off x="456062" y="1600200"/>
            <a:ext cx="1599980" cy="7620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r>
              <a:rPr lang="en-US" sz="2000" b="1" dirty="0" smtClean="0"/>
              <a:t>Projects </a:t>
            </a:r>
          </a:p>
          <a:p>
            <a:r>
              <a:rPr lang="en-US" sz="2000" b="1" dirty="0" smtClean="0"/>
              <a:t>Included</a:t>
            </a:r>
            <a:endParaRPr lang="en-US" sz="2000" b="1" dirty="0"/>
          </a:p>
        </p:txBody>
      </p:sp>
      <p:graphicFrame>
        <p:nvGraphicFramePr>
          <p:cNvPr id="10" name="Table 9"/>
          <p:cNvGraphicFramePr>
            <a:graphicFrameLocks noGrp="1"/>
          </p:cNvGraphicFramePr>
          <p:nvPr>
            <p:extLst>
              <p:ext uri="{D42A27DB-BD31-4B8C-83A1-F6EECF244321}">
                <p14:modId xmlns:p14="http://schemas.microsoft.com/office/powerpoint/2010/main" val="2716545326"/>
              </p:ext>
            </p:extLst>
          </p:nvPr>
        </p:nvGraphicFramePr>
        <p:xfrm>
          <a:off x="2056262" y="1600200"/>
          <a:ext cx="6630538" cy="762000"/>
        </p:xfrm>
        <a:graphic>
          <a:graphicData uri="http://schemas.openxmlformats.org/drawingml/2006/table">
            <a:tbl>
              <a:tblPr firstRow="1" bandRow="1">
                <a:tableStyleId>{5C22544A-7EE6-4342-B048-85BDC9FD1C3A}</a:tableStyleId>
              </a:tblPr>
              <a:tblGrid>
                <a:gridCol w="6630538"/>
              </a:tblGrid>
              <a:tr h="7620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See previous</a:t>
                      </a:r>
                      <a:r>
                        <a:rPr lang="en-US" sz="1400" baseline="0" dirty="0" smtClean="0">
                          <a:solidFill>
                            <a:schemeClr val="tx1"/>
                          </a:solidFill>
                          <a:ea typeface="Times New Roman"/>
                          <a:cs typeface="Times New Roman"/>
                        </a:rPr>
                        <a:t> slide</a:t>
                      </a:r>
                      <a:endParaRPr lang="en-US" sz="1400" dirty="0" smtClean="0">
                        <a:solidFill>
                          <a:schemeClr val="tx1"/>
                        </a:solidFill>
                        <a:ea typeface="Times New Roman"/>
                        <a:cs typeface="Times New Roman"/>
                      </a:endParaRPr>
                    </a:p>
                  </a:txBody>
                  <a:tcPr marR="0"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
        <p:nvSpPr>
          <p:cNvPr id="11" name="TextBox 10"/>
          <p:cNvSpPr txBox="1"/>
          <p:nvPr/>
        </p:nvSpPr>
        <p:spPr>
          <a:xfrm>
            <a:off x="457200" y="2438400"/>
            <a:ext cx="1599062" cy="38100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dirty="0" smtClean="0"/>
          </a:p>
          <a:p>
            <a:endParaRPr lang="en-US" dirty="0"/>
          </a:p>
          <a:p>
            <a:endParaRPr lang="en-US" sz="2000" b="1" dirty="0" smtClean="0"/>
          </a:p>
          <a:p>
            <a:r>
              <a:rPr lang="en-US" sz="2000" b="1" dirty="0" smtClean="0"/>
              <a:t>Highlights</a:t>
            </a:r>
            <a:endParaRPr lang="en-US" sz="2000" b="1" dirty="0"/>
          </a:p>
        </p:txBody>
      </p:sp>
      <p:graphicFrame>
        <p:nvGraphicFramePr>
          <p:cNvPr id="12" name="Table 11"/>
          <p:cNvGraphicFramePr>
            <a:graphicFrameLocks noGrp="1"/>
          </p:cNvGraphicFramePr>
          <p:nvPr>
            <p:extLst>
              <p:ext uri="{D42A27DB-BD31-4B8C-83A1-F6EECF244321}">
                <p14:modId xmlns:p14="http://schemas.microsoft.com/office/powerpoint/2010/main" val="737761445"/>
              </p:ext>
            </p:extLst>
          </p:nvPr>
        </p:nvGraphicFramePr>
        <p:xfrm>
          <a:off x="2056262" y="2438400"/>
          <a:ext cx="6630538" cy="3797808"/>
        </p:xfrm>
        <a:graphic>
          <a:graphicData uri="http://schemas.openxmlformats.org/drawingml/2006/table">
            <a:tbl>
              <a:tblPr firstRow="1" bandRow="1">
                <a:tableStyleId>{5C22544A-7EE6-4342-B048-85BDC9FD1C3A}</a:tableStyleId>
              </a:tblPr>
              <a:tblGrid>
                <a:gridCol w="6630538"/>
              </a:tblGrid>
              <a:tr h="34290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Con Edison found that energy storage can alleviate system congestion and provide significant value through  participation in DR programs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HNEI found that battery energy storage systems (BESS) can smooth variations in loads and renewable energy output</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SCE found that customer-facing technologies can help facilitate DER integration by simplifying the customer experience</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Con Edison developed a DR Control Center (DRCC) that created significant net annual value</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Pecan Street concluded that PEV adoption can likely rise to higher penetration levels without negative impacts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CCET determined that EV battery capacity can provide frequency regulation but the cost to do so in ERCOT is prohibitive</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Tree>
    <p:extLst>
      <p:ext uri="{BB962C8B-B14F-4D97-AF65-F5344CB8AC3E}">
        <p14:creationId xmlns:p14="http://schemas.microsoft.com/office/powerpoint/2010/main" val="517044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0"/>
            <a:ext cx="5486400" cy="914400"/>
          </a:xfrm>
        </p:spPr>
        <p:txBody>
          <a:bodyPr/>
          <a:lstStyle/>
          <a:p>
            <a:pPr lvl="0">
              <a:spcBef>
                <a:spcPts val="600"/>
              </a:spcBef>
            </a:pPr>
            <a:r>
              <a:rPr lang="en-US" dirty="0"/>
              <a:t>Smart Grid Communications: Laying the Foundations for Transactive Energy </a:t>
            </a:r>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Topical Reports</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Report Summary</a:t>
            </a:r>
            <a:endParaRPr lang="en-US" dirty="0"/>
          </a:p>
        </p:txBody>
      </p:sp>
      <p:sp>
        <p:nvSpPr>
          <p:cNvPr id="9" name="TextBox 8"/>
          <p:cNvSpPr txBox="1"/>
          <p:nvPr/>
        </p:nvSpPr>
        <p:spPr>
          <a:xfrm>
            <a:off x="456063" y="1600200"/>
            <a:ext cx="1601337" cy="19812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sz="2000" dirty="0" smtClean="0"/>
          </a:p>
          <a:p>
            <a:endParaRPr lang="en-US" sz="2000" dirty="0" smtClean="0"/>
          </a:p>
          <a:p>
            <a:r>
              <a:rPr lang="en-US" sz="2000" b="1" dirty="0" smtClean="0"/>
              <a:t>Projects </a:t>
            </a:r>
          </a:p>
          <a:p>
            <a:r>
              <a:rPr lang="en-US" sz="2000" b="1" dirty="0" smtClean="0"/>
              <a:t>Included</a:t>
            </a:r>
            <a:endParaRPr lang="en-US" sz="2000" b="1" dirty="0"/>
          </a:p>
        </p:txBody>
      </p:sp>
      <p:graphicFrame>
        <p:nvGraphicFramePr>
          <p:cNvPr id="10" name="Table 9"/>
          <p:cNvGraphicFramePr>
            <a:graphicFrameLocks noGrp="1"/>
          </p:cNvGraphicFramePr>
          <p:nvPr>
            <p:extLst>
              <p:ext uri="{D42A27DB-BD31-4B8C-83A1-F6EECF244321}">
                <p14:modId xmlns:p14="http://schemas.microsoft.com/office/powerpoint/2010/main" val="109010165"/>
              </p:ext>
            </p:extLst>
          </p:nvPr>
        </p:nvGraphicFramePr>
        <p:xfrm>
          <a:off x="2058537" y="1600200"/>
          <a:ext cx="6628263" cy="2020824"/>
        </p:xfrm>
        <a:graphic>
          <a:graphicData uri="http://schemas.openxmlformats.org/drawingml/2006/table">
            <a:tbl>
              <a:tblPr firstRow="1" bandRow="1">
                <a:tableStyleId>{5C22544A-7EE6-4342-B048-85BDC9FD1C3A}</a:tableStyleId>
              </a:tblPr>
              <a:tblGrid>
                <a:gridCol w="6628263"/>
              </a:tblGrid>
              <a:tr h="109728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Southern California Edison — 4G LTE cellular and radio </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Kansas City Power &amp; Light — Fiber optic, plain old telephone service (POTS), radio, Wi-Fi</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Con Edison— 4G LTE cellular, fiber optic, PLC, radio, virtual private network Battelle Memorial Institute — Fiber optic, PLC</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AEP Ohio — 3G cellular</a:t>
                      </a:r>
                    </a:p>
                  </a:txBody>
                  <a:tcPr marR="0"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
        <p:nvSpPr>
          <p:cNvPr id="11" name="TextBox 10"/>
          <p:cNvSpPr txBox="1"/>
          <p:nvPr/>
        </p:nvSpPr>
        <p:spPr>
          <a:xfrm>
            <a:off x="457200" y="3962400"/>
            <a:ext cx="1601337" cy="22098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dirty="0" smtClean="0"/>
          </a:p>
          <a:p>
            <a:endParaRPr lang="en-US" sz="2000" b="1" dirty="0" smtClean="0"/>
          </a:p>
          <a:p>
            <a:r>
              <a:rPr lang="en-US" sz="2000" b="1" dirty="0" smtClean="0"/>
              <a:t>Highlights</a:t>
            </a:r>
            <a:endParaRPr lang="en-US" sz="2000" b="1" dirty="0"/>
          </a:p>
        </p:txBody>
      </p:sp>
      <p:graphicFrame>
        <p:nvGraphicFramePr>
          <p:cNvPr id="12" name="Table 11"/>
          <p:cNvGraphicFramePr>
            <a:graphicFrameLocks noGrp="1"/>
          </p:cNvGraphicFramePr>
          <p:nvPr>
            <p:extLst>
              <p:ext uri="{D42A27DB-BD31-4B8C-83A1-F6EECF244321}">
                <p14:modId xmlns:p14="http://schemas.microsoft.com/office/powerpoint/2010/main" val="1691965405"/>
              </p:ext>
            </p:extLst>
          </p:nvPr>
        </p:nvGraphicFramePr>
        <p:xfrm>
          <a:off x="2058537" y="3962400"/>
          <a:ext cx="6628263" cy="2209800"/>
        </p:xfrm>
        <a:graphic>
          <a:graphicData uri="http://schemas.openxmlformats.org/drawingml/2006/table">
            <a:tbl>
              <a:tblPr firstRow="1" bandRow="1">
                <a:tableStyleId>{5C22544A-7EE6-4342-B048-85BDC9FD1C3A}</a:tableStyleId>
              </a:tblPr>
              <a:tblGrid>
                <a:gridCol w="6628263"/>
              </a:tblGrid>
              <a:tr h="22098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Transactive energy (TE) is an emerging concept</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Markets with a great need for DR resources may be more likely to adopt TE</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AEP Ohio demonstrated the ability to communicate real-time prices to customers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Battelle demonstrated transactive control of a diverse portfolio of resources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Standards, interoperability, cybersecurity, and customer data privacy remain ongoing concerns</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Tree>
    <p:extLst>
      <p:ext uri="{BB962C8B-B14F-4D97-AF65-F5344CB8AC3E}">
        <p14:creationId xmlns:p14="http://schemas.microsoft.com/office/powerpoint/2010/main" val="4285738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17418"/>
            <a:ext cx="5486400" cy="931817"/>
          </a:xfrm>
        </p:spPr>
        <p:txBody>
          <a:bodyPr/>
          <a:lstStyle/>
          <a:p>
            <a:pPr lvl="0">
              <a:spcBef>
                <a:spcPts val="600"/>
              </a:spcBef>
            </a:pPr>
            <a:r>
              <a:rPr lang="en-US" dirty="0" smtClean="0"/>
              <a:t>Analysis of Smart Grid Business Case Regulatory Filings</a:t>
            </a:r>
            <a:endParaRPr lang="en-US" dirty="0"/>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Topical Reports</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Report Summary</a:t>
            </a:r>
            <a:endParaRPr lang="en-US" dirty="0"/>
          </a:p>
        </p:txBody>
      </p:sp>
      <p:sp>
        <p:nvSpPr>
          <p:cNvPr id="9" name="TextBox 8"/>
          <p:cNvSpPr txBox="1"/>
          <p:nvPr/>
        </p:nvSpPr>
        <p:spPr>
          <a:xfrm>
            <a:off x="456063" y="1600200"/>
            <a:ext cx="1601337" cy="10668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sz="1500" dirty="0" smtClean="0"/>
          </a:p>
          <a:p>
            <a:r>
              <a:rPr lang="en-US" sz="2000" b="1" dirty="0" smtClean="0"/>
              <a:t>Scope</a:t>
            </a:r>
            <a:endParaRPr lang="en-US" sz="2000" b="1" dirty="0"/>
          </a:p>
        </p:txBody>
      </p:sp>
      <p:graphicFrame>
        <p:nvGraphicFramePr>
          <p:cNvPr id="10" name="Table 9"/>
          <p:cNvGraphicFramePr>
            <a:graphicFrameLocks noGrp="1"/>
          </p:cNvGraphicFramePr>
          <p:nvPr>
            <p:extLst>
              <p:ext uri="{D42A27DB-BD31-4B8C-83A1-F6EECF244321}">
                <p14:modId xmlns:p14="http://schemas.microsoft.com/office/powerpoint/2010/main" val="844965125"/>
              </p:ext>
            </p:extLst>
          </p:nvPr>
        </p:nvGraphicFramePr>
        <p:xfrm>
          <a:off x="2058537" y="1600200"/>
          <a:ext cx="6628263" cy="1066800"/>
        </p:xfrm>
        <a:graphic>
          <a:graphicData uri="http://schemas.openxmlformats.org/drawingml/2006/table">
            <a:tbl>
              <a:tblPr firstRow="1" bandRow="1">
                <a:tableStyleId>{5C22544A-7EE6-4342-B048-85BDC9FD1C3A}</a:tableStyleId>
              </a:tblPr>
              <a:tblGrid>
                <a:gridCol w="6628263"/>
              </a:tblGrid>
              <a:tr h="10668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Review of Smart Grid Business Case Filings to PUCs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Improve understanding of costs and benefits </a:t>
                      </a:r>
                    </a:p>
                  </a:txBody>
                  <a:tcPr marR="0"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
        <p:nvSpPr>
          <p:cNvPr id="11" name="TextBox 10"/>
          <p:cNvSpPr txBox="1"/>
          <p:nvPr/>
        </p:nvSpPr>
        <p:spPr>
          <a:xfrm>
            <a:off x="457200" y="2819400"/>
            <a:ext cx="1601337" cy="233172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endParaRPr lang="en-US" dirty="0" smtClean="0"/>
          </a:p>
          <a:p>
            <a:endParaRPr lang="en-US" sz="2000" b="1" dirty="0" smtClean="0"/>
          </a:p>
          <a:p>
            <a:r>
              <a:rPr lang="en-US" sz="2000" b="1" dirty="0" smtClean="0"/>
              <a:t>Highlights</a:t>
            </a:r>
            <a:endParaRPr lang="en-US" sz="2000" b="1" dirty="0"/>
          </a:p>
        </p:txBody>
      </p:sp>
      <p:graphicFrame>
        <p:nvGraphicFramePr>
          <p:cNvPr id="12" name="Table 11"/>
          <p:cNvGraphicFramePr>
            <a:graphicFrameLocks noGrp="1"/>
          </p:cNvGraphicFramePr>
          <p:nvPr>
            <p:extLst>
              <p:ext uri="{D42A27DB-BD31-4B8C-83A1-F6EECF244321}">
                <p14:modId xmlns:p14="http://schemas.microsoft.com/office/powerpoint/2010/main" val="1004895289"/>
              </p:ext>
            </p:extLst>
          </p:nvPr>
        </p:nvGraphicFramePr>
        <p:xfrm>
          <a:off x="2058537" y="2819400"/>
          <a:ext cx="6628263" cy="2325624"/>
        </p:xfrm>
        <a:graphic>
          <a:graphicData uri="http://schemas.openxmlformats.org/drawingml/2006/table">
            <a:tbl>
              <a:tblPr firstRow="1" bandRow="1">
                <a:tableStyleId>{5C22544A-7EE6-4342-B048-85BDC9FD1C3A}</a:tableStyleId>
              </a:tblPr>
              <a:tblGrid>
                <a:gridCol w="6628263"/>
              </a:tblGrid>
              <a:tr h="2209800">
                <a:tc>
                  <a:txBody>
                    <a:bodyPr/>
                    <a:lstStyle/>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Reviewed 23 filings (majority were SGIG recipients)</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Four major benefit categories (metering, distribution, transmission, DR)</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Six common cost categories (equipment, IT, labor, PM, marketing, maintenance)</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Benefits widely varied based  on project scope and strategy</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Cost recovery methods also varied</a:t>
                      </a:r>
                    </a:p>
                    <a:p>
                      <a:pPr marL="285750" indent="-285750" algn="l">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AMI viewed as foundational for other smart grid technologies</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
        <p:nvSpPr>
          <p:cNvPr id="6" name="TextBox 5"/>
          <p:cNvSpPr txBox="1"/>
          <p:nvPr/>
        </p:nvSpPr>
        <p:spPr>
          <a:xfrm>
            <a:off x="152400" y="5334000"/>
            <a:ext cx="8839200" cy="762000"/>
          </a:xfrm>
          <a:prstGeom prst="rect">
            <a:avLst/>
          </a:prstGeom>
          <a:noFill/>
        </p:spPr>
        <p:txBody>
          <a:bodyPr wrap="square" tIns="91440" bIns="91440" rtlCol="0">
            <a:noAutofit/>
          </a:bodyPr>
          <a:lstStyle/>
          <a:p>
            <a:pPr algn="ctr"/>
            <a:r>
              <a:rPr lang="en-US" sz="1600" b="1" i="1" dirty="0" smtClean="0"/>
              <a:t>The </a:t>
            </a:r>
            <a:r>
              <a:rPr lang="en-US" sz="1600" b="1" i="1" dirty="0"/>
              <a:t>most common issues utilities identified included cost/benefit analysis, demand response benefits, technology, customer education, pricing, and project management. The biggest concern of the PUCs in reviewing the filings was the validation of the claimed benefits and anticipated costs of each case. </a:t>
            </a:r>
          </a:p>
        </p:txBody>
      </p:sp>
    </p:spTree>
    <p:extLst>
      <p:ext uri="{BB962C8B-B14F-4D97-AF65-F5344CB8AC3E}">
        <p14:creationId xmlns:p14="http://schemas.microsoft.com/office/powerpoint/2010/main" val="1512561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304800" y="609600"/>
            <a:ext cx="8507104" cy="381000"/>
          </a:xfrm>
        </p:spPr>
        <p:txBody>
          <a:bodyPr/>
          <a:lstStyle/>
          <a:p>
            <a:r>
              <a:rPr lang="en-US" sz="1200" b="0" dirty="0" smtClean="0">
                <a:solidFill>
                  <a:schemeClr val="accent3"/>
                </a:solidFill>
                <a:latin typeface="Calibri" panose="020F0502020204030204" pitchFamily="34" charset="0"/>
              </a:rPr>
              <a:t>Table of Contents</a:t>
            </a:r>
            <a:endParaRPr lang="en-US" sz="1200" b="0" dirty="0">
              <a:solidFill>
                <a:schemeClr val="accent3"/>
              </a:solidFill>
              <a:latin typeface="Calibri" panose="020F0502020204030204" pitchFamily="34" charset="0"/>
            </a:endParaRPr>
          </a:p>
        </p:txBody>
      </p:sp>
      <p:sp>
        <p:nvSpPr>
          <p:cNvPr id="24" name="Oval 23"/>
          <p:cNvSpPr/>
          <p:nvPr/>
        </p:nvSpPr>
        <p:spPr>
          <a:xfrm>
            <a:off x="990600" y="4572000"/>
            <a:ext cx="152400" cy="152400"/>
          </a:xfrm>
          <a:prstGeom prst="ellipse">
            <a:avLst/>
          </a:prstGeom>
          <a:solidFill>
            <a:schemeClr val="accent4">
              <a:lumMod val="75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rgbClr val="FFFFFF"/>
              </a:solidFill>
            </a:endParaRPr>
          </a:p>
        </p:txBody>
      </p:sp>
      <p:grpSp>
        <p:nvGrpSpPr>
          <p:cNvPr id="22" name="Group 47"/>
          <p:cNvGrpSpPr/>
          <p:nvPr/>
        </p:nvGrpSpPr>
        <p:grpSpPr>
          <a:xfrm>
            <a:off x="1219200" y="1219200"/>
            <a:ext cx="6781800" cy="762000"/>
            <a:chOff x="1219200" y="1524000"/>
            <a:chExt cx="6781800" cy="762000"/>
          </a:xfrm>
        </p:grpSpPr>
        <p:sp>
          <p:nvSpPr>
            <p:cNvPr id="23" name="TextBox 22"/>
            <p:cNvSpPr txBox="1"/>
            <p:nvPr/>
          </p:nvSpPr>
          <p:spPr>
            <a:xfrm>
              <a:off x="1219200" y="15240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1</a:t>
              </a:r>
            </a:p>
          </p:txBody>
        </p:sp>
        <p:sp>
          <p:nvSpPr>
            <p:cNvPr id="25" name="Rectangle 24"/>
            <p:cNvSpPr/>
            <p:nvPr/>
          </p:nvSpPr>
          <p:spPr>
            <a:xfrm>
              <a:off x="1828800" y="16764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Introduction	</a:t>
              </a:r>
            </a:p>
          </p:txBody>
        </p:sp>
        <p:sp>
          <p:nvSpPr>
            <p:cNvPr id="26" name="Rectangle 25"/>
            <p:cNvSpPr/>
            <p:nvPr/>
          </p:nvSpPr>
          <p:spPr>
            <a:xfrm>
              <a:off x="1295400" y="22098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0" name="Group 48"/>
          <p:cNvGrpSpPr/>
          <p:nvPr/>
        </p:nvGrpSpPr>
        <p:grpSpPr>
          <a:xfrm>
            <a:off x="1219200" y="1828800"/>
            <a:ext cx="6781800" cy="762000"/>
            <a:chOff x="1219200" y="2133600"/>
            <a:chExt cx="6781800" cy="762000"/>
          </a:xfrm>
        </p:grpSpPr>
        <p:sp>
          <p:nvSpPr>
            <p:cNvPr id="31" name="TextBox 30"/>
            <p:cNvSpPr txBox="1"/>
            <p:nvPr/>
          </p:nvSpPr>
          <p:spPr>
            <a:xfrm>
              <a:off x="1219200" y="21336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2</a:t>
              </a:r>
            </a:p>
          </p:txBody>
        </p:sp>
        <p:sp>
          <p:nvSpPr>
            <p:cNvPr id="32" name="Rectangle 31"/>
            <p:cNvSpPr/>
            <p:nvPr/>
          </p:nvSpPr>
          <p:spPr>
            <a:xfrm>
              <a:off x="1828800" y="22860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Foundational Work</a:t>
              </a:r>
            </a:p>
          </p:txBody>
        </p:sp>
        <p:sp>
          <p:nvSpPr>
            <p:cNvPr id="38" name="Rectangle 37"/>
            <p:cNvSpPr/>
            <p:nvPr/>
          </p:nvSpPr>
          <p:spPr>
            <a:xfrm>
              <a:off x="1295400" y="2836333"/>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9" name="Group 50"/>
          <p:cNvGrpSpPr/>
          <p:nvPr/>
        </p:nvGrpSpPr>
        <p:grpSpPr>
          <a:xfrm>
            <a:off x="1219200" y="2438400"/>
            <a:ext cx="6781800" cy="762000"/>
            <a:chOff x="1219200" y="2743200"/>
            <a:chExt cx="6781800" cy="762000"/>
          </a:xfrm>
        </p:grpSpPr>
        <p:sp>
          <p:nvSpPr>
            <p:cNvPr id="40" name="TextBox 39"/>
            <p:cNvSpPr txBox="1"/>
            <p:nvPr/>
          </p:nvSpPr>
          <p:spPr>
            <a:xfrm>
              <a:off x="1219200" y="27432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3</a:t>
              </a:r>
            </a:p>
          </p:txBody>
        </p:sp>
        <p:sp>
          <p:nvSpPr>
            <p:cNvPr id="42" name="Rectangle 41"/>
            <p:cNvSpPr/>
            <p:nvPr/>
          </p:nvSpPr>
          <p:spPr>
            <a:xfrm>
              <a:off x="1828800" y="28956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Renewable and Distributed Systems Integration Program</a:t>
              </a:r>
            </a:p>
          </p:txBody>
        </p:sp>
        <p:sp>
          <p:nvSpPr>
            <p:cNvPr id="46" name="Rectangle 45"/>
            <p:cNvSpPr/>
            <p:nvPr/>
          </p:nvSpPr>
          <p:spPr>
            <a:xfrm>
              <a:off x="1295400" y="34290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48" name="Group 63"/>
          <p:cNvGrpSpPr/>
          <p:nvPr/>
        </p:nvGrpSpPr>
        <p:grpSpPr>
          <a:xfrm>
            <a:off x="1219200" y="3048000"/>
            <a:ext cx="6781800" cy="762000"/>
            <a:chOff x="1219200" y="4724400"/>
            <a:chExt cx="6781800" cy="762000"/>
          </a:xfrm>
        </p:grpSpPr>
        <p:sp>
          <p:nvSpPr>
            <p:cNvPr id="49" name="TextBox 48"/>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4</a:t>
              </a:r>
            </a:p>
          </p:txBody>
        </p:sp>
        <p:sp>
          <p:nvSpPr>
            <p:cNvPr id="51" name="Rectangle 5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Smart Grid Demonstration Program</a:t>
              </a:r>
            </a:p>
          </p:txBody>
        </p:sp>
        <p:sp>
          <p:nvSpPr>
            <p:cNvPr id="52" name="Rectangle 51"/>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grpSp>
        <p:nvGrpSpPr>
          <p:cNvPr id="36" name="Group 63"/>
          <p:cNvGrpSpPr/>
          <p:nvPr/>
        </p:nvGrpSpPr>
        <p:grpSpPr>
          <a:xfrm>
            <a:off x="1219200" y="3657600"/>
            <a:ext cx="6781800" cy="762000"/>
            <a:chOff x="1219200" y="4724400"/>
            <a:chExt cx="6781800" cy="762000"/>
          </a:xfrm>
        </p:grpSpPr>
        <p:sp>
          <p:nvSpPr>
            <p:cNvPr id="37" name="TextBox 36"/>
            <p:cNvSpPr txBox="1"/>
            <p:nvPr/>
          </p:nvSpPr>
          <p:spPr>
            <a:xfrm>
              <a:off x="1219200" y="4724400"/>
              <a:ext cx="609600" cy="762000"/>
            </a:xfrm>
            <a:prstGeom prst="rect">
              <a:avLst/>
            </a:prstGeom>
            <a:noFill/>
          </p:spPr>
          <p:txBody>
            <a:bodyPr wrap="square" tIns="91440" bIns="91440" rtlCol="0" anchor="ctr">
              <a:noAutofit/>
            </a:bodyPr>
            <a:lstStyle/>
            <a:p>
              <a:pPr>
                <a:buFont typeface="Arial" pitchFamily="34" charset="0"/>
                <a:buNone/>
              </a:pPr>
              <a:r>
                <a:rPr lang="en-US" sz="3500" dirty="0" smtClean="0">
                  <a:solidFill>
                    <a:schemeClr val="accent5">
                      <a:lumMod val="75000"/>
                    </a:schemeClr>
                  </a:solidFill>
                </a:rPr>
                <a:t>5</a:t>
              </a:r>
            </a:p>
          </p:txBody>
        </p:sp>
        <p:sp>
          <p:nvSpPr>
            <p:cNvPr id="41" name="Rectangle 40"/>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r>
                <a:rPr lang="en-US" sz="2000" dirty="0" smtClean="0">
                  <a:solidFill>
                    <a:schemeClr val="accent5">
                      <a:lumMod val="75000"/>
                    </a:schemeClr>
                  </a:solidFill>
                </a:rPr>
                <a:t>Topical Reports</a:t>
              </a:r>
            </a:p>
          </p:txBody>
        </p:sp>
        <p:sp>
          <p:nvSpPr>
            <p:cNvPr id="44" name="Rectangle 43"/>
            <p:cNvSpPr/>
            <p:nvPr/>
          </p:nvSpPr>
          <p:spPr>
            <a:xfrm>
              <a:off x="1295400" y="5410200"/>
              <a:ext cx="6705600" cy="45719"/>
            </a:xfrm>
            <a:prstGeom prst="rect">
              <a:avLst/>
            </a:prstGeom>
            <a:solidFill>
              <a:schemeClr val="accent3">
                <a:lumMod val="20000"/>
                <a:lumOff val="80000"/>
              </a:schemeClr>
            </a:solid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endParaRPr lang="en-US" sz="1600" b="1" dirty="0" smtClean="0">
                <a:solidFill>
                  <a:schemeClr val="accent5">
                    <a:lumMod val="75000"/>
                  </a:schemeClr>
                </a:solidFill>
              </a:endParaRPr>
            </a:p>
          </p:txBody>
        </p:sp>
      </p:grpSp>
      <p:sp>
        <p:nvSpPr>
          <p:cNvPr id="61" name="TextBox 60"/>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grpSp>
        <p:nvGrpSpPr>
          <p:cNvPr id="43" name="Group 63"/>
          <p:cNvGrpSpPr/>
          <p:nvPr/>
        </p:nvGrpSpPr>
        <p:grpSpPr>
          <a:xfrm>
            <a:off x="1219200" y="4267200"/>
            <a:ext cx="6781800" cy="762000"/>
            <a:chOff x="1219200" y="4724400"/>
            <a:chExt cx="6781800" cy="762000"/>
          </a:xfrm>
        </p:grpSpPr>
        <p:sp>
          <p:nvSpPr>
            <p:cNvPr id="63" name="TextBox 62"/>
            <p:cNvSpPr txBox="1"/>
            <p:nvPr/>
          </p:nvSpPr>
          <p:spPr>
            <a:xfrm>
              <a:off x="1219200" y="4724400"/>
              <a:ext cx="609600" cy="762000"/>
            </a:xfrm>
            <a:prstGeom prst="rect">
              <a:avLst/>
            </a:prstGeom>
            <a:noFill/>
          </p:spPr>
          <p:txBody>
            <a:bodyPr wrap="square" tIns="91440" bIns="91440" rtlCol="0" anchor="ctr">
              <a:noAutofit/>
            </a:bodyPr>
            <a:lstStyle/>
            <a:p>
              <a:pPr marL="0" indent="0">
                <a:buFont typeface="Arial" pitchFamily="34" charset="0"/>
                <a:buNone/>
              </a:pPr>
              <a:r>
                <a:rPr lang="en-US" sz="3500" dirty="0">
                  <a:solidFill>
                    <a:schemeClr val="accent5">
                      <a:lumMod val="75000"/>
                    </a:schemeClr>
                  </a:solidFill>
                  <a:latin typeface="Calibri" pitchFamily="34" charset="0"/>
                </a:rPr>
                <a:t>6</a:t>
              </a:r>
              <a:endParaRPr lang="en-US" sz="3500" dirty="0" smtClean="0">
                <a:solidFill>
                  <a:schemeClr val="accent5">
                    <a:lumMod val="75000"/>
                  </a:schemeClr>
                </a:solidFill>
                <a:latin typeface="Calibri" pitchFamily="34" charset="0"/>
              </a:endParaRPr>
            </a:p>
          </p:txBody>
        </p:sp>
        <p:sp>
          <p:nvSpPr>
            <p:cNvPr id="64" name="Rectangle 63"/>
            <p:cNvSpPr/>
            <p:nvPr/>
          </p:nvSpPr>
          <p:spPr>
            <a:xfrm>
              <a:off x="1828800" y="4876800"/>
              <a:ext cx="6172200" cy="457200"/>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tIns="91440" bIns="91440" rtlCol="0" anchor="ctr"/>
            <a:lstStyle/>
            <a:p>
              <a:pPr lvl="0"/>
              <a:r>
                <a:rPr lang="en-US" sz="2000" dirty="0" smtClean="0">
                  <a:solidFill>
                    <a:schemeClr val="accent5">
                      <a:lumMod val="75000"/>
                    </a:schemeClr>
                  </a:solidFill>
                  <a:latin typeface="Calibri" pitchFamily="34" charset="0"/>
                </a:rPr>
                <a:t>Summary</a:t>
              </a:r>
            </a:p>
          </p:txBody>
        </p:sp>
      </p:grpSp>
    </p:spTree>
    <p:extLst>
      <p:ext uri="{BB962C8B-B14F-4D97-AF65-F5344CB8AC3E}">
        <p14:creationId xmlns:p14="http://schemas.microsoft.com/office/powerpoint/2010/main" val="3454764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0" y="0"/>
            <a:ext cx="5486400" cy="914400"/>
          </a:xfrm>
        </p:spPr>
        <p:txBody>
          <a:bodyPr/>
          <a:lstStyle/>
          <a:p>
            <a:pPr lvl="0">
              <a:spcBef>
                <a:spcPts val="600"/>
              </a:spcBef>
            </a:pPr>
            <a:r>
              <a:rPr lang="en-US" dirty="0" smtClean="0"/>
              <a:t>The </a:t>
            </a:r>
            <a:r>
              <a:rPr lang="en-US" dirty="0" smtClean="0"/>
              <a:t>RDSI and SGDP programs </a:t>
            </a:r>
            <a:r>
              <a:rPr lang="en-US" dirty="0" smtClean="0"/>
              <a:t>produced important lessons learned, which </a:t>
            </a:r>
            <a:r>
              <a:rPr lang="en-US" dirty="0" smtClean="0"/>
              <a:t>will translate into greater success for future programs</a:t>
            </a:r>
            <a:endParaRPr lang="en-US" dirty="0"/>
          </a:p>
        </p:txBody>
      </p:sp>
      <p:sp>
        <p:nvSpPr>
          <p:cNvPr id="7" name="Title 1"/>
          <p:cNvSpPr txBox="1">
            <a:spLocks/>
          </p:cNvSpPr>
          <p:nvPr/>
        </p:nvSpPr>
        <p:spPr>
          <a:xfrm>
            <a:off x="304800" y="685800"/>
            <a:ext cx="8507104" cy="304800"/>
          </a:xfrm>
          <a:prstGeom prst="rect">
            <a:avLst/>
          </a:prstGeom>
        </p:spPr>
        <p:txBody>
          <a:bodyPr/>
          <a:lstStyle>
            <a:lvl1pPr marL="3175" algn="l" rtl="0" eaLnBrk="1" fontAlgn="base" hangingPunct="1">
              <a:spcBef>
                <a:spcPct val="0"/>
              </a:spcBef>
              <a:spcAft>
                <a:spcPct val="0"/>
              </a:spcAft>
              <a:defRPr sz="2000" b="1" baseline="0">
                <a:solidFill>
                  <a:schemeClr val="tx1"/>
                </a:solidFill>
                <a:latin typeface="+mn-lt"/>
                <a:ea typeface="+mj-ea"/>
                <a:cs typeface="+mj-cs"/>
              </a:defRPr>
            </a:lvl1pPr>
            <a:lvl2pPr marL="3175" algn="l" rtl="0" eaLnBrk="1" fontAlgn="base" hangingPunct="1">
              <a:spcBef>
                <a:spcPct val="0"/>
              </a:spcBef>
              <a:spcAft>
                <a:spcPct val="0"/>
              </a:spcAft>
              <a:defRPr sz="2000" b="1">
                <a:solidFill>
                  <a:schemeClr val="tx1"/>
                </a:solidFill>
                <a:latin typeface="Palatino Linotype" pitchFamily="18" charset="0"/>
              </a:defRPr>
            </a:lvl2pPr>
            <a:lvl3pPr marL="3175" algn="l" rtl="0" eaLnBrk="1" fontAlgn="base" hangingPunct="1">
              <a:spcBef>
                <a:spcPct val="0"/>
              </a:spcBef>
              <a:spcAft>
                <a:spcPct val="0"/>
              </a:spcAft>
              <a:defRPr sz="2000" b="1">
                <a:solidFill>
                  <a:schemeClr val="tx1"/>
                </a:solidFill>
                <a:latin typeface="Palatino Linotype" pitchFamily="18" charset="0"/>
              </a:defRPr>
            </a:lvl3pPr>
            <a:lvl4pPr marL="3175" algn="l" rtl="0" eaLnBrk="1" fontAlgn="base" hangingPunct="1">
              <a:spcBef>
                <a:spcPct val="0"/>
              </a:spcBef>
              <a:spcAft>
                <a:spcPct val="0"/>
              </a:spcAft>
              <a:defRPr sz="2000" b="1">
                <a:solidFill>
                  <a:schemeClr val="tx1"/>
                </a:solidFill>
                <a:latin typeface="Palatino Linotype" pitchFamily="18" charset="0"/>
              </a:defRPr>
            </a:lvl4pPr>
            <a:lvl5pPr marL="3175" algn="l" rtl="0" eaLnBrk="1" fontAlgn="base" hangingPunct="1">
              <a:spcBef>
                <a:spcPct val="0"/>
              </a:spcBef>
              <a:spcAft>
                <a:spcPct val="0"/>
              </a:spcAft>
              <a:defRPr sz="2000" b="1">
                <a:solidFill>
                  <a:schemeClr val="tx1"/>
                </a:solidFill>
                <a:latin typeface="Palatino Linotype" pitchFamily="18" charset="0"/>
              </a:defRPr>
            </a:lvl5pPr>
            <a:lvl6pPr marL="460375" algn="l" rtl="0" eaLnBrk="1" fontAlgn="base" hangingPunct="1">
              <a:spcBef>
                <a:spcPct val="0"/>
              </a:spcBef>
              <a:spcAft>
                <a:spcPct val="0"/>
              </a:spcAft>
              <a:defRPr sz="2000" b="1">
                <a:solidFill>
                  <a:schemeClr val="tx1"/>
                </a:solidFill>
                <a:latin typeface="Palatino Linotype" pitchFamily="18" charset="0"/>
              </a:defRPr>
            </a:lvl6pPr>
            <a:lvl7pPr marL="917575" algn="l" rtl="0" eaLnBrk="1" fontAlgn="base" hangingPunct="1">
              <a:spcBef>
                <a:spcPct val="0"/>
              </a:spcBef>
              <a:spcAft>
                <a:spcPct val="0"/>
              </a:spcAft>
              <a:defRPr sz="2000" b="1">
                <a:solidFill>
                  <a:schemeClr val="tx1"/>
                </a:solidFill>
                <a:latin typeface="Palatino Linotype" pitchFamily="18" charset="0"/>
              </a:defRPr>
            </a:lvl7pPr>
            <a:lvl8pPr marL="1374775" algn="l" rtl="0" eaLnBrk="1" fontAlgn="base" hangingPunct="1">
              <a:spcBef>
                <a:spcPct val="0"/>
              </a:spcBef>
              <a:spcAft>
                <a:spcPct val="0"/>
              </a:spcAft>
              <a:defRPr sz="2000" b="1">
                <a:solidFill>
                  <a:schemeClr val="tx1"/>
                </a:solidFill>
                <a:latin typeface="Palatino Linotype" pitchFamily="18" charset="0"/>
              </a:defRPr>
            </a:lvl8pPr>
            <a:lvl9pPr marL="1831975" algn="l" rtl="0" eaLnBrk="1" fontAlgn="base" hangingPunct="1">
              <a:spcBef>
                <a:spcPct val="0"/>
              </a:spcBef>
              <a:spcAft>
                <a:spcPct val="0"/>
              </a:spcAft>
              <a:defRPr sz="2000" b="1">
                <a:solidFill>
                  <a:schemeClr val="tx1"/>
                </a:solidFill>
                <a:latin typeface="Palatino Linotype" pitchFamily="18" charset="0"/>
              </a:defRPr>
            </a:lvl9pPr>
          </a:lstStyle>
          <a:p>
            <a:r>
              <a:rPr lang="en-US" sz="1200" b="0" dirty="0">
                <a:solidFill>
                  <a:schemeClr val="accent3"/>
                </a:solidFill>
                <a:latin typeface="Calibri" panose="020F0502020204030204" pitchFamily="34" charset="0"/>
              </a:rPr>
              <a:t>SG Business Case Analysis » </a:t>
            </a:r>
            <a:r>
              <a:rPr lang="en-US" sz="1200" b="0" dirty="0" smtClean="0">
                <a:solidFill>
                  <a:schemeClr val="accent3"/>
                </a:solidFill>
                <a:latin typeface="Calibri" panose="020F0502020204030204" pitchFamily="34" charset="0"/>
              </a:rPr>
              <a:t>Summary</a:t>
            </a:r>
            <a:endParaRPr lang="en-US" sz="1200" b="0" kern="0" dirty="0">
              <a:solidFill>
                <a:schemeClr val="accent3"/>
              </a:solidFill>
              <a:latin typeface="Calibri" panose="020F0502020204030204" pitchFamily="34" charset="0"/>
            </a:endParaRPr>
          </a:p>
        </p:txBody>
      </p:sp>
      <p:sp>
        <p:nvSpPr>
          <p:cNvPr id="5" name="TextBox 4"/>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6" name="TextBox 5"/>
          <p:cNvSpPr txBox="1"/>
          <p:nvPr/>
        </p:nvSpPr>
        <p:spPr>
          <a:xfrm>
            <a:off x="495300" y="1066800"/>
            <a:ext cx="8153400" cy="533400"/>
          </a:xfrm>
          <a:prstGeom prst="rect">
            <a:avLst/>
          </a:prstGeom>
          <a:noFill/>
        </p:spPr>
        <p:txBody>
          <a:bodyPr wrap="square" tIns="91440" bIns="91440" rtlCol="0">
            <a:noAutofit/>
          </a:bodyPr>
          <a:lstStyle/>
          <a:p>
            <a:pPr algn="ctr"/>
            <a:r>
              <a:rPr lang="en-US" sz="2000" b="1" dirty="0" smtClean="0">
                <a:latin typeface="+mj-lt"/>
              </a:rPr>
              <a:t>Lessons Learned</a:t>
            </a:r>
            <a:endParaRPr lang="en-US" sz="2000" b="1"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2561409850"/>
              </p:ext>
            </p:extLst>
          </p:nvPr>
        </p:nvGraphicFramePr>
        <p:xfrm>
          <a:off x="685800" y="1524000"/>
          <a:ext cx="7772400" cy="4104043"/>
        </p:xfrm>
        <a:graphic>
          <a:graphicData uri="http://schemas.openxmlformats.org/drawingml/2006/table">
            <a:tbl>
              <a:tblPr firstRow="1" bandRow="1">
                <a:tableStyleId>{5C22544A-7EE6-4342-B048-85BDC9FD1C3A}</a:tableStyleId>
              </a:tblPr>
              <a:tblGrid>
                <a:gridCol w="1263015"/>
                <a:gridCol w="6509385"/>
              </a:tblGrid>
              <a:tr h="446443">
                <a:tc gridSpan="2">
                  <a:txBody>
                    <a:bodyPr/>
                    <a:lstStyle/>
                    <a:p>
                      <a:pPr algn="ctr"/>
                      <a:r>
                        <a:rPr lang="en-US" dirty="0" smtClean="0"/>
                        <a:t>Observations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400">
                <a:tc>
                  <a:txBody>
                    <a:bodyPr/>
                    <a:lstStyle/>
                    <a:p>
                      <a:pPr algn="ctr"/>
                      <a:r>
                        <a:rPr lang="en-US" sz="4400" b="1" dirty="0" smtClean="0">
                          <a:solidFill>
                            <a:schemeClr val="accent5"/>
                          </a:solidFill>
                        </a:rPr>
                        <a:t>1</a:t>
                      </a:r>
                      <a:endParaRPr lang="en-US" sz="4400" b="1" dirty="0">
                        <a:solidFill>
                          <a:schemeClr val="accent5"/>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Results submitted to date are generally encouraging from a performance perspective and validate many smart grid concepts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914400">
                <a:tc>
                  <a:txBody>
                    <a:bodyPr/>
                    <a:lstStyle/>
                    <a:p>
                      <a:pPr marL="0" algn="ctr" defTabSz="914400" rtl="0" eaLnBrk="1" latinLnBrk="0" hangingPunct="1"/>
                      <a:r>
                        <a:rPr lang="en-US" sz="4400" b="1" kern="1200" dirty="0" smtClean="0">
                          <a:solidFill>
                            <a:schemeClr val="accent5"/>
                          </a:solidFill>
                          <a:latin typeface="+mn-lt"/>
                          <a:ea typeface="+mn-ea"/>
                          <a:cs typeface="+mn-cs"/>
                        </a:rPr>
                        <a:t>2</a:t>
                      </a:r>
                      <a:endParaRPr lang="en-US" sz="4400" b="1" kern="1200" dirty="0">
                        <a:solidFill>
                          <a:schemeClr val="accent5"/>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Conversely, results related to the value proposition for many of the projects are lacking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914400">
                <a:tc>
                  <a:txBody>
                    <a:bodyPr/>
                    <a:lstStyle/>
                    <a:p>
                      <a:pPr marL="0" algn="ctr" defTabSz="914400" rtl="0" eaLnBrk="1" latinLnBrk="0" hangingPunct="1"/>
                      <a:r>
                        <a:rPr lang="en-US" sz="4400" b="1" kern="1200" dirty="0" smtClean="0">
                          <a:solidFill>
                            <a:schemeClr val="accent5"/>
                          </a:solidFill>
                          <a:latin typeface="+mn-lt"/>
                          <a:ea typeface="+mn-ea"/>
                          <a:cs typeface="+mn-cs"/>
                        </a:rPr>
                        <a:t>3</a:t>
                      </a:r>
                      <a:endParaRPr lang="en-US" sz="4400" b="1" kern="1200" dirty="0">
                        <a:solidFill>
                          <a:schemeClr val="accent5"/>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a typeface="Times New Roman"/>
                          <a:cs typeface="Times New Roman"/>
                        </a:rPr>
                        <a:t>Many projects underestimated the effort needed to conduct a change management program to ensure all stakeholders were involved and aligned with project goals and impacts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r>
              <a:tr h="914400">
                <a:tc>
                  <a:txBody>
                    <a:bodyPr/>
                    <a:lstStyle/>
                    <a:p>
                      <a:pPr marL="0" algn="ctr" defTabSz="914400" rtl="0" eaLnBrk="1" latinLnBrk="0" hangingPunct="1"/>
                      <a:r>
                        <a:rPr lang="en-US" sz="4400" b="1" kern="1200" dirty="0" smtClean="0">
                          <a:solidFill>
                            <a:schemeClr val="accent5"/>
                          </a:solidFill>
                          <a:latin typeface="+mn-lt"/>
                          <a:ea typeface="+mn-ea"/>
                          <a:cs typeface="+mn-cs"/>
                        </a:rPr>
                        <a:t>4</a:t>
                      </a:r>
                      <a:endParaRPr lang="en-US" sz="4400" b="1" kern="1200" dirty="0">
                        <a:solidFill>
                          <a:schemeClr val="accent5"/>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cs typeface="Times New Roman"/>
                        </a:rPr>
                        <a:t>Weaknesses in project management was also identified as an issue that impacted project efficiency and effectiveness</a:t>
                      </a:r>
                      <a:endParaRPr lang="en-US"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48718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685800"/>
            <a:ext cx="8507104" cy="304800"/>
          </a:xfrm>
        </p:spPr>
        <p:txBody>
          <a:bodyPr/>
          <a:lstStyle/>
          <a:p>
            <a:r>
              <a:rPr lang="en-US" sz="1200" b="0" dirty="0" smtClean="0">
                <a:solidFill>
                  <a:schemeClr val="accent3"/>
                </a:solidFill>
                <a:latin typeface="Calibri" panose="020F0502020204030204" pitchFamily="34" charset="0"/>
              </a:rPr>
              <a:t>SG Business Case Analysis » Introduction</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0"/>
            <a:ext cx="5486400" cy="914400"/>
          </a:xfrm>
        </p:spPr>
        <p:txBody>
          <a:bodyPr/>
          <a:lstStyle/>
          <a:p>
            <a:r>
              <a:rPr lang="en-US" dirty="0"/>
              <a:t>The following three </a:t>
            </a:r>
            <a:r>
              <a:rPr lang="en-US" dirty="0" smtClean="0"/>
              <a:t>Smart </a:t>
            </a:r>
            <a:r>
              <a:rPr lang="en-US" dirty="0"/>
              <a:t>Grid programs form the analytical basis of this </a:t>
            </a:r>
            <a:r>
              <a:rPr lang="en-US" dirty="0" smtClean="0"/>
              <a:t>work</a:t>
            </a:r>
            <a:endParaRPr lang="en-US" dirty="0"/>
          </a:p>
        </p:txBody>
      </p:sp>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9" name="TextBox 8"/>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Analytically Foundational Programs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13499981"/>
              </p:ext>
            </p:extLst>
          </p:nvPr>
        </p:nvGraphicFramePr>
        <p:xfrm>
          <a:off x="1009650" y="2324100"/>
          <a:ext cx="7124700" cy="2209800"/>
        </p:xfrm>
        <a:graphic>
          <a:graphicData uri="http://schemas.openxmlformats.org/drawingml/2006/table">
            <a:tbl>
              <a:tblPr bandRow="1">
                <a:tableStyleId>{5C22544A-7EE6-4342-B048-85BDC9FD1C3A}</a:tableStyleId>
              </a:tblPr>
              <a:tblGrid>
                <a:gridCol w="7124700"/>
              </a:tblGrid>
              <a:tr h="736600">
                <a:tc>
                  <a:txBody>
                    <a:bodyPr/>
                    <a:lstStyle/>
                    <a:p>
                      <a:pPr marL="0" marR="0" lvl="0" indent="0" algn="l" defTabSz="914400" rtl="0" eaLnBrk="1" fontAlgn="base" latinLnBrk="0" hangingPunct="1">
                        <a:lnSpc>
                          <a:spcPct val="95000"/>
                        </a:lnSpc>
                        <a:spcBef>
                          <a:spcPct val="40000"/>
                        </a:spcBef>
                        <a:spcAft>
                          <a:spcPct val="0"/>
                        </a:spcAft>
                        <a:buClrTx/>
                        <a:buSzTx/>
                        <a:buFontTx/>
                        <a:buNone/>
                        <a:tabLst/>
                        <a:defRPr/>
                      </a:pPr>
                      <a:r>
                        <a:rPr kumimoji="0" lang="en-US" sz="1800" b="1" i="0" u="none" strike="noStrike" kern="1200" cap="none" spc="0" normalizeH="0" baseline="0" noProof="0" dirty="0" smtClean="0">
                          <a:ln>
                            <a:noFill/>
                          </a:ln>
                          <a:solidFill>
                            <a:srgbClr val="595959"/>
                          </a:solidFill>
                          <a:effectLst/>
                          <a:uLnTx/>
                          <a:uFillTx/>
                          <a:latin typeface="+mn-lt"/>
                          <a:ea typeface="+mn-ea"/>
                          <a:cs typeface="+mn-cs"/>
                        </a:rPr>
                        <a:t>Renewable and Distributed Systems Integration Program (RDSI)</a:t>
                      </a:r>
                    </a:p>
                  </a:txBody>
                  <a:tcPr anchor="ctr">
                    <a:solidFill>
                      <a:schemeClr val="accent1">
                        <a:lumMod val="20000"/>
                        <a:lumOff val="80000"/>
                      </a:schemeClr>
                    </a:solidFill>
                  </a:tcPr>
                </a:tc>
              </a:tr>
              <a:tr h="736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Smart Grid Demonstration Program (SGDP)</a:t>
                      </a:r>
                    </a:p>
                  </a:txBody>
                  <a:tcPr anchor="ctr">
                    <a:solidFill>
                      <a:schemeClr val="bg2">
                        <a:lumMod val="20000"/>
                        <a:lumOff val="80000"/>
                      </a:schemeClr>
                    </a:solidFill>
                  </a:tcPr>
                </a:tc>
              </a:tr>
              <a:tr h="736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Smart Grid Investment Grant Program (SGIG)</a:t>
                      </a:r>
                    </a:p>
                  </a:txBody>
                  <a:tcPr anchor="ctr">
                    <a:solidFill>
                      <a:schemeClr val="accent5">
                        <a:lumMod val="20000"/>
                        <a:lumOff val="80000"/>
                      </a:schemeClr>
                    </a:solidFill>
                  </a:tcPr>
                </a:tc>
              </a:tr>
            </a:tbl>
          </a:graphicData>
        </a:graphic>
      </p:graphicFrame>
    </p:spTree>
    <p:extLst>
      <p:ext uri="{BB962C8B-B14F-4D97-AF65-F5344CB8AC3E}">
        <p14:creationId xmlns:p14="http://schemas.microsoft.com/office/powerpoint/2010/main" val="3435027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685800"/>
            <a:ext cx="8507104" cy="304800"/>
          </a:xfrm>
        </p:spPr>
        <p:txBody>
          <a:bodyPr/>
          <a:lstStyle/>
          <a:p>
            <a:r>
              <a:rPr lang="en-US" sz="1200" b="0" dirty="0" smtClean="0">
                <a:solidFill>
                  <a:schemeClr val="accent3"/>
                </a:solidFill>
                <a:latin typeface="Calibri" panose="020F0502020204030204" pitchFamily="34" charset="0"/>
              </a:rPr>
              <a:t>SG Business Case Analysis » Introduction</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599" y="0"/>
            <a:ext cx="5488577" cy="914400"/>
          </a:xfrm>
        </p:spPr>
        <p:txBody>
          <a:bodyPr/>
          <a:lstStyle/>
          <a:p>
            <a:r>
              <a:rPr lang="en-US" dirty="0" smtClean="0"/>
              <a:t>The RDSI Program is composed of nine projects in total</a:t>
            </a:r>
            <a:endParaRPr lang="en-US" dirty="0"/>
          </a:p>
        </p:txBody>
      </p:sp>
      <p:sp>
        <p:nvSpPr>
          <p:cNvPr id="4" name="Content Placeholder 3"/>
          <p:cNvSpPr>
            <a:spLocks noGrp="1"/>
          </p:cNvSpPr>
          <p:nvPr>
            <p:ph sz="quarter" idx="12"/>
          </p:nvPr>
        </p:nvSpPr>
        <p:spPr>
          <a:xfrm>
            <a:off x="1028700" y="1866900"/>
            <a:ext cx="7086600" cy="3124200"/>
          </a:xfrm>
          <a:solidFill>
            <a:schemeClr val="accent5">
              <a:lumMod val="20000"/>
              <a:lumOff val="80000"/>
            </a:schemeClr>
          </a:solidFill>
          <a:effectLst>
            <a:outerShdw blurRad="50800" dist="38100" dir="2700000" algn="tl" rotWithShape="0">
              <a:prstClr val="black">
                <a:alpha val="40000"/>
              </a:prstClr>
            </a:outerShdw>
          </a:effectLst>
        </p:spPr>
        <p:txBody>
          <a:bodyPr>
            <a:noAutofit/>
          </a:bodyPr>
          <a:lstStyle/>
          <a:p>
            <a:pPr marL="0" indent="0" algn="ctr"/>
            <a:r>
              <a:rPr lang="en-US" sz="2400" dirty="0">
                <a:solidFill>
                  <a:schemeClr val="tx1"/>
                </a:solidFill>
              </a:rPr>
              <a:t>The aim of the RDSI Program was to develop and demonstrate new distribution system configurations integrated with distributed resources. The projects are specifically focused on demonstrating microgrids or its enabling elements such as communications and control strategies for demand response, distributed renewable generation systems, storage technologies, advanced sensors, and energy efficient building sub-systems. </a:t>
            </a:r>
          </a:p>
        </p:txBody>
      </p:sp>
      <p:sp>
        <p:nvSpPr>
          <p:cNvPr id="5" name="TextBox 4"/>
          <p:cNvSpPr txBox="1"/>
          <p:nvPr/>
        </p:nvSpPr>
        <p:spPr>
          <a:xfrm>
            <a:off x="1562100" y="5562600"/>
            <a:ext cx="6019800" cy="609600"/>
          </a:xfrm>
          <a:prstGeom prst="rect">
            <a:avLst/>
          </a:prstGeom>
          <a:noFill/>
        </p:spPr>
        <p:txBody>
          <a:bodyPr wrap="square" tIns="91440" bIns="91440" rtlCol="0">
            <a:noAutofit/>
          </a:bodyPr>
          <a:lstStyle>
            <a:defPPr>
              <a:defRPr lang="en-US"/>
            </a:defPPr>
            <a:lvl1pPr algn="ctr">
              <a:defRPr sz="1600" b="1" i="1"/>
            </a:lvl1pPr>
          </a:lstStyle>
          <a:p>
            <a:r>
              <a:rPr lang="en-US" dirty="0"/>
              <a:t>Including recipient cost share, the combined budget of the nine projects exceeds $100 million.</a:t>
            </a:r>
          </a:p>
        </p:txBody>
      </p:sp>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9" name="TextBox 8"/>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RDSI </a:t>
            </a:r>
            <a:r>
              <a:rPr lang="en-US" dirty="0"/>
              <a:t>Overview</a:t>
            </a:r>
          </a:p>
        </p:txBody>
      </p:sp>
    </p:spTree>
    <p:extLst>
      <p:ext uri="{BB962C8B-B14F-4D97-AF65-F5344CB8AC3E}">
        <p14:creationId xmlns:p14="http://schemas.microsoft.com/office/powerpoint/2010/main" val="2740792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685800"/>
            <a:ext cx="8507104" cy="304800"/>
          </a:xfrm>
        </p:spPr>
        <p:txBody>
          <a:bodyPr/>
          <a:lstStyle/>
          <a:p>
            <a:r>
              <a:rPr lang="en-US" sz="1200" b="0" dirty="0" smtClean="0">
                <a:solidFill>
                  <a:schemeClr val="accent3"/>
                </a:solidFill>
                <a:latin typeface="Calibri" panose="020F0502020204030204" pitchFamily="34" charset="0"/>
              </a:rPr>
              <a:t>SG Business Case Analysis » Introduction</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0"/>
            <a:ext cx="5475514" cy="914400"/>
          </a:xfrm>
        </p:spPr>
        <p:txBody>
          <a:bodyPr/>
          <a:lstStyle/>
          <a:p>
            <a:r>
              <a:rPr lang="en-US" dirty="0" smtClean="0"/>
              <a:t>The SGDP includes many more, rounding out at 32 projects total</a:t>
            </a:r>
            <a:endParaRPr lang="en-US" dirty="0"/>
          </a:p>
        </p:txBody>
      </p:sp>
      <p:sp>
        <p:nvSpPr>
          <p:cNvPr id="4" name="Content Placeholder 3"/>
          <p:cNvSpPr>
            <a:spLocks noGrp="1"/>
          </p:cNvSpPr>
          <p:nvPr>
            <p:ph sz="quarter" idx="12"/>
          </p:nvPr>
        </p:nvSpPr>
        <p:spPr>
          <a:xfrm>
            <a:off x="990600" y="2552700"/>
            <a:ext cx="7162800" cy="1752600"/>
          </a:xfrm>
          <a:solidFill>
            <a:schemeClr val="accent5">
              <a:lumMod val="20000"/>
              <a:lumOff val="80000"/>
            </a:schemeClr>
          </a:solidFill>
          <a:effectLst>
            <a:outerShdw blurRad="50800" dist="38100" dir="2700000" algn="tl" rotWithShape="0">
              <a:prstClr val="black">
                <a:alpha val="40000"/>
              </a:prstClr>
            </a:outerShdw>
          </a:effectLst>
        </p:spPr>
        <p:txBody>
          <a:bodyPr>
            <a:noAutofit/>
          </a:bodyPr>
          <a:lstStyle/>
          <a:p>
            <a:pPr marL="0" indent="0" algn="ctr"/>
            <a:r>
              <a:rPr lang="en-US" sz="2400" dirty="0">
                <a:solidFill>
                  <a:schemeClr val="tx1"/>
                </a:solidFill>
              </a:rPr>
              <a:t>The aim of the SGDP was to demonstrate new and more cost-effective smart grid technologies, tools, techniques, and system configurations that significantly improve on the ones commonly used today. </a:t>
            </a:r>
          </a:p>
        </p:txBody>
      </p:sp>
      <p:sp>
        <p:nvSpPr>
          <p:cNvPr id="7" name="TextBox 6"/>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SGDP </a:t>
            </a:r>
            <a:r>
              <a:rPr lang="en-US" dirty="0"/>
              <a:t>Overview</a:t>
            </a:r>
          </a:p>
        </p:txBody>
      </p:sp>
    </p:spTree>
    <p:extLst>
      <p:ext uri="{BB962C8B-B14F-4D97-AF65-F5344CB8AC3E}">
        <p14:creationId xmlns:p14="http://schemas.microsoft.com/office/powerpoint/2010/main" val="2879866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685800"/>
            <a:ext cx="8507104" cy="304800"/>
          </a:xfrm>
        </p:spPr>
        <p:txBody>
          <a:bodyPr/>
          <a:lstStyle/>
          <a:p>
            <a:r>
              <a:rPr lang="en-US" sz="1200" b="0" dirty="0" smtClean="0">
                <a:solidFill>
                  <a:schemeClr val="accent3"/>
                </a:solidFill>
                <a:latin typeface="Calibri" panose="020F0502020204030204" pitchFamily="34" charset="0"/>
              </a:rPr>
              <a:t>SG Business Case Analysis » Introduction</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0"/>
            <a:ext cx="5486400" cy="914400"/>
          </a:xfrm>
        </p:spPr>
        <p:txBody>
          <a:bodyPr/>
          <a:lstStyle/>
          <a:p>
            <a:r>
              <a:rPr lang="en-US" dirty="0"/>
              <a:t>Two types of smart grid projects were selected for the </a:t>
            </a:r>
            <a:r>
              <a:rPr lang="en-US" dirty="0" smtClean="0"/>
              <a:t>SGDP</a:t>
            </a:r>
            <a:endParaRPr lang="en-US" dirty="0"/>
          </a:p>
        </p:txBody>
      </p:sp>
      <p:sp>
        <p:nvSpPr>
          <p:cNvPr id="7" name="TextBox 6"/>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8" name="TextBox 7"/>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SGDP Project Breakdown</a:t>
            </a:r>
            <a:endParaRPr lang="en-US" dirty="0"/>
          </a:p>
        </p:txBody>
      </p:sp>
      <p:sp>
        <p:nvSpPr>
          <p:cNvPr id="9" name="TextBox 8"/>
          <p:cNvSpPr txBox="1"/>
          <p:nvPr/>
        </p:nvSpPr>
        <p:spPr>
          <a:xfrm>
            <a:off x="685800" y="2184589"/>
            <a:ext cx="3614951" cy="10668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r>
              <a:rPr lang="en-US" dirty="0" smtClean="0"/>
              <a:t>Regional Smart Grid Demonstrations</a:t>
            </a:r>
            <a:endParaRPr lang="en-US" dirty="0"/>
          </a:p>
        </p:txBody>
      </p:sp>
      <p:sp>
        <p:nvSpPr>
          <p:cNvPr id="10" name="TextBox 9"/>
          <p:cNvSpPr txBox="1"/>
          <p:nvPr/>
        </p:nvSpPr>
        <p:spPr>
          <a:xfrm>
            <a:off x="4626876" y="2184589"/>
            <a:ext cx="3614951" cy="1066800"/>
          </a:xfrm>
          <a:prstGeom prst="rect">
            <a:avLst/>
          </a:prstGeom>
          <a:solidFill>
            <a:schemeClr val="accent2">
              <a:lumMod val="60000"/>
              <a:lumOff val="40000"/>
            </a:schemeClr>
          </a:solidFill>
        </p:spPr>
        <p:txBody>
          <a:bodyPr wrap="square" tIns="91440" bIns="91440" rtlCol="0">
            <a:noAutofit/>
          </a:bodyPr>
          <a:lstStyle>
            <a:defPPr>
              <a:defRPr lang="en-US"/>
            </a:defPPr>
            <a:lvl1pPr indent="0" algn="ctr">
              <a:buFont typeface="Arial" pitchFamily="34" charset="0"/>
              <a:buNone/>
              <a:defRPr sz="2800">
                <a:solidFill>
                  <a:schemeClr val="bg1"/>
                </a:solidFill>
              </a:defRPr>
            </a:lvl1pPr>
          </a:lstStyle>
          <a:p>
            <a:r>
              <a:rPr lang="en-US" dirty="0"/>
              <a:t>Energy Storage Demonstrations</a:t>
            </a:r>
          </a:p>
        </p:txBody>
      </p:sp>
      <p:graphicFrame>
        <p:nvGraphicFramePr>
          <p:cNvPr id="11" name="Table 10"/>
          <p:cNvGraphicFramePr>
            <a:graphicFrameLocks noGrp="1"/>
          </p:cNvGraphicFramePr>
          <p:nvPr>
            <p:extLst>
              <p:ext uri="{D42A27DB-BD31-4B8C-83A1-F6EECF244321}">
                <p14:modId xmlns:p14="http://schemas.microsoft.com/office/powerpoint/2010/main" val="2019513687"/>
              </p:ext>
            </p:extLst>
          </p:nvPr>
        </p:nvGraphicFramePr>
        <p:xfrm>
          <a:off x="685800" y="3251390"/>
          <a:ext cx="3614951" cy="1868424"/>
        </p:xfrm>
        <a:graphic>
          <a:graphicData uri="http://schemas.openxmlformats.org/drawingml/2006/table">
            <a:tbl>
              <a:tblPr firstRow="1" bandRow="1">
                <a:tableStyleId>{5C22544A-7EE6-4342-B048-85BDC9FD1C3A}</a:tableStyleId>
              </a:tblPr>
              <a:tblGrid>
                <a:gridCol w="3614951"/>
              </a:tblGrid>
              <a:tr h="1701610">
                <a:tc>
                  <a:txBody>
                    <a:bodyPr/>
                    <a:lstStyle/>
                    <a:p>
                      <a:pPr marL="285750" indent="-285750">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Includes 16 projects</a:t>
                      </a:r>
                    </a:p>
                    <a:p>
                      <a:pPr marL="285750" indent="-285750">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Verify smart grid viability, quantify smart grid costs and benefits</a:t>
                      </a:r>
                    </a:p>
                    <a:p>
                      <a:pPr marL="285750" indent="-285750">
                        <a:lnSpc>
                          <a:spcPct val="115000"/>
                        </a:lnSpc>
                        <a:spcBef>
                          <a:spcPts val="0"/>
                        </a:spcBef>
                        <a:spcAft>
                          <a:spcPts val="1200"/>
                        </a:spcAft>
                        <a:buFont typeface="Arial" panose="020B0604020202020204" pitchFamily="34" charset="0"/>
                        <a:buChar char="•"/>
                      </a:pPr>
                      <a:r>
                        <a:rPr lang="en-US" sz="1400" dirty="0" smtClean="0">
                          <a:solidFill>
                            <a:schemeClr val="tx1"/>
                          </a:solidFill>
                          <a:ea typeface="Times New Roman"/>
                          <a:cs typeface="Times New Roman"/>
                        </a:rPr>
                        <a:t>Validate new smart grid business models at scales that can be readily replicated across the country</a:t>
                      </a: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08041987"/>
              </p:ext>
            </p:extLst>
          </p:nvPr>
        </p:nvGraphicFramePr>
        <p:xfrm>
          <a:off x="4626876" y="3251389"/>
          <a:ext cx="3614951" cy="1838960"/>
        </p:xfrm>
        <a:graphic>
          <a:graphicData uri="http://schemas.openxmlformats.org/drawingml/2006/table">
            <a:tbl>
              <a:tblPr firstRow="1" bandRow="1">
                <a:tableStyleId>{5C22544A-7EE6-4342-B048-85BDC9FD1C3A}</a:tableStyleId>
              </a:tblPr>
              <a:tblGrid>
                <a:gridCol w="3614951"/>
              </a:tblGrid>
              <a:tr h="1700784">
                <a:tc>
                  <a:txBody>
                    <a:bodyPr/>
                    <a:lstStyle/>
                    <a:p>
                      <a:pPr marL="285750" indent="-285750">
                        <a:spcBef>
                          <a:spcPts val="0"/>
                        </a:spcBef>
                        <a:spcAft>
                          <a:spcPts val="1000"/>
                        </a:spcAft>
                        <a:buFont typeface="Arial" panose="020B0604020202020204" pitchFamily="34" charset="0"/>
                        <a:buChar char="•"/>
                      </a:pPr>
                      <a:r>
                        <a:rPr lang="en-US" sz="1400" dirty="0" smtClean="0">
                          <a:solidFill>
                            <a:schemeClr val="tx1"/>
                          </a:solidFill>
                          <a:ea typeface="Times New Roman"/>
                          <a:cs typeface="Times New Roman"/>
                        </a:rPr>
                        <a:t>Includes 16 projects</a:t>
                      </a:r>
                    </a:p>
                    <a:p>
                      <a:pPr marL="285750" indent="-285750">
                        <a:spcBef>
                          <a:spcPts val="0"/>
                        </a:spcBef>
                        <a:spcAft>
                          <a:spcPts val="1000"/>
                        </a:spcAft>
                        <a:buFont typeface="Arial" panose="020B0604020202020204" pitchFamily="34" charset="0"/>
                        <a:buChar char="•"/>
                      </a:pPr>
                      <a:r>
                        <a:rPr lang="en-US" sz="1400" dirty="0" smtClean="0">
                          <a:solidFill>
                            <a:schemeClr val="tx1"/>
                          </a:solidFill>
                          <a:ea typeface="Times New Roman"/>
                          <a:cs typeface="Times New Roman"/>
                        </a:rPr>
                        <a:t>Batteries, flywheels, and compressed air energy storage systems </a:t>
                      </a:r>
                    </a:p>
                    <a:p>
                      <a:pPr marL="285750" indent="-285750">
                        <a:spcBef>
                          <a:spcPts val="0"/>
                        </a:spcBef>
                        <a:spcAft>
                          <a:spcPts val="1000"/>
                        </a:spcAft>
                        <a:buFont typeface="Arial" panose="020B0604020202020204" pitchFamily="34" charset="0"/>
                        <a:buChar char="•"/>
                      </a:pPr>
                      <a:r>
                        <a:rPr lang="en-US" sz="1400" dirty="0" smtClean="0">
                          <a:solidFill>
                            <a:schemeClr val="tx1"/>
                          </a:solidFill>
                          <a:ea typeface="Times New Roman"/>
                          <a:cs typeface="Times New Roman"/>
                        </a:rPr>
                        <a:t>Functions include load shifting, ramping control, frequency regulation services, distributed applications, and integration of renewable resources</a:t>
                      </a: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noFill/>
                  </a:tcPr>
                </a:tc>
              </a:tr>
            </a:tbl>
          </a:graphicData>
        </a:graphic>
      </p:graphicFrame>
    </p:spTree>
    <p:extLst>
      <p:ext uri="{BB962C8B-B14F-4D97-AF65-F5344CB8AC3E}">
        <p14:creationId xmlns:p14="http://schemas.microsoft.com/office/powerpoint/2010/main" val="1864253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685800"/>
            <a:ext cx="8507104" cy="304800"/>
          </a:xfrm>
        </p:spPr>
        <p:txBody>
          <a:bodyPr/>
          <a:lstStyle/>
          <a:p>
            <a:r>
              <a:rPr lang="en-US" sz="1200" b="0" dirty="0" smtClean="0">
                <a:solidFill>
                  <a:schemeClr val="accent3"/>
                </a:solidFill>
                <a:latin typeface="Calibri" panose="020F0502020204030204" pitchFamily="34" charset="0"/>
              </a:rPr>
              <a:t>SG Business Case Analysis » Introduction</a:t>
            </a:r>
            <a:endParaRPr lang="en-US" sz="1200" b="0" dirty="0">
              <a:solidFill>
                <a:schemeClr val="accent3"/>
              </a:solidFill>
              <a:latin typeface="Calibri" panose="020F0502020204030204" pitchFamily="34" charset="0"/>
            </a:endParaRPr>
          </a:p>
        </p:txBody>
      </p:sp>
      <p:sp>
        <p:nvSpPr>
          <p:cNvPr id="3" name="Text Placeholder 2"/>
          <p:cNvSpPr>
            <a:spLocks noGrp="1"/>
          </p:cNvSpPr>
          <p:nvPr>
            <p:ph type="body" sz="quarter" idx="10"/>
          </p:nvPr>
        </p:nvSpPr>
        <p:spPr>
          <a:xfrm>
            <a:off x="3657600" y="0"/>
            <a:ext cx="5486400" cy="914400"/>
          </a:xfrm>
        </p:spPr>
        <p:txBody>
          <a:bodyPr/>
          <a:lstStyle/>
          <a:p>
            <a:r>
              <a:rPr lang="en-US" dirty="0"/>
              <a:t>The total budget for the 32 projects is </a:t>
            </a:r>
            <a:r>
              <a:rPr lang="en-US" dirty="0" smtClean="0"/>
              <a:t>approximately </a:t>
            </a:r>
            <a:r>
              <a:rPr lang="en-US" dirty="0"/>
              <a:t>$1.6 </a:t>
            </a:r>
            <a:r>
              <a:rPr lang="en-US" dirty="0" smtClean="0"/>
              <a:t>billion with a </a:t>
            </a:r>
            <a:r>
              <a:rPr lang="en-US" dirty="0"/>
              <a:t>federal share </a:t>
            </a:r>
            <a:r>
              <a:rPr lang="en-US" dirty="0" smtClean="0"/>
              <a:t>of approximately $600 million</a:t>
            </a:r>
            <a:endParaRPr lang="en-US" dirty="0"/>
          </a:p>
        </p:txBody>
      </p:sp>
      <p:pic>
        <p:nvPicPr>
          <p:cNvPr id="5" name="Content Placeholder 4" descr="C:\Users\jamr005\Documents\JAM Enterprises\2014 NETL\Activity 6\R2-NREL-011-SG-Demo-Projects.jpg"/>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1080655" y="2362200"/>
            <a:ext cx="6982691" cy="2743200"/>
          </a:xfrm>
          <a:prstGeom prst="rect">
            <a:avLst/>
          </a:prstGeom>
          <a:noFill/>
          <a:ln>
            <a:noFill/>
          </a:ln>
        </p:spPr>
      </p:pic>
      <p:sp>
        <p:nvSpPr>
          <p:cNvPr id="2" name="TextBox 1"/>
          <p:cNvSpPr txBox="1"/>
          <p:nvPr/>
        </p:nvSpPr>
        <p:spPr>
          <a:xfrm>
            <a:off x="952500" y="5715000"/>
            <a:ext cx="7239000" cy="533400"/>
          </a:xfrm>
          <a:prstGeom prst="rect">
            <a:avLst/>
          </a:prstGeom>
          <a:noFill/>
        </p:spPr>
        <p:txBody>
          <a:bodyPr wrap="square" tIns="91440" bIns="91440" rtlCol="0">
            <a:noAutofit/>
          </a:bodyPr>
          <a:lstStyle>
            <a:defPPr>
              <a:defRPr lang="en-US"/>
            </a:defPPr>
            <a:lvl1pPr algn="ctr">
              <a:defRPr sz="1600" b="1" i="1"/>
            </a:lvl1pPr>
          </a:lstStyle>
          <a:p>
            <a:r>
              <a:rPr lang="en-US" dirty="0"/>
              <a:t>As of May 2015 the actual expenditures was $</a:t>
            </a:r>
            <a:r>
              <a:rPr lang="en-US" dirty="0" smtClean="0"/>
              <a:t>1.517 </a:t>
            </a:r>
            <a:r>
              <a:rPr lang="en-US" dirty="0"/>
              <a:t>Billion for the 32 SGDP projects.</a:t>
            </a:r>
          </a:p>
        </p:txBody>
      </p:sp>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9" name="TextBox 8"/>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Project Budget</a:t>
            </a:r>
            <a:endParaRPr lang="en-US" dirty="0"/>
          </a:p>
        </p:txBody>
      </p:sp>
    </p:spTree>
    <p:extLst>
      <p:ext uri="{BB962C8B-B14F-4D97-AF65-F5344CB8AC3E}">
        <p14:creationId xmlns:p14="http://schemas.microsoft.com/office/powerpoint/2010/main" val="2530001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638800" y="6477000"/>
            <a:ext cx="3124200" cy="304799"/>
          </a:xfrm>
          <a:prstGeom prst="rect">
            <a:avLst/>
          </a:prstGeom>
          <a:noFill/>
        </p:spPr>
        <p:txBody>
          <a:bodyPr wrap="square" tIns="91440" bIns="91440" rtlCol="0">
            <a:noAutofit/>
          </a:bodyPr>
          <a:lstStyle/>
          <a:p>
            <a:r>
              <a:rPr lang="en-US" sz="1100" dirty="0"/>
              <a:t>Smart Grid Business Case </a:t>
            </a:r>
            <a:r>
              <a:rPr lang="en-US" sz="1100" dirty="0" smtClean="0"/>
              <a:t>Analysis – May 2015 </a:t>
            </a:r>
            <a:endParaRPr lang="en-US" sz="1100" dirty="0"/>
          </a:p>
        </p:txBody>
      </p:sp>
      <p:sp>
        <p:nvSpPr>
          <p:cNvPr id="12" name="Text Placeholder 2"/>
          <p:cNvSpPr>
            <a:spLocks noGrp="1"/>
          </p:cNvSpPr>
          <p:nvPr>
            <p:ph type="body" sz="quarter" idx="10"/>
          </p:nvPr>
        </p:nvSpPr>
        <p:spPr>
          <a:xfrm>
            <a:off x="3657599" y="0"/>
            <a:ext cx="5477691" cy="914400"/>
          </a:xfrm>
        </p:spPr>
        <p:txBody>
          <a:bodyPr/>
          <a:lstStyle/>
          <a:p>
            <a:r>
              <a:rPr lang="en-US" dirty="0" smtClean="0"/>
              <a:t>The SGIG Program is much larger and includes 99 unique projects</a:t>
            </a:r>
            <a:endParaRPr lang="en-US" dirty="0"/>
          </a:p>
        </p:txBody>
      </p:sp>
      <p:sp>
        <p:nvSpPr>
          <p:cNvPr id="13" name="Content Placeholder 3"/>
          <p:cNvSpPr>
            <a:spLocks noGrp="1"/>
          </p:cNvSpPr>
          <p:nvPr>
            <p:ph sz="quarter" idx="12"/>
          </p:nvPr>
        </p:nvSpPr>
        <p:spPr>
          <a:xfrm>
            <a:off x="990600" y="2095500"/>
            <a:ext cx="7162800" cy="2667000"/>
          </a:xfrm>
          <a:solidFill>
            <a:schemeClr val="accent5">
              <a:lumMod val="20000"/>
              <a:lumOff val="80000"/>
            </a:schemeClr>
          </a:solidFill>
          <a:effectLst>
            <a:outerShdw blurRad="50800" dist="38100" dir="2700000" algn="tl" rotWithShape="0">
              <a:prstClr val="black">
                <a:alpha val="40000"/>
              </a:prstClr>
            </a:outerShdw>
          </a:effectLst>
        </p:spPr>
        <p:txBody>
          <a:bodyPr>
            <a:noAutofit/>
          </a:bodyPr>
          <a:lstStyle/>
          <a:p>
            <a:pPr marL="0" indent="0" algn="ctr"/>
            <a:r>
              <a:rPr lang="en-US" sz="2400" dirty="0">
                <a:solidFill>
                  <a:schemeClr val="tx1"/>
                </a:solidFill>
              </a:rPr>
              <a:t>The purpose of the grant program is to accelerate the modernization of the nation’s electric transmission and distribution systems and promote investments in smart grid technologies, tools, and techniques that increase flexibility, functionality, interoperability, cybersecurity, situational awareness, and operational efficiency and are affordable, reliable, clean, and flexible.  </a:t>
            </a:r>
          </a:p>
        </p:txBody>
      </p:sp>
      <p:sp>
        <p:nvSpPr>
          <p:cNvPr id="14" name="TextBox 13"/>
          <p:cNvSpPr txBox="1"/>
          <p:nvPr/>
        </p:nvSpPr>
        <p:spPr>
          <a:xfrm>
            <a:off x="1066800" y="5715000"/>
            <a:ext cx="7086600" cy="838200"/>
          </a:xfrm>
          <a:prstGeom prst="rect">
            <a:avLst/>
          </a:prstGeom>
          <a:noFill/>
        </p:spPr>
        <p:txBody>
          <a:bodyPr wrap="square" tIns="91440" bIns="91440" rtlCol="0">
            <a:noAutofit/>
          </a:bodyPr>
          <a:lstStyle>
            <a:defPPr>
              <a:defRPr lang="en-US"/>
            </a:defPPr>
            <a:lvl1pPr algn="ctr">
              <a:defRPr sz="1600" b="1" i="1"/>
            </a:lvl1pPr>
          </a:lstStyle>
          <a:p>
            <a:r>
              <a:rPr lang="en-US" dirty="0"/>
              <a:t>The SGIG program was authorized by the Energy Independence and Security Act of 2007, Section 1306, as amended by the Recovery </a:t>
            </a:r>
            <a:r>
              <a:rPr lang="en-US" dirty="0" smtClean="0"/>
              <a:t>Act.</a:t>
            </a:r>
            <a:endParaRPr lang="en-US" dirty="0"/>
          </a:p>
        </p:txBody>
      </p:sp>
      <p:sp>
        <p:nvSpPr>
          <p:cNvPr id="15" name="TextBox 14"/>
          <p:cNvSpPr txBox="1"/>
          <p:nvPr/>
        </p:nvSpPr>
        <p:spPr>
          <a:xfrm>
            <a:off x="495300" y="1066800"/>
            <a:ext cx="8153400" cy="533400"/>
          </a:xfrm>
          <a:prstGeom prst="rect">
            <a:avLst/>
          </a:prstGeom>
          <a:noFill/>
        </p:spPr>
        <p:txBody>
          <a:bodyPr wrap="square" tIns="91440" bIns="91440" rtlCol="0">
            <a:noAutofit/>
          </a:bodyPr>
          <a:lstStyle>
            <a:defPPr>
              <a:defRPr lang="en-US"/>
            </a:defPPr>
            <a:lvl1pPr algn="ctr">
              <a:defRPr sz="2000" b="1">
                <a:latin typeface="+mj-lt"/>
              </a:defRPr>
            </a:lvl1pPr>
          </a:lstStyle>
          <a:p>
            <a:r>
              <a:rPr lang="en-US" dirty="0" smtClean="0"/>
              <a:t>SGIG </a:t>
            </a:r>
            <a:r>
              <a:rPr lang="en-US" dirty="0"/>
              <a:t>Overview</a:t>
            </a:r>
          </a:p>
        </p:txBody>
      </p:sp>
      <p:sp>
        <p:nvSpPr>
          <p:cNvPr id="16" name="Title 1"/>
          <p:cNvSpPr>
            <a:spLocks noGrp="1"/>
          </p:cNvSpPr>
          <p:nvPr>
            <p:ph type="title"/>
          </p:nvPr>
        </p:nvSpPr>
        <p:spPr>
          <a:xfrm>
            <a:off x="304800" y="685800"/>
            <a:ext cx="8507104" cy="304800"/>
          </a:xfrm>
        </p:spPr>
        <p:txBody>
          <a:bodyPr/>
          <a:lstStyle/>
          <a:p>
            <a:r>
              <a:rPr lang="en-US" sz="1200" b="0" dirty="0" smtClean="0">
                <a:solidFill>
                  <a:schemeClr val="accent3"/>
                </a:solidFill>
                <a:latin typeface="Calibri" panose="020F0502020204030204" pitchFamily="34" charset="0"/>
              </a:rPr>
              <a:t>SG Business Case Analysis » Introduction</a:t>
            </a:r>
            <a:endParaRPr lang="en-US" sz="1200" b="0"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4085224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GIG Template 05-20-2011">
  <a:themeElements>
    <a:clrScheme name="Smart Grid Colors">
      <a:dk1>
        <a:srgbClr val="595959"/>
      </a:dk1>
      <a:lt1>
        <a:srgbClr val="FFFFFF"/>
      </a:lt1>
      <a:dk2>
        <a:srgbClr val="595959"/>
      </a:dk2>
      <a:lt2>
        <a:srgbClr val="FFFFFF"/>
      </a:lt2>
      <a:accent1>
        <a:srgbClr val="2B4C74"/>
      </a:accent1>
      <a:accent2>
        <a:srgbClr val="21669F"/>
      </a:accent2>
      <a:accent3>
        <a:srgbClr val="84979E"/>
      </a:accent3>
      <a:accent4>
        <a:srgbClr val="85B043"/>
      </a:accent4>
      <a:accent5>
        <a:srgbClr val="B8D51F"/>
      </a:accent5>
      <a:accent6>
        <a:srgbClr val="78ABC2"/>
      </a:accent6>
      <a:hlink>
        <a:srgbClr val="254162"/>
      </a:hlink>
      <a:folHlink>
        <a:srgbClr val="254162"/>
      </a:folHlink>
    </a:clrScheme>
    <a:fontScheme name="Smart Grid Template Fo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solidFill>
            <a:schemeClr val="tx1"/>
          </a:solidFill>
        </a:ln>
        <a:effectLst/>
      </a:spPr>
      <a:bodyPr tIns="91440" bIns="91440" rtlCol="0" anchor="ctr"/>
      <a:lstStyle>
        <a:defPPr algn="ctr">
          <a:defRPr sz="1600" b="1" dirty="0" smtClean="0">
            <a:solidFill>
              <a:schemeClr val="bg1"/>
            </a:solidFill>
          </a:defRPr>
        </a:defPPr>
      </a:lstStyle>
      <a:style>
        <a:lnRef idx="1">
          <a:schemeClr val="accent1"/>
        </a:lnRef>
        <a:fillRef idx="2">
          <a:schemeClr val="accent1"/>
        </a:fillRef>
        <a:effectRef idx="1">
          <a:schemeClr val="accent1"/>
        </a:effectRef>
        <a:fontRef idx="minor">
          <a:schemeClr val="dk1"/>
        </a:fontRef>
      </a: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Palatino Linotype" pitchFamily="18" charset="0"/>
          </a:defRPr>
        </a:defPPr>
      </a:lstStyle>
    </a:lnDef>
    <a:txDef>
      <a:spPr>
        <a:noFill/>
      </a:spPr>
      <a:bodyPr wrap="square" tIns="91440" bIns="91440" rtlCol="0">
        <a:noAutofit/>
      </a:bodyPr>
      <a:lstStyle>
        <a:defPPr marL="0" indent="0">
          <a:buFont typeface="Arial" pitchFamily="34" charset="0"/>
          <a:buNone/>
          <a:defRPr sz="1400" dirty="0" err="1" smtClean="0"/>
        </a:defPPr>
      </a:lstStyle>
    </a:txDef>
  </a:objectDefaults>
  <a:extraClrSchemeLst>
    <a:extraClrScheme>
      <a:clrScheme name="energy practice template 1">
        <a:dk1>
          <a:srgbClr val="000000"/>
        </a:dk1>
        <a:lt1>
          <a:srgbClr val="FFFFFF"/>
        </a:lt1>
        <a:dk2>
          <a:srgbClr val="5C1C49"/>
        </a:dk2>
        <a:lt2>
          <a:srgbClr val="B3C4D1"/>
        </a:lt2>
        <a:accent1>
          <a:srgbClr val="093678"/>
        </a:accent1>
        <a:accent2>
          <a:srgbClr val="FDDC51"/>
        </a:accent2>
        <a:accent3>
          <a:srgbClr val="FFFFFF"/>
        </a:accent3>
        <a:accent4>
          <a:srgbClr val="000000"/>
        </a:accent4>
        <a:accent5>
          <a:srgbClr val="AAAEBE"/>
        </a:accent5>
        <a:accent6>
          <a:srgbClr val="E5C749"/>
        </a:accent6>
        <a:hlink>
          <a:srgbClr val="8F2E00"/>
        </a:hlink>
        <a:folHlink>
          <a:srgbClr val="339933"/>
        </a:folHlink>
      </a:clrScheme>
      <a:clrMap bg1="lt1" tx1="dk1" bg2="lt2" tx2="dk2" accent1="accent1" accent2="accent2" accent3="accent3" accent4="accent4" accent5="accent5" accent6="accent6" hlink="hlink" folHlink="folHlink"/>
    </a:extraClrScheme>
  </a:extraClrSchemeLst>
  <a:custClrLst>
    <a:custClr name="Custom Color 1">
      <a:srgbClr val="5C2801"/>
    </a:custClr>
    <a:custClr name="Custom Color 2">
      <a:srgbClr val="8F2E00"/>
    </a:custClr>
    <a:custClr name="Custom Color 3">
      <a:srgbClr val="B16D4D"/>
    </a:custClr>
    <a:custClr name="Custom Color 4">
      <a:srgbClr val="9D7792"/>
    </a:custClr>
    <a:custClr name="Custom Color 5">
      <a:srgbClr val="5B7FB5"/>
    </a:custClr>
    <a:custClr name="Custom Color 6">
      <a:srgbClr val="2D9F97"/>
    </a:custClr>
    <a:custClr name="Custom Color 7">
      <a:srgbClr val="79805A"/>
    </a:custClr>
  </a:custClrLst>
</a:theme>
</file>

<file path=ppt/theme/theme2.xml><?xml version="1.0" encoding="utf-8"?>
<a:theme xmlns:a="http://schemas.openxmlformats.org/drawingml/2006/main" name="Smart Grid">
  <a:themeElements>
    <a:clrScheme name="Smart Grid Colors">
      <a:dk1>
        <a:srgbClr val="595959"/>
      </a:dk1>
      <a:lt1>
        <a:srgbClr val="FFFFFF"/>
      </a:lt1>
      <a:dk2>
        <a:srgbClr val="595959"/>
      </a:dk2>
      <a:lt2>
        <a:srgbClr val="96989C"/>
      </a:lt2>
      <a:accent1>
        <a:srgbClr val="2B4C74"/>
      </a:accent1>
      <a:accent2>
        <a:srgbClr val="21669F"/>
      </a:accent2>
      <a:accent3>
        <a:srgbClr val="84979E"/>
      </a:accent3>
      <a:accent4>
        <a:srgbClr val="B8D51F"/>
      </a:accent4>
      <a:accent5>
        <a:srgbClr val="85B043"/>
      </a:accent5>
      <a:accent6>
        <a:srgbClr val="78ABC2"/>
      </a:accent6>
      <a:hlink>
        <a:srgbClr val="254162"/>
      </a:hlink>
      <a:folHlink>
        <a:srgbClr val="254162"/>
      </a:folHlink>
    </a:clrScheme>
    <a:fontScheme name="Smart Grid Template Fo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solidFill>
            <a:schemeClr val="tx1"/>
          </a:solidFill>
        </a:ln>
        <a:effectLst/>
      </a:spPr>
      <a:bodyPr tIns="91440" bIns="91440" rtlCol="0" anchor="ctr"/>
      <a:lstStyle>
        <a:defPPr algn="ctr">
          <a:defRPr sz="1600" b="1" dirty="0" smtClean="0">
            <a:solidFill>
              <a:schemeClr val="bg1"/>
            </a:solidFill>
          </a:defRPr>
        </a:defPPr>
      </a:lstStyle>
      <a:style>
        <a:lnRef idx="1">
          <a:schemeClr val="accent1"/>
        </a:lnRef>
        <a:fillRef idx="2">
          <a:schemeClr val="accent1"/>
        </a:fillRef>
        <a:effectRef idx="1">
          <a:schemeClr val="accent1"/>
        </a:effectRef>
        <a:fontRef idx="minor">
          <a:schemeClr val="dk1"/>
        </a:fontRef>
      </a: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Palatino Linotype" pitchFamily="18" charset="0"/>
          </a:defRPr>
        </a:defPPr>
      </a:lstStyle>
    </a:lnDef>
    <a:txDef>
      <a:spPr>
        <a:noFill/>
      </a:spPr>
      <a:bodyPr wrap="square" tIns="91440" bIns="91440" rtlCol="0">
        <a:noAutofit/>
      </a:bodyPr>
      <a:lstStyle>
        <a:defPPr marL="0" indent="0">
          <a:buFont typeface="Arial" pitchFamily="34" charset="0"/>
          <a:buNone/>
          <a:defRPr sz="1400" dirty="0" err="1" smtClean="0"/>
        </a:defPPr>
      </a:lstStyle>
    </a:txDef>
  </a:objectDefaults>
  <a:extraClrSchemeLst>
    <a:extraClrScheme>
      <a:clrScheme name="energy practice template 1">
        <a:dk1>
          <a:srgbClr val="000000"/>
        </a:dk1>
        <a:lt1>
          <a:srgbClr val="FFFFFF"/>
        </a:lt1>
        <a:dk2>
          <a:srgbClr val="5C1C49"/>
        </a:dk2>
        <a:lt2>
          <a:srgbClr val="B3C4D1"/>
        </a:lt2>
        <a:accent1>
          <a:srgbClr val="093678"/>
        </a:accent1>
        <a:accent2>
          <a:srgbClr val="FDDC51"/>
        </a:accent2>
        <a:accent3>
          <a:srgbClr val="FFFFFF"/>
        </a:accent3>
        <a:accent4>
          <a:srgbClr val="000000"/>
        </a:accent4>
        <a:accent5>
          <a:srgbClr val="AAAEBE"/>
        </a:accent5>
        <a:accent6>
          <a:srgbClr val="E5C749"/>
        </a:accent6>
        <a:hlink>
          <a:srgbClr val="8F2E00"/>
        </a:hlink>
        <a:folHlink>
          <a:srgbClr val="339933"/>
        </a:folHlink>
      </a:clrScheme>
      <a:clrMap bg1="lt1" tx1="dk1" bg2="lt2" tx2="dk2" accent1="accent1" accent2="accent2" accent3="accent3" accent4="accent4" accent5="accent5" accent6="accent6" hlink="hlink" folHlink="folHlink"/>
    </a:extraClrScheme>
  </a:extraClrSchemeLst>
  <a:custClrLst>
    <a:custClr name="Custom Color 1">
      <a:srgbClr val="5C2801"/>
    </a:custClr>
    <a:custClr name="Custom Color 2">
      <a:srgbClr val="8F2E00"/>
    </a:custClr>
    <a:custClr name="Custom Color 3">
      <a:srgbClr val="B16D4D"/>
    </a:custClr>
    <a:custClr name="Custom Color 4">
      <a:srgbClr val="9D7792"/>
    </a:custClr>
    <a:custClr name="Custom Color 5">
      <a:srgbClr val="5B7FB5"/>
    </a:custClr>
    <a:custClr name="Custom Color 6">
      <a:srgbClr val="2D9F97"/>
    </a:custClr>
    <a:custClr name="Custom Color 7">
      <a:srgbClr val="79805A"/>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SGIG Template 05-20-2011</Template>
  <TotalTime>17656</TotalTime>
  <Words>3492</Words>
  <Application>Microsoft Office PowerPoint</Application>
  <PresentationFormat>On-screen Show (4:3)</PresentationFormat>
  <Paragraphs>588</Paragraphs>
  <Slides>37</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Courier New</vt:lpstr>
      <vt:lpstr>Palatino Linotype</vt:lpstr>
      <vt:lpstr>Times New Roman</vt:lpstr>
      <vt:lpstr>Wingdings</vt:lpstr>
      <vt:lpstr>SGIG Template 05-20-2011</vt:lpstr>
      <vt:lpstr>Smart Grid</vt:lpstr>
      <vt:lpstr>PowerPoint Presentation</vt:lpstr>
      <vt:lpstr>Table of Contents</vt:lpstr>
      <vt:lpstr>SG Business Case Analysis » Introduction</vt:lpstr>
      <vt:lpstr>SG Business Case Analysis » Introduction</vt:lpstr>
      <vt:lpstr>SG Business Case Analysis » Introduction</vt:lpstr>
      <vt:lpstr>SG Business Case Analysis » Introduction</vt:lpstr>
      <vt:lpstr>SG Business Case Analysis » Introduction</vt:lpstr>
      <vt:lpstr>SG Business Case Analysis » Introduction</vt:lpstr>
      <vt:lpstr>SG Business Case Analysis » Introduction</vt:lpstr>
      <vt:lpstr>SG Business Case Analysis » Introduction</vt:lpstr>
      <vt:lpstr>Table of Contents</vt:lpstr>
      <vt:lpstr>SG Business Case Analysis » Foundational Work</vt:lpstr>
      <vt:lpstr>SG Business Case Analysis » Foundational Work</vt:lpstr>
      <vt:lpstr>SG Business Case Analysis » Foundational Work</vt:lpstr>
      <vt:lpstr>Table of Contents</vt:lpstr>
      <vt:lpstr>PowerPoint Presentation</vt:lpstr>
      <vt:lpstr>PowerPoint Presentation</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of Contents</vt:lpstr>
      <vt:lpstr>PowerPoint Presentation</vt:lpstr>
    </vt:vector>
  </TitlesOfParts>
  <Company>Navigant Consulting,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DLR Topical Report Overview</dc:title>
  <dc:subject>Dynamic Line Rating Topical Report</dc:subject>
  <dc:creator>DOE NETL</dc:creator>
  <cp:lastModifiedBy>Harkins, Erica [USA]</cp:lastModifiedBy>
  <cp:revision>295</cp:revision>
  <dcterms:created xsi:type="dcterms:W3CDTF">2011-05-20T15:16:50Z</dcterms:created>
  <dcterms:modified xsi:type="dcterms:W3CDTF">2015-05-14T15:09:27Z</dcterms:modified>
</cp:coreProperties>
</file>