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7" r:id="rId1"/>
  </p:sldMasterIdLst>
  <p:notesMasterIdLst>
    <p:notesMasterId r:id="rId11"/>
  </p:notesMasterIdLst>
  <p:handoutMasterIdLst>
    <p:handoutMasterId r:id="rId12"/>
  </p:handoutMasterIdLst>
  <p:sldIdLst>
    <p:sldId id="743" r:id="rId2"/>
    <p:sldId id="739" r:id="rId3"/>
    <p:sldId id="744" r:id="rId4"/>
    <p:sldId id="754" r:id="rId5"/>
    <p:sldId id="759" r:id="rId6"/>
    <p:sldId id="756" r:id="rId7"/>
    <p:sldId id="758" r:id="rId8"/>
    <p:sldId id="742" r:id="rId9"/>
    <p:sldId id="747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99"/>
    <a:srgbClr val="FF00FF"/>
    <a:srgbClr val="0000FF"/>
    <a:srgbClr val="FFFFFF"/>
    <a:srgbClr val="C0C0C0"/>
    <a:srgbClr val="FF3300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97178" autoAdjust="0"/>
  </p:normalViewPr>
  <p:slideViewPr>
    <p:cSldViewPr>
      <p:cViewPr>
        <p:scale>
          <a:sx n="70" d="100"/>
          <a:sy n="70" d="100"/>
        </p:scale>
        <p:origin x="-426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notesViewPr>
    <p:cSldViewPr>
      <p:cViewPr varScale="1">
        <p:scale>
          <a:sx n="56" d="100"/>
          <a:sy n="56" d="100"/>
        </p:scale>
        <p:origin x="-1854" y="-90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1" tIns="45704" rIns="91411" bIns="45704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1" tIns="45704" rIns="91411" bIns="45704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8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1" tIns="45704" rIns="91411" bIns="45704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8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1" tIns="45704" rIns="91411" bIns="45704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cs typeface="+mn-cs"/>
              </a:defRPr>
            </a:lvl1pPr>
          </a:lstStyle>
          <a:p>
            <a:pPr>
              <a:defRPr/>
            </a:pPr>
            <a:fld id="{A2612E5C-E6B4-4D59-9DAA-83C2E6849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1" tIns="45691" rIns="91381" bIns="45691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1" tIns="45691" rIns="91381" bIns="45691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1" tIns="45691" rIns="91381" bIns="45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1" tIns="45691" rIns="91381" bIns="45691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1" tIns="45691" rIns="91381" bIns="45691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cs typeface="+mn-cs"/>
              </a:defRPr>
            </a:lvl1pPr>
          </a:lstStyle>
          <a:p>
            <a:pPr>
              <a:defRPr/>
            </a:pPr>
            <a:fld id="{C7B26450-3A6E-47D7-84D6-2695BC98D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EF078-07B1-469C-A52C-0166F3C133BE}" type="datetime1">
              <a:rPr lang="en-US"/>
              <a:pPr>
                <a:defRPr/>
              </a:pPr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F7826-D60E-4BE1-98EB-27C2A93B6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3B269-44CF-4750-9DD5-7D3C720B0931}" type="datetime1">
              <a:rPr lang="en-US"/>
              <a:pPr>
                <a:defRPr/>
              </a:pPr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2AA28-51DF-4632-91D9-73639015FC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7D4D-9C39-482F-AEA8-0F10BFD33403}" type="datetime1">
              <a:rPr lang="en-US"/>
              <a:pPr>
                <a:defRPr/>
              </a:pPr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9B234-0F35-4F8C-8982-6EC215B811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7B781-E6B2-450E-A924-85699B7AF853}" type="datetime1">
              <a:rPr lang="en-US"/>
              <a:pPr>
                <a:defRPr/>
              </a:pPr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782F2-95E3-40BF-B96C-8000AE976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E8464-2BDE-40DC-8FF5-D1031883361A}" type="datetime1">
              <a:rPr lang="en-US"/>
              <a:pPr>
                <a:defRPr/>
              </a:pPr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539D0-2AE5-48FA-92E0-5720722BFF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F5F81-34CA-4E54-801F-982A15A8782F}" type="datetime1">
              <a:rPr lang="en-US"/>
              <a:pPr>
                <a:defRPr/>
              </a:pPr>
              <a:t>4/7/2011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1E3BB-A188-458A-97A2-459D386AE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463BB-3F33-478C-9DB6-D5313681C0C1}" type="datetime1">
              <a:rPr lang="en-US"/>
              <a:pPr>
                <a:defRPr/>
              </a:pPr>
              <a:t>4/7/2011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B0415-8D3A-475E-9CA7-796C6FDD72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2B0D1-2494-45CA-B226-9768113A10BB}" type="datetime1">
              <a:rPr lang="en-US"/>
              <a:pPr>
                <a:defRPr/>
              </a:pPr>
              <a:t>4/7/2011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B5063-6E6B-478A-8A0A-EA27F6DB1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1D8C2-A002-4741-BD8C-2B24FFCAFE1C}" type="datetime1">
              <a:rPr lang="en-US"/>
              <a:pPr>
                <a:defRPr/>
              </a:pPr>
              <a:t>4/7/2011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702A4-BB71-4BCD-8B3A-823215F76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DC0E9-2799-4D48-878F-9F2FCA508CEC}" type="datetime1">
              <a:rPr lang="en-US"/>
              <a:pPr>
                <a:defRPr/>
              </a:pPr>
              <a:t>4/7/2011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0344B-3CBF-4D68-8041-3C796FC7BF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0C22B-6EB3-4697-974B-B9600C1485E3}" type="datetime1">
              <a:rPr lang="en-US"/>
              <a:pPr>
                <a:defRPr/>
              </a:pPr>
              <a:t>4/7/2011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EB78E-92D9-459B-A5FD-4A76AD014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7219D8A8-5CE4-4A8B-A9E9-982FC8D920A3}" type="datetime1">
              <a:rPr lang="en-US"/>
              <a:pPr>
                <a:defRPr/>
              </a:pPr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AFC91205-B4A9-4B63-86A8-D34A489E7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 rot="10800000">
            <a:off x="0" y="914400"/>
            <a:ext cx="9144000" cy="76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000066">
                  <a:alpha val="86000"/>
                </a:srgbClr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1034" name="Picture 1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31750"/>
            <a:ext cx="22860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5" descr="NNSA logo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62800" y="49213"/>
            <a:ext cx="1855788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7" r:id="rId2"/>
    <p:sldLayoutId id="2147483676" r:id="rId3"/>
    <p:sldLayoutId id="2147483675" r:id="rId4"/>
    <p:sldLayoutId id="2147483674" r:id="rId5"/>
    <p:sldLayoutId id="2147483673" r:id="rId6"/>
    <p:sldLayoutId id="2147483672" r:id="rId7"/>
    <p:sldLayoutId id="2147483671" r:id="rId8"/>
    <p:sldLayoutId id="2147483670" r:id="rId9"/>
    <p:sldLayoutId id="2147483669" r:id="rId10"/>
    <p:sldLayoutId id="214748366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457200" y="3330575"/>
            <a:ext cx="8229600" cy="1470025"/>
          </a:xfrm>
        </p:spPr>
        <p:txBody>
          <a:bodyPr/>
          <a:lstStyle/>
          <a:p>
            <a:r>
              <a:rPr lang="en-US" dirty="0" smtClean="0"/>
              <a:t>Radiological Assessment 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sz="3000" dirty="0" smtClean="0"/>
              <a:t>of effects from</a:t>
            </a:r>
            <a:r>
              <a:rPr lang="en-US" dirty="0" smtClean="0"/>
              <a:t> -</a:t>
            </a:r>
            <a:br>
              <a:rPr lang="en-US" dirty="0" smtClean="0"/>
            </a:br>
            <a:r>
              <a:rPr lang="en-US" sz="3600" dirty="0" smtClean="0"/>
              <a:t>Fukushima Daiichi Nuclear Power Plant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i="1" dirty="0" smtClean="0"/>
              <a:t>April 7, 2011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685800" y="1143000"/>
            <a:ext cx="7848600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ts val="0"/>
              </a:spcBef>
            </a:pPr>
            <a:endParaRPr lang="en-US" sz="2200" dirty="0">
              <a:latin typeface="+mn-lt"/>
            </a:endParaRPr>
          </a:p>
          <a:p>
            <a:pPr lvl="1" indent="-457200" eaLnBrk="0" hangingPunct="0"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>
                <a:latin typeface="+mn-lt"/>
              </a:rPr>
              <a:t>Aerial </a:t>
            </a:r>
            <a:r>
              <a:rPr lang="en-US" sz="2200" dirty="0" smtClean="0">
                <a:latin typeface="+mn-lt"/>
              </a:rPr>
              <a:t>Measuring </a:t>
            </a:r>
            <a:r>
              <a:rPr lang="en-US" sz="2200" dirty="0">
                <a:latin typeface="+mn-lt"/>
              </a:rPr>
              <a:t>Systems </a:t>
            </a:r>
            <a:r>
              <a:rPr lang="en-US" sz="2200" dirty="0" smtClean="0">
                <a:latin typeface="+mn-lt"/>
              </a:rPr>
              <a:t>have totaled </a:t>
            </a:r>
            <a:r>
              <a:rPr lang="en-US" sz="2200" dirty="0">
                <a:latin typeface="+mn-lt"/>
              </a:rPr>
              <a:t>more than </a:t>
            </a:r>
            <a:r>
              <a:rPr lang="en-US" sz="2200" dirty="0" smtClean="0">
                <a:latin typeface="+mn-lt"/>
              </a:rPr>
              <a:t>262 flight hours in support of aerial monitoring operations</a:t>
            </a:r>
          </a:p>
          <a:p>
            <a:pPr marL="457200" lvl="2" indent="-457200" eaLnBrk="0" hangingPunct="0">
              <a:spcBef>
                <a:spcPts val="0"/>
              </a:spcBef>
              <a:buFont typeface="Arial" pitchFamily="34" charset="0"/>
              <a:buChar char="•"/>
            </a:pPr>
            <a:endParaRPr lang="en-US" sz="2200" dirty="0" smtClean="0">
              <a:latin typeface="+mn-lt"/>
            </a:endParaRPr>
          </a:p>
          <a:p>
            <a:pPr lvl="1" indent="-457200" eaLnBrk="0" hangingPunct="0"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NNSA’s Consequence Management Response Teams have collected approximately 100,000 total field measurements taken by DOE, </a:t>
            </a:r>
            <a:r>
              <a:rPr lang="en-US" sz="2200" dirty="0" err="1" smtClean="0">
                <a:latin typeface="+mn-lt"/>
              </a:rPr>
              <a:t>DoD</a:t>
            </a:r>
            <a:r>
              <a:rPr lang="en-US" sz="2200" dirty="0" smtClean="0">
                <a:latin typeface="+mn-lt"/>
              </a:rPr>
              <a:t>, and Japanese monitoring assets</a:t>
            </a:r>
          </a:p>
          <a:p>
            <a:pPr lvl="1" indent="-457200" eaLnBrk="0" hangingPunct="0">
              <a:spcBef>
                <a:spcPts val="0"/>
              </a:spcBef>
              <a:buFont typeface="Arial" pitchFamily="34" charset="0"/>
              <a:buChar char="•"/>
            </a:pPr>
            <a:endParaRPr lang="en-US" sz="2200" dirty="0" smtClean="0">
              <a:latin typeface="+mn-lt"/>
            </a:endParaRPr>
          </a:p>
          <a:p>
            <a:pPr lvl="1" indent="-457200" eaLnBrk="0" hangingPunct="0"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240 total air samples taken at US facilities throughout Japan undergoing lab analysis in the US </a:t>
            </a:r>
          </a:p>
          <a:p>
            <a:pPr lvl="1" indent="-457200" eaLnBrk="0" hangingPunct="0">
              <a:spcBef>
                <a:spcPts val="0"/>
              </a:spcBef>
            </a:pPr>
            <a:endParaRPr lang="en-US" sz="2200" dirty="0">
              <a:latin typeface="+mn-lt"/>
            </a:endParaRPr>
          </a:p>
          <a:p>
            <a:pPr marL="457200" indent="-457200" eaLnBrk="0" hangingPunct="0">
              <a:spcBef>
                <a:spcPts val="0"/>
              </a:spcBef>
              <a:buFont typeface="Wingdings" pitchFamily="2" charset="2"/>
              <a:buNone/>
            </a:pPr>
            <a:r>
              <a:rPr lang="en-US" sz="2200" dirty="0" smtClean="0">
                <a:latin typeface="+mn-lt"/>
              </a:rPr>
              <a:t> </a:t>
            </a:r>
            <a:endParaRPr lang="en-US" sz="22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400" y="304800"/>
            <a:ext cx="5105400" cy="579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 smtClean="0">
                <a:latin typeface="+mn-lt"/>
              </a:rPr>
              <a:t>Operations Summary</a:t>
            </a:r>
            <a:endParaRPr lang="en-US" sz="32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7400" y="304800"/>
            <a:ext cx="5105400" cy="579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latin typeface="+mn-lt"/>
              </a:rPr>
              <a:t>Guide to Interpretation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7924800" cy="4201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7472" indent="-347472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200" dirty="0">
                <a:latin typeface="+mn-lt"/>
              </a:rPr>
              <a:t>US radiological assessments are composed of aerial and ground measurements and </a:t>
            </a:r>
            <a:r>
              <a:rPr lang="en-US" sz="2200" dirty="0" smtClean="0">
                <a:latin typeface="+mn-lt"/>
              </a:rPr>
              <a:t>indicate radiation levels from material </a:t>
            </a:r>
            <a:r>
              <a:rPr lang="en-US" sz="2200" dirty="0">
                <a:latin typeface="+mn-lt"/>
              </a:rPr>
              <a:t>that has settled on the </a:t>
            </a:r>
            <a:r>
              <a:rPr lang="en-US" sz="2200" dirty="0" smtClean="0">
                <a:latin typeface="+mn-lt"/>
              </a:rPr>
              <a:t>ground</a:t>
            </a:r>
            <a:endParaRPr lang="en-US" sz="2200" dirty="0">
              <a:latin typeface="+mn-lt"/>
            </a:endParaRPr>
          </a:p>
          <a:p>
            <a:pPr marL="347472" lvl="1" indent="-347472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latin typeface="+mn-lt"/>
              </a:rPr>
              <a:t>Each </a:t>
            </a:r>
            <a:r>
              <a:rPr lang="en-US" sz="2200" dirty="0">
                <a:latin typeface="+mn-lt"/>
              </a:rPr>
              <a:t>measurement corresponds to the radiation a person receives in one hour at that location</a:t>
            </a:r>
            <a:r>
              <a:rPr lang="en-US" sz="2200" dirty="0" smtClean="0">
                <a:latin typeface="+mn-lt"/>
              </a:rPr>
              <a:t>.  AMS data is presented as exposure rate 1 meter from the ground at the time the measurements occurred</a:t>
            </a:r>
            <a:endParaRPr lang="en-US" sz="2200" dirty="0">
              <a:latin typeface="+mn-lt"/>
            </a:endParaRPr>
          </a:p>
          <a:p>
            <a:pPr marL="347472" indent="-347472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latin typeface="+mn-lt"/>
              </a:rPr>
              <a:t>All </a:t>
            </a:r>
            <a:r>
              <a:rPr lang="en-US" sz="2200" dirty="0">
                <a:latin typeface="+mn-lt"/>
              </a:rPr>
              <a:t>measurements </a:t>
            </a:r>
            <a:r>
              <a:rPr lang="en-US" sz="2200" dirty="0" smtClean="0">
                <a:latin typeface="+mn-lt"/>
              </a:rPr>
              <a:t>outside the Fukushima power plant site boundary are </a:t>
            </a:r>
            <a:r>
              <a:rPr lang="en-US" sz="2200" dirty="0">
                <a:latin typeface="+mn-lt"/>
              </a:rPr>
              <a:t>below </a:t>
            </a:r>
            <a:r>
              <a:rPr lang="en-US" sz="2200" dirty="0" smtClean="0">
                <a:latin typeface="+mn-lt"/>
              </a:rPr>
              <a:t>0.013 REM </a:t>
            </a:r>
            <a:r>
              <a:rPr lang="en-US" sz="2200" dirty="0">
                <a:latin typeface="+mn-lt"/>
              </a:rPr>
              <a:t>per hour – a </a:t>
            </a:r>
            <a:r>
              <a:rPr lang="en-US" sz="2200" dirty="0" smtClean="0">
                <a:latin typeface="+mn-lt"/>
              </a:rPr>
              <a:t>low but not insignificant level</a:t>
            </a:r>
            <a:endParaRPr lang="en-US" sz="2200" dirty="0">
              <a:latin typeface="+mn-lt"/>
            </a:endParaRPr>
          </a:p>
          <a:p>
            <a:pPr marL="347472" indent="347472">
              <a:defRPr/>
            </a:pPr>
            <a:endParaRPr lang="en-US" sz="2200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86200" y="6336268"/>
            <a:ext cx="3581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6248400"/>
            <a:ext cx="3657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3" descr="NIT Combined Flights Ground Measurements 30Mar_03Apr2011 Results.JPG"/>
          <p:cNvPicPr>
            <a:picLocks noChangeAspect="1"/>
          </p:cNvPicPr>
          <p:nvPr/>
        </p:nvPicPr>
        <p:blipFill>
          <a:blip r:embed="rId2" cstate="print"/>
          <a:srcRect l="1308" r="632" b="5172"/>
          <a:stretch>
            <a:fillRect/>
          </a:stretch>
        </p:blipFill>
        <p:spPr bwMode="auto">
          <a:xfrm>
            <a:off x="858982" y="1066800"/>
            <a:ext cx="7599218" cy="55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contourW="12700">
            <a:extrusionClr>
              <a:schemeClr val="accent5">
                <a:lumMod val="75000"/>
              </a:schemeClr>
            </a:extrusionClr>
            <a:contourClr>
              <a:schemeClr val="accent5">
                <a:lumMod val="75000"/>
              </a:schemeClr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2057400" y="304800"/>
            <a:ext cx="5105400" cy="579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 smtClean="0">
                <a:latin typeface="+mn-lt"/>
              </a:rPr>
              <a:t>DOE/NNSA Monitoring</a:t>
            </a:r>
            <a:endParaRPr lang="en-US" sz="3200" b="1" dirty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B702A4-BB71-4BCD-8B3A-823215F760B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3" name="Picture 2" descr="NIT UH-1 Flight 2 Results 06Apr20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990600"/>
            <a:ext cx="7409329" cy="57253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62400" y="6477000"/>
            <a:ext cx="36576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B702A4-BB71-4BCD-8B3A-823215F760B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Assessment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219200"/>
            <a:ext cx="8382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n-lt"/>
              </a:rPr>
              <a:t>An assessment of measurements gathered through April 6 continues to show:</a:t>
            </a:r>
          </a:p>
          <a:p>
            <a:pPr marL="457200" lvl="0" indent="-457200">
              <a:buFont typeface="Calibri" pitchFamily="34" charset="0"/>
              <a:buChar char="•"/>
            </a:pPr>
            <a:r>
              <a:rPr lang="en-US" sz="2200" dirty="0" smtClean="0">
                <a:latin typeface="+mn-lt"/>
              </a:rPr>
              <a:t>Rapid decay of deposited radiological material indicating Radioiodine is the most significant component of dose</a:t>
            </a:r>
          </a:p>
          <a:p>
            <a:pPr marL="457200" lvl="0" indent="-457200">
              <a:buFont typeface="Calibri" pitchFamily="34" charset="0"/>
              <a:buChar char="•"/>
            </a:pPr>
            <a:r>
              <a:rPr lang="en-US" sz="2200" dirty="0" smtClean="0">
                <a:latin typeface="+mn-lt"/>
              </a:rPr>
              <a:t>Radiation levels consistently below actionable levels for evacuation or relocation outside of 25 miles; and levels continue to decrease </a:t>
            </a:r>
          </a:p>
          <a:p>
            <a:pPr marL="457200" lvl="0" indent="-457200">
              <a:buFont typeface="Calibri" pitchFamily="34" charset="0"/>
              <a:buChar char="•"/>
            </a:pPr>
            <a:r>
              <a:rPr lang="en-US" sz="2200" dirty="0" smtClean="0">
                <a:latin typeface="+mn-lt"/>
              </a:rPr>
              <a:t>No measurable </a:t>
            </a:r>
            <a:r>
              <a:rPr lang="en-US" sz="2200" dirty="0" smtClean="0">
                <a:latin typeface="+mn-lt"/>
              </a:rPr>
              <a:t>deposit </a:t>
            </a:r>
            <a:r>
              <a:rPr lang="en-US" sz="2200" dirty="0" smtClean="0">
                <a:latin typeface="+mn-lt"/>
              </a:rPr>
              <a:t>of radiological material since March 19</a:t>
            </a:r>
          </a:p>
          <a:p>
            <a:pPr marL="457200" lvl="0" indent="-457200">
              <a:buFont typeface="Calibri" pitchFamily="34" charset="0"/>
              <a:buChar char="•"/>
            </a:pPr>
            <a:r>
              <a:rPr lang="en-US" sz="2200" dirty="0" smtClean="0">
                <a:latin typeface="+mn-lt"/>
              </a:rPr>
              <a:t>US bases and facilities all measure dose rates below 32 </a:t>
            </a:r>
            <a:r>
              <a:rPr lang="en-US" sz="2200" dirty="0" err="1" smtClean="0">
                <a:latin typeface="+mn-lt"/>
              </a:rPr>
              <a:t>microrem</a:t>
            </a:r>
            <a:r>
              <a:rPr lang="en-US" sz="2200" dirty="0" smtClean="0">
                <a:latin typeface="+mn-lt"/>
              </a:rPr>
              <a:t>/hr (32 millionths of a REM)  – a level with no known health risks</a:t>
            </a:r>
          </a:p>
          <a:p>
            <a:pPr marL="457200" lvl="0" indent="-457200">
              <a:buFont typeface="Calibri" pitchFamily="34" charset="0"/>
              <a:buChar char="•"/>
            </a:pPr>
            <a:r>
              <a:rPr lang="en-US" sz="2200" dirty="0" smtClean="0">
                <a:latin typeface="+mn-lt"/>
              </a:rPr>
              <a:t>Agricultural monitoring and possible intervention will be required for several hundred square kilometers surrounding the site:</a:t>
            </a:r>
          </a:p>
          <a:p>
            <a:pPr lvl="3" indent="-457200">
              <a:buFont typeface="Calibri" pitchFamily="34" charset="0"/>
              <a:buChar char="•"/>
            </a:pPr>
            <a:r>
              <a:rPr lang="en-US" sz="2200" dirty="0" smtClean="0">
                <a:latin typeface="+mn-lt"/>
              </a:rPr>
              <a:t>Soil and water samples are the only definitive method to determine agricultural countermeasures</a:t>
            </a:r>
          </a:p>
          <a:p>
            <a:pPr lvl="3" indent="-457200">
              <a:buFont typeface="Calibri" pitchFamily="34" charset="0"/>
              <a:buChar char="•"/>
            </a:pPr>
            <a:r>
              <a:rPr lang="en-US" sz="2200" dirty="0" smtClean="0">
                <a:latin typeface="+mn-lt"/>
              </a:rPr>
              <a:t>Ground monitoring can give better fidelity to identify areas that require agricultural sampling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:\RSLN\SHARE\CMHT\Japan Event\GIS Products\April 4\NIT MonTrend 04Apr2011 wPAGs North_REVIS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90600"/>
            <a:ext cx="7495137" cy="579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114800" y="6477000"/>
            <a:ext cx="3429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 txBox="1">
            <a:spLocks/>
          </p:cNvSpPr>
          <p:nvPr/>
        </p:nvSpPr>
        <p:spPr bwMode="auto">
          <a:xfrm>
            <a:off x="5334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>
                <a:latin typeface="Calibri" pitchFamily="34" charset="0"/>
              </a:rPr>
              <a:t>Context</a:t>
            </a:r>
          </a:p>
        </p:txBody>
      </p:sp>
      <p:sp>
        <p:nvSpPr>
          <p:cNvPr id="20483" name="Subtitle 2"/>
          <p:cNvSpPr txBox="1">
            <a:spLocks/>
          </p:cNvSpPr>
          <p:nvPr/>
        </p:nvSpPr>
        <p:spPr bwMode="auto">
          <a:xfrm>
            <a:off x="685800" y="11430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200" dirty="0">
                <a:latin typeface="Calibri" pitchFamily="34" charset="0"/>
              </a:rPr>
              <a:t>The Nuclear Regulatory Commission estimates that the average American absorbs 620 </a:t>
            </a:r>
            <a:r>
              <a:rPr lang="en-US" sz="2200" dirty="0" err="1">
                <a:latin typeface="Calibri" pitchFamily="34" charset="0"/>
              </a:rPr>
              <a:t>mRem</a:t>
            </a:r>
            <a:r>
              <a:rPr lang="en-US" sz="2200" dirty="0">
                <a:latin typeface="Calibri" pitchFamily="34" charset="0"/>
              </a:rPr>
              <a:t> a year* (or 0.071 </a:t>
            </a:r>
            <a:r>
              <a:rPr lang="en-US" sz="2200" dirty="0" err="1">
                <a:latin typeface="Calibri" pitchFamily="34" charset="0"/>
              </a:rPr>
              <a:t>mRem</a:t>
            </a:r>
            <a:r>
              <a:rPr lang="en-US" sz="2200" dirty="0">
                <a:latin typeface="Calibri" pitchFamily="34" charset="0"/>
              </a:rPr>
              <a:t>/hour)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200" dirty="0"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200" dirty="0">
                <a:latin typeface="Calibri" pitchFamily="34" charset="0"/>
              </a:rPr>
              <a:t>An average transatlantic flight produces an exposure of 2.5 </a:t>
            </a:r>
            <a:r>
              <a:rPr lang="en-US" sz="2200" dirty="0" err="1">
                <a:latin typeface="Calibri" pitchFamily="34" charset="0"/>
              </a:rPr>
              <a:t>mRem</a:t>
            </a:r>
            <a:r>
              <a:rPr lang="en-US" sz="2200" dirty="0">
                <a:latin typeface="Calibri" pitchFamily="34" charset="0"/>
              </a:rPr>
              <a:t>*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200" dirty="0"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200" dirty="0">
                <a:latin typeface="Calibri" pitchFamily="34" charset="0"/>
              </a:rPr>
              <a:t>A typical chest x-ray produces 10 </a:t>
            </a:r>
            <a:r>
              <a:rPr lang="en-US" sz="2200" dirty="0" err="1">
                <a:latin typeface="Calibri" pitchFamily="34" charset="0"/>
              </a:rPr>
              <a:t>mRem</a:t>
            </a:r>
            <a:r>
              <a:rPr lang="en-US" sz="2200" dirty="0">
                <a:latin typeface="Calibri" pitchFamily="34" charset="0"/>
              </a:rPr>
              <a:t> per image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200" dirty="0"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200" dirty="0">
                <a:latin typeface="Calibri" pitchFamily="34" charset="0"/>
              </a:rPr>
              <a:t>EPA guidelines call for public health actions if exposure </a:t>
            </a:r>
            <a:r>
              <a:rPr lang="en-US" sz="2200" dirty="0" smtClean="0">
                <a:latin typeface="Calibri" pitchFamily="34" charset="0"/>
              </a:rPr>
              <a:t>exceeds </a:t>
            </a:r>
            <a:r>
              <a:rPr lang="en-US" sz="2200" dirty="0">
                <a:latin typeface="Calibri" pitchFamily="34" charset="0"/>
              </a:rPr>
              <a:t>1000 </a:t>
            </a:r>
            <a:r>
              <a:rPr lang="en-US" sz="2200" dirty="0" err="1">
                <a:latin typeface="Calibri" pitchFamily="34" charset="0"/>
              </a:rPr>
              <a:t>mRem</a:t>
            </a:r>
            <a:r>
              <a:rPr lang="en-US" sz="2200" dirty="0">
                <a:latin typeface="Calibri" pitchFamily="34" charset="0"/>
              </a:rPr>
              <a:t> over 4 days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600" dirty="0">
              <a:latin typeface="Calibri" pitchFamily="3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600" dirty="0">
                <a:latin typeface="Calibri" pitchFamily="34" charset="0"/>
              </a:rPr>
              <a:t>       * Source: NRC: </a:t>
            </a:r>
            <a:r>
              <a:rPr lang="en-US" sz="1600" u="sng" dirty="0">
                <a:latin typeface="Calibri" pitchFamily="34" charset="0"/>
              </a:rPr>
              <a:t>http://nrc.gov/images/about-nrc/radiation/factoid2-lrg.gif</a:t>
            </a:r>
            <a:r>
              <a:rPr lang="en-US" sz="1600" dirty="0">
                <a:latin typeface="Calibri" pitchFamily="34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Radiation Doses Explained.jpg"/>
          <p:cNvPicPr>
            <a:picLocks noChangeAspect="1"/>
          </p:cNvPicPr>
          <p:nvPr/>
        </p:nvPicPr>
        <p:blipFill>
          <a:blip r:embed="rId2" cstate="print"/>
          <a:srcRect t="6866" r="2364" b="5247"/>
          <a:stretch>
            <a:fillRect/>
          </a:stretch>
        </p:blipFill>
        <p:spPr bwMode="auto">
          <a:xfrm>
            <a:off x="566738" y="990600"/>
            <a:ext cx="8048622" cy="559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335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Radiological Assessment  - of effects from - Fukushima Daiichi Nuclear Power Plant  April 7, 2011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636</cp:revision>
  <dcterms:created xsi:type="dcterms:W3CDTF">2007-03-02T13:04:13Z</dcterms:created>
  <dcterms:modified xsi:type="dcterms:W3CDTF">2011-04-07T17:34:53Z</dcterms:modified>
</cp:coreProperties>
</file>