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7" r:id="rId1"/>
  </p:sldMasterIdLst>
  <p:notesMasterIdLst>
    <p:notesMasterId r:id="rId9"/>
  </p:notesMasterIdLst>
  <p:handoutMasterIdLst>
    <p:handoutMasterId r:id="rId10"/>
  </p:handoutMasterIdLst>
  <p:sldIdLst>
    <p:sldId id="743" r:id="rId2"/>
    <p:sldId id="739" r:id="rId3"/>
    <p:sldId id="754" r:id="rId4"/>
    <p:sldId id="760" r:id="rId5"/>
    <p:sldId id="756" r:id="rId6"/>
    <p:sldId id="742" r:id="rId7"/>
    <p:sldId id="747" r:id="rId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99"/>
    <a:srgbClr val="FF00FF"/>
    <a:srgbClr val="0000FF"/>
    <a:srgbClr val="FFFFFF"/>
    <a:srgbClr val="C0C0C0"/>
    <a:srgbClr val="FF3300"/>
    <a:srgbClr val="008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3" autoAdjust="0"/>
    <p:restoredTop sz="97178" autoAdjust="0"/>
  </p:normalViewPr>
  <p:slideViewPr>
    <p:cSldViewPr>
      <p:cViewPr varScale="1">
        <p:scale>
          <a:sx n="72" d="100"/>
          <a:sy n="72" d="100"/>
        </p:scale>
        <p:origin x="-36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6"/>
    </p:cViewPr>
  </p:sorterViewPr>
  <p:notesViewPr>
    <p:cSldViewPr>
      <p:cViewPr varScale="1">
        <p:scale>
          <a:sx n="56" d="100"/>
          <a:sy n="56" d="100"/>
        </p:scale>
        <p:origin x="-1854" y="-90"/>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8978" name="Rectangle 2"/>
          <p:cNvSpPr>
            <a:spLocks noGrp="1" noChangeArrowheads="1"/>
          </p:cNvSpPr>
          <p:nvPr>
            <p:ph type="hdr" sz="quarter"/>
          </p:nvPr>
        </p:nvSpPr>
        <p:spPr bwMode="auto">
          <a:xfrm>
            <a:off x="0" y="0"/>
            <a:ext cx="3040063" cy="465138"/>
          </a:xfrm>
          <a:prstGeom prst="rect">
            <a:avLst/>
          </a:prstGeom>
          <a:noFill/>
          <a:ln w="9525">
            <a:noFill/>
            <a:miter lim="800000"/>
            <a:headEnd/>
            <a:tailEnd/>
          </a:ln>
        </p:spPr>
        <p:txBody>
          <a:bodyPr vert="horz" wrap="square" lIns="91411" tIns="45704" rIns="91411" bIns="45704" numCol="1" anchor="t" anchorCtr="0" compatLnSpc="1">
            <a:prstTxWarp prst="textNoShape">
              <a:avLst/>
            </a:prstTxWarp>
          </a:bodyPr>
          <a:lstStyle>
            <a:lvl1pPr defTabSz="915988">
              <a:defRPr sz="1200">
                <a:cs typeface="+mn-cs"/>
              </a:defRPr>
            </a:lvl1pPr>
          </a:lstStyle>
          <a:p>
            <a:pPr>
              <a:defRPr/>
            </a:pPr>
            <a:endParaRPr lang="en-US"/>
          </a:p>
        </p:txBody>
      </p:sp>
      <p:sp>
        <p:nvSpPr>
          <p:cNvPr id="638979" name="Rectangle 3"/>
          <p:cNvSpPr>
            <a:spLocks noGrp="1" noChangeArrowheads="1"/>
          </p:cNvSpPr>
          <p:nvPr>
            <p:ph type="dt" sz="quarter" idx="1"/>
          </p:nvPr>
        </p:nvSpPr>
        <p:spPr bwMode="auto">
          <a:xfrm>
            <a:off x="3968750" y="0"/>
            <a:ext cx="3040063" cy="465138"/>
          </a:xfrm>
          <a:prstGeom prst="rect">
            <a:avLst/>
          </a:prstGeom>
          <a:noFill/>
          <a:ln w="9525">
            <a:noFill/>
            <a:miter lim="800000"/>
            <a:headEnd/>
            <a:tailEnd/>
          </a:ln>
        </p:spPr>
        <p:txBody>
          <a:bodyPr vert="horz" wrap="square" lIns="91411" tIns="45704" rIns="91411" bIns="45704" numCol="1" anchor="t" anchorCtr="0" compatLnSpc="1">
            <a:prstTxWarp prst="textNoShape">
              <a:avLst/>
            </a:prstTxWarp>
          </a:bodyPr>
          <a:lstStyle>
            <a:lvl1pPr algn="r" defTabSz="915988">
              <a:defRPr sz="1200">
                <a:cs typeface="+mn-cs"/>
              </a:defRPr>
            </a:lvl1pPr>
          </a:lstStyle>
          <a:p>
            <a:pPr>
              <a:defRPr/>
            </a:pPr>
            <a:endParaRPr lang="en-US"/>
          </a:p>
        </p:txBody>
      </p:sp>
      <p:sp>
        <p:nvSpPr>
          <p:cNvPr id="638980" name="Rectangle 4"/>
          <p:cNvSpPr>
            <a:spLocks noGrp="1" noChangeArrowheads="1"/>
          </p:cNvSpPr>
          <p:nvPr>
            <p:ph type="ftr" sz="quarter" idx="2"/>
          </p:nvPr>
        </p:nvSpPr>
        <p:spPr bwMode="auto">
          <a:xfrm>
            <a:off x="0" y="8829675"/>
            <a:ext cx="3040063" cy="465138"/>
          </a:xfrm>
          <a:prstGeom prst="rect">
            <a:avLst/>
          </a:prstGeom>
          <a:noFill/>
          <a:ln w="9525">
            <a:noFill/>
            <a:miter lim="800000"/>
            <a:headEnd/>
            <a:tailEnd/>
          </a:ln>
        </p:spPr>
        <p:txBody>
          <a:bodyPr vert="horz" wrap="square" lIns="91411" tIns="45704" rIns="91411" bIns="45704" numCol="1" anchor="b" anchorCtr="0" compatLnSpc="1">
            <a:prstTxWarp prst="textNoShape">
              <a:avLst/>
            </a:prstTxWarp>
          </a:bodyPr>
          <a:lstStyle>
            <a:lvl1pPr defTabSz="915988">
              <a:defRPr sz="1200">
                <a:cs typeface="+mn-cs"/>
              </a:defRPr>
            </a:lvl1pPr>
          </a:lstStyle>
          <a:p>
            <a:pPr>
              <a:defRPr/>
            </a:pPr>
            <a:endParaRPr lang="en-US"/>
          </a:p>
        </p:txBody>
      </p:sp>
      <p:sp>
        <p:nvSpPr>
          <p:cNvPr id="638981" name="Rectangle 5"/>
          <p:cNvSpPr>
            <a:spLocks noGrp="1" noChangeArrowheads="1"/>
          </p:cNvSpPr>
          <p:nvPr>
            <p:ph type="sldNum" sz="quarter" idx="3"/>
          </p:nvPr>
        </p:nvSpPr>
        <p:spPr bwMode="auto">
          <a:xfrm>
            <a:off x="3968750" y="8829675"/>
            <a:ext cx="3040063" cy="465138"/>
          </a:xfrm>
          <a:prstGeom prst="rect">
            <a:avLst/>
          </a:prstGeom>
          <a:noFill/>
          <a:ln w="9525">
            <a:noFill/>
            <a:miter lim="800000"/>
            <a:headEnd/>
            <a:tailEnd/>
          </a:ln>
        </p:spPr>
        <p:txBody>
          <a:bodyPr vert="horz" wrap="square" lIns="91411" tIns="45704" rIns="91411" bIns="45704" numCol="1" anchor="b" anchorCtr="0" compatLnSpc="1">
            <a:prstTxWarp prst="textNoShape">
              <a:avLst/>
            </a:prstTxWarp>
          </a:bodyPr>
          <a:lstStyle>
            <a:lvl1pPr algn="r" defTabSz="915988">
              <a:defRPr sz="1200">
                <a:cs typeface="+mn-cs"/>
              </a:defRPr>
            </a:lvl1pPr>
          </a:lstStyle>
          <a:p>
            <a:pPr>
              <a:defRPr/>
            </a:pPr>
            <a:fld id="{A2612E5C-E6B4-4D59-9DAA-83C2E684920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40063" cy="465138"/>
          </a:xfrm>
          <a:prstGeom prst="rect">
            <a:avLst/>
          </a:prstGeom>
          <a:noFill/>
          <a:ln w="9525">
            <a:noFill/>
            <a:miter lim="800000"/>
            <a:headEnd/>
            <a:tailEnd/>
          </a:ln>
        </p:spPr>
        <p:txBody>
          <a:bodyPr vert="horz" wrap="square" lIns="91381" tIns="45691" rIns="91381" bIns="45691" numCol="1" anchor="t" anchorCtr="0" compatLnSpc="1">
            <a:prstTxWarp prst="textNoShape">
              <a:avLst/>
            </a:prstTxWarp>
          </a:bodyPr>
          <a:lstStyle>
            <a:lvl1pPr defTabSz="915988">
              <a:defRPr sz="1200">
                <a:cs typeface="+mn-cs"/>
              </a:defRPr>
            </a:lvl1pPr>
          </a:lstStyle>
          <a:p>
            <a:pPr>
              <a:defRPr/>
            </a:pPr>
            <a:endParaRPr lang="en-US"/>
          </a:p>
        </p:txBody>
      </p:sp>
      <p:sp>
        <p:nvSpPr>
          <p:cNvPr id="57347" name="Rectangle 3"/>
          <p:cNvSpPr>
            <a:spLocks noGrp="1" noChangeArrowheads="1"/>
          </p:cNvSpPr>
          <p:nvPr>
            <p:ph type="dt" idx="1"/>
          </p:nvPr>
        </p:nvSpPr>
        <p:spPr bwMode="auto">
          <a:xfrm>
            <a:off x="3968750" y="0"/>
            <a:ext cx="3040063" cy="465138"/>
          </a:xfrm>
          <a:prstGeom prst="rect">
            <a:avLst/>
          </a:prstGeom>
          <a:noFill/>
          <a:ln w="9525">
            <a:noFill/>
            <a:miter lim="800000"/>
            <a:headEnd/>
            <a:tailEnd/>
          </a:ln>
        </p:spPr>
        <p:txBody>
          <a:bodyPr vert="horz" wrap="square" lIns="91381" tIns="45691" rIns="91381" bIns="45691" numCol="1" anchor="t" anchorCtr="0" compatLnSpc="1">
            <a:prstTxWarp prst="textNoShape">
              <a:avLst/>
            </a:prstTxWarp>
          </a:bodyPr>
          <a:lstStyle>
            <a:lvl1pPr algn="r" defTabSz="915988">
              <a:defRPr sz="120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82688" y="696913"/>
            <a:ext cx="4648200" cy="348615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p:spPr>
        <p:txBody>
          <a:bodyPr vert="horz" wrap="square" lIns="91381" tIns="45691" rIns="91381" bIns="4569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829675"/>
            <a:ext cx="3040063" cy="465138"/>
          </a:xfrm>
          <a:prstGeom prst="rect">
            <a:avLst/>
          </a:prstGeom>
          <a:noFill/>
          <a:ln w="9525">
            <a:noFill/>
            <a:miter lim="800000"/>
            <a:headEnd/>
            <a:tailEnd/>
          </a:ln>
        </p:spPr>
        <p:txBody>
          <a:bodyPr vert="horz" wrap="square" lIns="91381" tIns="45691" rIns="91381" bIns="45691" numCol="1" anchor="b" anchorCtr="0" compatLnSpc="1">
            <a:prstTxWarp prst="textNoShape">
              <a:avLst/>
            </a:prstTxWarp>
          </a:bodyPr>
          <a:lstStyle>
            <a:lvl1pPr defTabSz="915988">
              <a:defRPr sz="1200">
                <a:cs typeface="+mn-cs"/>
              </a:defRPr>
            </a:lvl1pPr>
          </a:lstStyle>
          <a:p>
            <a:pPr>
              <a:defRPr/>
            </a:pPr>
            <a:endParaRPr lang="en-US"/>
          </a:p>
        </p:txBody>
      </p:sp>
      <p:sp>
        <p:nvSpPr>
          <p:cNvPr id="57351" name="Rectangle 7"/>
          <p:cNvSpPr>
            <a:spLocks noGrp="1" noChangeArrowheads="1"/>
          </p:cNvSpPr>
          <p:nvPr>
            <p:ph type="sldNum" sz="quarter" idx="5"/>
          </p:nvPr>
        </p:nvSpPr>
        <p:spPr bwMode="auto">
          <a:xfrm>
            <a:off x="3968750" y="8829675"/>
            <a:ext cx="3040063" cy="465138"/>
          </a:xfrm>
          <a:prstGeom prst="rect">
            <a:avLst/>
          </a:prstGeom>
          <a:noFill/>
          <a:ln w="9525">
            <a:noFill/>
            <a:miter lim="800000"/>
            <a:headEnd/>
            <a:tailEnd/>
          </a:ln>
        </p:spPr>
        <p:txBody>
          <a:bodyPr vert="horz" wrap="square" lIns="91381" tIns="45691" rIns="91381" bIns="45691" numCol="1" anchor="b" anchorCtr="0" compatLnSpc="1">
            <a:prstTxWarp prst="textNoShape">
              <a:avLst/>
            </a:prstTxWarp>
          </a:bodyPr>
          <a:lstStyle>
            <a:lvl1pPr algn="r" defTabSz="915988">
              <a:defRPr sz="1200">
                <a:cs typeface="+mn-cs"/>
              </a:defRPr>
            </a:lvl1pPr>
          </a:lstStyle>
          <a:p>
            <a:pPr>
              <a:defRPr/>
            </a:pPr>
            <a:fld id="{C7B26450-3A6E-47D7-84D6-2695BC98DE2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85EF078-07B1-469C-A52C-0166F3C133BE}" type="datetime1">
              <a:rPr lang="en-US"/>
              <a:pPr>
                <a:defRPr/>
              </a:pPr>
              <a:t>4/18/2011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0BF7826-D60E-4BE1-98EB-27C2A93B6EE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F33B269-44CF-4750-9DD5-7D3C720B0931}" type="datetime1">
              <a:rPr lang="en-US"/>
              <a:pPr>
                <a:defRPr/>
              </a:pPr>
              <a:t>4/18/2011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CA2AA28-51DF-4632-91D9-73639015FC4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D9B7D4D-9C39-482F-AEA8-0F10BFD33403}" type="datetime1">
              <a:rPr lang="en-US"/>
              <a:pPr>
                <a:defRPr/>
              </a:pPr>
              <a:t>4/18/2011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B9B234-0F35-4F8C-8982-6EC215B811C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087B781-E6B2-450E-A924-85699B7AF853}" type="datetime1">
              <a:rPr lang="en-US"/>
              <a:pPr>
                <a:defRPr/>
              </a:pPr>
              <a:t>4/18/2011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4782F2-95E3-40BF-B96C-8000AE976C6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FFE8464-2BDE-40DC-8FF5-D1031883361A}" type="datetime1">
              <a:rPr lang="en-US"/>
              <a:pPr>
                <a:defRPr/>
              </a:pPr>
              <a:t>4/18/2011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54539D0-2AE5-48FA-92E0-5720722BFF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9FF5F81-34CA-4E54-801F-982A15A8782F}" type="datetime1">
              <a:rPr lang="en-US"/>
              <a:pPr>
                <a:defRPr/>
              </a:pPr>
              <a:t>4/18/2011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11E3BB-A188-458A-97A2-459D386AE96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69463BB-3F33-478C-9DB6-D5313681C0C1}" type="datetime1">
              <a:rPr lang="en-US"/>
              <a:pPr>
                <a:defRPr/>
              </a:pPr>
              <a:t>4/18/2011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ACB0415-8D3A-475E-9CA7-796C6FDD728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952B0D1-2494-45CA-B226-9768113A10BB}" type="datetime1">
              <a:rPr lang="en-US"/>
              <a:pPr>
                <a:defRPr/>
              </a:pPr>
              <a:t>4/18/2011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A3B5063-6E6B-478A-8A0A-EA27F6DB159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7219D8A8-5CE4-4A8B-A9E9-982FC8D920A3}" type="datetime1">
              <a:rPr lang="en-US" smtClean="0"/>
              <a:pPr>
                <a:defRPr/>
              </a:pPr>
              <a:t>4/18/2011</a:t>
            </a:fld>
            <a:endParaRPr lang="en-US"/>
          </a:p>
        </p:txBody>
      </p:sp>
      <p:sp>
        <p:nvSpPr>
          <p:cNvPr id="6" name="Slide Number Placeholder 5"/>
          <p:cNvSpPr>
            <a:spLocks noGrp="1"/>
          </p:cNvSpPr>
          <p:nvPr>
            <p:ph type="sldNum" sz="quarter" idx="11"/>
          </p:nvPr>
        </p:nvSpPr>
        <p:spPr/>
        <p:txBody>
          <a:bodyPr/>
          <a:lstStyle/>
          <a:p>
            <a:pPr>
              <a:defRPr/>
            </a:pPr>
            <a:fld id="{AFC91205-B4A9-4B63-86A8-D34A489E761F}" type="slidenum">
              <a:rPr lang="en-US" smtClean="0"/>
              <a:pPr>
                <a:defRPr/>
              </a:pPr>
              <a:t>‹#›</a:t>
            </a:fld>
            <a:endParaRPr lang="en-US"/>
          </a:p>
        </p:txBody>
      </p:sp>
      <p:sp>
        <p:nvSpPr>
          <p:cNvPr id="7" name="Footer Placeholder 6"/>
          <p:cNvSpPr>
            <a:spLocks noGrp="1"/>
          </p:cNvSpPr>
          <p:nvPr>
            <p:ph type="ftr" sz="quarter" idx="12"/>
          </p:nvPr>
        </p:nvSpPr>
        <p:spPr/>
        <p:txBody>
          <a:body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4BDC0E9-2799-4D48-878F-9F2FCA508CEC}" type="datetime1">
              <a:rPr lang="en-US"/>
              <a:pPr>
                <a:defRPr/>
              </a:pPr>
              <a:t>4/18/2011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80344B-3CBF-4D68-8041-3C796FC7BFD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E80C22B-6EB3-4697-974B-B9600C1485E3}" type="datetime1">
              <a:rPr lang="en-US"/>
              <a:pPr>
                <a:defRPr/>
              </a:pPr>
              <a:t>4/18/2011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87EB78E-92D9-459B-A5FD-4A76AD0146A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a:defRPr/>
            </a:pPr>
            <a:fld id="{7219D8A8-5CE4-4A8B-A9E9-982FC8D920A3}" type="datetime1">
              <a:rPr lang="en-US"/>
              <a:pPr>
                <a:defRPr/>
              </a:pPr>
              <a:t>4/18/2011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a:defRPr/>
            </a:pPr>
            <a:fld id="{AFC91205-B4A9-4B63-86A8-D34A489E761F}" type="slidenum">
              <a:rPr lang="en-US"/>
              <a:pPr>
                <a:defRPr/>
              </a:pPr>
              <a:t>‹#›</a:t>
            </a:fld>
            <a:endParaRPr lang="en-US"/>
          </a:p>
        </p:txBody>
      </p:sp>
      <p:sp>
        <p:nvSpPr>
          <p:cNvPr id="7" name="Rectangle 10"/>
          <p:cNvSpPr>
            <a:spLocks noChangeArrowheads="1"/>
          </p:cNvSpPr>
          <p:nvPr userDrawn="1"/>
        </p:nvSpPr>
        <p:spPr bwMode="auto">
          <a:xfrm rot="10800000">
            <a:off x="0" y="914400"/>
            <a:ext cx="9144000" cy="76200"/>
          </a:xfrm>
          <a:prstGeom prst="rect">
            <a:avLst/>
          </a:prstGeom>
          <a:gradFill rotWithShape="0">
            <a:gsLst>
              <a:gs pos="0">
                <a:srgbClr val="FFFFFF"/>
              </a:gs>
              <a:gs pos="50000">
                <a:srgbClr val="000066">
                  <a:alpha val="86000"/>
                </a:srgbClr>
              </a:gs>
              <a:gs pos="100000">
                <a:srgbClr val="FFFFFF"/>
              </a:gs>
            </a:gsLst>
            <a:lin ang="0" scaled="1"/>
          </a:gradFill>
          <a:ln w="9525">
            <a:noFill/>
            <a:miter lim="800000"/>
            <a:headEnd/>
            <a:tailEnd/>
          </a:ln>
          <a:effectLst/>
        </p:spPr>
        <p:txBody>
          <a:bodyPr wrap="none" anchor="ctr"/>
          <a:lstStyle/>
          <a:p>
            <a:pPr>
              <a:defRPr/>
            </a:pPr>
            <a:endParaRPr lang="en-US">
              <a:cs typeface="+mn-cs"/>
            </a:endParaRPr>
          </a:p>
        </p:txBody>
      </p:sp>
      <p:pic>
        <p:nvPicPr>
          <p:cNvPr id="1034" name="Picture 13"/>
          <p:cNvPicPr>
            <a:picLocks noChangeAspect="1" noChangeArrowheads="1"/>
          </p:cNvPicPr>
          <p:nvPr userDrawn="1"/>
        </p:nvPicPr>
        <p:blipFill>
          <a:blip r:embed="rId13" cstate="print"/>
          <a:srcRect/>
          <a:stretch>
            <a:fillRect/>
          </a:stretch>
        </p:blipFill>
        <p:spPr bwMode="auto">
          <a:xfrm>
            <a:off x="76200" y="31750"/>
            <a:ext cx="2286000" cy="577850"/>
          </a:xfrm>
          <a:prstGeom prst="rect">
            <a:avLst/>
          </a:prstGeom>
          <a:noFill/>
          <a:ln w="9525">
            <a:noFill/>
            <a:miter lim="800000"/>
            <a:headEnd/>
            <a:tailEnd/>
          </a:ln>
        </p:spPr>
      </p:pic>
      <p:pic>
        <p:nvPicPr>
          <p:cNvPr id="1035" name="Picture 15" descr="NNSA logo"/>
          <p:cNvPicPr>
            <a:picLocks noChangeAspect="1" noChangeArrowheads="1"/>
          </p:cNvPicPr>
          <p:nvPr userDrawn="1"/>
        </p:nvPicPr>
        <p:blipFill>
          <a:blip r:embed="rId14" cstate="print"/>
          <a:srcRect/>
          <a:stretch>
            <a:fillRect/>
          </a:stretch>
        </p:blipFill>
        <p:spPr bwMode="auto">
          <a:xfrm>
            <a:off x="7162800" y="49213"/>
            <a:ext cx="1855788"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8" r:id="rId1"/>
    <p:sldLayoutId id="2147483677" r:id="rId2"/>
    <p:sldLayoutId id="2147483676" r:id="rId3"/>
    <p:sldLayoutId id="2147483675" r:id="rId4"/>
    <p:sldLayoutId id="2147483674" r:id="rId5"/>
    <p:sldLayoutId id="2147483673" r:id="rId6"/>
    <p:sldLayoutId id="2147483672" r:id="rId7"/>
    <p:sldLayoutId id="2147483671" r:id="rId8"/>
    <p:sldLayoutId id="2147483670" r:id="rId9"/>
    <p:sldLayoutId id="2147483669" r:id="rId10"/>
    <p:sldLayoutId id="214748366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457200" y="3330575"/>
            <a:ext cx="8229600" cy="1470025"/>
          </a:xfrm>
        </p:spPr>
        <p:txBody>
          <a:bodyPr/>
          <a:lstStyle/>
          <a:p>
            <a:r>
              <a:rPr lang="en-US" dirty="0" smtClean="0"/>
              <a:t>Radiological Assessment </a:t>
            </a:r>
            <a:br>
              <a:rPr lang="en-US" dirty="0" smtClean="0"/>
            </a:br>
            <a:r>
              <a:rPr lang="en-US" dirty="0" smtClean="0"/>
              <a:t>- </a:t>
            </a:r>
            <a:r>
              <a:rPr lang="en-US" sz="3000" dirty="0" smtClean="0"/>
              <a:t>of effects from</a:t>
            </a:r>
            <a:r>
              <a:rPr lang="en-US" dirty="0" smtClean="0"/>
              <a:t> -</a:t>
            </a:r>
            <a:br>
              <a:rPr lang="en-US" dirty="0" smtClean="0"/>
            </a:br>
            <a:r>
              <a:rPr lang="en-US" sz="3600" dirty="0" smtClean="0"/>
              <a:t>Fukushima Daiichi Nuclear Power Plant</a:t>
            </a:r>
            <a:r>
              <a:rPr lang="en-US" dirty="0" smtClean="0"/>
              <a:t/>
            </a:r>
            <a:br>
              <a:rPr lang="en-US" dirty="0" smtClean="0"/>
            </a:br>
            <a:r>
              <a:rPr lang="en-US" dirty="0" smtClean="0"/>
              <a:t/>
            </a:r>
            <a:br>
              <a:rPr lang="en-US" dirty="0" smtClean="0"/>
            </a:br>
            <a:r>
              <a:rPr lang="en-US" sz="3200" i="1" dirty="0" smtClean="0"/>
              <a:t>April 18, 2011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1">
            <a:spLocks noChangeArrowheads="1"/>
          </p:cNvSpPr>
          <p:nvPr/>
        </p:nvSpPr>
        <p:spPr bwMode="auto">
          <a:xfrm>
            <a:off x="685800" y="1143000"/>
            <a:ext cx="7848600" cy="4683125"/>
          </a:xfrm>
          <a:prstGeom prst="rect">
            <a:avLst/>
          </a:prstGeom>
          <a:noFill/>
          <a:ln w="9525">
            <a:noFill/>
            <a:miter lim="800000"/>
            <a:headEnd/>
            <a:tailEnd/>
          </a:ln>
        </p:spPr>
        <p:txBody>
          <a:bodyPr/>
          <a:lstStyle/>
          <a:p>
            <a:pPr marL="457200" indent="-457200" eaLnBrk="0" hangingPunct="0">
              <a:spcBef>
                <a:spcPts val="0"/>
              </a:spcBef>
            </a:pPr>
            <a:endParaRPr lang="en-US" sz="2200" dirty="0">
              <a:latin typeface="+mn-lt"/>
            </a:endParaRPr>
          </a:p>
          <a:p>
            <a:pPr lvl="1" indent="-457200" eaLnBrk="0" hangingPunct="0">
              <a:spcBef>
                <a:spcPts val="0"/>
              </a:spcBef>
              <a:buFont typeface="Arial" pitchFamily="34" charset="0"/>
              <a:buChar char="•"/>
            </a:pPr>
            <a:r>
              <a:rPr lang="en-US" sz="2200" dirty="0">
                <a:latin typeface="+mn-lt"/>
              </a:rPr>
              <a:t>Aerial </a:t>
            </a:r>
            <a:r>
              <a:rPr lang="en-US" sz="2200" dirty="0" smtClean="0">
                <a:latin typeface="+mn-lt"/>
              </a:rPr>
              <a:t>Measuring </a:t>
            </a:r>
            <a:r>
              <a:rPr lang="en-US" sz="2200" dirty="0">
                <a:latin typeface="+mn-lt"/>
              </a:rPr>
              <a:t>Systems </a:t>
            </a:r>
            <a:r>
              <a:rPr lang="en-US" sz="2200" dirty="0" smtClean="0">
                <a:latin typeface="+mn-lt"/>
              </a:rPr>
              <a:t>have totaled </a:t>
            </a:r>
            <a:r>
              <a:rPr lang="en-US" sz="2200" dirty="0">
                <a:latin typeface="+mn-lt"/>
              </a:rPr>
              <a:t>more than </a:t>
            </a:r>
            <a:r>
              <a:rPr lang="en-US" sz="2200" dirty="0" smtClean="0">
                <a:latin typeface="+mn-lt"/>
              </a:rPr>
              <a:t>334 flight hours in support of aerial monitoring operations</a:t>
            </a:r>
          </a:p>
          <a:p>
            <a:pPr marL="457200" lvl="2" indent="-457200" eaLnBrk="0" hangingPunct="0">
              <a:spcBef>
                <a:spcPts val="0"/>
              </a:spcBef>
              <a:buFont typeface="Arial" pitchFamily="34" charset="0"/>
              <a:buChar char="•"/>
            </a:pPr>
            <a:endParaRPr lang="en-US" sz="2200" dirty="0" smtClean="0">
              <a:latin typeface="+mn-lt"/>
            </a:endParaRPr>
          </a:p>
          <a:p>
            <a:pPr lvl="1" indent="-457200" eaLnBrk="0" hangingPunct="0">
              <a:spcBef>
                <a:spcPts val="0"/>
              </a:spcBef>
              <a:buFont typeface="Arial" pitchFamily="34" charset="0"/>
              <a:buChar char="•"/>
            </a:pPr>
            <a:r>
              <a:rPr lang="en-US" sz="2200" dirty="0" smtClean="0">
                <a:latin typeface="+mn-lt"/>
              </a:rPr>
              <a:t>NNSA’s Consequence Management Response Teams have collected approximately 150,000 total field measurements taken by DOE, </a:t>
            </a:r>
            <a:r>
              <a:rPr lang="en-US" sz="2200" dirty="0" err="1" smtClean="0">
                <a:latin typeface="+mn-lt"/>
              </a:rPr>
              <a:t>DoD</a:t>
            </a:r>
            <a:r>
              <a:rPr lang="en-US" sz="2200" dirty="0" smtClean="0">
                <a:latin typeface="+mn-lt"/>
              </a:rPr>
              <a:t>, and Japanese monitoring assets</a:t>
            </a:r>
          </a:p>
          <a:p>
            <a:pPr lvl="1" indent="-457200" eaLnBrk="0" hangingPunct="0">
              <a:spcBef>
                <a:spcPts val="0"/>
              </a:spcBef>
              <a:buFont typeface="Arial" pitchFamily="34" charset="0"/>
              <a:buChar char="•"/>
            </a:pPr>
            <a:endParaRPr lang="en-US" sz="2200" dirty="0" smtClean="0">
              <a:latin typeface="+mn-lt"/>
            </a:endParaRPr>
          </a:p>
          <a:p>
            <a:pPr lvl="1" indent="-457200" eaLnBrk="0" hangingPunct="0">
              <a:spcBef>
                <a:spcPts val="0"/>
              </a:spcBef>
              <a:buFont typeface="Arial" pitchFamily="34" charset="0"/>
              <a:buChar char="•"/>
            </a:pPr>
            <a:r>
              <a:rPr lang="en-US" sz="2200" dirty="0" smtClean="0">
                <a:latin typeface="+mn-lt"/>
              </a:rPr>
              <a:t>504 total air samples taken at US facilities throughout Japan undergoing lab analysis in the US </a:t>
            </a:r>
          </a:p>
          <a:p>
            <a:pPr lvl="1" indent="-457200" eaLnBrk="0" hangingPunct="0">
              <a:spcBef>
                <a:spcPts val="0"/>
              </a:spcBef>
            </a:pPr>
            <a:endParaRPr lang="en-US" sz="2200" dirty="0">
              <a:latin typeface="+mn-lt"/>
            </a:endParaRPr>
          </a:p>
          <a:p>
            <a:pPr marL="457200" indent="-457200" eaLnBrk="0" hangingPunct="0">
              <a:spcBef>
                <a:spcPts val="0"/>
              </a:spcBef>
              <a:buFont typeface="Wingdings" pitchFamily="2" charset="2"/>
              <a:buNone/>
            </a:pPr>
            <a:r>
              <a:rPr lang="en-US" sz="2200" dirty="0" smtClean="0">
                <a:latin typeface="+mn-lt"/>
              </a:rPr>
              <a:t> </a:t>
            </a:r>
            <a:endParaRPr lang="en-US" sz="2200" dirty="0">
              <a:latin typeface="+mn-lt"/>
            </a:endParaRPr>
          </a:p>
        </p:txBody>
      </p:sp>
      <p:sp>
        <p:nvSpPr>
          <p:cNvPr id="3" name="TextBox 2"/>
          <p:cNvSpPr txBox="1"/>
          <p:nvPr/>
        </p:nvSpPr>
        <p:spPr>
          <a:xfrm>
            <a:off x="2057400" y="304800"/>
            <a:ext cx="5105400" cy="579438"/>
          </a:xfrm>
          <a:prstGeom prst="rect">
            <a:avLst/>
          </a:prstGeom>
          <a:noFill/>
        </p:spPr>
        <p:txBody>
          <a:bodyPr>
            <a:spAutoFit/>
          </a:bodyPr>
          <a:lstStyle/>
          <a:p>
            <a:pPr algn="ctr">
              <a:defRPr/>
            </a:pPr>
            <a:r>
              <a:rPr lang="en-US" sz="3200" b="1" dirty="0" smtClean="0">
                <a:latin typeface="+mn-lt"/>
              </a:rPr>
              <a:t>Operations Summary</a:t>
            </a:r>
            <a:endParaRPr lang="en-US" sz="3200" b="1" dirty="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86200" y="6336268"/>
            <a:ext cx="3581400" cy="369332"/>
          </a:xfrm>
          <a:prstGeom prst="rect">
            <a:avLst/>
          </a:prstGeom>
          <a:solidFill>
            <a:schemeClr val="bg1"/>
          </a:solidFill>
        </p:spPr>
        <p:txBody>
          <a:bodyPr wrap="square" rtlCol="0">
            <a:spAutoFit/>
          </a:bodyPr>
          <a:lstStyle/>
          <a:p>
            <a:endParaRPr lang="en-US" dirty="0"/>
          </a:p>
        </p:txBody>
      </p:sp>
      <p:sp>
        <p:nvSpPr>
          <p:cNvPr id="6" name="TextBox 5"/>
          <p:cNvSpPr txBox="1"/>
          <p:nvPr/>
        </p:nvSpPr>
        <p:spPr>
          <a:xfrm>
            <a:off x="4038600" y="6248400"/>
            <a:ext cx="3657600" cy="369332"/>
          </a:xfrm>
          <a:prstGeom prst="rect">
            <a:avLst/>
          </a:prstGeom>
          <a:solidFill>
            <a:schemeClr val="bg1"/>
          </a:solidFill>
        </p:spPr>
        <p:txBody>
          <a:bodyPr wrap="square" rtlCol="0">
            <a:spAutoFit/>
          </a:bodyPr>
          <a:lstStyle/>
          <a:p>
            <a:endParaRPr lang="en-US" dirty="0"/>
          </a:p>
        </p:txBody>
      </p:sp>
      <p:sp>
        <p:nvSpPr>
          <p:cNvPr id="8" name="TextBox 7"/>
          <p:cNvSpPr txBox="1"/>
          <p:nvPr/>
        </p:nvSpPr>
        <p:spPr>
          <a:xfrm>
            <a:off x="2057400" y="304800"/>
            <a:ext cx="5105400" cy="579438"/>
          </a:xfrm>
          <a:prstGeom prst="rect">
            <a:avLst/>
          </a:prstGeom>
          <a:noFill/>
        </p:spPr>
        <p:txBody>
          <a:bodyPr>
            <a:spAutoFit/>
          </a:bodyPr>
          <a:lstStyle/>
          <a:p>
            <a:pPr algn="ctr">
              <a:defRPr/>
            </a:pPr>
            <a:r>
              <a:rPr lang="en-US" sz="3200" b="1" dirty="0" smtClean="0">
                <a:latin typeface="+mn-lt"/>
              </a:rPr>
              <a:t>First Year Dose Estimate</a:t>
            </a:r>
            <a:endParaRPr lang="en-US" sz="3200" b="1" dirty="0">
              <a:latin typeface="+mn-lt"/>
            </a:endParaRPr>
          </a:p>
        </p:txBody>
      </p:sp>
      <p:pic>
        <p:nvPicPr>
          <p:cNvPr id="9" name="Picture 8" descr="CMHT A 1stYrDoseEst 08Apr2011.jpg"/>
          <p:cNvPicPr>
            <a:picLocks noChangeAspect="1"/>
          </p:cNvPicPr>
          <p:nvPr/>
        </p:nvPicPr>
        <p:blipFill>
          <a:blip r:embed="rId2" cstate="print"/>
          <a:stretch>
            <a:fillRect/>
          </a:stretch>
        </p:blipFill>
        <p:spPr>
          <a:xfrm>
            <a:off x="762000" y="1056409"/>
            <a:ext cx="7409329" cy="5725391"/>
          </a:xfrm>
          <a:prstGeom prst="rect">
            <a:avLst/>
          </a:prstGeom>
        </p:spPr>
      </p:pic>
      <p:sp>
        <p:nvSpPr>
          <p:cNvPr id="10" name="TextBox 9"/>
          <p:cNvSpPr txBox="1"/>
          <p:nvPr/>
        </p:nvSpPr>
        <p:spPr>
          <a:xfrm>
            <a:off x="914400" y="6400800"/>
            <a:ext cx="6553200" cy="369332"/>
          </a:xfrm>
          <a:prstGeom prst="rect">
            <a:avLst/>
          </a:prstGeom>
          <a:solidFill>
            <a:schemeClr val="bg1"/>
          </a:solid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6356350"/>
            <a:ext cx="2133600" cy="365125"/>
          </a:xfrm>
        </p:spPr>
        <p:txBody>
          <a:bodyPr/>
          <a:lstStyle/>
          <a:p>
            <a:pPr>
              <a:defRPr/>
            </a:pPr>
            <a:fld id="{E1B702A4-BB71-4BCD-8B3A-823215F760B2}" type="slidenum">
              <a:rPr lang="en-US" smtClean="0"/>
              <a:pPr>
                <a:defRPr/>
              </a:pPr>
              <a:t>4</a:t>
            </a:fld>
            <a:endParaRPr lang="en-US"/>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E1B702A4-BB71-4BCD-8B3A-823215F760B2}" type="slidenum">
              <a:rPr kumimoji="0" lang="en-US" sz="1200" b="0" i="0" u="none" strike="noStrike" kern="1200" cap="none" spc="0" normalizeH="0" baseline="0" noProof="0" smtClean="0">
                <a:ln>
                  <a:noFill/>
                </a:ln>
                <a:solidFill>
                  <a:schemeClr val="tx1">
                    <a:tint val="75000"/>
                  </a:scheme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schemeClr val="tx1">
                  <a:tint val="75000"/>
                </a:schemeClr>
              </a:solidFill>
              <a:effectLst/>
              <a:uLnTx/>
              <a:uFillTx/>
              <a:latin typeface="Arial" charset="0"/>
              <a:ea typeface="+mn-ea"/>
              <a:cs typeface="+mn-cs"/>
            </a:endParaRPr>
          </a:p>
        </p:txBody>
      </p:sp>
      <p:sp>
        <p:nvSpPr>
          <p:cNvPr id="6" name="Rectangle 2"/>
          <p:cNvSpPr txBox="1">
            <a:spLocks/>
          </p:cNvSpPr>
          <p:nvPr/>
        </p:nvSpPr>
        <p:spPr>
          <a:xfrm>
            <a:off x="457200" y="274638"/>
            <a:ext cx="8229600" cy="6397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Guide</a:t>
            </a:r>
            <a:r>
              <a:rPr kumimoji="0" lang="en-US" sz="3200" b="1" i="0" u="none" strike="noStrike" kern="1200" cap="none" spc="0" normalizeH="0" noProof="0" dirty="0" smtClean="0">
                <a:ln>
                  <a:noFill/>
                </a:ln>
                <a:solidFill>
                  <a:schemeClr val="tx1"/>
                </a:solidFill>
                <a:effectLst/>
                <a:uLnTx/>
                <a:uFillTx/>
                <a:latin typeface="+mj-lt"/>
                <a:ea typeface="+mj-ea"/>
                <a:cs typeface="+mj-cs"/>
              </a:rPr>
              <a:t> to Interpretation</a:t>
            </a:r>
            <a:endParaRPr kumimoji="0" lang="en-US" sz="32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381000" y="1219200"/>
            <a:ext cx="8382000" cy="5604611"/>
          </a:xfrm>
          <a:prstGeom prst="rect">
            <a:avLst/>
          </a:prstGeom>
          <a:noFill/>
        </p:spPr>
        <p:txBody>
          <a:bodyPr wrap="square" rtlCol="0">
            <a:spAutoFit/>
          </a:bodyPr>
          <a:lstStyle/>
          <a:p>
            <a:r>
              <a:rPr lang="en-US" sz="2200" b="1" dirty="0" smtClean="0">
                <a:latin typeface="+mn-lt"/>
              </a:rPr>
              <a:t>First-Year Dose Estimate commencing March 16, 2011: </a:t>
            </a:r>
          </a:p>
          <a:p>
            <a:r>
              <a:rPr lang="en-US" sz="1600" dirty="0" smtClean="0">
                <a:latin typeface="+mn-lt"/>
              </a:rPr>
              <a:t>Map shows the radiation dose that would be received by people in the first year following the release of radioactive material from the Fukushima Daiichi plant. </a:t>
            </a:r>
          </a:p>
          <a:p>
            <a:pPr lvl="1">
              <a:lnSpc>
                <a:spcPct val="90000"/>
              </a:lnSpc>
              <a:buClr>
                <a:srgbClr val="FF0000"/>
              </a:buClr>
              <a:buFont typeface="Wingdings" pitchFamily="2" charset="2"/>
              <a:buChar char=""/>
            </a:pPr>
            <a:endParaRPr lang="en-US" sz="1400" b="1" dirty="0" smtClean="0">
              <a:latin typeface="+mn-lt"/>
            </a:endParaRPr>
          </a:p>
          <a:p>
            <a:pPr lvl="1">
              <a:lnSpc>
                <a:spcPct val="90000"/>
              </a:lnSpc>
              <a:buClr>
                <a:srgbClr val="FF0000"/>
              </a:buClr>
              <a:buFont typeface="Wingdings" pitchFamily="2" charset="2"/>
              <a:buChar char=""/>
            </a:pPr>
            <a:r>
              <a:rPr lang="en-US" b="1" dirty="0" smtClean="0">
                <a:latin typeface="+mn-lt"/>
              </a:rPr>
              <a:t>First-Year 2 </a:t>
            </a:r>
            <a:r>
              <a:rPr lang="en-US" b="1" dirty="0" err="1" smtClean="0">
                <a:latin typeface="+mn-lt"/>
              </a:rPr>
              <a:t>rem</a:t>
            </a:r>
            <a:r>
              <a:rPr lang="en-US" b="1" dirty="0" smtClean="0">
                <a:latin typeface="+mn-lt"/>
              </a:rPr>
              <a:t> Threshold</a:t>
            </a:r>
          </a:p>
          <a:p>
            <a:pPr lvl="2">
              <a:lnSpc>
                <a:spcPct val="90000"/>
              </a:lnSpc>
              <a:buSzPct val="150000"/>
              <a:buFont typeface="Wingdings" pitchFamily="2" charset="2"/>
              <a:buNone/>
            </a:pPr>
            <a:r>
              <a:rPr lang="en-US" sz="1400" dirty="0" smtClean="0">
                <a:latin typeface="+mn-lt"/>
              </a:rPr>
              <a:t>People who did not evacuate this area before the releases occurred would be expected to receive 2 </a:t>
            </a:r>
            <a:r>
              <a:rPr lang="en-US" sz="1400" dirty="0" err="1" smtClean="0">
                <a:latin typeface="+mn-lt"/>
              </a:rPr>
              <a:t>rem</a:t>
            </a:r>
            <a:r>
              <a:rPr lang="en-US" sz="1400" dirty="0" smtClean="0">
                <a:latin typeface="+mn-lt"/>
              </a:rPr>
              <a:t> or greater dose if they remain in that area for one year following the release.  This area is indicated by red.  Those that did evacuate the red area prior to plant release (prior to 16 March) would be expected to receive less than a 2 </a:t>
            </a:r>
            <a:r>
              <a:rPr lang="en-US" sz="1400" dirty="0" err="1" smtClean="0">
                <a:latin typeface="+mn-lt"/>
              </a:rPr>
              <a:t>rem</a:t>
            </a:r>
            <a:r>
              <a:rPr lang="en-US" sz="1400" dirty="0" smtClean="0">
                <a:latin typeface="+mn-lt"/>
              </a:rPr>
              <a:t> dose.</a:t>
            </a:r>
          </a:p>
          <a:p>
            <a:pPr lvl="1">
              <a:lnSpc>
                <a:spcPct val="90000"/>
              </a:lnSpc>
              <a:buClr>
                <a:schemeClr val="tx2">
                  <a:lumMod val="40000"/>
                  <a:lumOff val="60000"/>
                </a:schemeClr>
              </a:buClr>
              <a:buFont typeface="Wingdings" pitchFamily="2" charset="2"/>
              <a:buChar char="n"/>
            </a:pPr>
            <a:r>
              <a:rPr lang="en-US" b="1" dirty="0" smtClean="0">
                <a:latin typeface="+mn-lt"/>
              </a:rPr>
              <a:t>First-Year 100 </a:t>
            </a:r>
            <a:r>
              <a:rPr lang="en-US" b="1" dirty="0" err="1" smtClean="0">
                <a:latin typeface="+mn-lt"/>
              </a:rPr>
              <a:t>millirem</a:t>
            </a:r>
            <a:r>
              <a:rPr lang="en-US" b="1" dirty="0" smtClean="0">
                <a:latin typeface="+mn-lt"/>
              </a:rPr>
              <a:t> Threshold</a:t>
            </a:r>
          </a:p>
          <a:p>
            <a:pPr lvl="2">
              <a:lnSpc>
                <a:spcPct val="90000"/>
              </a:lnSpc>
              <a:buClr>
                <a:srgbClr val="FF9900"/>
              </a:buClr>
              <a:buSzPct val="150000"/>
              <a:buFont typeface="Wingdings" pitchFamily="2" charset="2"/>
              <a:buNone/>
            </a:pPr>
            <a:r>
              <a:rPr lang="en-US" sz="1400" dirty="0" smtClean="0">
                <a:latin typeface="+mn-lt"/>
              </a:rPr>
              <a:t>People who did not evacuate this area before the releases occurred would be expected to receive 100 </a:t>
            </a:r>
            <a:r>
              <a:rPr lang="en-US" sz="1400" dirty="0" err="1" smtClean="0">
                <a:latin typeface="+mn-lt"/>
              </a:rPr>
              <a:t>millirem</a:t>
            </a:r>
            <a:r>
              <a:rPr lang="en-US" sz="1400" dirty="0" smtClean="0">
                <a:latin typeface="+mn-lt"/>
              </a:rPr>
              <a:t> or greater dose if they remain in that area for one year following the release. This area is indicated by blue.</a:t>
            </a:r>
            <a:endParaRPr lang="en-US" b="1" dirty="0" smtClean="0">
              <a:latin typeface="+mn-lt"/>
            </a:endParaRPr>
          </a:p>
          <a:p>
            <a:pPr lvl="1">
              <a:lnSpc>
                <a:spcPct val="90000"/>
              </a:lnSpc>
              <a:buClr>
                <a:srgbClr val="FF9900"/>
              </a:buClr>
              <a:buSzPct val="150000"/>
              <a:buFont typeface="Wingdings" pitchFamily="2" charset="2"/>
              <a:buNone/>
            </a:pPr>
            <a:endParaRPr lang="en-US" sz="1400" b="1" dirty="0" smtClean="0">
              <a:latin typeface="+mn-lt"/>
            </a:endParaRPr>
          </a:p>
          <a:p>
            <a:pPr lvl="1">
              <a:lnSpc>
                <a:spcPct val="90000"/>
              </a:lnSpc>
              <a:buClr>
                <a:srgbClr val="FF9900"/>
              </a:buClr>
              <a:buSzPct val="150000"/>
              <a:buFont typeface="Wingdings" pitchFamily="2" charset="2"/>
              <a:buNone/>
            </a:pPr>
            <a:r>
              <a:rPr lang="en-US" b="1" dirty="0" smtClean="0">
                <a:latin typeface="+mn-lt"/>
              </a:rPr>
              <a:t>Assumptions</a:t>
            </a:r>
          </a:p>
          <a:p>
            <a:pPr marL="566738" lvl="1" indent="-109538">
              <a:buFont typeface="Arial" pitchFamily="34" charset="0"/>
              <a:buChar char="•"/>
            </a:pPr>
            <a:r>
              <a:rPr lang="en-US" sz="1400" dirty="0" smtClean="0">
                <a:latin typeface="+mn-lt"/>
              </a:rPr>
              <a:t>This dose estimate is conservative and assumes no dose reduction factor for spending time indoors. </a:t>
            </a:r>
          </a:p>
          <a:p>
            <a:pPr marL="566738" lvl="1" indent="-109538">
              <a:buFont typeface="Arial" pitchFamily="34" charset="0"/>
              <a:buChar char="•"/>
            </a:pPr>
            <a:r>
              <a:rPr lang="en-US" sz="1400" dirty="0" smtClean="0">
                <a:latin typeface="+mn-lt"/>
              </a:rPr>
              <a:t>This dose estimate takes into account radioactive decay of the source material.</a:t>
            </a:r>
          </a:p>
          <a:p>
            <a:pPr marL="566738" lvl="1" indent="-109538">
              <a:buFont typeface="Arial" pitchFamily="34" charset="0"/>
              <a:buChar char="•"/>
            </a:pPr>
            <a:r>
              <a:rPr lang="en-US" sz="1400" dirty="0" smtClean="0">
                <a:latin typeface="+mn-lt"/>
              </a:rPr>
              <a:t>This dose estimate includes the effects of external radiation due to material deposited on the ground and inhalation of re-suspended radioactive particles.</a:t>
            </a:r>
          </a:p>
          <a:p>
            <a:pPr marL="566738" lvl="1" indent="-109538">
              <a:buFont typeface="Arial" pitchFamily="34" charset="0"/>
              <a:buChar char="•"/>
            </a:pPr>
            <a:endParaRPr lang="en-US" sz="1400" dirty="0" smtClean="0">
              <a:latin typeface="+mn-lt"/>
            </a:endParaRPr>
          </a:p>
          <a:p>
            <a:pPr lvl="1">
              <a:lnSpc>
                <a:spcPct val="90000"/>
              </a:lnSpc>
              <a:buClr>
                <a:srgbClr val="FF9900"/>
              </a:buClr>
              <a:buSzPct val="150000"/>
              <a:buFont typeface="Wingdings" pitchFamily="2" charset="2"/>
              <a:buNone/>
            </a:pPr>
            <a:r>
              <a:rPr lang="en-US" b="1" dirty="0" smtClean="0">
                <a:latin typeface="+mn-lt"/>
              </a:rPr>
              <a:t>Notes</a:t>
            </a:r>
            <a:endParaRPr lang="en-US" sz="1600" b="1" dirty="0" smtClean="0">
              <a:latin typeface="+mn-lt"/>
            </a:endParaRPr>
          </a:p>
          <a:p>
            <a:pPr marL="566738" lvl="1" indent="-109538">
              <a:buFont typeface="Arial" pitchFamily="34" charset="0"/>
              <a:buChar char="•"/>
            </a:pPr>
            <a:r>
              <a:rPr lang="en-US" sz="1400" dirty="0" smtClean="0">
                <a:latin typeface="+mn-lt"/>
              </a:rPr>
              <a:t>Based on 10 fixed-wing aerial surveys</a:t>
            </a:r>
          </a:p>
          <a:p>
            <a:pPr marL="566738" lvl="1" indent="-109538">
              <a:buFont typeface="Arial" pitchFamily="34" charset="0"/>
              <a:buChar char="•"/>
            </a:pPr>
            <a:r>
              <a:rPr lang="en-US" sz="1400" dirty="0" smtClean="0">
                <a:latin typeface="+mn-lt"/>
              </a:rPr>
              <a:t>Dose conversion factor (DCF) computed for each flight to account for decay</a:t>
            </a:r>
          </a:p>
          <a:p>
            <a:pPr marL="566738" lvl="1" indent="-109538">
              <a:buFont typeface="Arial" pitchFamily="34" charset="0"/>
              <a:buChar char="•"/>
            </a:pPr>
            <a:r>
              <a:rPr lang="en-US" sz="1400" dirty="0" smtClean="0">
                <a:latin typeface="+mn-lt"/>
              </a:rPr>
              <a:t>Computed dose based on NRC-supplied radionuclide mix, consistent with results to date for nuclides that have been measured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6356350"/>
            <a:ext cx="2133600" cy="365125"/>
          </a:xfrm>
        </p:spPr>
        <p:txBody>
          <a:bodyPr/>
          <a:lstStyle/>
          <a:p>
            <a:pPr>
              <a:defRPr/>
            </a:pPr>
            <a:fld id="{E1B702A4-BB71-4BCD-8B3A-823215F760B2}" type="slidenum">
              <a:rPr lang="en-US" smtClean="0"/>
              <a:pPr>
                <a:defRPr/>
              </a:pPr>
              <a:t>5</a:t>
            </a:fld>
            <a:endParaRPr lang="en-US" dirty="0"/>
          </a:p>
        </p:txBody>
      </p:sp>
      <p:sp>
        <p:nvSpPr>
          <p:cNvPr id="4" name="Rectangle 2"/>
          <p:cNvSpPr txBox="1">
            <a:spLocks/>
          </p:cNvSpPr>
          <p:nvPr/>
        </p:nvSpPr>
        <p:spPr>
          <a:xfrm>
            <a:off x="457200" y="274638"/>
            <a:ext cx="8229600" cy="6397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Assessment</a:t>
            </a:r>
          </a:p>
        </p:txBody>
      </p:sp>
      <p:sp>
        <p:nvSpPr>
          <p:cNvPr id="5" name="TextBox 4"/>
          <p:cNvSpPr txBox="1"/>
          <p:nvPr/>
        </p:nvSpPr>
        <p:spPr>
          <a:xfrm>
            <a:off x="381000" y="1219200"/>
            <a:ext cx="8382000" cy="4154984"/>
          </a:xfrm>
          <a:prstGeom prst="rect">
            <a:avLst/>
          </a:prstGeom>
          <a:noFill/>
        </p:spPr>
        <p:txBody>
          <a:bodyPr wrap="square" rtlCol="0">
            <a:spAutoFit/>
          </a:bodyPr>
          <a:lstStyle/>
          <a:p>
            <a:r>
              <a:rPr lang="en-US" sz="2200" dirty="0" smtClean="0">
                <a:latin typeface="+mn-lt"/>
              </a:rPr>
              <a:t>An assessment of measurements gathered through April </a:t>
            </a:r>
            <a:r>
              <a:rPr lang="en-US" sz="2200" dirty="0" smtClean="0">
                <a:latin typeface="+mn-lt"/>
              </a:rPr>
              <a:t>17 continues </a:t>
            </a:r>
            <a:r>
              <a:rPr lang="en-US" sz="2200" dirty="0" smtClean="0">
                <a:latin typeface="+mn-lt"/>
              </a:rPr>
              <a:t>to show:</a:t>
            </a:r>
          </a:p>
          <a:p>
            <a:pPr marL="457200" lvl="0" indent="-457200">
              <a:buFont typeface="Calibri" pitchFamily="34" charset="0"/>
              <a:buChar char="•"/>
            </a:pPr>
            <a:r>
              <a:rPr lang="en-US" sz="2200" dirty="0" smtClean="0">
                <a:latin typeface="+mn-lt"/>
              </a:rPr>
              <a:t>Radiation levels continue to decrease </a:t>
            </a:r>
          </a:p>
          <a:p>
            <a:pPr marL="457200" lvl="0" indent="-457200">
              <a:buFont typeface="Calibri" pitchFamily="34" charset="0"/>
              <a:buChar char="•"/>
            </a:pPr>
            <a:r>
              <a:rPr lang="en-US" sz="2200" dirty="0" smtClean="0">
                <a:latin typeface="+mn-lt"/>
              </a:rPr>
              <a:t>No measurable deposit of radiological material since March 19</a:t>
            </a:r>
          </a:p>
          <a:p>
            <a:pPr marL="457200" lvl="0" indent="-457200">
              <a:buFont typeface="Calibri" pitchFamily="34" charset="0"/>
              <a:buChar char="•"/>
            </a:pPr>
            <a:r>
              <a:rPr lang="en-US" sz="2200" dirty="0" smtClean="0">
                <a:latin typeface="+mn-lt"/>
              </a:rPr>
              <a:t>US bases and facilities all measure dose rates below 32 </a:t>
            </a:r>
            <a:r>
              <a:rPr lang="en-US" sz="2200" dirty="0" err="1" smtClean="0">
                <a:latin typeface="+mn-lt"/>
              </a:rPr>
              <a:t>microrem</a:t>
            </a:r>
            <a:r>
              <a:rPr lang="en-US" sz="2200" dirty="0" smtClean="0">
                <a:latin typeface="+mn-lt"/>
              </a:rPr>
              <a:t>/hr (32 millionths of a REM)  – a level with no known health risks</a:t>
            </a:r>
          </a:p>
          <a:p>
            <a:pPr marL="457200" lvl="0" indent="-457200">
              <a:buFont typeface="Calibri" pitchFamily="34" charset="0"/>
              <a:buChar char="•"/>
            </a:pPr>
            <a:r>
              <a:rPr lang="en-US" sz="2200" dirty="0" smtClean="0">
                <a:latin typeface="+mn-lt"/>
              </a:rPr>
              <a:t>Agricultural monitoring and possible intervention will be required for several hundred square kilometers surrounding the site:</a:t>
            </a:r>
          </a:p>
          <a:p>
            <a:pPr lvl="3" indent="-457200">
              <a:buFont typeface="Calibri" pitchFamily="34" charset="0"/>
              <a:buChar char="•"/>
            </a:pPr>
            <a:r>
              <a:rPr lang="en-US" sz="2200" dirty="0" smtClean="0">
                <a:latin typeface="+mn-lt"/>
              </a:rPr>
              <a:t>Soil and water samples are the only definitive method to determine agricultural countermeasures</a:t>
            </a:r>
          </a:p>
          <a:p>
            <a:pPr lvl="3" indent="-457200">
              <a:buFont typeface="Calibri" pitchFamily="34" charset="0"/>
              <a:buChar char="•"/>
            </a:pPr>
            <a:r>
              <a:rPr lang="en-US" sz="2200" dirty="0" smtClean="0">
                <a:latin typeface="+mn-lt"/>
              </a:rPr>
              <a:t>Ground monitoring can give better fidelity to identify areas that require agricultural sampling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txBox="1">
            <a:spLocks/>
          </p:cNvSpPr>
          <p:nvPr/>
        </p:nvSpPr>
        <p:spPr bwMode="auto">
          <a:xfrm>
            <a:off x="533400" y="274638"/>
            <a:ext cx="8229600" cy="868362"/>
          </a:xfrm>
          <a:prstGeom prst="rect">
            <a:avLst/>
          </a:prstGeom>
          <a:noFill/>
          <a:ln w="9525">
            <a:noFill/>
            <a:miter lim="800000"/>
            <a:headEnd/>
            <a:tailEnd/>
          </a:ln>
        </p:spPr>
        <p:txBody>
          <a:bodyPr/>
          <a:lstStyle/>
          <a:p>
            <a:pPr algn="ctr"/>
            <a:r>
              <a:rPr lang="en-US" sz="3600" b="1">
                <a:latin typeface="Calibri" pitchFamily="34" charset="0"/>
              </a:rPr>
              <a:t>Context</a:t>
            </a:r>
          </a:p>
        </p:txBody>
      </p:sp>
      <p:sp>
        <p:nvSpPr>
          <p:cNvPr id="20483" name="Subtitle 2"/>
          <p:cNvSpPr txBox="1">
            <a:spLocks/>
          </p:cNvSpPr>
          <p:nvPr/>
        </p:nvSpPr>
        <p:spPr bwMode="auto">
          <a:xfrm>
            <a:off x="685800" y="1143000"/>
            <a:ext cx="7848600" cy="5181600"/>
          </a:xfrm>
          <a:prstGeom prst="rect">
            <a:avLst/>
          </a:prstGeom>
          <a:noFill/>
          <a:ln w="9525">
            <a:noFill/>
            <a:miter lim="800000"/>
            <a:headEnd/>
            <a:tailEnd/>
          </a:ln>
        </p:spPr>
        <p:txBody>
          <a:bodyPr/>
          <a:lstStyle/>
          <a:p>
            <a:pPr marL="342900" indent="-342900">
              <a:lnSpc>
                <a:spcPct val="90000"/>
              </a:lnSpc>
              <a:spcBef>
                <a:spcPct val="20000"/>
              </a:spcBef>
              <a:buFont typeface="Arial" charset="0"/>
              <a:buChar char="•"/>
            </a:pPr>
            <a:r>
              <a:rPr lang="en-US" sz="2200" dirty="0">
                <a:latin typeface="Calibri" pitchFamily="34" charset="0"/>
              </a:rPr>
              <a:t>The Nuclear Regulatory Commission estimates that the average American absorbs 620 </a:t>
            </a:r>
            <a:r>
              <a:rPr lang="en-US" sz="2200" dirty="0" err="1">
                <a:latin typeface="Calibri" pitchFamily="34" charset="0"/>
              </a:rPr>
              <a:t>mRem</a:t>
            </a:r>
            <a:r>
              <a:rPr lang="en-US" sz="2200" dirty="0">
                <a:latin typeface="Calibri" pitchFamily="34" charset="0"/>
              </a:rPr>
              <a:t> a year* (or 0.071 </a:t>
            </a:r>
            <a:r>
              <a:rPr lang="en-US" sz="2200" dirty="0" err="1">
                <a:latin typeface="Calibri" pitchFamily="34" charset="0"/>
              </a:rPr>
              <a:t>mRem</a:t>
            </a:r>
            <a:r>
              <a:rPr lang="en-US" sz="2200" dirty="0">
                <a:latin typeface="Calibri" pitchFamily="34" charset="0"/>
              </a:rPr>
              <a:t>/hour)</a:t>
            </a:r>
          </a:p>
          <a:p>
            <a:pPr marL="342900" indent="-342900">
              <a:lnSpc>
                <a:spcPct val="90000"/>
              </a:lnSpc>
              <a:spcBef>
                <a:spcPct val="20000"/>
              </a:spcBef>
              <a:buFont typeface="Arial" charset="0"/>
              <a:buNone/>
            </a:pPr>
            <a:endParaRPr lang="en-US" sz="2200" dirty="0">
              <a:latin typeface="Calibri" pitchFamily="34" charset="0"/>
            </a:endParaRPr>
          </a:p>
          <a:p>
            <a:pPr marL="342900" indent="-342900">
              <a:lnSpc>
                <a:spcPct val="90000"/>
              </a:lnSpc>
              <a:spcBef>
                <a:spcPct val="20000"/>
              </a:spcBef>
              <a:buFont typeface="Arial" charset="0"/>
              <a:buChar char="•"/>
            </a:pPr>
            <a:r>
              <a:rPr lang="en-US" sz="2200" dirty="0">
                <a:latin typeface="Calibri" pitchFamily="34" charset="0"/>
              </a:rPr>
              <a:t>An average transatlantic flight produces an exposure of 2.5 </a:t>
            </a:r>
            <a:r>
              <a:rPr lang="en-US" sz="2200" dirty="0" err="1">
                <a:latin typeface="Calibri" pitchFamily="34" charset="0"/>
              </a:rPr>
              <a:t>mRem</a:t>
            </a:r>
            <a:r>
              <a:rPr lang="en-US" sz="2200" dirty="0">
                <a:latin typeface="Calibri" pitchFamily="34" charset="0"/>
              </a:rPr>
              <a:t>*</a:t>
            </a:r>
          </a:p>
          <a:p>
            <a:pPr marL="342900" indent="-342900">
              <a:lnSpc>
                <a:spcPct val="90000"/>
              </a:lnSpc>
              <a:spcBef>
                <a:spcPct val="20000"/>
              </a:spcBef>
              <a:buFont typeface="Arial" charset="0"/>
              <a:buNone/>
            </a:pPr>
            <a:endParaRPr lang="en-US" sz="2200" dirty="0">
              <a:latin typeface="Calibri" pitchFamily="34" charset="0"/>
            </a:endParaRPr>
          </a:p>
          <a:p>
            <a:pPr marL="342900" indent="-342900">
              <a:lnSpc>
                <a:spcPct val="90000"/>
              </a:lnSpc>
              <a:spcBef>
                <a:spcPct val="20000"/>
              </a:spcBef>
              <a:buFont typeface="Arial" charset="0"/>
              <a:buChar char="•"/>
            </a:pPr>
            <a:r>
              <a:rPr lang="en-US" sz="2200" dirty="0">
                <a:latin typeface="Calibri" pitchFamily="34" charset="0"/>
              </a:rPr>
              <a:t>A typical chest x-ray produces 10 </a:t>
            </a:r>
            <a:r>
              <a:rPr lang="en-US" sz="2200" dirty="0" err="1">
                <a:latin typeface="Calibri" pitchFamily="34" charset="0"/>
              </a:rPr>
              <a:t>mRem</a:t>
            </a:r>
            <a:r>
              <a:rPr lang="en-US" sz="2200" dirty="0">
                <a:latin typeface="Calibri" pitchFamily="34" charset="0"/>
              </a:rPr>
              <a:t> per image</a:t>
            </a:r>
          </a:p>
          <a:p>
            <a:pPr marL="342900" indent="-342900">
              <a:lnSpc>
                <a:spcPct val="90000"/>
              </a:lnSpc>
              <a:spcBef>
                <a:spcPct val="20000"/>
              </a:spcBef>
              <a:buFont typeface="Arial" charset="0"/>
              <a:buNone/>
            </a:pPr>
            <a:endParaRPr lang="en-US" sz="2200" dirty="0">
              <a:latin typeface="Calibri" pitchFamily="34" charset="0"/>
            </a:endParaRPr>
          </a:p>
          <a:p>
            <a:pPr marL="342900" indent="-342900">
              <a:lnSpc>
                <a:spcPct val="90000"/>
              </a:lnSpc>
              <a:spcBef>
                <a:spcPct val="20000"/>
              </a:spcBef>
              <a:buFont typeface="Arial" charset="0"/>
              <a:buChar char="•"/>
            </a:pPr>
            <a:r>
              <a:rPr lang="en-US" sz="2200" dirty="0">
                <a:latin typeface="Calibri" pitchFamily="34" charset="0"/>
              </a:rPr>
              <a:t>EPA guidelines call for public health actions if exposure </a:t>
            </a:r>
            <a:r>
              <a:rPr lang="en-US" sz="2200" dirty="0" smtClean="0">
                <a:latin typeface="Calibri" pitchFamily="34" charset="0"/>
              </a:rPr>
              <a:t>exceeds </a:t>
            </a:r>
            <a:r>
              <a:rPr lang="en-US" sz="2200" dirty="0">
                <a:latin typeface="Calibri" pitchFamily="34" charset="0"/>
              </a:rPr>
              <a:t>1000 </a:t>
            </a:r>
            <a:r>
              <a:rPr lang="en-US" sz="2200" dirty="0" err="1">
                <a:latin typeface="Calibri" pitchFamily="34" charset="0"/>
              </a:rPr>
              <a:t>mRem</a:t>
            </a:r>
            <a:r>
              <a:rPr lang="en-US" sz="2200" dirty="0">
                <a:latin typeface="Calibri" pitchFamily="34" charset="0"/>
              </a:rPr>
              <a:t> over 4 days</a:t>
            </a:r>
          </a:p>
          <a:p>
            <a:pPr marL="342900" indent="-342900">
              <a:lnSpc>
                <a:spcPct val="90000"/>
              </a:lnSpc>
              <a:spcBef>
                <a:spcPct val="20000"/>
              </a:spcBef>
              <a:buFont typeface="Arial" charset="0"/>
              <a:buNone/>
            </a:pPr>
            <a:endParaRPr lang="en-US" sz="1600" dirty="0">
              <a:latin typeface="Calibri" pitchFamily="34" charset="0"/>
            </a:endParaRPr>
          </a:p>
          <a:p>
            <a:pPr lvl="1">
              <a:lnSpc>
                <a:spcPct val="90000"/>
              </a:lnSpc>
              <a:spcBef>
                <a:spcPct val="20000"/>
              </a:spcBef>
              <a:buFont typeface="Arial" charset="0"/>
              <a:buNone/>
            </a:pPr>
            <a:r>
              <a:rPr lang="en-US" sz="1600" dirty="0">
                <a:latin typeface="Calibri" pitchFamily="34" charset="0"/>
              </a:rPr>
              <a:t>       * Source: NRC: </a:t>
            </a:r>
            <a:r>
              <a:rPr lang="en-US" sz="1600" u="sng" dirty="0">
                <a:latin typeface="Calibri" pitchFamily="34" charset="0"/>
              </a:rPr>
              <a:t>http://nrc.gov/images/about-nrc/radiation/factoid2-lrg.gif</a:t>
            </a:r>
            <a:r>
              <a:rPr lang="en-US" sz="1600" dirty="0">
                <a:latin typeface="Calibri" pitchFamily="34" charset="0"/>
              </a:rPr>
              <a:t> </a:t>
            </a:r>
          </a:p>
          <a:p>
            <a:pPr lvl="1">
              <a:lnSpc>
                <a:spcPct val="90000"/>
              </a:lnSpc>
              <a:spcBef>
                <a:spcPct val="20000"/>
              </a:spcBef>
              <a:buFont typeface="Arial" charset="0"/>
              <a:buNone/>
            </a:pPr>
            <a:endParaRPr lang="en-US" sz="2800" dirty="0">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 descr="Radiation Doses Explained.jpg"/>
          <p:cNvPicPr>
            <a:picLocks noChangeAspect="1"/>
          </p:cNvPicPr>
          <p:nvPr/>
        </p:nvPicPr>
        <p:blipFill>
          <a:blip r:embed="rId2" cstate="print"/>
          <a:srcRect t="6866" r="2364" b="5247"/>
          <a:stretch>
            <a:fillRect/>
          </a:stretch>
        </p:blipFill>
        <p:spPr bwMode="auto">
          <a:xfrm>
            <a:off x="566738" y="990600"/>
            <a:ext cx="8048622" cy="559911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478</Words>
  <Application>Microsoft Office PowerPoint</Application>
  <PresentationFormat>On-screen Show (4:3)</PresentationFormat>
  <Paragraphs>50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Radiological Assessment  - of effects from - Fukushima Daiichi Nuclear Power Plant  April 18, 2011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636</cp:revision>
  <dcterms:created xsi:type="dcterms:W3CDTF">2007-03-02T13:04:13Z</dcterms:created>
  <dcterms:modified xsi:type="dcterms:W3CDTF">2011-04-18T21:16:38Z</dcterms:modified>
</cp:coreProperties>
</file>