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743" r:id="rId2"/>
    <p:sldId id="739" r:id="rId3"/>
    <p:sldId id="754" r:id="rId4"/>
    <p:sldId id="756" r:id="rId5"/>
    <p:sldId id="742" r:id="rId6"/>
    <p:sldId id="747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00FF"/>
    <a:srgbClr val="0000FF"/>
    <a:srgbClr val="FFFFFF"/>
    <a:srgbClr val="C0C0C0"/>
    <a:srgbClr val="FF33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7178" autoAdjust="0"/>
  </p:normalViewPr>
  <p:slideViewPr>
    <p:cSldViewPr>
      <p:cViewPr varScale="1">
        <p:scale>
          <a:sx n="72" d="100"/>
          <a:sy n="72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4" rIns="91411" bIns="4570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A2612E5C-E6B4-4D59-9DAA-83C2E6849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cs typeface="+mn-cs"/>
              </a:defRPr>
            </a:lvl1pPr>
          </a:lstStyle>
          <a:p>
            <a:pPr>
              <a:defRPr/>
            </a:pPr>
            <a:fld id="{C7B26450-3A6E-47D7-84D6-2695BC98D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F078-07B1-469C-A52C-0166F3C133BE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7826-D60E-4BE1-98EB-27C2A93B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B269-44CF-4750-9DD5-7D3C720B0931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2AA28-51DF-4632-91D9-73639015F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7D4D-9C39-482F-AEA8-0F10BFD33403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9B234-0F35-4F8C-8982-6EC215B8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B781-E6B2-450E-A924-85699B7AF853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82F2-95E3-40BF-B96C-8000AE97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E8464-2BDE-40DC-8FF5-D1031883361A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39D0-2AE5-48FA-92E0-5720722B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5F81-34CA-4E54-801F-982A15A8782F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1E3BB-A188-458A-97A2-459D386AE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463BB-3F33-478C-9DB6-D5313681C0C1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0415-8D3A-475E-9CA7-796C6FDD7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B0D1-2494-45CA-B226-9768113A10BB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5063-6E6B-478A-8A0A-EA27F6DB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19D8A8-5CE4-4A8B-A9E9-982FC8D920A3}" type="datetime1">
              <a:rPr lang="en-US" smtClean="0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C91205-B4A9-4B63-86A8-D34A489E76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DC0E9-2799-4D48-878F-9F2FCA508CEC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344B-3CBF-4D68-8041-3C796FC7B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C22B-6EB3-4697-974B-B9600C1485E3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B78E-92D9-459B-A5FD-4A76AD01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7219D8A8-5CE4-4A8B-A9E9-982FC8D920A3}" type="datetime1">
              <a:rPr lang="en-US"/>
              <a:pPr>
                <a:defRPr/>
              </a:pPr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AFC91205-B4A9-4B63-86A8-D34A489E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 rot="10800000">
            <a:off x="0" y="914400"/>
            <a:ext cx="9144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66">
                  <a:alpha val="86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34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31750"/>
            <a:ext cx="2286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5" descr="NNSA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49213"/>
            <a:ext cx="18557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3330575"/>
            <a:ext cx="8229600" cy="1470025"/>
          </a:xfrm>
        </p:spPr>
        <p:txBody>
          <a:bodyPr/>
          <a:lstStyle/>
          <a:p>
            <a:r>
              <a:rPr lang="en-US" dirty="0" smtClean="0"/>
              <a:t>Radiological Assessment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3000" dirty="0" smtClean="0"/>
              <a:t>of effects from</a:t>
            </a:r>
            <a:r>
              <a:rPr lang="en-US" dirty="0" smtClean="0"/>
              <a:t> -</a:t>
            </a:r>
            <a:br>
              <a:rPr lang="en-US" dirty="0" smtClean="0"/>
            </a:br>
            <a:r>
              <a:rPr lang="en-US" sz="3600" dirty="0" smtClean="0"/>
              <a:t>Fukushima Daiichi Nuclear Power Plant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smtClean="0"/>
              <a:t>April </a:t>
            </a:r>
            <a:r>
              <a:rPr lang="en-US" sz="3200" i="1" smtClean="0"/>
              <a:t>22, </a:t>
            </a:r>
            <a:r>
              <a:rPr lang="en-US" sz="3200" i="1" dirty="0" smtClean="0"/>
              <a:t>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685800" y="1143000"/>
            <a:ext cx="78486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0"/>
              </a:spcBef>
            </a:pPr>
            <a:endParaRPr lang="en-US" sz="2200" dirty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>
                <a:latin typeface="+mn-lt"/>
              </a:rPr>
              <a:t>Aerial </a:t>
            </a:r>
            <a:r>
              <a:rPr lang="en-US" sz="2200" dirty="0" smtClean="0">
                <a:latin typeface="+mn-lt"/>
              </a:rPr>
              <a:t>Measuring </a:t>
            </a:r>
            <a:r>
              <a:rPr lang="en-US" sz="2200" dirty="0">
                <a:latin typeface="+mn-lt"/>
              </a:rPr>
              <a:t>Systems </a:t>
            </a:r>
            <a:r>
              <a:rPr lang="en-US" sz="2200" dirty="0" smtClean="0">
                <a:latin typeface="+mn-lt"/>
              </a:rPr>
              <a:t>have totaled </a:t>
            </a:r>
            <a:r>
              <a:rPr lang="en-US" sz="2200" dirty="0">
                <a:latin typeface="+mn-lt"/>
              </a:rPr>
              <a:t>more than </a:t>
            </a:r>
            <a:r>
              <a:rPr lang="en-US" sz="2200" dirty="0" smtClean="0">
                <a:latin typeface="+mn-lt"/>
              </a:rPr>
              <a:t>400 flight hours in support of aerial monitoring operations</a:t>
            </a:r>
          </a:p>
          <a:p>
            <a:pPr marL="457200" lvl="2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NNSA’s Consequence Management Response Teams have collected approximately 160,000 total field measurements taken by DOE, </a:t>
            </a:r>
            <a:r>
              <a:rPr lang="en-US" sz="2200" dirty="0" err="1" smtClean="0">
                <a:latin typeface="+mn-lt"/>
              </a:rPr>
              <a:t>DoD</a:t>
            </a:r>
            <a:r>
              <a:rPr lang="en-US" sz="2200" dirty="0" smtClean="0">
                <a:latin typeface="+mn-lt"/>
              </a:rPr>
              <a:t>, and Japanese monitoring assets</a:t>
            </a: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endParaRPr lang="en-US" sz="2200" dirty="0" smtClean="0">
              <a:latin typeface="+mn-lt"/>
            </a:endParaRPr>
          </a:p>
          <a:p>
            <a:pPr lvl="1" indent="-457200" eaLnBrk="0" hangingPunct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+mn-lt"/>
              </a:rPr>
              <a:t>559 total air samples taken at U.S. facilities throughout Japan undergoing lab analysis in the United States</a:t>
            </a:r>
          </a:p>
          <a:p>
            <a:pPr lvl="1" indent="-457200" eaLnBrk="0" hangingPunct="0">
              <a:spcBef>
                <a:spcPts val="0"/>
              </a:spcBef>
            </a:pPr>
            <a:endParaRPr lang="en-US" sz="2200" dirty="0">
              <a:latin typeface="+mn-lt"/>
            </a:endParaRPr>
          </a:p>
          <a:p>
            <a:pPr marL="457200" indent="-457200" ea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 smtClean="0">
                <a:latin typeface="+mn-lt"/>
              </a:rPr>
              <a:t> </a:t>
            </a:r>
            <a:endParaRPr lang="en-US" sz="2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Operations Summary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6336268"/>
            <a:ext cx="3581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6248400"/>
            <a:ext cx="365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04800"/>
            <a:ext cx="51054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 smtClean="0">
                <a:latin typeface="+mn-lt"/>
              </a:rPr>
              <a:t>Survey Data Over Time</a:t>
            </a:r>
            <a:endParaRPr lang="en-US" sz="3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6400800"/>
            <a:ext cx="6553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066800"/>
            <a:ext cx="8943975" cy="571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038600" y="4419600"/>
            <a:ext cx="1143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E1B702A4-BB71-4BCD-8B3A-823215F760B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An assessment of measurements gathered through April 20 continues to show: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Radiation levels continue to decrease 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No measurable deposit of radiological material since March 19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US bases and facilities all measure dose rates below 32 </a:t>
            </a:r>
            <a:r>
              <a:rPr lang="en-US" sz="2200" dirty="0" err="1" smtClean="0">
                <a:latin typeface="+mn-lt"/>
              </a:rPr>
              <a:t>microrem</a:t>
            </a:r>
            <a:r>
              <a:rPr lang="en-US" sz="2200" dirty="0" smtClean="0">
                <a:latin typeface="+mn-lt"/>
              </a:rPr>
              <a:t>/hr (32 millionths of a REM) – a level with no known health risks</a:t>
            </a:r>
          </a:p>
          <a:p>
            <a:pPr marL="457200" lvl="0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Agricultural monitoring and possible intervention will be required for several hundred square kilometers surrounding the site:</a:t>
            </a:r>
          </a:p>
          <a:p>
            <a:pPr lvl="3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Soil and water samples are the only definitive method to determine agricultural countermeasures</a:t>
            </a:r>
          </a:p>
          <a:p>
            <a:pPr lvl="3" indent="-457200">
              <a:buFont typeface="Calibri" pitchFamily="34" charset="0"/>
              <a:buChar char="•"/>
            </a:pPr>
            <a:r>
              <a:rPr lang="en-US" sz="2200" dirty="0" smtClean="0">
                <a:latin typeface="+mn-lt"/>
              </a:rPr>
              <a:t>Ground monitoring can give better fidelity to identify areas that require agricultural sampling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 txBox="1">
            <a:spLocks/>
          </p:cNvSpPr>
          <p:nvPr/>
        </p:nvSpPr>
        <p:spPr bwMode="auto">
          <a:xfrm>
            <a:off x="5334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b="1">
                <a:latin typeface="Calibri" pitchFamily="34" charset="0"/>
              </a:rPr>
              <a:t>Context</a:t>
            </a:r>
          </a:p>
        </p:txBody>
      </p:sp>
      <p:sp>
        <p:nvSpPr>
          <p:cNvPr id="20483" name="Subtitle 2"/>
          <p:cNvSpPr txBox="1">
            <a:spLocks/>
          </p:cNvSpPr>
          <p:nvPr/>
        </p:nvSpPr>
        <p:spPr bwMode="auto">
          <a:xfrm>
            <a:off x="685800" y="11430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The Nuclear Regulatory Commission estimates that the average American absorbs 620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a year* (or 0.071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/hour)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An average transatlantic flight produces an exposure of 2.5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*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 typical chest x-ray produces 10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per image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EPA guidelines call for public health actions if exposure </a:t>
            </a:r>
            <a:r>
              <a:rPr lang="en-US" sz="2200" dirty="0" smtClean="0">
                <a:latin typeface="Calibri" pitchFamily="34" charset="0"/>
              </a:rPr>
              <a:t>exceeds </a:t>
            </a:r>
            <a:r>
              <a:rPr lang="en-US" sz="2200" dirty="0">
                <a:latin typeface="Calibri" pitchFamily="34" charset="0"/>
              </a:rPr>
              <a:t>1000 </a:t>
            </a:r>
            <a:r>
              <a:rPr lang="en-US" sz="2200" dirty="0" err="1">
                <a:latin typeface="Calibri" pitchFamily="34" charset="0"/>
              </a:rPr>
              <a:t>mRem</a:t>
            </a:r>
            <a:r>
              <a:rPr lang="en-US" sz="2200" dirty="0">
                <a:latin typeface="Calibri" pitchFamily="34" charset="0"/>
              </a:rPr>
              <a:t> over 4 days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600" dirty="0"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latin typeface="Calibri" pitchFamily="34" charset="0"/>
              </a:rPr>
              <a:t>       * Source: NRC: </a:t>
            </a:r>
            <a:r>
              <a:rPr lang="en-US" sz="1600" u="sng" dirty="0">
                <a:latin typeface="Calibri" pitchFamily="34" charset="0"/>
              </a:rPr>
              <a:t>http://nrc.gov/images/about-nrc/radiation/factoid2-lrg.gif</a:t>
            </a:r>
            <a:r>
              <a:rPr lang="en-US" sz="1600" dirty="0">
                <a:latin typeface="Calibri" pitchFamily="34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Radiation Doses Explained.jpg"/>
          <p:cNvPicPr>
            <a:picLocks noChangeAspect="1"/>
          </p:cNvPicPr>
          <p:nvPr/>
        </p:nvPicPr>
        <p:blipFill>
          <a:blip r:embed="rId2" cstate="print"/>
          <a:srcRect t="6866" r="2364" b="5247"/>
          <a:stretch>
            <a:fillRect/>
          </a:stretch>
        </p:blipFill>
        <p:spPr bwMode="auto">
          <a:xfrm>
            <a:off x="566738" y="990600"/>
            <a:ext cx="8048622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Radiological Assessment  - of effects from - Fukushima Daiichi Nuclear Power Plant  April 22, 2011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636</cp:revision>
  <dcterms:created xsi:type="dcterms:W3CDTF">2007-03-02T13:04:13Z</dcterms:created>
  <dcterms:modified xsi:type="dcterms:W3CDTF">2011-04-22T13:13:04Z</dcterms:modified>
</cp:coreProperties>
</file>