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11"/>
  </p:notesMasterIdLst>
  <p:handoutMasterIdLst>
    <p:handoutMasterId r:id="rId12"/>
  </p:handoutMasterIdLst>
  <p:sldIdLst>
    <p:sldId id="743" r:id="rId2"/>
    <p:sldId id="739" r:id="rId3"/>
    <p:sldId id="758" r:id="rId4"/>
    <p:sldId id="754" r:id="rId5"/>
    <p:sldId id="757" r:id="rId6"/>
    <p:sldId id="759" r:id="rId7"/>
    <p:sldId id="756" r:id="rId8"/>
    <p:sldId id="742" r:id="rId9"/>
    <p:sldId id="747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FF00FF"/>
    <a:srgbClr val="0000FF"/>
    <a:srgbClr val="FFFFFF"/>
    <a:srgbClr val="C0C0C0"/>
    <a:srgbClr val="FF33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7178" autoAdjust="0"/>
  </p:normalViewPr>
  <p:slideViewPr>
    <p:cSldViewPr>
      <p:cViewPr varScale="1">
        <p:scale>
          <a:sx n="72" d="100"/>
          <a:sy n="72" d="100"/>
        </p:scale>
        <p:origin x="-3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fld id="{A2612E5C-E6B4-4D59-9DAA-83C2E6849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fld id="{C7B26450-3A6E-47D7-84D6-2695BC98D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F078-07B1-469C-A52C-0166F3C133BE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7826-D60E-4BE1-98EB-27C2A93B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B269-44CF-4750-9DD5-7D3C720B0931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2AA28-51DF-4632-91D9-73639015F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7D4D-9C39-482F-AEA8-0F10BFD33403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9B234-0F35-4F8C-8982-6EC215B8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7B781-E6B2-450E-A924-85699B7AF853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82F2-95E3-40BF-B96C-8000AE976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E8464-2BDE-40DC-8FF5-D1031883361A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39D0-2AE5-48FA-92E0-5720722BF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F5F81-34CA-4E54-801F-982A15A8782F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1E3BB-A188-458A-97A2-459D386AE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463BB-3F33-478C-9DB6-D5313681C0C1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B0415-8D3A-475E-9CA7-796C6FDD7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2B0D1-2494-45CA-B226-9768113A10BB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B5063-6E6B-478A-8A0A-EA27F6DB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19D8A8-5CE4-4A8B-A9E9-982FC8D920A3}" type="datetime1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C91205-B4A9-4B63-86A8-D34A489E76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DC0E9-2799-4D48-878F-9F2FCA508CEC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344B-3CBF-4D68-8041-3C796FC7B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0C22B-6EB3-4697-974B-B9600C1485E3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B78E-92D9-459B-A5FD-4A76AD014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7219D8A8-5CE4-4A8B-A9E9-982FC8D920A3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AFC91205-B4A9-4B63-86A8-D34A489E7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 rot="10800000">
            <a:off x="0" y="914400"/>
            <a:ext cx="91440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0066">
                  <a:alpha val="86000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34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31750"/>
            <a:ext cx="22860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5" descr="NNSA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2800" y="49213"/>
            <a:ext cx="18557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3330575"/>
            <a:ext cx="8229600" cy="1470025"/>
          </a:xfrm>
        </p:spPr>
        <p:txBody>
          <a:bodyPr/>
          <a:lstStyle/>
          <a:p>
            <a:r>
              <a:rPr lang="en-US" dirty="0" smtClean="0"/>
              <a:t>Radiological Assessment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3000" dirty="0" smtClean="0"/>
              <a:t>of effects from</a:t>
            </a:r>
            <a:r>
              <a:rPr lang="en-US" dirty="0" smtClean="0"/>
              <a:t> -</a:t>
            </a:r>
            <a:br>
              <a:rPr lang="en-US" dirty="0" smtClean="0"/>
            </a:br>
            <a:r>
              <a:rPr lang="en-US" sz="3600" dirty="0" smtClean="0"/>
              <a:t>Fukushima Daiichi Nuclear Power Plant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/>
              <a:t>May 6,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685800" y="1143000"/>
            <a:ext cx="78486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ts val="0"/>
              </a:spcBef>
            </a:pPr>
            <a:endParaRPr lang="en-US" sz="2200" dirty="0">
              <a:latin typeface="+mn-lt"/>
            </a:endParaRP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DOE/NNSA Aerial Measuring </a:t>
            </a:r>
            <a:r>
              <a:rPr lang="en-US" sz="2200" dirty="0">
                <a:latin typeface="+mn-lt"/>
              </a:rPr>
              <a:t>Systems </a:t>
            </a:r>
            <a:r>
              <a:rPr lang="en-US" sz="2200" dirty="0" smtClean="0">
                <a:latin typeface="+mn-lt"/>
              </a:rPr>
              <a:t>have totaled </a:t>
            </a:r>
            <a:r>
              <a:rPr lang="en-US" sz="2200" dirty="0">
                <a:latin typeface="+mn-lt"/>
              </a:rPr>
              <a:t>more than </a:t>
            </a:r>
            <a:r>
              <a:rPr lang="en-US" sz="2200" dirty="0" smtClean="0">
                <a:latin typeface="+mn-lt"/>
              </a:rPr>
              <a:t>490 flight hours in support of aerial monitoring operations</a:t>
            </a:r>
          </a:p>
          <a:p>
            <a:pPr marL="457200" lvl="2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NNSA’s Consequence Management Response Teams have collected over 218,000 total field measurements taken by DOE, DoD, and Japanese monitoring assets</a:t>
            </a: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More than 500 air samples taken at U.S. facilities throughout Japan undergoing lab analysis in the United States</a:t>
            </a: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136 total </a:t>
            </a:r>
            <a:r>
              <a:rPr lang="en-US" sz="2200" i="1" dirty="0" smtClean="0">
                <a:latin typeface="+mn-lt"/>
              </a:rPr>
              <a:t>in situ </a:t>
            </a:r>
            <a:r>
              <a:rPr lang="en-US" sz="2200" dirty="0" smtClean="0">
                <a:latin typeface="+mn-lt"/>
              </a:rPr>
              <a:t>ground spectra taken throughout Japan for lab analysis in US</a:t>
            </a: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endParaRPr lang="en-US" sz="2200" i="1" dirty="0" smtClean="0">
              <a:latin typeface="+mn-lt"/>
            </a:endParaRP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115 Japan soil samples received, in-processed, and undergoing analysis</a:t>
            </a:r>
          </a:p>
          <a:p>
            <a:pPr lvl="1" indent="-457200" eaLnBrk="0" hangingPunct="0">
              <a:spcBef>
                <a:spcPts val="0"/>
              </a:spcBef>
            </a:pPr>
            <a:endParaRPr lang="en-US" sz="2200" dirty="0">
              <a:latin typeface="+mn-lt"/>
            </a:endParaRPr>
          </a:p>
          <a:p>
            <a:pPr marL="457200" indent="-457200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 </a:t>
            </a:r>
            <a:endParaRPr lang="en-US" sz="2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304800"/>
            <a:ext cx="510540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atin typeface="+mn-lt"/>
              </a:rPr>
              <a:t>Operations Summary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C91205-B4A9-4B63-86A8-D34A489E76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" name="Picture 3" descr="AMS ComparisonResults 0317_0429 Steetmap 04302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066800"/>
            <a:ext cx="7620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200" y="6336268"/>
            <a:ext cx="3581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6248400"/>
            <a:ext cx="365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304800"/>
            <a:ext cx="510540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atin typeface="+mn-lt"/>
              </a:rPr>
              <a:t>Joint US-Japan AMS Data</a:t>
            </a:r>
            <a:endParaRPr lang="en-US" sz="32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6400800"/>
            <a:ext cx="6553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4419600"/>
            <a:ext cx="1143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1189037"/>
            <a:ext cx="83820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results are from a joint MEXT, DOE/NNSA and USFJ survey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based on 42 fixed wing and helicopter survey flights at altitudes ranging from 150 to 700 meters between April 6 and April 29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Exposure rates are averaged over areas 300 m to 1500 m in diameter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no data near the Town of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Inawashiro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because it is mountainous and not easily accessible by low-flying aircraft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lang="en-US" sz="2200" dirty="0" smtClean="0">
                <a:latin typeface="+mn-lt"/>
                <a:cs typeface="+mn-cs"/>
              </a:rPr>
              <a:t>cesium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deposition was determined from aerial and ground-based measurements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ratio of the amount of Cs-137 to Cs-134 is uniform across the survey region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no aerial survey data directly over the nuclear power plant itself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survey boundary was chosen based on many preliminary measurement that showed the extent of the deposition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C91205-B4A9-4B63-86A8-D34A489E76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066800"/>
            <a:ext cx="398773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447800"/>
            <a:ext cx="172881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C91205-B4A9-4B63-86A8-D34A489E76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1" y="1046019"/>
            <a:ext cx="3962400" cy="55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524000"/>
            <a:ext cx="1914525" cy="188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E1B702A4-BB71-4BCD-8B3A-823215F760B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Assessment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An assessment of measurements gathered through May 6 continues to show: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Radiation levels continue to decrease 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No measurable deposit of radiological material since March 19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US bases and facilities all measure dose rates below 32 </a:t>
            </a:r>
            <a:r>
              <a:rPr lang="en-US" sz="2200" dirty="0" err="1" smtClean="0">
                <a:latin typeface="+mn-lt"/>
              </a:rPr>
              <a:t>microrem</a:t>
            </a:r>
            <a:r>
              <a:rPr lang="en-US" sz="2200" dirty="0" smtClean="0">
                <a:latin typeface="+mn-lt"/>
              </a:rPr>
              <a:t>/hr (32 millionths of a REM) – a level with no known health risks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Agricultural monitoring and possible intervention will be required for several hundred square kilometers surrounding the site:</a:t>
            </a:r>
          </a:p>
          <a:p>
            <a:pPr lvl="3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Soil and water samples are the only definitive method to determine agricultural countermeasures</a:t>
            </a:r>
          </a:p>
          <a:p>
            <a:pPr lvl="3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Ground monitoring can give better fidelity to identify areas that require agricultural sampling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 txBox="1">
            <a:spLocks/>
          </p:cNvSpPr>
          <p:nvPr/>
        </p:nvSpPr>
        <p:spPr bwMode="auto">
          <a:xfrm>
            <a:off x="5334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Calibri" pitchFamily="34" charset="0"/>
              </a:rPr>
              <a:t>Context</a:t>
            </a:r>
          </a:p>
        </p:txBody>
      </p:sp>
      <p:sp>
        <p:nvSpPr>
          <p:cNvPr id="20483" name="Subtitle 2"/>
          <p:cNvSpPr txBox="1">
            <a:spLocks/>
          </p:cNvSpPr>
          <p:nvPr/>
        </p:nvSpPr>
        <p:spPr bwMode="auto">
          <a:xfrm>
            <a:off x="685800" y="11430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The Nuclear Regulatory Commission estimates that the average American absorbs 620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a year* (or 0.071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/hour)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An average transatlantic flight produces an exposure of 2.5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*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A typical chest x-ray produces 10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per image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EPA guidelines call for public health actions if exposure </a:t>
            </a:r>
            <a:r>
              <a:rPr lang="en-US" sz="2200" dirty="0" smtClean="0">
                <a:latin typeface="Calibri" pitchFamily="34" charset="0"/>
              </a:rPr>
              <a:t>exceeds </a:t>
            </a:r>
            <a:r>
              <a:rPr lang="en-US" sz="2200" dirty="0">
                <a:latin typeface="Calibri" pitchFamily="34" charset="0"/>
              </a:rPr>
              <a:t>1000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over 4 days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pitchFamily="34" charset="0"/>
              </a:rPr>
              <a:t>       * Source: NRC: </a:t>
            </a:r>
            <a:r>
              <a:rPr lang="en-US" sz="1600" u="sng" dirty="0">
                <a:latin typeface="Calibri" pitchFamily="34" charset="0"/>
              </a:rPr>
              <a:t>http://nrc.gov/images/about-nrc/radiation/factoid2-lrg.gif</a:t>
            </a:r>
            <a:r>
              <a:rPr lang="en-US" sz="1600" dirty="0">
                <a:latin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Radiation Doses Explained.jpg"/>
          <p:cNvPicPr>
            <a:picLocks noChangeAspect="1"/>
          </p:cNvPicPr>
          <p:nvPr/>
        </p:nvPicPr>
        <p:blipFill>
          <a:blip r:embed="rId2" cstate="print"/>
          <a:srcRect t="6866" r="2364" b="5247"/>
          <a:stretch>
            <a:fillRect/>
          </a:stretch>
        </p:blipFill>
        <p:spPr bwMode="auto">
          <a:xfrm>
            <a:off x="381000" y="914400"/>
            <a:ext cx="8462960" cy="588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Radiological Assessment  - of effects from - Fukushima Daiichi Nuclear Power Plant  May 6, 2011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636</cp:revision>
  <dcterms:created xsi:type="dcterms:W3CDTF">2007-03-02T13:04:13Z</dcterms:created>
  <dcterms:modified xsi:type="dcterms:W3CDTF">2011-05-06T21:13:11Z</dcterms:modified>
</cp:coreProperties>
</file>