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7" r:id="rId1"/>
  </p:sldMasterIdLst>
  <p:notesMasterIdLst>
    <p:notesMasterId r:id="rId13"/>
  </p:notesMasterIdLst>
  <p:handoutMasterIdLst>
    <p:handoutMasterId r:id="rId14"/>
  </p:handoutMasterIdLst>
  <p:sldIdLst>
    <p:sldId id="743" r:id="rId2"/>
    <p:sldId id="760" r:id="rId3"/>
    <p:sldId id="761" r:id="rId4"/>
    <p:sldId id="763" r:id="rId5"/>
    <p:sldId id="739" r:id="rId6"/>
    <p:sldId id="754" r:id="rId7"/>
    <p:sldId id="758" r:id="rId8"/>
    <p:sldId id="762" r:id="rId9"/>
    <p:sldId id="756" r:id="rId10"/>
    <p:sldId id="742" r:id="rId11"/>
    <p:sldId id="747" r:id="rId1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99"/>
    <a:srgbClr val="FF00FF"/>
    <a:srgbClr val="0000FF"/>
    <a:srgbClr val="FFFFFF"/>
    <a:srgbClr val="C0C0C0"/>
    <a:srgbClr val="FF3300"/>
    <a:srgbClr val="008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97178" autoAdjust="0"/>
  </p:normalViewPr>
  <p:slideViewPr>
    <p:cSldViewPr>
      <p:cViewPr varScale="1">
        <p:scale>
          <a:sx n="100" d="100"/>
          <a:sy n="100" d="100"/>
        </p:scale>
        <p:origin x="-96"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6"/>
    </p:cViewPr>
  </p:sorterViewPr>
  <p:notesViewPr>
    <p:cSldViewPr>
      <p:cViewPr varScale="1">
        <p:scale>
          <a:sx n="56" d="100"/>
          <a:sy n="56" d="100"/>
        </p:scale>
        <p:origin x="-1854" y="-9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8978" name="Rectangle 2"/>
          <p:cNvSpPr>
            <a:spLocks noGrp="1" noChangeArrowheads="1"/>
          </p:cNvSpPr>
          <p:nvPr>
            <p:ph type="hdr" sz="quarter"/>
          </p:nvPr>
        </p:nvSpPr>
        <p:spPr bwMode="auto">
          <a:xfrm>
            <a:off x="0" y="0"/>
            <a:ext cx="3040063" cy="465138"/>
          </a:xfrm>
          <a:prstGeom prst="rect">
            <a:avLst/>
          </a:prstGeom>
          <a:noFill/>
          <a:ln w="9525">
            <a:noFill/>
            <a:miter lim="800000"/>
            <a:headEnd/>
            <a:tailEnd/>
          </a:ln>
        </p:spPr>
        <p:txBody>
          <a:bodyPr vert="horz" wrap="square" lIns="91411" tIns="45704" rIns="91411" bIns="45704" numCol="1" anchor="t" anchorCtr="0" compatLnSpc="1">
            <a:prstTxWarp prst="textNoShape">
              <a:avLst/>
            </a:prstTxWarp>
          </a:bodyPr>
          <a:lstStyle>
            <a:lvl1pPr defTabSz="915988">
              <a:defRPr sz="1200">
                <a:cs typeface="+mn-cs"/>
              </a:defRPr>
            </a:lvl1pPr>
          </a:lstStyle>
          <a:p>
            <a:pPr>
              <a:defRPr/>
            </a:pPr>
            <a:endParaRPr lang="en-US"/>
          </a:p>
        </p:txBody>
      </p:sp>
      <p:sp>
        <p:nvSpPr>
          <p:cNvPr id="638979" name="Rectangle 3"/>
          <p:cNvSpPr>
            <a:spLocks noGrp="1" noChangeArrowheads="1"/>
          </p:cNvSpPr>
          <p:nvPr>
            <p:ph type="dt" sz="quarter" idx="1"/>
          </p:nvPr>
        </p:nvSpPr>
        <p:spPr bwMode="auto">
          <a:xfrm>
            <a:off x="3968750" y="0"/>
            <a:ext cx="3040063" cy="465138"/>
          </a:xfrm>
          <a:prstGeom prst="rect">
            <a:avLst/>
          </a:prstGeom>
          <a:noFill/>
          <a:ln w="9525">
            <a:noFill/>
            <a:miter lim="800000"/>
            <a:headEnd/>
            <a:tailEnd/>
          </a:ln>
        </p:spPr>
        <p:txBody>
          <a:bodyPr vert="horz" wrap="square" lIns="91411" tIns="45704" rIns="91411" bIns="45704" numCol="1" anchor="t" anchorCtr="0" compatLnSpc="1">
            <a:prstTxWarp prst="textNoShape">
              <a:avLst/>
            </a:prstTxWarp>
          </a:bodyPr>
          <a:lstStyle>
            <a:lvl1pPr algn="r" defTabSz="915988">
              <a:defRPr sz="1200">
                <a:cs typeface="+mn-cs"/>
              </a:defRPr>
            </a:lvl1pPr>
          </a:lstStyle>
          <a:p>
            <a:pPr>
              <a:defRPr/>
            </a:pPr>
            <a:endParaRPr lang="en-US"/>
          </a:p>
        </p:txBody>
      </p:sp>
      <p:sp>
        <p:nvSpPr>
          <p:cNvPr id="638980" name="Rectangle 4"/>
          <p:cNvSpPr>
            <a:spLocks noGrp="1" noChangeArrowheads="1"/>
          </p:cNvSpPr>
          <p:nvPr>
            <p:ph type="ftr" sz="quarter" idx="2"/>
          </p:nvPr>
        </p:nvSpPr>
        <p:spPr bwMode="auto">
          <a:xfrm>
            <a:off x="0" y="8829675"/>
            <a:ext cx="3040063" cy="465138"/>
          </a:xfrm>
          <a:prstGeom prst="rect">
            <a:avLst/>
          </a:prstGeom>
          <a:noFill/>
          <a:ln w="9525">
            <a:noFill/>
            <a:miter lim="800000"/>
            <a:headEnd/>
            <a:tailEnd/>
          </a:ln>
        </p:spPr>
        <p:txBody>
          <a:bodyPr vert="horz" wrap="square" lIns="91411" tIns="45704" rIns="91411" bIns="45704" numCol="1" anchor="b" anchorCtr="0" compatLnSpc="1">
            <a:prstTxWarp prst="textNoShape">
              <a:avLst/>
            </a:prstTxWarp>
          </a:bodyPr>
          <a:lstStyle>
            <a:lvl1pPr defTabSz="915988">
              <a:defRPr sz="1200">
                <a:cs typeface="+mn-cs"/>
              </a:defRPr>
            </a:lvl1pPr>
          </a:lstStyle>
          <a:p>
            <a:pPr>
              <a:defRPr/>
            </a:pPr>
            <a:endParaRPr lang="en-US"/>
          </a:p>
        </p:txBody>
      </p:sp>
      <p:sp>
        <p:nvSpPr>
          <p:cNvPr id="638981" name="Rectangle 5"/>
          <p:cNvSpPr>
            <a:spLocks noGrp="1" noChangeArrowheads="1"/>
          </p:cNvSpPr>
          <p:nvPr>
            <p:ph type="sldNum" sz="quarter" idx="3"/>
          </p:nvPr>
        </p:nvSpPr>
        <p:spPr bwMode="auto">
          <a:xfrm>
            <a:off x="3968750" y="8829675"/>
            <a:ext cx="3040063" cy="465138"/>
          </a:xfrm>
          <a:prstGeom prst="rect">
            <a:avLst/>
          </a:prstGeom>
          <a:noFill/>
          <a:ln w="9525">
            <a:noFill/>
            <a:miter lim="800000"/>
            <a:headEnd/>
            <a:tailEnd/>
          </a:ln>
        </p:spPr>
        <p:txBody>
          <a:bodyPr vert="horz" wrap="square" lIns="91411" tIns="45704" rIns="91411" bIns="45704" numCol="1" anchor="b" anchorCtr="0" compatLnSpc="1">
            <a:prstTxWarp prst="textNoShape">
              <a:avLst/>
            </a:prstTxWarp>
          </a:bodyPr>
          <a:lstStyle>
            <a:lvl1pPr algn="r" defTabSz="915988">
              <a:defRPr sz="1200">
                <a:cs typeface="+mn-cs"/>
              </a:defRPr>
            </a:lvl1pPr>
          </a:lstStyle>
          <a:p>
            <a:pPr>
              <a:defRPr/>
            </a:pPr>
            <a:fld id="{A2612E5C-E6B4-4D59-9DAA-83C2E684920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40063" cy="465138"/>
          </a:xfrm>
          <a:prstGeom prst="rect">
            <a:avLst/>
          </a:prstGeom>
          <a:noFill/>
          <a:ln w="9525">
            <a:noFill/>
            <a:miter lim="800000"/>
            <a:headEnd/>
            <a:tailEnd/>
          </a:ln>
        </p:spPr>
        <p:txBody>
          <a:bodyPr vert="horz" wrap="square" lIns="91381" tIns="45691" rIns="91381" bIns="45691" numCol="1" anchor="t" anchorCtr="0" compatLnSpc="1">
            <a:prstTxWarp prst="textNoShape">
              <a:avLst/>
            </a:prstTxWarp>
          </a:bodyPr>
          <a:lstStyle>
            <a:lvl1pPr defTabSz="915988">
              <a:defRPr sz="1200">
                <a:cs typeface="+mn-cs"/>
              </a:defRPr>
            </a:lvl1pPr>
          </a:lstStyle>
          <a:p>
            <a:pPr>
              <a:defRPr/>
            </a:pPr>
            <a:endParaRPr lang="en-US"/>
          </a:p>
        </p:txBody>
      </p:sp>
      <p:sp>
        <p:nvSpPr>
          <p:cNvPr id="57347" name="Rectangle 3"/>
          <p:cNvSpPr>
            <a:spLocks noGrp="1" noChangeArrowheads="1"/>
          </p:cNvSpPr>
          <p:nvPr>
            <p:ph type="dt" idx="1"/>
          </p:nvPr>
        </p:nvSpPr>
        <p:spPr bwMode="auto">
          <a:xfrm>
            <a:off x="3968750" y="0"/>
            <a:ext cx="3040063" cy="465138"/>
          </a:xfrm>
          <a:prstGeom prst="rect">
            <a:avLst/>
          </a:prstGeom>
          <a:noFill/>
          <a:ln w="9525">
            <a:noFill/>
            <a:miter lim="800000"/>
            <a:headEnd/>
            <a:tailEnd/>
          </a:ln>
        </p:spPr>
        <p:txBody>
          <a:bodyPr vert="horz" wrap="square" lIns="91381" tIns="45691" rIns="91381" bIns="45691" numCol="1" anchor="t" anchorCtr="0" compatLnSpc="1">
            <a:prstTxWarp prst="textNoShape">
              <a:avLst/>
            </a:prstTxWarp>
          </a:bodyPr>
          <a:lstStyle>
            <a:lvl1pPr algn="r" defTabSz="915988">
              <a:defRPr sz="120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2688" y="696913"/>
            <a:ext cx="4648200" cy="348615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p:spPr>
        <p:txBody>
          <a:bodyPr vert="horz" wrap="square" lIns="91381" tIns="45691" rIns="91381" bIns="456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829675"/>
            <a:ext cx="3040063" cy="465138"/>
          </a:xfrm>
          <a:prstGeom prst="rect">
            <a:avLst/>
          </a:prstGeom>
          <a:noFill/>
          <a:ln w="9525">
            <a:noFill/>
            <a:miter lim="800000"/>
            <a:headEnd/>
            <a:tailEnd/>
          </a:ln>
        </p:spPr>
        <p:txBody>
          <a:bodyPr vert="horz" wrap="square" lIns="91381" tIns="45691" rIns="91381" bIns="45691" numCol="1" anchor="b" anchorCtr="0" compatLnSpc="1">
            <a:prstTxWarp prst="textNoShape">
              <a:avLst/>
            </a:prstTxWarp>
          </a:bodyPr>
          <a:lstStyle>
            <a:lvl1pPr defTabSz="915988">
              <a:defRPr sz="1200">
                <a:cs typeface="+mn-cs"/>
              </a:defRPr>
            </a:lvl1pPr>
          </a:lstStyle>
          <a:p>
            <a:pPr>
              <a:defRPr/>
            </a:pPr>
            <a:endParaRPr lang="en-US"/>
          </a:p>
        </p:txBody>
      </p:sp>
      <p:sp>
        <p:nvSpPr>
          <p:cNvPr id="57351" name="Rectangle 7"/>
          <p:cNvSpPr>
            <a:spLocks noGrp="1" noChangeArrowheads="1"/>
          </p:cNvSpPr>
          <p:nvPr>
            <p:ph type="sldNum" sz="quarter" idx="5"/>
          </p:nvPr>
        </p:nvSpPr>
        <p:spPr bwMode="auto">
          <a:xfrm>
            <a:off x="3968750" y="8829675"/>
            <a:ext cx="3040063" cy="465138"/>
          </a:xfrm>
          <a:prstGeom prst="rect">
            <a:avLst/>
          </a:prstGeom>
          <a:noFill/>
          <a:ln w="9525">
            <a:noFill/>
            <a:miter lim="800000"/>
            <a:headEnd/>
            <a:tailEnd/>
          </a:ln>
        </p:spPr>
        <p:txBody>
          <a:bodyPr vert="horz" wrap="square" lIns="91381" tIns="45691" rIns="91381" bIns="45691" numCol="1" anchor="b" anchorCtr="0" compatLnSpc="1">
            <a:prstTxWarp prst="textNoShape">
              <a:avLst/>
            </a:prstTxWarp>
          </a:bodyPr>
          <a:lstStyle>
            <a:lvl1pPr algn="r" defTabSz="915988">
              <a:defRPr sz="1200">
                <a:cs typeface="+mn-cs"/>
              </a:defRPr>
            </a:lvl1pPr>
          </a:lstStyle>
          <a:p>
            <a:pPr>
              <a:defRPr/>
            </a:pPr>
            <a:fld id="{C7B26450-3A6E-47D7-84D6-2695BC98DE2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85EF078-07B1-469C-A52C-0166F3C133BE}" type="datetime1">
              <a:rPr lang="en-US"/>
              <a:pPr>
                <a:defRPr/>
              </a:pPr>
              <a:t>5/16/2011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BF7826-D60E-4BE1-98EB-27C2A93B6EE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F33B269-44CF-4750-9DD5-7D3C720B0931}" type="datetime1">
              <a:rPr lang="en-US"/>
              <a:pPr>
                <a:defRPr/>
              </a:pPr>
              <a:t>5/16/2011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A2AA28-51DF-4632-91D9-73639015FC4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D9B7D4D-9C39-482F-AEA8-0F10BFD33403}" type="datetime1">
              <a:rPr lang="en-US"/>
              <a:pPr>
                <a:defRPr/>
              </a:pPr>
              <a:t>5/16/2011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B9B234-0F35-4F8C-8982-6EC215B811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087B781-E6B2-450E-A924-85699B7AF853}" type="datetime1">
              <a:rPr lang="en-US"/>
              <a:pPr>
                <a:defRPr/>
              </a:pPr>
              <a:t>5/16/2011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4782F2-95E3-40BF-B96C-8000AE976C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FFE8464-2BDE-40DC-8FF5-D1031883361A}" type="datetime1">
              <a:rPr lang="en-US"/>
              <a:pPr>
                <a:defRPr/>
              </a:pPr>
              <a:t>5/16/2011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4539D0-2AE5-48FA-92E0-5720722BFF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9FF5F81-34CA-4E54-801F-982A15A8782F}" type="datetime1">
              <a:rPr lang="en-US"/>
              <a:pPr>
                <a:defRPr/>
              </a:pPr>
              <a:t>5/16/2011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11E3BB-A188-458A-97A2-459D386AE96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69463BB-3F33-478C-9DB6-D5313681C0C1}" type="datetime1">
              <a:rPr lang="en-US"/>
              <a:pPr>
                <a:defRPr/>
              </a:pPr>
              <a:t>5/16/2011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ACB0415-8D3A-475E-9CA7-796C6FDD728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952B0D1-2494-45CA-B226-9768113A10BB}" type="datetime1">
              <a:rPr lang="en-US"/>
              <a:pPr>
                <a:defRPr/>
              </a:pPr>
              <a:t>5/16/2011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A3B5063-6E6B-478A-8A0A-EA27F6DB159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7219D8A8-5CE4-4A8B-A9E9-982FC8D920A3}" type="datetime1">
              <a:rPr lang="en-US" smtClean="0"/>
              <a:pPr>
                <a:defRPr/>
              </a:pPr>
              <a:t>5/16/2011</a:t>
            </a:fld>
            <a:endParaRPr lang="en-US"/>
          </a:p>
        </p:txBody>
      </p:sp>
      <p:sp>
        <p:nvSpPr>
          <p:cNvPr id="6" name="Slide Number Placeholder 5"/>
          <p:cNvSpPr>
            <a:spLocks noGrp="1"/>
          </p:cNvSpPr>
          <p:nvPr>
            <p:ph type="sldNum" sz="quarter" idx="11"/>
          </p:nvPr>
        </p:nvSpPr>
        <p:spPr/>
        <p:txBody>
          <a:bodyPr/>
          <a:lstStyle/>
          <a:p>
            <a:pPr>
              <a:defRPr/>
            </a:pPr>
            <a:fld id="{AFC91205-B4A9-4B63-86A8-D34A489E761F}" type="slidenum">
              <a:rPr lang="en-US" smtClean="0"/>
              <a:pPr>
                <a:defRPr/>
              </a:pPr>
              <a:t>‹#›</a:t>
            </a:fld>
            <a:endParaRPr lang="en-US"/>
          </a:p>
        </p:txBody>
      </p:sp>
      <p:sp>
        <p:nvSpPr>
          <p:cNvPr id="7" name="Footer Placeholder 6"/>
          <p:cNvSpPr>
            <a:spLocks noGrp="1"/>
          </p:cNvSpPr>
          <p:nvPr>
            <p:ph type="ftr" sz="quarter" idx="12"/>
          </p:nvPr>
        </p:nvSpPr>
        <p:spPr/>
        <p:txBody>
          <a:body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4BDC0E9-2799-4D48-878F-9F2FCA508CEC}" type="datetime1">
              <a:rPr lang="en-US"/>
              <a:pPr>
                <a:defRPr/>
              </a:pPr>
              <a:t>5/16/2011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80344B-3CBF-4D68-8041-3C796FC7BFD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E80C22B-6EB3-4697-974B-B9600C1485E3}" type="datetime1">
              <a:rPr lang="en-US"/>
              <a:pPr>
                <a:defRPr/>
              </a:pPr>
              <a:t>5/16/2011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87EB78E-92D9-459B-A5FD-4A76AD0146A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fld id="{7219D8A8-5CE4-4A8B-A9E9-982FC8D920A3}" type="datetime1">
              <a:rPr lang="en-US"/>
              <a:pPr>
                <a:defRPr/>
              </a:pPr>
              <a:t>5/16/2011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AFC91205-B4A9-4B63-86A8-D34A489E761F}" type="slidenum">
              <a:rPr lang="en-US"/>
              <a:pPr>
                <a:defRPr/>
              </a:pPr>
              <a:t>‹#›</a:t>
            </a:fld>
            <a:endParaRPr lang="en-US"/>
          </a:p>
        </p:txBody>
      </p:sp>
      <p:sp>
        <p:nvSpPr>
          <p:cNvPr id="7" name="Rectangle 10"/>
          <p:cNvSpPr>
            <a:spLocks noChangeArrowheads="1"/>
          </p:cNvSpPr>
          <p:nvPr userDrawn="1"/>
        </p:nvSpPr>
        <p:spPr bwMode="auto">
          <a:xfrm rot="10800000">
            <a:off x="0" y="914400"/>
            <a:ext cx="9144000" cy="76200"/>
          </a:xfrm>
          <a:prstGeom prst="rect">
            <a:avLst/>
          </a:prstGeom>
          <a:gradFill rotWithShape="0">
            <a:gsLst>
              <a:gs pos="0">
                <a:srgbClr val="FFFFFF"/>
              </a:gs>
              <a:gs pos="50000">
                <a:srgbClr val="000066">
                  <a:alpha val="86000"/>
                </a:srgbClr>
              </a:gs>
              <a:gs pos="100000">
                <a:srgbClr val="FFFFFF"/>
              </a:gs>
            </a:gsLst>
            <a:lin ang="0" scaled="1"/>
          </a:gradFill>
          <a:ln w="9525">
            <a:noFill/>
            <a:miter lim="800000"/>
            <a:headEnd/>
            <a:tailEnd/>
          </a:ln>
          <a:effectLst/>
        </p:spPr>
        <p:txBody>
          <a:bodyPr wrap="none" anchor="ctr"/>
          <a:lstStyle/>
          <a:p>
            <a:pPr>
              <a:defRPr/>
            </a:pPr>
            <a:endParaRPr lang="en-US">
              <a:cs typeface="+mn-cs"/>
            </a:endParaRPr>
          </a:p>
        </p:txBody>
      </p:sp>
      <p:pic>
        <p:nvPicPr>
          <p:cNvPr id="1034" name="Picture 13"/>
          <p:cNvPicPr>
            <a:picLocks noChangeAspect="1" noChangeArrowheads="1"/>
          </p:cNvPicPr>
          <p:nvPr userDrawn="1"/>
        </p:nvPicPr>
        <p:blipFill>
          <a:blip r:embed="rId13" cstate="print"/>
          <a:srcRect/>
          <a:stretch>
            <a:fillRect/>
          </a:stretch>
        </p:blipFill>
        <p:spPr bwMode="auto">
          <a:xfrm>
            <a:off x="76200" y="31750"/>
            <a:ext cx="2286000" cy="577850"/>
          </a:xfrm>
          <a:prstGeom prst="rect">
            <a:avLst/>
          </a:prstGeom>
          <a:noFill/>
          <a:ln w="9525">
            <a:noFill/>
            <a:miter lim="800000"/>
            <a:headEnd/>
            <a:tailEnd/>
          </a:ln>
        </p:spPr>
      </p:pic>
      <p:pic>
        <p:nvPicPr>
          <p:cNvPr id="1035" name="Picture 15" descr="NNSA logo"/>
          <p:cNvPicPr>
            <a:picLocks noChangeAspect="1" noChangeArrowheads="1"/>
          </p:cNvPicPr>
          <p:nvPr userDrawn="1"/>
        </p:nvPicPr>
        <p:blipFill>
          <a:blip r:embed="rId14" cstate="print"/>
          <a:srcRect/>
          <a:stretch>
            <a:fillRect/>
          </a:stretch>
        </p:blipFill>
        <p:spPr bwMode="auto">
          <a:xfrm>
            <a:off x="7162800" y="49213"/>
            <a:ext cx="1855788"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457200" y="3330575"/>
            <a:ext cx="8229600" cy="1470025"/>
          </a:xfrm>
        </p:spPr>
        <p:txBody>
          <a:bodyPr/>
          <a:lstStyle/>
          <a:p>
            <a:r>
              <a:rPr lang="en-US" dirty="0" smtClean="0"/>
              <a:t>Radiological Assessment </a:t>
            </a:r>
            <a:br>
              <a:rPr lang="en-US" dirty="0" smtClean="0"/>
            </a:br>
            <a:r>
              <a:rPr lang="en-US" dirty="0" smtClean="0"/>
              <a:t>- </a:t>
            </a:r>
            <a:r>
              <a:rPr lang="en-US" sz="3000" dirty="0" smtClean="0"/>
              <a:t>of effects from</a:t>
            </a:r>
            <a:r>
              <a:rPr lang="en-US" dirty="0" smtClean="0"/>
              <a:t> -</a:t>
            </a:r>
            <a:br>
              <a:rPr lang="en-US" dirty="0" smtClean="0"/>
            </a:br>
            <a:r>
              <a:rPr lang="en-US" sz="3600" dirty="0" smtClean="0"/>
              <a:t>Fukushima Daiichi Nuclear Power Plant</a:t>
            </a:r>
            <a:r>
              <a:rPr lang="en-US" dirty="0" smtClean="0"/>
              <a:t/>
            </a:r>
            <a:br>
              <a:rPr lang="en-US" dirty="0" smtClean="0"/>
            </a:br>
            <a:r>
              <a:rPr lang="en-US" dirty="0" smtClean="0"/>
              <a:t/>
            </a:r>
            <a:br>
              <a:rPr lang="en-US" dirty="0" smtClean="0"/>
            </a:br>
            <a:r>
              <a:rPr lang="en-US" sz="3200" i="1" dirty="0" smtClean="0"/>
              <a:t>May 13, 2011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txBox="1">
            <a:spLocks/>
          </p:cNvSpPr>
          <p:nvPr/>
        </p:nvSpPr>
        <p:spPr bwMode="auto">
          <a:xfrm>
            <a:off x="533400" y="274638"/>
            <a:ext cx="8229600" cy="868362"/>
          </a:xfrm>
          <a:prstGeom prst="rect">
            <a:avLst/>
          </a:prstGeom>
          <a:noFill/>
          <a:ln w="9525">
            <a:noFill/>
            <a:miter lim="800000"/>
            <a:headEnd/>
            <a:tailEnd/>
          </a:ln>
        </p:spPr>
        <p:txBody>
          <a:bodyPr/>
          <a:lstStyle/>
          <a:p>
            <a:pPr algn="ctr"/>
            <a:r>
              <a:rPr lang="en-US" sz="3600" b="1">
                <a:latin typeface="Calibri" pitchFamily="34" charset="0"/>
              </a:rPr>
              <a:t>Context</a:t>
            </a:r>
          </a:p>
        </p:txBody>
      </p:sp>
      <p:sp>
        <p:nvSpPr>
          <p:cNvPr id="20483" name="Subtitle 2"/>
          <p:cNvSpPr txBox="1">
            <a:spLocks/>
          </p:cNvSpPr>
          <p:nvPr/>
        </p:nvSpPr>
        <p:spPr bwMode="auto">
          <a:xfrm>
            <a:off x="685800" y="1143000"/>
            <a:ext cx="7848600" cy="51816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pPr>
            <a:r>
              <a:rPr lang="en-US" sz="2200" dirty="0">
                <a:latin typeface="Calibri" pitchFamily="34" charset="0"/>
              </a:rPr>
              <a:t>The Nuclear Regulatory Commission estimates that the average American absorbs 620 </a:t>
            </a:r>
            <a:r>
              <a:rPr lang="en-US" sz="2200" dirty="0" err="1">
                <a:latin typeface="Calibri" pitchFamily="34" charset="0"/>
              </a:rPr>
              <a:t>mRem</a:t>
            </a:r>
            <a:r>
              <a:rPr lang="en-US" sz="2200" dirty="0">
                <a:latin typeface="Calibri" pitchFamily="34" charset="0"/>
              </a:rPr>
              <a:t> a year* (or 0.071 </a:t>
            </a:r>
            <a:r>
              <a:rPr lang="en-US" sz="2200" dirty="0" err="1">
                <a:latin typeface="Calibri" pitchFamily="34" charset="0"/>
              </a:rPr>
              <a:t>mRem</a:t>
            </a:r>
            <a:r>
              <a:rPr lang="en-US" sz="2200" dirty="0">
                <a:latin typeface="Calibri" pitchFamily="34" charset="0"/>
              </a:rPr>
              <a:t>/hour</a:t>
            </a:r>
            <a:r>
              <a:rPr lang="en-US" sz="2200" dirty="0" smtClean="0">
                <a:latin typeface="Calibri" pitchFamily="34" charset="0"/>
              </a:rPr>
              <a:t>)**</a:t>
            </a:r>
            <a:endParaRPr lang="en-US" sz="2200" dirty="0">
              <a:latin typeface="Calibri" pitchFamily="34" charset="0"/>
            </a:endParaRPr>
          </a:p>
          <a:p>
            <a:pPr marL="342900" indent="-342900">
              <a:lnSpc>
                <a:spcPct val="90000"/>
              </a:lnSpc>
              <a:spcBef>
                <a:spcPct val="20000"/>
              </a:spcBef>
              <a:buFont typeface="Arial" charset="0"/>
              <a:buNone/>
            </a:pPr>
            <a:endParaRPr lang="en-US" sz="2200" dirty="0">
              <a:latin typeface="Calibri" pitchFamily="34" charset="0"/>
            </a:endParaRPr>
          </a:p>
          <a:p>
            <a:pPr marL="342900" indent="-342900">
              <a:lnSpc>
                <a:spcPct val="90000"/>
              </a:lnSpc>
              <a:spcBef>
                <a:spcPct val="20000"/>
              </a:spcBef>
              <a:buFont typeface="Arial" charset="0"/>
              <a:buChar char="•"/>
            </a:pPr>
            <a:r>
              <a:rPr lang="en-US" sz="2200" dirty="0">
                <a:latin typeface="Calibri" pitchFamily="34" charset="0"/>
              </a:rPr>
              <a:t>An average transatlantic flight produces an exposure of 2.5 </a:t>
            </a:r>
            <a:r>
              <a:rPr lang="en-US" sz="2200" dirty="0" err="1">
                <a:latin typeface="Calibri" pitchFamily="34" charset="0"/>
              </a:rPr>
              <a:t>mRem</a:t>
            </a:r>
            <a:r>
              <a:rPr lang="en-US" sz="2200" dirty="0">
                <a:latin typeface="Calibri" pitchFamily="34" charset="0"/>
              </a:rPr>
              <a:t>*</a:t>
            </a:r>
          </a:p>
          <a:p>
            <a:pPr marL="342900" indent="-342900">
              <a:lnSpc>
                <a:spcPct val="90000"/>
              </a:lnSpc>
              <a:spcBef>
                <a:spcPct val="20000"/>
              </a:spcBef>
              <a:buFont typeface="Arial" charset="0"/>
              <a:buNone/>
            </a:pPr>
            <a:endParaRPr lang="en-US" sz="2200" dirty="0">
              <a:latin typeface="Calibri" pitchFamily="34" charset="0"/>
            </a:endParaRPr>
          </a:p>
          <a:p>
            <a:pPr marL="342900" indent="-342900">
              <a:lnSpc>
                <a:spcPct val="90000"/>
              </a:lnSpc>
              <a:spcBef>
                <a:spcPct val="20000"/>
              </a:spcBef>
              <a:buFont typeface="Arial" charset="0"/>
              <a:buChar char="•"/>
            </a:pPr>
            <a:r>
              <a:rPr lang="en-US" sz="2200" dirty="0">
                <a:latin typeface="Calibri" pitchFamily="34" charset="0"/>
              </a:rPr>
              <a:t>A typical chest x-ray produces 10 </a:t>
            </a:r>
            <a:r>
              <a:rPr lang="en-US" sz="2200" dirty="0" err="1">
                <a:latin typeface="Calibri" pitchFamily="34" charset="0"/>
              </a:rPr>
              <a:t>mRem</a:t>
            </a:r>
            <a:r>
              <a:rPr lang="en-US" sz="2200" dirty="0">
                <a:latin typeface="Calibri" pitchFamily="34" charset="0"/>
              </a:rPr>
              <a:t> per image</a:t>
            </a:r>
          </a:p>
          <a:p>
            <a:pPr marL="342900" indent="-342900">
              <a:lnSpc>
                <a:spcPct val="90000"/>
              </a:lnSpc>
              <a:spcBef>
                <a:spcPct val="20000"/>
              </a:spcBef>
              <a:buFont typeface="Arial" charset="0"/>
              <a:buNone/>
            </a:pPr>
            <a:endParaRPr lang="en-US" sz="2200" dirty="0">
              <a:latin typeface="Calibri" pitchFamily="34" charset="0"/>
            </a:endParaRPr>
          </a:p>
          <a:p>
            <a:pPr marL="342900" indent="-342900">
              <a:lnSpc>
                <a:spcPct val="90000"/>
              </a:lnSpc>
              <a:spcBef>
                <a:spcPct val="20000"/>
              </a:spcBef>
              <a:buFont typeface="Arial" charset="0"/>
              <a:buChar char="•"/>
            </a:pPr>
            <a:r>
              <a:rPr lang="en-US" sz="2200" dirty="0">
                <a:latin typeface="Calibri" pitchFamily="34" charset="0"/>
              </a:rPr>
              <a:t>EPA guidelines call for public health actions if exposure </a:t>
            </a:r>
            <a:r>
              <a:rPr lang="en-US" sz="2200" dirty="0" smtClean="0">
                <a:latin typeface="Calibri" pitchFamily="34" charset="0"/>
              </a:rPr>
              <a:t>exceeds </a:t>
            </a:r>
            <a:r>
              <a:rPr lang="en-US" sz="2200" dirty="0">
                <a:latin typeface="Calibri" pitchFamily="34" charset="0"/>
              </a:rPr>
              <a:t>1000 </a:t>
            </a:r>
            <a:r>
              <a:rPr lang="en-US" sz="2200" dirty="0" err="1">
                <a:latin typeface="Calibri" pitchFamily="34" charset="0"/>
              </a:rPr>
              <a:t>mRem</a:t>
            </a:r>
            <a:r>
              <a:rPr lang="en-US" sz="2200" dirty="0">
                <a:latin typeface="Calibri" pitchFamily="34" charset="0"/>
              </a:rPr>
              <a:t> over 4 days</a:t>
            </a:r>
          </a:p>
          <a:p>
            <a:pPr marL="342900" indent="-342900">
              <a:lnSpc>
                <a:spcPct val="90000"/>
              </a:lnSpc>
              <a:spcBef>
                <a:spcPct val="20000"/>
              </a:spcBef>
              <a:buFont typeface="Arial" charset="0"/>
              <a:buNone/>
            </a:pPr>
            <a:endParaRPr lang="en-US" sz="1600" dirty="0">
              <a:latin typeface="Calibri" pitchFamily="34" charset="0"/>
            </a:endParaRPr>
          </a:p>
          <a:p>
            <a:pPr lvl="1">
              <a:lnSpc>
                <a:spcPct val="90000"/>
              </a:lnSpc>
              <a:spcBef>
                <a:spcPct val="20000"/>
              </a:spcBef>
              <a:buFont typeface="Arial" charset="0"/>
              <a:buNone/>
            </a:pPr>
            <a:r>
              <a:rPr lang="en-US" sz="1600" dirty="0">
                <a:latin typeface="Calibri" pitchFamily="34" charset="0"/>
              </a:rPr>
              <a:t>       * Source: NRC: </a:t>
            </a:r>
            <a:r>
              <a:rPr lang="en-US" sz="1600" u="sng" dirty="0">
                <a:latin typeface="Calibri" pitchFamily="34" charset="0"/>
              </a:rPr>
              <a:t>http://nrc.gov/images/about-nrc/radiation/factoid2-lrg.gif</a:t>
            </a:r>
            <a:r>
              <a:rPr lang="en-US" sz="1600" dirty="0">
                <a:latin typeface="Calibri" pitchFamily="34" charset="0"/>
              </a:rPr>
              <a:t> </a:t>
            </a:r>
            <a:endParaRPr lang="en-US" sz="1600" dirty="0" smtClean="0">
              <a:latin typeface="Calibri" pitchFamily="34" charset="0"/>
            </a:endParaRPr>
          </a:p>
          <a:p>
            <a:pPr lvl="1">
              <a:lnSpc>
                <a:spcPct val="90000"/>
              </a:lnSpc>
              <a:spcBef>
                <a:spcPct val="20000"/>
              </a:spcBef>
            </a:pPr>
            <a:r>
              <a:rPr lang="en-US" sz="1600" dirty="0" smtClean="0">
                <a:latin typeface="Calibri" pitchFamily="34" charset="0"/>
              </a:rPr>
              <a:t>    ** </a:t>
            </a:r>
            <a:r>
              <a:rPr lang="en-US" sz="1600" dirty="0" smtClean="0"/>
              <a:t>Note: 1 </a:t>
            </a:r>
            <a:r>
              <a:rPr lang="en-US" sz="1600" dirty="0" err="1" smtClean="0"/>
              <a:t>milliRem</a:t>
            </a:r>
            <a:r>
              <a:rPr lang="en-US" sz="1600" dirty="0" smtClean="0"/>
              <a:t> (</a:t>
            </a:r>
            <a:r>
              <a:rPr lang="en-US" sz="1600" dirty="0" err="1" smtClean="0"/>
              <a:t>mRem</a:t>
            </a:r>
            <a:r>
              <a:rPr lang="en-US" sz="1600" dirty="0" smtClean="0"/>
              <a:t>) = 10 </a:t>
            </a:r>
            <a:r>
              <a:rPr lang="en-US" sz="1600" dirty="0" smtClean="0">
                <a:latin typeface="Symbol" pitchFamily="18" charset="2"/>
              </a:rPr>
              <a:t>m(</a:t>
            </a:r>
            <a:r>
              <a:rPr lang="en-US" sz="1600" dirty="0" smtClean="0"/>
              <a:t>micro)</a:t>
            </a:r>
            <a:r>
              <a:rPr lang="en-US" sz="1600" dirty="0" err="1" smtClean="0"/>
              <a:t>Sieverts</a:t>
            </a:r>
            <a:r>
              <a:rPr lang="en-US" sz="1600" dirty="0" smtClean="0"/>
              <a:t>; </a:t>
            </a:r>
            <a:br>
              <a:rPr lang="en-US" sz="1600" dirty="0" smtClean="0"/>
            </a:br>
            <a:r>
              <a:rPr lang="en-US" sz="1600" dirty="0" smtClean="0"/>
              <a:t>                 1 </a:t>
            </a:r>
            <a:r>
              <a:rPr lang="en-US" sz="1600" dirty="0" err="1" smtClean="0"/>
              <a:t>milliRem</a:t>
            </a:r>
            <a:r>
              <a:rPr lang="en-US" sz="1600" dirty="0" smtClean="0"/>
              <a:t> (</a:t>
            </a:r>
            <a:r>
              <a:rPr lang="en-US" sz="1600" dirty="0" err="1" smtClean="0"/>
              <a:t>mRem</a:t>
            </a:r>
            <a:r>
              <a:rPr lang="en-US" sz="1600" dirty="0" smtClean="0"/>
              <a:t>) = 1000 </a:t>
            </a:r>
            <a:r>
              <a:rPr lang="en-US" sz="1600" dirty="0" smtClean="0">
                <a:latin typeface="Symbol" pitchFamily="18" charset="2"/>
              </a:rPr>
              <a:t>m(</a:t>
            </a:r>
            <a:r>
              <a:rPr lang="en-US" sz="1600" dirty="0" smtClean="0"/>
              <a:t>micro)</a:t>
            </a:r>
            <a:r>
              <a:rPr lang="en-US" sz="1600" dirty="0" err="1" smtClean="0"/>
              <a:t>rem</a:t>
            </a:r>
            <a:endParaRPr lang="en-US" sz="1600" dirty="0" smtClean="0"/>
          </a:p>
          <a:p>
            <a:pPr lvl="1">
              <a:lnSpc>
                <a:spcPct val="90000"/>
              </a:lnSpc>
              <a:spcBef>
                <a:spcPct val="20000"/>
              </a:spcBef>
              <a:buFont typeface="Arial" charset="0"/>
              <a:buNone/>
            </a:pPr>
            <a:endParaRPr lang="en-US" sz="1600" dirty="0">
              <a:latin typeface="Calibri" pitchFamily="34" charset="0"/>
            </a:endParaRPr>
          </a:p>
          <a:p>
            <a:pPr lvl="1">
              <a:lnSpc>
                <a:spcPct val="90000"/>
              </a:lnSpc>
              <a:spcBef>
                <a:spcPct val="20000"/>
              </a:spcBef>
              <a:buFont typeface="Arial" charset="0"/>
              <a:buNone/>
            </a:pP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descr="Radiation Doses Explained.jpg"/>
          <p:cNvPicPr>
            <a:picLocks noChangeAspect="1"/>
          </p:cNvPicPr>
          <p:nvPr/>
        </p:nvPicPr>
        <p:blipFill>
          <a:blip r:embed="rId2" cstate="print"/>
          <a:srcRect t="6866" r="2364" b="5247"/>
          <a:stretch>
            <a:fillRect/>
          </a:stretch>
        </p:blipFill>
        <p:spPr bwMode="auto">
          <a:xfrm>
            <a:off x="381000" y="609600"/>
            <a:ext cx="8462960" cy="5887352"/>
          </a:xfrm>
          <a:prstGeom prst="rect">
            <a:avLst/>
          </a:prstGeom>
          <a:noFill/>
          <a:ln w="9525">
            <a:noFill/>
            <a:miter lim="800000"/>
            <a:headEnd/>
            <a:tailEnd/>
          </a:ln>
        </p:spPr>
      </p:pic>
      <p:sp>
        <p:nvSpPr>
          <p:cNvPr id="3" name="TextBox 2"/>
          <p:cNvSpPr txBox="1"/>
          <p:nvPr/>
        </p:nvSpPr>
        <p:spPr>
          <a:xfrm>
            <a:off x="4191000" y="6027003"/>
            <a:ext cx="4419600" cy="830997"/>
          </a:xfrm>
          <a:prstGeom prst="rect">
            <a:avLst/>
          </a:prstGeom>
          <a:noFill/>
        </p:spPr>
        <p:txBody>
          <a:bodyPr wrap="square" rtlCol="0">
            <a:spAutoFit/>
          </a:bodyPr>
          <a:lstStyle/>
          <a:p>
            <a:r>
              <a:rPr lang="en-US" dirty="0" smtClean="0">
                <a:latin typeface="Calibri" pitchFamily="34" charset="0"/>
              </a:rPr>
              <a:t>** </a:t>
            </a:r>
            <a:r>
              <a:rPr lang="en-US" sz="1200" dirty="0" smtClean="0"/>
              <a:t>Note: 1 </a:t>
            </a:r>
            <a:r>
              <a:rPr lang="en-US" sz="1200" dirty="0" err="1" smtClean="0"/>
              <a:t>milliRem</a:t>
            </a:r>
            <a:r>
              <a:rPr lang="en-US" sz="1200" dirty="0" smtClean="0"/>
              <a:t> (</a:t>
            </a:r>
            <a:r>
              <a:rPr lang="en-US" sz="1200" dirty="0" err="1" smtClean="0"/>
              <a:t>mRem</a:t>
            </a:r>
            <a:r>
              <a:rPr lang="en-US" sz="1200" dirty="0" smtClean="0"/>
              <a:t>) = 10 </a:t>
            </a:r>
            <a:r>
              <a:rPr lang="en-US" sz="1200" dirty="0" smtClean="0">
                <a:latin typeface="Symbol" pitchFamily="18" charset="2"/>
              </a:rPr>
              <a:t>m(</a:t>
            </a:r>
            <a:r>
              <a:rPr lang="en-US" sz="1200" dirty="0" smtClean="0"/>
              <a:t>micro)</a:t>
            </a:r>
            <a:r>
              <a:rPr lang="en-US" sz="1200" dirty="0" err="1" smtClean="0"/>
              <a:t>Sieverts</a:t>
            </a:r>
            <a:r>
              <a:rPr lang="en-US" sz="1200" dirty="0" smtClean="0"/>
              <a:t>; </a:t>
            </a:r>
            <a:br>
              <a:rPr lang="en-US" sz="1200" dirty="0" smtClean="0"/>
            </a:br>
            <a:r>
              <a:rPr lang="en-US" sz="1200" dirty="0" smtClean="0"/>
              <a:t>                1 </a:t>
            </a:r>
            <a:r>
              <a:rPr lang="en-US" sz="1200" dirty="0" err="1" smtClean="0"/>
              <a:t>milliRem</a:t>
            </a:r>
            <a:r>
              <a:rPr lang="en-US" sz="1200" dirty="0" smtClean="0"/>
              <a:t> (</a:t>
            </a:r>
            <a:r>
              <a:rPr lang="en-US" sz="1200" dirty="0" err="1" smtClean="0"/>
              <a:t>mRem</a:t>
            </a:r>
            <a:r>
              <a:rPr lang="en-US" sz="1200" dirty="0" smtClean="0"/>
              <a:t>) = 1000 </a:t>
            </a:r>
            <a:r>
              <a:rPr lang="en-US" sz="1200" dirty="0" smtClean="0">
                <a:latin typeface="Symbol" pitchFamily="18" charset="2"/>
              </a:rPr>
              <a:t>m(</a:t>
            </a:r>
            <a:r>
              <a:rPr lang="en-US" sz="1200" dirty="0" smtClean="0"/>
              <a:t>micro)</a:t>
            </a:r>
            <a:r>
              <a:rPr lang="en-US" sz="1200" dirty="0" err="1" smtClean="0"/>
              <a:t>rem</a:t>
            </a:r>
            <a:endParaRPr lang="en-US" sz="12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44562"/>
          </a:xfrm>
        </p:spPr>
        <p:txBody>
          <a:bodyPr/>
          <a:lstStyle/>
          <a:p>
            <a:r>
              <a:rPr lang="en-US" sz="3200" b="1" dirty="0" smtClean="0"/>
              <a:t>Monitoring Results: Sendai to Tokyo </a:t>
            </a:r>
            <a:endParaRPr lang="en-US" sz="3200" dirty="0"/>
          </a:p>
        </p:txBody>
      </p:sp>
      <p:sp>
        <p:nvSpPr>
          <p:cNvPr id="3" name="Content Placeholder 2"/>
          <p:cNvSpPr>
            <a:spLocks noGrp="1"/>
          </p:cNvSpPr>
          <p:nvPr>
            <p:ph idx="1"/>
          </p:nvPr>
        </p:nvSpPr>
        <p:spPr>
          <a:xfrm>
            <a:off x="457200" y="1066800"/>
            <a:ext cx="8229600" cy="5059363"/>
          </a:xfrm>
        </p:spPr>
        <p:txBody>
          <a:bodyPr/>
          <a:lstStyle/>
          <a:p>
            <a:r>
              <a:rPr lang="en-US" sz="2200" dirty="0" smtClean="0"/>
              <a:t>Results show radiation levels along Tohoku </a:t>
            </a:r>
            <a:r>
              <a:rPr lang="en-US" sz="2200" dirty="0" err="1" smtClean="0"/>
              <a:t>Shinkansen</a:t>
            </a:r>
            <a:r>
              <a:rPr lang="en-US" sz="2200" dirty="0" smtClean="0"/>
              <a:t> Bullet Train</a:t>
            </a:r>
          </a:p>
          <a:p>
            <a:r>
              <a:rPr lang="en-US" sz="2200" dirty="0" smtClean="0"/>
              <a:t>The integrated dose was measured with a calibrated electronic dosimeter by a field team member riding the train as a passenger, and includes external exposure but not inhalation.</a:t>
            </a:r>
          </a:p>
          <a:p>
            <a:r>
              <a:rPr lang="en-US" sz="2200" dirty="0" smtClean="0"/>
              <a:t>The dose rate was recorded every 3 seconds with a calibrated </a:t>
            </a:r>
            <a:r>
              <a:rPr lang="en-US" sz="2200" dirty="0" err="1" smtClean="0"/>
              <a:t>scintillator</a:t>
            </a:r>
            <a:r>
              <a:rPr lang="en-US" sz="2200" dirty="0" smtClean="0"/>
              <a:t>.</a:t>
            </a:r>
          </a:p>
          <a:p>
            <a:r>
              <a:rPr lang="en-US" sz="2200" dirty="0" smtClean="0"/>
              <a:t>All measurements were made inside the train.</a:t>
            </a:r>
          </a:p>
          <a:p>
            <a:r>
              <a:rPr lang="en-US" sz="2200" dirty="0" smtClean="0"/>
              <a:t>The dose rate in some stations is significantly lower than along the tracks outside the station; possible evidence of decontamination.</a:t>
            </a:r>
          </a:p>
          <a:p>
            <a:r>
              <a:rPr lang="en-US" sz="2200" dirty="0" smtClean="0"/>
              <a:t>The dose rate measured in the train is expected to be different from that measured by AMS because the train is often elevated (further from deposited activity) or in tunnels (unaffected by released activity).</a:t>
            </a:r>
          </a:p>
          <a:p>
            <a:r>
              <a:rPr lang="en-US" sz="2200" dirty="0" smtClean="0"/>
              <a:t>The contamination on track beds may weather differently than on other surrounding ground material.</a:t>
            </a:r>
          </a:p>
        </p:txBody>
      </p:sp>
      <p:sp>
        <p:nvSpPr>
          <p:cNvPr id="4" name="Slide Number Placeholder 3"/>
          <p:cNvSpPr>
            <a:spLocks noGrp="1"/>
          </p:cNvSpPr>
          <p:nvPr>
            <p:ph type="sldNum" sz="quarter" idx="12"/>
          </p:nvPr>
        </p:nvSpPr>
        <p:spPr/>
        <p:txBody>
          <a:bodyPr/>
          <a:lstStyle/>
          <a:p>
            <a:pPr>
              <a:defRPr/>
            </a:pPr>
            <a:fld id="{094782F2-95E3-40BF-B96C-8000AE976C6F}"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Japan_Earthquake_Response_05082011_07301_Page_18.jpg"/>
          <p:cNvPicPr>
            <a:picLocks noChangeAspect="1"/>
          </p:cNvPicPr>
          <p:nvPr/>
        </p:nvPicPr>
        <p:blipFill>
          <a:blip r:embed="rId2" cstate="print"/>
          <a:srcRect b="8000"/>
          <a:stretch>
            <a:fillRect/>
          </a:stretch>
        </p:blipFill>
        <p:spPr>
          <a:xfrm>
            <a:off x="762000" y="971550"/>
            <a:ext cx="7772400" cy="5362923"/>
          </a:xfrm>
          <a:prstGeom prst="rect">
            <a:avLst/>
          </a:prstGeom>
        </p:spPr>
      </p:pic>
      <p:sp>
        <p:nvSpPr>
          <p:cNvPr id="6" name="Title 1"/>
          <p:cNvSpPr>
            <a:spLocks noGrp="1"/>
          </p:cNvSpPr>
          <p:nvPr>
            <p:ph type="title"/>
          </p:nvPr>
        </p:nvSpPr>
        <p:spPr>
          <a:xfrm>
            <a:off x="457200" y="228600"/>
            <a:ext cx="8229600" cy="944562"/>
          </a:xfrm>
        </p:spPr>
        <p:txBody>
          <a:bodyPr/>
          <a:lstStyle/>
          <a:p>
            <a:r>
              <a:rPr lang="en-US" sz="3200" b="1" dirty="0" smtClean="0"/>
              <a:t>Monitoring Results: Sendai to Tokyo </a:t>
            </a:r>
            <a:endParaRPr lang="en-US" sz="3200" dirty="0"/>
          </a:p>
        </p:txBody>
      </p:sp>
      <p:sp>
        <p:nvSpPr>
          <p:cNvPr id="4" name="TextBox 3"/>
          <p:cNvSpPr txBox="1"/>
          <p:nvPr/>
        </p:nvSpPr>
        <p:spPr>
          <a:xfrm>
            <a:off x="609600" y="6248400"/>
            <a:ext cx="8001000" cy="584775"/>
          </a:xfrm>
          <a:prstGeom prst="rect">
            <a:avLst/>
          </a:prstGeom>
          <a:solidFill>
            <a:schemeClr val="bg1"/>
          </a:solidFill>
        </p:spPr>
        <p:txBody>
          <a:bodyPr wrap="square" rtlCol="0">
            <a:spAutoFit/>
          </a:bodyPr>
          <a:lstStyle/>
          <a:p>
            <a:pPr algn="ctr"/>
            <a:r>
              <a:rPr lang="en-US" sz="1600" dirty="0" smtClean="0">
                <a:latin typeface="+mn-lt"/>
              </a:rPr>
              <a:t>Note: 1 </a:t>
            </a:r>
            <a:r>
              <a:rPr lang="en-US" sz="1600" dirty="0" err="1" smtClean="0">
                <a:latin typeface="+mn-lt"/>
              </a:rPr>
              <a:t>milliRem</a:t>
            </a:r>
            <a:r>
              <a:rPr lang="en-US" sz="1600" dirty="0" smtClean="0">
                <a:latin typeface="+mn-lt"/>
              </a:rPr>
              <a:t> (</a:t>
            </a:r>
            <a:r>
              <a:rPr lang="en-US" sz="1600" dirty="0" err="1" smtClean="0">
                <a:latin typeface="+mn-lt"/>
              </a:rPr>
              <a:t>mRem</a:t>
            </a:r>
            <a:r>
              <a:rPr lang="en-US" sz="1600" dirty="0" smtClean="0">
                <a:latin typeface="+mn-lt"/>
              </a:rPr>
              <a:t>) = 10 </a:t>
            </a:r>
            <a:r>
              <a:rPr lang="en-US" sz="1600" dirty="0" smtClean="0">
                <a:latin typeface="Symbol" pitchFamily="18" charset="2"/>
              </a:rPr>
              <a:t>m(</a:t>
            </a:r>
            <a:r>
              <a:rPr lang="en-US" sz="1600" dirty="0" smtClean="0">
                <a:latin typeface="+mn-lt"/>
              </a:rPr>
              <a:t>micro)</a:t>
            </a:r>
            <a:r>
              <a:rPr lang="en-US" sz="1600" dirty="0" err="1" smtClean="0">
                <a:latin typeface="+mn-lt"/>
              </a:rPr>
              <a:t>Sieverts</a:t>
            </a:r>
            <a:r>
              <a:rPr lang="en-US" sz="1600" dirty="0" smtClean="0">
                <a:latin typeface="+mn-lt"/>
              </a:rPr>
              <a:t>; </a:t>
            </a:r>
            <a:br>
              <a:rPr lang="en-US" sz="1600" dirty="0" smtClean="0">
                <a:latin typeface="+mn-lt"/>
              </a:rPr>
            </a:br>
            <a:r>
              <a:rPr lang="en-US" sz="1600" dirty="0" smtClean="0">
                <a:latin typeface="+mn-lt"/>
              </a:rPr>
              <a:t>        1 </a:t>
            </a:r>
            <a:r>
              <a:rPr lang="en-US" sz="1600" dirty="0" err="1" smtClean="0">
                <a:latin typeface="+mn-lt"/>
              </a:rPr>
              <a:t>milliRem</a:t>
            </a:r>
            <a:r>
              <a:rPr lang="en-US" sz="1600" dirty="0" smtClean="0">
                <a:latin typeface="+mn-lt"/>
              </a:rPr>
              <a:t> (</a:t>
            </a:r>
            <a:r>
              <a:rPr lang="en-US" sz="1600" dirty="0" err="1" smtClean="0">
                <a:latin typeface="+mn-lt"/>
              </a:rPr>
              <a:t>mRem</a:t>
            </a:r>
            <a:r>
              <a:rPr lang="en-US" sz="1600" dirty="0" smtClean="0">
                <a:latin typeface="+mn-lt"/>
              </a:rPr>
              <a:t>) = 1000 </a:t>
            </a:r>
            <a:r>
              <a:rPr lang="en-US" sz="1600" dirty="0" smtClean="0">
                <a:latin typeface="Symbol" pitchFamily="18" charset="2"/>
              </a:rPr>
              <a:t>m(</a:t>
            </a:r>
            <a:r>
              <a:rPr lang="en-US" sz="1600" dirty="0" smtClean="0">
                <a:latin typeface="+mn-lt"/>
              </a:rPr>
              <a:t>micro)</a:t>
            </a:r>
            <a:r>
              <a:rPr lang="en-US" sz="1600" dirty="0" err="1" smtClean="0">
                <a:latin typeface="+mn-lt"/>
              </a:rPr>
              <a:t>rem</a:t>
            </a:r>
            <a:endParaRPr lang="en-US" sz="16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433388" y="1066800"/>
            <a:ext cx="8275637" cy="5334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1">
            <a:spLocks noChangeArrowheads="1"/>
          </p:cNvSpPr>
          <p:nvPr/>
        </p:nvSpPr>
        <p:spPr bwMode="auto">
          <a:xfrm>
            <a:off x="685800" y="1143000"/>
            <a:ext cx="7848600" cy="4683125"/>
          </a:xfrm>
          <a:prstGeom prst="rect">
            <a:avLst/>
          </a:prstGeom>
          <a:noFill/>
          <a:ln w="9525">
            <a:noFill/>
            <a:miter lim="800000"/>
            <a:headEnd/>
            <a:tailEnd/>
          </a:ln>
        </p:spPr>
        <p:txBody>
          <a:bodyPr/>
          <a:lstStyle/>
          <a:p>
            <a:pPr marL="457200" indent="-457200" eaLnBrk="0" hangingPunct="0">
              <a:spcBef>
                <a:spcPts val="0"/>
              </a:spcBef>
            </a:pPr>
            <a:endParaRPr lang="en-US" sz="2200" dirty="0">
              <a:latin typeface="+mn-lt"/>
            </a:endParaRPr>
          </a:p>
          <a:p>
            <a:pPr lvl="1" indent="-457200" eaLnBrk="0" hangingPunct="0">
              <a:spcBef>
                <a:spcPts val="0"/>
              </a:spcBef>
              <a:buFont typeface="Arial" pitchFamily="34" charset="0"/>
              <a:buChar char="•"/>
            </a:pPr>
            <a:r>
              <a:rPr lang="en-US" sz="2200" dirty="0" smtClean="0">
                <a:latin typeface="+mn-lt"/>
              </a:rPr>
              <a:t>DOE/NNSA Aerial Measuring </a:t>
            </a:r>
            <a:r>
              <a:rPr lang="en-US" sz="2200" dirty="0">
                <a:latin typeface="+mn-lt"/>
              </a:rPr>
              <a:t>Systems </a:t>
            </a:r>
            <a:r>
              <a:rPr lang="en-US" sz="2200" dirty="0" smtClean="0">
                <a:latin typeface="+mn-lt"/>
              </a:rPr>
              <a:t>have totaled </a:t>
            </a:r>
            <a:r>
              <a:rPr lang="en-US" sz="2200" dirty="0">
                <a:latin typeface="+mn-lt"/>
              </a:rPr>
              <a:t>more than </a:t>
            </a:r>
            <a:r>
              <a:rPr lang="en-US" sz="2200" dirty="0" smtClean="0">
                <a:latin typeface="+mn-lt"/>
              </a:rPr>
              <a:t>507 flight hours in support of aerial monitoring operations</a:t>
            </a:r>
          </a:p>
          <a:p>
            <a:pPr marL="457200" lvl="2" indent="-457200" eaLnBrk="0" hangingPunct="0">
              <a:spcBef>
                <a:spcPts val="0"/>
              </a:spcBef>
              <a:buFont typeface="Arial" pitchFamily="34" charset="0"/>
              <a:buChar char="•"/>
            </a:pPr>
            <a:endParaRPr lang="en-US" sz="2200" dirty="0" smtClean="0">
              <a:latin typeface="+mn-lt"/>
            </a:endParaRPr>
          </a:p>
          <a:p>
            <a:pPr lvl="1" indent="-457200" eaLnBrk="0" hangingPunct="0">
              <a:spcBef>
                <a:spcPts val="0"/>
              </a:spcBef>
              <a:buFont typeface="Arial" pitchFamily="34" charset="0"/>
              <a:buChar char="•"/>
            </a:pPr>
            <a:r>
              <a:rPr lang="en-US" sz="2200" dirty="0" smtClean="0">
                <a:latin typeface="+mn-lt"/>
              </a:rPr>
              <a:t>NNSA’s Consequence Management Response Teams have collected over 269,500 total field measurements taken by DOE, DoD, and Japanese monitoring assets</a:t>
            </a:r>
          </a:p>
          <a:p>
            <a:pPr lvl="1" indent="-457200" eaLnBrk="0" hangingPunct="0">
              <a:spcBef>
                <a:spcPts val="0"/>
              </a:spcBef>
              <a:buFont typeface="Arial" pitchFamily="34" charset="0"/>
              <a:buChar char="•"/>
            </a:pPr>
            <a:endParaRPr lang="en-US" sz="2200" dirty="0" smtClean="0">
              <a:latin typeface="+mn-lt"/>
            </a:endParaRPr>
          </a:p>
          <a:p>
            <a:pPr lvl="1" indent="-457200" eaLnBrk="0" hangingPunct="0">
              <a:spcBef>
                <a:spcPts val="0"/>
              </a:spcBef>
              <a:buFont typeface="Arial" pitchFamily="34" charset="0"/>
              <a:buChar char="•"/>
            </a:pPr>
            <a:r>
              <a:rPr lang="en-US" sz="2200" dirty="0" smtClean="0">
                <a:latin typeface="+mn-lt"/>
              </a:rPr>
              <a:t>More than 514 air samples taken at U.S. facilities throughout Japan undergoing lab analysis in the United States</a:t>
            </a:r>
          </a:p>
          <a:p>
            <a:pPr lvl="1" indent="-457200" eaLnBrk="0" hangingPunct="0">
              <a:spcBef>
                <a:spcPts val="0"/>
              </a:spcBef>
              <a:buFont typeface="Arial" pitchFamily="34" charset="0"/>
              <a:buChar char="•"/>
            </a:pPr>
            <a:endParaRPr lang="en-US" sz="2200" dirty="0" smtClean="0">
              <a:latin typeface="+mn-lt"/>
            </a:endParaRPr>
          </a:p>
          <a:p>
            <a:pPr lvl="1" indent="-457200" eaLnBrk="0" hangingPunct="0">
              <a:spcBef>
                <a:spcPts val="0"/>
              </a:spcBef>
              <a:buFont typeface="Arial" pitchFamily="34" charset="0"/>
              <a:buChar char="•"/>
            </a:pPr>
            <a:r>
              <a:rPr lang="en-US" sz="2200" dirty="0" smtClean="0">
                <a:latin typeface="+mn-lt"/>
              </a:rPr>
              <a:t>148 total </a:t>
            </a:r>
            <a:r>
              <a:rPr lang="en-US" sz="2200" i="1" dirty="0" smtClean="0">
                <a:latin typeface="+mn-lt"/>
              </a:rPr>
              <a:t>in situ </a:t>
            </a:r>
            <a:r>
              <a:rPr lang="en-US" sz="2200" dirty="0" smtClean="0">
                <a:latin typeface="+mn-lt"/>
              </a:rPr>
              <a:t>ground spectra taken throughout Japan for lab analysis in US</a:t>
            </a:r>
          </a:p>
          <a:p>
            <a:pPr lvl="1" indent="-457200" eaLnBrk="0" hangingPunct="0">
              <a:spcBef>
                <a:spcPts val="0"/>
              </a:spcBef>
              <a:buFont typeface="Arial" pitchFamily="34" charset="0"/>
              <a:buChar char="•"/>
            </a:pPr>
            <a:endParaRPr lang="en-US" sz="2200" i="1" dirty="0" smtClean="0">
              <a:latin typeface="+mn-lt"/>
            </a:endParaRPr>
          </a:p>
          <a:p>
            <a:pPr lvl="1" indent="-457200" eaLnBrk="0" hangingPunct="0">
              <a:spcBef>
                <a:spcPts val="0"/>
              </a:spcBef>
              <a:buFont typeface="Arial" pitchFamily="34" charset="0"/>
              <a:buChar char="•"/>
            </a:pPr>
            <a:r>
              <a:rPr lang="en-US" sz="2200" dirty="0" smtClean="0">
                <a:latin typeface="+mn-lt"/>
              </a:rPr>
              <a:t>115 Japan soil samples received, in-processed, and undergoing analysis </a:t>
            </a:r>
            <a:endParaRPr lang="en-US" sz="2200" dirty="0">
              <a:latin typeface="+mn-lt"/>
            </a:endParaRPr>
          </a:p>
        </p:txBody>
      </p:sp>
      <p:sp>
        <p:nvSpPr>
          <p:cNvPr id="3" name="TextBox 2"/>
          <p:cNvSpPr txBox="1"/>
          <p:nvPr/>
        </p:nvSpPr>
        <p:spPr>
          <a:xfrm>
            <a:off x="2057400" y="304800"/>
            <a:ext cx="5105400" cy="579438"/>
          </a:xfrm>
          <a:prstGeom prst="rect">
            <a:avLst/>
          </a:prstGeom>
          <a:noFill/>
        </p:spPr>
        <p:txBody>
          <a:bodyPr>
            <a:spAutoFit/>
          </a:bodyPr>
          <a:lstStyle/>
          <a:p>
            <a:pPr algn="ctr">
              <a:defRPr/>
            </a:pPr>
            <a:r>
              <a:rPr lang="en-US" sz="3200" b="1" dirty="0" smtClean="0">
                <a:latin typeface="+mn-lt"/>
              </a:rPr>
              <a:t>AMS Operations Summary</a:t>
            </a:r>
            <a:endParaRPr lang="en-US" sz="3200" b="1"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86200" y="6336268"/>
            <a:ext cx="3581400" cy="369332"/>
          </a:xfrm>
          <a:prstGeom prst="rect">
            <a:avLst/>
          </a:prstGeom>
          <a:solidFill>
            <a:schemeClr val="bg1"/>
          </a:solidFill>
        </p:spPr>
        <p:txBody>
          <a:bodyPr wrap="square" rtlCol="0">
            <a:spAutoFit/>
          </a:bodyPr>
          <a:lstStyle/>
          <a:p>
            <a:endParaRPr lang="en-US" dirty="0"/>
          </a:p>
        </p:txBody>
      </p:sp>
      <p:sp>
        <p:nvSpPr>
          <p:cNvPr id="6" name="TextBox 5"/>
          <p:cNvSpPr txBox="1"/>
          <p:nvPr/>
        </p:nvSpPr>
        <p:spPr>
          <a:xfrm>
            <a:off x="4038600" y="6248400"/>
            <a:ext cx="3657600" cy="369332"/>
          </a:xfrm>
          <a:prstGeom prst="rect">
            <a:avLst/>
          </a:prstGeom>
          <a:solidFill>
            <a:schemeClr val="bg1"/>
          </a:solidFill>
        </p:spPr>
        <p:txBody>
          <a:bodyPr wrap="square" rtlCol="0">
            <a:spAutoFit/>
          </a:bodyPr>
          <a:lstStyle/>
          <a:p>
            <a:endParaRPr lang="en-US" dirty="0"/>
          </a:p>
        </p:txBody>
      </p:sp>
      <p:sp>
        <p:nvSpPr>
          <p:cNvPr id="8" name="TextBox 7"/>
          <p:cNvSpPr txBox="1"/>
          <p:nvPr/>
        </p:nvSpPr>
        <p:spPr>
          <a:xfrm>
            <a:off x="2057400" y="304800"/>
            <a:ext cx="5105400" cy="579438"/>
          </a:xfrm>
          <a:prstGeom prst="rect">
            <a:avLst/>
          </a:prstGeom>
          <a:noFill/>
        </p:spPr>
        <p:txBody>
          <a:bodyPr>
            <a:spAutoFit/>
          </a:bodyPr>
          <a:lstStyle/>
          <a:p>
            <a:pPr algn="ctr">
              <a:defRPr/>
            </a:pPr>
            <a:r>
              <a:rPr lang="en-US" sz="3200" b="1" dirty="0" smtClean="0">
                <a:latin typeface="+mn-lt"/>
              </a:rPr>
              <a:t>Joint US-Japan AMS Data</a:t>
            </a:r>
            <a:endParaRPr lang="en-US" sz="3200" b="1" dirty="0">
              <a:latin typeface="+mn-lt"/>
            </a:endParaRPr>
          </a:p>
        </p:txBody>
      </p:sp>
      <p:sp>
        <p:nvSpPr>
          <p:cNvPr id="10" name="TextBox 9"/>
          <p:cNvSpPr txBox="1"/>
          <p:nvPr/>
        </p:nvSpPr>
        <p:spPr>
          <a:xfrm>
            <a:off x="914400" y="6400800"/>
            <a:ext cx="6553200" cy="369332"/>
          </a:xfrm>
          <a:prstGeom prst="rect">
            <a:avLst/>
          </a:prstGeom>
          <a:solidFill>
            <a:schemeClr val="bg1"/>
          </a:solidFill>
        </p:spPr>
        <p:txBody>
          <a:bodyPr wrap="square" rtlCol="0">
            <a:spAutoFit/>
          </a:bodyPr>
          <a:lstStyle/>
          <a:p>
            <a:endParaRPr lang="en-US" dirty="0"/>
          </a:p>
        </p:txBody>
      </p:sp>
      <p:sp>
        <p:nvSpPr>
          <p:cNvPr id="12" name="TextBox 11"/>
          <p:cNvSpPr txBox="1"/>
          <p:nvPr/>
        </p:nvSpPr>
        <p:spPr>
          <a:xfrm>
            <a:off x="4038600" y="4419600"/>
            <a:ext cx="1143000" cy="1200329"/>
          </a:xfrm>
          <a:prstGeom prst="rect">
            <a:avLst/>
          </a:prstGeom>
          <a:solidFill>
            <a:schemeClr val="bg1"/>
          </a:solidFill>
        </p:spPr>
        <p:txBody>
          <a:bodyPr wrap="square" rtlCol="0">
            <a:spAutoFit/>
          </a:bodyPr>
          <a:lstStyle/>
          <a:p>
            <a:endParaRPr lang="en-US" dirty="0" smtClean="0"/>
          </a:p>
          <a:p>
            <a:endParaRPr lang="en-US" dirty="0" smtClean="0"/>
          </a:p>
          <a:p>
            <a:endParaRPr lang="en-US" dirty="0" smtClean="0"/>
          </a:p>
          <a:p>
            <a:endParaRPr lang="en-US" dirty="0"/>
          </a:p>
        </p:txBody>
      </p:sp>
      <p:sp>
        <p:nvSpPr>
          <p:cNvPr id="9" name="Content Placeholder 4"/>
          <p:cNvSpPr txBox="1">
            <a:spLocks/>
          </p:cNvSpPr>
          <p:nvPr/>
        </p:nvSpPr>
        <p:spPr>
          <a:xfrm>
            <a:off x="457200" y="1189037"/>
            <a:ext cx="8382000" cy="4525963"/>
          </a:xfrm>
          <a:prstGeom prst="rect">
            <a:avLst/>
          </a:prstGeom>
        </p:spPr>
        <p:txBody>
          <a:bodyPr>
            <a:noAutofit/>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These results are from a joint MEXT, DOE/NNSA and USFJ survey</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Data based on 42 fixed wing and helicopter survey flights at altitudes ranging from 150 to 700 meters between April 6 and April 29</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Exposure rates are averaged over areas 300 m to 1500 m in diameter</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There is no data near the Town of </a:t>
            </a:r>
            <a:r>
              <a:rPr kumimoji="0" lang="en-US" sz="2200" b="0" i="0" u="none" strike="noStrike" kern="1200" cap="none" spc="0" normalizeH="0" baseline="0" noProof="0" dirty="0" err="1" smtClean="0">
                <a:ln>
                  <a:noFill/>
                </a:ln>
                <a:solidFill>
                  <a:schemeClr val="tx1"/>
                </a:solidFill>
                <a:effectLst/>
                <a:uLnTx/>
                <a:uFillTx/>
                <a:latin typeface="+mn-lt"/>
                <a:ea typeface="+mn-ea"/>
                <a:cs typeface="+mn-cs"/>
              </a:rPr>
              <a:t>Inawashiro</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because it is mountainous and not easily accessible by low-flying aircraft</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The </a:t>
            </a:r>
            <a:r>
              <a:rPr lang="en-US" sz="2200" dirty="0" smtClean="0">
                <a:latin typeface="+mn-lt"/>
                <a:cs typeface="+mn-cs"/>
              </a:rPr>
              <a:t>cesium</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deposition was determined from aerial and ground-based measurements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The ratio of the amount of Cs-137 to Cs-134 is uniform across the survey region</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There is no aerial survey data directly over the nuclear power plant itself</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The survey boundary was chosen based on many preliminary measurement that showed the extent of the deposition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AFC91205-B4A9-4B63-86A8-D34A489E761F}" type="slidenum">
              <a:rPr lang="en-US" smtClean="0"/>
              <a:pPr>
                <a:defRPr/>
              </a:pPr>
              <a:t>7</a:t>
            </a:fld>
            <a:endParaRPr lang="en-US"/>
          </a:p>
        </p:txBody>
      </p:sp>
      <p:pic>
        <p:nvPicPr>
          <p:cNvPr id="1026" name="Picture 2"/>
          <p:cNvPicPr>
            <a:picLocks noChangeAspect="1" noChangeArrowheads="1"/>
          </p:cNvPicPr>
          <p:nvPr/>
        </p:nvPicPr>
        <p:blipFill>
          <a:blip r:embed="rId2" cstate="print"/>
          <a:srcRect l="9094" t="11625" r="6656" b="4375"/>
          <a:stretch>
            <a:fillRect/>
          </a:stretch>
        </p:blipFill>
        <p:spPr bwMode="auto">
          <a:xfrm>
            <a:off x="885094" y="1091677"/>
            <a:ext cx="7452284" cy="5572462"/>
          </a:xfrm>
          <a:prstGeom prst="rect">
            <a:avLst/>
          </a:prstGeom>
          <a:noFill/>
          <a:ln w="9525">
            <a:noFill/>
            <a:miter lim="800000"/>
            <a:headEnd/>
            <a:tailEnd/>
          </a:ln>
        </p:spPr>
      </p:pic>
      <p:sp>
        <p:nvSpPr>
          <p:cNvPr id="5" name="TextBox 4"/>
          <p:cNvSpPr txBox="1"/>
          <p:nvPr/>
        </p:nvSpPr>
        <p:spPr>
          <a:xfrm>
            <a:off x="2057400" y="304800"/>
            <a:ext cx="5105400" cy="579438"/>
          </a:xfrm>
          <a:prstGeom prst="rect">
            <a:avLst/>
          </a:prstGeom>
          <a:noFill/>
        </p:spPr>
        <p:txBody>
          <a:bodyPr>
            <a:spAutoFit/>
          </a:bodyPr>
          <a:lstStyle/>
          <a:p>
            <a:pPr algn="ctr">
              <a:defRPr/>
            </a:pPr>
            <a:r>
              <a:rPr lang="en-US" sz="3200" b="1" dirty="0" smtClean="0">
                <a:latin typeface="+mn-lt"/>
              </a:rPr>
              <a:t>Joint US-Japan AMS Data</a:t>
            </a:r>
            <a:endParaRPr lang="en-US" sz="3200" b="1"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AFC91205-B4A9-4B63-86A8-D34A489E761F}" type="slidenum">
              <a:rPr lang="en-US" smtClean="0"/>
              <a:pPr>
                <a:defRPr/>
              </a:pPr>
              <a:t>8</a:t>
            </a:fld>
            <a:endParaRPr lang="en-US"/>
          </a:p>
        </p:txBody>
      </p:sp>
      <p:sp>
        <p:nvSpPr>
          <p:cNvPr id="3" name="TextBox 2"/>
          <p:cNvSpPr txBox="1"/>
          <p:nvPr/>
        </p:nvSpPr>
        <p:spPr>
          <a:xfrm>
            <a:off x="2057400" y="304800"/>
            <a:ext cx="5105400" cy="579438"/>
          </a:xfrm>
          <a:prstGeom prst="rect">
            <a:avLst/>
          </a:prstGeom>
          <a:noFill/>
        </p:spPr>
        <p:txBody>
          <a:bodyPr>
            <a:spAutoFit/>
          </a:bodyPr>
          <a:lstStyle/>
          <a:p>
            <a:pPr algn="ctr">
              <a:defRPr/>
            </a:pPr>
            <a:r>
              <a:rPr lang="en-US" sz="3200" b="1" dirty="0" smtClean="0">
                <a:latin typeface="+mn-lt"/>
              </a:rPr>
              <a:t>Joint US-Japan AMS Data</a:t>
            </a:r>
            <a:endParaRPr lang="en-US" sz="3200" b="1" dirty="0">
              <a:latin typeface="+mn-lt"/>
            </a:endParaRPr>
          </a:p>
        </p:txBody>
      </p:sp>
      <p:pic>
        <p:nvPicPr>
          <p:cNvPr id="2050" name="Picture 2"/>
          <p:cNvPicPr>
            <a:picLocks noChangeAspect="1" noChangeArrowheads="1"/>
          </p:cNvPicPr>
          <p:nvPr/>
        </p:nvPicPr>
        <p:blipFill>
          <a:blip r:embed="rId2" cstate="print"/>
          <a:srcRect l="9000" t="11250" r="6844" b="5000"/>
          <a:stretch>
            <a:fillRect/>
          </a:stretch>
        </p:blipFill>
        <p:spPr bwMode="auto">
          <a:xfrm>
            <a:off x="876867" y="1051560"/>
            <a:ext cx="7564818" cy="564597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6356350"/>
            <a:ext cx="2133600" cy="365125"/>
          </a:xfrm>
        </p:spPr>
        <p:txBody>
          <a:bodyPr/>
          <a:lstStyle/>
          <a:p>
            <a:pPr>
              <a:defRPr/>
            </a:pPr>
            <a:fld id="{E1B702A4-BB71-4BCD-8B3A-823215F760B2}" type="slidenum">
              <a:rPr lang="en-US" smtClean="0"/>
              <a:pPr>
                <a:defRPr/>
              </a:pPr>
              <a:t>9</a:t>
            </a:fld>
            <a:endParaRPr lang="en-US" dirty="0"/>
          </a:p>
        </p:txBody>
      </p:sp>
      <p:sp>
        <p:nvSpPr>
          <p:cNvPr id="4" name="Rectangle 2"/>
          <p:cNvSpPr txBox="1">
            <a:spLocks/>
          </p:cNvSpPr>
          <p:nvPr/>
        </p:nvSpPr>
        <p:spPr>
          <a:xfrm>
            <a:off x="457200" y="274638"/>
            <a:ext cx="8229600" cy="6397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Assessment</a:t>
            </a:r>
          </a:p>
        </p:txBody>
      </p:sp>
      <p:sp>
        <p:nvSpPr>
          <p:cNvPr id="5" name="TextBox 4"/>
          <p:cNvSpPr txBox="1"/>
          <p:nvPr/>
        </p:nvSpPr>
        <p:spPr>
          <a:xfrm>
            <a:off x="381000" y="1219200"/>
            <a:ext cx="8382000" cy="5232202"/>
          </a:xfrm>
          <a:prstGeom prst="rect">
            <a:avLst/>
          </a:prstGeom>
          <a:noFill/>
        </p:spPr>
        <p:txBody>
          <a:bodyPr wrap="square" rtlCol="0">
            <a:spAutoFit/>
          </a:bodyPr>
          <a:lstStyle/>
          <a:p>
            <a:r>
              <a:rPr lang="en-US" sz="2200" dirty="0" smtClean="0">
                <a:latin typeface="+mn-lt"/>
              </a:rPr>
              <a:t>An assessment of measurements gathered through May 13 continues to show:</a:t>
            </a:r>
          </a:p>
          <a:p>
            <a:pPr marL="457200" lvl="0" indent="-457200">
              <a:buFont typeface="Calibri" pitchFamily="34" charset="0"/>
              <a:buChar char="•"/>
            </a:pPr>
            <a:r>
              <a:rPr lang="en-US" sz="2200" dirty="0" smtClean="0">
                <a:latin typeface="+mn-lt"/>
              </a:rPr>
              <a:t>Radiation levels continue to decrease </a:t>
            </a:r>
          </a:p>
          <a:p>
            <a:pPr marL="457200" lvl="0" indent="-457200">
              <a:buFont typeface="Calibri" pitchFamily="34" charset="0"/>
              <a:buChar char="•"/>
            </a:pPr>
            <a:r>
              <a:rPr lang="en-US" sz="2200" dirty="0" smtClean="0">
                <a:latin typeface="+mn-lt"/>
              </a:rPr>
              <a:t>No measurable deposit of radiological material since March 19</a:t>
            </a:r>
          </a:p>
          <a:p>
            <a:pPr marL="457200" lvl="0" indent="-457200">
              <a:buFont typeface="Calibri" pitchFamily="34" charset="0"/>
              <a:buChar char="•"/>
            </a:pPr>
            <a:r>
              <a:rPr lang="en-US" sz="2200" dirty="0" smtClean="0">
                <a:latin typeface="+mn-lt"/>
              </a:rPr>
              <a:t>US bases and facilities all measure dose rates below 32 </a:t>
            </a:r>
            <a:r>
              <a:rPr lang="en-US" sz="2200" dirty="0" err="1" smtClean="0">
                <a:latin typeface="+mn-lt"/>
              </a:rPr>
              <a:t>microrem</a:t>
            </a:r>
            <a:r>
              <a:rPr lang="en-US" sz="2200" dirty="0" smtClean="0">
                <a:latin typeface="+mn-lt"/>
              </a:rPr>
              <a:t>/hr (32 millionths of a REM)** – a level with no known health risks</a:t>
            </a:r>
          </a:p>
          <a:p>
            <a:pPr marL="457200" lvl="0" indent="-457200">
              <a:buFont typeface="Calibri" pitchFamily="34" charset="0"/>
              <a:buChar char="•"/>
            </a:pPr>
            <a:r>
              <a:rPr lang="en-US" sz="2200" dirty="0" smtClean="0">
                <a:latin typeface="+mn-lt"/>
              </a:rPr>
              <a:t>Agricultural monitoring and possible intervention will be required for several hundred square kilometers surrounding the site:</a:t>
            </a:r>
          </a:p>
          <a:p>
            <a:pPr lvl="3" indent="-457200">
              <a:buFont typeface="Calibri" pitchFamily="34" charset="0"/>
              <a:buChar char="•"/>
            </a:pPr>
            <a:r>
              <a:rPr lang="en-US" sz="2200" dirty="0" smtClean="0">
                <a:latin typeface="+mn-lt"/>
              </a:rPr>
              <a:t>Soil and water samples are the only definitive method to determine agricultural countermeasures</a:t>
            </a:r>
          </a:p>
          <a:p>
            <a:pPr lvl="3" indent="-457200">
              <a:buFont typeface="Calibri" pitchFamily="34" charset="0"/>
              <a:buChar char="•"/>
            </a:pPr>
            <a:r>
              <a:rPr lang="en-US" sz="2200" dirty="0" smtClean="0">
                <a:latin typeface="+mn-lt"/>
              </a:rPr>
              <a:t>Ground monitoring can give better fidelity to identify areas that require agricultural sampling</a:t>
            </a:r>
          </a:p>
          <a:p>
            <a:pPr lvl="3" indent="-457200">
              <a:buFont typeface="Calibri" pitchFamily="34" charset="0"/>
              <a:buChar char="•"/>
            </a:pPr>
            <a:endParaRPr lang="en-US" sz="2200" dirty="0" smtClean="0">
              <a:latin typeface="+mn-lt"/>
            </a:endParaRPr>
          </a:p>
          <a:p>
            <a:pPr algn="ctr"/>
            <a:r>
              <a:rPr lang="en-US" sz="1600" dirty="0" smtClean="0">
                <a:latin typeface="Calibri" pitchFamily="34" charset="0"/>
              </a:rPr>
              <a:t> ** </a:t>
            </a:r>
            <a:r>
              <a:rPr lang="en-US" sz="1600" dirty="0" smtClean="0"/>
              <a:t>Note: 1 </a:t>
            </a:r>
            <a:r>
              <a:rPr lang="en-US" sz="1600" dirty="0" err="1" smtClean="0"/>
              <a:t>milliRem</a:t>
            </a:r>
            <a:r>
              <a:rPr lang="en-US" sz="1600" dirty="0" smtClean="0"/>
              <a:t> (</a:t>
            </a:r>
            <a:r>
              <a:rPr lang="en-US" sz="1600" dirty="0" err="1" smtClean="0"/>
              <a:t>mRem</a:t>
            </a:r>
            <a:r>
              <a:rPr lang="en-US" sz="1600" dirty="0" smtClean="0"/>
              <a:t>) = 10 </a:t>
            </a:r>
            <a:r>
              <a:rPr lang="en-US" sz="1600" dirty="0" smtClean="0">
                <a:latin typeface="Symbol" pitchFamily="18" charset="2"/>
              </a:rPr>
              <a:t>m(</a:t>
            </a:r>
            <a:r>
              <a:rPr lang="en-US" sz="1600" dirty="0" smtClean="0"/>
              <a:t>micro)</a:t>
            </a:r>
            <a:r>
              <a:rPr lang="en-US" sz="1600" dirty="0" err="1" smtClean="0"/>
              <a:t>Sieverts</a:t>
            </a:r>
            <a:r>
              <a:rPr lang="en-US" sz="1600" dirty="0" smtClean="0"/>
              <a:t>; </a:t>
            </a:r>
            <a:br>
              <a:rPr lang="en-US" sz="1600" dirty="0" smtClean="0"/>
            </a:br>
            <a:r>
              <a:rPr lang="en-US" sz="1600" dirty="0" smtClean="0"/>
              <a:t>            1 </a:t>
            </a:r>
            <a:r>
              <a:rPr lang="en-US" sz="1600" dirty="0" err="1" smtClean="0"/>
              <a:t>milliRem</a:t>
            </a:r>
            <a:r>
              <a:rPr lang="en-US" sz="1600" dirty="0" smtClean="0"/>
              <a:t> (</a:t>
            </a:r>
            <a:r>
              <a:rPr lang="en-US" sz="1600" dirty="0" err="1" smtClean="0"/>
              <a:t>mRem</a:t>
            </a:r>
            <a:r>
              <a:rPr lang="en-US" sz="1600" dirty="0" smtClean="0"/>
              <a:t>) = 1000 </a:t>
            </a:r>
            <a:r>
              <a:rPr lang="en-US" sz="1600" dirty="0" smtClean="0">
                <a:latin typeface="Symbol" pitchFamily="18" charset="2"/>
              </a:rPr>
              <a:t>m(</a:t>
            </a:r>
            <a:r>
              <a:rPr lang="en-US" sz="1600" dirty="0" smtClean="0"/>
              <a:t>micro)</a:t>
            </a:r>
            <a:r>
              <a:rPr lang="en-US" sz="1600" dirty="0" err="1" smtClean="0"/>
              <a:t>rem</a:t>
            </a:r>
            <a:endParaRPr lang="en-US" sz="1600" dirty="0" smtClean="0"/>
          </a:p>
          <a:p>
            <a:pPr lvl="3" indent="-457200"/>
            <a:endParaRPr lang="en-US" sz="1600" dirty="0" smtClean="0">
              <a:latin typeface="+mn-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585</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Radiological Assessment  - of effects from - Fukushima Daiichi Nuclear Power Plant  May 13, 2011</vt:lpstr>
      <vt:lpstr>Monitoring Results: Sendai to Tokyo </vt:lpstr>
      <vt:lpstr>Monitoring Results: Sendai to Tokyo </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636</cp:revision>
  <dcterms:created xsi:type="dcterms:W3CDTF">2007-03-02T13:04:13Z</dcterms:created>
  <dcterms:modified xsi:type="dcterms:W3CDTF">2011-05-16T14:23:53Z</dcterms:modified>
</cp:coreProperties>
</file>