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sldIdLst>
    <p:sldId id="256" r:id="rId2"/>
    <p:sldId id="257" r:id="rId3"/>
    <p:sldId id="273" r:id="rId4"/>
    <p:sldId id="274" r:id="rId5"/>
    <p:sldId id="259" r:id="rId6"/>
    <p:sldId id="258" r:id="rId7"/>
    <p:sldId id="283" r:id="rId8"/>
    <p:sldId id="261" r:id="rId9"/>
    <p:sldId id="289" r:id="rId10"/>
    <p:sldId id="277" r:id="rId11"/>
    <p:sldId id="284" r:id="rId12"/>
    <p:sldId id="280" r:id="rId13"/>
    <p:sldId id="279" r:id="rId14"/>
    <p:sldId id="292" r:id="rId15"/>
    <p:sldId id="281" r:id="rId16"/>
    <p:sldId id="288" r:id="rId17"/>
    <p:sldId id="287" r:id="rId18"/>
    <p:sldId id="291" r:id="rId19"/>
    <p:sldId id="293" r:id="rId20"/>
    <p:sldId id="290" r:id="rId21"/>
    <p:sldId id="265" r:id="rId22"/>
    <p:sldId id="2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090"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EA66E8-6730-4CCF-BC66-A2F15CCEB4C1}" type="datetimeFigureOut">
              <a:rPr lang="en-US" smtClean="0"/>
              <a:t>3/17/2015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5CEE74-4EE0-48EA-AE53-D366602CD73B}" type="slidenum">
              <a:rPr lang="en-US" smtClean="0"/>
              <a:t>‹#›</a:t>
            </a:fld>
            <a:endParaRPr lang="en-US"/>
          </a:p>
        </p:txBody>
      </p:sp>
    </p:spTree>
    <p:extLst>
      <p:ext uri="{BB962C8B-B14F-4D97-AF65-F5344CB8AC3E}">
        <p14:creationId xmlns:p14="http://schemas.microsoft.com/office/powerpoint/2010/main" val="4214547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5CEE74-4EE0-48EA-AE53-D366602CD73B}" type="slidenum">
              <a:rPr lang="en-US" smtClean="0"/>
              <a:t>1</a:t>
            </a:fld>
            <a:endParaRPr lang="en-US"/>
          </a:p>
        </p:txBody>
      </p:sp>
    </p:spTree>
    <p:extLst>
      <p:ext uri="{BB962C8B-B14F-4D97-AF65-F5344CB8AC3E}">
        <p14:creationId xmlns:p14="http://schemas.microsoft.com/office/powerpoint/2010/main" val="1764812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5CEE74-4EE0-48EA-AE53-D366602CD73B}" type="slidenum">
              <a:rPr lang="en-US" smtClean="0"/>
              <a:t>3</a:t>
            </a:fld>
            <a:endParaRPr lang="en-US"/>
          </a:p>
        </p:txBody>
      </p:sp>
    </p:spTree>
    <p:extLst>
      <p:ext uri="{BB962C8B-B14F-4D97-AF65-F5344CB8AC3E}">
        <p14:creationId xmlns:p14="http://schemas.microsoft.com/office/powerpoint/2010/main" val="1188527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5CEE74-4EE0-48EA-AE53-D366602CD73B}" type="slidenum">
              <a:rPr lang="en-US" smtClean="0"/>
              <a:t>4</a:t>
            </a:fld>
            <a:endParaRPr lang="en-US"/>
          </a:p>
        </p:txBody>
      </p:sp>
    </p:spTree>
    <p:extLst>
      <p:ext uri="{BB962C8B-B14F-4D97-AF65-F5344CB8AC3E}">
        <p14:creationId xmlns:p14="http://schemas.microsoft.com/office/powerpoint/2010/main" val="1188527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5CEE74-4EE0-48EA-AE53-D366602CD73B}" type="slidenum">
              <a:rPr lang="en-US" smtClean="0"/>
              <a:t>5</a:t>
            </a:fld>
            <a:endParaRPr lang="en-US"/>
          </a:p>
        </p:txBody>
      </p:sp>
    </p:spTree>
    <p:extLst>
      <p:ext uri="{BB962C8B-B14F-4D97-AF65-F5344CB8AC3E}">
        <p14:creationId xmlns:p14="http://schemas.microsoft.com/office/powerpoint/2010/main" val="1188527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5CEE74-4EE0-48EA-AE53-D366602CD73B}" type="slidenum">
              <a:rPr lang="en-US" smtClean="0"/>
              <a:t>9</a:t>
            </a:fld>
            <a:endParaRPr lang="en-US"/>
          </a:p>
        </p:txBody>
      </p:sp>
    </p:spTree>
    <p:extLst>
      <p:ext uri="{BB962C8B-B14F-4D97-AF65-F5344CB8AC3E}">
        <p14:creationId xmlns:p14="http://schemas.microsoft.com/office/powerpoint/2010/main" val="2118086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5CEE74-4EE0-48EA-AE53-D366602CD73B}" type="slidenum">
              <a:rPr lang="en-US" smtClean="0"/>
              <a:t>18</a:t>
            </a:fld>
            <a:endParaRPr lang="en-US"/>
          </a:p>
        </p:txBody>
      </p:sp>
    </p:spTree>
    <p:extLst>
      <p:ext uri="{BB962C8B-B14F-4D97-AF65-F5344CB8AC3E}">
        <p14:creationId xmlns:p14="http://schemas.microsoft.com/office/powerpoint/2010/main" val="1188527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5CEE74-4EE0-48EA-AE53-D366602CD73B}" type="slidenum">
              <a:rPr lang="en-US" smtClean="0"/>
              <a:t>19</a:t>
            </a:fld>
            <a:endParaRPr lang="en-US"/>
          </a:p>
        </p:txBody>
      </p:sp>
    </p:spTree>
    <p:extLst>
      <p:ext uri="{BB962C8B-B14F-4D97-AF65-F5344CB8AC3E}">
        <p14:creationId xmlns:p14="http://schemas.microsoft.com/office/powerpoint/2010/main" val="118852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3D05EB-75E2-45BC-9ED3-3338793B72E7}" type="datetime1">
              <a:rPr lang="en-US" smtClean="0"/>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790C48-4D7D-4233-8B10-5BAD1118A59A}" type="datetime1">
              <a:rPr lang="en-US" smtClean="0"/>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47FBF8-BB57-472C-996C-B09C936579F0}" type="datetime1">
              <a:rPr lang="en-US" smtClean="0"/>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33215-EAEC-4F77-84EF-F9DB2295764E}" type="datetime1">
              <a:rPr lang="en-US" smtClean="0"/>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4C29E9-44ED-4995-A386-73C7ACB38ADC}" type="datetime1">
              <a:rPr lang="en-US" smtClean="0"/>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308B70-C744-4F8C-9665-1A5A3582CFB7}" type="datetime1">
              <a:rPr lang="en-US" smtClean="0"/>
              <a:t>3/17/2015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10F0E7-D027-4C74-B23E-057F0988DB15}" type="datetime1">
              <a:rPr lang="en-US" smtClean="0"/>
              <a:t>3/17/2015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4F3E22-2C15-454A-B3BB-233AD312252E}" type="datetime1">
              <a:rPr lang="en-US" smtClean="0"/>
              <a:t>3/17/2015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E5A32F-AB00-404D-9BBC-0418E968F4B9}" type="datetime1">
              <a:rPr lang="en-US" smtClean="0"/>
              <a:t>3/17/2015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7D51B8-0187-4F08-BF95-505C67859D42}" type="datetime1">
              <a:rPr lang="en-US" smtClean="0"/>
              <a:t>3/17/2015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9EDB81-849E-41CA-BC89-DE6991BBF3C8}" type="datetime1">
              <a:rPr lang="en-US" smtClean="0"/>
              <a:t>3/17/2015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F0DD46C-7610-46A8-AFF3-628F6DAB1F02}" type="datetime1">
              <a:rPr lang="en-US" smtClean="0"/>
              <a:t>3/17/2015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enterforpos.org/" TargetMode="External"/><Relationship Id="rId2" Type="http://schemas.openxmlformats.org/officeDocument/2006/relationships/hyperlink" Target="https://www.authentichappiness.sas.upenn.edu/" TargetMode="External"/><Relationship Id="rId1" Type="http://schemas.openxmlformats.org/officeDocument/2006/relationships/slideLayout" Target="../slideLayouts/slideLayout2.xml"/><Relationship Id="rId5" Type="http://schemas.openxmlformats.org/officeDocument/2006/relationships/hyperlink" Target="http://www.pursuit-of-happiness.org/" TargetMode="External"/><Relationship Id="rId4" Type="http://schemas.openxmlformats.org/officeDocument/2006/relationships/hyperlink" Target="http://www.ippanetwork.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49375"/>
            <a:ext cx="7848600" cy="1927225"/>
          </a:xfrm>
        </p:spPr>
        <p:txBody>
          <a:bodyPr/>
          <a:lstStyle/>
          <a:p>
            <a:r>
              <a:rPr lang="en-US" sz="4500" b="1" cap="none" dirty="0" smtClean="0"/>
              <a:t>POSITIVITY IN WORKPLACE CONFLICT MANAGEMENT</a:t>
            </a:r>
            <a:endParaRPr lang="en-US" sz="4500" b="1" cap="none" dirty="0"/>
          </a:p>
        </p:txBody>
      </p:sp>
      <p:sp>
        <p:nvSpPr>
          <p:cNvPr id="3" name="Subtitle 2"/>
          <p:cNvSpPr>
            <a:spLocks noGrp="1"/>
          </p:cNvSpPr>
          <p:nvPr>
            <p:ph type="subTitle" idx="1"/>
          </p:nvPr>
        </p:nvSpPr>
        <p:spPr>
          <a:xfrm>
            <a:off x="685800" y="3505200"/>
            <a:ext cx="6248400" cy="609600"/>
          </a:xfrm>
        </p:spPr>
        <p:txBody>
          <a:bodyPr/>
          <a:lstStyle/>
          <a:p>
            <a:r>
              <a:rPr lang="en-US" dirty="0" smtClean="0">
                <a:solidFill>
                  <a:schemeClr val="tx1"/>
                </a:solidFill>
              </a:rPr>
              <a:t>by: Vik Kapoor</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108209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b="1" dirty="0" smtClean="0"/>
              <a:t>ADDITIONAL RESEARCH</a:t>
            </a:r>
            <a:endParaRPr lang="en-US" sz="4800" b="1" dirty="0"/>
          </a:p>
        </p:txBody>
      </p:sp>
      <p:sp>
        <p:nvSpPr>
          <p:cNvPr id="3" name="TextBox 2"/>
          <p:cNvSpPr txBox="1"/>
          <p:nvPr/>
        </p:nvSpPr>
        <p:spPr>
          <a:xfrm>
            <a:off x="914400" y="1834039"/>
            <a:ext cx="6781800" cy="4462760"/>
          </a:xfrm>
          <a:prstGeom prst="rect">
            <a:avLst/>
          </a:prstGeom>
          <a:noFill/>
        </p:spPr>
        <p:txBody>
          <a:bodyPr wrap="square" rtlCol="0">
            <a:spAutoFit/>
          </a:bodyPr>
          <a:lstStyle/>
          <a:p>
            <a:r>
              <a:rPr lang="en-US" sz="2800" b="1" dirty="0" smtClean="0"/>
              <a:t>FOR GROUPS</a:t>
            </a:r>
          </a:p>
          <a:p>
            <a:r>
              <a:rPr lang="en-US" sz="2400" dirty="0" smtClean="0"/>
              <a:t>Positivity </a:t>
            </a:r>
            <a:r>
              <a:rPr lang="en-US" sz="2400" dirty="0"/>
              <a:t>reverberates to </a:t>
            </a:r>
            <a:r>
              <a:rPr lang="en-US" sz="2400" dirty="0" smtClean="0"/>
              <a:t>three </a:t>
            </a:r>
            <a:r>
              <a:rPr lang="en-US" sz="2400" dirty="0"/>
              <a:t>d</a:t>
            </a:r>
            <a:r>
              <a:rPr lang="en-US" sz="2400" dirty="0" smtClean="0"/>
              <a:t>egrees </a:t>
            </a:r>
            <a:r>
              <a:rPr lang="en-US" sz="2400" dirty="0"/>
              <a:t>of </a:t>
            </a:r>
            <a:r>
              <a:rPr lang="en-US" sz="2400" dirty="0" smtClean="0"/>
              <a:t>separation (Framingham Heart Study) and develops upward spirals of positive momentum in organizations (Frederickson).</a:t>
            </a:r>
            <a:endParaRPr lang="en-US" sz="2400" dirty="0"/>
          </a:p>
          <a:p>
            <a:endParaRPr lang="en-US" dirty="0" smtClean="0"/>
          </a:p>
          <a:p>
            <a:endParaRPr lang="en-US" dirty="0" smtClean="0"/>
          </a:p>
          <a:p>
            <a:r>
              <a:rPr lang="en-US" sz="2800" b="1" dirty="0" smtClean="0"/>
              <a:t>FOR INDIVIDUALS</a:t>
            </a:r>
            <a:endParaRPr lang="en-US" sz="2800" b="1" dirty="0"/>
          </a:p>
          <a:p>
            <a:r>
              <a:rPr lang="en-US" sz="2400" dirty="0" smtClean="0"/>
              <a:t>Mimicking a </a:t>
            </a:r>
            <a:r>
              <a:rPr lang="en-US" sz="2400" dirty="0" err="1" smtClean="0"/>
              <a:t>Duchenne</a:t>
            </a:r>
            <a:r>
              <a:rPr lang="en-US" sz="2400" dirty="0" smtClean="0"/>
              <a:t> smile increases happiness (Kraft and Pressman), as does singing and listening to music (so long as you intended to cheer up by doing so) (Horn).</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075336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THREE GOOD THINGS </a:t>
            </a:r>
            <a:r>
              <a:rPr lang="en-US" dirty="0"/>
              <a:t>(Peterson)</a:t>
            </a:r>
            <a:endParaRPr lang="en-US" b="1" dirty="0"/>
          </a:p>
        </p:txBody>
      </p:sp>
      <p:sp>
        <p:nvSpPr>
          <p:cNvPr id="3" name="TextBox 2"/>
          <p:cNvSpPr txBox="1"/>
          <p:nvPr/>
        </p:nvSpPr>
        <p:spPr>
          <a:xfrm>
            <a:off x="685800" y="1520309"/>
            <a:ext cx="7924800" cy="5109091"/>
          </a:xfrm>
          <a:prstGeom prst="rect">
            <a:avLst/>
          </a:prstGeom>
          <a:noFill/>
        </p:spPr>
        <p:txBody>
          <a:bodyPr wrap="square" rtlCol="0">
            <a:spAutoFit/>
          </a:bodyPr>
          <a:lstStyle/>
          <a:p>
            <a:r>
              <a:rPr lang="en-US" sz="2800" dirty="0" smtClean="0"/>
              <a:t>One of the EASIEST and BEST “happiness interventions” anyone can engage in to improve positive mood in a short period of time.</a:t>
            </a:r>
          </a:p>
          <a:p>
            <a:endParaRPr lang="en-US" sz="2800" dirty="0"/>
          </a:p>
          <a:p>
            <a:r>
              <a:rPr lang="en-US" sz="2800" dirty="0" smtClean="0"/>
              <a:t>Every day for 15 days, write down three things that happened well and that you are grateful for.  Provide detail, including what you expected to happen, what happened, and what you are grateful for.</a:t>
            </a:r>
          </a:p>
          <a:p>
            <a:endParaRPr lang="en-US" sz="2800" dirty="0"/>
          </a:p>
          <a:p>
            <a:r>
              <a:rPr lang="en-US" sz="2800" dirty="0" smtClean="0"/>
              <a:t>Savor those moments for greatest impact.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864572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noAutofit/>
          </a:bodyPr>
          <a:lstStyle/>
          <a:p>
            <a:pPr algn="ctr"/>
            <a:r>
              <a:rPr lang="en-US" b="1" u="sng" dirty="0" smtClean="0"/>
              <a:t>POSITIVE CONFLICT MANAGEMENT</a:t>
            </a:r>
            <a:endParaRPr lang="en-US" b="1" u="sng" dirty="0"/>
          </a:p>
        </p:txBody>
      </p:sp>
      <p:sp>
        <p:nvSpPr>
          <p:cNvPr id="4" name="Rectangle 3"/>
          <p:cNvSpPr/>
          <p:nvPr/>
        </p:nvSpPr>
        <p:spPr>
          <a:xfrm>
            <a:off x="533400" y="2667000"/>
            <a:ext cx="7848600" cy="2554545"/>
          </a:xfrm>
          <a:prstGeom prst="rect">
            <a:avLst/>
          </a:prstGeom>
        </p:spPr>
        <p:txBody>
          <a:bodyPr wrap="square">
            <a:spAutoFit/>
          </a:bodyPr>
          <a:lstStyle/>
          <a:p>
            <a:pPr algn="ctr"/>
            <a:r>
              <a:rPr lang="en-US" sz="3200" dirty="0"/>
              <a:t>Appreciative Facilitation (</a:t>
            </a:r>
            <a:r>
              <a:rPr lang="en-US" sz="3200" dirty="0" err="1"/>
              <a:t>Cooperrider</a:t>
            </a:r>
            <a:r>
              <a:rPr lang="en-US" sz="3200" dirty="0" smtClean="0"/>
              <a:t>)</a:t>
            </a:r>
          </a:p>
          <a:p>
            <a:pPr algn="ctr"/>
            <a:endParaRPr lang="en-US" sz="3200" dirty="0"/>
          </a:p>
          <a:p>
            <a:pPr algn="ctr"/>
            <a:r>
              <a:rPr lang="en-US" sz="3200" dirty="0" smtClean="0"/>
              <a:t>Affirmative </a:t>
            </a:r>
            <a:r>
              <a:rPr lang="en-US" sz="3200" dirty="0"/>
              <a:t>Mediation </a:t>
            </a:r>
            <a:r>
              <a:rPr lang="en-US" sz="3200" dirty="0" smtClean="0"/>
              <a:t>(</a:t>
            </a:r>
            <a:r>
              <a:rPr lang="en-US" sz="3200" dirty="0" err="1" smtClean="0"/>
              <a:t>Barthel</a:t>
            </a:r>
            <a:r>
              <a:rPr lang="en-US" sz="3200" dirty="0" smtClean="0"/>
              <a:t>)</a:t>
            </a:r>
          </a:p>
          <a:p>
            <a:pPr algn="ctr"/>
            <a:endParaRPr lang="en-US" sz="3200" dirty="0"/>
          </a:p>
          <a:p>
            <a:pPr algn="ctr"/>
            <a:r>
              <a:rPr lang="en-US" sz="3200" dirty="0"/>
              <a:t>Positive Coaching (Biswas-</a:t>
            </a:r>
            <a:r>
              <a:rPr lang="en-US" sz="3200" dirty="0" err="1"/>
              <a:t>Diener</a:t>
            </a:r>
            <a:r>
              <a:rPr lang="en-US" sz="3200" dirty="0"/>
              <a: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859725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smtClean="0"/>
              <a:t>POSITIVITY AND ADR</a:t>
            </a:r>
            <a:endParaRPr lang="en-US" b="1" dirty="0"/>
          </a:p>
        </p:txBody>
      </p:sp>
      <p:sp>
        <p:nvSpPr>
          <p:cNvPr id="3" name="TextBox 2"/>
          <p:cNvSpPr txBox="1"/>
          <p:nvPr/>
        </p:nvSpPr>
        <p:spPr>
          <a:xfrm>
            <a:off x="533400" y="1492508"/>
            <a:ext cx="8458200" cy="5386090"/>
          </a:xfrm>
          <a:prstGeom prst="rect">
            <a:avLst/>
          </a:prstGeom>
          <a:noFill/>
        </p:spPr>
        <p:txBody>
          <a:bodyPr wrap="square" rtlCol="0">
            <a:spAutoFit/>
          </a:bodyPr>
          <a:lstStyle/>
          <a:p>
            <a:endParaRPr lang="en-US" sz="1600" dirty="0" smtClean="0"/>
          </a:p>
          <a:p>
            <a:r>
              <a:rPr lang="en-US" sz="3200" dirty="0" smtClean="0"/>
              <a:t>There seems to be an inverse relationship between well-being and conflict.</a:t>
            </a:r>
          </a:p>
          <a:p>
            <a:endParaRPr lang="en-US" sz="1600" dirty="0"/>
          </a:p>
          <a:p>
            <a:r>
              <a:rPr lang="en-US" sz="3200" dirty="0" smtClean="0"/>
              <a:t>There is support for the idea that a positive feedback loop exists between happiness and collaboration in the conflict resolution context.</a:t>
            </a:r>
            <a:endParaRPr lang="en-US" sz="3200" dirty="0"/>
          </a:p>
          <a:p>
            <a:endParaRPr lang="en-US" sz="2000" dirty="0" smtClean="0"/>
          </a:p>
          <a:p>
            <a:r>
              <a:rPr lang="en-US" sz="2000" dirty="0" smtClean="0"/>
              <a:t>Arthur </a:t>
            </a:r>
            <a:r>
              <a:rPr lang="en-US" sz="2000" dirty="0"/>
              <a:t>Pearlstein, “Pursuit of Happiness and Resolution of Conflict: An Agenda for the Future of ADR,” </a:t>
            </a:r>
            <a:r>
              <a:rPr lang="en-US" sz="2000" i="1" dirty="0"/>
              <a:t>Pepperdine Dispute Resolution Law Journal</a:t>
            </a:r>
            <a:r>
              <a:rPr lang="en-US" sz="2000" dirty="0"/>
              <a:t> 12 (June 2012): 229-236.</a:t>
            </a:r>
            <a:r>
              <a:rPr lang="en-US" sz="2000" dirty="0" smtClean="0"/>
              <a:t> </a:t>
            </a:r>
          </a:p>
          <a:p>
            <a:endParaRPr lang="en-US" dirty="0" smtClean="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406928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Autofit/>
          </a:bodyPr>
          <a:lstStyle/>
          <a:p>
            <a:pPr algn="ctr"/>
            <a:r>
              <a:rPr lang="en-US" sz="5000" b="1" dirty="0" smtClean="0"/>
              <a:t>HYPO #1</a:t>
            </a:r>
            <a:endParaRPr lang="en-US" sz="5000" b="1" dirty="0"/>
          </a:p>
        </p:txBody>
      </p:sp>
      <p:sp>
        <p:nvSpPr>
          <p:cNvPr id="3" name="TextBox 2"/>
          <p:cNvSpPr txBox="1"/>
          <p:nvPr/>
        </p:nvSpPr>
        <p:spPr>
          <a:xfrm>
            <a:off x="228600" y="1066800"/>
            <a:ext cx="8763000" cy="7171194"/>
          </a:xfrm>
          <a:prstGeom prst="rect">
            <a:avLst/>
          </a:prstGeom>
          <a:noFill/>
        </p:spPr>
        <p:txBody>
          <a:bodyPr wrap="square" rtlCol="0">
            <a:spAutoFit/>
          </a:bodyPr>
          <a:lstStyle/>
          <a:p>
            <a:endParaRPr lang="en-US" sz="2000" dirty="0" smtClean="0"/>
          </a:p>
          <a:p>
            <a:r>
              <a:rPr lang="en-US" sz="2400" dirty="0" smtClean="0"/>
              <a:t>You are serving as a mediator for an institutional client.  Prior to the mediation, a party says the following to you in private:</a:t>
            </a:r>
          </a:p>
          <a:p>
            <a:endParaRPr lang="en-US" sz="2400" dirty="0"/>
          </a:p>
          <a:p>
            <a:pPr marL="342900" indent="-342900">
              <a:buFont typeface="Arial" panose="020B0604020202020204" pitchFamily="34" charset="0"/>
              <a:buChar char="•"/>
            </a:pPr>
            <a:r>
              <a:rPr lang="en-US" sz="2400" dirty="0" smtClean="0"/>
              <a:t>I do not want this mediation to blow up into a shouting match.</a:t>
            </a:r>
          </a:p>
          <a:p>
            <a:endParaRPr lang="en-US" sz="2400" dirty="0" smtClean="0"/>
          </a:p>
          <a:p>
            <a:pPr marL="342900" indent="-342900">
              <a:buFont typeface="Arial" panose="020B0604020202020204" pitchFamily="34" charset="0"/>
              <a:buChar char="•"/>
            </a:pPr>
            <a:r>
              <a:rPr lang="en-US" sz="2400" dirty="0" smtClean="0"/>
              <a:t>I am worried that there will be a great deal of emotion.</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We seem to agree on 4 of the issues but the last 2 are very tense and I do not know if we will be able to resolve this today.</a:t>
            </a:r>
          </a:p>
          <a:p>
            <a:pPr marL="342900" indent="-342900">
              <a:buFont typeface="Arial" panose="020B0604020202020204" pitchFamily="34" charset="0"/>
              <a:buChar char="•"/>
            </a:pPr>
            <a:endParaRPr lang="en-US" sz="2400" dirty="0"/>
          </a:p>
          <a:p>
            <a:r>
              <a:rPr lang="en-US" sz="2400" dirty="0" smtClean="0"/>
              <a:t>How can the principles of positivity help you?  Please jot down some notes.</a:t>
            </a:r>
          </a:p>
          <a:p>
            <a:endParaRPr lang="en-US" sz="2400" dirty="0" smtClean="0"/>
          </a:p>
          <a:p>
            <a:endParaRPr lang="en-US" sz="2000" dirty="0" smtClean="0"/>
          </a:p>
          <a:p>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090399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APPROACH and AVOIDANT GOALS</a:t>
            </a:r>
            <a:endParaRPr lang="en-US" sz="3600" b="1" dirty="0"/>
          </a:p>
        </p:txBody>
      </p:sp>
      <p:sp>
        <p:nvSpPr>
          <p:cNvPr id="3" name="TextBox 2"/>
          <p:cNvSpPr txBox="1"/>
          <p:nvPr/>
        </p:nvSpPr>
        <p:spPr>
          <a:xfrm>
            <a:off x="990600" y="1981200"/>
            <a:ext cx="7315200" cy="4678204"/>
          </a:xfrm>
          <a:prstGeom prst="rect">
            <a:avLst/>
          </a:prstGeom>
          <a:noFill/>
        </p:spPr>
        <p:txBody>
          <a:bodyPr wrap="square" rtlCol="0">
            <a:spAutoFit/>
          </a:bodyPr>
          <a:lstStyle/>
          <a:p>
            <a:r>
              <a:rPr lang="en-US" sz="2000" b="1" dirty="0" smtClean="0"/>
              <a:t>Avoidant – what you do not want to happen.</a:t>
            </a:r>
          </a:p>
          <a:p>
            <a:endParaRPr lang="en-US" sz="2000" b="1" dirty="0"/>
          </a:p>
          <a:p>
            <a:r>
              <a:rPr lang="en-US" sz="2000" b="1" dirty="0" smtClean="0"/>
              <a:t>“My goal is to not be turned down for promotion next time.”</a:t>
            </a:r>
          </a:p>
          <a:p>
            <a:endParaRPr lang="en-US" sz="2000" b="1" dirty="0"/>
          </a:p>
          <a:p>
            <a:endParaRPr lang="en-US" sz="2000" b="1" dirty="0" smtClean="0"/>
          </a:p>
          <a:p>
            <a:r>
              <a:rPr lang="en-US" sz="2000" b="1" dirty="0" smtClean="0"/>
              <a:t>Approach – what you want to happen.</a:t>
            </a:r>
          </a:p>
          <a:p>
            <a:endParaRPr lang="en-US" sz="2000" b="1" dirty="0"/>
          </a:p>
          <a:p>
            <a:r>
              <a:rPr lang="en-US" sz="2000" b="1" dirty="0" smtClean="0"/>
              <a:t>“My goal is to be promoted next time.”</a:t>
            </a:r>
          </a:p>
          <a:p>
            <a:endParaRPr lang="en-US" sz="2000" b="1" dirty="0"/>
          </a:p>
          <a:p>
            <a:endParaRPr lang="en-US" sz="2000" b="1" dirty="0" smtClean="0"/>
          </a:p>
          <a:p>
            <a:r>
              <a:rPr lang="en-US" sz="2000" b="1" dirty="0" smtClean="0"/>
              <a:t>Avoidant – I do not want an argument.</a:t>
            </a:r>
          </a:p>
          <a:p>
            <a:endParaRPr lang="en-US" sz="2000" b="1" dirty="0" smtClean="0"/>
          </a:p>
          <a:p>
            <a:r>
              <a:rPr lang="en-US" sz="2000" b="1" dirty="0" smtClean="0"/>
              <a:t>Approach – I want a healthy, civilized discussion.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707989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9601200" cy="914400"/>
          </a:xfrm>
        </p:spPr>
        <p:txBody>
          <a:bodyPr>
            <a:noAutofit/>
          </a:bodyPr>
          <a:lstStyle/>
          <a:p>
            <a:pPr algn="ctr"/>
            <a:r>
              <a:rPr lang="en-US" b="1" dirty="0" smtClean="0"/>
              <a:t>COUNTERACTING COGNITIVE BIASES</a:t>
            </a:r>
            <a:endParaRPr lang="en-US" b="1" dirty="0"/>
          </a:p>
        </p:txBody>
      </p:sp>
      <p:sp>
        <p:nvSpPr>
          <p:cNvPr id="4" name="TextBox 3"/>
          <p:cNvSpPr txBox="1"/>
          <p:nvPr/>
        </p:nvSpPr>
        <p:spPr>
          <a:xfrm>
            <a:off x="2286000" y="1524001"/>
            <a:ext cx="3962400" cy="2677656"/>
          </a:xfrm>
          <a:prstGeom prst="rect">
            <a:avLst/>
          </a:prstGeom>
          <a:noFill/>
        </p:spPr>
        <p:txBody>
          <a:bodyPr wrap="square" rtlCol="0">
            <a:spAutoFit/>
          </a:bodyPr>
          <a:lstStyle/>
          <a:p>
            <a:pPr algn="ctr"/>
            <a:r>
              <a:rPr lang="en-US" sz="2800" dirty="0" smtClean="0"/>
              <a:t>Negative Attribution  </a:t>
            </a:r>
          </a:p>
          <a:p>
            <a:pPr algn="ctr"/>
            <a:r>
              <a:rPr lang="en-US" sz="2800" dirty="0" smtClean="0"/>
              <a:t>Demonization</a:t>
            </a:r>
          </a:p>
          <a:p>
            <a:pPr algn="ctr"/>
            <a:r>
              <a:rPr lang="en-US" sz="2800" dirty="0" smtClean="0"/>
              <a:t>Reactive Devaluation</a:t>
            </a:r>
          </a:p>
          <a:p>
            <a:pPr algn="ctr"/>
            <a:r>
              <a:rPr lang="en-US" sz="2800" dirty="0" smtClean="0"/>
              <a:t>Loss Aversion</a:t>
            </a:r>
            <a:endParaRPr lang="en-US" sz="2800" dirty="0"/>
          </a:p>
          <a:p>
            <a:pPr algn="ctr"/>
            <a:r>
              <a:rPr lang="en-US" sz="2800" dirty="0" smtClean="0"/>
              <a:t>Micro-inequities</a:t>
            </a:r>
          </a:p>
          <a:p>
            <a:pPr algn="ctr"/>
            <a:r>
              <a:rPr lang="en-US" sz="2800" dirty="0" smtClean="0"/>
              <a:t>Avoidance/Victimization</a:t>
            </a:r>
            <a:endParaRPr lang="en-US" sz="2800" dirty="0"/>
          </a:p>
        </p:txBody>
      </p:sp>
      <p:sp>
        <p:nvSpPr>
          <p:cNvPr id="3" name="Rectangle 2"/>
          <p:cNvSpPr/>
          <p:nvPr/>
        </p:nvSpPr>
        <p:spPr>
          <a:xfrm>
            <a:off x="743193" y="4338697"/>
            <a:ext cx="7791207" cy="2062103"/>
          </a:xfrm>
          <a:prstGeom prst="rect">
            <a:avLst/>
          </a:prstGeom>
        </p:spPr>
        <p:txBody>
          <a:bodyPr wrap="square">
            <a:spAutoFit/>
          </a:bodyPr>
          <a:lstStyle/>
          <a:p>
            <a:r>
              <a:rPr lang="en-US" sz="3200" b="1" dirty="0" smtClean="0"/>
              <a:t>Draw on Micro-Affirmations</a:t>
            </a:r>
            <a:r>
              <a:rPr lang="en-US" sz="3200" b="1" dirty="0"/>
              <a:t>! </a:t>
            </a:r>
            <a:r>
              <a:rPr lang="en-US" sz="3200" dirty="0"/>
              <a:t>(Rowe</a:t>
            </a:r>
            <a:r>
              <a:rPr lang="en-US" sz="3200" dirty="0" smtClean="0"/>
              <a:t>)</a:t>
            </a:r>
            <a:endParaRPr lang="en-US" sz="3200" b="1" dirty="0" smtClean="0"/>
          </a:p>
          <a:p>
            <a:endParaRPr lang="en-US" sz="1600" b="1" dirty="0" smtClean="0"/>
          </a:p>
          <a:p>
            <a:r>
              <a:rPr lang="en-US" sz="3200" b="1" dirty="0" smtClean="0"/>
              <a:t>Explore Positive Imaging! </a:t>
            </a:r>
            <a:r>
              <a:rPr lang="en-US" sz="3200" dirty="0" smtClean="0"/>
              <a:t>(Peale)</a:t>
            </a:r>
            <a:endParaRPr lang="en-US" sz="3200" b="1" dirty="0" smtClean="0"/>
          </a:p>
          <a:p>
            <a:endParaRPr lang="en-US" sz="1600" b="1" dirty="0" smtClean="0"/>
          </a:p>
          <a:p>
            <a:r>
              <a:rPr lang="en-US" sz="3200" b="1" dirty="0" smtClean="0"/>
              <a:t>Make Self-Talk Positive!</a:t>
            </a:r>
            <a:endParaRPr lang="en-US" sz="3200"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757201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9296400" cy="1524000"/>
          </a:xfrm>
        </p:spPr>
        <p:txBody>
          <a:bodyPr>
            <a:noAutofit/>
          </a:bodyPr>
          <a:lstStyle/>
          <a:p>
            <a:pPr algn="ctr"/>
            <a:r>
              <a:rPr lang="en-US" sz="6000" b="1" dirty="0" smtClean="0"/>
              <a:t>APPRECIATIVE INQUIRY</a:t>
            </a:r>
            <a:endParaRPr lang="en-US" sz="6000" b="1" dirty="0"/>
          </a:p>
        </p:txBody>
      </p:sp>
      <p:sp>
        <p:nvSpPr>
          <p:cNvPr id="3" name="TextBox 2"/>
          <p:cNvSpPr txBox="1"/>
          <p:nvPr/>
        </p:nvSpPr>
        <p:spPr>
          <a:xfrm>
            <a:off x="762000" y="1905000"/>
            <a:ext cx="7848600" cy="3785652"/>
          </a:xfrm>
          <a:prstGeom prst="rect">
            <a:avLst/>
          </a:prstGeom>
          <a:noFill/>
        </p:spPr>
        <p:txBody>
          <a:bodyPr wrap="square" rtlCol="0">
            <a:spAutoFit/>
          </a:bodyPr>
          <a:lstStyle/>
          <a:p>
            <a:r>
              <a:rPr lang="en-US" sz="6000" dirty="0" smtClean="0"/>
              <a:t>Discover (in pairs)</a:t>
            </a:r>
          </a:p>
          <a:p>
            <a:r>
              <a:rPr lang="en-US" sz="6000" dirty="0" smtClean="0"/>
              <a:t>Dream (in groups)</a:t>
            </a:r>
          </a:p>
          <a:p>
            <a:r>
              <a:rPr lang="en-US" sz="6000" dirty="0" smtClean="0"/>
              <a:t>Design (on paper)</a:t>
            </a:r>
          </a:p>
          <a:p>
            <a:r>
              <a:rPr lang="en-US" sz="6000" dirty="0" smtClean="0"/>
              <a:t>Deliver (loud &amp; proud)</a:t>
            </a:r>
            <a:endParaRPr lang="en-US" sz="6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438457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1212580"/>
          </a:xfrm>
        </p:spPr>
        <p:txBody>
          <a:bodyPr>
            <a:noAutofit/>
          </a:bodyPr>
          <a:lstStyle/>
          <a:p>
            <a:pPr algn="ctr"/>
            <a:r>
              <a:rPr lang="en-US" sz="5000" b="1" dirty="0" smtClean="0"/>
              <a:t>HYPO #2</a:t>
            </a:r>
            <a:endParaRPr lang="en-US" sz="5000" b="1" dirty="0"/>
          </a:p>
        </p:txBody>
      </p:sp>
      <p:sp>
        <p:nvSpPr>
          <p:cNvPr id="8" name="Rectangle 7"/>
          <p:cNvSpPr/>
          <p:nvPr/>
        </p:nvSpPr>
        <p:spPr>
          <a:xfrm>
            <a:off x="457200" y="1968817"/>
            <a:ext cx="8458200" cy="4431983"/>
          </a:xfrm>
          <a:prstGeom prst="rect">
            <a:avLst/>
          </a:prstGeom>
        </p:spPr>
        <p:txBody>
          <a:bodyPr wrap="square">
            <a:spAutoFit/>
          </a:bodyPr>
          <a:lstStyle/>
          <a:p>
            <a:r>
              <a:rPr lang="en-US" sz="2400" dirty="0" smtClean="0"/>
              <a:t>Your job is to facilitate a group discussion over the reorganization of several work units.  Several competing “factions” have their own idea of a new organizational chart.</a:t>
            </a:r>
          </a:p>
          <a:p>
            <a:endParaRPr lang="en-US" sz="2400" dirty="0"/>
          </a:p>
          <a:p>
            <a:r>
              <a:rPr lang="en-US" sz="2400" dirty="0" smtClean="0"/>
              <a:t>After some prodding you have convinced the parties to share their proposed organizational charts.  The first group presents their chart and the members brace themselves for the anticipated flurry of criticism from competing groups.</a:t>
            </a:r>
          </a:p>
          <a:p>
            <a:endParaRPr lang="en-US" sz="2400" dirty="0"/>
          </a:p>
          <a:p>
            <a:r>
              <a:rPr lang="en-US" sz="2400" dirty="0" smtClean="0"/>
              <a:t>How might the principle of appreciative inquiry help you move the ball?</a:t>
            </a:r>
            <a:endParaRPr lang="en-US" sz="2400" dirty="0"/>
          </a:p>
          <a:p>
            <a:endParaRPr lang="en-US" dirty="0" smtClean="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461996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1212580"/>
          </a:xfrm>
        </p:spPr>
        <p:txBody>
          <a:bodyPr>
            <a:noAutofit/>
          </a:bodyPr>
          <a:lstStyle/>
          <a:p>
            <a:pPr algn="ctr"/>
            <a:r>
              <a:rPr lang="en-US" sz="5000" b="1" dirty="0" smtClean="0"/>
              <a:t>POSITIVE QUESTIONING</a:t>
            </a:r>
            <a:endParaRPr lang="en-US" sz="5000" b="1" dirty="0"/>
          </a:p>
        </p:txBody>
      </p:sp>
      <p:sp>
        <p:nvSpPr>
          <p:cNvPr id="8" name="Rectangle 7"/>
          <p:cNvSpPr/>
          <p:nvPr/>
        </p:nvSpPr>
        <p:spPr>
          <a:xfrm>
            <a:off x="457200" y="2003822"/>
            <a:ext cx="8458200" cy="5539978"/>
          </a:xfrm>
          <a:prstGeom prst="rect">
            <a:avLst/>
          </a:prstGeom>
        </p:spPr>
        <p:txBody>
          <a:bodyPr wrap="square">
            <a:spAutoFit/>
          </a:bodyPr>
          <a:lstStyle/>
          <a:p>
            <a:r>
              <a:rPr lang="en-US" sz="3200" dirty="0" smtClean="0"/>
              <a:t>What is going well so far?</a:t>
            </a:r>
          </a:p>
          <a:p>
            <a:endParaRPr lang="en-US" sz="3200" dirty="0"/>
          </a:p>
          <a:p>
            <a:r>
              <a:rPr lang="en-US" sz="3200" dirty="0" smtClean="0"/>
              <a:t>I hear you saying that you want things to be better.  What are some possibilities?</a:t>
            </a:r>
          </a:p>
          <a:p>
            <a:endParaRPr lang="en-US" sz="3200" dirty="0"/>
          </a:p>
          <a:p>
            <a:r>
              <a:rPr lang="en-US" sz="3200" dirty="0" smtClean="0"/>
              <a:t>Imagine this issue was resolved in the middle of the night while you slept, but no one told you.  How would you realize that this issue is gone?  How would your day look different?</a:t>
            </a:r>
          </a:p>
          <a:p>
            <a:endParaRPr lang="en-US" sz="2400" dirty="0"/>
          </a:p>
          <a:p>
            <a:endParaRPr lang="en-US" sz="2400" dirty="0"/>
          </a:p>
          <a:p>
            <a:endParaRPr lang="en-US" dirty="0" smtClean="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787871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848600" cy="1927225"/>
          </a:xfrm>
        </p:spPr>
        <p:txBody>
          <a:bodyPr/>
          <a:lstStyle/>
          <a:p>
            <a:r>
              <a:rPr lang="en-US" sz="6000" b="1" cap="none" dirty="0" smtClean="0"/>
              <a:t>ROADMAP OF PRESENTATION</a:t>
            </a:r>
            <a:endParaRPr lang="en-US" sz="6000" b="1" cap="none" dirty="0"/>
          </a:p>
        </p:txBody>
      </p:sp>
      <p:sp>
        <p:nvSpPr>
          <p:cNvPr id="3" name="Subtitle 2"/>
          <p:cNvSpPr>
            <a:spLocks noGrp="1"/>
          </p:cNvSpPr>
          <p:nvPr>
            <p:ph type="subTitle" idx="1"/>
          </p:nvPr>
        </p:nvSpPr>
        <p:spPr>
          <a:xfrm>
            <a:off x="609600" y="3505200"/>
            <a:ext cx="7924800" cy="3124200"/>
          </a:xfrm>
        </p:spPr>
        <p:txBody>
          <a:bodyPr>
            <a:normAutofit fontScale="85000" lnSpcReduction="20000"/>
          </a:bodyPr>
          <a:lstStyle/>
          <a:p>
            <a:r>
              <a:rPr lang="en-US" sz="4000" dirty="0" smtClean="0">
                <a:solidFill>
                  <a:schemeClr val="tx1"/>
                </a:solidFill>
              </a:rPr>
              <a:t>1.  Roadmap &amp; Housekeeping</a:t>
            </a:r>
          </a:p>
          <a:p>
            <a:r>
              <a:rPr lang="en-US" sz="4000" dirty="0" smtClean="0">
                <a:solidFill>
                  <a:schemeClr val="tx1"/>
                </a:solidFill>
              </a:rPr>
              <a:t>2.  Reflection Prompt</a:t>
            </a:r>
          </a:p>
          <a:p>
            <a:r>
              <a:rPr lang="en-US" sz="4000" dirty="0" smtClean="0">
                <a:solidFill>
                  <a:schemeClr val="tx1"/>
                </a:solidFill>
              </a:rPr>
              <a:t>3.  Positive Psychology Primer</a:t>
            </a:r>
          </a:p>
          <a:p>
            <a:r>
              <a:rPr lang="en-US" sz="4000" dirty="0" smtClean="0">
                <a:solidFill>
                  <a:schemeClr val="tx1"/>
                </a:solidFill>
              </a:rPr>
              <a:t>4.  Positive Conflict Management</a:t>
            </a:r>
            <a:endParaRPr lang="en-US" sz="4000" dirty="0">
              <a:solidFill>
                <a:schemeClr val="tx1"/>
              </a:solidFill>
            </a:endParaRPr>
          </a:p>
          <a:p>
            <a:r>
              <a:rPr lang="en-US" sz="4000" dirty="0" smtClean="0">
                <a:solidFill>
                  <a:schemeClr val="tx1"/>
                </a:solidFill>
              </a:rPr>
              <a:t>5.  Select Resources</a:t>
            </a:r>
          </a:p>
          <a:p>
            <a:r>
              <a:rPr lang="en-US" sz="4000" dirty="0" smtClean="0">
                <a:solidFill>
                  <a:schemeClr val="tx1"/>
                </a:solidFill>
              </a:rPr>
              <a:t>6.  Q &amp; A</a:t>
            </a:r>
          </a:p>
          <a:p>
            <a:pPr marL="514350" indent="-514350">
              <a:buAutoNum type="romanUcPeriod"/>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562299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smtClean="0"/>
              <a:t>SUMMARY – APPLIED POSITIVITY</a:t>
            </a:r>
            <a:endParaRPr lang="en-US" b="1" dirty="0"/>
          </a:p>
        </p:txBody>
      </p:sp>
      <p:sp>
        <p:nvSpPr>
          <p:cNvPr id="3" name="TextBox 2"/>
          <p:cNvSpPr txBox="1"/>
          <p:nvPr/>
        </p:nvSpPr>
        <p:spPr>
          <a:xfrm>
            <a:off x="685800" y="1981200"/>
            <a:ext cx="7467600" cy="2831544"/>
          </a:xfrm>
          <a:prstGeom prst="rect">
            <a:avLst/>
          </a:prstGeom>
          <a:noFill/>
        </p:spPr>
        <p:txBody>
          <a:bodyPr wrap="square" rtlCol="0">
            <a:spAutoFit/>
          </a:bodyPr>
          <a:lstStyle/>
          <a:p>
            <a:r>
              <a:rPr lang="en-US" sz="3200" dirty="0" smtClean="0"/>
              <a:t>Appreciative Facilitation (</a:t>
            </a:r>
            <a:r>
              <a:rPr lang="en-US" sz="3200" dirty="0" err="1" smtClean="0"/>
              <a:t>Cooperrider</a:t>
            </a:r>
            <a:r>
              <a:rPr lang="en-US" sz="3200" dirty="0" smtClean="0"/>
              <a:t>)</a:t>
            </a:r>
          </a:p>
          <a:p>
            <a:pPr marL="285750" indent="-285750">
              <a:buFont typeface="Arial" panose="020B0604020202020204" pitchFamily="34" charset="0"/>
              <a:buChar char="•"/>
            </a:pPr>
            <a:endParaRPr lang="en-US" sz="3200" dirty="0" smtClean="0"/>
          </a:p>
          <a:p>
            <a:r>
              <a:rPr lang="en-US" sz="3200" dirty="0" smtClean="0"/>
              <a:t>Affirmative Mediation (</a:t>
            </a:r>
            <a:r>
              <a:rPr lang="en-US" sz="3200" dirty="0" err="1" smtClean="0"/>
              <a:t>Barthel</a:t>
            </a:r>
            <a:r>
              <a:rPr lang="en-US" sz="3200" dirty="0" smtClean="0"/>
              <a:t>)</a:t>
            </a:r>
          </a:p>
          <a:p>
            <a:pPr marL="285750" indent="-285750">
              <a:buFont typeface="Arial" panose="020B0604020202020204" pitchFamily="34" charset="0"/>
              <a:buChar char="•"/>
            </a:pPr>
            <a:endParaRPr lang="en-US" sz="3200" dirty="0" smtClean="0"/>
          </a:p>
          <a:p>
            <a:r>
              <a:rPr lang="en-US" sz="3200" dirty="0" smtClean="0"/>
              <a:t>Positive Coaching (Biswas-</a:t>
            </a:r>
            <a:r>
              <a:rPr lang="en-US" sz="3200" dirty="0" err="1" smtClean="0"/>
              <a:t>Diener</a:t>
            </a:r>
            <a:r>
              <a:rPr lang="en-US" sz="3200" dirty="0" smtClean="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498852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b="1" dirty="0" smtClean="0"/>
              <a:t>ADDITIONAL RESOURCES</a:t>
            </a:r>
            <a:endParaRPr lang="en-US" sz="4800" b="1" dirty="0"/>
          </a:p>
        </p:txBody>
      </p:sp>
      <p:sp>
        <p:nvSpPr>
          <p:cNvPr id="3" name="TextBox 2"/>
          <p:cNvSpPr txBox="1"/>
          <p:nvPr/>
        </p:nvSpPr>
        <p:spPr>
          <a:xfrm>
            <a:off x="304800" y="1029355"/>
            <a:ext cx="8458200" cy="5447645"/>
          </a:xfrm>
          <a:prstGeom prst="rect">
            <a:avLst/>
          </a:prstGeom>
          <a:noFill/>
        </p:spPr>
        <p:txBody>
          <a:bodyPr wrap="square" rtlCol="0">
            <a:spAutoFit/>
          </a:bodyPr>
          <a:lstStyle/>
          <a:p>
            <a:r>
              <a:rPr lang="en-US" sz="1200" dirty="0"/>
              <a:t> </a:t>
            </a:r>
          </a:p>
          <a:p>
            <a:endParaRPr lang="en-US" sz="2000" b="1" dirty="0" smtClean="0"/>
          </a:p>
          <a:p>
            <a:pPr algn="ctr"/>
            <a:r>
              <a:rPr lang="en-US" sz="2000" b="1" dirty="0" smtClean="0"/>
              <a:t>Websites</a:t>
            </a:r>
            <a:endParaRPr lang="en-US" sz="2000" dirty="0"/>
          </a:p>
          <a:p>
            <a:r>
              <a:rPr lang="en-US" sz="1200" dirty="0"/>
              <a:t> </a:t>
            </a:r>
          </a:p>
          <a:p>
            <a:pPr lvl="0"/>
            <a:r>
              <a:rPr lang="en-US" sz="1200" dirty="0"/>
              <a:t>Authentic Happiness, </a:t>
            </a:r>
            <a:r>
              <a:rPr lang="en-US" sz="1200" u="sng" dirty="0">
                <a:hlinkClick r:id="rId2"/>
              </a:rPr>
              <a:t>https://www.authentichappiness.sas.upenn.edu</a:t>
            </a:r>
            <a:r>
              <a:rPr lang="en-US" sz="1200" dirty="0"/>
              <a:t> </a:t>
            </a:r>
            <a:r>
              <a:rPr lang="en-US" sz="1200" u="sng" dirty="0"/>
              <a:t>(includes self-assessments)</a:t>
            </a:r>
            <a:endParaRPr lang="en-US" sz="1200" dirty="0"/>
          </a:p>
          <a:p>
            <a:r>
              <a:rPr lang="en-US" sz="1200" dirty="0"/>
              <a:t> </a:t>
            </a:r>
          </a:p>
          <a:p>
            <a:pPr lvl="0"/>
            <a:r>
              <a:rPr lang="en-US" sz="1200" dirty="0"/>
              <a:t>The Center for Positive Organizations, </a:t>
            </a:r>
            <a:r>
              <a:rPr lang="en-US" sz="1200" u="sng" dirty="0">
                <a:hlinkClick r:id="rId3"/>
              </a:rPr>
              <a:t>http://www.centerforpos.org</a:t>
            </a:r>
            <a:r>
              <a:rPr lang="en-US" sz="1200" dirty="0"/>
              <a:t>  </a:t>
            </a:r>
          </a:p>
          <a:p>
            <a:r>
              <a:rPr lang="en-US" sz="1200" dirty="0"/>
              <a:t> </a:t>
            </a:r>
          </a:p>
          <a:p>
            <a:pPr lvl="0"/>
            <a:r>
              <a:rPr lang="en-US" sz="1200" dirty="0"/>
              <a:t>The International Positive Psychology Association, </a:t>
            </a:r>
            <a:r>
              <a:rPr lang="en-US" sz="1200" u="sng" dirty="0">
                <a:hlinkClick r:id="rId4"/>
              </a:rPr>
              <a:t>http://www.ippanetwork.org</a:t>
            </a:r>
            <a:r>
              <a:rPr lang="en-US" sz="1200" dirty="0"/>
              <a:t> (provides a wealth of information, including details on the recurring World Congress on Positive Psychology)</a:t>
            </a:r>
          </a:p>
          <a:p>
            <a:r>
              <a:rPr lang="en-US" sz="1200" dirty="0"/>
              <a:t> </a:t>
            </a:r>
          </a:p>
          <a:p>
            <a:pPr lvl="0"/>
            <a:r>
              <a:rPr lang="en-US" sz="1200" dirty="0"/>
              <a:t>The Pursuit of Happiness, </a:t>
            </a:r>
            <a:r>
              <a:rPr lang="en-US" sz="1200" u="sng" dirty="0">
                <a:hlinkClick r:id="rId5"/>
              </a:rPr>
              <a:t>http://www.pursuit-of-happiness.org</a:t>
            </a:r>
            <a:r>
              <a:rPr lang="en-US" sz="1200" dirty="0"/>
              <a:t>  (provides an extensive database of empirical studies and summaries)</a:t>
            </a:r>
          </a:p>
          <a:p>
            <a:pPr algn="ctr"/>
            <a:r>
              <a:rPr lang="en-US" sz="1200" b="1" dirty="0"/>
              <a:t> </a:t>
            </a:r>
            <a:endParaRPr lang="en-US" sz="1200" dirty="0"/>
          </a:p>
          <a:p>
            <a:pPr algn="ctr"/>
            <a:r>
              <a:rPr lang="en-US" sz="2000" b="1" dirty="0"/>
              <a:t>Books</a:t>
            </a:r>
            <a:endParaRPr lang="en-US" sz="2000" dirty="0"/>
          </a:p>
          <a:p>
            <a:r>
              <a:rPr lang="en-US" sz="1200" dirty="0"/>
              <a:t> </a:t>
            </a:r>
          </a:p>
          <a:p>
            <a:pPr lvl="0"/>
            <a:r>
              <a:rPr lang="en-US" sz="1200" dirty="0"/>
              <a:t>Peterson, Christopher. </a:t>
            </a:r>
            <a:r>
              <a:rPr lang="en-US" sz="1200" i="1" dirty="0"/>
              <a:t>A Primer in Positive Psychology</a:t>
            </a:r>
            <a:r>
              <a:rPr lang="en-US" sz="1200" dirty="0"/>
              <a:t>. New York: Oxford University Press, 2006.</a:t>
            </a:r>
          </a:p>
          <a:p>
            <a:r>
              <a:rPr lang="en-US" sz="1200" dirty="0"/>
              <a:t> </a:t>
            </a:r>
          </a:p>
          <a:p>
            <a:pPr lvl="0"/>
            <a:r>
              <a:rPr lang="en-US" sz="1200" dirty="0"/>
              <a:t>Seligman, Martin E. P. </a:t>
            </a:r>
            <a:r>
              <a:rPr lang="en-US" sz="1200" i="1" dirty="0"/>
              <a:t>Flourish: A Visionary Understanding of Happiness and Well-Being</a:t>
            </a:r>
            <a:r>
              <a:rPr lang="en-US" sz="1200" dirty="0"/>
              <a:t>. New York: Atria, 2011.</a:t>
            </a:r>
          </a:p>
          <a:p>
            <a:r>
              <a:rPr lang="en-US" sz="1200" dirty="0"/>
              <a:t> </a:t>
            </a:r>
          </a:p>
          <a:p>
            <a:pPr lvl="0"/>
            <a:r>
              <a:rPr lang="en-US" sz="1200" dirty="0"/>
              <a:t>Greenberg, Margaret and </a:t>
            </a:r>
            <a:r>
              <a:rPr lang="en-US" sz="1200" dirty="0" err="1"/>
              <a:t>Senia</a:t>
            </a:r>
            <a:r>
              <a:rPr lang="en-US" sz="1200" dirty="0"/>
              <a:t> </a:t>
            </a:r>
            <a:r>
              <a:rPr lang="en-US" sz="1200" dirty="0" err="1"/>
              <a:t>Maymin</a:t>
            </a:r>
            <a:r>
              <a:rPr lang="en-US" sz="1200" dirty="0"/>
              <a:t>. </a:t>
            </a:r>
            <a:r>
              <a:rPr lang="en-US" sz="1200" i="1" dirty="0"/>
              <a:t>Profit from the Positive: Proven Leadership Strategies to Boost Productivity and Transform Your Business</a:t>
            </a:r>
            <a:r>
              <a:rPr lang="en-US" sz="1200" dirty="0"/>
              <a:t>. USA: McGraw Hill, 2013.</a:t>
            </a:r>
          </a:p>
          <a:p>
            <a:r>
              <a:rPr lang="en-US" sz="1200" dirty="0"/>
              <a:t> </a:t>
            </a:r>
          </a:p>
          <a:p>
            <a:pPr lvl="0"/>
            <a:r>
              <a:rPr lang="en-US" sz="1200" dirty="0" err="1"/>
              <a:t>Bormans</a:t>
            </a:r>
            <a:r>
              <a:rPr lang="en-US" sz="1200" dirty="0"/>
              <a:t>, Leo (ed.). </a:t>
            </a:r>
            <a:r>
              <a:rPr lang="en-US" sz="1200" i="1" dirty="0"/>
              <a:t>The World Book of Happiness: The Knowledge and Wisdom of One Hundred Happiness Professors From Around the World</a:t>
            </a:r>
            <a:r>
              <a:rPr lang="en-US" sz="1200" dirty="0"/>
              <a:t>. New York: Firefly Books, 2011.</a:t>
            </a:r>
          </a:p>
          <a:p>
            <a:r>
              <a:rPr lang="en-US" sz="1200" dirty="0"/>
              <a:t> </a:t>
            </a:r>
          </a:p>
          <a:p>
            <a:pPr lvl="0"/>
            <a:r>
              <a:rPr lang="en-US" sz="1200" dirty="0"/>
              <a:t>Aneja, </a:t>
            </a:r>
            <a:r>
              <a:rPr lang="en-US" sz="1200" dirty="0" err="1"/>
              <a:t>Sahil</a:t>
            </a:r>
            <a:r>
              <a:rPr lang="en-US" sz="1200" dirty="0"/>
              <a:t>  </a:t>
            </a:r>
            <a:r>
              <a:rPr lang="en-US" sz="1200" i="1" dirty="0" err="1"/>
              <a:t>Happiology</a:t>
            </a:r>
            <a:r>
              <a:rPr lang="en-US" sz="1200" i="1" dirty="0"/>
              <a:t>: The Science of Creating Your Happiness</a:t>
            </a:r>
            <a:r>
              <a:rPr lang="en-US" sz="1200" dirty="0"/>
              <a:t>. USA: Outskirts Press, 2014.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518561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b="1" dirty="0" smtClean="0"/>
              <a:t>QUESTIONS?</a:t>
            </a:r>
            <a:endParaRPr lang="en-US" sz="5400" b="1"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04701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686800" cy="1212580"/>
          </a:xfrm>
        </p:spPr>
        <p:txBody>
          <a:bodyPr>
            <a:noAutofit/>
          </a:bodyPr>
          <a:lstStyle/>
          <a:p>
            <a:pPr algn="ctr"/>
            <a:r>
              <a:rPr lang="en-US" sz="6000" b="1" u="sng" dirty="0" smtClean="0"/>
              <a:t>REFLECTION</a:t>
            </a:r>
            <a:endParaRPr lang="en-US" sz="6000" b="1" u="sng" dirty="0"/>
          </a:p>
        </p:txBody>
      </p:sp>
      <p:sp>
        <p:nvSpPr>
          <p:cNvPr id="8" name="Rectangle 7"/>
          <p:cNvSpPr/>
          <p:nvPr/>
        </p:nvSpPr>
        <p:spPr>
          <a:xfrm>
            <a:off x="533400" y="2137350"/>
            <a:ext cx="8382000" cy="4339650"/>
          </a:xfrm>
          <a:prstGeom prst="rect">
            <a:avLst/>
          </a:prstGeom>
        </p:spPr>
        <p:txBody>
          <a:bodyPr wrap="square">
            <a:spAutoFit/>
          </a:bodyPr>
          <a:lstStyle/>
          <a:p>
            <a:r>
              <a:rPr lang="en-US" sz="4000" dirty="0" smtClean="0"/>
              <a:t>Think of a time in your practice when positivity made or could have made a significant difference.</a:t>
            </a:r>
          </a:p>
          <a:p>
            <a:endParaRPr lang="en-US" sz="4000" dirty="0"/>
          </a:p>
          <a:p>
            <a:r>
              <a:rPr lang="en-US" sz="4000" dirty="0" smtClean="0"/>
              <a:t>Please take a moment to jot it down.</a:t>
            </a:r>
          </a:p>
          <a:p>
            <a:endParaRPr lang="en-US" sz="4000" dirty="0" smtClean="0"/>
          </a:p>
          <a:p>
            <a:endParaRPr lang="en-US" dirty="0"/>
          </a:p>
          <a:p>
            <a:endParaRPr lang="en-US" dirty="0" smtClean="0"/>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62582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8620"/>
            <a:ext cx="8686800" cy="1212580"/>
          </a:xfrm>
        </p:spPr>
        <p:txBody>
          <a:bodyPr>
            <a:noAutofit/>
          </a:bodyPr>
          <a:lstStyle/>
          <a:p>
            <a:pPr algn="ctr"/>
            <a:r>
              <a:rPr lang="en-US" sz="6000" b="1" u="sng" dirty="0" smtClean="0"/>
              <a:t>PP PRIMER</a:t>
            </a:r>
            <a:endParaRPr lang="en-US" sz="6000" b="1" u="sng" dirty="0"/>
          </a:p>
        </p:txBody>
      </p:sp>
      <p:sp>
        <p:nvSpPr>
          <p:cNvPr id="3" name="TextBox 2"/>
          <p:cNvSpPr txBox="1"/>
          <p:nvPr/>
        </p:nvSpPr>
        <p:spPr>
          <a:xfrm>
            <a:off x="609600" y="2590800"/>
            <a:ext cx="8382000" cy="2308324"/>
          </a:xfrm>
          <a:prstGeom prst="rect">
            <a:avLst/>
          </a:prstGeom>
          <a:noFill/>
        </p:spPr>
        <p:txBody>
          <a:bodyPr wrap="square" rtlCol="0">
            <a:spAutoFit/>
          </a:bodyPr>
          <a:lstStyle/>
          <a:p>
            <a:r>
              <a:rPr lang="en-US" sz="4800" dirty="0" smtClean="0"/>
              <a:t>Positive Psychology – the scientific study of happiness and well-being.</a:t>
            </a:r>
            <a:endParaRPr lang="en-US" sz="4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918387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457200"/>
            <a:ext cx="8641080" cy="1210270"/>
          </a:xfrm>
        </p:spPr>
        <p:txBody>
          <a:bodyPr>
            <a:noAutofit/>
          </a:bodyPr>
          <a:lstStyle/>
          <a:p>
            <a:pPr algn="ctr"/>
            <a:r>
              <a:rPr lang="en-US" sz="6000" b="1" dirty="0" smtClean="0"/>
              <a:t>SETTING THE STAGE</a:t>
            </a:r>
            <a:endParaRPr lang="en-US" sz="6000" b="1" dirty="0"/>
          </a:p>
        </p:txBody>
      </p:sp>
      <p:sp>
        <p:nvSpPr>
          <p:cNvPr id="6" name="TextBox 5"/>
          <p:cNvSpPr txBox="1"/>
          <p:nvPr/>
        </p:nvSpPr>
        <p:spPr>
          <a:xfrm>
            <a:off x="76200" y="4362271"/>
            <a:ext cx="4876800" cy="1200329"/>
          </a:xfrm>
          <a:prstGeom prst="rect">
            <a:avLst/>
          </a:prstGeom>
          <a:noFill/>
        </p:spPr>
        <p:txBody>
          <a:bodyPr wrap="square" rtlCol="0">
            <a:spAutoFit/>
          </a:bodyPr>
          <a:lstStyle/>
          <a:p>
            <a:r>
              <a:rPr lang="en-US" b="1" dirty="0" smtClean="0"/>
              <a:t>(3) “Happiness </a:t>
            </a:r>
            <a:r>
              <a:rPr lang="en-US" b="1" dirty="0"/>
              <a:t>is not something ready made.  </a:t>
            </a:r>
            <a:r>
              <a:rPr lang="en-US" b="1" dirty="0" smtClean="0"/>
              <a:t>It </a:t>
            </a:r>
            <a:r>
              <a:rPr lang="en-US" b="1" dirty="0"/>
              <a:t>comes from your own actions.”</a:t>
            </a:r>
            <a:r>
              <a:rPr lang="en-US" dirty="0"/>
              <a:t> </a:t>
            </a:r>
            <a:endParaRPr lang="en-US" dirty="0" smtClean="0"/>
          </a:p>
          <a:p>
            <a:r>
              <a:rPr lang="en-US" dirty="0" smtClean="0"/>
              <a:t>                – Dalai Lama XIV</a:t>
            </a:r>
          </a:p>
          <a:p>
            <a:endParaRPr lang="en-US" dirty="0"/>
          </a:p>
        </p:txBody>
      </p:sp>
      <p:sp>
        <p:nvSpPr>
          <p:cNvPr id="7" name="TextBox 6"/>
          <p:cNvSpPr txBox="1"/>
          <p:nvPr/>
        </p:nvSpPr>
        <p:spPr>
          <a:xfrm>
            <a:off x="274320" y="1743670"/>
            <a:ext cx="4648200" cy="923330"/>
          </a:xfrm>
          <a:prstGeom prst="rect">
            <a:avLst/>
          </a:prstGeom>
          <a:noFill/>
        </p:spPr>
        <p:txBody>
          <a:bodyPr wrap="square" rtlCol="0">
            <a:spAutoFit/>
          </a:bodyPr>
          <a:lstStyle/>
          <a:p>
            <a:r>
              <a:rPr lang="en-US" b="1" dirty="0" smtClean="0"/>
              <a:t>(1) “</a:t>
            </a:r>
            <a:r>
              <a:rPr lang="en-US" b="1" dirty="0"/>
              <a:t>Much will be gained if we transform your hysterical misery into common </a:t>
            </a:r>
            <a:r>
              <a:rPr lang="en-US" b="1" dirty="0" smtClean="0"/>
              <a:t>unhappiness.”   </a:t>
            </a:r>
            <a:r>
              <a:rPr lang="en-US" dirty="0" smtClean="0"/>
              <a:t>–  Sigmund Freud</a:t>
            </a:r>
            <a:endParaRPr lang="en-US" dirty="0"/>
          </a:p>
        </p:txBody>
      </p:sp>
      <p:sp>
        <p:nvSpPr>
          <p:cNvPr id="8" name="Rectangle 7"/>
          <p:cNvSpPr/>
          <p:nvPr/>
        </p:nvSpPr>
        <p:spPr>
          <a:xfrm>
            <a:off x="4343400" y="5477470"/>
            <a:ext cx="4572000" cy="923330"/>
          </a:xfrm>
          <a:prstGeom prst="rect">
            <a:avLst/>
          </a:prstGeom>
        </p:spPr>
        <p:txBody>
          <a:bodyPr>
            <a:spAutoFit/>
          </a:bodyPr>
          <a:lstStyle/>
          <a:p>
            <a:r>
              <a:rPr lang="en-US" b="1" dirty="0" smtClean="0"/>
              <a:t>(4) “Happiness </a:t>
            </a:r>
            <a:r>
              <a:rPr lang="en-US" b="1" dirty="0"/>
              <a:t>is the highest good and the end at which all our activities ultimately aim</a:t>
            </a:r>
            <a:r>
              <a:rPr lang="en-US" b="1" dirty="0" smtClean="0"/>
              <a:t>.” </a:t>
            </a:r>
            <a:r>
              <a:rPr lang="en-US" dirty="0" smtClean="0"/>
              <a:t>– Aristotle</a:t>
            </a:r>
            <a:endParaRPr lang="en-US" dirty="0"/>
          </a:p>
        </p:txBody>
      </p:sp>
      <p:sp>
        <p:nvSpPr>
          <p:cNvPr id="9" name="TextBox 8"/>
          <p:cNvSpPr txBox="1"/>
          <p:nvPr/>
        </p:nvSpPr>
        <p:spPr>
          <a:xfrm>
            <a:off x="4724400" y="2416076"/>
            <a:ext cx="4267200" cy="2308324"/>
          </a:xfrm>
          <a:prstGeom prst="rect">
            <a:avLst/>
          </a:prstGeom>
          <a:noFill/>
        </p:spPr>
        <p:txBody>
          <a:bodyPr wrap="square" rtlCol="0">
            <a:spAutoFit/>
          </a:bodyPr>
          <a:lstStyle/>
          <a:p>
            <a:r>
              <a:rPr lang="en-US" b="1" dirty="0" smtClean="0"/>
              <a:t>(2) “Psychology is much bigger than just medicine, or fixing unhealthy things.  It’s about education, work, marriage – it’s even about sports. What I want to do is see psychologists working to help people build strengths in all of these domains.</a:t>
            </a:r>
            <a:r>
              <a:rPr lang="en-US" dirty="0" smtClean="0"/>
              <a:t> </a:t>
            </a:r>
            <a:r>
              <a:rPr lang="en-US" dirty="0"/>
              <a:t>–</a:t>
            </a:r>
            <a:r>
              <a:rPr lang="en-US" dirty="0" smtClean="0"/>
              <a:t> Martin Seligman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83734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990600"/>
          </a:xfrm>
        </p:spPr>
        <p:txBody>
          <a:bodyPr>
            <a:noAutofit/>
          </a:bodyPr>
          <a:lstStyle/>
          <a:p>
            <a:pPr algn="ctr"/>
            <a:r>
              <a:rPr lang="en-US" sz="5400" b="1" dirty="0" smtClean="0"/>
              <a:t>SUBJECTIVE WELL-BEING</a:t>
            </a:r>
            <a:endParaRPr lang="en-US" sz="5400" b="1" dirty="0"/>
          </a:p>
        </p:txBody>
      </p:sp>
      <p:sp>
        <p:nvSpPr>
          <p:cNvPr id="3" name="Content Placeholder 2"/>
          <p:cNvSpPr>
            <a:spLocks noGrp="1"/>
          </p:cNvSpPr>
          <p:nvPr>
            <p:ph idx="1"/>
          </p:nvPr>
        </p:nvSpPr>
        <p:spPr/>
        <p:txBody>
          <a:bodyPr/>
          <a:lstStyle/>
          <a:p>
            <a:pPr marL="0" indent="0">
              <a:buNone/>
            </a:pPr>
            <a:endParaRPr lang="en-US" b="1" dirty="0" smtClean="0"/>
          </a:p>
          <a:p>
            <a:pPr marL="0" indent="0">
              <a:buNone/>
            </a:pPr>
            <a:r>
              <a:rPr lang="en-US" b="1" dirty="0" smtClean="0"/>
              <a:t>PERMA </a:t>
            </a:r>
            <a:r>
              <a:rPr lang="en-US" b="1" dirty="0"/>
              <a:t>Model - </a:t>
            </a:r>
            <a:r>
              <a:rPr lang="en-US" dirty="0"/>
              <a:t>well-being theory developed by Martin Seligman, which identifies key ingredients to flourishing in life.</a:t>
            </a:r>
          </a:p>
          <a:p>
            <a:pPr marL="0" indent="0">
              <a:buNone/>
            </a:pPr>
            <a:endParaRPr lang="en-US" b="1" dirty="0" smtClean="0"/>
          </a:p>
          <a:p>
            <a:r>
              <a:rPr lang="en-US" b="1" dirty="0" smtClean="0"/>
              <a:t>Positive emotion</a:t>
            </a:r>
          </a:p>
          <a:p>
            <a:r>
              <a:rPr lang="en-US" b="1" dirty="0" smtClean="0"/>
              <a:t>Engagement</a:t>
            </a:r>
          </a:p>
          <a:p>
            <a:r>
              <a:rPr lang="en-US" b="1" dirty="0" smtClean="0"/>
              <a:t>Relationships</a:t>
            </a:r>
          </a:p>
          <a:p>
            <a:r>
              <a:rPr lang="en-US" b="1" dirty="0" smtClean="0"/>
              <a:t>Meaning</a:t>
            </a:r>
          </a:p>
          <a:p>
            <a:r>
              <a:rPr lang="en-US" b="1" dirty="0" smtClean="0"/>
              <a:t>Accomplishment/Achievement</a:t>
            </a:r>
          </a:p>
          <a:p>
            <a:pPr marL="0" indent="0">
              <a:buNone/>
            </a:pP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625686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990600"/>
          </a:xfrm>
        </p:spPr>
        <p:txBody>
          <a:bodyPr>
            <a:noAutofit/>
          </a:bodyPr>
          <a:lstStyle/>
          <a:p>
            <a:pPr algn="ctr"/>
            <a:r>
              <a:rPr lang="en-US" sz="5400" b="1" dirty="0" smtClean="0"/>
              <a:t>WELL-BEING AT WORK</a:t>
            </a:r>
            <a:endParaRPr lang="en-US" sz="5400" b="1" dirty="0"/>
          </a:p>
        </p:txBody>
      </p:sp>
      <p:sp>
        <p:nvSpPr>
          <p:cNvPr id="3" name="Content Placeholder 2"/>
          <p:cNvSpPr>
            <a:spLocks noGrp="1"/>
          </p:cNvSpPr>
          <p:nvPr>
            <p:ph idx="1"/>
          </p:nvPr>
        </p:nvSpPr>
        <p:spPr>
          <a:xfrm>
            <a:off x="457200" y="1600200"/>
            <a:ext cx="8305800" cy="5029200"/>
          </a:xfrm>
        </p:spPr>
        <p:txBody>
          <a:bodyPr>
            <a:normAutofit fontScale="92500"/>
          </a:bodyPr>
          <a:lstStyle/>
          <a:p>
            <a:pPr marL="0" indent="0">
              <a:buNone/>
            </a:pPr>
            <a:endParaRPr lang="en-US" b="1" dirty="0" smtClean="0"/>
          </a:p>
          <a:p>
            <a:pPr marL="0" indent="0">
              <a:buNone/>
            </a:pPr>
            <a:r>
              <a:rPr lang="en-US" b="1" dirty="0" smtClean="0">
                <a:solidFill>
                  <a:schemeClr val="tx2"/>
                </a:solidFill>
              </a:rPr>
              <a:t>P – </a:t>
            </a:r>
            <a:r>
              <a:rPr lang="en-US" b="1" dirty="0" smtClean="0"/>
              <a:t>Recognize that your happiness is in your control!  	</a:t>
            </a:r>
            <a:r>
              <a:rPr lang="en-US" dirty="0" smtClean="0"/>
              <a:t>(Happiness Formula; Hedonic Treadmill).</a:t>
            </a:r>
            <a:endParaRPr lang="en-US" b="1" dirty="0" smtClean="0"/>
          </a:p>
          <a:p>
            <a:pPr marL="0" indent="0">
              <a:buNone/>
            </a:pPr>
            <a:r>
              <a:rPr lang="en-US" b="1" dirty="0" smtClean="0">
                <a:solidFill>
                  <a:schemeClr val="tx2"/>
                </a:solidFill>
              </a:rPr>
              <a:t>E – </a:t>
            </a:r>
            <a:r>
              <a:rPr lang="en-US" b="1" dirty="0" smtClean="0"/>
              <a:t>Find your Flow! </a:t>
            </a:r>
            <a:r>
              <a:rPr lang="en-US" dirty="0"/>
              <a:t>(</a:t>
            </a:r>
            <a:r>
              <a:rPr lang="en-US" dirty="0" err="1"/>
              <a:t>Csikszentmihalyi</a:t>
            </a:r>
            <a:r>
              <a:rPr lang="en-US" dirty="0"/>
              <a:t>) (pronounced </a:t>
            </a:r>
            <a:r>
              <a:rPr lang="en-US" dirty="0" smtClean="0"/>
              <a:t>chick-sent-	me-high-</a:t>
            </a:r>
            <a:r>
              <a:rPr lang="en-US" dirty="0" err="1" smtClean="0"/>
              <a:t>ee</a:t>
            </a:r>
            <a:r>
              <a:rPr lang="en-US" dirty="0" smtClean="0"/>
              <a:t>). </a:t>
            </a:r>
            <a:endParaRPr lang="en-US" b="1" dirty="0"/>
          </a:p>
          <a:p>
            <a:pPr marL="0" indent="0">
              <a:buNone/>
            </a:pPr>
            <a:r>
              <a:rPr lang="en-US" b="1" dirty="0" smtClean="0">
                <a:solidFill>
                  <a:schemeClr val="tx2"/>
                </a:solidFill>
              </a:rPr>
              <a:t>R – </a:t>
            </a:r>
            <a:r>
              <a:rPr lang="en-US" b="1" dirty="0"/>
              <a:t>Catch people doing something </a:t>
            </a:r>
            <a:r>
              <a:rPr lang="en-US" b="1" dirty="0" smtClean="0"/>
              <a:t>right! </a:t>
            </a:r>
            <a:r>
              <a:rPr lang="en-US" dirty="0" smtClean="0"/>
              <a:t>(One </a:t>
            </a:r>
            <a:r>
              <a:rPr lang="en-US" dirty="0"/>
              <a:t>Minute </a:t>
            </a:r>
            <a:r>
              <a:rPr lang="en-US" dirty="0" smtClean="0"/>
              <a:t>	Manager </a:t>
            </a:r>
            <a:r>
              <a:rPr lang="en-US" dirty="0"/>
              <a:t>(Blanchard) / Profit from the Positive </a:t>
            </a:r>
            <a:r>
              <a:rPr lang="en-US" dirty="0" smtClean="0"/>
              <a:t>(Greenberg 	&amp; </a:t>
            </a:r>
            <a:r>
              <a:rPr lang="en-US" dirty="0" err="1" smtClean="0"/>
              <a:t>Maymin</a:t>
            </a:r>
            <a:r>
              <a:rPr lang="en-US" dirty="0" smtClean="0"/>
              <a:t>)). </a:t>
            </a:r>
            <a:endParaRPr lang="en-US" b="1" dirty="0" smtClean="0"/>
          </a:p>
          <a:p>
            <a:pPr marL="0" indent="0">
              <a:buNone/>
            </a:pPr>
            <a:r>
              <a:rPr lang="en-US" b="1" dirty="0" smtClean="0">
                <a:solidFill>
                  <a:schemeClr val="tx2"/>
                </a:solidFill>
              </a:rPr>
              <a:t>M – </a:t>
            </a:r>
            <a:r>
              <a:rPr lang="en-US" b="1" dirty="0"/>
              <a:t>Create space for HERO – Hope, Efficacy, Resilience &amp; </a:t>
            </a:r>
            <a:r>
              <a:rPr lang="en-US" b="1" dirty="0" smtClean="0"/>
              <a:t>	Optimism!  </a:t>
            </a:r>
            <a:r>
              <a:rPr lang="en-US" dirty="0" smtClean="0"/>
              <a:t>(Learned Optimism (Seligman); </a:t>
            </a:r>
            <a:r>
              <a:rPr lang="en-US" dirty="0" err="1" smtClean="0"/>
              <a:t>languaging</a:t>
            </a:r>
            <a:r>
              <a:rPr lang="en-US" dirty="0" smtClean="0"/>
              <a:t>).</a:t>
            </a:r>
            <a:endParaRPr lang="en-US" dirty="0"/>
          </a:p>
          <a:p>
            <a:pPr marL="0" indent="0">
              <a:buNone/>
            </a:pPr>
            <a:r>
              <a:rPr lang="en-US" b="1" dirty="0" smtClean="0">
                <a:solidFill>
                  <a:schemeClr val="tx2"/>
                </a:solidFill>
              </a:rPr>
              <a:t>A – </a:t>
            </a:r>
            <a:r>
              <a:rPr lang="en-US" b="1" dirty="0"/>
              <a:t>Identify signature strengths and use them in novel </a:t>
            </a:r>
            <a:r>
              <a:rPr lang="en-US" b="1" dirty="0" smtClean="0"/>
              <a:t>ways! 	(</a:t>
            </a:r>
            <a:r>
              <a:rPr lang="en-US" b="1" dirty="0" err="1" smtClean="0"/>
              <a:t>Rath</a:t>
            </a:r>
            <a:r>
              <a:rPr lang="en-US" b="1" dirty="0" smtClean="0"/>
              <a:t>)  </a:t>
            </a:r>
            <a:r>
              <a:rPr lang="en-US" dirty="0" err="1" smtClean="0"/>
              <a:t>Strengthsfinder</a:t>
            </a:r>
            <a:r>
              <a:rPr lang="en-US" dirty="0" smtClean="0"/>
              <a:t> </a:t>
            </a:r>
            <a:r>
              <a:rPr lang="en-US" dirty="0"/>
              <a:t>2.0</a:t>
            </a:r>
            <a:r>
              <a:rPr lang="en-US" dirty="0" smtClean="0"/>
              <a:t>; </a:t>
            </a:r>
            <a:r>
              <a:rPr lang="en-US" dirty="0"/>
              <a:t>Emotional Intelligence 2.0; </a:t>
            </a:r>
            <a:r>
              <a:rPr lang="en-US" dirty="0" smtClean="0"/>
              <a:t>	Leadership </a:t>
            </a:r>
            <a:r>
              <a:rPr lang="en-US" dirty="0"/>
              <a:t>2.0; and </a:t>
            </a:r>
            <a:r>
              <a:rPr lang="en-US" dirty="0" smtClean="0"/>
              <a:t>Entrepreneurial </a:t>
            </a:r>
            <a:r>
              <a:rPr lang="en-US" dirty="0" err="1" smtClean="0"/>
              <a:t>Strengthsfinder</a:t>
            </a:r>
            <a:r>
              <a:rPr lang="en-US" dirty="0" smtClean="0"/>
              <a:t> </a:t>
            </a:r>
            <a:r>
              <a:rPr lang="en-US" dirty="0"/>
              <a:t>2.0.</a:t>
            </a:r>
          </a:p>
          <a:p>
            <a:pPr marL="0" indent="0">
              <a:buNone/>
            </a:pPr>
            <a:endParaRPr lang="en-US" b="1" dirty="0" smtClean="0"/>
          </a:p>
          <a:p>
            <a:pPr marL="0" indent="0">
              <a:buNone/>
            </a:pPr>
            <a:endParaRPr lang="en-US" b="1" dirty="0" smtClean="0"/>
          </a:p>
          <a:p>
            <a:endParaRPr lang="en-US" b="1" dirty="0" smtClean="0"/>
          </a:p>
          <a:p>
            <a:pPr marL="0" indent="0">
              <a:buNone/>
            </a:pPr>
            <a:endParaRPr lang="en-US" b="1" dirty="0" smtClean="0"/>
          </a:p>
          <a:p>
            <a:endParaRPr lang="en-US" b="1" dirty="0" smtClean="0"/>
          </a:p>
          <a:p>
            <a:endParaRPr lang="en-US" b="1" dirty="0" smtClean="0"/>
          </a:p>
          <a:p>
            <a:pPr marL="0" indent="0">
              <a:buNone/>
            </a:pPr>
            <a:endParaRPr lang="en-US" dirty="0"/>
          </a:p>
          <a:p>
            <a:pPr marL="0" indent="0">
              <a:buNone/>
            </a:pPr>
            <a:endParaRPr lang="en-US" b="1" dirty="0"/>
          </a:p>
          <a:p>
            <a:endParaRPr lang="en-US" b="1" dirty="0" smtClean="0"/>
          </a:p>
          <a:p>
            <a:pPr lvl="1"/>
            <a:endParaRPr lang="en-US" dirty="0" smtClean="0"/>
          </a:p>
          <a:p>
            <a:pPr lvl="1"/>
            <a:endParaRPr lang="en-US" dirty="0"/>
          </a:p>
          <a:p>
            <a:pPr marL="0" indent="0">
              <a:buNone/>
            </a:pPr>
            <a:endParaRPr lang="en-US" dirty="0"/>
          </a:p>
          <a:p>
            <a:endParaRPr lang="en-US" b="1" dirty="0" smtClean="0"/>
          </a:p>
          <a:p>
            <a:pPr marL="0" indent="0">
              <a:buNone/>
            </a:pP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057161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POSITIVE to NEGATIVE RATIO</a:t>
            </a:r>
            <a:endParaRPr lang="en-US" b="1" dirty="0"/>
          </a:p>
        </p:txBody>
      </p:sp>
      <p:sp>
        <p:nvSpPr>
          <p:cNvPr id="4" name="Flowchart: Manual Operation 3"/>
          <p:cNvSpPr/>
          <p:nvPr/>
        </p:nvSpPr>
        <p:spPr>
          <a:xfrm>
            <a:off x="1905000" y="5562600"/>
            <a:ext cx="4419600" cy="762000"/>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4114800" y="3429000"/>
            <a:ext cx="0" cy="2133600"/>
          </a:xfrm>
          <a:prstGeom prst="line">
            <a:avLst/>
          </a:prstGeom>
        </p:spPr>
        <p:style>
          <a:lnRef idx="3">
            <a:schemeClr val="dk1"/>
          </a:lnRef>
          <a:fillRef idx="0">
            <a:schemeClr val="dk1"/>
          </a:fillRef>
          <a:effectRef idx="2">
            <a:schemeClr val="dk1"/>
          </a:effectRef>
          <a:fontRef idx="minor">
            <a:schemeClr val="tx1"/>
          </a:fontRef>
        </p:style>
      </p:cxnSp>
      <p:sp>
        <p:nvSpPr>
          <p:cNvPr id="5" name="Right Triangle 4"/>
          <p:cNvSpPr/>
          <p:nvPr/>
        </p:nvSpPr>
        <p:spPr>
          <a:xfrm rot="16022972">
            <a:off x="1814857" y="2411950"/>
            <a:ext cx="3166324" cy="130078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rot="21424315">
            <a:off x="4037190" y="1393029"/>
            <a:ext cx="914400" cy="29515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26836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smtClean="0"/>
              <a:t>ACTIVE &amp; CONSTRUCTIVE COMMUNICATION (Gable)</a:t>
            </a:r>
            <a:endParaRPr lang="en-US" sz="3600" b="1"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Rectangle 3"/>
          <p:cNvSpPr/>
          <p:nvPr/>
        </p:nvSpPr>
        <p:spPr>
          <a:xfrm>
            <a:off x="5029200" y="4343400"/>
            <a:ext cx="4572000" cy="2308324"/>
          </a:xfrm>
          <a:prstGeom prst="rect">
            <a:avLst/>
          </a:prstGeom>
        </p:spPr>
        <p:txBody>
          <a:bodyPr>
            <a:spAutoFit/>
          </a:bodyPr>
          <a:lstStyle/>
          <a:p>
            <a:r>
              <a:rPr lang="en-US" b="1" dirty="0" smtClean="0"/>
              <a:t>(4) Active </a:t>
            </a:r>
            <a:r>
              <a:rPr lang="en-US" b="1" dirty="0"/>
              <a:t>and Constructive</a:t>
            </a:r>
          </a:p>
          <a:p>
            <a:endParaRPr lang="en-US" b="1" dirty="0"/>
          </a:p>
          <a:p>
            <a:r>
              <a:rPr lang="en-US" b="1" dirty="0"/>
              <a:t>“That’s‘ amazing news!  I know how hard you worked for that.  How did it come up?  How happy are you right now!?</a:t>
            </a:r>
          </a:p>
          <a:p>
            <a:endParaRPr lang="en-US" b="1" dirty="0"/>
          </a:p>
          <a:p>
            <a:r>
              <a:rPr lang="en-US" b="1" dirty="0"/>
              <a:t>(eye contact; </a:t>
            </a:r>
            <a:r>
              <a:rPr lang="en-US" b="1" dirty="0" smtClean="0"/>
              <a:t>genuine </a:t>
            </a:r>
            <a:r>
              <a:rPr lang="en-US" b="1" dirty="0"/>
              <a:t>smiling)</a:t>
            </a:r>
          </a:p>
        </p:txBody>
      </p:sp>
      <p:sp>
        <p:nvSpPr>
          <p:cNvPr id="5" name="Rectangle 4"/>
          <p:cNvSpPr/>
          <p:nvPr/>
        </p:nvSpPr>
        <p:spPr>
          <a:xfrm>
            <a:off x="4953000" y="1752600"/>
            <a:ext cx="4572000" cy="1477328"/>
          </a:xfrm>
          <a:prstGeom prst="rect">
            <a:avLst/>
          </a:prstGeom>
        </p:spPr>
        <p:txBody>
          <a:bodyPr>
            <a:spAutoFit/>
          </a:bodyPr>
          <a:lstStyle/>
          <a:p>
            <a:r>
              <a:rPr lang="en-US" b="1" dirty="0" smtClean="0"/>
              <a:t>(2) Passive </a:t>
            </a:r>
            <a:r>
              <a:rPr lang="en-US" b="1" dirty="0"/>
              <a:t>and Constructive</a:t>
            </a:r>
          </a:p>
          <a:p>
            <a:endParaRPr lang="en-US" b="1" dirty="0"/>
          </a:p>
          <a:p>
            <a:r>
              <a:rPr lang="en-US" b="1" dirty="0"/>
              <a:t>“That’s nice.”</a:t>
            </a:r>
          </a:p>
          <a:p>
            <a:endParaRPr lang="en-US" b="1" dirty="0"/>
          </a:p>
          <a:p>
            <a:r>
              <a:rPr lang="en-US" b="1" dirty="0"/>
              <a:t>(little to no emotion)</a:t>
            </a:r>
          </a:p>
        </p:txBody>
      </p:sp>
      <p:sp>
        <p:nvSpPr>
          <p:cNvPr id="7" name="Rectangle 6"/>
          <p:cNvSpPr/>
          <p:nvPr/>
        </p:nvSpPr>
        <p:spPr>
          <a:xfrm>
            <a:off x="228600" y="4343400"/>
            <a:ext cx="4572000" cy="1754326"/>
          </a:xfrm>
          <a:prstGeom prst="rect">
            <a:avLst/>
          </a:prstGeom>
        </p:spPr>
        <p:txBody>
          <a:bodyPr>
            <a:spAutoFit/>
          </a:bodyPr>
          <a:lstStyle/>
          <a:p>
            <a:r>
              <a:rPr lang="en-US" b="1" dirty="0" smtClean="0"/>
              <a:t>(3) Active </a:t>
            </a:r>
            <a:r>
              <a:rPr lang="en-US" b="1" dirty="0"/>
              <a:t>and Destructive</a:t>
            </a:r>
          </a:p>
          <a:p>
            <a:endParaRPr lang="en-US" b="1" dirty="0"/>
          </a:p>
          <a:p>
            <a:r>
              <a:rPr lang="en-US" b="1" dirty="0"/>
              <a:t>“That sounds like a lot of work!  </a:t>
            </a:r>
            <a:endParaRPr lang="en-US" b="1" dirty="0" smtClean="0"/>
          </a:p>
          <a:p>
            <a:r>
              <a:rPr lang="en-US" b="1" dirty="0" smtClean="0"/>
              <a:t>Are </a:t>
            </a:r>
            <a:r>
              <a:rPr lang="en-US" b="1" dirty="0"/>
              <a:t>you sure you can handle it?”</a:t>
            </a:r>
          </a:p>
          <a:p>
            <a:endParaRPr lang="en-US" b="1" dirty="0"/>
          </a:p>
          <a:p>
            <a:r>
              <a:rPr lang="en-US" b="1" dirty="0"/>
              <a:t>(furrowed brow; look of worry)</a:t>
            </a:r>
          </a:p>
        </p:txBody>
      </p:sp>
      <p:sp>
        <p:nvSpPr>
          <p:cNvPr id="8" name="Rectangle 7"/>
          <p:cNvSpPr/>
          <p:nvPr/>
        </p:nvSpPr>
        <p:spPr>
          <a:xfrm>
            <a:off x="228600" y="1752600"/>
            <a:ext cx="4572000" cy="1754326"/>
          </a:xfrm>
          <a:prstGeom prst="rect">
            <a:avLst/>
          </a:prstGeom>
        </p:spPr>
        <p:txBody>
          <a:bodyPr>
            <a:spAutoFit/>
          </a:bodyPr>
          <a:lstStyle/>
          <a:p>
            <a:r>
              <a:rPr lang="en-US" b="1" dirty="0" smtClean="0"/>
              <a:t>(1) Passive </a:t>
            </a:r>
            <a:r>
              <a:rPr lang="en-US" b="1" dirty="0"/>
              <a:t>and Destructive</a:t>
            </a:r>
          </a:p>
          <a:p>
            <a:endParaRPr lang="en-US" b="1" dirty="0"/>
          </a:p>
          <a:p>
            <a:r>
              <a:rPr lang="en-US" b="1" dirty="0"/>
              <a:t>“I’m hungry – are you going to happy hour?”</a:t>
            </a:r>
          </a:p>
          <a:p>
            <a:endParaRPr lang="en-US" b="1" dirty="0"/>
          </a:p>
          <a:p>
            <a:r>
              <a:rPr lang="en-US" b="1" dirty="0"/>
              <a:t>(dismissive; uninterested)</a:t>
            </a:r>
          </a:p>
        </p:txBody>
      </p:sp>
    </p:spTree>
    <p:extLst>
      <p:ext uri="{BB962C8B-B14F-4D97-AF65-F5344CB8AC3E}">
        <p14:creationId xmlns:p14="http://schemas.microsoft.com/office/powerpoint/2010/main" val="4260605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4090</TotalTime>
  <Words>1013</Words>
  <Application>Microsoft Office PowerPoint</Application>
  <PresentationFormat>On-screen Show (4:3)</PresentationFormat>
  <Paragraphs>219</Paragraphs>
  <Slides>22</Slides>
  <Notes>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POSITIVITY IN WORKPLACE CONFLICT MANAGEMENT</vt:lpstr>
      <vt:lpstr>ROADMAP OF PRESENTATION</vt:lpstr>
      <vt:lpstr>REFLECTION</vt:lpstr>
      <vt:lpstr>PP PRIMER</vt:lpstr>
      <vt:lpstr>SETTING THE STAGE</vt:lpstr>
      <vt:lpstr>SUBJECTIVE WELL-BEING</vt:lpstr>
      <vt:lpstr>WELL-BEING AT WORK</vt:lpstr>
      <vt:lpstr>POSITIVE to NEGATIVE RATIO</vt:lpstr>
      <vt:lpstr>ACTIVE &amp; CONSTRUCTIVE COMMUNICATION (Gable)</vt:lpstr>
      <vt:lpstr>ADDITIONAL RESEARCH</vt:lpstr>
      <vt:lpstr>THREE GOOD THINGS (Peterson)</vt:lpstr>
      <vt:lpstr>POSITIVE CONFLICT MANAGEMENT</vt:lpstr>
      <vt:lpstr>POSITIVITY AND ADR</vt:lpstr>
      <vt:lpstr>HYPO #1</vt:lpstr>
      <vt:lpstr>APPROACH and AVOIDANT GOALS</vt:lpstr>
      <vt:lpstr>COUNTERACTING COGNITIVE BIASES</vt:lpstr>
      <vt:lpstr>APPRECIATIVE INQUIRY</vt:lpstr>
      <vt:lpstr>HYPO #2</vt:lpstr>
      <vt:lpstr>POSITIVE QUESTIONING</vt:lpstr>
      <vt:lpstr>SUMMARY – APPLIED POSITIVITY</vt:lpstr>
      <vt:lpstr>ADDITIONAL RESOURCES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Positivity In Workplace Conflict Management</dc:title>
  <dc:creator>Kapoor, Vikram</dc:creator>
  <cp:lastModifiedBy>DOEUSER</cp:lastModifiedBy>
  <cp:revision>68</cp:revision>
  <dcterms:created xsi:type="dcterms:W3CDTF">2006-08-16T00:00:00Z</dcterms:created>
  <dcterms:modified xsi:type="dcterms:W3CDTF">2015-03-17T18:56:47Z</dcterms:modified>
</cp:coreProperties>
</file>