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16" r:id="rId4"/>
    <p:sldMasterId id="2147483728" r:id="rId5"/>
  </p:sldMasterIdLst>
  <p:notesMasterIdLst>
    <p:notesMasterId r:id="rId47"/>
  </p:notesMasterIdLst>
  <p:handoutMasterIdLst>
    <p:handoutMasterId r:id="rId48"/>
  </p:handoutMasterIdLst>
  <p:sldIdLst>
    <p:sldId id="1305" r:id="rId6"/>
    <p:sldId id="1236" r:id="rId7"/>
    <p:sldId id="1235" r:id="rId8"/>
    <p:sldId id="1234" r:id="rId9"/>
    <p:sldId id="1237" r:id="rId10"/>
    <p:sldId id="1238" r:id="rId11"/>
    <p:sldId id="1239" r:id="rId12"/>
    <p:sldId id="1284" r:id="rId13"/>
    <p:sldId id="1287" r:id="rId14"/>
    <p:sldId id="1243" r:id="rId15"/>
    <p:sldId id="1244" r:id="rId16"/>
    <p:sldId id="1276" r:id="rId17"/>
    <p:sldId id="1277" r:id="rId18"/>
    <p:sldId id="1278" r:id="rId19"/>
    <p:sldId id="1279" r:id="rId20"/>
    <p:sldId id="1280" r:id="rId21"/>
    <p:sldId id="1281" r:id="rId22"/>
    <p:sldId id="1282" r:id="rId23"/>
    <p:sldId id="1248" r:id="rId24"/>
    <p:sldId id="1251" r:id="rId25"/>
    <p:sldId id="1260" r:id="rId26"/>
    <p:sldId id="1262" r:id="rId27"/>
    <p:sldId id="1289" r:id="rId28"/>
    <p:sldId id="1267" r:id="rId29"/>
    <p:sldId id="1265" r:id="rId30"/>
    <p:sldId id="1304" r:id="rId31"/>
    <p:sldId id="1266" r:id="rId32"/>
    <p:sldId id="1269" r:id="rId33"/>
    <p:sldId id="1272" r:id="rId34"/>
    <p:sldId id="1273" r:id="rId35"/>
    <p:sldId id="1293" r:id="rId36"/>
    <p:sldId id="1294" r:id="rId37"/>
    <p:sldId id="1295" r:id="rId38"/>
    <p:sldId id="1296" r:id="rId39"/>
    <p:sldId id="1297" r:id="rId40"/>
    <p:sldId id="1301" r:id="rId41"/>
    <p:sldId id="1298" r:id="rId42"/>
    <p:sldId id="1299" r:id="rId43"/>
    <p:sldId id="1302" r:id="rId44"/>
    <p:sldId id="1303" r:id="rId45"/>
    <p:sldId id="1274" r:id="rId4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W" initials="HW" lastIdx="12" clrIdx="0"/>
  <p:cmAuthor id="1" name="Wozniak, Genevieve M" initials="GW" lastIdx="3" clrIdx="1"/>
  <p:cmAuthor id="2" name="Blackstone, Nicole" initials="BN" lastIdx="3" clrIdx="2"/>
  <p:cmAuthor id="3" name="Katherine Ramsey" initials="KAR" lastIdx="8" clrIdx="3"/>
  <p:cmAuthor id="4" name="EE" initials="E" lastIdx="3"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9C34D"/>
    <a:srgbClr val="58B23C"/>
    <a:srgbClr val="CC0000"/>
    <a:srgbClr val="FFFF99"/>
    <a:srgbClr val="FF3300"/>
    <a:srgbClr val="E66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4" autoAdjust="0"/>
    <p:restoredTop sz="89303" autoAdjust="0"/>
  </p:normalViewPr>
  <p:slideViewPr>
    <p:cSldViewPr>
      <p:cViewPr varScale="1">
        <p:scale>
          <a:sx n="100" d="100"/>
          <a:sy n="100" d="100"/>
        </p:scale>
        <p:origin x="-1224" y="-102"/>
      </p:cViewPr>
      <p:guideLst>
        <p:guide orient="horz" pos="2688"/>
        <p:guide pos="2880"/>
      </p:guideLst>
    </p:cSldViewPr>
  </p:slideViewPr>
  <p:notesTextViewPr>
    <p:cViewPr>
      <p:scale>
        <a:sx n="100" d="100"/>
        <a:sy n="100" d="100"/>
      </p:scale>
      <p:origin x="0" y="0"/>
    </p:cViewPr>
  </p:notesTextViewPr>
  <p:sorterViewPr>
    <p:cViewPr>
      <p:scale>
        <a:sx n="125" d="100"/>
        <a:sy n="125" d="100"/>
      </p:scale>
      <p:origin x="0" y="9084"/>
    </p:cViewPr>
  </p:sorterViewPr>
  <p:notesViewPr>
    <p:cSldViewPr>
      <p:cViewPr varScale="1">
        <p:scale>
          <a:sx n="69" d="100"/>
          <a:sy n="69" d="100"/>
        </p:scale>
        <p:origin x="-323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1431" tIns="45715" rIns="91431" bIns="45715" rtlCol="0"/>
          <a:lstStyle>
            <a:lvl1pPr algn="l">
              <a:defRPr sz="1200"/>
            </a:lvl1pPr>
          </a:lstStyle>
          <a:p>
            <a:endParaRPr lang="en-US" dirty="0"/>
          </a:p>
        </p:txBody>
      </p:sp>
      <p:sp>
        <p:nvSpPr>
          <p:cNvPr id="3" name="Date Placeholder 2"/>
          <p:cNvSpPr>
            <a:spLocks noGrp="1"/>
          </p:cNvSpPr>
          <p:nvPr>
            <p:ph type="dt" sz="quarter" idx="1"/>
          </p:nvPr>
        </p:nvSpPr>
        <p:spPr>
          <a:xfrm>
            <a:off x="3970339" y="1"/>
            <a:ext cx="3038475" cy="465138"/>
          </a:xfrm>
          <a:prstGeom prst="rect">
            <a:avLst/>
          </a:prstGeom>
        </p:spPr>
        <p:txBody>
          <a:bodyPr vert="horz" lIns="91431" tIns="45715" rIns="91431" bIns="45715" rtlCol="0"/>
          <a:lstStyle>
            <a:lvl1pPr algn="r">
              <a:defRPr sz="1200"/>
            </a:lvl1pPr>
          </a:lstStyle>
          <a:p>
            <a:fld id="{B37F7E83-716C-433D-804F-69F9417C66A6}" type="datetimeFigureOut">
              <a:rPr lang="en-US" smtClean="0"/>
              <a:pPr/>
              <a:t>2/6/2014</a:t>
            </a:fld>
            <a:endParaRPr lang="en-US" dirty="0"/>
          </a:p>
        </p:txBody>
      </p:sp>
      <p:sp>
        <p:nvSpPr>
          <p:cNvPr id="4" name="Footer Placeholder 3"/>
          <p:cNvSpPr>
            <a:spLocks noGrp="1"/>
          </p:cNvSpPr>
          <p:nvPr>
            <p:ph type="ftr" sz="quarter" idx="2"/>
          </p:nvPr>
        </p:nvSpPr>
        <p:spPr>
          <a:xfrm>
            <a:off x="1" y="8829676"/>
            <a:ext cx="3038475" cy="465138"/>
          </a:xfrm>
          <a:prstGeom prst="rect">
            <a:avLst/>
          </a:prstGeom>
        </p:spPr>
        <p:txBody>
          <a:bodyPr vert="horz" lIns="91431" tIns="45715" rIns="91431" bIns="457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6"/>
            <a:ext cx="3038475" cy="465138"/>
          </a:xfrm>
          <a:prstGeom prst="rect">
            <a:avLst/>
          </a:prstGeom>
        </p:spPr>
        <p:txBody>
          <a:bodyPr vert="horz" lIns="91431" tIns="45715" rIns="91431" bIns="45715" rtlCol="0" anchor="b"/>
          <a:lstStyle>
            <a:lvl1pPr algn="r">
              <a:defRPr sz="1200"/>
            </a:lvl1pPr>
          </a:lstStyle>
          <a:p>
            <a:fld id="{1BD44228-2B45-4104-B3E0-C61A823E4402}" type="slidenum">
              <a:rPr lang="en-US" smtClean="0"/>
              <a:pPr/>
              <a:t>‹#›</a:t>
            </a:fld>
            <a:endParaRPr lang="en-US" dirty="0"/>
          </a:p>
        </p:txBody>
      </p:sp>
    </p:spTree>
    <p:extLst>
      <p:ext uri="{BB962C8B-B14F-4D97-AF65-F5344CB8AC3E}">
        <p14:creationId xmlns:p14="http://schemas.microsoft.com/office/powerpoint/2010/main" val="1846786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5" tIns="46583" rIns="93165" bIns="46583"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65" tIns="46583" rIns="93165" bIns="46583" rtlCol="0"/>
          <a:lstStyle>
            <a:lvl1pPr algn="r" fontAlgn="auto">
              <a:spcBef>
                <a:spcPts val="0"/>
              </a:spcBef>
              <a:spcAft>
                <a:spcPts val="0"/>
              </a:spcAft>
              <a:defRPr sz="1200" smtClean="0">
                <a:latin typeface="+mn-lt"/>
              </a:defRPr>
            </a:lvl1pPr>
          </a:lstStyle>
          <a:p>
            <a:pPr>
              <a:defRPr/>
            </a:pPr>
            <a:fld id="{8369CCE0-184C-4685-8528-10CBA3EC768B}" type="datetimeFigureOut">
              <a:rPr lang="en-US"/>
              <a:pPr>
                <a:defRPr/>
              </a:pPr>
              <a:t>2/6/2014</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65" tIns="46583" rIns="93165" bIns="46583"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5" tIns="46583" rIns="93165" bIns="46583"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65" tIns="46583" rIns="93165" bIns="46583"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5" tIns="46583" rIns="93165" bIns="46583" rtlCol="0" anchor="b"/>
          <a:lstStyle>
            <a:lvl1pPr algn="r" fontAlgn="auto">
              <a:spcBef>
                <a:spcPts val="0"/>
              </a:spcBef>
              <a:spcAft>
                <a:spcPts val="0"/>
              </a:spcAft>
              <a:defRPr sz="1200" smtClean="0">
                <a:latin typeface="+mn-lt"/>
              </a:defRPr>
            </a:lvl1pPr>
          </a:lstStyle>
          <a:p>
            <a:pPr>
              <a:defRPr/>
            </a:pPr>
            <a:fld id="{75F75D11-0079-4D42-8AE6-22398F6E9898}" type="slidenum">
              <a:rPr lang="en-US"/>
              <a:pPr>
                <a:defRPr/>
              </a:pPr>
              <a:t>‹#›</a:t>
            </a:fld>
            <a:endParaRPr lang="en-US" dirty="0"/>
          </a:p>
        </p:txBody>
      </p:sp>
    </p:spTree>
    <p:extLst>
      <p:ext uri="{BB962C8B-B14F-4D97-AF65-F5344CB8AC3E}">
        <p14:creationId xmlns:p14="http://schemas.microsoft.com/office/powerpoint/2010/main" val="41919746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1</a:t>
            </a:fld>
            <a:endParaRPr lang="en-US" dirty="0"/>
          </a:p>
        </p:txBody>
      </p:sp>
    </p:spTree>
    <p:extLst>
      <p:ext uri="{BB962C8B-B14F-4D97-AF65-F5344CB8AC3E}">
        <p14:creationId xmlns:p14="http://schemas.microsoft.com/office/powerpoint/2010/main" val="2845651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11</a:t>
            </a:fld>
            <a:endParaRPr lang="en-US"/>
          </a:p>
        </p:txBody>
      </p:sp>
    </p:spTree>
    <p:extLst>
      <p:ext uri="{BB962C8B-B14F-4D97-AF65-F5344CB8AC3E}">
        <p14:creationId xmlns:p14="http://schemas.microsoft.com/office/powerpoint/2010/main" val="1555356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12</a:t>
            </a:fld>
            <a:endParaRPr lang="en-US" dirty="0"/>
          </a:p>
        </p:txBody>
      </p:sp>
    </p:spTree>
    <p:extLst>
      <p:ext uri="{BB962C8B-B14F-4D97-AF65-F5344CB8AC3E}">
        <p14:creationId xmlns:p14="http://schemas.microsoft.com/office/powerpoint/2010/main" val="1760260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2600" dirty="0" smtClean="0">
              <a:solidFill>
                <a:srgbClr val="0000FF"/>
              </a:solidFill>
            </a:endParaRPr>
          </a:p>
          <a:p>
            <a:endParaRPr lang="en-US" sz="2600" dirty="0" smtClean="0"/>
          </a:p>
          <a:p>
            <a:endParaRPr lang="en-US" dirty="0" smtClean="0"/>
          </a:p>
          <a:p>
            <a:pPr marL="342900" lvl="2" indent="-342900" fontAlgn="base">
              <a:lnSpc>
                <a:spcPct val="80000"/>
              </a:lnSpc>
            </a:pPr>
            <a:endParaRPr lang="en-US" sz="2200" dirty="0" smtClean="0"/>
          </a:p>
          <a:p>
            <a:pPr lvl="1">
              <a:buFont typeface="Courier New" panose="02070309020205020404" pitchFamily="49" charset="0"/>
              <a:buNone/>
            </a:pPr>
            <a:endParaRPr lang="en-US" sz="2400" dirty="0"/>
          </a:p>
        </p:txBody>
      </p:sp>
      <p:sp>
        <p:nvSpPr>
          <p:cNvPr id="4" name="Slide Number Placeholder 3"/>
          <p:cNvSpPr>
            <a:spLocks noGrp="1"/>
          </p:cNvSpPr>
          <p:nvPr>
            <p:ph type="sldNum" sz="quarter" idx="10"/>
          </p:nvPr>
        </p:nvSpPr>
        <p:spPr/>
        <p:txBody>
          <a:bodyPr/>
          <a:lstStyle/>
          <a:p>
            <a:fld id="{DEBBE8CF-EDC6-4637-8191-499840DDEC8B}" type="slidenum">
              <a:rPr lang="en-US" smtClean="0"/>
              <a:t>13</a:t>
            </a:fld>
            <a:endParaRPr lang="en-US"/>
          </a:p>
        </p:txBody>
      </p:sp>
    </p:spTree>
    <p:extLst>
      <p:ext uri="{BB962C8B-B14F-4D97-AF65-F5344CB8AC3E}">
        <p14:creationId xmlns:p14="http://schemas.microsoft.com/office/powerpoint/2010/main" val="185791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Courier New" panose="02070309020205020404" pitchFamily="49" charset="0"/>
              <a:buChar char="o"/>
            </a:pPr>
            <a:r>
              <a:rPr lang="en-US" sz="2200" dirty="0" smtClean="0"/>
              <a:t>Basic definition: donation of personnel time, equipment, facilities, or other items that an organization will contribute to the project</a:t>
            </a:r>
          </a:p>
          <a:p>
            <a:pPr lvl="1">
              <a:buFont typeface="Courier New" panose="02070309020205020404" pitchFamily="49" charset="0"/>
              <a:buChar char="o"/>
            </a:pPr>
            <a:r>
              <a:rPr lang="en-US" sz="2200" dirty="0" smtClean="0"/>
              <a:t>Can take many forms, each of which must be assigned a dollar value to be included in the budget</a:t>
            </a:r>
          </a:p>
          <a:p>
            <a:pPr lvl="1">
              <a:buFont typeface="Courier New" panose="02070309020205020404" pitchFamily="49" charset="0"/>
              <a:buChar char="o"/>
            </a:pPr>
            <a:r>
              <a:rPr lang="en-US" sz="2200" dirty="0" smtClean="0"/>
              <a:t>Examples: donation of work hours, facility use, equipment use</a:t>
            </a:r>
          </a:p>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14</a:t>
            </a:fld>
            <a:endParaRPr lang="en-US"/>
          </a:p>
        </p:txBody>
      </p:sp>
    </p:spTree>
    <p:extLst>
      <p:ext uri="{BB962C8B-B14F-4D97-AF65-F5344CB8AC3E}">
        <p14:creationId xmlns:p14="http://schemas.microsoft.com/office/powerpoint/2010/main" val="168957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15</a:t>
            </a:fld>
            <a:endParaRPr lang="en-US"/>
          </a:p>
        </p:txBody>
      </p:sp>
    </p:spTree>
    <p:extLst>
      <p:ext uri="{BB962C8B-B14F-4D97-AF65-F5344CB8AC3E}">
        <p14:creationId xmlns:p14="http://schemas.microsoft.com/office/powerpoint/2010/main" val="2826093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16</a:t>
            </a:fld>
            <a:endParaRPr lang="en-US"/>
          </a:p>
        </p:txBody>
      </p:sp>
    </p:spTree>
    <p:extLst>
      <p:ext uri="{BB962C8B-B14F-4D97-AF65-F5344CB8AC3E}">
        <p14:creationId xmlns:p14="http://schemas.microsoft.com/office/powerpoint/2010/main" val="66504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17</a:t>
            </a:fld>
            <a:endParaRPr lang="en-US" dirty="0"/>
          </a:p>
        </p:txBody>
      </p:sp>
    </p:spTree>
    <p:extLst>
      <p:ext uri="{BB962C8B-B14F-4D97-AF65-F5344CB8AC3E}">
        <p14:creationId xmlns:p14="http://schemas.microsoft.com/office/powerpoint/2010/main" val="3535755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19</a:t>
            </a:fld>
            <a:endParaRPr lang="en-US"/>
          </a:p>
        </p:txBody>
      </p:sp>
    </p:spTree>
    <p:extLst>
      <p:ext uri="{BB962C8B-B14F-4D97-AF65-F5344CB8AC3E}">
        <p14:creationId xmlns:p14="http://schemas.microsoft.com/office/powerpoint/2010/main" val="2352756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2200" dirty="0" smtClean="0"/>
              <a:t>Regardless of the date the Applicant receives the Encourage/Discourage notification, the submission deadline for the Full Application remains the date stated on the FOA cover page</a:t>
            </a:r>
          </a:p>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20</a:t>
            </a:fld>
            <a:endParaRPr lang="en-US"/>
          </a:p>
        </p:txBody>
      </p:sp>
    </p:spTree>
    <p:extLst>
      <p:ext uri="{BB962C8B-B14F-4D97-AF65-F5344CB8AC3E}">
        <p14:creationId xmlns:p14="http://schemas.microsoft.com/office/powerpoint/2010/main" val="2572330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21</a:t>
            </a:fld>
            <a:endParaRPr lang="en-US"/>
          </a:p>
        </p:txBody>
      </p:sp>
    </p:spTree>
    <p:extLst>
      <p:ext uri="{BB962C8B-B14F-4D97-AF65-F5344CB8AC3E}">
        <p14:creationId xmlns:p14="http://schemas.microsoft.com/office/powerpoint/2010/main" val="44410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Advise all potential applicants</a:t>
            </a:r>
            <a:r>
              <a:rPr lang="en-US" baseline="0" dirty="0" smtClean="0"/>
              <a:t> to have a copy of the FOA in front of them for reference.  Submit questions through webinar chat box, to be answered at the end.  All questions will be made public.  Do not include </a:t>
            </a:r>
            <a:r>
              <a:rPr lang="en-US" baseline="0" smtClean="0"/>
              <a:t>proprietary information or PII</a:t>
            </a:r>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2</a:t>
            </a:fld>
            <a:endParaRPr lang="en-US"/>
          </a:p>
        </p:txBody>
      </p:sp>
    </p:spTree>
    <p:extLst>
      <p:ext uri="{BB962C8B-B14F-4D97-AF65-F5344CB8AC3E}">
        <p14:creationId xmlns:p14="http://schemas.microsoft.com/office/powerpoint/2010/main" val="3684805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As part of the merit review process, EERE may invite one or more of the top ranked applicants to participate in a final phase of the merit review evaluation process: Pre-Selection Interviews. </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23</a:t>
            </a:fld>
            <a:endParaRPr lang="en-US" dirty="0"/>
          </a:p>
        </p:txBody>
      </p:sp>
    </p:spTree>
    <p:extLst>
      <p:ext uri="{BB962C8B-B14F-4D97-AF65-F5344CB8AC3E}">
        <p14:creationId xmlns:p14="http://schemas.microsoft.com/office/powerpoint/2010/main" val="1196825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24</a:t>
            </a:fld>
            <a:endParaRPr lang="en-US" dirty="0"/>
          </a:p>
        </p:txBody>
      </p:sp>
    </p:spTree>
    <p:extLst>
      <p:ext uri="{BB962C8B-B14F-4D97-AF65-F5344CB8AC3E}">
        <p14:creationId xmlns:p14="http://schemas.microsoft.com/office/powerpoint/2010/main" val="2664978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27</a:t>
            </a:fld>
            <a:endParaRPr lang="en-US" dirty="0"/>
          </a:p>
        </p:txBody>
      </p:sp>
    </p:spTree>
    <p:extLst>
      <p:ext uri="{BB962C8B-B14F-4D97-AF65-F5344CB8AC3E}">
        <p14:creationId xmlns:p14="http://schemas.microsoft.com/office/powerpoint/2010/main" val="2870596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28</a:t>
            </a:fld>
            <a:endParaRPr lang="en-US" dirty="0"/>
          </a:p>
        </p:txBody>
      </p:sp>
    </p:spTree>
    <p:extLst>
      <p:ext uri="{BB962C8B-B14F-4D97-AF65-F5344CB8AC3E}">
        <p14:creationId xmlns:p14="http://schemas.microsoft.com/office/powerpoint/2010/main" val="3609995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29</a:t>
            </a:fld>
            <a:endParaRPr lang="en-US" dirty="0"/>
          </a:p>
        </p:txBody>
      </p:sp>
    </p:spTree>
    <p:extLst>
      <p:ext uri="{BB962C8B-B14F-4D97-AF65-F5344CB8AC3E}">
        <p14:creationId xmlns:p14="http://schemas.microsoft.com/office/powerpoint/2010/main" val="1008831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30</a:t>
            </a:fld>
            <a:endParaRPr lang="en-US" dirty="0"/>
          </a:p>
        </p:txBody>
      </p:sp>
    </p:spTree>
    <p:extLst>
      <p:ext uri="{BB962C8B-B14F-4D97-AF65-F5344CB8AC3E}">
        <p14:creationId xmlns:p14="http://schemas.microsoft.com/office/powerpoint/2010/main" val="259876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41</a:t>
            </a:fld>
            <a:endParaRPr lang="en-US" dirty="0"/>
          </a:p>
        </p:txBody>
      </p:sp>
    </p:spTree>
    <p:extLst>
      <p:ext uri="{BB962C8B-B14F-4D97-AF65-F5344CB8AC3E}">
        <p14:creationId xmlns:p14="http://schemas.microsoft.com/office/powerpoint/2010/main" val="281859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3</a:t>
            </a:fld>
            <a:endParaRPr lang="en-US"/>
          </a:p>
        </p:txBody>
      </p:sp>
    </p:spTree>
    <p:extLst>
      <p:ext uri="{BB962C8B-B14F-4D97-AF65-F5344CB8AC3E}">
        <p14:creationId xmlns:p14="http://schemas.microsoft.com/office/powerpoint/2010/main" val="288750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Script: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Applicants must submit a Concept Paper by the due date listed above to be eligible to submit a Full Application</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It is imperative that the Applicant/Selectee be responsive during award negotiations and meet negotiation deadlines. Failure to do so may result in cancelation of further award negotiations and rescission of the Selection.</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4</a:t>
            </a:fld>
            <a:endParaRPr lang="en-US"/>
          </a:p>
        </p:txBody>
      </p:sp>
    </p:spTree>
    <p:extLst>
      <p:ext uri="{BB962C8B-B14F-4D97-AF65-F5344CB8AC3E}">
        <p14:creationId xmlns:p14="http://schemas.microsoft.com/office/powerpoint/2010/main" val="339525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one-time actions before submitting an application in response to this FOA, and it is vital that applicants address these items as soon as possible. Some may take several weeks, and failure to complete them could interfere with an applicant’s ability to apply to this FOA, or to meet the negotiation deadlines and receive an award if the application is selected. </a:t>
            </a:r>
          </a:p>
          <a:p>
            <a:r>
              <a:rPr lang="en-US" dirty="0" smtClean="0"/>
              <a:t> </a:t>
            </a:r>
          </a:p>
          <a:p>
            <a:r>
              <a:rPr lang="en-US" i="1" dirty="0" smtClean="0"/>
              <a:t>DUNS Number</a:t>
            </a:r>
          </a:p>
          <a:p>
            <a:r>
              <a:rPr lang="en-US" dirty="0" smtClean="0"/>
              <a:t>Obtain a Dun and Bradstreet Data Universal Numbering System (DUNS) number.</a:t>
            </a:r>
          </a:p>
          <a:p>
            <a:r>
              <a:rPr lang="en-US" dirty="0" smtClean="0"/>
              <a:t> </a:t>
            </a:r>
          </a:p>
          <a:p>
            <a:r>
              <a:rPr lang="en-US" dirty="0" smtClean="0"/>
              <a:t>S</a:t>
            </a:r>
            <a:r>
              <a:rPr lang="en-US" i="1" dirty="0" smtClean="0"/>
              <a:t>ystem for Award Management</a:t>
            </a:r>
          </a:p>
          <a:p>
            <a:r>
              <a:rPr lang="en-US" dirty="0" smtClean="0"/>
              <a:t>Register with the System for Award Management (SAM). Designating an Electronic Business Point of Contact (</a:t>
            </a:r>
            <a:r>
              <a:rPr lang="en-US" dirty="0" err="1" smtClean="0"/>
              <a:t>EBiz</a:t>
            </a:r>
            <a:r>
              <a:rPr lang="en-US" dirty="0" smtClean="0"/>
              <a:t> POC) and obtaining a special password called an MPIN are important steps in SAM registration. Please update your SAM registration annually.</a:t>
            </a:r>
          </a:p>
          <a:p>
            <a:r>
              <a:rPr lang="en-US" dirty="0" smtClean="0"/>
              <a:t> </a:t>
            </a:r>
          </a:p>
          <a:p>
            <a:r>
              <a:rPr lang="en-US" i="1" dirty="0" err="1" smtClean="0"/>
              <a:t>Fedconnect</a:t>
            </a:r>
            <a:endParaRPr lang="en-US" i="1" dirty="0" smtClean="0"/>
          </a:p>
          <a:p>
            <a:r>
              <a:rPr lang="en-US" dirty="0" smtClean="0"/>
              <a:t>Register in FedConnect. To create an organization </a:t>
            </a:r>
          </a:p>
          <a:p>
            <a:r>
              <a:rPr lang="en-US" dirty="0" smtClean="0"/>
              <a:t>account, your organization’s SAM MPIN is required.   For more information about the SAM MPIN or other registration requirements, review the FedConnect Ready, Set, Go! Guide at https://www.fedconnect.net/FedConnect/PublicPages/FedConnect_Ready_Set_Go.pdf.</a:t>
            </a:r>
          </a:p>
          <a:p>
            <a:r>
              <a:rPr lang="en-US" dirty="0" smtClean="0"/>
              <a:t> </a:t>
            </a:r>
          </a:p>
          <a:p>
            <a:r>
              <a:rPr lang="en-US" i="1" dirty="0" smtClean="0"/>
              <a:t>Grants.gov</a:t>
            </a:r>
          </a:p>
          <a:p>
            <a:r>
              <a:rPr lang="en-US" dirty="0" smtClean="0"/>
              <a:t>Register in Grants.gov to receive automatic updates when Amendments to this FOA are posted.  However, please note that </a:t>
            </a:r>
            <a:r>
              <a:rPr lang="en-US" dirty="0" smtClean="0">
                <a:solidFill>
                  <a:srgbClr val="0000FF"/>
                </a:solidFill>
              </a:rPr>
              <a:t>[Delete</a:t>
            </a:r>
            <a:r>
              <a:rPr lang="en-US" baseline="0" dirty="0" smtClean="0">
                <a:solidFill>
                  <a:srgbClr val="0000FF"/>
                </a:solidFill>
              </a:rPr>
              <a:t> if Letters of Intent are not applicable] </a:t>
            </a:r>
            <a:r>
              <a:rPr lang="en-US" u="none" dirty="0" smtClean="0"/>
              <a:t>Letters of Intent,</a:t>
            </a:r>
            <a:r>
              <a:rPr lang="en-US" sz="1600" u="none" dirty="0"/>
              <a:t> </a:t>
            </a:r>
            <a:r>
              <a:rPr lang="en-US" dirty="0" smtClean="0"/>
              <a:t> Concept Papers, and Full Applications will not be accepted through Grants.gov.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5</a:t>
            </a:fld>
            <a:endParaRPr lang="en-US"/>
          </a:p>
        </p:txBody>
      </p:sp>
    </p:spTree>
    <p:extLst>
      <p:ext uri="{BB962C8B-B14F-4D97-AF65-F5344CB8AC3E}">
        <p14:creationId xmlns:p14="http://schemas.microsoft.com/office/powerpoint/2010/main" val="1210106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6</a:t>
            </a:fld>
            <a:endParaRPr lang="en-US" dirty="0"/>
          </a:p>
        </p:txBody>
      </p:sp>
    </p:spTree>
    <p:extLst>
      <p:ext uri="{BB962C8B-B14F-4D97-AF65-F5344CB8AC3E}">
        <p14:creationId xmlns:p14="http://schemas.microsoft.com/office/powerpoint/2010/main" val="37667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EERE will perform a down-select among Phase 1 recipients and provide additional Phase 2 funding only to a subset of recipients</a:t>
            </a:r>
            <a:r>
              <a:rPr lang="en-US" sz="1200" kern="1200" baseline="0" dirty="0" smtClean="0">
                <a:solidFill>
                  <a:schemeClr val="tx1"/>
                </a:solidFill>
                <a:effectLst/>
                <a:latin typeface="+mn-lt"/>
                <a:ea typeface="+mn-ea"/>
                <a:cs typeface="+mn-cs"/>
              </a:rPr>
              <a:t>.  This is described in the FOA in section VI-C.</a:t>
            </a:r>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7</a:t>
            </a:fld>
            <a:endParaRPr lang="en-US"/>
          </a:p>
        </p:txBody>
      </p:sp>
    </p:spTree>
    <p:extLst>
      <p:ext uri="{BB962C8B-B14F-4D97-AF65-F5344CB8AC3E}">
        <p14:creationId xmlns:p14="http://schemas.microsoft.com/office/powerpoint/2010/main" val="393859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smtClean="0"/>
              <a:t>There will be a substantial involvement between EERE and the Prime Recipient during the performance of a resultant cooperative agreement. </a:t>
            </a:r>
            <a:endParaRPr lang="en-US" dirty="0" smtClean="0"/>
          </a:p>
          <a:p>
            <a:pPr marL="171450" indent="-171450">
              <a:buFont typeface="Arial" panose="020B0604020202020204" pitchFamily="34" charset="0"/>
              <a:buChar char="•"/>
            </a:pPr>
            <a:r>
              <a:rPr lang="en-US" dirty="0" smtClean="0"/>
              <a:t>EERE has the right to intervene in the conduct or performance of project activities for programmatic reasons. </a:t>
            </a:r>
          </a:p>
          <a:p>
            <a:pPr marL="628650" lvl="1" indent="-171450">
              <a:buFont typeface="Arial" panose="020B0604020202020204" pitchFamily="34" charset="0"/>
              <a:buChar char="•"/>
            </a:pPr>
            <a:r>
              <a:rPr lang="en-US" dirty="0" smtClean="0"/>
              <a:t>Intervention includes the interruption or modification of the conduct or performance of project activities. EERE does not limit its involvement to the administrative requirements of this Award. Instead, EERE has substantial involvement in the direction and redirection of the technical aspects of the project as a whole. </a:t>
            </a:r>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8</a:t>
            </a:fld>
            <a:endParaRPr lang="en-US" dirty="0"/>
          </a:p>
        </p:txBody>
      </p:sp>
    </p:spTree>
    <p:extLst>
      <p:ext uri="{BB962C8B-B14F-4D97-AF65-F5344CB8AC3E}">
        <p14:creationId xmlns:p14="http://schemas.microsoft.com/office/powerpoint/2010/main" val="375593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BE8CF-EDC6-4637-8191-499840DDEC8B}" type="slidenum">
              <a:rPr lang="en-US" smtClean="0"/>
              <a:t>10</a:t>
            </a:fld>
            <a:endParaRPr lang="en-US"/>
          </a:p>
        </p:txBody>
      </p:sp>
    </p:spTree>
    <p:extLst>
      <p:ext uri="{BB962C8B-B14F-4D97-AF65-F5344CB8AC3E}">
        <p14:creationId xmlns:p14="http://schemas.microsoft.com/office/powerpoint/2010/main" val="20239355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EERE Green Slide Cover">
    <p:spTree>
      <p:nvGrpSpPr>
        <p:cNvPr id="1" name=""/>
        <p:cNvGrpSpPr/>
        <p:nvPr/>
      </p:nvGrpSpPr>
      <p:grpSpPr>
        <a:xfrm>
          <a:off x="0" y="0"/>
          <a:ext cx="0" cy="0"/>
          <a:chOff x="0" y="0"/>
          <a:chExt cx="0" cy="0"/>
        </a:xfrm>
      </p:grpSpPr>
      <p:sp>
        <p:nvSpPr>
          <p:cNvPr id="5" name="Rectangle 19"/>
          <p:cNvSpPr/>
          <p:nvPr/>
        </p:nvSpPr>
        <p:spPr>
          <a:xfrm>
            <a:off x="0" y="0"/>
            <a:ext cx="9144000" cy="3276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9"/>
          <p:cNvSpPr/>
          <p:nvPr userDrawn="1"/>
        </p:nvSpPr>
        <p:spPr>
          <a:xfrm flipH="1">
            <a:off x="5334000" y="3276600"/>
            <a:ext cx="3810000" cy="33655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6"/>
          <p:cNvSpPr/>
          <p:nvPr userDrawn="1"/>
        </p:nvSpPr>
        <p:spPr>
          <a:xfrm flipH="1">
            <a:off x="0" y="1905000"/>
            <a:ext cx="9144000" cy="13716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15" name="Picture 16" descr="volt.JPG"/>
          <p:cNvPicPr>
            <a:picLocks noChangeAspect="1"/>
          </p:cNvPicPr>
          <p:nvPr userDrawn="1"/>
        </p:nvPicPr>
        <p:blipFill>
          <a:blip r:embed="rId2" cstate="print"/>
          <a:srcRect/>
          <a:stretch>
            <a:fillRect/>
          </a:stretch>
        </p:blipFill>
        <p:spPr bwMode="auto">
          <a:xfrm>
            <a:off x="3200400" y="0"/>
            <a:ext cx="2133600" cy="1565275"/>
          </a:xfrm>
          <a:prstGeom prst="rect">
            <a:avLst/>
          </a:prstGeom>
          <a:noFill/>
          <a:ln w="9525">
            <a:noFill/>
            <a:miter lim="800000"/>
            <a:headEnd/>
            <a:tailEnd/>
          </a:ln>
        </p:spPr>
      </p:pic>
      <p:pic>
        <p:nvPicPr>
          <p:cNvPr id="16" name="Picture 13" descr="Oneturbine.JPG"/>
          <p:cNvPicPr>
            <a:picLocks noChangeAspect="1"/>
          </p:cNvPicPr>
          <p:nvPr userDrawn="1"/>
        </p:nvPicPr>
        <p:blipFill>
          <a:blip r:embed="rId3" cstate="print"/>
          <a:srcRect/>
          <a:stretch>
            <a:fillRect/>
          </a:stretch>
        </p:blipFill>
        <p:spPr bwMode="auto">
          <a:xfrm>
            <a:off x="0" y="1524000"/>
            <a:ext cx="1905000" cy="1758950"/>
          </a:xfrm>
          <a:prstGeom prst="rect">
            <a:avLst/>
          </a:prstGeom>
          <a:noFill/>
          <a:ln w="9525">
            <a:noFill/>
            <a:miter lim="800000"/>
            <a:headEnd/>
            <a:tailEnd/>
          </a:ln>
        </p:spPr>
      </p:pic>
      <p:pic>
        <p:nvPicPr>
          <p:cNvPr id="18" name="Picture 14" descr="pumpwithleaves.JPG"/>
          <p:cNvPicPr>
            <a:picLocks noChangeAspect="1"/>
          </p:cNvPicPr>
          <p:nvPr userDrawn="1"/>
        </p:nvPicPr>
        <p:blipFill rotWithShape="1">
          <a:blip r:embed="rId4" cstate="print"/>
          <a:srcRect r="22222"/>
          <a:stretch/>
        </p:blipFill>
        <p:spPr bwMode="auto">
          <a:xfrm>
            <a:off x="5334000" y="1524000"/>
            <a:ext cx="2133600" cy="1762125"/>
          </a:xfrm>
          <a:prstGeom prst="rect">
            <a:avLst/>
          </a:prstGeom>
          <a:noFill/>
          <a:ln w="9525">
            <a:noFill/>
            <a:miter lim="800000"/>
            <a:headEnd/>
            <a:tailEnd/>
          </a:ln>
        </p:spPr>
      </p:pic>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1143000" cy="1524000"/>
          </a:xfrm>
          <a:prstGeom prst="rect">
            <a:avLst/>
          </a:prstGeom>
        </p:spPr>
      </p:pic>
      <p:pic>
        <p:nvPicPr>
          <p:cNvPr id="22" name="Picture 21"/>
          <p:cNvPicPr>
            <a:picLocks noChangeAspect="1"/>
          </p:cNvPicPr>
          <p:nvPr userDrawn="1"/>
        </p:nvPicPr>
        <p:blipFill rotWithShape="1">
          <a:blip r:embed="rId6" cstate="print">
            <a:extLst>
              <a:ext uri="{28A0092B-C50C-407E-A947-70E740481C1C}">
                <a14:useLocalDpi xmlns:a14="http://schemas.microsoft.com/office/drawing/2010/main" val="0"/>
              </a:ext>
            </a:extLst>
          </a:blip>
          <a:srcRect l="19169" r="9478"/>
          <a:stretch/>
        </p:blipFill>
        <p:spPr>
          <a:xfrm>
            <a:off x="7467600" y="1524000"/>
            <a:ext cx="1676400" cy="1762124"/>
          </a:xfrm>
          <a:prstGeom prst="rect">
            <a:avLst/>
          </a:prstGeom>
        </p:spPr>
      </p:pic>
      <p:pic>
        <p:nvPicPr>
          <p:cNvPr id="13" name="Picture 12" descr="led.JPG"/>
          <p:cNvPicPr>
            <a:picLocks noChangeAspect="1"/>
          </p:cNvPicPr>
          <p:nvPr userDrawn="1"/>
        </p:nvPicPr>
        <p:blipFill>
          <a:blip r:embed="rId7" cstate="print"/>
          <a:srcRect/>
          <a:stretch>
            <a:fillRect/>
          </a:stretch>
        </p:blipFill>
        <p:spPr bwMode="auto">
          <a:xfrm>
            <a:off x="1066800" y="0"/>
            <a:ext cx="2133600" cy="1539875"/>
          </a:xfrm>
          <a:prstGeom prst="rect">
            <a:avLst/>
          </a:prstGeom>
          <a:noFill/>
          <a:ln w="9525">
            <a:noFill/>
            <a:miter lim="800000"/>
            <a:headEnd/>
            <a:tailEnd/>
          </a:ln>
        </p:spPr>
      </p:pic>
      <p:pic>
        <p:nvPicPr>
          <p:cNvPr id="14" name="Picture 10" descr="insulate.JPG"/>
          <p:cNvPicPr>
            <a:picLocks noChangeAspect="1"/>
          </p:cNvPicPr>
          <p:nvPr userDrawn="1"/>
        </p:nvPicPr>
        <p:blipFill>
          <a:blip r:embed="rId8" cstate="print"/>
          <a:srcRect/>
          <a:stretch>
            <a:fillRect/>
          </a:stretch>
        </p:blipFill>
        <p:spPr bwMode="auto">
          <a:xfrm>
            <a:off x="3200400" y="1524000"/>
            <a:ext cx="2133600" cy="1752600"/>
          </a:xfrm>
          <a:prstGeom prst="rect">
            <a:avLst/>
          </a:prstGeom>
          <a:noFill/>
          <a:ln w="9525">
            <a:noFill/>
            <a:miter lim="800000"/>
            <a:headEnd/>
            <a:tailEnd/>
          </a:ln>
        </p:spPr>
      </p:pic>
      <p:pic>
        <p:nvPicPr>
          <p:cNvPr id="23" name="Picture 22"/>
          <p:cNvPicPr>
            <a:picLocks noChangeAspect="1"/>
          </p:cNvPicPr>
          <p:nvPr userDrawn="1"/>
        </p:nvPicPr>
        <p:blipFill rotWithShape="1">
          <a:blip r:embed="rId9" cstate="print">
            <a:extLst>
              <a:ext uri="{28A0092B-C50C-407E-A947-70E740481C1C}">
                <a14:useLocalDpi xmlns:a14="http://schemas.microsoft.com/office/drawing/2010/main" val="0"/>
              </a:ext>
            </a:extLst>
          </a:blip>
          <a:srcRect l="18841"/>
          <a:stretch/>
        </p:blipFill>
        <p:spPr>
          <a:xfrm>
            <a:off x="1066800" y="1523144"/>
            <a:ext cx="2133600" cy="1753456"/>
          </a:xfrm>
          <a:prstGeom prst="rect">
            <a:avLst/>
          </a:prstGeom>
        </p:spPr>
      </p:pic>
      <p:pic>
        <p:nvPicPr>
          <p:cNvPr id="26" name="Picture 25"/>
          <p:cNvPicPr>
            <a:picLocks noChangeAspect="1"/>
          </p:cNvPicPr>
          <p:nvPr userDrawn="1"/>
        </p:nvPicPr>
        <p:blipFill rotWithShape="1">
          <a:blip r:embed="rId10" cstate="print">
            <a:extLst>
              <a:ext uri="{28A0092B-C50C-407E-A947-70E740481C1C}">
                <a14:useLocalDpi xmlns:a14="http://schemas.microsoft.com/office/drawing/2010/main" val="0"/>
              </a:ext>
            </a:extLst>
          </a:blip>
          <a:srcRect l="18880"/>
          <a:stretch/>
        </p:blipFill>
        <p:spPr>
          <a:xfrm>
            <a:off x="0" y="1523144"/>
            <a:ext cx="1066800" cy="1753456"/>
          </a:xfrm>
          <a:prstGeom prst="rect">
            <a:avLst/>
          </a:prstGeom>
        </p:spPr>
      </p:pic>
      <p:sp>
        <p:nvSpPr>
          <p:cNvPr id="6" name="Rectangle 15"/>
          <p:cNvSpPr/>
          <p:nvPr/>
        </p:nvSpPr>
        <p:spPr>
          <a:xfrm>
            <a:off x="0" y="6610350"/>
            <a:ext cx="9144000" cy="247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ext Placeholder 9"/>
          <p:cNvSpPr txBox="1">
            <a:spLocks/>
          </p:cNvSpPr>
          <p:nvPr/>
        </p:nvSpPr>
        <p:spPr>
          <a:xfrm>
            <a:off x="130175" y="6616700"/>
            <a:ext cx="7286625" cy="241300"/>
          </a:xfrm>
          <a:prstGeom prst="rect">
            <a:avLst/>
          </a:prstGeom>
        </p:spPr>
        <p:txBody>
          <a:bodyPr>
            <a:normAutofit lnSpcReduction="10000"/>
          </a:bodyPr>
          <a:lstStyle>
            <a:lvl1pPr>
              <a:buNone/>
              <a:defRPr sz="1000" baseline="0">
                <a:solidFill>
                  <a:schemeClr val="bg1"/>
                </a:solidFill>
                <a:latin typeface="Arial" pitchFamily="34" charset="0"/>
                <a:cs typeface="Arial" pitchFamily="34" charset="0"/>
              </a:defRPr>
            </a:lvl1pPr>
          </a:lstStyle>
          <a:p>
            <a:pPr marL="342900" indent="-342900" defTabSz="457200" fontAlgn="auto">
              <a:spcBef>
                <a:spcPct val="20000"/>
              </a:spcBef>
              <a:spcAft>
                <a:spcPts val="0"/>
              </a:spcAft>
              <a:buFont typeface="Arial"/>
              <a:buNone/>
              <a:defRPr/>
            </a:pPr>
            <a:fld id="{24289C06-C21E-485E-9AAF-A99C6B017E3B}" type="slidenum">
              <a:rPr lang="en-US" smtClean="0">
                <a:solidFill>
                  <a:prstClr val="white"/>
                </a:solidFill>
                <a:latin typeface="Calibri"/>
                <a:cs typeface="Calibri"/>
              </a:rPr>
              <a:pPr marL="342900" indent="-342900" defTabSz="457200" fontAlgn="auto">
                <a:spcBef>
                  <a:spcPct val="20000"/>
                </a:spcBef>
                <a:spcAft>
                  <a:spcPts val="0"/>
                </a:spcAft>
                <a:buFont typeface="Arial"/>
                <a:buNone/>
                <a:defRPr/>
              </a:pPr>
              <a:t>‹#›</a:t>
            </a:fld>
            <a:r>
              <a:rPr lang="en-US" dirty="0" smtClean="0">
                <a:solidFill>
                  <a:prstClr val="white"/>
                </a:solidFill>
                <a:latin typeface="Calibri"/>
                <a:cs typeface="Calibri"/>
              </a:rPr>
              <a:t> | Energy Efficiency and Renewable Energy</a:t>
            </a:r>
            <a:endParaRPr lang="en-US" dirty="0">
              <a:solidFill>
                <a:prstClr val="white"/>
              </a:solidFill>
              <a:latin typeface="Calibri"/>
              <a:cs typeface="Calibri"/>
            </a:endParaRPr>
          </a:p>
        </p:txBody>
      </p:sp>
      <p:sp>
        <p:nvSpPr>
          <p:cNvPr id="8" name="Text Placeholder 9"/>
          <p:cNvSpPr txBox="1">
            <a:spLocks/>
          </p:cNvSpPr>
          <p:nvPr/>
        </p:nvSpPr>
        <p:spPr>
          <a:xfrm>
            <a:off x="5476875" y="6616700"/>
            <a:ext cx="3667125" cy="241300"/>
          </a:xfrm>
          <a:prstGeom prst="rect">
            <a:avLst/>
          </a:prstGeom>
        </p:spPr>
        <p:txBody>
          <a:bodyPr>
            <a:normAutofit lnSpcReduction="10000"/>
          </a:bodyPr>
          <a:lstStyle>
            <a:lvl1pPr>
              <a:buNone/>
              <a:defRPr sz="1000" baseline="0">
                <a:solidFill>
                  <a:schemeClr val="bg1"/>
                </a:solidFill>
                <a:latin typeface="Arial" pitchFamily="34" charset="0"/>
                <a:cs typeface="Arial" pitchFamily="34" charset="0"/>
              </a:defRPr>
            </a:lvl1pPr>
          </a:lstStyle>
          <a:p>
            <a:pPr marL="342900" indent="-342900" algn="r" defTabSz="457200" fontAlgn="auto">
              <a:spcBef>
                <a:spcPct val="20000"/>
              </a:spcBef>
              <a:spcAft>
                <a:spcPts val="0"/>
              </a:spcAft>
              <a:buFont typeface="Arial"/>
              <a:buNone/>
              <a:defRPr/>
            </a:pPr>
            <a:r>
              <a:rPr lang="en-US" dirty="0" smtClean="0">
                <a:solidFill>
                  <a:prstClr val="white"/>
                </a:solidFill>
                <a:latin typeface="Calibri"/>
                <a:cs typeface="Calibri"/>
              </a:rPr>
              <a:t>eere.energy.gov</a:t>
            </a:r>
            <a:endParaRPr lang="en-US" dirty="0">
              <a:solidFill>
                <a:prstClr val="white"/>
              </a:solidFill>
              <a:latin typeface="Calibri"/>
              <a:cs typeface="Calibri"/>
            </a:endParaRPr>
          </a:p>
        </p:txBody>
      </p:sp>
      <p:pic>
        <p:nvPicPr>
          <p:cNvPr id="21" name="Picture 2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562600" y="477001"/>
            <a:ext cx="3352800" cy="492725"/>
          </a:xfrm>
          <a:prstGeom prst="rect">
            <a:avLst/>
          </a:prstGeom>
        </p:spPr>
      </p:pic>
    </p:spTree>
    <p:extLst>
      <p:ext uri="{BB962C8B-B14F-4D97-AF65-F5344CB8AC3E}">
        <p14:creationId xmlns:p14="http://schemas.microsoft.com/office/powerpoint/2010/main" val="277733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and Upper Caption">
    <p:spTree>
      <p:nvGrpSpPr>
        <p:cNvPr id="1" name=""/>
        <p:cNvGrpSpPr/>
        <p:nvPr/>
      </p:nvGrpSpPr>
      <p:grpSpPr>
        <a:xfrm>
          <a:off x="0" y="0"/>
          <a:ext cx="0" cy="0"/>
          <a:chOff x="0" y="0"/>
          <a:chExt cx="0" cy="0"/>
        </a:xfrm>
      </p:grpSpPr>
      <p:sp>
        <p:nvSpPr>
          <p:cNvPr id="8" name="Content Placeholder 2"/>
          <p:cNvSpPr>
            <a:spLocks noGrp="1"/>
          </p:cNvSpPr>
          <p:nvPr>
            <p:ph sz="half" idx="11"/>
          </p:nvPr>
        </p:nvSpPr>
        <p:spPr>
          <a:xfrm>
            <a:off x="297180" y="1246667"/>
            <a:ext cx="8549640" cy="5029200"/>
          </a:xfrm>
          <a:prstGeom prst="rect">
            <a:avLst/>
          </a:prstGeom>
        </p:spPr>
        <p:txBody>
          <a:bodyPr>
            <a:noAutofit/>
          </a:bodyPr>
          <a:lstStyle>
            <a:lvl1pPr marL="342900" indent="-342900">
              <a:buFont typeface="Wingdings" pitchFamily="2" charset="2"/>
              <a:buChar char="§"/>
              <a:defRPr sz="2800" b="0" i="0">
                <a:solidFill>
                  <a:schemeClr val="tx2"/>
                </a:solidFill>
                <a:latin typeface="Gill Sans MT"/>
                <a:cs typeface="Gill Sans MT"/>
              </a:defRPr>
            </a:lvl1pPr>
            <a:lvl2pPr>
              <a:defRPr sz="2400" b="0" i="0">
                <a:solidFill>
                  <a:schemeClr val="tx2"/>
                </a:solidFill>
                <a:latin typeface="Gill Sans MT"/>
                <a:cs typeface="Gill Sans MT"/>
              </a:defRPr>
            </a:lvl2pPr>
            <a:lvl3pPr>
              <a:defRPr sz="2000" b="0" i="0">
                <a:solidFill>
                  <a:schemeClr val="tx2"/>
                </a:solidFill>
                <a:latin typeface="Gill Sans MT"/>
                <a:cs typeface="Gill Sans MT"/>
              </a:defRPr>
            </a:lvl3pPr>
            <a:lvl4pPr marL="1600200" indent="-228600">
              <a:buFont typeface="Courier New" pitchFamily="49" charset="0"/>
              <a:buChar char="o"/>
              <a:defRPr sz="1800" b="0" i="0">
                <a:solidFill>
                  <a:schemeClr val="tx2"/>
                </a:solidFill>
                <a:latin typeface="Gill Sans MT"/>
                <a:cs typeface="Gill Sans MT"/>
              </a:defRPr>
            </a:lvl4pPr>
            <a:lvl5pPr>
              <a:defRPr sz="1800" b="0" i="0">
                <a:solidFill>
                  <a:schemeClr val="tx2"/>
                </a:solidFill>
                <a:latin typeface="Gill Sans MT"/>
                <a:cs typeface="Gill Sans M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297705" y="623154"/>
            <a:ext cx="8549640" cy="397572"/>
          </a:xfrm>
          <a:prstGeom prst="rect">
            <a:avLst/>
          </a:prstGeom>
        </p:spPr>
        <p:txBody>
          <a:bodyPr>
            <a:noAutofit/>
          </a:bodyPr>
          <a:lstStyle>
            <a:lvl1pPr marL="0" indent="0">
              <a:buNone/>
              <a:defRPr sz="2000" b="1" i="0">
                <a:solidFill>
                  <a:schemeClr val="tx2"/>
                </a:solidFill>
                <a:latin typeface="Gill Sans"/>
                <a:cs typeface="Gill Sans"/>
              </a:defRPr>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9" name="Title Placeholder 1"/>
          <p:cNvSpPr>
            <a:spLocks noGrp="1"/>
          </p:cNvSpPr>
          <p:nvPr>
            <p:ph type="title"/>
          </p:nvPr>
        </p:nvSpPr>
        <p:spPr>
          <a:xfrm>
            <a:off x="297705" y="125776"/>
            <a:ext cx="8549640" cy="574448"/>
          </a:xfrm>
          <a:prstGeom prst="rect">
            <a:avLst/>
          </a:prstGeom>
        </p:spPr>
        <p:txBody>
          <a:bodyPr vert="horz" lIns="91440" tIns="45720" rIns="91440" bIns="45720" rtlCol="0" anchor="ctr">
            <a:noAutofit/>
          </a:bodyPr>
          <a:lstStyle>
            <a:lvl1pPr>
              <a:defRPr sz="3600" b="1" i="0">
                <a:solidFill>
                  <a:schemeClr val="tx2"/>
                </a:solidFill>
                <a:latin typeface="Gill Sans MT"/>
                <a:cs typeface="Gill Sans MT"/>
              </a:defRPr>
            </a:lvl1pPr>
          </a:lstStyle>
          <a:p>
            <a:r>
              <a:rPr lang="en-US" dirty="0" smtClean="0"/>
              <a:t>Click to edit Master title style</a:t>
            </a:r>
            <a:endParaRPr lang="en-US" dirty="0"/>
          </a:p>
        </p:txBody>
      </p:sp>
      <p:sp>
        <p:nvSpPr>
          <p:cNvPr id="13" name="Text Placeholder 3"/>
          <p:cNvSpPr>
            <a:spLocks noGrp="1"/>
          </p:cNvSpPr>
          <p:nvPr>
            <p:ph type="body" sz="quarter" idx="10"/>
          </p:nvPr>
        </p:nvSpPr>
        <p:spPr>
          <a:xfrm>
            <a:off x="2171699" y="6381749"/>
            <a:ext cx="6384925" cy="476251"/>
          </a:xfrm>
          <a:prstGeom prst="rect">
            <a:avLst/>
          </a:prstGeom>
        </p:spPr>
        <p:txBody>
          <a:bodyPr anchor="ctr">
            <a:noAutofit/>
          </a:bodyPr>
          <a:lstStyle>
            <a:lvl1pPr marL="0" indent="0">
              <a:buNone/>
              <a:defRPr sz="1200" b="0" i="0">
                <a:solidFill>
                  <a:schemeClr val="tx2"/>
                </a:solidFill>
                <a:latin typeface="Gill Sans MT"/>
                <a:cs typeface="Gill Sans MT"/>
              </a:defRPr>
            </a:lvl1pPr>
          </a:lstStyle>
          <a:p>
            <a:pPr lvl="0"/>
            <a:r>
              <a:rPr lang="en-US" smtClean="0"/>
              <a:t>Click to edit Master text styles</a:t>
            </a:r>
          </a:p>
        </p:txBody>
      </p:sp>
      <p:sp>
        <p:nvSpPr>
          <p:cNvPr id="7" name="Slide Number Placeholder 5"/>
          <p:cNvSpPr>
            <a:spLocks noGrp="1"/>
          </p:cNvSpPr>
          <p:nvPr>
            <p:ph type="sldNum" sz="quarter" idx="4"/>
          </p:nvPr>
        </p:nvSpPr>
        <p:spPr>
          <a:xfrm>
            <a:off x="8640559" y="6455136"/>
            <a:ext cx="503441" cy="384048"/>
          </a:xfrm>
          <a:prstGeom prst="rect">
            <a:avLst/>
          </a:prstGeom>
        </p:spPr>
        <p:txBody>
          <a:bodyPr anchor="ctr" anchorCtr="0">
            <a:noAutofit/>
          </a:bodyPr>
          <a:lstStyle>
            <a:lvl1pPr algn="ctr">
              <a:defRPr sz="1100">
                <a:solidFill>
                  <a:schemeClr val="tx2"/>
                </a:solidFill>
                <a:latin typeface="Arial" pitchFamily="34" charset="0"/>
                <a:cs typeface="Arial" pitchFamily="34" charset="0"/>
              </a:defRPr>
            </a:lvl1pPr>
          </a:lstStyle>
          <a:p>
            <a:fld id="{BBAC4F1B-1A8A-544E-AFC1-E33B44DC897E}" type="slidenum">
              <a:rPr lang="en-US" smtClean="0">
                <a:solidFill>
                  <a:srgbClr val="6B737B"/>
                </a:solidFill>
              </a:rPr>
              <a:pPr/>
              <a:t>‹#›</a:t>
            </a:fld>
            <a:endParaRPr lang="en-US" dirty="0">
              <a:solidFill>
                <a:srgbClr val="6B737B"/>
              </a:solidFill>
            </a:endParaRPr>
          </a:p>
        </p:txBody>
      </p:sp>
    </p:spTree>
    <p:extLst>
      <p:ext uri="{BB962C8B-B14F-4D97-AF65-F5344CB8AC3E}">
        <p14:creationId xmlns:p14="http://schemas.microsoft.com/office/powerpoint/2010/main" val="14943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590675"/>
            <a:ext cx="8229600" cy="4802188"/>
          </a:xfrm>
          <a:prstGeom prst="rect">
            <a:avLst/>
          </a:prstGeom>
        </p:spPr>
        <p:txBody>
          <a:bodyPr/>
          <a:lstStyle>
            <a:lvl1pPr>
              <a:buFont typeface="Wingdings" pitchFamily="2" charset="2"/>
              <a:buChar cha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305800" y="6356350"/>
            <a:ext cx="381000" cy="365125"/>
          </a:xfrm>
          <a:prstGeom prst="rect">
            <a:avLst/>
          </a:prstGeom>
        </p:spPr>
        <p:txBody>
          <a:bodyPr/>
          <a:lstStyle>
            <a:lvl1pPr>
              <a:defRPr>
                <a:solidFill>
                  <a:schemeClr val="tx2"/>
                </a:solidFill>
              </a:defRPr>
            </a:lvl1pPr>
          </a:lstStyle>
          <a:p>
            <a:fld id="{29A78F14-39B8-4AEA-825E-B2B5F4E16D04}" type="slidenum">
              <a:rPr lang="en-US" smtClean="0"/>
              <a:pPr/>
              <a:t>‹#›</a:t>
            </a:fld>
            <a:endParaRPr lang="en-US" dirty="0"/>
          </a:p>
        </p:txBody>
      </p:sp>
    </p:spTree>
    <p:extLst>
      <p:ext uri="{BB962C8B-B14F-4D97-AF65-F5344CB8AC3E}">
        <p14:creationId xmlns:p14="http://schemas.microsoft.com/office/powerpoint/2010/main" val="14202048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DE8E907-D045-43F2-85E9-38BC0B852428}" type="datetimeFigureOut">
              <a:rPr lang="en-US" smtClean="0"/>
              <a:t>2/6/2014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C1EAB8B-208B-4EF7-8AAA-66C8D7B823E7}" type="slidenum">
              <a:rPr lang="en-US" smtClean="0"/>
              <a:t>‹#›</a:t>
            </a:fld>
            <a:endParaRPr lang="en-US"/>
          </a:p>
        </p:txBody>
      </p:sp>
    </p:spTree>
    <p:extLst>
      <p:ext uri="{BB962C8B-B14F-4D97-AF65-F5344CB8AC3E}">
        <p14:creationId xmlns:p14="http://schemas.microsoft.com/office/powerpoint/2010/main" val="11588589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EERE Green Slide I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5"/>
          <p:cNvSpPr>
            <a:spLocks noGrp="1"/>
          </p:cNvSpPr>
          <p:nvPr>
            <p:ph sz="quarter" idx="10"/>
          </p:nvPr>
        </p:nvSpPr>
        <p:spPr>
          <a:xfrm>
            <a:off x="457200" y="10668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774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146175"/>
            <a:ext cx="7772400" cy="6858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85800" y="1828800"/>
            <a:ext cx="7772400" cy="47307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xfrm>
            <a:off x="685800" y="6629400"/>
            <a:ext cx="1905000" cy="225425"/>
          </a:xfrm>
          <a:prstGeom prst="rect">
            <a:avLst/>
          </a:prstGeom>
        </p:spPr>
        <p:txBody>
          <a:bodyPr/>
          <a:lstStyle>
            <a:lvl1pPr>
              <a:defRPr>
                <a:latin typeface="Arial" charset="0"/>
                <a:ea typeface="ＭＳ Ｐゴシック" pitchFamily="-107" charset="-128"/>
                <a:cs typeface="+mn-cs"/>
              </a:defRPr>
            </a:lvl1pPr>
          </a:lstStyle>
          <a:p>
            <a:pPr>
              <a:defRPr/>
            </a:pPr>
            <a:endParaRPr lang="en-US" dirty="0">
              <a:solidFill>
                <a:srgbClr val="0079C1"/>
              </a:solidFill>
            </a:endParaRPr>
          </a:p>
        </p:txBody>
      </p:sp>
      <p:sp>
        <p:nvSpPr>
          <p:cNvPr id="5" name="Rectangle 11"/>
          <p:cNvSpPr>
            <a:spLocks noGrp="1" noChangeArrowheads="1"/>
          </p:cNvSpPr>
          <p:nvPr>
            <p:ph type="ftr" sz="quarter" idx="11"/>
          </p:nvPr>
        </p:nvSpPr>
        <p:spPr>
          <a:xfrm>
            <a:off x="3127375" y="6629400"/>
            <a:ext cx="2895600" cy="228600"/>
          </a:xfrm>
          <a:prstGeom prst="rect">
            <a:avLst/>
          </a:prstGeom>
        </p:spPr>
        <p:txBody>
          <a:bodyPr/>
          <a:lstStyle>
            <a:lvl1pPr>
              <a:defRPr>
                <a:latin typeface="Arial" charset="0"/>
                <a:ea typeface="ＭＳ Ｐゴシック" pitchFamily="-107" charset="-128"/>
                <a:cs typeface="+mn-cs"/>
              </a:defRPr>
            </a:lvl1pPr>
          </a:lstStyle>
          <a:p>
            <a:pPr>
              <a:defRPr/>
            </a:pPr>
            <a:endParaRPr lang="en-US" dirty="0">
              <a:solidFill>
                <a:srgbClr val="0079C1"/>
              </a:solidFill>
            </a:endParaRPr>
          </a:p>
        </p:txBody>
      </p:sp>
      <p:sp>
        <p:nvSpPr>
          <p:cNvPr id="6" name="Rectangle 12"/>
          <p:cNvSpPr>
            <a:spLocks noGrp="1" noChangeArrowheads="1"/>
          </p:cNvSpPr>
          <p:nvPr>
            <p:ph type="sldNum" sz="quarter" idx="12"/>
          </p:nvPr>
        </p:nvSpPr>
        <p:spPr>
          <a:xfrm>
            <a:off x="6534150" y="6629400"/>
            <a:ext cx="1924050" cy="228600"/>
          </a:xfrm>
          <a:prstGeom prst="rect">
            <a:avLst/>
          </a:prstGeom>
        </p:spPr>
        <p:txBody>
          <a:bodyPr/>
          <a:lstStyle>
            <a:lvl1pPr>
              <a:defRPr>
                <a:latin typeface="Arial" charset="0"/>
                <a:ea typeface="ＭＳ Ｐゴシック" pitchFamily="-107" charset="-128"/>
                <a:cs typeface="+mn-cs"/>
              </a:defRPr>
            </a:lvl1pPr>
          </a:lstStyle>
          <a:p>
            <a:pPr>
              <a:defRPr/>
            </a:pPr>
            <a:fld id="{B8D7AB61-6937-4536-B7F0-681114A2DFB5}" type="slidenum">
              <a:rPr lang="en-US">
                <a:solidFill>
                  <a:srgbClr val="0079C1"/>
                </a:solidFill>
              </a:rPr>
              <a:pPr>
                <a:defRPr/>
              </a:pPr>
              <a:t>‹#›</a:t>
            </a:fld>
            <a:endParaRPr lang="en-US" dirty="0">
              <a:solidFill>
                <a:srgbClr val="0079C1"/>
              </a:solidFill>
            </a:endParaRPr>
          </a:p>
        </p:txBody>
      </p:sp>
    </p:spTree>
    <p:extLst>
      <p:ext uri="{BB962C8B-B14F-4D97-AF65-F5344CB8AC3E}">
        <p14:creationId xmlns:p14="http://schemas.microsoft.com/office/powerpoint/2010/main" val="210922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17" descr="1382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947738"/>
            <a:ext cx="91789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sp>
        <p:nvSpPr>
          <p:cNvPr id="9" name="Rectangle 8"/>
          <p:cNvSpPr/>
          <p:nvPr userDrawn="1"/>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sp>
        <p:nvSpPr>
          <p:cNvPr id="10" name="Rectangle 9"/>
          <p:cNvSpPr/>
          <p:nvPr userDrawn="1"/>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sp>
        <p:nvSpPr>
          <p:cNvPr id="11" name="Rectangle 10"/>
          <p:cNvSpPr/>
          <p:nvPr userDrawn="1"/>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sp>
        <p:nvSpPr>
          <p:cNvPr id="12" name="Rectangle 11"/>
          <p:cNvSpPr/>
          <p:nvPr userDrawn="1"/>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grpSp>
        <p:nvGrpSpPr>
          <p:cNvPr id="13" name="Group 21"/>
          <p:cNvGrpSpPr>
            <a:grpSpLocks/>
          </p:cNvGrpSpPr>
          <p:nvPr userDrawn="1"/>
        </p:nvGrpSpPr>
        <p:grpSpPr bwMode="auto">
          <a:xfrm flipH="1" flipV="1">
            <a:off x="0" y="920750"/>
            <a:ext cx="9144000" cy="55563"/>
            <a:chOff x="0" y="832104"/>
            <a:chExt cx="9144000" cy="54864"/>
          </a:xfrm>
        </p:grpSpPr>
        <p:sp>
          <p:nvSpPr>
            <p:cNvPr id="14" name="Rectangle 13"/>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46" fontAlgn="auto">
                <a:spcBef>
                  <a:spcPts val="0"/>
                </a:spcBef>
                <a:spcAft>
                  <a:spcPts val="0"/>
                </a:spcAft>
                <a:defRPr/>
              </a:pPr>
              <a:endParaRPr lang="en-US" dirty="0">
                <a:solidFill>
                  <a:prstClr val="white"/>
                </a:solidFill>
              </a:endParaRPr>
            </a:p>
          </p:txBody>
        </p:sp>
        <p:sp>
          <p:nvSpPr>
            <p:cNvPr id="15" name="Rectangle 14"/>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46" fontAlgn="auto">
                <a:spcBef>
                  <a:spcPts val="0"/>
                </a:spcBef>
                <a:spcAft>
                  <a:spcPts val="0"/>
                </a:spcAft>
                <a:defRPr/>
              </a:pPr>
              <a:endParaRPr lang="en-US" dirty="0">
                <a:solidFill>
                  <a:prstClr val="white"/>
                </a:solidFill>
              </a:endParaRPr>
            </a:p>
          </p:txBody>
        </p:sp>
        <p:sp>
          <p:nvSpPr>
            <p:cNvPr id="16" name="Rectangle 15"/>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46" fontAlgn="auto">
                <a:spcBef>
                  <a:spcPts val="0"/>
                </a:spcBef>
                <a:spcAft>
                  <a:spcPts val="0"/>
                </a:spcAft>
                <a:defRPr/>
              </a:pPr>
              <a:endParaRPr lang="en-US" dirty="0">
                <a:solidFill>
                  <a:prstClr val="white"/>
                </a:solidFill>
              </a:endParaRPr>
            </a:p>
          </p:txBody>
        </p:sp>
      </p:grpSp>
      <p:pic>
        <p:nvPicPr>
          <p:cNvPr id="17" name="Picture 32" descr="doe_logo_ppt.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21400" y="276225"/>
            <a:ext cx="2743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02680" y="147798"/>
            <a:ext cx="5626620" cy="603505"/>
          </a:xfrm>
          <a:prstGeom prst="rect">
            <a:avLst/>
          </a:prstGeom>
        </p:spPr>
        <p:txBody>
          <a:bodyPr lIns="0" rIns="0">
            <a:normAutofit/>
          </a:bodyPr>
          <a:lstStyle>
            <a:lvl1pPr algn="l">
              <a:defRPr sz="1600">
                <a:solidFill>
                  <a:srgbClr val="FFFFFF"/>
                </a:solidFill>
                <a:latin typeface="+mj-lt"/>
                <a:cs typeface="Arial Narrow"/>
              </a:defRPr>
            </a:lvl1pPr>
          </a:lstStyle>
          <a:p>
            <a:r>
              <a:rPr lang="en-US" smtClean="0"/>
              <a:t>Click to edit Master title style</a:t>
            </a:r>
            <a:endParaRPr lang="en-US" dirty="0"/>
          </a:p>
        </p:txBody>
      </p:sp>
      <p:sp>
        <p:nvSpPr>
          <p:cNvPr id="3"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mj-lt"/>
                <a:cs typeface="Arial Narrow"/>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17"/>
          <p:cNvSpPr>
            <a:spLocks noGrp="1"/>
          </p:cNvSpPr>
          <p:nvPr>
            <p:ph type="body" sz="quarter" idx="10"/>
          </p:nvPr>
        </p:nvSpPr>
        <p:spPr>
          <a:xfrm>
            <a:off x="6054500" y="5206076"/>
            <a:ext cx="3082300" cy="331125"/>
          </a:xfrm>
          <a:prstGeom prst="rect">
            <a:avLst/>
          </a:prstGeom>
        </p:spPr>
        <p:txBody>
          <a:bodyPr/>
          <a:lstStyle>
            <a:lvl1pPr marL="0" marR="0" indent="0" algn="l" defTabSz="457146"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latin typeface="+mj-lt"/>
                <a:cs typeface="Arial"/>
              </a:defRPr>
            </a:lvl1pPr>
          </a:lstStyle>
          <a:p>
            <a:pPr lvl="0"/>
            <a:r>
              <a:rPr lang="en-US" noProof="0" smtClean="0"/>
              <a:t>Click to edit Master text styles</a:t>
            </a:r>
          </a:p>
        </p:txBody>
      </p:sp>
      <p:sp>
        <p:nvSpPr>
          <p:cNvPr id="24" name="Text Placeholder 22"/>
          <p:cNvSpPr>
            <a:spLocks noGrp="1"/>
          </p:cNvSpPr>
          <p:nvPr>
            <p:ph type="body" sz="quarter" idx="12"/>
          </p:nvPr>
        </p:nvSpPr>
        <p:spPr>
          <a:xfrm>
            <a:off x="6054450" y="5543500"/>
            <a:ext cx="3089550" cy="734900"/>
          </a:xfrm>
          <a:prstGeom prst="rect">
            <a:avLst/>
          </a:prstGeom>
        </p:spPr>
        <p:txBody>
          <a:bodyPr/>
          <a:lstStyle>
            <a:lvl1pPr marL="0" marR="0" indent="0" algn="l" defTabSz="457146"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mn-lt"/>
                <a:cs typeface="Arial Narrow"/>
              </a:defRPr>
            </a:lvl1pPr>
          </a:lstStyle>
          <a:p>
            <a:pPr lvl="0"/>
            <a:r>
              <a:rPr lang="en-US" noProof="0" dirty="0" smtClean="0"/>
              <a:t>Click to edit Master text styles</a:t>
            </a:r>
          </a:p>
        </p:txBody>
      </p:sp>
      <p:sp>
        <p:nvSpPr>
          <p:cNvPr id="19" name="Text Placeholder 18"/>
          <p:cNvSpPr>
            <a:spLocks noGrp="1"/>
          </p:cNvSpPr>
          <p:nvPr>
            <p:ph type="body" sz="quarter" idx="13"/>
          </p:nvPr>
        </p:nvSpPr>
        <p:spPr>
          <a:xfrm>
            <a:off x="168100" y="5672914"/>
            <a:ext cx="1390650" cy="288687"/>
          </a:xfrm>
          <a:prstGeom prst="rect">
            <a:avLst/>
          </a:prstGeom>
        </p:spPr>
        <p:txBody>
          <a:bodyPr>
            <a:normAutofit/>
          </a:bodyPr>
          <a:lstStyle>
            <a:lvl1pPr>
              <a:buNone/>
              <a:defRPr sz="1200">
                <a:solidFill>
                  <a:schemeClr val="bg1"/>
                </a:solidFill>
                <a:latin typeface="+mn-lt"/>
              </a:defRPr>
            </a:lvl1pPr>
            <a:lvl5pPr>
              <a:defRPr/>
            </a:lvl5pPr>
          </a:lstStyle>
          <a:p>
            <a:pPr lvl="0"/>
            <a:r>
              <a:rPr lang="en-US" smtClean="0"/>
              <a:t>Click to edit Master text styles</a:t>
            </a:r>
          </a:p>
        </p:txBody>
      </p:sp>
    </p:spTree>
    <p:extLst>
      <p:ext uri="{BB962C8B-B14F-4D97-AF65-F5344CB8AC3E}">
        <p14:creationId xmlns:p14="http://schemas.microsoft.com/office/powerpoint/2010/main" val="359999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DE8E907-D045-43F2-85E9-38BC0B852428}" type="datetimeFigureOut">
              <a:rPr lang="en-US" smtClean="0"/>
              <a:t>2/6/2014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C1EAB8B-208B-4EF7-8AAA-66C8D7B823E7}" type="slidenum">
              <a:rPr lang="en-US" smtClean="0"/>
              <a:t>‹#›</a:t>
            </a:fld>
            <a:endParaRPr lang="en-US"/>
          </a:p>
        </p:txBody>
      </p:sp>
    </p:spTree>
    <p:extLst>
      <p:ext uri="{BB962C8B-B14F-4D97-AF65-F5344CB8AC3E}">
        <p14:creationId xmlns:p14="http://schemas.microsoft.com/office/powerpoint/2010/main" val="115885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EERE Green Slide Cover">
    <p:spTree>
      <p:nvGrpSpPr>
        <p:cNvPr id="1" name=""/>
        <p:cNvGrpSpPr/>
        <p:nvPr/>
      </p:nvGrpSpPr>
      <p:grpSpPr>
        <a:xfrm>
          <a:off x="0" y="0"/>
          <a:ext cx="0" cy="0"/>
          <a:chOff x="0" y="0"/>
          <a:chExt cx="0" cy="0"/>
        </a:xfrm>
      </p:grpSpPr>
      <p:sp>
        <p:nvSpPr>
          <p:cNvPr id="5" name="Rectangle 19"/>
          <p:cNvSpPr/>
          <p:nvPr/>
        </p:nvSpPr>
        <p:spPr>
          <a:xfrm>
            <a:off x="0" y="0"/>
            <a:ext cx="9144000" cy="3276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9"/>
          <p:cNvSpPr/>
          <p:nvPr userDrawn="1"/>
        </p:nvSpPr>
        <p:spPr>
          <a:xfrm flipH="1">
            <a:off x="5334000" y="3276600"/>
            <a:ext cx="3810000" cy="33655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6"/>
          <p:cNvSpPr/>
          <p:nvPr userDrawn="1"/>
        </p:nvSpPr>
        <p:spPr>
          <a:xfrm flipH="1">
            <a:off x="0" y="1905000"/>
            <a:ext cx="9144000" cy="13716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15" name="Picture 16" descr="volt.JPG"/>
          <p:cNvPicPr>
            <a:picLocks noChangeAspect="1"/>
          </p:cNvPicPr>
          <p:nvPr userDrawn="1"/>
        </p:nvPicPr>
        <p:blipFill>
          <a:blip r:embed="rId2" cstate="print"/>
          <a:srcRect/>
          <a:stretch>
            <a:fillRect/>
          </a:stretch>
        </p:blipFill>
        <p:spPr bwMode="auto">
          <a:xfrm>
            <a:off x="3200400" y="0"/>
            <a:ext cx="2133600" cy="1565275"/>
          </a:xfrm>
          <a:prstGeom prst="rect">
            <a:avLst/>
          </a:prstGeom>
          <a:noFill/>
          <a:ln w="9525">
            <a:noFill/>
            <a:miter lim="800000"/>
            <a:headEnd/>
            <a:tailEnd/>
          </a:ln>
        </p:spPr>
      </p:pic>
      <p:pic>
        <p:nvPicPr>
          <p:cNvPr id="16" name="Picture 13" descr="Oneturbine.JPG"/>
          <p:cNvPicPr>
            <a:picLocks noChangeAspect="1"/>
          </p:cNvPicPr>
          <p:nvPr userDrawn="1"/>
        </p:nvPicPr>
        <p:blipFill>
          <a:blip r:embed="rId3" cstate="print"/>
          <a:srcRect/>
          <a:stretch>
            <a:fillRect/>
          </a:stretch>
        </p:blipFill>
        <p:spPr bwMode="auto">
          <a:xfrm>
            <a:off x="0" y="1524000"/>
            <a:ext cx="1905000" cy="1758950"/>
          </a:xfrm>
          <a:prstGeom prst="rect">
            <a:avLst/>
          </a:prstGeom>
          <a:noFill/>
          <a:ln w="9525">
            <a:noFill/>
            <a:miter lim="800000"/>
            <a:headEnd/>
            <a:tailEnd/>
          </a:ln>
        </p:spPr>
      </p:pic>
      <p:pic>
        <p:nvPicPr>
          <p:cNvPr id="18" name="Picture 14" descr="pumpwithleaves.JPG"/>
          <p:cNvPicPr>
            <a:picLocks noChangeAspect="1"/>
          </p:cNvPicPr>
          <p:nvPr userDrawn="1"/>
        </p:nvPicPr>
        <p:blipFill rotWithShape="1">
          <a:blip r:embed="rId4" cstate="print"/>
          <a:srcRect r="22222"/>
          <a:stretch/>
        </p:blipFill>
        <p:spPr bwMode="auto">
          <a:xfrm>
            <a:off x="5334000" y="1524000"/>
            <a:ext cx="2133600" cy="1762125"/>
          </a:xfrm>
          <a:prstGeom prst="rect">
            <a:avLst/>
          </a:prstGeom>
          <a:noFill/>
          <a:ln w="9525">
            <a:noFill/>
            <a:miter lim="800000"/>
            <a:headEnd/>
            <a:tailEnd/>
          </a:ln>
        </p:spPr>
      </p:pic>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1143000" cy="1524000"/>
          </a:xfrm>
          <a:prstGeom prst="rect">
            <a:avLst/>
          </a:prstGeom>
        </p:spPr>
      </p:pic>
      <p:pic>
        <p:nvPicPr>
          <p:cNvPr id="22" name="Picture 21"/>
          <p:cNvPicPr>
            <a:picLocks noChangeAspect="1"/>
          </p:cNvPicPr>
          <p:nvPr userDrawn="1"/>
        </p:nvPicPr>
        <p:blipFill rotWithShape="1">
          <a:blip r:embed="rId6" cstate="print">
            <a:extLst>
              <a:ext uri="{28A0092B-C50C-407E-A947-70E740481C1C}">
                <a14:useLocalDpi xmlns:a14="http://schemas.microsoft.com/office/drawing/2010/main" val="0"/>
              </a:ext>
            </a:extLst>
          </a:blip>
          <a:srcRect l="19169" r="9478"/>
          <a:stretch/>
        </p:blipFill>
        <p:spPr>
          <a:xfrm>
            <a:off x="7467600" y="1524000"/>
            <a:ext cx="1676400" cy="1762124"/>
          </a:xfrm>
          <a:prstGeom prst="rect">
            <a:avLst/>
          </a:prstGeom>
        </p:spPr>
      </p:pic>
      <p:pic>
        <p:nvPicPr>
          <p:cNvPr id="13" name="Picture 12" descr="led.JPG"/>
          <p:cNvPicPr>
            <a:picLocks noChangeAspect="1"/>
          </p:cNvPicPr>
          <p:nvPr userDrawn="1"/>
        </p:nvPicPr>
        <p:blipFill>
          <a:blip r:embed="rId7" cstate="print"/>
          <a:srcRect/>
          <a:stretch>
            <a:fillRect/>
          </a:stretch>
        </p:blipFill>
        <p:spPr bwMode="auto">
          <a:xfrm>
            <a:off x="1066800" y="0"/>
            <a:ext cx="2133600" cy="1539875"/>
          </a:xfrm>
          <a:prstGeom prst="rect">
            <a:avLst/>
          </a:prstGeom>
          <a:noFill/>
          <a:ln w="9525">
            <a:noFill/>
            <a:miter lim="800000"/>
            <a:headEnd/>
            <a:tailEnd/>
          </a:ln>
        </p:spPr>
      </p:pic>
      <p:pic>
        <p:nvPicPr>
          <p:cNvPr id="14" name="Picture 10" descr="insulate.JPG"/>
          <p:cNvPicPr>
            <a:picLocks noChangeAspect="1"/>
          </p:cNvPicPr>
          <p:nvPr userDrawn="1"/>
        </p:nvPicPr>
        <p:blipFill>
          <a:blip r:embed="rId8" cstate="print"/>
          <a:srcRect/>
          <a:stretch>
            <a:fillRect/>
          </a:stretch>
        </p:blipFill>
        <p:spPr bwMode="auto">
          <a:xfrm>
            <a:off x="3200400" y="1524000"/>
            <a:ext cx="2133600" cy="1752600"/>
          </a:xfrm>
          <a:prstGeom prst="rect">
            <a:avLst/>
          </a:prstGeom>
          <a:noFill/>
          <a:ln w="9525">
            <a:noFill/>
            <a:miter lim="800000"/>
            <a:headEnd/>
            <a:tailEnd/>
          </a:ln>
        </p:spPr>
      </p:pic>
      <p:pic>
        <p:nvPicPr>
          <p:cNvPr id="23" name="Picture 22"/>
          <p:cNvPicPr>
            <a:picLocks noChangeAspect="1"/>
          </p:cNvPicPr>
          <p:nvPr userDrawn="1"/>
        </p:nvPicPr>
        <p:blipFill rotWithShape="1">
          <a:blip r:embed="rId9" cstate="print">
            <a:extLst>
              <a:ext uri="{28A0092B-C50C-407E-A947-70E740481C1C}">
                <a14:useLocalDpi xmlns:a14="http://schemas.microsoft.com/office/drawing/2010/main" val="0"/>
              </a:ext>
            </a:extLst>
          </a:blip>
          <a:srcRect l="18841"/>
          <a:stretch/>
        </p:blipFill>
        <p:spPr>
          <a:xfrm>
            <a:off x="1066800" y="1523144"/>
            <a:ext cx="2133600" cy="1753456"/>
          </a:xfrm>
          <a:prstGeom prst="rect">
            <a:avLst/>
          </a:prstGeom>
        </p:spPr>
      </p:pic>
      <p:pic>
        <p:nvPicPr>
          <p:cNvPr id="26" name="Picture 25"/>
          <p:cNvPicPr>
            <a:picLocks noChangeAspect="1"/>
          </p:cNvPicPr>
          <p:nvPr userDrawn="1"/>
        </p:nvPicPr>
        <p:blipFill rotWithShape="1">
          <a:blip r:embed="rId10" cstate="print">
            <a:extLst>
              <a:ext uri="{28A0092B-C50C-407E-A947-70E740481C1C}">
                <a14:useLocalDpi xmlns:a14="http://schemas.microsoft.com/office/drawing/2010/main" val="0"/>
              </a:ext>
            </a:extLst>
          </a:blip>
          <a:srcRect l="18880"/>
          <a:stretch/>
        </p:blipFill>
        <p:spPr>
          <a:xfrm>
            <a:off x="0" y="1523144"/>
            <a:ext cx="1066800" cy="1753456"/>
          </a:xfrm>
          <a:prstGeom prst="rect">
            <a:avLst/>
          </a:prstGeom>
        </p:spPr>
      </p:pic>
      <p:sp>
        <p:nvSpPr>
          <p:cNvPr id="6" name="Rectangle 15"/>
          <p:cNvSpPr/>
          <p:nvPr/>
        </p:nvSpPr>
        <p:spPr>
          <a:xfrm>
            <a:off x="0" y="6610350"/>
            <a:ext cx="9144000" cy="247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ext Placeholder 9"/>
          <p:cNvSpPr txBox="1">
            <a:spLocks/>
          </p:cNvSpPr>
          <p:nvPr/>
        </p:nvSpPr>
        <p:spPr>
          <a:xfrm>
            <a:off x="130175" y="6616700"/>
            <a:ext cx="7286625" cy="241300"/>
          </a:xfrm>
          <a:prstGeom prst="rect">
            <a:avLst/>
          </a:prstGeom>
        </p:spPr>
        <p:txBody>
          <a:bodyPr>
            <a:normAutofit lnSpcReduction="10000"/>
          </a:bodyPr>
          <a:lstStyle>
            <a:lvl1pPr>
              <a:buNone/>
              <a:defRPr sz="1000" baseline="0">
                <a:solidFill>
                  <a:schemeClr val="bg1"/>
                </a:solidFill>
                <a:latin typeface="Arial" pitchFamily="34" charset="0"/>
                <a:cs typeface="Arial" pitchFamily="34" charset="0"/>
              </a:defRPr>
            </a:lvl1pPr>
          </a:lstStyle>
          <a:p>
            <a:pPr marL="342900" indent="-342900" defTabSz="457200" fontAlgn="auto">
              <a:spcBef>
                <a:spcPct val="20000"/>
              </a:spcBef>
              <a:spcAft>
                <a:spcPts val="0"/>
              </a:spcAft>
              <a:buFont typeface="Arial"/>
              <a:buNone/>
              <a:defRPr/>
            </a:pPr>
            <a:fld id="{24289C06-C21E-485E-9AAF-A99C6B017E3B}" type="slidenum">
              <a:rPr lang="en-US" smtClean="0">
                <a:solidFill>
                  <a:prstClr val="white"/>
                </a:solidFill>
                <a:latin typeface="Calibri"/>
                <a:cs typeface="Calibri"/>
              </a:rPr>
              <a:pPr marL="342900" indent="-342900" defTabSz="457200" fontAlgn="auto">
                <a:spcBef>
                  <a:spcPct val="20000"/>
                </a:spcBef>
                <a:spcAft>
                  <a:spcPts val="0"/>
                </a:spcAft>
                <a:buFont typeface="Arial"/>
                <a:buNone/>
                <a:defRPr/>
              </a:pPr>
              <a:t>‹#›</a:t>
            </a:fld>
            <a:r>
              <a:rPr lang="en-US" dirty="0" smtClean="0">
                <a:solidFill>
                  <a:prstClr val="white"/>
                </a:solidFill>
                <a:latin typeface="Calibri"/>
                <a:cs typeface="Calibri"/>
              </a:rPr>
              <a:t> | Energy Efficiency and Renewable Energy</a:t>
            </a:r>
            <a:endParaRPr lang="en-US" dirty="0">
              <a:solidFill>
                <a:prstClr val="white"/>
              </a:solidFill>
              <a:latin typeface="Calibri"/>
              <a:cs typeface="Calibri"/>
            </a:endParaRPr>
          </a:p>
        </p:txBody>
      </p:sp>
      <p:sp>
        <p:nvSpPr>
          <p:cNvPr id="8" name="Text Placeholder 9"/>
          <p:cNvSpPr txBox="1">
            <a:spLocks/>
          </p:cNvSpPr>
          <p:nvPr/>
        </p:nvSpPr>
        <p:spPr>
          <a:xfrm>
            <a:off x="5476875" y="6616700"/>
            <a:ext cx="3667125" cy="241300"/>
          </a:xfrm>
          <a:prstGeom prst="rect">
            <a:avLst/>
          </a:prstGeom>
        </p:spPr>
        <p:txBody>
          <a:bodyPr>
            <a:normAutofit lnSpcReduction="10000"/>
          </a:bodyPr>
          <a:lstStyle>
            <a:lvl1pPr>
              <a:buNone/>
              <a:defRPr sz="1000" baseline="0">
                <a:solidFill>
                  <a:schemeClr val="bg1"/>
                </a:solidFill>
                <a:latin typeface="Arial" pitchFamily="34" charset="0"/>
                <a:cs typeface="Arial" pitchFamily="34" charset="0"/>
              </a:defRPr>
            </a:lvl1pPr>
          </a:lstStyle>
          <a:p>
            <a:pPr marL="342900" indent="-342900" algn="r" defTabSz="457200" fontAlgn="auto">
              <a:spcBef>
                <a:spcPct val="20000"/>
              </a:spcBef>
              <a:spcAft>
                <a:spcPts val="0"/>
              </a:spcAft>
              <a:buFont typeface="Arial"/>
              <a:buNone/>
              <a:defRPr/>
            </a:pPr>
            <a:r>
              <a:rPr lang="en-US" dirty="0" smtClean="0">
                <a:solidFill>
                  <a:prstClr val="white"/>
                </a:solidFill>
                <a:latin typeface="Calibri"/>
                <a:cs typeface="Calibri"/>
              </a:rPr>
              <a:t>eere.energy.gov</a:t>
            </a:r>
            <a:endParaRPr lang="en-US" dirty="0">
              <a:solidFill>
                <a:prstClr val="white"/>
              </a:solidFill>
              <a:latin typeface="Calibri"/>
              <a:cs typeface="Calibri"/>
            </a:endParaRPr>
          </a:p>
        </p:txBody>
      </p:sp>
      <p:pic>
        <p:nvPicPr>
          <p:cNvPr id="21" name="Picture 2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562600" y="477001"/>
            <a:ext cx="3352800" cy="492725"/>
          </a:xfrm>
          <a:prstGeom prst="rect">
            <a:avLst/>
          </a:prstGeom>
        </p:spPr>
      </p:pic>
    </p:spTree>
    <p:extLst>
      <p:ext uri="{BB962C8B-B14F-4D97-AF65-F5344CB8AC3E}">
        <p14:creationId xmlns:p14="http://schemas.microsoft.com/office/powerpoint/2010/main" val="277733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ERE Green Slide I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5"/>
          <p:cNvSpPr>
            <a:spLocks noGrp="1"/>
          </p:cNvSpPr>
          <p:nvPr>
            <p:ph sz="quarter" idx="10"/>
          </p:nvPr>
        </p:nvSpPr>
        <p:spPr>
          <a:xfrm>
            <a:off x="457200" y="10668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774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146175"/>
            <a:ext cx="7772400" cy="6858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85800" y="1828800"/>
            <a:ext cx="7772400" cy="47307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xfrm>
            <a:off x="685800" y="6629400"/>
            <a:ext cx="1905000" cy="225425"/>
          </a:xfrm>
          <a:prstGeom prst="rect">
            <a:avLst/>
          </a:prstGeom>
        </p:spPr>
        <p:txBody>
          <a:bodyPr/>
          <a:lstStyle>
            <a:lvl1pPr>
              <a:defRPr>
                <a:latin typeface="Arial" charset="0"/>
                <a:ea typeface="ＭＳ Ｐゴシック" pitchFamily="-107" charset="-128"/>
                <a:cs typeface="+mn-cs"/>
              </a:defRPr>
            </a:lvl1pPr>
          </a:lstStyle>
          <a:p>
            <a:pPr>
              <a:defRPr/>
            </a:pPr>
            <a:endParaRPr lang="en-US" dirty="0">
              <a:solidFill>
                <a:srgbClr val="0079C1"/>
              </a:solidFill>
            </a:endParaRPr>
          </a:p>
        </p:txBody>
      </p:sp>
      <p:sp>
        <p:nvSpPr>
          <p:cNvPr id="5" name="Rectangle 11"/>
          <p:cNvSpPr>
            <a:spLocks noGrp="1" noChangeArrowheads="1"/>
          </p:cNvSpPr>
          <p:nvPr>
            <p:ph type="ftr" sz="quarter" idx="11"/>
          </p:nvPr>
        </p:nvSpPr>
        <p:spPr>
          <a:xfrm>
            <a:off x="3127375" y="6629400"/>
            <a:ext cx="2895600" cy="228600"/>
          </a:xfrm>
          <a:prstGeom prst="rect">
            <a:avLst/>
          </a:prstGeom>
        </p:spPr>
        <p:txBody>
          <a:bodyPr/>
          <a:lstStyle>
            <a:lvl1pPr>
              <a:defRPr>
                <a:latin typeface="Arial" charset="0"/>
                <a:ea typeface="ＭＳ Ｐゴシック" pitchFamily="-107" charset="-128"/>
                <a:cs typeface="+mn-cs"/>
              </a:defRPr>
            </a:lvl1pPr>
          </a:lstStyle>
          <a:p>
            <a:pPr>
              <a:defRPr/>
            </a:pPr>
            <a:endParaRPr lang="en-US" dirty="0">
              <a:solidFill>
                <a:srgbClr val="0079C1"/>
              </a:solidFill>
            </a:endParaRPr>
          </a:p>
        </p:txBody>
      </p:sp>
      <p:sp>
        <p:nvSpPr>
          <p:cNvPr id="6" name="Rectangle 12"/>
          <p:cNvSpPr>
            <a:spLocks noGrp="1" noChangeArrowheads="1"/>
          </p:cNvSpPr>
          <p:nvPr>
            <p:ph type="sldNum" sz="quarter" idx="12"/>
          </p:nvPr>
        </p:nvSpPr>
        <p:spPr>
          <a:xfrm>
            <a:off x="6534150" y="6629400"/>
            <a:ext cx="1924050" cy="228600"/>
          </a:xfrm>
          <a:prstGeom prst="rect">
            <a:avLst/>
          </a:prstGeom>
        </p:spPr>
        <p:txBody>
          <a:bodyPr/>
          <a:lstStyle>
            <a:lvl1pPr>
              <a:defRPr>
                <a:latin typeface="Arial" charset="0"/>
                <a:ea typeface="ＭＳ Ｐゴシック" pitchFamily="-107" charset="-128"/>
                <a:cs typeface="+mn-cs"/>
              </a:defRPr>
            </a:lvl1pPr>
          </a:lstStyle>
          <a:p>
            <a:pPr>
              <a:defRPr/>
            </a:pPr>
            <a:fld id="{B8D7AB61-6937-4536-B7F0-681114A2DFB5}" type="slidenum">
              <a:rPr lang="en-US">
                <a:solidFill>
                  <a:srgbClr val="0079C1"/>
                </a:solidFill>
              </a:rPr>
              <a:pPr>
                <a:defRPr/>
              </a:pPr>
              <a:t>‹#›</a:t>
            </a:fld>
            <a:endParaRPr lang="en-US" dirty="0">
              <a:solidFill>
                <a:srgbClr val="0079C1"/>
              </a:solidFill>
            </a:endParaRPr>
          </a:p>
        </p:txBody>
      </p:sp>
    </p:spTree>
    <p:extLst>
      <p:ext uri="{BB962C8B-B14F-4D97-AF65-F5344CB8AC3E}">
        <p14:creationId xmlns:p14="http://schemas.microsoft.com/office/powerpoint/2010/main" val="21092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7" descr="1382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947738"/>
            <a:ext cx="91789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sp>
        <p:nvSpPr>
          <p:cNvPr id="9" name="Rectangle 8"/>
          <p:cNvSpPr/>
          <p:nvPr userDrawn="1"/>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sp>
        <p:nvSpPr>
          <p:cNvPr id="10" name="Rectangle 9"/>
          <p:cNvSpPr/>
          <p:nvPr userDrawn="1"/>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sp>
        <p:nvSpPr>
          <p:cNvPr id="11" name="Rectangle 10"/>
          <p:cNvSpPr/>
          <p:nvPr userDrawn="1"/>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sp>
        <p:nvSpPr>
          <p:cNvPr id="12" name="Rectangle 11"/>
          <p:cNvSpPr/>
          <p:nvPr userDrawn="1"/>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29" tIns="45714" rIns="91429" bIns="45714" anchor="ctr"/>
          <a:lstStyle/>
          <a:p>
            <a:pPr algn="ctr" defTabSz="457146" fontAlgn="auto">
              <a:spcBef>
                <a:spcPts val="0"/>
              </a:spcBef>
              <a:spcAft>
                <a:spcPts val="0"/>
              </a:spcAft>
              <a:defRPr/>
            </a:pPr>
            <a:endParaRPr lang="en-US" dirty="0">
              <a:solidFill>
                <a:prstClr val="white"/>
              </a:solidFill>
            </a:endParaRPr>
          </a:p>
        </p:txBody>
      </p:sp>
      <p:grpSp>
        <p:nvGrpSpPr>
          <p:cNvPr id="13" name="Group 21"/>
          <p:cNvGrpSpPr>
            <a:grpSpLocks/>
          </p:cNvGrpSpPr>
          <p:nvPr userDrawn="1"/>
        </p:nvGrpSpPr>
        <p:grpSpPr bwMode="auto">
          <a:xfrm flipH="1" flipV="1">
            <a:off x="0" y="920750"/>
            <a:ext cx="9144000" cy="55563"/>
            <a:chOff x="0" y="832104"/>
            <a:chExt cx="9144000" cy="54864"/>
          </a:xfrm>
        </p:grpSpPr>
        <p:sp>
          <p:nvSpPr>
            <p:cNvPr id="14" name="Rectangle 13"/>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46" fontAlgn="auto">
                <a:spcBef>
                  <a:spcPts val="0"/>
                </a:spcBef>
                <a:spcAft>
                  <a:spcPts val="0"/>
                </a:spcAft>
                <a:defRPr/>
              </a:pPr>
              <a:endParaRPr lang="en-US" dirty="0">
                <a:solidFill>
                  <a:prstClr val="white"/>
                </a:solidFill>
              </a:endParaRPr>
            </a:p>
          </p:txBody>
        </p:sp>
        <p:sp>
          <p:nvSpPr>
            <p:cNvPr id="15" name="Rectangle 14"/>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46" fontAlgn="auto">
                <a:spcBef>
                  <a:spcPts val="0"/>
                </a:spcBef>
                <a:spcAft>
                  <a:spcPts val="0"/>
                </a:spcAft>
                <a:defRPr/>
              </a:pPr>
              <a:endParaRPr lang="en-US" dirty="0">
                <a:solidFill>
                  <a:prstClr val="white"/>
                </a:solidFill>
              </a:endParaRPr>
            </a:p>
          </p:txBody>
        </p:sp>
        <p:sp>
          <p:nvSpPr>
            <p:cNvPr id="16" name="Rectangle 15"/>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46" fontAlgn="auto">
                <a:spcBef>
                  <a:spcPts val="0"/>
                </a:spcBef>
                <a:spcAft>
                  <a:spcPts val="0"/>
                </a:spcAft>
                <a:defRPr/>
              </a:pPr>
              <a:endParaRPr lang="en-US" dirty="0">
                <a:solidFill>
                  <a:prstClr val="white"/>
                </a:solidFill>
              </a:endParaRPr>
            </a:p>
          </p:txBody>
        </p:sp>
      </p:grpSp>
      <p:pic>
        <p:nvPicPr>
          <p:cNvPr id="17" name="Picture 32" descr="doe_logo_ppt.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21400" y="276225"/>
            <a:ext cx="2743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02680" y="147798"/>
            <a:ext cx="5626620" cy="603505"/>
          </a:xfrm>
          <a:prstGeom prst="rect">
            <a:avLst/>
          </a:prstGeom>
        </p:spPr>
        <p:txBody>
          <a:bodyPr lIns="0" rIns="0">
            <a:normAutofit/>
          </a:bodyPr>
          <a:lstStyle>
            <a:lvl1pPr algn="l">
              <a:defRPr sz="1600">
                <a:solidFill>
                  <a:srgbClr val="FFFFFF"/>
                </a:solidFill>
                <a:latin typeface="+mj-lt"/>
                <a:cs typeface="Arial Narrow"/>
              </a:defRPr>
            </a:lvl1pPr>
          </a:lstStyle>
          <a:p>
            <a:r>
              <a:rPr lang="en-US" smtClean="0"/>
              <a:t>Click to edit Master title style</a:t>
            </a:r>
            <a:endParaRPr lang="en-US" dirty="0"/>
          </a:p>
        </p:txBody>
      </p:sp>
      <p:sp>
        <p:nvSpPr>
          <p:cNvPr id="3"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mj-lt"/>
                <a:cs typeface="Arial Narrow"/>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17"/>
          <p:cNvSpPr>
            <a:spLocks noGrp="1"/>
          </p:cNvSpPr>
          <p:nvPr>
            <p:ph type="body" sz="quarter" idx="10"/>
          </p:nvPr>
        </p:nvSpPr>
        <p:spPr>
          <a:xfrm>
            <a:off x="6054500" y="5206076"/>
            <a:ext cx="3082300" cy="331125"/>
          </a:xfrm>
          <a:prstGeom prst="rect">
            <a:avLst/>
          </a:prstGeom>
        </p:spPr>
        <p:txBody>
          <a:bodyPr/>
          <a:lstStyle>
            <a:lvl1pPr marL="0" marR="0" indent="0" algn="l" defTabSz="457146"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latin typeface="+mj-lt"/>
                <a:cs typeface="Arial"/>
              </a:defRPr>
            </a:lvl1pPr>
          </a:lstStyle>
          <a:p>
            <a:pPr lvl="0"/>
            <a:r>
              <a:rPr lang="en-US" noProof="0" smtClean="0"/>
              <a:t>Click to edit Master text styles</a:t>
            </a:r>
          </a:p>
        </p:txBody>
      </p:sp>
      <p:sp>
        <p:nvSpPr>
          <p:cNvPr id="24" name="Text Placeholder 22"/>
          <p:cNvSpPr>
            <a:spLocks noGrp="1"/>
          </p:cNvSpPr>
          <p:nvPr>
            <p:ph type="body" sz="quarter" idx="12"/>
          </p:nvPr>
        </p:nvSpPr>
        <p:spPr>
          <a:xfrm>
            <a:off x="6054450" y="5543500"/>
            <a:ext cx="3089550" cy="734900"/>
          </a:xfrm>
          <a:prstGeom prst="rect">
            <a:avLst/>
          </a:prstGeom>
        </p:spPr>
        <p:txBody>
          <a:bodyPr/>
          <a:lstStyle>
            <a:lvl1pPr marL="0" marR="0" indent="0" algn="l" defTabSz="457146"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mn-lt"/>
                <a:cs typeface="Arial Narrow"/>
              </a:defRPr>
            </a:lvl1pPr>
          </a:lstStyle>
          <a:p>
            <a:pPr lvl="0"/>
            <a:r>
              <a:rPr lang="en-US" noProof="0" dirty="0" smtClean="0"/>
              <a:t>Click to edit Master text styles</a:t>
            </a:r>
          </a:p>
        </p:txBody>
      </p:sp>
      <p:sp>
        <p:nvSpPr>
          <p:cNvPr id="19" name="Text Placeholder 18"/>
          <p:cNvSpPr>
            <a:spLocks noGrp="1"/>
          </p:cNvSpPr>
          <p:nvPr>
            <p:ph type="body" sz="quarter" idx="13"/>
          </p:nvPr>
        </p:nvSpPr>
        <p:spPr>
          <a:xfrm>
            <a:off x="168100" y="5672914"/>
            <a:ext cx="1390650" cy="288687"/>
          </a:xfrm>
          <a:prstGeom prst="rect">
            <a:avLst/>
          </a:prstGeom>
        </p:spPr>
        <p:txBody>
          <a:bodyPr>
            <a:normAutofit/>
          </a:bodyPr>
          <a:lstStyle>
            <a:lvl1pPr>
              <a:buNone/>
              <a:defRPr sz="1200">
                <a:solidFill>
                  <a:schemeClr val="bg1"/>
                </a:solidFill>
                <a:latin typeface="+mn-lt"/>
              </a:defRPr>
            </a:lvl1pPr>
            <a:lvl5pPr>
              <a:defRPr/>
            </a:lvl5pPr>
          </a:lstStyle>
          <a:p>
            <a:pPr lvl="0"/>
            <a:r>
              <a:rPr lang="en-US" smtClean="0"/>
              <a:t>Click to edit Master text styles</a:t>
            </a:r>
          </a:p>
        </p:txBody>
      </p:sp>
    </p:spTree>
    <p:extLst>
      <p:ext uri="{BB962C8B-B14F-4D97-AF65-F5344CB8AC3E}">
        <p14:creationId xmlns:p14="http://schemas.microsoft.com/office/powerpoint/2010/main" val="35999933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grpSp>
        <p:nvGrpSpPr>
          <p:cNvPr id="12" name="Group 21"/>
          <p:cNvGrpSpPr>
            <a:grpSpLocks/>
          </p:cNvGrpSpPr>
          <p:nvPr/>
        </p:nvGrpSpPr>
        <p:grpSpPr bwMode="auto">
          <a:xfrm flipH="1" flipV="1">
            <a:off x="0" y="656987"/>
            <a:ext cx="9144000" cy="55563"/>
            <a:chOff x="0" y="832104"/>
            <a:chExt cx="9144000" cy="54864"/>
          </a:xfrm>
          <a:solidFill>
            <a:schemeClr val="bg1"/>
          </a:solidFill>
        </p:grpSpPr>
        <p:sp>
          <p:nvSpPr>
            <p:cNvPr id="14" name="Rectangle 13"/>
            <p:cNvSpPr/>
            <p:nvPr userDrawn="1"/>
          </p:nvSpPr>
          <p:spPr>
            <a:xfrm>
              <a:off x="4572000" y="832104"/>
              <a:ext cx="4572000"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dirty="0">
                <a:solidFill>
                  <a:srgbClr val="FFFFFF"/>
                </a:solidFill>
                <a:ea typeface="ＭＳ Ｐゴシック" pitchFamily="-106" charset="-128"/>
                <a:cs typeface="ＭＳ Ｐゴシック" pitchFamily="-106" charset="-128"/>
              </a:endParaRPr>
            </a:p>
          </p:txBody>
        </p:sp>
        <p:sp>
          <p:nvSpPr>
            <p:cNvPr id="15" name="Rectangle 14"/>
            <p:cNvSpPr/>
            <p:nvPr userDrawn="1"/>
          </p:nvSpPr>
          <p:spPr>
            <a:xfrm>
              <a:off x="3309937" y="832104"/>
              <a:ext cx="1262063"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dirty="0">
                <a:solidFill>
                  <a:srgbClr val="FFFFFF"/>
                </a:solidFill>
                <a:ea typeface="ＭＳ Ｐゴシック" pitchFamily="-106" charset="-128"/>
                <a:cs typeface="ＭＳ Ｐゴシック" pitchFamily="-106" charset="-128"/>
              </a:endParaRPr>
            </a:p>
          </p:txBody>
        </p:sp>
        <p:sp>
          <p:nvSpPr>
            <p:cNvPr id="18" name="Rectangle 17"/>
            <p:cNvSpPr/>
            <p:nvPr userDrawn="1"/>
          </p:nvSpPr>
          <p:spPr>
            <a:xfrm>
              <a:off x="0" y="832104"/>
              <a:ext cx="3309937"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dirty="0">
                <a:solidFill>
                  <a:srgbClr val="FFFFFF"/>
                </a:solidFill>
                <a:ea typeface="ＭＳ Ｐゴシック" pitchFamily="-106" charset="-128"/>
                <a:cs typeface="ＭＳ Ｐゴシック" pitchFamily="-106" charset="-128"/>
              </a:endParaRPr>
            </a:p>
          </p:txBody>
        </p:sp>
      </p:grpSp>
      <p:sp>
        <p:nvSpPr>
          <p:cNvPr id="21" name="Text Placeholder 9"/>
          <p:cNvSpPr txBox="1">
            <a:spLocks/>
          </p:cNvSpPr>
          <p:nvPr/>
        </p:nvSpPr>
        <p:spPr>
          <a:xfrm>
            <a:off x="42335" y="6532122"/>
            <a:ext cx="452308" cy="241300"/>
          </a:xfrm>
          <a:prstGeom prst="rect">
            <a:avLst/>
          </a:prstGeom>
        </p:spPr>
        <p:txBody>
          <a:bodyPr>
            <a:prstTxWarp prst="textNoShape">
              <a:avLst/>
            </a:prstTxWarp>
            <a:normAutofit/>
          </a:bodyPr>
          <a:lstStyle/>
          <a:p>
            <a:pPr marL="342900" indent="-342900" algn="ctr" defTabSz="457200" fontAlgn="base">
              <a:lnSpc>
                <a:spcPct val="90000"/>
              </a:lnSpc>
              <a:spcBef>
                <a:spcPct val="20000"/>
              </a:spcBef>
              <a:spcAft>
                <a:spcPct val="0"/>
              </a:spcAft>
              <a:buFont typeface="Arial" pitchFamily="-106" charset="0"/>
              <a:buNone/>
            </a:pPr>
            <a:fld id="{1EF35371-194E-174F-9528-630C4585B8CC}" type="slidenum">
              <a:rPr lang="en-US" sz="1000">
                <a:solidFill>
                  <a:srgbClr val="50565C"/>
                </a:solidFill>
                <a:latin typeface="Calibri"/>
                <a:ea typeface="Arial" pitchFamily="-106" charset="0"/>
                <a:cs typeface="Calibri"/>
              </a:rPr>
              <a:pPr marL="342900" indent="-342900" algn="ctr" defTabSz="457200" fontAlgn="base">
                <a:lnSpc>
                  <a:spcPct val="90000"/>
                </a:lnSpc>
                <a:spcBef>
                  <a:spcPct val="20000"/>
                </a:spcBef>
                <a:spcAft>
                  <a:spcPct val="0"/>
                </a:spcAft>
                <a:buFont typeface="Arial" pitchFamily="-106" charset="0"/>
                <a:buNone/>
              </a:pPr>
              <a:t>‹#›</a:t>
            </a:fld>
            <a:endParaRPr lang="en-US" sz="1000" dirty="0">
              <a:solidFill>
                <a:srgbClr val="50565C"/>
              </a:solidFill>
              <a:latin typeface="Calibri"/>
              <a:ea typeface="Arial" pitchFamily="-106" charset="0"/>
              <a:cs typeface="Calibri"/>
            </a:endParaRPr>
          </a:p>
        </p:txBody>
      </p:sp>
      <p:sp>
        <p:nvSpPr>
          <p:cNvPr id="2" name="Title Placeholder 1"/>
          <p:cNvSpPr>
            <a:spLocks noGrp="1"/>
          </p:cNvSpPr>
          <p:nvPr>
            <p:ph type="title"/>
          </p:nvPr>
        </p:nvSpPr>
        <p:spPr>
          <a:xfrm>
            <a:off x="457200" y="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43604" y="6308608"/>
            <a:ext cx="2743222" cy="402072"/>
          </a:xfrm>
          <a:prstGeom prst="rect">
            <a:avLst/>
          </a:prstGeom>
        </p:spPr>
      </p:pic>
    </p:spTree>
    <p:extLst>
      <p:ext uri="{BB962C8B-B14F-4D97-AF65-F5344CB8AC3E}">
        <p14:creationId xmlns:p14="http://schemas.microsoft.com/office/powerpoint/2010/main" val="3271757081"/>
      </p:ext>
    </p:extLst>
  </p:cSld>
  <p:clrMap bg1="lt1" tx1="dk1" bg2="lt2" tx2="dk2" accent1="accent1" accent2="accent2" accent3="accent3" accent4="accent4" accent5="accent5" accent6="accent6" hlink="hlink" folHlink="folHlink"/>
  <p:sldLayoutIdLst>
    <p:sldLayoutId id="2147483717" r:id="rId1"/>
    <p:sldLayoutId id="2147483722" r:id="rId2"/>
    <p:sldLayoutId id="2147483723" r:id="rId3"/>
    <p:sldLayoutId id="2147483724" r:id="rId4"/>
    <p:sldLayoutId id="2147483727" r:id="rId5"/>
  </p:sldLayoutIdLst>
  <p:txStyles>
    <p:titleStyle>
      <a:lvl1pPr algn="l" defTabSz="457200" rtl="0" eaLnBrk="1" fontAlgn="base" hangingPunct="1">
        <a:lnSpc>
          <a:spcPts val="2800"/>
        </a:lnSpc>
        <a:spcBef>
          <a:spcPct val="0"/>
        </a:spcBef>
        <a:spcAft>
          <a:spcPct val="0"/>
        </a:spcAft>
        <a:defRPr sz="2800" b="1" i="0" kern="1200">
          <a:solidFill>
            <a:srgbClr val="282B2E"/>
          </a:solidFill>
          <a:latin typeface="Calibri"/>
          <a:ea typeface="+mj-ea"/>
          <a:cs typeface="Calibri"/>
        </a:defRPr>
      </a:lvl1pPr>
      <a:lvl2pPr algn="l" defTabSz="457200" rtl="0" eaLnBrk="1" fontAlgn="base" hangingPunct="1">
        <a:lnSpc>
          <a:spcPts val="2800"/>
        </a:lnSpc>
        <a:spcBef>
          <a:spcPct val="0"/>
        </a:spcBef>
        <a:spcAft>
          <a:spcPct val="0"/>
        </a:spcAft>
        <a:defRPr sz="2600">
          <a:solidFill>
            <a:srgbClr val="FFFFFF"/>
          </a:solidFill>
          <a:latin typeface="Arial" charset="0"/>
        </a:defRPr>
      </a:lvl2pPr>
      <a:lvl3pPr algn="l" defTabSz="457200" rtl="0" eaLnBrk="1" fontAlgn="base" hangingPunct="1">
        <a:lnSpc>
          <a:spcPts val="2800"/>
        </a:lnSpc>
        <a:spcBef>
          <a:spcPct val="0"/>
        </a:spcBef>
        <a:spcAft>
          <a:spcPct val="0"/>
        </a:spcAft>
        <a:defRPr sz="2600">
          <a:solidFill>
            <a:srgbClr val="FFFFFF"/>
          </a:solidFill>
          <a:latin typeface="Arial" charset="0"/>
        </a:defRPr>
      </a:lvl3pPr>
      <a:lvl4pPr algn="l" defTabSz="457200" rtl="0" eaLnBrk="1" fontAlgn="base" hangingPunct="1">
        <a:lnSpc>
          <a:spcPts val="2800"/>
        </a:lnSpc>
        <a:spcBef>
          <a:spcPct val="0"/>
        </a:spcBef>
        <a:spcAft>
          <a:spcPct val="0"/>
        </a:spcAft>
        <a:defRPr sz="2600">
          <a:solidFill>
            <a:srgbClr val="FFFFFF"/>
          </a:solidFill>
          <a:latin typeface="Arial" charset="0"/>
        </a:defRPr>
      </a:lvl4pPr>
      <a:lvl5pPr algn="l" defTabSz="457200" rtl="0" eaLnBrk="1" fontAlgn="base" hangingPunct="1">
        <a:lnSpc>
          <a:spcPts val="2800"/>
        </a:lnSpc>
        <a:spcBef>
          <a:spcPct val="0"/>
        </a:spcBef>
        <a:spcAft>
          <a:spcPct val="0"/>
        </a:spcAft>
        <a:defRPr sz="2600">
          <a:solidFill>
            <a:srgbClr val="FFFFFF"/>
          </a:solidFill>
          <a:latin typeface="Arial" charset="0"/>
        </a:defRPr>
      </a:lvl5pPr>
      <a:lvl6pPr marL="457200" algn="l" defTabSz="457200" rtl="0" eaLnBrk="1" fontAlgn="base" hangingPunct="1">
        <a:lnSpc>
          <a:spcPts val="2800"/>
        </a:lnSpc>
        <a:spcBef>
          <a:spcPct val="0"/>
        </a:spcBef>
        <a:spcAft>
          <a:spcPct val="0"/>
        </a:spcAft>
        <a:defRPr sz="2600">
          <a:solidFill>
            <a:srgbClr val="FFFFFF"/>
          </a:solidFill>
          <a:latin typeface="Arial" charset="0"/>
        </a:defRPr>
      </a:lvl6pPr>
      <a:lvl7pPr marL="914400" algn="l" defTabSz="457200" rtl="0" eaLnBrk="1" fontAlgn="base" hangingPunct="1">
        <a:lnSpc>
          <a:spcPts val="2800"/>
        </a:lnSpc>
        <a:spcBef>
          <a:spcPct val="0"/>
        </a:spcBef>
        <a:spcAft>
          <a:spcPct val="0"/>
        </a:spcAft>
        <a:defRPr sz="2600">
          <a:solidFill>
            <a:srgbClr val="FFFFFF"/>
          </a:solidFill>
          <a:latin typeface="Arial" charset="0"/>
        </a:defRPr>
      </a:lvl7pPr>
      <a:lvl8pPr marL="1371600" algn="l" defTabSz="457200" rtl="0" eaLnBrk="1" fontAlgn="base" hangingPunct="1">
        <a:lnSpc>
          <a:spcPts val="2800"/>
        </a:lnSpc>
        <a:spcBef>
          <a:spcPct val="0"/>
        </a:spcBef>
        <a:spcAft>
          <a:spcPct val="0"/>
        </a:spcAft>
        <a:defRPr sz="2600">
          <a:solidFill>
            <a:srgbClr val="FFFFFF"/>
          </a:solidFill>
          <a:latin typeface="Arial" charset="0"/>
        </a:defRPr>
      </a:lvl8pPr>
      <a:lvl9pPr marL="1828800" algn="l" defTabSz="457200" rtl="0" eaLnBrk="1" fontAlgn="base" hangingPunct="1">
        <a:lnSpc>
          <a:spcPts val="2800"/>
        </a:lnSpc>
        <a:spcBef>
          <a:spcPct val="0"/>
        </a:spcBef>
        <a:spcAft>
          <a:spcPct val="0"/>
        </a:spcAft>
        <a:defRPr sz="2600">
          <a:solidFill>
            <a:srgbClr val="FFFFFF"/>
          </a:solidFill>
          <a:latin typeface="Arial"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lumMod val="50000"/>
            </a:schemeClr>
          </a:solidFill>
          <a:latin typeface="Calibri"/>
          <a:ea typeface="+mn-ea"/>
          <a:cs typeface="Calibri"/>
        </a:defRPr>
      </a:lvl1pPr>
      <a:lvl2pPr marL="742950" indent="-285750" algn="l" defTabSz="457200" rtl="0" eaLnBrk="1" fontAlgn="base" hangingPunct="1">
        <a:spcBef>
          <a:spcPct val="20000"/>
        </a:spcBef>
        <a:spcAft>
          <a:spcPct val="0"/>
        </a:spcAft>
        <a:buFont typeface="Arial" charset="0"/>
        <a:buChar char="–"/>
        <a:defRPr sz="2000" kern="1200">
          <a:solidFill>
            <a:schemeClr val="tx1">
              <a:lumMod val="50000"/>
            </a:schemeClr>
          </a:solidFill>
          <a:latin typeface="Calibri"/>
          <a:ea typeface="+mn-ea"/>
          <a:cs typeface="Calibri"/>
        </a:defRPr>
      </a:lvl2pPr>
      <a:lvl3pPr marL="11430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3pPr>
      <a:lvl4pPr marL="16002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4pPr>
      <a:lvl5pPr marL="20574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grpSp>
        <p:nvGrpSpPr>
          <p:cNvPr id="12" name="Group 21"/>
          <p:cNvGrpSpPr>
            <a:grpSpLocks/>
          </p:cNvGrpSpPr>
          <p:nvPr/>
        </p:nvGrpSpPr>
        <p:grpSpPr bwMode="auto">
          <a:xfrm flipH="1" flipV="1">
            <a:off x="0" y="656987"/>
            <a:ext cx="9144000" cy="55563"/>
            <a:chOff x="0" y="832104"/>
            <a:chExt cx="9144000" cy="54864"/>
          </a:xfrm>
          <a:solidFill>
            <a:schemeClr val="bg1"/>
          </a:solidFill>
        </p:grpSpPr>
        <p:sp>
          <p:nvSpPr>
            <p:cNvPr id="14" name="Rectangle 13"/>
            <p:cNvSpPr/>
            <p:nvPr userDrawn="1"/>
          </p:nvSpPr>
          <p:spPr>
            <a:xfrm>
              <a:off x="4572000" y="832104"/>
              <a:ext cx="4572000"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dirty="0">
                <a:solidFill>
                  <a:srgbClr val="FFFFFF"/>
                </a:solidFill>
                <a:ea typeface="ＭＳ Ｐゴシック" pitchFamily="-106" charset="-128"/>
                <a:cs typeface="ＭＳ Ｐゴシック" pitchFamily="-106" charset="-128"/>
              </a:endParaRPr>
            </a:p>
          </p:txBody>
        </p:sp>
        <p:sp>
          <p:nvSpPr>
            <p:cNvPr id="15" name="Rectangle 14"/>
            <p:cNvSpPr/>
            <p:nvPr userDrawn="1"/>
          </p:nvSpPr>
          <p:spPr>
            <a:xfrm>
              <a:off x="3309937" y="832104"/>
              <a:ext cx="1262063"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dirty="0">
                <a:solidFill>
                  <a:srgbClr val="FFFFFF"/>
                </a:solidFill>
                <a:ea typeface="ＭＳ Ｐゴシック" pitchFamily="-106" charset="-128"/>
                <a:cs typeface="ＭＳ Ｐゴシック" pitchFamily="-106" charset="-128"/>
              </a:endParaRPr>
            </a:p>
          </p:txBody>
        </p:sp>
        <p:sp>
          <p:nvSpPr>
            <p:cNvPr id="18" name="Rectangle 17"/>
            <p:cNvSpPr/>
            <p:nvPr userDrawn="1"/>
          </p:nvSpPr>
          <p:spPr>
            <a:xfrm>
              <a:off x="0" y="832104"/>
              <a:ext cx="3309937"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dirty="0">
                <a:solidFill>
                  <a:srgbClr val="FFFFFF"/>
                </a:solidFill>
                <a:ea typeface="ＭＳ Ｐゴシック" pitchFamily="-106" charset="-128"/>
                <a:cs typeface="ＭＳ Ｐゴシック" pitchFamily="-106" charset="-128"/>
              </a:endParaRPr>
            </a:p>
          </p:txBody>
        </p:sp>
      </p:grpSp>
      <p:sp>
        <p:nvSpPr>
          <p:cNvPr id="21" name="Text Placeholder 9"/>
          <p:cNvSpPr txBox="1">
            <a:spLocks/>
          </p:cNvSpPr>
          <p:nvPr/>
        </p:nvSpPr>
        <p:spPr>
          <a:xfrm>
            <a:off x="42335" y="6532122"/>
            <a:ext cx="452308" cy="241300"/>
          </a:xfrm>
          <a:prstGeom prst="rect">
            <a:avLst/>
          </a:prstGeom>
        </p:spPr>
        <p:txBody>
          <a:bodyPr>
            <a:prstTxWarp prst="textNoShape">
              <a:avLst/>
            </a:prstTxWarp>
            <a:normAutofit/>
          </a:bodyPr>
          <a:lstStyle/>
          <a:p>
            <a:pPr marL="342900" indent="-342900" algn="ctr" defTabSz="457200" fontAlgn="base">
              <a:lnSpc>
                <a:spcPct val="90000"/>
              </a:lnSpc>
              <a:spcBef>
                <a:spcPct val="20000"/>
              </a:spcBef>
              <a:spcAft>
                <a:spcPct val="0"/>
              </a:spcAft>
              <a:buFont typeface="Arial" pitchFamily="-106" charset="0"/>
              <a:buNone/>
            </a:pPr>
            <a:fld id="{1EF35371-194E-174F-9528-630C4585B8CC}" type="slidenum">
              <a:rPr lang="en-US" sz="1000">
                <a:solidFill>
                  <a:srgbClr val="50565C"/>
                </a:solidFill>
                <a:latin typeface="Calibri"/>
                <a:ea typeface="Arial" pitchFamily="-106" charset="0"/>
                <a:cs typeface="Calibri"/>
              </a:rPr>
              <a:pPr marL="342900" indent="-342900" algn="ctr" defTabSz="457200" fontAlgn="base">
                <a:lnSpc>
                  <a:spcPct val="90000"/>
                </a:lnSpc>
                <a:spcBef>
                  <a:spcPct val="20000"/>
                </a:spcBef>
                <a:spcAft>
                  <a:spcPct val="0"/>
                </a:spcAft>
                <a:buFont typeface="Arial" pitchFamily="-106" charset="0"/>
                <a:buNone/>
              </a:pPr>
              <a:t>‹#›</a:t>
            </a:fld>
            <a:endParaRPr lang="en-US" sz="1000" dirty="0">
              <a:solidFill>
                <a:srgbClr val="50565C"/>
              </a:solidFill>
              <a:latin typeface="Calibri"/>
              <a:ea typeface="Arial" pitchFamily="-106" charset="0"/>
              <a:cs typeface="Calibri"/>
            </a:endParaRPr>
          </a:p>
        </p:txBody>
      </p:sp>
      <p:sp>
        <p:nvSpPr>
          <p:cNvPr id="2" name="Title Placeholder 1"/>
          <p:cNvSpPr>
            <a:spLocks noGrp="1"/>
          </p:cNvSpPr>
          <p:nvPr>
            <p:ph type="title"/>
          </p:nvPr>
        </p:nvSpPr>
        <p:spPr>
          <a:xfrm>
            <a:off x="457200" y="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43604" y="6308608"/>
            <a:ext cx="2743222" cy="402072"/>
          </a:xfrm>
          <a:prstGeom prst="rect">
            <a:avLst/>
          </a:prstGeom>
        </p:spPr>
      </p:pic>
    </p:spTree>
    <p:extLst>
      <p:ext uri="{BB962C8B-B14F-4D97-AF65-F5344CB8AC3E}">
        <p14:creationId xmlns:p14="http://schemas.microsoft.com/office/powerpoint/2010/main" val="327175708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txStyles>
    <p:titleStyle>
      <a:lvl1pPr algn="l" defTabSz="457200" rtl="0" eaLnBrk="1" fontAlgn="base" hangingPunct="1">
        <a:lnSpc>
          <a:spcPts val="2800"/>
        </a:lnSpc>
        <a:spcBef>
          <a:spcPct val="0"/>
        </a:spcBef>
        <a:spcAft>
          <a:spcPct val="0"/>
        </a:spcAft>
        <a:defRPr sz="2800" b="1" i="0" kern="1200">
          <a:solidFill>
            <a:srgbClr val="282B2E"/>
          </a:solidFill>
          <a:latin typeface="Calibri"/>
          <a:ea typeface="+mj-ea"/>
          <a:cs typeface="Calibri"/>
        </a:defRPr>
      </a:lvl1pPr>
      <a:lvl2pPr algn="l" defTabSz="457200" rtl="0" eaLnBrk="1" fontAlgn="base" hangingPunct="1">
        <a:lnSpc>
          <a:spcPts val="2800"/>
        </a:lnSpc>
        <a:spcBef>
          <a:spcPct val="0"/>
        </a:spcBef>
        <a:spcAft>
          <a:spcPct val="0"/>
        </a:spcAft>
        <a:defRPr sz="2600">
          <a:solidFill>
            <a:srgbClr val="FFFFFF"/>
          </a:solidFill>
          <a:latin typeface="Arial" charset="0"/>
        </a:defRPr>
      </a:lvl2pPr>
      <a:lvl3pPr algn="l" defTabSz="457200" rtl="0" eaLnBrk="1" fontAlgn="base" hangingPunct="1">
        <a:lnSpc>
          <a:spcPts val="2800"/>
        </a:lnSpc>
        <a:spcBef>
          <a:spcPct val="0"/>
        </a:spcBef>
        <a:spcAft>
          <a:spcPct val="0"/>
        </a:spcAft>
        <a:defRPr sz="2600">
          <a:solidFill>
            <a:srgbClr val="FFFFFF"/>
          </a:solidFill>
          <a:latin typeface="Arial" charset="0"/>
        </a:defRPr>
      </a:lvl3pPr>
      <a:lvl4pPr algn="l" defTabSz="457200" rtl="0" eaLnBrk="1" fontAlgn="base" hangingPunct="1">
        <a:lnSpc>
          <a:spcPts val="2800"/>
        </a:lnSpc>
        <a:spcBef>
          <a:spcPct val="0"/>
        </a:spcBef>
        <a:spcAft>
          <a:spcPct val="0"/>
        </a:spcAft>
        <a:defRPr sz="2600">
          <a:solidFill>
            <a:srgbClr val="FFFFFF"/>
          </a:solidFill>
          <a:latin typeface="Arial" charset="0"/>
        </a:defRPr>
      </a:lvl4pPr>
      <a:lvl5pPr algn="l" defTabSz="457200" rtl="0" eaLnBrk="1" fontAlgn="base" hangingPunct="1">
        <a:lnSpc>
          <a:spcPts val="2800"/>
        </a:lnSpc>
        <a:spcBef>
          <a:spcPct val="0"/>
        </a:spcBef>
        <a:spcAft>
          <a:spcPct val="0"/>
        </a:spcAft>
        <a:defRPr sz="2600">
          <a:solidFill>
            <a:srgbClr val="FFFFFF"/>
          </a:solidFill>
          <a:latin typeface="Arial" charset="0"/>
        </a:defRPr>
      </a:lvl5pPr>
      <a:lvl6pPr marL="457200" algn="l" defTabSz="457200" rtl="0" eaLnBrk="1" fontAlgn="base" hangingPunct="1">
        <a:lnSpc>
          <a:spcPts val="2800"/>
        </a:lnSpc>
        <a:spcBef>
          <a:spcPct val="0"/>
        </a:spcBef>
        <a:spcAft>
          <a:spcPct val="0"/>
        </a:spcAft>
        <a:defRPr sz="2600">
          <a:solidFill>
            <a:srgbClr val="FFFFFF"/>
          </a:solidFill>
          <a:latin typeface="Arial" charset="0"/>
        </a:defRPr>
      </a:lvl6pPr>
      <a:lvl7pPr marL="914400" algn="l" defTabSz="457200" rtl="0" eaLnBrk="1" fontAlgn="base" hangingPunct="1">
        <a:lnSpc>
          <a:spcPts val="2800"/>
        </a:lnSpc>
        <a:spcBef>
          <a:spcPct val="0"/>
        </a:spcBef>
        <a:spcAft>
          <a:spcPct val="0"/>
        </a:spcAft>
        <a:defRPr sz="2600">
          <a:solidFill>
            <a:srgbClr val="FFFFFF"/>
          </a:solidFill>
          <a:latin typeface="Arial" charset="0"/>
        </a:defRPr>
      </a:lvl7pPr>
      <a:lvl8pPr marL="1371600" algn="l" defTabSz="457200" rtl="0" eaLnBrk="1" fontAlgn="base" hangingPunct="1">
        <a:lnSpc>
          <a:spcPts val="2800"/>
        </a:lnSpc>
        <a:spcBef>
          <a:spcPct val="0"/>
        </a:spcBef>
        <a:spcAft>
          <a:spcPct val="0"/>
        </a:spcAft>
        <a:defRPr sz="2600">
          <a:solidFill>
            <a:srgbClr val="FFFFFF"/>
          </a:solidFill>
          <a:latin typeface="Arial" charset="0"/>
        </a:defRPr>
      </a:lvl8pPr>
      <a:lvl9pPr marL="1828800" algn="l" defTabSz="457200" rtl="0" eaLnBrk="1" fontAlgn="base" hangingPunct="1">
        <a:lnSpc>
          <a:spcPts val="2800"/>
        </a:lnSpc>
        <a:spcBef>
          <a:spcPct val="0"/>
        </a:spcBef>
        <a:spcAft>
          <a:spcPct val="0"/>
        </a:spcAft>
        <a:defRPr sz="2600">
          <a:solidFill>
            <a:srgbClr val="FFFFFF"/>
          </a:solidFill>
          <a:latin typeface="Arial"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lumMod val="50000"/>
            </a:schemeClr>
          </a:solidFill>
          <a:latin typeface="Calibri"/>
          <a:ea typeface="+mn-ea"/>
          <a:cs typeface="Calibri"/>
        </a:defRPr>
      </a:lvl1pPr>
      <a:lvl2pPr marL="742950" indent="-285750" algn="l" defTabSz="457200" rtl="0" eaLnBrk="1" fontAlgn="base" hangingPunct="1">
        <a:spcBef>
          <a:spcPct val="20000"/>
        </a:spcBef>
        <a:spcAft>
          <a:spcPct val="0"/>
        </a:spcAft>
        <a:buFont typeface="Arial" charset="0"/>
        <a:buChar char="–"/>
        <a:defRPr sz="2000" kern="1200">
          <a:solidFill>
            <a:schemeClr val="tx1">
              <a:lumMod val="50000"/>
            </a:schemeClr>
          </a:solidFill>
          <a:latin typeface="Calibri"/>
          <a:ea typeface="+mn-ea"/>
          <a:cs typeface="Calibri"/>
        </a:defRPr>
      </a:lvl2pPr>
      <a:lvl3pPr marL="11430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3pPr>
      <a:lvl4pPr marL="16002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4pPr>
      <a:lvl5pPr marL="20574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ere-xchange.energy.gov/"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105400"/>
            <a:ext cx="3494087" cy="1174750"/>
          </a:xfrm>
        </p:spPr>
        <p:txBody>
          <a:bodyPr rtlCol="0">
            <a:normAutofit fontScale="92500" lnSpcReduction="10000"/>
          </a:bodyPr>
          <a:lstStyle/>
          <a:p>
            <a:pPr algn="ctr" defTabSz="457146" eaLnBrk="1" fontAlgn="auto" hangingPunct="1">
              <a:spcAft>
                <a:spcPts val="0"/>
              </a:spcAft>
              <a:buFont typeface="Arial"/>
              <a:buNone/>
              <a:defRPr/>
            </a:pPr>
            <a:endParaRPr lang="en-US" sz="1200" dirty="0" smtClean="0"/>
          </a:p>
          <a:p>
            <a:pPr>
              <a:defRPr/>
            </a:pPr>
            <a:r>
              <a:rPr lang="en-US" sz="3200" dirty="0" smtClean="0">
                <a:solidFill>
                  <a:schemeClr val="accent6"/>
                </a:solidFill>
              </a:rPr>
              <a:t>Geothermal Play Fairway Analysis</a:t>
            </a:r>
            <a:endParaRPr lang="en-US" sz="3200" dirty="0">
              <a:solidFill>
                <a:schemeClr val="accent6"/>
              </a:solidFill>
            </a:endParaRPr>
          </a:p>
          <a:p>
            <a:pPr algn="ctr" defTabSz="457146" eaLnBrk="1" fontAlgn="auto" hangingPunct="1">
              <a:spcAft>
                <a:spcPts val="0"/>
              </a:spcAft>
              <a:buFont typeface="Arial"/>
              <a:buNone/>
              <a:defRPr/>
            </a:pPr>
            <a:endParaRPr lang="en-US" sz="3200" dirty="0"/>
          </a:p>
        </p:txBody>
      </p:sp>
      <p:sp>
        <p:nvSpPr>
          <p:cNvPr id="4" name="Text Placeholder 3"/>
          <p:cNvSpPr>
            <a:spLocks noGrp="1"/>
          </p:cNvSpPr>
          <p:nvPr>
            <p:ph type="body" sz="quarter" idx="10"/>
          </p:nvPr>
        </p:nvSpPr>
        <p:spPr>
          <a:xfrm>
            <a:off x="5943600" y="5257800"/>
            <a:ext cx="3081338" cy="1066800"/>
          </a:xfrm>
        </p:spPr>
        <p:txBody>
          <a:bodyPr rtlCol="0">
            <a:noAutofit/>
          </a:bodyPr>
          <a:lstStyle/>
          <a:p>
            <a:pPr algn="r">
              <a:defRPr/>
            </a:pPr>
            <a:r>
              <a:rPr lang="en-US" sz="1800" dirty="0" smtClean="0">
                <a:solidFill>
                  <a:schemeClr val="accent6"/>
                </a:solidFill>
              </a:rPr>
              <a:t>FOA Webinar</a:t>
            </a:r>
          </a:p>
          <a:p>
            <a:pPr algn="r">
              <a:defRPr/>
            </a:pPr>
            <a:r>
              <a:rPr lang="en-US" sz="1800" dirty="0">
                <a:solidFill>
                  <a:schemeClr val="accent6"/>
                </a:solidFill>
              </a:rPr>
              <a:t>DE-FOA-0000841</a:t>
            </a:r>
            <a:br>
              <a:rPr lang="en-US" sz="1800" dirty="0">
                <a:solidFill>
                  <a:schemeClr val="accent6"/>
                </a:solidFill>
              </a:rPr>
            </a:br>
            <a:r>
              <a:rPr lang="en-US" sz="1800" dirty="0" smtClean="0">
                <a:solidFill>
                  <a:schemeClr val="accent6"/>
                </a:solidFill>
              </a:rPr>
              <a:t>02/06/2014</a:t>
            </a:r>
            <a:endParaRPr sz="1800" dirty="0">
              <a:solidFill>
                <a:schemeClr val="accent6"/>
              </a:solidFill>
            </a:endParaRPr>
          </a:p>
        </p:txBody>
      </p:sp>
    </p:spTree>
    <p:extLst>
      <p:ext uri="{BB962C8B-B14F-4D97-AF65-F5344CB8AC3E}">
        <p14:creationId xmlns:p14="http://schemas.microsoft.com/office/powerpoint/2010/main" val="1058051945"/>
      </p:ext>
    </p:extLst>
  </p:cSld>
  <p:clrMapOvr>
    <a:masterClrMapping/>
  </p:clrMapOvr>
  <mc:AlternateContent xmlns:mc="http://schemas.openxmlformats.org/markup-compatibility/2006" xmlns:p14="http://schemas.microsoft.com/office/powerpoint/2010/main">
    <mc:Choice Requires="p14">
      <p:transition spd="slow" p14:dur="2000" advTm="72402"/>
    </mc:Choice>
    <mc:Fallback xmlns="">
      <p:transition spd="slow" advTm="7240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12"/>
            <a:ext cx="7772400" cy="685800"/>
          </a:xfrm>
        </p:spPr>
        <p:txBody>
          <a:bodyPr/>
          <a:lstStyle/>
          <a:p>
            <a:r>
              <a:rPr lang="en-US" dirty="0" smtClean="0"/>
              <a:t>Multiple Applications</a:t>
            </a:r>
            <a:endParaRPr lang="en-US" dirty="0"/>
          </a:p>
        </p:txBody>
      </p:sp>
      <p:sp>
        <p:nvSpPr>
          <p:cNvPr id="3" name="Content Placeholder 2"/>
          <p:cNvSpPr>
            <a:spLocks noGrp="1"/>
          </p:cNvSpPr>
          <p:nvPr>
            <p:ph idx="1"/>
          </p:nvPr>
        </p:nvSpPr>
        <p:spPr>
          <a:xfrm>
            <a:off x="685800" y="1066800"/>
            <a:ext cx="7772400" cy="5492750"/>
          </a:xfrm>
        </p:spPr>
        <p:txBody>
          <a:bodyPr>
            <a:noAutofit/>
          </a:bodyPr>
          <a:lstStyle/>
          <a:p>
            <a:pPr marL="0" indent="0">
              <a:buNone/>
            </a:pPr>
            <a:r>
              <a:rPr lang="en-US" dirty="0" smtClean="0"/>
              <a:t>Applicants </a:t>
            </a:r>
            <a:r>
              <a:rPr lang="en-US" dirty="0"/>
              <a:t>may submit more than one application to this FOA, provided that each application describes a unique, scientifically distinct </a:t>
            </a:r>
            <a:r>
              <a:rPr lang="en-US" dirty="0" smtClean="0"/>
              <a:t>project</a:t>
            </a:r>
            <a:endParaRPr lang="en-US" dirty="0"/>
          </a:p>
        </p:txBody>
      </p:sp>
    </p:spTree>
    <p:extLst>
      <p:ext uri="{BB962C8B-B14F-4D97-AF65-F5344CB8AC3E}">
        <p14:creationId xmlns:p14="http://schemas.microsoft.com/office/powerpoint/2010/main" val="2945698306"/>
      </p:ext>
    </p:extLst>
  </p:cSld>
  <p:clrMapOvr>
    <a:masterClrMapping/>
  </p:clrMapOvr>
  <mc:AlternateContent xmlns:mc="http://schemas.openxmlformats.org/markup-compatibility/2006" xmlns:p14="http://schemas.microsoft.com/office/powerpoint/2010/main">
    <mc:Choice Requires="p14">
      <p:transition spd="slow" p14:dur="2000" advTm="10843"/>
    </mc:Choice>
    <mc:Fallback xmlns="">
      <p:transition spd="slow" advTm="1084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021"/>
            <a:ext cx="7772400" cy="685800"/>
          </a:xfrm>
        </p:spPr>
        <p:txBody>
          <a:bodyPr/>
          <a:lstStyle/>
          <a:p>
            <a:r>
              <a:rPr lang="en-US" dirty="0" smtClean="0"/>
              <a:t>Eligibility Requirements</a:t>
            </a:r>
            <a:endParaRPr lang="en-US" dirty="0"/>
          </a:p>
        </p:txBody>
      </p:sp>
      <p:sp>
        <p:nvSpPr>
          <p:cNvPr id="3" name="Content Placeholder 2"/>
          <p:cNvSpPr>
            <a:spLocks noGrp="1"/>
          </p:cNvSpPr>
          <p:nvPr>
            <p:ph idx="1"/>
          </p:nvPr>
        </p:nvSpPr>
        <p:spPr>
          <a:xfrm>
            <a:off x="685800" y="990600"/>
            <a:ext cx="7772400" cy="5568950"/>
          </a:xfrm>
        </p:spPr>
        <p:txBody>
          <a:bodyPr>
            <a:normAutofit/>
          </a:bodyPr>
          <a:lstStyle/>
          <a:p>
            <a:pPr marL="0" indent="0">
              <a:buNone/>
            </a:pPr>
            <a:r>
              <a:rPr lang="en-US" dirty="0" smtClean="0"/>
              <a:t>Eligible applicants for this FOA include:</a:t>
            </a:r>
          </a:p>
          <a:p>
            <a:pPr marL="457200" indent="-457200">
              <a:buAutoNum type="arabicPeriod"/>
            </a:pPr>
            <a:r>
              <a:rPr lang="en-US" dirty="0" smtClean="0"/>
              <a:t>Individuals</a:t>
            </a:r>
          </a:p>
          <a:p>
            <a:pPr marL="457200" indent="-457200">
              <a:buAutoNum type="arabicPeriod"/>
            </a:pPr>
            <a:r>
              <a:rPr lang="en-US" dirty="0" smtClean="0"/>
              <a:t>Domestic Entities</a:t>
            </a:r>
          </a:p>
          <a:p>
            <a:pPr marL="457200" indent="-457200">
              <a:buAutoNum type="arabicPeriod"/>
            </a:pPr>
            <a:r>
              <a:rPr lang="en-US" dirty="0" smtClean="0"/>
              <a:t>Foreign Entities</a:t>
            </a:r>
          </a:p>
          <a:p>
            <a:pPr lvl="1"/>
            <a:r>
              <a:rPr lang="en-US" dirty="0"/>
              <a:t>If a foreign entity applies for funding as a Prime Recipient, it must designate in the Full Application a subsidiary or affiliate incorporated (or otherwise formed) under the laws of a State or territory of the United States to be the Prime Recipient.</a:t>
            </a:r>
            <a:endParaRPr lang="en-US" dirty="0" smtClean="0"/>
          </a:p>
          <a:p>
            <a:pPr marL="457200" indent="-457200">
              <a:buAutoNum type="arabicPeriod"/>
            </a:pPr>
            <a:r>
              <a:rPr lang="en-US" dirty="0" smtClean="0"/>
              <a:t>Incorporated Consortia</a:t>
            </a:r>
          </a:p>
          <a:p>
            <a:pPr marL="457200" indent="-457200">
              <a:buAutoNum type="arabicPeriod"/>
            </a:pPr>
            <a:r>
              <a:rPr lang="en-US" dirty="0" smtClean="0"/>
              <a:t>Unincorporated Consortia</a:t>
            </a:r>
          </a:p>
          <a:p>
            <a:pPr marL="0" indent="0">
              <a:buNone/>
            </a:pPr>
            <a:r>
              <a:rPr lang="en-US" dirty="0" smtClean="0"/>
              <a:t>For more detail about each eligible applicant, please see </a:t>
            </a:r>
            <a:r>
              <a:rPr lang="en-US" dirty="0" smtClean="0">
                <a:solidFill>
                  <a:srgbClr val="0000FF"/>
                </a:solidFill>
              </a:rPr>
              <a:t>Section III.A </a:t>
            </a:r>
            <a:r>
              <a:rPr lang="en-US" dirty="0" smtClean="0"/>
              <a:t>of the FOA for eligibility requirements</a:t>
            </a:r>
          </a:p>
          <a:p>
            <a:pPr marL="0" indent="0">
              <a:buNone/>
            </a:pPr>
            <a:endParaRPr lang="en-US" dirty="0"/>
          </a:p>
        </p:txBody>
      </p:sp>
    </p:spTree>
    <p:extLst>
      <p:ext uri="{BB962C8B-B14F-4D97-AF65-F5344CB8AC3E}">
        <p14:creationId xmlns:p14="http://schemas.microsoft.com/office/powerpoint/2010/main" val="1933466645"/>
      </p:ext>
    </p:extLst>
  </p:cSld>
  <p:clrMapOvr>
    <a:masterClrMapping/>
  </p:clrMapOvr>
  <mc:AlternateContent xmlns:mc="http://schemas.openxmlformats.org/markup-compatibility/2006" xmlns:p14="http://schemas.microsoft.com/office/powerpoint/2010/main">
    <mc:Choice Requires="p14">
      <p:transition spd="slow" p14:dur="2000" advTm="28915"/>
    </mc:Choice>
    <mc:Fallback xmlns="">
      <p:transition spd="slow" advTm="2891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12"/>
            <a:ext cx="7772400" cy="685800"/>
          </a:xfrm>
        </p:spPr>
        <p:txBody>
          <a:bodyPr/>
          <a:lstStyle/>
          <a:p>
            <a:r>
              <a:rPr lang="en-US" dirty="0" smtClean="0"/>
              <a:t>Prime Recipient Cost Sharing Requirements</a:t>
            </a:r>
            <a:endParaRPr lang="en-US" dirty="0"/>
          </a:p>
        </p:txBody>
      </p:sp>
      <p:sp>
        <p:nvSpPr>
          <p:cNvPr id="3" name="Content Placeholder 2"/>
          <p:cNvSpPr>
            <a:spLocks noGrp="1"/>
          </p:cNvSpPr>
          <p:nvPr>
            <p:ph idx="1"/>
          </p:nvPr>
        </p:nvSpPr>
        <p:spPr>
          <a:xfrm>
            <a:off x="685800" y="838200"/>
            <a:ext cx="7772400" cy="5721350"/>
          </a:xfrm>
        </p:spPr>
        <p:txBody>
          <a:bodyPr>
            <a:normAutofit/>
          </a:bodyPr>
          <a:lstStyle/>
          <a:p>
            <a:r>
              <a:rPr lang="en-US" dirty="0"/>
              <a:t>Applicants must propose to contribute a minimum of </a:t>
            </a:r>
            <a:r>
              <a:rPr lang="en-US" b="1" dirty="0"/>
              <a:t>20%</a:t>
            </a:r>
            <a:r>
              <a:rPr lang="en-US" dirty="0"/>
              <a:t> of the total project </a:t>
            </a:r>
            <a:r>
              <a:rPr lang="en-US" dirty="0" smtClean="0"/>
              <a:t>costs for R&amp;D projects. </a:t>
            </a:r>
            <a:r>
              <a:rPr lang="en-US" i="1" dirty="0" smtClean="0"/>
              <a:t>Unless the project qualifies for the Cost Share Reduction.</a:t>
            </a:r>
          </a:p>
          <a:p>
            <a:pPr marL="0" indent="0">
              <a:buNone/>
            </a:pPr>
            <a:endParaRPr lang="en-US" dirty="0" smtClean="0"/>
          </a:p>
          <a:p>
            <a:r>
              <a:rPr lang="en-US" b="1" i="1" dirty="0" smtClean="0"/>
              <a:t>Cost Share Reduction</a:t>
            </a:r>
            <a:r>
              <a:rPr lang="en-US" dirty="0" smtClean="0"/>
              <a:t>. EERE has reduced the Recipient Cost Share Requirement to </a:t>
            </a:r>
            <a:r>
              <a:rPr lang="en-US" b="1" dirty="0" smtClean="0"/>
              <a:t>10%</a:t>
            </a:r>
            <a:r>
              <a:rPr lang="en-US" dirty="0" smtClean="0"/>
              <a:t> for R&amp;D activities where</a:t>
            </a:r>
            <a:r>
              <a:rPr lang="en-US" dirty="0"/>
              <a:t>: </a:t>
            </a:r>
          </a:p>
          <a:p>
            <a:pPr lvl="1"/>
            <a:r>
              <a:rPr lang="en-US" dirty="0" smtClean="0"/>
              <a:t>The </a:t>
            </a:r>
            <a:r>
              <a:rPr lang="en-US" dirty="0"/>
              <a:t>Prime Recipient is a domestic institution of higher education; domestic nonprofit entity; FFRDC; or U.S. State, local, or tribal government entity; and </a:t>
            </a:r>
            <a:endParaRPr lang="en-US" dirty="0" smtClean="0"/>
          </a:p>
          <a:p>
            <a:pPr lvl="1"/>
            <a:r>
              <a:rPr lang="en-US" dirty="0" smtClean="0"/>
              <a:t>The </a:t>
            </a:r>
            <a:r>
              <a:rPr lang="en-US" dirty="0"/>
              <a:t>Prime Recipient performs more than 50% of the project work, as measured by the Total Project Cost</a:t>
            </a:r>
            <a:r>
              <a:rPr lang="en-US" dirty="0" smtClean="0"/>
              <a:t>.</a:t>
            </a:r>
          </a:p>
          <a:p>
            <a:pPr lvl="1"/>
            <a:endParaRPr lang="en-US" dirty="0"/>
          </a:p>
          <a:p>
            <a:pPr marL="457200" lvl="1" indent="0">
              <a:buNone/>
            </a:pPr>
            <a:r>
              <a:rPr lang="en-US" i="1" dirty="0"/>
              <a:t>Applicants who believe their project qualifies for the reduced recipient cost share must be able to provide verification that the above requirements are satisfied. </a:t>
            </a:r>
          </a:p>
          <a:p>
            <a:pPr lvl="1"/>
            <a:endParaRPr lang="en-US" dirty="0"/>
          </a:p>
        </p:txBody>
      </p:sp>
    </p:spTree>
    <p:extLst>
      <p:ext uri="{BB962C8B-B14F-4D97-AF65-F5344CB8AC3E}">
        <p14:creationId xmlns:p14="http://schemas.microsoft.com/office/powerpoint/2010/main" val="2063797603"/>
      </p:ext>
    </p:extLst>
  </p:cSld>
  <p:clrMapOvr>
    <a:masterClrMapping/>
  </p:clrMapOvr>
  <mc:AlternateContent xmlns:mc="http://schemas.openxmlformats.org/markup-compatibility/2006" xmlns:p14="http://schemas.microsoft.com/office/powerpoint/2010/main">
    <mc:Choice Requires="p14">
      <p:transition spd="slow" p14:dur="2000" advTm="38268"/>
    </mc:Choice>
    <mc:Fallback xmlns="">
      <p:transition spd="slow" advTm="3826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884"/>
            <a:ext cx="7772400" cy="685800"/>
          </a:xfrm>
        </p:spPr>
        <p:txBody>
          <a:bodyPr/>
          <a:lstStyle/>
          <a:p>
            <a:r>
              <a:rPr lang="en-US" dirty="0" smtClean="0"/>
              <a:t>Allowable Cost Share</a:t>
            </a:r>
            <a:endParaRPr lang="en-US" dirty="0"/>
          </a:p>
        </p:txBody>
      </p:sp>
      <p:sp>
        <p:nvSpPr>
          <p:cNvPr id="3" name="Content Placeholder 2"/>
          <p:cNvSpPr>
            <a:spLocks noGrp="1"/>
          </p:cNvSpPr>
          <p:nvPr>
            <p:ph idx="1"/>
          </p:nvPr>
        </p:nvSpPr>
        <p:spPr>
          <a:xfrm>
            <a:off x="685800" y="762000"/>
            <a:ext cx="7772400" cy="5797550"/>
          </a:xfrm>
        </p:spPr>
        <p:txBody>
          <a:bodyPr>
            <a:normAutofit/>
          </a:bodyPr>
          <a:lstStyle/>
          <a:p>
            <a:pPr marL="342900" lvl="2" indent="-342900">
              <a:lnSpc>
                <a:spcPct val="80000"/>
              </a:lnSpc>
            </a:pPr>
            <a:r>
              <a:rPr lang="en-US" sz="2400" dirty="0" smtClean="0"/>
              <a:t>Cost </a:t>
            </a:r>
            <a:r>
              <a:rPr lang="en-US" sz="2400" dirty="0"/>
              <a:t>Share must be allowable </a:t>
            </a:r>
            <a:r>
              <a:rPr lang="en-US" sz="2400" dirty="0" smtClean="0"/>
              <a:t> and must </a:t>
            </a:r>
            <a:r>
              <a:rPr lang="en-US" sz="2400" dirty="0"/>
              <a:t>be verifiable upon submission of the Full Application</a:t>
            </a:r>
          </a:p>
          <a:p>
            <a:r>
              <a:rPr lang="en-US" dirty="0"/>
              <a:t>Refer to the following applicable Federal cost </a:t>
            </a:r>
            <a:r>
              <a:rPr lang="en-US" dirty="0" smtClean="0"/>
              <a:t>principles:</a:t>
            </a:r>
          </a:p>
          <a:p>
            <a:endParaRPr lang="en-US"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smtClean="0"/>
          </a:p>
          <a:p>
            <a:endParaRPr lang="en-US" sz="2600" dirty="0"/>
          </a:p>
          <a:p>
            <a:endParaRPr lang="en-US" sz="2600" dirty="0" smtClean="0"/>
          </a:p>
          <a:p>
            <a:endParaRPr lang="en-US" sz="2600" dirty="0"/>
          </a:p>
          <a:p>
            <a:endParaRPr lang="en-US" sz="3100" dirty="0" smtClean="0"/>
          </a:p>
          <a:p>
            <a:endParaRPr lang="en-US" sz="3400" dirty="0" smtClean="0"/>
          </a:p>
          <a:p>
            <a:endParaRPr lang="en-US" sz="3400" dirty="0" smtClean="0"/>
          </a:p>
          <a:p>
            <a:pPr marL="0" indent="0">
              <a:buNone/>
            </a:pP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2820358861"/>
              </p:ext>
            </p:extLst>
          </p:nvPr>
        </p:nvGraphicFramePr>
        <p:xfrm>
          <a:off x="1066800" y="2133600"/>
          <a:ext cx="7010400" cy="2872408"/>
        </p:xfrm>
        <a:graphic>
          <a:graphicData uri="http://schemas.openxmlformats.org/drawingml/2006/table">
            <a:tbl>
              <a:tblPr firstRow="1" bandRow="1">
                <a:tableStyleId>{5C22544A-7EE6-4342-B048-85BDC9FD1C3A}</a:tableStyleId>
              </a:tblPr>
              <a:tblGrid>
                <a:gridCol w="3505200"/>
                <a:gridCol w="3505200"/>
              </a:tblGrid>
              <a:tr h="483704">
                <a:tc>
                  <a:txBody>
                    <a:bodyPr/>
                    <a:lstStyle/>
                    <a:p>
                      <a:pPr algn="ctr"/>
                      <a:r>
                        <a:rPr lang="en-US" dirty="0" smtClean="0"/>
                        <a:t>Entity</a:t>
                      </a:r>
                      <a:endParaRPr lang="en-US" dirty="0"/>
                    </a:p>
                  </a:txBody>
                  <a:tcPr/>
                </a:tc>
                <a:tc>
                  <a:txBody>
                    <a:bodyPr/>
                    <a:lstStyle/>
                    <a:p>
                      <a:pPr algn="ctr"/>
                      <a:r>
                        <a:rPr lang="en-US" dirty="0" smtClean="0"/>
                        <a:t>Cost Principles</a:t>
                      </a:r>
                      <a:endParaRPr lang="en-US" dirty="0"/>
                    </a:p>
                  </a:txBody>
                  <a:tcPr/>
                </a:tc>
              </a:tr>
              <a:tr h="483704">
                <a:tc>
                  <a:txBody>
                    <a:bodyPr/>
                    <a:lstStyle/>
                    <a:p>
                      <a:r>
                        <a:rPr lang="en-US" dirty="0" smtClean="0"/>
                        <a:t>Educational</a:t>
                      </a:r>
                      <a:r>
                        <a:rPr lang="en-US" baseline="0" dirty="0" smtClean="0"/>
                        <a:t> Institutions</a:t>
                      </a:r>
                      <a:endParaRPr lang="en-US" dirty="0"/>
                    </a:p>
                  </a:txBody>
                  <a:tcPr/>
                </a:tc>
                <a:tc>
                  <a:txBody>
                    <a:bodyPr/>
                    <a:lstStyle/>
                    <a:p>
                      <a:r>
                        <a:rPr lang="en-US" dirty="0" smtClean="0"/>
                        <a:t>2 CFR Part 220</a:t>
                      </a:r>
                      <a:endParaRPr lang="en-US" dirty="0"/>
                    </a:p>
                  </a:txBody>
                  <a:tcPr/>
                </a:tc>
              </a:tr>
              <a:tr h="937592">
                <a:tc>
                  <a:txBody>
                    <a:bodyPr/>
                    <a:lstStyle/>
                    <a:p>
                      <a:r>
                        <a:rPr lang="en-US" dirty="0" smtClean="0"/>
                        <a:t>State, Local, and Indian</a:t>
                      </a:r>
                      <a:r>
                        <a:rPr lang="en-US" baseline="0" dirty="0" smtClean="0"/>
                        <a:t> Tribal Governments</a:t>
                      </a:r>
                      <a:endParaRPr lang="en-US" dirty="0"/>
                    </a:p>
                  </a:txBody>
                  <a:tcPr/>
                </a:tc>
                <a:tc>
                  <a:txBody>
                    <a:bodyPr/>
                    <a:lstStyle/>
                    <a:p>
                      <a:r>
                        <a:rPr lang="en-US" dirty="0" smtClean="0"/>
                        <a:t>2 CFR Part 225</a:t>
                      </a:r>
                      <a:endParaRPr lang="en-US" dirty="0"/>
                    </a:p>
                  </a:txBody>
                  <a:tcPr/>
                </a:tc>
              </a:tr>
              <a:tr h="483704">
                <a:tc>
                  <a:txBody>
                    <a:bodyPr/>
                    <a:lstStyle/>
                    <a:p>
                      <a:r>
                        <a:rPr lang="en-US" dirty="0" smtClean="0"/>
                        <a:t>Non-profit Organizations</a:t>
                      </a:r>
                      <a:endParaRPr lang="en-US" dirty="0"/>
                    </a:p>
                  </a:txBody>
                  <a:tcPr/>
                </a:tc>
                <a:tc>
                  <a:txBody>
                    <a:bodyPr/>
                    <a:lstStyle/>
                    <a:p>
                      <a:r>
                        <a:rPr lang="en-US" dirty="0" smtClean="0"/>
                        <a:t>2 CFR Part 230</a:t>
                      </a:r>
                      <a:endParaRPr lang="en-US" dirty="0"/>
                    </a:p>
                  </a:txBody>
                  <a:tcPr/>
                </a:tc>
              </a:tr>
              <a:tr h="483704">
                <a:tc>
                  <a:txBody>
                    <a:bodyPr/>
                    <a:lstStyle/>
                    <a:p>
                      <a:r>
                        <a:rPr lang="en-US" dirty="0" smtClean="0"/>
                        <a:t>For-profit Organizations</a:t>
                      </a:r>
                      <a:endParaRPr lang="en-US" dirty="0"/>
                    </a:p>
                  </a:txBody>
                  <a:tcPr/>
                </a:tc>
                <a:tc>
                  <a:txBody>
                    <a:bodyPr/>
                    <a:lstStyle/>
                    <a:p>
                      <a:r>
                        <a:rPr lang="en-US" dirty="0" smtClean="0"/>
                        <a:t>FAR Part 31</a:t>
                      </a:r>
                      <a:endParaRPr lang="en-US" dirty="0"/>
                    </a:p>
                  </a:txBody>
                  <a:tcPr/>
                </a:tc>
              </a:tr>
            </a:tbl>
          </a:graphicData>
        </a:graphic>
      </p:graphicFrame>
    </p:spTree>
    <p:extLst>
      <p:ext uri="{BB962C8B-B14F-4D97-AF65-F5344CB8AC3E}">
        <p14:creationId xmlns:p14="http://schemas.microsoft.com/office/powerpoint/2010/main" val="292427414"/>
      </p:ext>
    </p:extLst>
  </p:cSld>
  <p:clrMapOvr>
    <a:masterClrMapping/>
  </p:clrMapOvr>
  <mc:AlternateContent xmlns:mc="http://schemas.openxmlformats.org/markup-compatibility/2006" xmlns:p14="http://schemas.microsoft.com/office/powerpoint/2010/main">
    <mc:Choice Requires="p14">
      <p:transition spd="slow" p14:dur="2000" advTm="27893"/>
    </mc:Choice>
    <mc:Fallback xmlns="">
      <p:transition spd="slow" advTm="2789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685800"/>
          </a:xfrm>
        </p:spPr>
        <p:txBody>
          <a:bodyPr/>
          <a:lstStyle/>
          <a:p>
            <a:r>
              <a:rPr lang="en-US" dirty="0" smtClean="0"/>
              <a:t>Allowable Cost Share</a:t>
            </a:r>
            <a:endParaRPr lang="en-US" dirty="0"/>
          </a:p>
        </p:txBody>
      </p:sp>
      <p:sp>
        <p:nvSpPr>
          <p:cNvPr id="3" name="Content Placeholder 2"/>
          <p:cNvSpPr>
            <a:spLocks noGrp="1"/>
          </p:cNvSpPr>
          <p:nvPr>
            <p:ph idx="1"/>
          </p:nvPr>
        </p:nvSpPr>
        <p:spPr>
          <a:xfrm>
            <a:off x="685800" y="1066800"/>
            <a:ext cx="7772400" cy="5492750"/>
          </a:xfrm>
        </p:spPr>
        <p:txBody>
          <a:bodyPr>
            <a:normAutofit/>
          </a:bodyPr>
          <a:lstStyle/>
          <a:p>
            <a:r>
              <a:rPr lang="en-US" dirty="0"/>
              <a:t>Cash Contributions</a:t>
            </a:r>
          </a:p>
          <a:p>
            <a:pPr lvl="1">
              <a:buFont typeface="Courier New" panose="02070309020205020404" pitchFamily="49" charset="0"/>
              <a:buChar char="o"/>
            </a:pPr>
            <a:r>
              <a:rPr lang="en-US" sz="2200" dirty="0"/>
              <a:t>May be provided by the Prime </a:t>
            </a:r>
            <a:r>
              <a:rPr lang="en-US" sz="2200" dirty="0" smtClean="0"/>
              <a:t>Recipient, </a:t>
            </a:r>
            <a:r>
              <a:rPr lang="en-US" sz="2200" dirty="0" err="1" smtClean="0"/>
              <a:t>Subrecipients</a:t>
            </a:r>
            <a:r>
              <a:rPr lang="en-US" sz="2200" dirty="0" smtClean="0"/>
              <a:t>, or a Third Party</a:t>
            </a:r>
            <a:endParaRPr lang="en-US" sz="2200" dirty="0"/>
          </a:p>
          <a:p>
            <a:r>
              <a:rPr lang="en-US" dirty="0" smtClean="0"/>
              <a:t>In-Kind Contributions</a:t>
            </a:r>
          </a:p>
          <a:p>
            <a:pPr lvl="1">
              <a:buFont typeface="Courier New" panose="02070309020205020404" pitchFamily="49" charset="0"/>
              <a:buChar char="o"/>
            </a:pPr>
            <a:r>
              <a:rPr lang="en-US" sz="2200" dirty="0" smtClean="0"/>
              <a:t>Can include</a:t>
            </a:r>
            <a:r>
              <a:rPr lang="en-US" sz="2200" dirty="0"/>
              <a:t>, but are not limited to: personnel costs, indirect costs, facilities and administrative costs, rental value of buildings or equipment, and the value of a service, other resource, or third party in-kind contribution</a:t>
            </a:r>
          </a:p>
        </p:txBody>
      </p:sp>
    </p:spTree>
    <p:extLst>
      <p:ext uri="{BB962C8B-B14F-4D97-AF65-F5344CB8AC3E}">
        <p14:creationId xmlns:p14="http://schemas.microsoft.com/office/powerpoint/2010/main" val="614614936"/>
      </p:ext>
    </p:extLst>
  </p:cSld>
  <p:clrMapOvr>
    <a:masterClrMapping/>
  </p:clrMapOvr>
  <mc:AlternateContent xmlns:mc="http://schemas.openxmlformats.org/markup-compatibility/2006" xmlns:p14="http://schemas.microsoft.com/office/powerpoint/2010/main">
    <mc:Choice Requires="p14">
      <p:transition spd="slow" p14:dur="2000" advTm="27257"/>
    </mc:Choice>
    <mc:Fallback xmlns="">
      <p:transition spd="slow" advTm="2725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685800"/>
          </a:xfrm>
        </p:spPr>
        <p:txBody>
          <a:bodyPr/>
          <a:lstStyle/>
          <a:p>
            <a:r>
              <a:rPr lang="en-US" dirty="0" smtClean="0"/>
              <a:t>Unallowable Cost Share</a:t>
            </a:r>
            <a:endParaRPr lang="en-US" dirty="0"/>
          </a:p>
        </p:txBody>
      </p:sp>
      <p:sp>
        <p:nvSpPr>
          <p:cNvPr id="3" name="Content Placeholder 2"/>
          <p:cNvSpPr>
            <a:spLocks noGrp="1"/>
          </p:cNvSpPr>
          <p:nvPr>
            <p:ph idx="1"/>
          </p:nvPr>
        </p:nvSpPr>
        <p:spPr>
          <a:xfrm>
            <a:off x="457200" y="990600"/>
            <a:ext cx="8229600" cy="5105400"/>
          </a:xfrm>
        </p:spPr>
        <p:txBody>
          <a:bodyPr>
            <a:normAutofit fontScale="25000" lnSpcReduction="20000"/>
          </a:bodyPr>
          <a:lstStyle/>
          <a:p>
            <a:r>
              <a:rPr lang="en-US" sz="9600" dirty="0"/>
              <a:t>The Prime Recipient may not use the following sources to meet its cost share obligations including, but not limited </a:t>
            </a:r>
            <a:r>
              <a:rPr lang="en-US" sz="9600" dirty="0" smtClean="0"/>
              <a:t>to:</a:t>
            </a:r>
          </a:p>
          <a:p>
            <a:pPr lvl="1">
              <a:buFont typeface="Courier New" panose="02070309020205020404" pitchFamily="49" charset="0"/>
              <a:buChar char="o"/>
            </a:pPr>
            <a:r>
              <a:rPr lang="en-US" sz="8800" dirty="0" smtClean="0"/>
              <a:t>Revenues </a:t>
            </a:r>
            <a:r>
              <a:rPr lang="en-US" sz="8800" dirty="0"/>
              <a:t>or royalties from the prospective operation of an activity beyond the project </a:t>
            </a:r>
            <a:r>
              <a:rPr lang="en-US" sz="8800" dirty="0" smtClean="0"/>
              <a:t>period</a:t>
            </a:r>
            <a:endParaRPr lang="en-US" sz="8800" dirty="0"/>
          </a:p>
          <a:p>
            <a:pPr lvl="1">
              <a:buFont typeface="Courier New" panose="02070309020205020404" pitchFamily="49" charset="0"/>
              <a:buChar char="o"/>
            </a:pPr>
            <a:r>
              <a:rPr lang="en-US" sz="8800" dirty="0" smtClean="0"/>
              <a:t>Proceeds </a:t>
            </a:r>
            <a:r>
              <a:rPr lang="en-US" sz="8800" dirty="0"/>
              <a:t>from the prospective sale of an asset of an </a:t>
            </a:r>
            <a:r>
              <a:rPr lang="en-US" sz="8800" dirty="0" smtClean="0"/>
              <a:t>activity</a:t>
            </a:r>
            <a:endParaRPr lang="en-US" sz="8800" dirty="0"/>
          </a:p>
          <a:p>
            <a:pPr lvl="1">
              <a:buFont typeface="Courier New" panose="02070309020205020404" pitchFamily="49" charset="0"/>
              <a:buChar char="o"/>
            </a:pPr>
            <a:r>
              <a:rPr lang="en-US" sz="8800" dirty="0" smtClean="0"/>
              <a:t>Federal </a:t>
            </a:r>
            <a:r>
              <a:rPr lang="en-US" sz="8800" dirty="0"/>
              <a:t>funding or property </a:t>
            </a:r>
            <a:endParaRPr lang="en-US" sz="8800" dirty="0" smtClean="0"/>
          </a:p>
          <a:p>
            <a:pPr lvl="1">
              <a:buFont typeface="Courier New" panose="02070309020205020404" pitchFamily="49" charset="0"/>
              <a:buChar char="o"/>
            </a:pPr>
            <a:r>
              <a:rPr lang="en-US" sz="8800" dirty="0" smtClean="0"/>
              <a:t>Expenditures reimbursed </a:t>
            </a:r>
            <a:r>
              <a:rPr lang="en-US" sz="8800" dirty="0"/>
              <a:t>under a separate Federal Technology </a:t>
            </a:r>
            <a:r>
              <a:rPr lang="en-US" sz="8800" dirty="0" smtClean="0"/>
              <a:t>Office</a:t>
            </a:r>
            <a:endParaRPr lang="en-US" sz="8800" dirty="0"/>
          </a:p>
          <a:p>
            <a:pPr lvl="1">
              <a:buFont typeface="Courier New" panose="02070309020205020404" pitchFamily="49" charset="0"/>
              <a:buChar char="o"/>
            </a:pPr>
            <a:r>
              <a:rPr lang="en-US" sz="8800" dirty="0"/>
              <a:t>Independent research and development (IR&amp;D) funds </a:t>
            </a:r>
          </a:p>
          <a:p>
            <a:pPr lvl="1">
              <a:buFont typeface="Courier New" panose="02070309020205020404" pitchFamily="49" charset="0"/>
              <a:buChar char="o"/>
            </a:pPr>
            <a:r>
              <a:rPr lang="en-US" sz="8800" dirty="0"/>
              <a:t>The same cash or in-kind contributions for more than one project or program</a:t>
            </a:r>
          </a:p>
          <a:p>
            <a:endParaRPr lang="en-US" dirty="0"/>
          </a:p>
        </p:txBody>
      </p:sp>
    </p:spTree>
    <p:extLst>
      <p:ext uri="{BB962C8B-B14F-4D97-AF65-F5344CB8AC3E}">
        <p14:creationId xmlns:p14="http://schemas.microsoft.com/office/powerpoint/2010/main" val="889078579"/>
      </p:ext>
    </p:extLst>
  </p:cSld>
  <p:clrMapOvr>
    <a:masterClrMapping/>
  </p:clrMapOvr>
  <mc:AlternateContent xmlns:mc="http://schemas.openxmlformats.org/markup-compatibility/2006" xmlns:p14="http://schemas.microsoft.com/office/powerpoint/2010/main">
    <mc:Choice Requires="p14">
      <p:transition spd="slow" p14:dur="2000" advTm="40323"/>
    </mc:Choice>
    <mc:Fallback xmlns="">
      <p:transition spd="slow" advTm="40323"/>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845"/>
            <a:ext cx="7772400" cy="685800"/>
          </a:xfrm>
        </p:spPr>
        <p:txBody>
          <a:bodyPr/>
          <a:lstStyle/>
          <a:p>
            <a:r>
              <a:rPr lang="en-US" dirty="0" smtClean="0"/>
              <a:t>Cost Share Contributions</a:t>
            </a:r>
            <a:endParaRPr lang="en-US" dirty="0"/>
          </a:p>
        </p:txBody>
      </p:sp>
      <p:sp>
        <p:nvSpPr>
          <p:cNvPr id="3" name="Content Placeholder 2"/>
          <p:cNvSpPr>
            <a:spLocks noGrp="1"/>
          </p:cNvSpPr>
          <p:nvPr>
            <p:ph idx="1"/>
          </p:nvPr>
        </p:nvSpPr>
        <p:spPr>
          <a:xfrm>
            <a:off x="685800" y="1143000"/>
            <a:ext cx="7772400" cy="5416550"/>
          </a:xfrm>
        </p:spPr>
        <p:txBody>
          <a:bodyPr>
            <a:normAutofit/>
          </a:bodyPr>
          <a:lstStyle/>
          <a:p>
            <a:r>
              <a:rPr lang="en-US" dirty="0" smtClean="0"/>
              <a:t>Contributions must be:</a:t>
            </a:r>
          </a:p>
          <a:p>
            <a:pPr lvl="1">
              <a:buFont typeface="Courier New" panose="02070309020205020404" pitchFamily="49" charset="0"/>
              <a:buChar char="o"/>
            </a:pPr>
            <a:r>
              <a:rPr lang="en-US" sz="2200" dirty="0" smtClean="0"/>
              <a:t>Specified in the project budget</a:t>
            </a:r>
          </a:p>
          <a:p>
            <a:pPr lvl="1">
              <a:buFont typeface="Courier New" panose="02070309020205020404" pitchFamily="49" charset="0"/>
              <a:buChar char="o"/>
            </a:pPr>
            <a:r>
              <a:rPr lang="en-US" sz="2200" dirty="0" smtClean="0"/>
              <a:t>Verifiable from the Prime Recipient’s records</a:t>
            </a:r>
          </a:p>
          <a:p>
            <a:pPr lvl="1">
              <a:buFont typeface="Courier New" panose="02070309020205020404" pitchFamily="49" charset="0"/>
              <a:buChar char="o"/>
            </a:pPr>
            <a:r>
              <a:rPr lang="en-US" sz="2200" dirty="0" smtClean="0"/>
              <a:t>Necessary and reasonable for proper and efficient accomplishment of the project</a:t>
            </a:r>
          </a:p>
          <a:p>
            <a:r>
              <a:rPr lang="en-US" dirty="0" smtClean="0"/>
              <a:t>Every cost share contribution must be reviewed and approved in advance by the Contracting Officer and incorporated into the project budget before the expenditures are incurred</a:t>
            </a:r>
          </a:p>
        </p:txBody>
      </p:sp>
    </p:spTree>
    <p:extLst>
      <p:ext uri="{BB962C8B-B14F-4D97-AF65-F5344CB8AC3E}">
        <p14:creationId xmlns:p14="http://schemas.microsoft.com/office/powerpoint/2010/main" val="2018220918"/>
      </p:ext>
    </p:extLst>
  </p:cSld>
  <p:clrMapOvr>
    <a:masterClrMapping/>
  </p:clrMapOvr>
  <mc:AlternateContent xmlns:mc="http://schemas.openxmlformats.org/markup-compatibility/2006" xmlns:p14="http://schemas.microsoft.com/office/powerpoint/2010/main">
    <mc:Choice Requires="p14">
      <p:transition spd="slow" p14:dur="2000" advTm="31875"/>
    </mc:Choice>
    <mc:Fallback xmlns="">
      <p:transition spd="slow" advTm="318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685800"/>
          </a:xfrm>
        </p:spPr>
        <p:txBody>
          <a:bodyPr/>
          <a:lstStyle/>
          <a:p>
            <a:r>
              <a:rPr lang="en-US" dirty="0" smtClean="0"/>
              <a:t>Cost Share Payment</a:t>
            </a:r>
            <a:endParaRPr lang="en-US" dirty="0"/>
          </a:p>
        </p:txBody>
      </p:sp>
      <p:sp>
        <p:nvSpPr>
          <p:cNvPr id="3" name="Content Placeholder 2"/>
          <p:cNvSpPr>
            <a:spLocks noGrp="1"/>
          </p:cNvSpPr>
          <p:nvPr>
            <p:ph idx="1"/>
          </p:nvPr>
        </p:nvSpPr>
        <p:spPr>
          <a:xfrm>
            <a:off x="685800" y="1143000"/>
            <a:ext cx="7772400" cy="5416550"/>
          </a:xfrm>
        </p:spPr>
        <p:txBody>
          <a:bodyPr>
            <a:normAutofit/>
          </a:bodyPr>
          <a:lstStyle/>
          <a:p>
            <a:pPr>
              <a:lnSpc>
                <a:spcPct val="110000"/>
              </a:lnSpc>
            </a:pPr>
            <a:r>
              <a:rPr lang="en-US" dirty="0" smtClean="0"/>
              <a:t>Prime </a:t>
            </a:r>
            <a:r>
              <a:rPr lang="en-US" dirty="0"/>
              <a:t>Recipients must </a:t>
            </a:r>
            <a:r>
              <a:rPr lang="en-US" dirty="0" smtClean="0"/>
              <a:t>provide documentation of the cost </a:t>
            </a:r>
            <a:r>
              <a:rPr lang="en-US" dirty="0"/>
              <a:t>share </a:t>
            </a:r>
            <a:r>
              <a:rPr lang="en-US" dirty="0" smtClean="0"/>
              <a:t>contribution, incrementally </a:t>
            </a:r>
            <a:r>
              <a:rPr lang="en-US" dirty="0"/>
              <a:t>over the life of the </a:t>
            </a:r>
            <a:r>
              <a:rPr lang="en-US" dirty="0" smtClean="0"/>
              <a:t>award </a:t>
            </a:r>
          </a:p>
          <a:p>
            <a:pPr>
              <a:lnSpc>
                <a:spcPct val="110000"/>
              </a:lnSpc>
            </a:pPr>
            <a:r>
              <a:rPr lang="en-US" dirty="0" smtClean="0"/>
              <a:t>The </a:t>
            </a:r>
            <a:r>
              <a:rPr lang="en-US" dirty="0"/>
              <a:t>cumulative cost share percentage provided on each invoice must reflect, at a minimum, the cost sharing percentage </a:t>
            </a:r>
            <a:r>
              <a:rPr lang="en-US" dirty="0" smtClean="0"/>
              <a:t>negotiated</a:t>
            </a:r>
            <a:endParaRPr lang="en-US" dirty="0"/>
          </a:p>
        </p:txBody>
      </p:sp>
    </p:spTree>
    <p:extLst>
      <p:ext uri="{BB962C8B-B14F-4D97-AF65-F5344CB8AC3E}">
        <p14:creationId xmlns:p14="http://schemas.microsoft.com/office/powerpoint/2010/main" val="3744149100"/>
      </p:ext>
    </p:extLst>
  </p:cSld>
  <p:clrMapOvr>
    <a:masterClrMapping/>
  </p:clrMapOvr>
  <mc:AlternateContent xmlns:mc="http://schemas.openxmlformats.org/markup-compatibility/2006" xmlns:p14="http://schemas.microsoft.com/office/powerpoint/2010/main">
    <mc:Choice Requires="p14">
      <p:transition spd="slow" p14:dur="2000" advTm="28174"/>
    </mc:Choice>
    <mc:Fallback xmlns="">
      <p:transition spd="slow" advTm="28174"/>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531"/>
            <a:ext cx="7772400" cy="685800"/>
          </a:xfrm>
        </p:spPr>
        <p:txBody>
          <a:bodyPr/>
          <a:lstStyle/>
          <a:p>
            <a:r>
              <a:rPr lang="en-US" dirty="0" smtClean="0"/>
              <a:t>Cost Share Payment</a:t>
            </a:r>
            <a:endParaRPr lang="en-US" dirty="0"/>
          </a:p>
        </p:txBody>
      </p:sp>
      <p:sp>
        <p:nvSpPr>
          <p:cNvPr id="3" name="Content Placeholder 2"/>
          <p:cNvSpPr>
            <a:spLocks noGrp="1"/>
          </p:cNvSpPr>
          <p:nvPr>
            <p:ph idx="1"/>
          </p:nvPr>
        </p:nvSpPr>
        <p:spPr>
          <a:xfrm>
            <a:off x="685800" y="838200"/>
            <a:ext cx="7772400" cy="5721350"/>
          </a:xfrm>
        </p:spPr>
        <p:txBody>
          <a:bodyPr>
            <a:normAutofit/>
          </a:bodyPr>
          <a:lstStyle/>
          <a:p>
            <a:r>
              <a:rPr lang="en-US" dirty="0"/>
              <a:t>In limited circumstances, the Prime Recipient </a:t>
            </a:r>
            <a:r>
              <a:rPr lang="en-US" dirty="0">
                <a:solidFill>
                  <a:schemeClr val="tx1"/>
                </a:solidFill>
              </a:rPr>
              <a:t>may submit a waiver request</a:t>
            </a:r>
            <a:r>
              <a:rPr lang="en-US" dirty="0">
                <a:solidFill>
                  <a:srgbClr val="FF0000"/>
                </a:solidFill>
              </a:rPr>
              <a:t> </a:t>
            </a:r>
            <a:r>
              <a:rPr lang="en-US" dirty="0"/>
              <a:t>to meet its cost share requirements on a less frequent basis, such as monthly or quarterly </a:t>
            </a:r>
          </a:p>
          <a:p>
            <a:r>
              <a:rPr lang="en-US" dirty="0" smtClean="0"/>
              <a:t>Such waiver requests </a:t>
            </a:r>
            <a:r>
              <a:rPr lang="en-US" dirty="0"/>
              <a:t>must be sent by email to the Contracting Officer during award negotiations and </a:t>
            </a:r>
            <a:r>
              <a:rPr lang="en-US" dirty="0" smtClean="0"/>
              <a:t>include:</a:t>
            </a:r>
          </a:p>
          <a:p>
            <a:pPr marL="463550" lvl="1" indent="0">
              <a:buNone/>
            </a:pPr>
            <a:r>
              <a:rPr lang="en-US" sz="2200" dirty="0" smtClean="0"/>
              <a:t>(</a:t>
            </a:r>
            <a:r>
              <a:rPr lang="en-US" sz="2200" dirty="0"/>
              <a:t>1) </a:t>
            </a:r>
            <a:r>
              <a:rPr lang="en-US" sz="2200" dirty="0" smtClean="0"/>
              <a:t>A </a:t>
            </a:r>
            <a:r>
              <a:rPr lang="en-US" sz="2200" dirty="0"/>
              <a:t>detailed justification for the request; </a:t>
            </a:r>
            <a:endParaRPr lang="en-US" sz="2200" dirty="0" smtClean="0"/>
          </a:p>
          <a:p>
            <a:pPr marL="463550" lvl="1" indent="0">
              <a:buNone/>
            </a:pPr>
            <a:r>
              <a:rPr lang="en-US" sz="2200" dirty="0" smtClean="0"/>
              <a:t>(</a:t>
            </a:r>
            <a:r>
              <a:rPr lang="en-US" sz="2200" dirty="0"/>
              <a:t>2) </a:t>
            </a:r>
            <a:r>
              <a:rPr lang="en-US" sz="2200" dirty="0" smtClean="0"/>
              <a:t>A </a:t>
            </a:r>
            <a:r>
              <a:rPr lang="en-US" sz="2200" dirty="0"/>
              <a:t>proposed schedule of payments, including amounts and dates; </a:t>
            </a:r>
            <a:endParaRPr lang="en-US" sz="2200" dirty="0" smtClean="0"/>
          </a:p>
          <a:p>
            <a:pPr marL="463550" lvl="1" indent="0">
              <a:buNone/>
            </a:pPr>
            <a:r>
              <a:rPr lang="en-US" sz="2200" dirty="0" smtClean="0"/>
              <a:t>(</a:t>
            </a:r>
            <a:r>
              <a:rPr lang="en-US" sz="2200" dirty="0"/>
              <a:t>3) </a:t>
            </a:r>
            <a:r>
              <a:rPr lang="en-US" sz="2200" dirty="0" smtClean="0"/>
              <a:t>A </a:t>
            </a:r>
            <a:r>
              <a:rPr lang="en-US" sz="2200" dirty="0"/>
              <a:t>written commitment to meet that schedule; and </a:t>
            </a:r>
            <a:endParaRPr lang="en-US" sz="2200" dirty="0" smtClean="0"/>
          </a:p>
          <a:p>
            <a:pPr marL="463550" lvl="1" indent="0">
              <a:buNone/>
            </a:pPr>
            <a:r>
              <a:rPr lang="en-US" sz="2200" dirty="0" smtClean="0"/>
              <a:t>(</a:t>
            </a:r>
            <a:r>
              <a:rPr lang="en-US" sz="2200" dirty="0"/>
              <a:t>4) </a:t>
            </a:r>
            <a:r>
              <a:rPr lang="en-US" sz="2200" dirty="0" smtClean="0"/>
              <a:t>Such </a:t>
            </a:r>
            <a:r>
              <a:rPr lang="en-US" sz="2200" dirty="0"/>
              <a:t>evidence as necessary to demonstrate that the Prime Recipient has complied with its cost share obligations to date. </a:t>
            </a:r>
            <a:endParaRPr lang="en-US" sz="2200" dirty="0" smtClean="0"/>
          </a:p>
          <a:p>
            <a:r>
              <a:rPr lang="en-US" dirty="0" smtClean="0"/>
              <a:t>The </a:t>
            </a:r>
            <a:r>
              <a:rPr lang="en-US" dirty="0"/>
              <a:t>Contracting Officer must approve all such requests before they may go into </a:t>
            </a:r>
            <a:r>
              <a:rPr lang="en-US" dirty="0" smtClean="0"/>
              <a:t>effect</a:t>
            </a:r>
            <a:endParaRPr lang="en-US" dirty="0"/>
          </a:p>
          <a:p>
            <a:endParaRPr lang="en-US" dirty="0"/>
          </a:p>
        </p:txBody>
      </p:sp>
    </p:spTree>
    <p:extLst>
      <p:ext uri="{BB962C8B-B14F-4D97-AF65-F5344CB8AC3E}">
        <p14:creationId xmlns:p14="http://schemas.microsoft.com/office/powerpoint/2010/main" val="140965493"/>
      </p:ext>
    </p:extLst>
  </p:cSld>
  <p:clrMapOvr>
    <a:masterClrMapping/>
  </p:clrMapOvr>
  <mc:AlternateContent xmlns:mc="http://schemas.openxmlformats.org/markup-compatibility/2006" xmlns:p14="http://schemas.microsoft.com/office/powerpoint/2010/main">
    <mc:Choice Requires="p14">
      <p:transition spd="slow" p14:dur="2000" advTm="23542"/>
    </mc:Choice>
    <mc:Fallback xmlns="">
      <p:transition spd="slow" advTm="2354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533400"/>
          </a:xfrm>
        </p:spPr>
        <p:txBody>
          <a:bodyPr/>
          <a:lstStyle/>
          <a:p>
            <a:r>
              <a:rPr lang="en-US" dirty="0" smtClean="0"/>
              <a:t>Concept Papers</a:t>
            </a:r>
            <a:endParaRPr lang="en-US" dirty="0"/>
          </a:p>
        </p:txBody>
      </p:sp>
      <p:sp>
        <p:nvSpPr>
          <p:cNvPr id="3" name="Content Placeholder 2"/>
          <p:cNvSpPr>
            <a:spLocks noGrp="1"/>
          </p:cNvSpPr>
          <p:nvPr>
            <p:ph idx="1"/>
          </p:nvPr>
        </p:nvSpPr>
        <p:spPr>
          <a:xfrm>
            <a:off x="685800" y="1066800"/>
            <a:ext cx="7772400" cy="5492750"/>
          </a:xfrm>
        </p:spPr>
        <p:txBody>
          <a:bodyPr>
            <a:normAutofit/>
          </a:bodyPr>
          <a:lstStyle/>
          <a:p>
            <a:pPr marL="342900" lvl="1" indent="-342900">
              <a:buFont typeface="Arial" panose="020B0604020202020204" pitchFamily="34" charset="0"/>
              <a:buChar char="•"/>
            </a:pPr>
            <a:r>
              <a:rPr lang="en-US" sz="2400" dirty="0" smtClean="0"/>
              <a:t>Applicants must submit a compliant Concept Paper by </a:t>
            </a:r>
            <a:r>
              <a:rPr lang="en-US" sz="2400" dirty="0" smtClean="0">
                <a:solidFill>
                  <a:srgbClr val="FF0000"/>
                </a:solidFill>
              </a:rPr>
              <a:t>02/21/2014 </a:t>
            </a:r>
            <a:r>
              <a:rPr lang="en-US" sz="2400" dirty="0" smtClean="0"/>
              <a:t>to be eligible to submit a Full Application   </a:t>
            </a:r>
          </a:p>
          <a:p>
            <a:pPr marL="742950" lvl="2" indent="-342900">
              <a:buFont typeface="Courier New" panose="02070309020205020404" pitchFamily="49" charset="0"/>
              <a:buChar char="o"/>
            </a:pPr>
            <a:r>
              <a:rPr lang="en-US" sz="2200" dirty="0"/>
              <a:t>Concept Papers are deemed compliant if the Applicant successfully uploaded all required documents and clicked the “Submit” button in EERE Exchange by the deadline stated in the </a:t>
            </a:r>
            <a:r>
              <a:rPr lang="en-US" sz="2200" dirty="0" smtClean="0"/>
              <a:t>FOA</a:t>
            </a:r>
          </a:p>
          <a:p>
            <a:pPr marL="342900" lvl="1" indent="-342900">
              <a:buFont typeface="Arial" panose="020B0604020202020204" pitchFamily="34" charset="0"/>
              <a:buChar char="•"/>
            </a:pPr>
            <a:r>
              <a:rPr lang="en-US" sz="2400" dirty="0" smtClean="0"/>
              <a:t>See </a:t>
            </a:r>
            <a:r>
              <a:rPr lang="en-US" sz="2400" dirty="0">
                <a:solidFill>
                  <a:srgbClr val="0000FF"/>
                </a:solidFill>
              </a:rPr>
              <a:t>Section IV.C </a:t>
            </a:r>
            <a:r>
              <a:rPr lang="en-US" sz="2400" dirty="0"/>
              <a:t>of the FOA for information on the content requirements for Concept Papers</a:t>
            </a:r>
          </a:p>
        </p:txBody>
      </p:sp>
    </p:spTree>
    <p:extLst>
      <p:ext uri="{BB962C8B-B14F-4D97-AF65-F5344CB8AC3E}">
        <p14:creationId xmlns:p14="http://schemas.microsoft.com/office/powerpoint/2010/main" val="3424459427"/>
      </p:ext>
    </p:extLst>
  </p:cSld>
  <p:clrMapOvr>
    <a:masterClrMapping/>
  </p:clrMapOvr>
  <mc:AlternateContent xmlns:mc="http://schemas.openxmlformats.org/markup-compatibility/2006" xmlns:p14="http://schemas.microsoft.com/office/powerpoint/2010/main">
    <mc:Choice Requires="p14">
      <p:transition spd="slow" p14:dur="2000" advTm="37336"/>
    </mc:Choice>
    <mc:Fallback xmlns="">
      <p:transition spd="slow" advTm="3733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12"/>
            <a:ext cx="7772400" cy="685800"/>
          </a:xfrm>
        </p:spPr>
        <p:txBody>
          <a:bodyPr/>
          <a:lstStyle/>
          <a:p>
            <a:r>
              <a:rPr lang="en-US" dirty="0" smtClean="0"/>
              <a:t>Agenda</a:t>
            </a:r>
            <a:endParaRPr lang="en-US" dirty="0"/>
          </a:p>
        </p:txBody>
      </p:sp>
      <p:sp>
        <p:nvSpPr>
          <p:cNvPr id="3" name="Content Placeholder 2"/>
          <p:cNvSpPr>
            <a:spLocks noGrp="1"/>
          </p:cNvSpPr>
          <p:nvPr>
            <p:ph idx="1"/>
          </p:nvPr>
        </p:nvSpPr>
        <p:spPr>
          <a:xfrm>
            <a:off x="685800" y="1066800"/>
            <a:ext cx="7772400" cy="5492750"/>
          </a:xfrm>
        </p:spPr>
        <p:txBody>
          <a:bodyPr>
            <a:normAutofit/>
          </a:bodyPr>
          <a:lstStyle/>
          <a:p>
            <a:pPr marL="514350" indent="-514350">
              <a:buAutoNum type="arabicParenR"/>
            </a:pPr>
            <a:r>
              <a:rPr lang="en-US" dirty="0" smtClean="0"/>
              <a:t>Registration Requirements</a:t>
            </a:r>
          </a:p>
          <a:p>
            <a:pPr marL="514350" indent="-514350">
              <a:buAutoNum type="arabicParenR"/>
            </a:pPr>
            <a:r>
              <a:rPr lang="en-US" dirty="0" smtClean="0"/>
              <a:t>Award Information</a:t>
            </a:r>
          </a:p>
          <a:p>
            <a:pPr marL="514350" indent="-514350">
              <a:buAutoNum type="arabicParenR"/>
            </a:pPr>
            <a:r>
              <a:rPr lang="en-US" dirty="0" smtClean="0"/>
              <a:t>FOA Information</a:t>
            </a:r>
          </a:p>
          <a:p>
            <a:pPr marL="514350" indent="-514350">
              <a:buAutoNum type="arabicParenR"/>
            </a:pPr>
            <a:r>
              <a:rPr lang="en-US" dirty="0" smtClean="0"/>
              <a:t>Concept </a:t>
            </a:r>
            <a:r>
              <a:rPr lang="en-US" dirty="0"/>
              <a:t>Paper</a:t>
            </a:r>
          </a:p>
          <a:p>
            <a:pPr marL="514350" indent="-514350">
              <a:buAutoNum type="arabicParenR"/>
            </a:pPr>
            <a:r>
              <a:rPr lang="en-US" dirty="0"/>
              <a:t>Full Application</a:t>
            </a:r>
          </a:p>
          <a:p>
            <a:pPr marL="514350" indent="-514350">
              <a:buAutoNum type="arabicParenR"/>
            </a:pPr>
            <a:r>
              <a:rPr lang="en-US" dirty="0"/>
              <a:t>Review Process</a:t>
            </a:r>
          </a:p>
          <a:p>
            <a:pPr marL="514350" indent="-514350">
              <a:buAutoNum type="arabicParenR"/>
            </a:pPr>
            <a:r>
              <a:rPr lang="en-US" dirty="0" smtClean="0"/>
              <a:t>Technical Background on Play Fairway Analysis</a:t>
            </a:r>
          </a:p>
          <a:p>
            <a:pPr marL="514350" indent="-514350">
              <a:buAutoNum type="arabicParenR"/>
            </a:pPr>
            <a:r>
              <a:rPr lang="en-US" dirty="0" smtClean="0"/>
              <a:t>Q&amp;A</a:t>
            </a:r>
            <a:endParaRPr lang="en-US" dirty="0"/>
          </a:p>
          <a:p>
            <a:endParaRPr lang="en-US" dirty="0"/>
          </a:p>
        </p:txBody>
      </p:sp>
    </p:spTree>
    <p:extLst>
      <p:ext uri="{BB962C8B-B14F-4D97-AF65-F5344CB8AC3E}">
        <p14:creationId xmlns:p14="http://schemas.microsoft.com/office/powerpoint/2010/main" val="3408745950"/>
      </p:ext>
    </p:extLst>
  </p:cSld>
  <p:clrMapOvr>
    <a:masterClrMapping/>
  </p:clrMapOvr>
  <mc:AlternateContent xmlns:mc="http://schemas.openxmlformats.org/markup-compatibility/2006" xmlns:p14="http://schemas.microsoft.com/office/powerpoint/2010/main">
    <mc:Choice Requires="p14">
      <p:transition spd="slow" p14:dur="2000" advTm="33235"/>
    </mc:Choice>
    <mc:Fallback xmlns="">
      <p:transition spd="slow" advTm="3323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12"/>
            <a:ext cx="7772400" cy="685800"/>
          </a:xfrm>
        </p:spPr>
        <p:txBody>
          <a:bodyPr/>
          <a:lstStyle/>
          <a:p>
            <a:r>
              <a:rPr lang="en-US" dirty="0" smtClean="0"/>
              <a:t>Concept Paper Review</a:t>
            </a:r>
            <a:endParaRPr lang="en-US" dirty="0"/>
          </a:p>
        </p:txBody>
      </p:sp>
      <p:sp>
        <p:nvSpPr>
          <p:cNvPr id="3" name="Content Placeholder 2"/>
          <p:cNvSpPr>
            <a:spLocks noGrp="1"/>
          </p:cNvSpPr>
          <p:nvPr>
            <p:ph idx="1"/>
          </p:nvPr>
        </p:nvSpPr>
        <p:spPr>
          <a:xfrm>
            <a:off x="685800" y="1066800"/>
            <a:ext cx="7772400" cy="5492750"/>
          </a:xfrm>
        </p:spPr>
        <p:txBody>
          <a:bodyPr>
            <a:normAutofit/>
          </a:bodyPr>
          <a:lstStyle/>
          <a:p>
            <a:r>
              <a:rPr lang="en-US" dirty="0" smtClean="0"/>
              <a:t>Each eligible Concept </a:t>
            </a:r>
            <a:r>
              <a:rPr lang="en-US" dirty="0"/>
              <a:t>Paper </a:t>
            </a:r>
            <a:r>
              <a:rPr lang="en-US" dirty="0" smtClean="0"/>
              <a:t>will be reviewed based </a:t>
            </a:r>
            <a:r>
              <a:rPr lang="en-US" dirty="0"/>
              <a:t>on the criteria in </a:t>
            </a:r>
            <a:r>
              <a:rPr lang="en-US" dirty="0">
                <a:solidFill>
                  <a:srgbClr val="0000FF"/>
                </a:solidFill>
              </a:rPr>
              <a:t>Section V.A.1. </a:t>
            </a:r>
            <a:r>
              <a:rPr lang="en-US" dirty="0"/>
              <a:t>of the FOA</a:t>
            </a:r>
          </a:p>
          <a:p>
            <a:pPr defTabSz="914400">
              <a:spcBef>
                <a:spcPct val="30000"/>
              </a:spcBef>
              <a:defRPr/>
            </a:pPr>
            <a:r>
              <a:rPr lang="en-US" dirty="0">
                <a:solidFill>
                  <a:schemeClr val="tx1"/>
                </a:solidFill>
              </a:rPr>
              <a:t>Applicants will be notified of an Encourage/Discourage decision, and review comments on their Concept Paper will be available in EERE Exchange</a:t>
            </a:r>
          </a:p>
          <a:p>
            <a:pPr lvl="1">
              <a:buFont typeface="Courier New" panose="02070309020205020404" pitchFamily="49" charset="0"/>
              <a:buChar char="o"/>
            </a:pPr>
            <a:r>
              <a:rPr lang="en-US" dirty="0"/>
              <a:t>Applicants will be provided approximately 30 days to prepare a Full Application</a:t>
            </a:r>
          </a:p>
          <a:p>
            <a:pPr lvl="1">
              <a:buFont typeface="Courier New" panose="02070309020205020404" pitchFamily="49" charset="0"/>
              <a:buChar char="o"/>
            </a:pPr>
            <a:r>
              <a:rPr lang="en-US" dirty="0" smtClean="0"/>
              <a:t>An Applicant </a:t>
            </a:r>
            <a:r>
              <a:rPr lang="en-US" dirty="0"/>
              <a:t>who </a:t>
            </a:r>
            <a:r>
              <a:rPr lang="en-US" dirty="0" smtClean="0"/>
              <a:t>receives </a:t>
            </a:r>
            <a:r>
              <a:rPr lang="en-US" dirty="0"/>
              <a:t>a “discouraged” notification may still </a:t>
            </a:r>
            <a:r>
              <a:rPr lang="en-US" dirty="0" smtClean="0"/>
              <a:t>submit a Full Application</a:t>
            </a:r>
          </a:p>
          <a:p>
            <a:pPr lvl="1">
              <a:buFont typeface="Courier New" panose="02070309020205020404" pitchFamily="49" charset="0"/>
              <a:buChar char="o"/>
            </a:pPr>
            <a:r>
              <a:rPr lang="en-US" dirty="0"/>
              <a:t>By </a:t>
            </a:r>
            <a:r>
              <a:rPr lang="en-US" b="1" dirty="0"/>
              <a:t>discouraging</a:t>
            </a:r>
            <a:r>
              <a:rPr lang="en-US" dirty="0"/>
              <a:t> the submission of a Full Application, EERE intends to convey its lack of programmatic interest in the proposed project</a:t>
            </a:r>
          </a:p>
          <a:p>
            <a:pPr marL="0" indent="0">
              <a:buNone/>
            </a:pPr>
            <a:endParaRPr lang="en-US" dirty="0"/>
          </a:p>
        </p:txBody>
      </p:sp>
    </p:spTree>
    <p:extLst>
      <p:ext uri="{BB962C8B-B14F-4D97-AF65-F5344CB8AC3E}">
        <p14:creationId xmlns:p14="http://schemas.microsoft.com/office/powerpoint/2010/main" val="959680744"/>
      </p:ext>
    </p:extLst>
  </p:cSld>
  <p:clrMapOvr>
    <a:masterClrMapping/>
  </p:clrMapOvr>
  <mc:AlternateContent xmlns:mc="http://schemas.openxmlformats.org/markup-compatibility/2006" xmlns:p14="http://schemas.microsoft.com/office/powerpoint/2010/main">
    <mc:Choice Requires="p14">
      <p:transition spd="slow" p14:dur="2000" advTm="42833"/>
    </mc:Choice>
    <mc:Fallback xmlns="">
      <p:transition spd="slow" advTm="4283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685800"/>
          </a:xfrm>
        </p:spPr>
        <p:txBody>
          <a:bodyPr>
            <a:normAutofit/>
          </a:bodyPr>
          <a:lstStyle/>
          <a:p>
            <a:r>
              <a:rPr lang="en-US" dirty="0" smtClean="0"/>
              <a:t>Full Applications</a:t>
            </a:r>
            <a:endParaRPr lang="en-US" dirty="0"/>
          </a:p>
        </p:txBody>
      </p:sp>
      <p:sp>
        <p:nvSpPr>
          <p:cNvPr id="3" name="Content Placeholder 2"/>
          <p:cNvSpPr>
            <a:spLocks noGrp="1"/>
          </p:cNvSpPr>
          <p:nvPr>
            <p:ph idx="1"/>
          </p:nvPr>
        </p:nvSpPr>
        <p:spPr>
          <a:xfrm>
            <a:off x="685800" y="838200"/>
            <a:ext cx="7772400" cy="5721350"/>
          </a:xfrm>
        </p:spPr>
        <p:txBody>
          <a:bodyPr>
            <a:normAutofit/>
          </a:bodyPr>
          <a:lstStyle/>
          <a:p>
            <a:pPr marL="342900" lvl="1" indent="-342900">
              <a:buFont typeface="Arial" charset="0"/>
              <a:buChar char="•"/>
            </a:pPr>
            <a:r>
              <a:rPr lang="en-US" sz="2400" dirty="0"/>
              <a:t>Applicants must submit a Full Application by </a:t>
            </a:r>
            <a:r>
              <a:rPr lang="en-US" sz="2400" dirty="0" smtClean="0">
                <a:solidFill>
                  <a:srgbClr val="0000FF"/>
                </a:solidFill>
              </a:rPr>
              <a:t>04/11/2014</a:t>
            </a:r>
          </a:p>
          <a:p>
            <a:r>
              <a:rPr lang="en-US" dirty="0" smtClean="0"/>
              <a:t>Full </a:t>
            </a:r>
            <a:r>
              <a:rPr lang="en-US" dirty="0"/>
              <a:t>Applications are </a:t>
            </a:r>
            <a:r>
              <a:rPr lang="en-US" dirty="0" smtClean="0"/>
              <a:t>deemed eligible if:</a:t>
            </a:r>
            <a:endParaRPr lang="en-US" sz="2200" dirty="0" smtClean="0"/>
          </a:p>
          <a:p>
            <a:pPr lvl="1">
              <a:buFont typeface="Courier New" panose="02070309020205020404" pitchFamily="49" charset="0"/>
              <a:buChar char="o"/>
            </a:pPr>
            <a:r>
              <a:rPr lang="en-US" sz="2200" dirty="0" smtClean="0"/>
              <a:t>The Applicant is an eligible entity </a:t>
            </a:r>
            <a:r>
              <a:rPr lang="en-US" sz="2200" dirty="0" smtClean="0">
                <a:solidFill>
                  <a:srgbClr val="0000FF"/>
                </a:solidFill>
              </a:rPr>
              <a:t>FOA, Section III.A</a:t>
            </a:r>
            <a:r>
              <a:rPr lang="en-US" sz="2200" dirty="0" smtClean="0"/>
              <a:t>;</a:t>
            </a:r>
          </a:p>
          <a:p>
            <a:pPr lvl="1">
              <a:buFont typeface="Courier New" panose="02070309020205020404" pitchFamily="49" charset="0"/>
              <a:buChar char="o"/>
            </a:pPr>
            <a:r>
              <a:rPr lang="en-US" sz="2200" dirty="0" smtClean="0"/>
              <a:t>The </a:t>
            </a:r>
            <a:r>
              <a:rPr lang="en-US" sz="2200" dirty="0"/>
              <a:t>Applicant submitted </a:t>
            </a:r>
            <a:r>
              <a:rPr lang="en-US" sz="2200" dirty="0" smtClean="0"/>
              <a:t>an eligible Concept Paper;</a:t>
            </a:r>
          </a:p>
          <a:p>
            <a:pPr lvl="1">
              <a:buFont typeface="Courier New" panose="02070309020205020404" pitchFamily="49" charset="0"/>
              <a:buChar char="o"/>
            </a:pPr>
            <a:r>
              <a:rPr lang="en-US" sz="2200" dirty="0" smtClean="0"/>
              <a:t>The Cost Share requirement is satisfied </a:t>
            </a:r>
            <a:r>
              <a:rPr lang="en-US" sz="2200" dirty="0">
                <a:solidFill>
                  <a:srgbClr val="0000FF"/>
                </a:solidFill>
              </a:rPr>
              <a:t>FOA, Section </a:t>
            </a:r>
            <a:r>
              <a:rPr lang="en-US" sz="2200" dirty="0" smtClean="0">
                <a:solidFill>
                  <a:srgbClr val="0000FF"/>
                </a:solidFill>
              </a:rPr>
              <a:t>III.B</a:t>
            </a:r>
            <a:r>
              <a:rPr lang="en-US" sz="2200" dirty="0" smtClean="0"/>
              <a:t>;</a:t>
            </a:r>
          </a:p>
          <a:p>
            <a:pPr lvl="1">
              <a:buFont typeface="Courier New" panose="02070309020205020404" pitchFamily="49" charset="0"/>
              <a:buChar char="o"/>
            </a:pPr>
            <a:r>
              <a:rPr lang="en-US" sz="2200" dirty="0" smtClean="0"/>
              <a:t>The Full Application is compliant </a:t>
            </a:r>
            <a:r>
              <a:rPr lang="en-US" sz="2200" dirty="0">
                <a:solidFill>
                  <a:srgbClr val="0000FF"/>
                </a:solidFill>
              </a:rPr>
              <a:t>FOA, Section </a:t>
            </a:r>
            <a:r>
              <a:rPr lang="en-US" sz="2200" dirty="0" smtClean="0">
                <a:solidFill>
                  <a:srgbClr val="0000FF"/>
                </a:solidFill>
              </a:rPr>
              <a:t>III.C</a:t>
            </a:r>
            <a:r>
              <a:rPr lang="en-US" sz="2200" dirty="0" smtClean="0"/>
              <a:t>; and</a:t>
            </a:r>
          </a:p>
          <a:p>
            <a:pPr lvl="1">
              <a:buFont typeface="Courier New" panose="02070309020205020404" pitchFamily="49" charset="0"/>
              <a:buChar char="o"/>
            </a:pPr>
            <a:r>
              <a:rPr lang="en-US" sz="2200" dirty="0" smtClean="0"/>
              <a:t>The proposed project is responsive to the FOA </a:t>
            </a:r>
            <a:r>
              <a:rPr lang="en-US" sz="2200" dirty="0" err="1">
                <a:solidFill>
                  <a:srgbClr val="0000FF"/>
                </a:solidFill>
              </a:rPr>
              <a:t>FOA</a:t>
            </a:r>
            <a:r>
              <a:rPr lang="en-US" sz="2200" dirty="0">
                <a:solidFill>
                  <a:srgbClr val="0000FF"/>
                </a:solidFill>
              </a:rPr>
              <a:t>, Section </a:t>
            </a:r>
            <a:r>
              <a:rPr lang="en-US" sz="2200" dirty="0" smtClean="0">
                <a:solidFill>
                  <a:srgbClr val="0000FF"/>
                </a:solidFill>
              </a:rPr>
              <a:t>III.D</a:t>
            </a:r>
            <a:r>
              <a:rPr lang="en-US" sz="2200" dirty="0" smtClean="0"/>
              <a:t>.</a:t>
            </a:r>
          </a:p>
          <a:p>
            <a:pPr marL="0" indent="0">
              <a:buNone/>
            </a:pPr>
            <a:endParaRPr lang="en-US" dirty="0"/>
          </a:p>
        </p:txBody>
      </p:sp>
    </p:spTree>
    <p:extLst>
      <p:ext uri="{BB962C8B-B14F-4D97-AF65-F5344CB8AC3E}">
        <p14:creationId xmlns:p14="http://schemas.microsoft.com/office/powerpoint/2010/main" val="1224053665"/>
      </p:ext>
    </p:extLst>
  </p:cSld>
  <p:clrMapOvr>
    <a:masterClrMapping/>
  </p:clrMapOvr>
  <mc:AlternateContent xmlns:mc="http://schemas.openxmlformats.org/markup-compatibility/2006" xmlns:p14="http://schemas.microsoft.com/office/powerpoint/2010/main">
    <mc:Choice Requires="p14">
      <p:transition spd="slow" p14:dur="2000" advTm="36840"/>
    </mc:Choice>
    <mc:Fallback xmlns="">
      <p:transition spd="slow" advTm="3684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85800"/>
          </a:xfrm>
        </p:spPr>
        <p:txBody>
          <a:bodyPr>
            <a:normAutofit/>
          </a:bodyPr>
          <a:lstStyle/>
          <a:p>
            <a:r>
              <a:rPr lang="en-US" dirty="0" smtClean="0"/>
              <a:t>Merit Review and Selection Process - Overview</a:t>
            </a:r>
            <a:endParaRPr lang="en-US" dirty="0"/>
          </a:p>
        </p:txBody>
      </p:sp>
      <p:sp>
        <p:nvSpPr>
          <p:cNvPr id="3" name="Content Placeholder 2"/>
          <p:cNvSpPr>
            <a:spLocks noGrp="1"/>
          </p:cNvSpPr>
          <p:nvPr>
            <p:ph idx="1"/>
          </p:nvPr>
        </p:nvSpPr>
        <p:spPr>
          <a:xfrm>
            <a:off x="685800" y="1143000"/>
            <a:ext cx="7772400" cy="5416550"/>
          </a:xfrm>
        </p:spPr>
        <p:txBody>
          <a:bodyPr>
            <a:normAutofit/>
          </a:bodyPr>
          <a:lstStyle/>
          <a:p>
            <a:r>
              <a:rPr lang="en-US" dirty="0" smtClean="0"/>
              <a:t>The evaluation and selection process </a:t>
            </a:r>
            <a:r>
              <a:rPr lang="en-US" dirty="0"/>
              <a:t>consists of multiple phases that each include an initial eligibility review and a thorough technical </a:t>
            </a:r>
            <a:r>
              <a:rPr lang="en-US" dirty="0" smtClean="0"/>
              <a:t>review </a:t>
            </a:r>
          </a:p>
          <a:p>
            <a:r>
              <a:rPr lang="en-US" dirty="0" smtClean="0"/>
              <a:t>Rigorous </a:t>
            </a:r>
            <a:r>
              <a:rPr lang="en-US" dirty="0"/>
              <a:t>technical reviews are conducted by reviewers that are experts in the subject matter of the </a:t>
            </a:r>
            <a:r>
              <a:rPr lang="en-US" dirty="0" smtClean="0"/>
              <a:t>FOA </a:t>
            </a:r>
          </a:p>
          <a:p>
            <a:r>
              <a:rPr lang="en-US" dirty="0" smtClean="0"/>
              <a:t>The Selection </a:t>
            </a:r>
            <a:r>
              <a:rPr lang="en-US" dirty="0"/>
              <a:t>Official considers the recommendations of the </a:t>
            </a:r>
            <a:r>
              <a:rPr lang="en-US" dirty="0" smtClean="0"/>
              <a:t>Federal Consensus Board, </a:t>
            </a:r>
            <a:r>
              <a:rPr lang="en-US" dirty="0"/>
              <a:t>along with other considerations such as </a:t>
            </a:r>
            <a:r>
              <a:rPr lang="en-US" dirty="0" smtClean="0"/>
              <a:t>program </a:t>
            </a:r>
            <a:r>
              <a:rPr lang="en-US" dirty="0"/>
              <a:t>p</a:t>
            </a:r>
            <a:r>
              <a:rPr lang="en-US" dirty="0" smtClean="0"/>
              <a:t>olicy factors and available funding, to determine selections </a:t>
            </a:r>
          </a:p>
          <a:p>
            <a:r>
              <a:rPr lang="en-US" sz="2400" dirty="0" smtClean="0"/>
              <a:t>See </a:t>
            </a:r>
            <a:r>
              <a:rPr lang="en-US" sz="2400" dirty="0">
                <a:solidFill>
                  <a:srgbClr val="0000FF"/>
                </a:solidFill>
              </a:rPr>
              <a:t>Section V.A.2 </a:t>
            </a:r>
            <a:r>
              <a:rPr lang="en-US" sz="2400" dirty="0"/>
              <a:t>of the FOA for information on the </a:t>
            </a:r>
            <a:r>
              <a:rPr lang="en-US" sz="2400" dirty="0" smtClean="0"/>
              <a:t>technical review </a:t>
            </a:r>
            <a:r>
              <a:rPr lang="en-US" sz="2400" dirty="0"/>
              <a:t>criteria for Full Applications</a:t>
            </a:r>
          </a:p>
          <a:p>
            <a:pPr marL="0" indent="0">
              <a:buNone/>
            </a:pPr>
            <a:endParaRPr lang="en-US" dirty="0"/>
          </a:p>
          <a:p>
            <a:endParaRPr lang="en-US" dirty="0"/>
          </a:p>
        </p:txBody>
      </p:sp>
    </p:spTree>
    <p:extLst>
      <p:ext uri="{BB962C8B-B14F-4D97-AF65-F5344CB8AC3E}">
        <p14:creationId xmlns:p14="http://schemas.microsoft.com/office/powerpoint/2010/main" val="1445639111"/>
      </p:ext>
    </p:extLst>
  </p:cSld>
  <p:clrMapOvr>
    <a:masterClrMapping/>
  </p:clrMapOvr>
  <mc:AlternateContent xmlns:mc="http://schemas.openxmlformats.org/markup-compatibility/2006" xmlns:p14="http://schemas.microsoft.com/office/powerpoint/2010/main">
    <mc:Choice Requires="p14">
      <p:transition spd="slow" p14:dur="2000" advTm="35072"/>
    </mc:Choice>
    <mc:Fallback xmlns="">
      <p:transition spd="slow" advTm="3507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7772400" cy="5568950"/>
          </a:xfrm>
        </p:spPr>
        <p:txBody>
          <a:bodyPr/>
          <a:lstStyle/>
          <a:p>
            <a:r>
              <a:rPr lang="en-US" dirty="0"/>
              <a:t>Pre-Selection Clarifications</a:t>
            </a:r>
          </a:p>
          <a:p>
            <a:pPr lvl="1"/>
            <a:r>
              <a:rPr lang="en-US" dirty="0"/>
              <a:t>Used solely for the purposes of clarifying the application, and will be limited to information already provided in the application</a:t>
            </a:r>
          </a:p>
          <a:p>
            <a:pPr lvl="1"/>
            <a:r>
              <a:rPr lang="en-US" dirty="0"/>
              <a:t>May occur before, during, or after the merit review evaluation </a:t>
            </a:r>
            <a:r>
              <a:rPr lang="en-US" dirty="0" smtClean="0"/>
              <a:t>process</a:t>
            </a:r>
            <a:endParaRPr lang="en-US" dirty="0"/>
          </a:p>
        </p:txBody>
      </p:sp>
      <p:sp>
        <p:nvSpPr>
          <p:cNvPr id="4" name="Title 1"/>
          <p:cNvSpPr txBox="1">
            <a:spLocks/>
          </p:cNvSpPr>
          <p:nvPr/>
        </p:nvSpPr>
        <p:spPr>
          <a:xfrm>
            <a:off x="685800" y="0"/>
            <a:ext cx="7772400" cy="685800"/>
          </a:xfrm>
          <a:prstGeom prst="rect">
            <a:avLst/>
          </a:prstGeom>
        </p:spPr>
        <p:txBody>
          <a:bodyPr vert="horz" lIns="91440" tIns="45720" rIns="91440" bIns="45720" rtlCol="0" anchor="ctr">
            <a:normAutofit/>
          </a:bodyPr>
          <a:lstStyle>
            <a:lvl1pPr algn="l" defTabSz="457200" rtl="0" eaLnBrk="1" fontAlgn="base" hangingPunct="1">
              <a:lnSpc>
                <a:spcPts val="2800"/>
              </a:lnSpc>
              <a:spcBef>
                <a:spcPct val="0"/>
              </a:spcBef>
              <a:spcAft>
                <a:spcPct val="0"/>
              </a:spcAft>
              <a:defRPr sz="2800" b="1" i="0" kern="1200">
                <a:solidFill>
                  <a:srgbClr val="282B2E"/>
                </a:solidFill>
                <a:latin typeface="Calibri"/>
                <a:ea typeface="+mj-ea"/>
                <a:cs typeface="Calibri"/>
              </a:defRPr>
            </a:lvl1pPr>
            <a:lvl2pPr algn="l" defTabSz="457200" rtl="0" eaLnBrk="1" fontAlgn="base" hangingPunct="1">
              <a:lnSpc>
                <a:spcPts val="2800"/>
              </a:lnSpc>
              <a:spcBef>
                <a:spcPct val="0"/>
              </a:spcBef>
              <a:spcAft>
                <a:spcPct val="0"/>
              </a:spcAft>
              <a:defRPr sz="2600">
                <a:solidFill>
                  <a:srgbClr val="FFFFFF"/>
                </a:solidFill>
                <a:latin typeface="Arial" charset="0"/>
              </a:defRPr>
            </a:lvl2pPr>
            <a:lvl3pPr algn="l" defTabSz="457200" rtl="0" eaLnBrk="1" fontAlgn="base" hangingPunct="1">
              <a:lnSpc>
                <a:spcPts val="2800"/>
              </a:lnSpc>
              <a:spcBef>
                <a:spcPct val="0"/>
              </a:spcBef>
              <a:spcAft>
                <a:spcPct val="0"/>
              </a:spcAft>
              <a:defRPr sz="2600">
                <a:solidFill>
                  <a:srgbClr val="FFFFFF"/>
                </a:solidFill>
                <a:latin typeface="Arial" charset="0"/>
              </a:defRPr>
            </a:lvl3pPr>
            <a:lvl4pPr algn="l" defTabSz="457200" rtl="0" eaLnBrk="1" fontAlgn="base" hangingPunct="1">
              <a:lnSpc>
                <a:spcPts val="2800"/>
              </a:lnSpc>
              <a:spcBef>
                <a:spcPct val="0"/>
              </a:spcBef>
              <a:spcAft>
                <a:spcPct val="0"/>
              </a:spcAft>
              <a:defRPr sz="2600">
                <a:solidFill>
                  <a:srgbClr val="FFFFFF"/>
                </a:solidFill>
                <a:latin typeface="Arial" charset="0"/>
              </a:defRPr>
            </a:lvl4pPr>
            <a:lvl5pPr algn="l" defTabSz="457200" rtl="0" eaLnBrk="1" fontAlgn="base" hangingPunct="1">
              <a:lnSpc>
                <a:spcPts val="2800"/>
              </a:lnSpc>
              <a:spcBef>
                <a:spcPct val="0"/>
              </a:spcBef>
              <a:spcAft>
                <a:spcPct val="0"/>
              </a:spcAft>
              <a:defRPr sz="2600">
                <a:solidFill>
                  <a:srgbClr val="FFFFFF"/>
                </a:solidFill>
                <a:latin typeface="Arial" charset="0"/>
              </a:defRPr>
            </a:lvl5pPr>
            <a:lvl6pPr marL="457200" algn="l" defTabSz="457200" rtl="0" eaLnBrk="1" fontAlgn="base" hangingPunct="1">
              <a:lnSpc>
                <a:spcPts val="2800"/>
              </a:lnSpc>
              <a:spcBef>
                <a:spcPct val="0"/>
              </a:spcBef>
              <a:spcAft>
                <a:spcPct val="0"/>
              </a:spcAft>
              <a:defRPr sz="2600">
                <a:solidFill>
                  <a:srgbClr val="FFFFFF"/>
                </a:solidFill>
                <a:latin typeface="Arial" charset="0"/>
              </a:defRPr>
            </a:lvl6pPr>
            <a:lvl7pPr marL="914400" algn="l" defTabSz="457200" rtl="0" eaLnBrk="1" fontAlgn="base" hangingPunct="1">
              <a:lnSpc>
                <a:spcPts val="2800"/>
              </a:lnSpc>
              <a:spcBef>
                <a:spcPct val="0"/>
              </a:spcBef>
              <a:spcAft>
                <a:spcPct val="0"/>
              </a:spcAft>
              <a:defRPr sz="2600">
                <a:solidFill>
                  <a:srgbClr val="FFFFFF"/>
                </a:solidFill>
                <a:latin typeface="Arial" charset="0"/>
              </a:defRPr>
            </a:lvl7pPr>
            <a:lvl8pPr marL="1371600" algn="l" defTabSz="457200" rtl="0" eaLnBrk="1" fontAlgn="base" hangingPunct="1">
              <a:lnSpc>
                <a:spcPts val="2800"/>
              </a:lnSpc>
              <a:spcBef>
                <a:spcPct val="0"/>
              </a:spcBef>
              <a:spcAft>
                <a:spcPct val="0"/>
              </a:spcAft>
              <a:defRPr sz="2600">
                <a:solidFill>
                  <a:srgbClr val="FFFFFF"/>
                </a:solidFill>
                <a:latin typeface="Arial" charset="0"/>
              </a:defRPr>
            </a:lvl8pPr>
            <a:lvl9pPr marL="1828800" algn="l" defTabSz="457200" rtl="0" eaLnBrk="1" fontAlgn="base" hangingPunct="1">
              <a:lnSpc>
                <a:spcPts val="2800"/>
              </a:lnSpc>
              <a:spcBef>
                <a:spcPct val="0"/>
              </a:spcBef>
              <a:spcAft>
                <a:spcPct val="0"/>
              </a:spcAft>
              <a:defRPr sz="2600">
                <a:solidFill>
                  <a:srgbClr val="FFFFFF"/>
                </a:solidFill>
                <a:latin typeface="Arial" charset="0"/>
              </a:defRPr>
            </a:lvl9pPr>
          </a:lstStyle>
          <a:p>
            <a:r>
              <a:rPr lang="en-US" smtClean="0"/>
              <a:t>Merit Review and Selection Process - Overview</a:t>
            </a:r>
            <a:endParaRPr lang="en-US" dirty="0"/>
          </a:p>
        </p:txBody>
      </p:sp>
    </p:spTree>
    <p:extLst>
      <p:ext uri="{BB962C8B-B14F-4D97-AF65-F5344CB8AC3E}">
        <p14:creationId xmlns:p14="http://schemas.microsoft.com/office/powerpoint/2010/main" val="3195914230"/>
      </p:ext>
    </p:extLst>
  </p:cSld>
  <p:clrMapOvr>
    <a:masterClrMapping/>
  </p:clrMapOvr>
  <mc:AlternateContent xmlns:mc="http://schemas.openxmlformats.org/markup-compatibility/2006" xmlns:p14="http://schemas.microsoft.com/office/powerpoint/2010/main">
    <mc:Choice Requires="p14">
      <p:transition spd="slow" p14:dur="2000" advTm="20815"/>
    </mc:Choice>
    <mc:Fallback xmlns="">
      <p:transition spd="slow" advTm="2081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685800"/>
          </a:xfrm>
        </p:spPr>
        <p:txBody>
          <a:bodyPr/>
          <a:lstStyle/>
          <a:p>
            <a:r>
              <a:rPr lang="en-US" dirty="0" smtClean="0"/>
              <a:t>Replies to Reviewer </a:t>
            </a:r>
            <a:r>
              <a:rPr lang="en-US" dirty="0"/>
              <a:t>C</a:t>
            </a:r>
            <a:r>
              <a:rPr lang="en-US" dirty="0" smtClean="0"/>
              <a:t>omments</a:t>
            </a:r>
            <a:endParaRPr lang="en-US" dirty="0"/>
          </a:p>
        </p:txBody>
      </p:sp>
      <p:sp>
        <p:nvSpPr>
          <p:cNvPr id="3" name="Content Placeholder 2"/>
          <p:cNvSpPr>
            <a:spLocks noGrp="1"/>
          </p:cNvSpPr>
          <p:nvPr>
            <p:ph idx="1"/>
          </p:nvPr>
        </p:nvSpPr>
        <p:spPr>
          <a:xfrm>
            <a:off x="685800" y="990600"/>
            <a:ext cx="7772400" cy="5568950"/>
          </a:xfrm>
        </p:spPr>
        <p:txBody>
          <a:bodyPr>
            <a:normAutofit/>
          </a:bodyPr>
          <a:lstStyle/>
          <a:p>
            <a:r>
              <a:rPr lang="en-US" dirty="0" smtClean="0"/>
              <a:t>Applicants will have an opportunity to review the comments from Independent Reviewers and provide a Reply to Reviewer Comments.</a:t>
            </a:r>
          </a:p>
          <a:p>
            <a:pPr lvl="1"/>
            <a:r>
              <a:rPr lang="en-US" dirty="0" smtClean="0"/>
              <a:t>Reply limited to 3 pages</a:t>
            </a:r>
          </a:p>
          <a:p>
            <a:pPr lvl="1"/>
            <a:r>
              <a:rPr lang="en-US" dirty="0" smtClean="0"/>
              <a:t>Applicants will have approximately </a:t>
            </a:r>
            <a:r>
              <a:rPr lang="en-US" dirty="0" smtClean="0">
                <a:solidFill>
                  <a:srgbClr val="FF0000"/>
                </a:solidFill>
              </a:rPr>
              <a:t>2 </a:t>
            </a:r>
            <a:r>
              <a:rPr lang="en-US" dirty="0" smtClean="0"/>
              <a:t>business days to submit the Reply</a:t>
            </a:r>
          </a:p>
          <a:p>
            <a:pPr lvl="1"/>
            <a:r>
              <a:rPr lang="en-US" dirty="0" smtClean="0"/>
              <a:t>Applicants are not required to submit a Reply </a:t>
            </a:r>
          </a:p>
          <a:p>
            <a:pPr lvl="1"/>
            <a:endParaRPr lang="en-US" dirty="0" smtClean="0"/>
          </a:p>
          <a:p>
            <a:r>
              <a:rPr lang="en-US" dirty="0" smtClean="0"/>
              <a:t>Please see </a:t>
            </a:r>
            <a:r>
              <a:rPr lang="en-US" dirty="0" smtClean="0">
                <a:solidFill>
                  <a:srgbClr val="0000FF"/>
                </a:solidFill>
              </a:rPr>
              <a:t>FOA Sections IV.F. and </a:t>
            </a:r>
            <a:r>
              <a:rPr lang="en-US" dirty="0">
                <a:solidFill>
                  <a:srgbClr val="0000FF"/>
                </a:solidFill>
              </a:rPr>
              <a:t> V.A.3 </a:t>
            </a:r>
            <a:r>
              <a:rPr lang="en-US" dirty="0" smtClean="0"/>
              <a:t>for additional information regarding Replies to Reviewer </a:t>
            </a:r>
            <a:r>
              <a:rPr lang="en-US" dirty="0"/>
              <a:t>C</a:t>
            </a:r>
            <a:r>
              <a:rPr lang="en-US" dirty="0" smtClean="0"/>
              <a:t>omments</a:t>
            </a:r>
          </a:p>
          <a:p>
            <a:pPr marL="457200" lvl="1" indent="0">
              <a:buNone/>
            </a:pPr>
            <a:endParaRPr lang="en-US" sz="2100" dirty="0" smtClean="0"/>
          </a:p>
        </p:txBody>
      </p:sp>
    </p:spTree>
    <p:extLst>
      <p:ext uri="{BB962C8B-B14F-4D97-AF65-F5344CB8AC3E}">
        <p14:creationId xmlns:p14="http://schemas.microsoft.com/office/powerpoint/2010/main" val="1179391218"/>
      </p:ext>
    </p:extLst>
  </p:cSld>
  <p:clrMapOvr>
    <a:masterClrMapping/>
  </p:clrMapOvr>
  <mc:AlternateContent xmlns:mc="http://schemas.openxmlformats.org/markup-compatibility/2006" xmlns:p14="http://schemas.microsoft.com/office/powerpoint/2010/main">
    <mc:Choice Requires="p14">
      <p:transition spd="slow" p14:dur="2000" advTm="25559"/>
    </mc:Choice>
    <mc:Fallback xmlns="">
      <p:transition spd="slow" advTm="2555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12"/>
            <a:ext cx="7772400" cy="685800"/>
          </a:xfrm>
        </p:spPr>
        <p:txBody>
          <a:bodyPr>
            <a:normAutofit/>
          </a:bodyPr>
          <a:lstStyle/>
          <a:p>
            <a:r>
              <a:rPr lang="en-US" dirty="0" smtClean="0"/>
              <a:t>Selection Factors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Selection Official may consider </a:t>
            </a:r>
            <a:r>
              <a:rPr lang="en-US" dirty="0" smtClean="0"/>
              <a:t>the merit review recommendation, </a:t>
            </a:r>
            <a:r>
              <a:rPr lang="en-US" dirty="0"/>
              <a:t>program policy factors, and the amount of funds available in arriving at selections for this </a:t>
            </a:r>
            <a:r>
              <a:rPr lang="en-US" dirty="0" smtClean="0"/>
              <a:t>FOA</a:t>
            </a:r>
            <a:endParaRPr lang="en-US" dirty="0"/>
          </a:p>
          <a:p>
            <a:pPr marL="0" indent="0">
              <a:buNone/>
            </a:pPr>
            <a:endParaRPr lang="en-US" dirty="0"/>
          </a:p>
        </p:txBody>
      </p:sp>
    </p:spTree>
    <p:extLst>
      <p:ext uri="{BB962C8B-B14F-4D97-AF65-F5344CB8AC3E}">
        <p14:creationId xmlns:p14="http://schemas.microsoft.com/office/powerpoint/2010/main" val="3289108962"/>
      </p:ext>
    </p:extLst>
  </p:cSld>
  <p:clrMapOvr>
    <a:masterClrMapping/>
  </p:clrMapOvr>
  <mc:AlternateContent xmlns:mc="http://schemas.openxmlformats.org/markup-compatibility/2006" xmlns:p14="http://schemas.microsoft.com/office/powerpoint/2010/main">
    <mc:Choice Requires="p14">
      <p:transition spd="slow" p14:dur="2000" advTm="12914"/>
    </mc:Choice>
    <mc:Fallback xmlns="">
      <p:transition spd="slow" advTm="1291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685800"/>
          </a:xfrm>
        </p:spPr>
        <p:txBody>
          <a:bodyPr/>
          <a:lstStyle/>
          <a:p>
            <a:r>
              <a:rPr lang="en-US" dirty="0" smtClean="0"/>
              <a:t>Merit Review Criteria</a:t>
            </a:r>
            <a:endParaRPr lang="en-US" dirty="0"/>
          </a:p>
        </p:txBody>
      </p:sp>
      <p:sp>
        <p:nvSpPr>
          <p:cNvPr id="3" name="Content Placeholder 2"/>
          <p:cNvSpPr>
            <a:spLocks noGrp="1"/>
          </p:cNvSpPr>
          <p:nvPr>
            <p:ph idx="1"/>
          </p:nvPr>
        </p:nvSpPr>
        <p:spPr>
          <a:xfrm>
            <a:off x="609600" y="1219200"/>
            <a:ext cx="7772400" cy="4730750"/>
          </a:xfrm>
        </p:spPr>
        <p:txBody>
          <a:bodyPr/>
          <a:lstStyle/>
          <a:p>
            <a:r>
              <a:rPr lang="en-US" b="1" dirty="0"/>
              <a:t>Criterion 1: Technical Merit, Innovation, and Impact (50%) </a:t>
            </a:r>
            <a:endParaRPr lang="en-US" b="1" dirty="0" smtClean="0"/>
          </a:p>
          <a:p>
            <a:r>
              <a:rPr lang="en-US" b="1" dirty="0"/>
              <a:t>Criterion 2: Project Research and Commercialization Plan (30%) </a:t>
            </a:r>
            <a:endParaRPr lang="en-US" b="1" dirty="0" smtClean="0"/>
          </a:p>
          <a:p>
            <a:r>
              <a:rPr lang="en-US" b="1" dirty="0"/>
              <a:t>Criterion 3: Team and Resources (20%) </a:t>
            </a:r>
            <a:endParaRPr lang="en-US" dirty="0"/>
          </a:p>
        </p:txBody>
      </p:sp>
    </p:spTree>
    <p:extLst>
      <p:ext uri="{BB962C8B-B14F-4D97-AF65-F5344CB8AC3E}">
        <p14:creationId xmlns:p14="http://schemas.microsoft.com/office/powerpoint/2010/main" val="2868772914"/>
      </p:ext>
    </p:extLst>
  </p:cSld>
  <p:clrMapOvr>
    <a:masterClrMapping/>
  </p:clrMapOvr>
  <mc:AlternateContent xmlns:mc="http://schemas.openxmlformats.org/markup-compatibility/2006" xmlns:p14="http://schemas.microsoft.com/office/powerpoint/2010/main">
    <mc:Choice Requires="p14">
      <p:transition spd="slow" p14:dur="2000" advTm="24351"/>
    </mc:Choice>
    <mc:Fallback xmlns="">
      <p:transition spd="slow" advTm="2435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85800"/>
          </a:xfrm>
        </p:spPr>
        <p:txBody>
          <a:bodyPr>
            <a:normAutofit/>
          </a:bodyPr>
          <a:lstStyle/>
          <a:p>
            <a:r>
              <a:rPr lang="en-US" dirty="0" smtClean="0"/>
              <a:t>Program Policy Factors</a:t>
            </a:r>
            <a:endParaRPr lang="en-US" dirty="0">
              <a:solidFill>
                <a:srgbClr val="0000FF"/>
              </a:solidFill>
            </a:endParaRPr>
          </a:p>
        </p:txBody>
      </p:sp>
      <p:sp>
        <p:nvSpPr>
          <p:cNvPr id="3" name="Content Placeholder 2"/>
          <p:cNvSpPr>
            <a:spLocks noGrp="1"/>
          </p:cNvSpPr>
          <p:nvPr>
            <p:ph idx="1"/>
          </p:nvPr>
        </p:nvSpPr>
        <p:spPr>
          <a:xfrm>
            <a:off x="685800" y="838200"/>
            <a:ext cx="7772400" cy="5721350"/>
          </a:xfrm>
        </p:spPr>
        <p:txBody>
          <a:bodyPr>
            <a:normAutofit fontScale="92500" lnSpcReduction="10000"/>
          </a:bodyPr>
          <a:lstStyle/>
          <a:p>
            <a:r>
              <a:rPr lang="en-US" sz="2600" dirty="0" smtClean="0"/>
              <a:t>The Selection </a:t>
            </a:r>
            <a:r>
              <a:rPr lang="en-US" sz="2600" dirty="0"/>
              <a:t>Official may consider the following program policy factors in determining which </a:t>
            </a:r>
            <a:r>
              <a:rPr lang="en-US" sz="2600" dirty="0" smtClean="0"/>
              <a:t>Full </a:t>
            </a:r>
            <a:r>
              <a:rPr lang="en-US" sz="2600" dirty="0"/>
              <a:t>Applications to select for award negotiations:</a:t>
            </a:r>
          </a:p>
          <a:p>
            <a:pPr lvl="1">
              <a:buFont typeface="Courier New" panose="02070309020205020404" pitchFamily="49" charset="0"/>
              <a:buChar char="o"/>
            </a:pPr>
            <a:r>
              <a:rPr lang="en-US" sz="1900" dirty="0" smtClean="0"/>
              <a:t>The </a:t>
            </a:r>
            <a:r>
              <a:rPr lang="en-US" sz="1900" dirty="0"/>
              <a:t>degree to which the proposed project, including proposed cost </a:t>
            </a:r>
            <a:r>
              <a:rPr lang="en-US" sz="1900" dirty="0" smtClean="0"/>
              <a:t>share, </a:t>
            </a:r>
            <a:r>
              <a:rPr lang="en-US" sz="1900" dirty="0"/>
              <a:t>optimizes the use of available EERE funding to achieve programmatic </a:t>
            </a:r>
            <a:r>
              <a:rPr lang="en-US" sz="1900" dirty="0" smtClean="0"/>
              <a:t>objectives</a:t>
            </a:r>
            <a:endParaRPr lang="en-US" sz="1900" dirty="0"/>
          </a:p>
          <a:p>
            <a:pPr lvl="1">
              <a:buFont typeface="Courier New" panose="02070309020205020404" pitchFamily="49" charset="0"/>
              <a:buChar char="o"/>
            </a:pPr>
            <a:r>
              <a:rPr lang="en-US" sz="1900" dirty="0"/>
              <a:t>The level of industry involvement and demonstrated ability to commercialize energy or related </a:t>
            </a:r>
            <a:r>
              <a:rPr lang="en-US" sz="1900" dirty="0" smtClean="0"/>
              <a:t>technologies</a:t>
            </a:r>
            <a:endParaRPr lang="en-US" sz="1900" dirty="0"/>
          </a:p>
          <a:p>
            <a:pPr lvl="1">
              <a:buFont typeface="Courier New" panose="02070309020205020404" pitchFamily="49" charset="0"/>
              <a:buChar char="o"/>
            </a:pPr>
            <a:r>
              <a:rPr lang="en-US" sz="1900" dirty="0"/>
              <a:t>Technical, market, organizational, and environmental risks associated with the </a:t>
            </a:r>
            <a:r>
              <a:rPr lang="en-US" sz="1900" dirty="0" smtClean="0"/>
              <a:t>project</a:t>
            </a:r>
            <a:endParaRPr lang="en-US" sz="1900" dirty="0"/>
          </a:p>
          <a:p>
            <a:pPr lvl="1">
              <a:buFont typeface="Courier New" panose="02070309020205020404" pitchFamily="49" charset="0"/>
              <a:buChar char="o"/>
            </a:pPr>
            <a:r>
              <a:rPr lang="en-US" sz="1900" dirty="0"/>
              <a:t>Whether the proposed project is likely to lead to increased employment and manufacturing in the United </a:t>
            </a:r>
            <a:r>
              <a:rPr lang="en-US" sz="1900" dirty="0" smtClean="0"/>
              <a:t>States</a:t>
            </a:r>
            <a:endParaRPr lang="en-US" sz="1900" dirty="0"/>
          </a:p>
          <a:p>
            <a:pPr lvl="1">
              <a:buFont typeface="Courier New" panose="02070309020205020404" pitchFamily="49" charset="0"/>
              <a:buChar char="o"/>
            </a:pPr>
            <a:r>
              <a:rPr lang="en-US" sz="1900" dirty="0"/>
              <a:t>Whether the proposed project will accelerate transformational technological advances in areas that industry by itself is not likely to undertake because of technical and financial </a:t>
            </a:r>
            <a:r>
              <a:rPr lang="en-US" sz="1900" dirty="0" smtClean="0"/>
              <a:t>uncertainty</a:t>
            </a:r>
            <a:endParaRPr lang="en-US" sz="1900" dirty="0"/>
          </a:p>
          <a:p>
            <a:pPr lvl="1">
              <a:buFont typeface="Courier New" panose="02070309020205020404" pitchFamily="49" charset="0"/>
              <a:buChar char="o"/>
            </a:pPr>
            <a:r>
              <a:rPr lang="en-US" sz="1900" dirty="0"/>
              <a:t>The degree to which the proposed project directly addresses EERE’s statutory mission and strategic </a:t>
            </a:r>
            <a:r>
              <a:rPr lang="en-US" sz="1900" dirty="0" smtClean="0"/>
              <a:t>goals</a:t>
            </a:r>
          </a:p>
          <a:p>
            <a:pPr lvl="1">
              <a:buFont typeface="Courier New" panose="02070309020205020404" pitchFamily="49" charset="0"/>
              <a:buChar char="o"/>
            </a:pPr>
            <a:r>
              <a:rPr lang="en-US" sz="1900" dirty="0"/>
              <a:t>The degree to which the proposed project will accelerate the development of geothermal exploration in under-explored regions  </a:t>
            </a:r>
          </a:p>
          <a:p>
            <a:pPr lvl="1">
              <a:buFont typeface="Courier New" panose="02070309020205020404" pitchFamily="49" charset="0"/>
              <a:buChar char="o"/>
            </a:pPr>
            <a:endParaRPr lang="en-US" sz="2400" dirty="0"/>
          </a:p>
          <a:p>
            <a:endParaRPr lang="en-US" b="1" dirty="0" smtClean="0"/>
          </a:p>
          <a:p>
            <a:endParaRPr lang="en-US" dirty="0"/>
          </a:p>
        </p:txBody>
      </p:sp>
    </p:spTree>
    <p:extLst>
      <p:ext uri="{BB962C8B-B14F-4D97-AF65-F5344CB8AC3E}">
        <p14:creationId xmlns:p14="http://schemas.microsoft.com/office/powerpoint/2010/main" val="3426546044"/>
      </p:ext>
    </p:extLst>
  </p:cSld>
  <p:clrMapOvr>
    <a:masterClrMapping/>
  </p:clrMapOvr>
  <mc:AlternateContent xmlns:mc="http://schemas.openxmlformats.org/markup-compatibility/2006" xmlns:p14="http://schemas.microsoft.com/office/powerpoint/2010/main">
    <mc:Choice Requires="p14">
      <p:transition spd="slow" p14:dur="2000" advTm="18791"/>
    </mc:Choice>
    <mc:Fallback xmlns="">
      <p:transition spd="slow" advTm="1879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685800"/>
          </a:xfrm>
        </p:spPr>
        <p:txBody>
          <a:bodyPr/>
          <a:lstStyle/>
          <a:p>
            <a:r>
              <a:rPr lang="en-US" dirty="0" smtClean="0"/>
              <a:t>FOA Review </a:t>
            </a:r>
            <a:r>
              <a:rPr lang="en-US" dirty="0"/>
              <a:t>Timeline</a:t>
            </a:r>
          </a:p>
        </p:txBody>
      </p:sp>
      <p:sp>
        <p:nvSpPr>
          <p:cNvPr id="4" name="Rectangle 3"/>
          <p:cNvSpPr/>
          <p:nvPr/>
        </p:nvSpPr>
        <p:spPr>
          <a:xfrm>
            <a:off x="0" y="25146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Paper Due</a:t>
            </a:r>
          </a:p>
          <a:p>
            <a:pPr algn="ctr"/>
            <a:r>
              <a:rPr lang="en-US" sz="1400" dirty="0" smtClean="0">
                <a:solidFill>
                  <a:srgbClr val="0000FF"/>
                </a:solidFill>
              </a:rPr>
              <a:t>02/21/2014</a:t>
            </a:r>
            <a:endParaRPr lang="en-US" sz="1400" dirty="0">
              <a:solidFill>
                <a:srgbClr val="0000FF"/>
              </a:solidFill>
            </a:endParaRPr>
          </a:p>
        </p:txBody>
      </p:sp>
      <p:sp>
        <p:nvSpPr>
          <p:cNvPr id="5" name="Rectangle 4"/>
          <p:cNvSpPr/>
          <p:nvPr/>
        </p:nvSpPr>
        <p:spPr>
          <a:xfrm>
            <a:off x="1600200" y="25146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Receive Encourage/ Discourage Notification</a:t>
            </a:r>
          </a:p>
          <a:p>
            <a:pPr algn="ctr"/>
            <a:r>
              <a:rPr lang="en-US" sz="1400" dirty="0" smtClean="0">
                <a:solidFill>
                  <a:srgbClr val="0000FF"/>
                </a:solidFill>
              </a:rPr>
              <a:t>03/10/2014</a:t>
            </a:r>
            <a:endParaRPr lang="en-US" sz="1400" dirty="0">
              <a:solidFill>
                <a:srgbClr val="0000FF"/>
              </a:solidFill>
            </a:endParaRPr>
          </a:p>
        </p:txBody>
      </p:sp>
      <p:sp>
        <p:nvSpPr>
          <p:cNvPr id="6" name="Rectangle 5"/>
          <p:cNvSpPr/>
          <p:nvPr/>
        </p:nvSpPr>
        <p:spPr>
          <a:xfrm>
            <a:off x="3156045" y="25146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Full Application Due</a:t>
            </a:r>
          </a:p>
          <a:p>
            <a:pPr algn="ctr"/>
            <a:r>
              <a:rPr lang="en-US" sz="1400" dirty="0" smtClean="0">
                <a:solidFill>
                  <a:srgbClr val="0000FF"/>
                </a:solidFill>
              </a:rPr>
              <a:t>04/11/2014</a:t>
            </a:r>
            <a:endParaRPr lang="en-US" sz="1400" dirty="0">
              <a:solidFill>
                <a:srgbClr val="0000FF"/>
              </a:solidFill>
            </a:endParaRPr>
          </a:p>
        </p:txBody>
      </p:sp>
      <p:sp>
        <p:nvSpPr>
          <p:cNvPr id="7" name="Rectangle 6"/>
          <p:cNvSpPr/>
          <p:nvPr/>
        </p:nvSpPr>
        <p:spPr>
          <a:xfrm>
            <a:off x="4724400" y="2565210"/>
            <a:ext cx="1219200" cy="124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Receive Reviewer Comments</a:t>
            </a:r>
          </a:p>
          <a:p>
            <a:pPr algn="ctr"/>
            <a:r>
              <a:rPr lang="en-US" sz="1400" dirty="0" smtClean="0">
                <a:solidFill>
                  <a:srgbClr val="0000FF"/>
                </a:solidFill>
              </a:rPr>
              <a:t>05/09/2014</a:t>
            </a:r>
            <a:endParaRPr lang="en-US" sz="1400" dirty="0">
              <a:solidFill>
                <a:srgbClr val="0000FF"/>
              </a:solidFill>
            </a:endParaRPr>
          </a:p>
        </p:txBody>
      </p:sp>
      <p:sp>
        <p:nvSpPr>
          <p:cNvPr id="8" name="Rectangle 7"/>
          <p:cNvSpPr/>
          <p:nvPr/>
        </p:nvSpPr>
        <p:spPr>
          <a:xfrm>
            <a:off x="6324600" y="2565210"/>
            <a:ext cx="1219200" cy="124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Reply to Reviewer Comments Due</a:t>
            </a:r>
          </a:p>
          <a:p>
            <a:pPr algn="ctr"/>
            <a:r>
              <a:rPr lang="en-US" sz="1400" dirty="0" smtClean="0">
                <a:solidFill>
                  <a:srgbClr val="0000FF"/>
                </a:solidFill>
              </a:rPr>
              <a:t>05/14/2014</a:t>
            </a:r>
            <a:endParaRPr lang="en-US" sz="1400" dirty="0">
              <a:solidFill>
                <a:srgbClr val="0000FF"/>
              </a:solidFill>
            </a:endParaRPr>
          </a:p>
        </p:txBody>
      </p:sp>
      <p:sp>
        <p:nvSpPr>
          <p:cNvPr id="9" name="Rectangle 8"/>
          <p:cNvSpPr/>
          <p:nvPr/>
        </p:nvSpPr>
        <p:spPr>
          <a:xfrm>
            <a:off x="7924800" y="2590800"/>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Receive notification of Selection/Non-Selection</a:t>
            </a:r>
          </a:p>
          <a:p>
            <a:pPr algn="ctr"/>
            <a:r>
              <a:rPr lang="en-US" sz="1400" dirty="0" smtClean="0">
                <a:solidFill>
                  <a:srgbClr val="0000FF"/>
                </a:solidFill>
              </a:rPr>
              <a:t>07/31/2014</a:t>
            </a:r>
            <a:endParaRPr lang="en-US" sz="1400" dirty="0">
              <a:solidFill>
                <a:srgbClr val="0000FF"/>
              </a:solidFill>
            </a:endParaRPr>
          </a:p>
        </p:txBody>
      </p:sp>
      <p:cxnSp>
        <p:nvCxnSpPr>
          <p:cNvPr id="10" name="Straight Arrow Connector 9"/>
          <p:cNvCxnSpPr/>
          <p:nvPr/>
        </p:nvCxnSpPr>
        <p:spPr>
          <a:xfrm>
            <a:off x="1295400" y="29718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895600" y="29718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419600" y="298431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019800" y="29718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620000" y="29718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838200" y="1107519"/>
            <a:ext cx="1066800" cy="1102281"/>
          </a:xfrm>
          <a:prstGeom prst="rect">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2">
                    <a:lumMod val="25000"/>
                    <a:lumOff val="75000"/>
                  </a:schemeClr>
                </a:solidFill>
              </a:rPr>
              <a:t>EERE</a:t>
            </a:r>
          </a:p>
          <a:p>
            <a:pPr algn="ctr"/>
            <a:r>
              <a:rPr lang="en-US" b="1" dirty="0" smtClean="0">
                <a:solidFill>
                  <a:schemeClr val="tx2">
                    <a:lumMod val="25000"/>
                    <a:lumOff val="75000"/>
                  </a:schemeClr>
                </a:solidFill>
              </a:rPr>
              <a:t>Concept Paper  Review</a:t>
            </a:r>
            <a:endParaRPr lang="en-US" b="1" dirty="0">
              <a:solidFill>
                <a:schemeClr val="tx2">
                  <a:lumMod val="25000"/>
                  <a:lumOff val="75000"/>
                </a:schemeClr>
              </a:solidFill>
            </a:endParaRPr>
          </a:p>
        </p:txBody>
      </p:sp>
      <p:sp>
        <p:nvSpPr>
          <p:cNvPr id="16" name="Rectangle 15"/>
          <p:cNvSpPr/>
          <p:nvPr/>
        </p:nvSpPr>
        <p:spPr>
          <a:xfrm>
            <a:off x="3886200" y="1107519"/>
            <a:ext cx="1371600" cy="1102281"/>
          </a:xfrm>
          <a:prstGeom prst="rect">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2">
                    <a:lumMod val="25000"/>
                    <a:lumOff val="75000"/>
                  </a:schemeClr>
                </a:solidFill>
              </a:rPr>
              <a:t>EERE Full Application Review</a:t>
            </a:r>
            <a:endParaRPr lang="en-US" b="1" dirty="0">
              <a:solidFill>
                <a:schemeClr val="tx2">
                  <a:lumMod val="25000"/>
                  <a:lumOff val="75000"/>
                </a:schemeClr>
              </a:solidFill>
            </a:endParaRPr>
          </a:p>
        </p:txBody>
      </p:sp>
      <p:sp>
        <p:nvSpPr>
          <p:cNvPr id="17" name="Rectangle 16"/>
          <p:cNvSpPr/>
          <p:nvPr/>
        </p:nvSpPr>
        <p:spPr>
          <a:xfrm>
            <a:off x="7162800" y="1107519"/>
            <a:ext cx="1143000" cy="1102281"/>
          </a:xfrm>
          <a:prstGeom prst="rect">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2">
                    <a:lumMod val="25000"/>
                    <a:lumOff val="75000"/>
                  </a:schemeClr>
                </a:solidFill>
              </a:rPr>
              <a:t>EERE Review &amp; Selection</a:t>
            </a:r>
            <a:endParaRPr lang="en-US" b="1" dirty="0">
              <a:solidFill>
                <a:schemeClr val="tx2">
                  <a:lumMod val="25000"/>
                  <a:lumOff val="75000"/>
                </a:schemeClr>
              </a:solidFill>
            </a:endParaRPr>
          </a:p>
        </p:txBody>
      </p:sp>
      <p:cxnSp>
        <p:nvCxnSpPr>
          <p:cNvPr id="19" name="Straight Connector 18"/>
          <p:cNvCxnSpPr/>
          <p:nvPr/>
        </p:nvCxnSpPr>
        <p:spPr>
          <a:xfrm>
            <a:off x="1409700" y="2286000"/>
            <a:ext cx="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572000" y="2286000"/>
            <a:ext cx="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696200" y="2286000"/>
            <a:ext cx="0" cy="457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7336" y="4953000"/>
            <a:ext cx="8838063" cy="400110"/>
          </a:xfrm>
          <a:prstGeom prst="rect">
            <a:avLst/>
          </a:prstGeom>
          <a:ln>
            <a:solidFill>
              <a:schemeClr val="accent1"/>
            </a:solidFill>
          </a:ln>
        </p:spPr>
        <p:txBody>
          <a:bodyPr wrap="square">
            <a:spAutoFit/>
          </a:bodyPr>
          <a:lstStyle/>
          <a:p>
            <a:pPr algn="ctr"/>
            <a:r>
              <a:rPr lang="en-US" sz="2000" dirty="0" smtClean="0"/>
              <a:t>EERE  anticipates making awards by </a:t>
            </a:r>
            <a:r>
              <a:rPr lang="en-US" sz="2000" dirty="0" smtClean="0">
                <a:solidFill>
                  <a:srgbClr val="0000FF"/>
                </a:solidFill>
              </a:rPr>
              <a:t>9/30/2014</a:t>
            </a:r>
            <a:endParaRPr lang="en-US" sz="2000" dirty="0">
              <a:solidFill>
                <a:srgbClr val="0000FF"/>
              </a:solidFill>
            </a:endParaRPr>
          </a:p>
        </p:txBody>
      </p:sp>
      <p:sp>
        <p:nvSpPr>
          <p:cNvPr id="26" name="Rectangle 25"/>
          <p:cNvSpPr/>
          <p:nvPr/>
        </p:nvSpPr>
        <p:spPr>
          <a:xfrm>
            <a:off x="3124200" y="4038600"/>
            <a:ext cx="5029200" cy="5334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Pre-Selection Clarifications </a:t>
            </a:r>
          </a:p>
          <a:p>
            <a:pPr algn="ctr"/>
            <a:r>
              <a:rPr lang="en-US" dirty="0" smtClean="0">
                <a:solidFill>
                  <a:srgbClr val="0000FF"/>
                </a:solidFill>
              </a:rPr>
              <a:t>05/27/2014 to 06/23/2014</a:t>
            </a:r>
            <a:endParaRPr lang="en-US" dirty="0">
              <a:solidFill>
                <a:srgbClr val="0000FF"/>
              </a:solidFill>
            </a:endParaRPr>
          </a:p>
        </p:txBody>
      </p:sp>
    </p:spTree>
    <p:extLst>
      <p:ext uri="{BB962C8B-B14F-4D97-AF65-F5344CB8AC3E}">
        <p14:creationId xmlns:p14="http://schemas.microsoft.com/office/powerpoint/2010/main" val="1355341048"/>
      </p:ext>
    </p:extLst>
  </p:cSld>
  <p:clrMapOvr>
    <a:masterClrMapping/>
  </p:clrMapOvr>
  <mc:AlternateContent xmlns:mc="http://schemas.openxmlformats.org/markup-compatibility/2006" xmlns:p14="http://schemas.microsoft.com/office/powerpoint/2010/main">
    <mc:Choice Requires="p14">
      <p:transition spd="slow" p14:dur="2000" advTm="72057"/>
    </mc:Choice>
    <mc:Fallback xmlns="">
      <p:transition spd="slow" advTm="7205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24"/>
            <a:ext cx="7772400" cy="685800"/>
          </a:xfrm>
        </p:spPr>
        <p:txBody>
          <a:bodyPr/>
          <a:lstStyle/>
          <a:p>
            <a:r>
              <a:rPr lang="en-US" dirty="0" smtClean="0"/>
              <a:t>Key Submission Points</a:t>
            </a:r>
            <a:endParaRPr lang="en-US" dirty="0"/>
          </a:p>
        </p:txBody>
      </p:sp>
      <p:sp>
        <p:nvSpPr>
          <p:cNvPr id="3" name="Content Placeholder 2"/>
          <p:cNvSpPr>
            <a:spLocks noGrp="1"/>
          </p:cNvSpPr>
          <p:nvPr>
            <p:ph idx="1"/>
          </p:nvPr>
        </p:nvSpPr>
        <p:spPr>
          <a:xfrm>
            <a:off x="685800" y="762000"/>
            <a:ext cx="7772400" cy="5797550"/>
          </a:xfrm>
        </p:spPr>
        <p:txBody>
          <a:bodyPr>
            <a:normAutofit/>
          </a:bodyPr>
          <a:lstStyle/>
          <a:p>
            <a:pPr>
              <a:lnSpc>
                <a:spcPct val="110000"/>
              </a:lnSpc>
              <a:spcBef>
                <a:spcPts val="0"/>
              </a:spcBef>
            </a:pPr>
            <a:r>
              <a:rPr lang="en-US" dirty="0" smtClean="0"/>
              <a:t>Check </a:t>
            </a:r>
            <a:r>
              <a:rPr lang="en-US" dirty="0"/>
              <a:t>entries in </a:t>
            </a:r>
            <a:r>
              <a:rPr lang="en-US" dirty="0" smtClean="0"/>
              <a:t>EERE Exchange </a:t>
            </a:r>
            <a:endParaRPr lang="en-US" dirty="0"/>
          </a:p>
          <a:p>
            <a:pPr lvl="1">
              <a:spcBef>
                <a:spcPts val="0"/>
              </a:spcBef>
              <a:buFont typeface="Courier New" panose="02070309020205020404" pitchFamily="49" charset="0"/>
              <a:buChar char="o"/>
            </a:pPr>
            <a:r>
              <a:rPr lang="en-US" sz="2200" dirty="0"/>
              <a:t>Submissions could be deemed </a:t>
            </a:r>
            <a:r>
              <a:rPr lang="en-US" sz="2200" dirty="0" smtClean="0"/>
              <a:t>ineligible </a:t>
            </a:r>
            <a:r>
              <a:rPr lang="en-US" sz="2200" dirty="0"/>
              <a:t>due to an incorrect entry </a:t>
            </a:r>
            <a:endParaRPr lang="en-US" sz="2200" dirty="0" smtClean="0"/>
          </a:p>
          <a:p>
            <a:pPr>
              <a:spcBef>
                <a:spcPts val="0"/>
              </a:spcBef>
            </a:pPr>
            <a:r>
              <a:rPr lang="en-US" dirty="0" smtClean="0"/>
              <a:t>EERE </a:t>
            </a:r>
            <a:r>
              <a:rPr lang="en-US" dirty="0"/>
              <a:t>strongly encourages Applicants to submit 1-2 days prior to the deadline </a:t>
            </a:r>
            <a:r>
              <a:rPr lang="en-US" dirty="0" smtClean="0"/>
              <a:t>to allow for full upload of application documents and to </a:t>
            </a:r>
            <a:r>
              <a:rPr lang="en-US" dirty="0"/>
              <a:t>avoid </a:t>
            </a:r>
            <a:r>
              <a:rPr lang="en-US" dirty="0" smtClean="0"/>
              <a:t>any potential technical glitches with EERE Exchange</a:t>
            </a:r>
          </a:p>
          <a:p>
            <a:r>
              <a:rPr lang="en-US" dirty="0" smtClean="0"/>
              <a:t>Make sure you </a:t>
            </a:r>
            <a:r>
              <a:rPr lang="en-US" dirty="0"/>
              <a:t>hit</a:t>
            </a:r>
            <a:r>
              <a:rPr lang="en-US" dirty="0" smtClean="0"/>
              <a:t> the submit button</a:t>
            </a:r>
          </a:p>
          <a:p>
            <a:pPr lvl="1">
              <a:buFont typeface="Courier New" panose="02070309020205020404" pitchFamily="49" charset="0"/>
              <a:buChar char="o"/>
            </a:pPr>
            <a:r>
              <a:rPr lang="en-US" dirty="0" smtClean="0"/>
              <a:t>Any changes made after you hit submit will un-submit your application and you will need to hit the submit button again</a:t>
            </a:r>
          </a:p>
          <a:p>
            <a:pPr marL="342900" lvl="1" indent="-342900">
              <a:buFont typeface="Arial" charset="0"/>
              <a:buChar char="•"/>
            </a:pPr>
            <a:r>
              <a:rPr lang="en-US" sz="2400" dirty="0" smtClean="0"/>
              <a:t>For </a:t>
            </a:r>
            <a:r>
              <a:rPr lang="en-US" sz="2400" dirty="0"/>
              <a:t>your records, print out the </a:t>
            </a:r>
            <a:r>
              <a:rPr lang="en-US" sz="2400" dirty="0" smtClean="0"/>
              <a:t>EERE Exchange </a:t>
            </a:r>
            <a:r>
              <a:rPr lang="en-US" sz="2400" dirty="0"/>
              <a:t>Confirmation page at each step, which contains the application’s Control </a:t>
            </a:r>
            <a:r>
              <a:rPr lang="en-US" sz="2400" dirty="0" smtClean="0"/>
              <a:t>Number</a:t>
            </a:r>
          </a:p>
          <a:p>
            <a:pPr marL="342900" lvl="1" indent="-342900">
              <a:buFont typeface="Arial" charset="0"/>
              <a:buChar char="•"/>
            </a:pPr>
            <a:endParaRPr lang="en-US" sz="2400" dirty="0"/>
          </a:p>
          <a:p>
            <a:endParaRPr lang="en-US" dirty="0"/>
          </a:p>
        </p:txBody>
      </p:sp>
    </p:spTree>
    <p:extLst>
      <p:ext uri="{BB962C8B-B14F-4D97-AF65-F5344CB8AC3E}">
        <p14:creationId xmlns:p14="http://schemas.microsoft.com/office/powerpoint/2010/main" val="1051955448"/>
      </p:ext>
    </p:extLst>
  </p:cSld>
  <p:clrMapOvr>
    <a:masterClrMapping/>
  </p:clrMapOvr>
  <mc:AlternateContent xmlns:mc="http://schemas.openxmlformats.org/markup-compatibility/2006" xmlns:p14="http://schemas.microsoft.com/office/powerpoint/2010/main">
    <mc:Choice Requires="p14">
      <p:transition spd="slow" p14:dur="2000" advTm="54346"/>
    </mc:Choice>
    <mc:Fallback xmlns="">
      <p:transition spd="slow" advTm="5434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22"/>
            <a:ext cx="9144000" cy="685800"/>
          </a:xfrm>
        </p:spPr>
        <p:txBody>
          <a:bodyPr/>
          <a:lstStyle/>
          <a:p>
            <a:r>
              <a:rPr lang="en-US" dirty="0" smtClean="0"/>
              <a:t>	Disclaimer</a:t>
            </a:r>
            <a:endParaRPr lang="en-US" dirty="0"/>
          </a:p>
        </p:txBody>
      </p:sp>
      <p:sp>
        <p:nvSpPr>
          <p:cNvPr id="4" name="Title 2"/>
          <p:cNvSpPr>
            <a:spLocks noGrp="1"/>
          </p:cNvSpPr>
          <p:nvPr>
            <p:ph idx="1"/>
          </p:nvPr>
        </p:nvSpPr>
        <p:spPr>
          <a:xfrm>
            <a:off x="609600" y="914400"/>
            <a:ext cx="7772400" cy="5715000"/>
          </a:xfrm>
        </p:spPr>
        <p:txBody>
          <a:bodyPr>
            <a:noAutofit/>
          </a:bodyPr>
          <a:lstStyle/>
          <a:p>
            <a:r>
              <a:rPr lang="en-US" sz="2200" dirty="0"/>
              <a:t>All Applicants are strongly encouraged to carefully read the Funding Opportunity Announcement </a:t>
            </a:r>
            <a:r>
              <a:rPr lang="en-US" sz="2200" b="1" dirty="0"/>
              <a:t>DE-FOA-0000841 (“FOA”)</a:t>
            </a:r>
            <a:r>
              <a:rPr lang="en-US" sz="2200" dirty="0"/>
              <a:t> and adhere to the stated submission requirements.  The content included in this presentation is intended to summarize the contents of FOA.  If there are any inconsistencies between the content of this presentation and the information presented in the FOA please </a:t>
            </a:r>
            <a:r>
              <a:rPr lang="en-US" sz="2200" dirty="0" smtClean="0"/>
              <a:t>contact playfairway@go.doe.gov. </a:t>
            </a:r>
            <a:r>
              <a:rPr lang="en-US" sz="2200" dirty="0"/>
              <a:t>In the event there is an inconsistency, the Funding Opportunity Announcement is the controlling document and applicants should rely on the FOA language</a:t>
            </a:r>
            <a:r>
              <a:rPr lang="en-US" sz="2200" smtClean="0"/>
              <a:t>.</a:t>
            </a:r>
            <a:r>
              <a:rPr lang="en-US" sz="2200"/>
              <a:t> </a:t>
            </a:r>
            <a:endParaRPr lang="en-US" sz="2200" dirty="0" smtClean="0"/>
          </a:p>
        </p:txBody>
      </p:sp>
    </p:spTree>
    <p:extLst>
      <p:ext uri="{BB962C8B-B14F-4D97-AF65-F5344CB8AC3E}">
        <p14:creationId xmlns:p14="http://schemas.microsoft.com/office/powerpoint/2010/main" val="2105134901"/>
      </p:ext>
    </p:extLst>
  </p:cSld>
  <p:clrMapOvr>
    <a:masterClrMapping/>
  </p:clrMapOvr>
  <mc:AlternateContent xmlns:mc="http://schemas.openxmlformats.org/markup-compatibility/2006" xmlns:p14="http://schemas.microsoft.com/office/powerpoint/2010/main">
    <mc:Choice Requires="p14">
      <p:transition spd="slow" p14:dur="2000" advTm="19827"/>
    </mc:Choice>
    <mc:Fallback xmlns="">
      <p:transition spd="slow" advTm="1982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7772400" cy="5645150"/>
          </a:xfrm>
        </p:spPr>
        <p:txBody>
          <a:bodyPr>
            <a:normAutofit/>
          </a:bodyPr>
          <a:lstStyle/>
          <a:p>
            <a:r>
              <a:rPr lang="en-US" dirty="0" smtClean="0"/>
              <a:t>Applicants </a:t>
            </a:r>
            <a:r>
              <a:rPr lang="en-US" dirty="0"/>
              <a:t>must designate primary and backup points-of-contact in EERE Exchange with whom EERE will communicate to conduct award </a:t>
            </a:r>
            <a:r>
              <a:rPr lang="en-US" dirty="0" smtClean="0"/>
              <a:t>negotiations </a:t>
            </a:r>
          </a:p>
          <a:p>
            <a:r>
              <a:rPr lang="en-US" dirty="0" smtClean="0"/>
              <a:t>It </a:t>
            </a:r>
            <a:r>
              <a:rPr lang="en-US" dirty="0"/>
              <a:t>is imperative that the Applicant/Selectee be responsive during award negotiations and meet negotiation </a:t>
            </a:r>
            <a:r>
              <a:rPr lang="en-US" dirty="0" smtClean="0"/>
              <a:t>deadlines</a:t>
            </a:r>
          </a:p>
          <a:p>
            <a:pPr lvl="1">
              <a:buFont typeface="Courier New" panose="02070309020205020404" pitchFamily="49" charset="0"/>
              <a:buChar char="o"/>
            </a:pPr>
            <a:r>
              <a:rPr lang="en-US" sz="2200" dirty="0" smtClean="0"/>
              <a:t>Failure </a:t>
            </a:r>
            <a:r>
              <a:rPr lang="en-US" sz="2200" dirty="0"/>
              <a:t>to do so may result in cancelation of further award negotiations and rescission of the </a:t>
            </a:r>
            <a:r>
              <a:rPr lang="en-US" sz="2200" dirty="0" smtClean="0"/>
              <a:t>Selection</a:t>
            </a:r>
            <a:endParaRPr lang="en-US" sz="2200" dirty="0"/>
          </a:p>
        </p:txBody>
      </p:sp>
      <p:sp>
        <p:nvSpPr>
          <p:cNvPr id="4" name="Title 1"/>
          <p:cNvSpPr>
            <a:spLocks noGrp="1"/>
          </p:cNvSpPr>
          <p:nvPr>
            <p:ph type="title"/>
          </p:nvPr>
        </p:nvSpPr>
        <p:spPr>
          <a:xfrm>
            <a:off x="381000" y="0"/>
            <a:ext cx="8229600" cy="626660"/>
          </a:xfrm>
        </p:spPr>
        <p:txBody>
          <a:bodyPr/>
          <a:lstStyle/>
          <a:p>
            <a:r>
              <a:rPr lang="en-US" dirty="0" smtClean="0"/>
              <a:t>Applicant Points-of-Contact</a:t>
            </a:r>
            <a:endParaRPr lang="en-US" dirty="0"/>
          </a:p>
        </p:txBody>
      </p:sp>
    </p:spTree>
    <p:extLst>
      <p:ext uri="{BB962C8B-B14F-4D97-AF65-F5344CB8AC3E}">
        <p14:creationId xmlns:p14="http://schemas.microsoft.com/office/powerpoint/2010/main" val="499374997"/>
      </p:ext>
    </p:extLst>
  </p:cSld>
  <p:clrMapOvr>
    <a:masterClrMapping/>
  </p:clrMapOvr>
  <mc:AlternateContent xmlns:mc="http://schemas.openxmlformats.org/markup-compatibility/2006" xmlns:p14="http://schemas.microsoft.com/office/powerpoint/2010/main">
    <mc:Choice Requires="p14">
      <p:transition spd="slow" p14:dur="2000" advTm="38872"/>
    </mc:Choice>
    <mc:Fallback xmlns="">
      <p:transition spd="slow" advTm="3887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381000" y="-152400"/>
            <a:ext cx="7772400" cy="1143000"/>
          </a:xfrm>
        </p:spPr>
        <p:txBody>
          <a:bodyPr/>
          <a:lstStyle/>
          <a:p>
            <a:pPr eaLnBrk="1" hangingPunct="1">
              <a:defRPr/>
            </a:pPr>
            <a:r>
              <a:rPr lang="en-US" dirty="0">
                <a:sym typeface="Arial" charset="0"/>
              </a:rPr>
              <a:t>Play Fairway Analysis</a:t>
            </a:r>
          </a:p>
        </p:txBody>
      </p:sp>
      <p:sp>
        <p:nvSpPr>
          <p:cNvPr id="3075" name="Rectangle 2"/>
          <p:cNvSpPr>
            <a:spLocks noGrp="1" noChangeArrowheads="1"/>
          </p:cNvSpPr>
          <p:nvPr>
            <p:ph idx="1"/>
          </p:nvPr>
        </p:nvSpPr>
        <p:spPr>
          <a:xfrm>
            <a:off x="762000" y="1066800"/>
            <a:ext cx="7480300" cy="4343400"/>
          </a:xfrm>
        </p:spPr>
        <p:txBody>
          <a:bodyPr/>
          <a:lstStyle/>
          <a:p>
            <a:pPr marL="0" indent="0" eaLnBrk="1" hangingPunct="1">
              <a:lnSpc>
                <a:spcPct val="80000"/>
              </a:lnSpc>
              <a:buNone/>
            </a:pPr>
            <a:r>
              <a:rPr lang="en-US" altLang="en-US" sz="3200" dirty="0" smtClean="0"/>
              <a:t>The concept of play fairway analysis was developed in the petroleum industry in response to a need to:</a:t>
            </a:r>
          </a:p>
          <a:p>
            <a:pPr marL="0" indent="0" eaLnBrk="1" hangingPunct="1">
              <a:lnSpc>
                <a:spcPct val="80000"/>
              </a:lnSpc>
            </a:pPr>
            <a:endParaRPr lang="en-US" altLang="en-US" sz="2400" dirty="0" smtClean="0"/>
          </a:p>
          <a:p>
            <a:pPr marL="0" indent="0" eaLnBrk="1" hangingPunct="1">
              <a:lnSpc>
                <a:spcPct val="80000"/>
              </a:lnSpc>
            </a:pPr>
            <a:r>
              <a:rPr lang="en-US" altLang="en-US" sz="2400" dirty="0" smtClean="0"/>
              <a:t>Rapidly and accurately identify new areas that have the greatest potential for adding significant new reserves to a company’s portfolio</a:t>
            </a:r>
          </a:p>
          <a:p>
            <a:pPr marL="0" indent="0" eaLnBrk="1" hangingPunct="1">
              <a:lnSpc>
                <a:spcPct val="80000"/>
              </a:lnSpc>
            </a:pPr>
            <a:endParaRPr lang="en-US" altLang="en-US" sz="2400" dirty="0" smtClean="0"/>
          </a:p>
          <a:p>
            <a:pPr marL="0" indent="0" eaLnBrk="1" hangingPunct="1">
              <a:lnSpc>
                <a:spcPct val="80000"/>
              </a:lnSpc>
            </a:pPr>
            <a:r>
              <a:rPr lang="en-US" altLang="en-US" sz="2400" dirty="0" smtClean="0"/>
              <a:t>‘Sell’ the need to invest in further exploration of those areas to company management and/or  investors</a:t>
            </a:r>
          </a:p>
        </p:txBody>
      </p:sp>
    </p:spTree>
    <p:extLst>
      <p:ext uri="{BB962C8B-B14F-4D97-AF65-F5344CB8AC3E}">
        <p14:creationId xmlns:p14="http://schemas.microsoft.com/office/powerpoint/2010/main" val="1360521153"/>
      </p:ext>
    </p:extLst>
  </p:cSld>
  <p:clrMapOvr>
    <a:masterClrMapping/>
  </p:clrMapOvr>
  <mc:AlternateContent xmlns:mc="http://schemas.openxmlformats.org/markup-compatibility/2006" xmlns:p14="http://schemas.microsoft.com/office/powerpoint/2010/main">
    <mc:Choice Requires="p14">
      <p:transition spd="slow" p14:dur="2000" advTm="58416"/>
    </mc:Choice>
    <mc:Fallback xmlns="">
      <p:transition spd="slow" advTm="5841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381000" y="-228600"/>
            <a:ext cx="7772400" cy="1219200"/>
          </a:xfrm>
        </p:spPr>
        <p:txBody>
          <a:bodyPr/>
          <a:lstStyle/>
          <a:p>
            <a:pPr eaLnBrk="1" hangingPunct="1">
              <a:defRPr/>
            </a:pPr>
            <a:r>
              <a:rPr lang="en-US" dirty="0">
                <a:sym typeface="Arial" charset="0"/>
              </a:rPr>
              <a:t>Play Fairway Analysis</a:t>
            </a:r>
          </a:p>
        </p:txBody>
      </p:sp>
      <p:sp>
        <p:nvSpPr>
          <p:cNvPr id="4099" name="Rectangle 2"/>
          <p:cNvSpPr>
            <a:spLocks noGrp="1" noChangeArrowheads="1"/>
          </p:cNvSpPr>
          <p:nvPr>
            <p:ph idx="1"/>
          </p:nvPr>
        </p:nvSpPr>
        <p:spPr>
          <a:xfrm>
            <a:off x="762000" y="1143000"/>
            <a:ext cx="7670800" cy="4584700"/>
          </a:xfrm>
        </p:spPr>
        <p:txBody>
          <a:bodyPr rIns="457200"/>
          <a:lstStyle/>
          <a:p>
            <a:pPr marL="0" indent="0" eaLnBrk="1" hangingPunct="1"/>
            <a:r>
              <a:rPr lang="en-US" altLang="en-US" sz="2400" dirty="0" smtClean="0"/>
              <a:t>A ‘play fairway’ is the area in a basin or region where examples of an individual type of resource concentration actually occur and/or are projected to exist based on the geologic characteristics of the basin and of the characteristics of the concentration. </a:t>
            </a:r>
          </a:p>
          <a:p>
            <a:pPr marL="0" indent="0" eaLnBrk="1" hangingPunct="1"/>
            <a:endParaRPr lang="en-US" altLang="en-US" sz="2400" dirty="0" smtClean="0"/>
          </a:p>
          <a:p>
            <a:pPr marL="0" indent="0" eaLnBrk="1" hangingPunct="1"/>
            <a:r>
              <a:rPr lang="en-US" altLang="en-US" sz="2400" dirty="0" smtClean="0"/>
              <a:t>Play fairway analysis is generally conducted during the early phases of resource exploration in order to highlight areas where more detailed exploration would be productive.  </a:t>
            </a:r>
          </a:p>
          <a:p>
            <a:pPr marL="0" indent="0" eaLnBrk="1" hangingPunct="1"/>
            <a:endParaRPr lang="en-US" altLang="en-US" sz="2400" dirty="0" smtClean="0"/>
          </a:p>
        </p:txBody>
      </p:sp>
    </p:spTree>
    <p:extLst>
      <p:ext uri="{BB962C8B-B14F-4D97-AF65-F5344CB8AC3E}">
        <p14:creationId xmlns:p14="http://schemas.microsoft.com/office/powerpoint/2010/main" val="2070370058"/>
      </p:ext>
    </p:extLst>
  </p:cSld>
  <p:clrMapOvr>
    <a:masterClrMapping/>
  </p:clrMapOvr>
  <mc:AlternateContent xmlns:mc="http://schemas.openxmlformats.org/markup-compatibility/2006" xmlns:p14="http://schemas.microsoft.com/office/powerpoint/2010/main">
    <mc:Choice Requires="p14">
      <p:transition spd="slow" p14:dur="2000" advTm="48430"/>
    </mc:Choice>
    <mc:Fallback xmlns="">
      <p:transition spd="slow" advTm="4843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p:cNvSpPr>
          <p:nvPr/>
        </p:nvSpPr>
        <p:spPr bwMode="auto">
          <a:xfrm>
            <a:off x="533400" y="2971800"/>
            <a:ext cx="3505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lvl1pPr marL="39688"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buFontTx/>
              <a:buAutoNum type="arabicPeriod"/>
              <a:defRPr/>
            </a:pPr>
            <a:r>
              <a:rPr lang="en-US" altLang="en-US" sz="2400" dirty="0" smtClean="0">
                <a:latin typeface="+mn-lt"/>
                <a:ea typeface="Chalkboard" charset="0"/>
                <a:cs typeface="Chalkboard" charset="0"/>
                <a:sym typeface="Chalkboard" charset="0"/>
              </a:rPr>
              <a:t>source</a:t>
            </a:r>
          </a:p>
          <a:p>
            <a:pPr>
              <a:buFontTx/>
              <a:buAutoNum type="arabicPeriod"/>
              <a:defRPr/>
            </a:pPr>
            <a:r>
              <a:rPr lang="en-US" altLang="en-US" sz="2400" dirty="0" smtClean="0">
                <a:latin typeface="+mn-lt"/>
                <a:ea typeface="Chalkboard" charset="0"/>
                <a:cs typeface="Chalkboard" charset="0"/>
                <a:sym typeface="Chalkboard" charset="0"/>
              </a:rPr>
              <a:t>reservoir</a:t>
            </a:r>
          </a:p>
          <a:p>
            <a:pPr>
              <a:buFontTx/>
              <a:buAutoNum type="arabicPeriod"/>
              <a:defRPr/>
            </a:pPr>
            <a:r>
              <a:rPr lang="en-US" altLang="en-US" sz="2400" dirty="0" smtClean="0">
                <a:latin typeface="+mn-lt"/>
                <a:ea typeface="Chalkboard" charset="0"/>
                <a:cs typeface="Chalkboard" charset="0"/>
                <a:sym typeface="Chalkboard" charset="0"/>
              </a:rPr>
              <a:t>seal</a:t>
            </a:r>
          </a:p>
          <a:p>
            <a:pPr>
              <a:buFontTx/>
              <a:buAutoNum type="arabicPeriod"/>
              <a:defRPr/>
            </a:pPr>
            <a:r>
              <a:rPr lang="en-US" altLang="en-US" sz="2400" dirty="0" smtClean="0">
                <a:latin typeface="+mn-lt"/>
                <a:ea typeface="Chalkboard" charset="0"/>
                <a:cs typeface="Chalkboard" charset="0"/>
                <a:sym typeface="Chalkboard" charset="0"/>
              </a:rPr>
              <a:t>trap</a:t>
            </a:r>
          </a:p>
          <a:p>
            <a:pPr>
              <a:buFontTx/>
              <a:buAutoNum type="arabicPeriod"/>
              <a:defRPr/>
            </a:pPr>
            <a:r>
              <a:rPr lang="en-US" altLang="en-US" sz="2400" dirty="0" smtClean="0">
                <a:latin typeface="+mn-lt"/>
                <a:ea typeface="Chalkboard" charset="0"/>
                <a:cs typeface="Chalkboard" charset="0"/>
                <a:sym typeface="Chalkboard" charset="0"/>
              </a:rPr>
              <a:t>generation and </a:t>
            </a:r>
            <a:br>
              <a:rPr lang="en-US" altLang="en-US" sz="2400" dirty="0" smtClean="0">
                <a:latin typeface="+mn-lt"/>
                <a:ea typeface="Chalkboard" charset="0"/>
                <a:cs typeface="Chalkboard" charset="0"/>
                <a:sym typeface="Chalkboard" charset="0"/>
              </a:rPr>
            </a:br>
            <a:r>
              <a:rPr lang="en-US" altLang="en-US" sz="2400" dirty="0" smtClean="0">
                <a:latin typeface="+mn-lt"/>
                <a:ea typeface="Chalkboard" charset="0"/>
                <a:cs typeface="Chalkboard" charset="0"/>
                <a:sym typeface="Chalkboard" charset="0"/>
              </a:rPr>
              <a:t>migration</a:t>
            </a:r>
          </a:p>
        </p:txBody>
      </p:sp>
      <p:pic>
        <p:nvPicPr>
          <p:cNvPr id="163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743200"/>
            <a:ext cx="55245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sp>
        <p:nvSpPr>
          <p:cNvPr id="7173" name="Rectangle 5"/>
          <p:cNvSpPr>
            <a:spLocks/>
          </p:cNvSpPr>
          <p:nvPr/>
        </p:nvSpPr>
        <p:spPr bwMode="auto">
          <a:xfrm>
            <a:off x="541338" y="1068388"/>
            <a:ext cx="838200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defRPr/>
            </a:pPr>
            <a:r>
              <a:rPr lang="en-US" altLang="en-US" sz="2400" dirty="0" smtClean="0">
                <a:latin typeface="+mn-lt"/>
                <a:ea typeface="Chalkboard" charset="0"/>
                <a:cs typeface="Chalkboard" charset="0"/>
                <a:sym typeface="Chalkboard" charset="0"/>
              </a:rPr>
              <a:t>For a resource concentration to exist, it has to have the coincidence of geologic factors.</a:t>
            </a:r>
          </a:p>
          <a:p>
            <a:pPr>
              <a:defRPr/>
            </a:pPr>
            <a:endParaRPr lang="en-US" altLang="en-US" sz="2000" dirty="0" smtClean="0">
              <a:solidFill>
                <a:srgbClr val="000000"/>
              </a:solidFill>
              <a:latin typeface="Arial"/>
              <a:ea typeface="Chalkboard" charset="0"/>
              <a:cs typeface="Chalkboard" charset="0"/>
              <a:sym typeface="Chalkboard" charset="0"/>
            </a:endParaRPr>
          </a:p>
          <a:p>
            <a:pPr>
              <a:defRPr/>
            </a:pPr>
            <a:r>
              <a:rPr lang="en-US" altLang="en-US" sz="2400" dirty="0" smtClean="0">
                <a:solidFill>
                  <a:srgbClr val="000000"/>
                </a:solidFill>
                <a:latin typeface="+mn-lt"/>
                <a:ea typeface="Chalkboard" charset="0"/>
                <a:cs typeface="Chalkboard" charset="0"/>
                <a:sym typeface="Chalkboard" charset="0"/>
              </a:rPr>
              <a:t>A petroleum </a:t>
            </a:r>
            <a:r>
              <a:rPr lang="en-US" altLang="en-US" sz="2400" dirty="0">
                <a:solidFill>
                  <a:srgbClr val="000000"/>
                </a:solidFill>
                <a:latin typeface="+mn-lt"/>
                <a:ea typeface="Chalkboard" charset="0"/>
                <a:cs typeface="Chalkboard" charset="0"/>
                <a:sym typeface="Chalkboard" charset="0"/>
              </a:rPr>
              <a:t>concentration, for example, has the following </a:t>
            </a:r>
            <a:r>
              <a:rPr lang="en-US" altLang="en-US" sz="2400" dirty="0" smtClean="0">
                <a:solidFill>
                  <a:srgbClr val="000000"/>
                </a:solidFill>
                <a:latin typeface="+mn-lt"/>
                <a:ea typeface="Chalkboard" charset="0"/>
                <a:cs typeface="Chalkboard" charset="0"/>
                <a:sym typeface="Chalkboard" charset="0"/>
              </a:rPr>
              <a:t>geologic elements</a:t>
            </a:r>
            <a:r>
              <a:rPr lang="en-US" altLang="en-US" sz="2400" dirty="0">
                <a:solidFill>
                  <a:srgbClr val="000000"/>
                </a:solidFill>
                <a:latin typeface="+mn-lt"/>
                <a:ea typeface="Chalkboard" charset="0"/>
                <a:cs typeface="Chalkboard" charset="0"/>
                <a:sym typeface="Chalkboard" charset="0"/>
              </a:rPr>
              <a:t>:</a:t>
            </a:r>
            <a:endParaRPr lang="en-US" sz="2400" dirty="0">
              <a:solidFill>
                <a:srgbClr val="000000"/>
              </a:solidFill>
              <a:latin typeface="+mn-lt"/>
              <a:ea typeface="ヒラギノ角ゴ ProN W3" charset="0"/>
            </a:endParaRPr>
          </a:p>
          <a:p>
            <a:pPr>
              <a:defRPr/>
            </a:pPr>
            <a:endParaRPr lang="en-US" altLang="en-US" sz="2400" dirty="0" smtClean="0">
              <a:latin typeface="+mn-lt"/>
              <a:ea typeface="Chalkboard" charset="0"/>
              <a:cs typeface="Chalkboard" charset="0"/>
              <a:sym typeface="Chalkboard" charset="0"/>
            </a:endParaRPr>
          </a:p>
          <a:p>
            <a:pPr>
              <a:defRPr/>
            </a:pPr>
            <a:endParaRPr lang="en-US" altLang="en-US" sz="2400" dirty="0" smtClean="0">
              <a:latin typeface="+mn-lt"/>
              <a:ea typeface="Chalkboard" charset="0"/>
              <a:cs typeface="Chalkboard" charset="0"/>
              <a:sym typeface="Chalkboard" charset="0"/>
            </a:endParaRPr>
          </a:p>
        </p:txBody>
      </p:sp>
      <p:sp>
        <p:nvSpPr>
          <p:cNvPr id="16389" name="Rectangle 7"/>
          <p:cNvSpPr>
            <a:spLocks/>
          </p:cNvSpPr>
          <p:nvPr/>
        </p:nvSpPr>
        <p:spPr bwMode="auto">
          <a:xfrm>
            <a:off x="446088" y="5280025"/>
            <a:ext cx="907891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r>
              <a:rPr lang="en-US" altLang="en-US" sz="2400" dirty="0">
                <a:solidFill>
                  <a:schemeClr val="tx1"/>
                </a:solidFill>
                <a:latin typeface="+mn-lt"/>
                <a:ea typeface="Arial Unicode MS" pitchFamily="34" charset="-128"/>
                <a:cs typeface="Arial Unicode MS" pitchFamily="34" charset="-128"/>
                <a:sym typeface="Calibri" pitchFamily="34" charset="0"/>
              </a:rPr>
              <a:t>Note</a:t>
            </a:r>
            <a:r>
              <a:rPr lang="en-US" altLang="en-US" sz="2000" dirty="0">
                <a:solidFill>
                  <a:schemeClr val="tx1"/>
                </a:solidFill>
                <a:latin typeface="Arial Unicode MS" pitchFamily="34" charset="-128"/>
                <a:ea typeface="Arial Unicode MS" pitchFamily="34" charset="-128"/>
                <a:cs typeface="Arial Unicode MS" pitchFamily="34" charset="-128"/>
                <a:sym typeface="Calibri" pitchFamily="34" charset="0"/>
              </a:rPr>
              <a:t> that in this </a:t>
            </a:r>
          </a:p>
          <a:p>
            <a:pPr algn="l" eaLnBrk="1" hangingPunct="1"/>
            <a:r>
              <a:rPr lang="en-US" altLang="en-US" sz="2000" dirty="0">
                <a:solidFill>
                  <a:schemeClr val="tx1"/>
                </a:solidFill>
                <a:latin typeface="Arial Unicode MS" pitchFamily="34" charset="-128"/>
                <a:ea typeface="Arial Unicode MS" pitchFamily="34" charset="-128"/>
                <a:cs typeface="Arial Unicode MS" pitchFamily="34" charset="-128"/>
                <a:sym typeface="Calibri" pitchFamily="34" charset="0"/>
              </a:rPr>
              <a:t>context, there is no</a:t>
            </a:r>
          </a:p>
          <a:p>
            <a:pPr algn="l" eaLnBrk="1" hangingPunct="1"/>
            <a:r>
              <a:rPr lang="en-US" altLang="en-US" sz="2000" dirty="0">
                <a:solidFill>
                  <a:schemeClr val="tx1"/>
                </a:solidFill>
                <a:latin typeface="Arial Unicode MS" pitchFamily="34" charset="-128"/>
                <a:ea typeface="Arial Unicode MS" pitchFamily="34" charset="-128"/>
                <a:cs typeface="Arial Unicode MS" pitchFamily="34" charset="-128"/>
                <a:sym typeface="Calibri" pitchFamily="34" charset="0"/>
              </a:rPr>
              <a:t>consideration of recoverability or engineering feasibility, just whether or not there is a concentration of the resource.</a:t>
            </a:r>
          </a:p>
        </p:txBody>
      </p:sp>
      <p:sp>
        <p:nvSpPr>
          <p:cNvPr id="10" name="Rectangle 3"/>
          <p:cNvSpPr>
            <a:spLocks/>
          </p:cNvSpPr>
          <p:nvPr/>
        </p:nvSpPr>
        <p:spPr bwMode="auto">
          <a:xfrm>
            <a:off x="381000" y="152400"/>
            <a:ext cx="80772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lvl1pPr marL="39688"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defRPr/>
            </a:pPr>
            <a:r>
              <a:rPr lang="en-US" altLang="en-US" sz="2800" b="1" dirty="0" smtClean="0">
                <a:latin typeface="+mj-lt"/>
                <a:ea typeface="Chalkboard" charset="0"/>
                <a:cs typeface="Chalkboard" charset="0"/>
                <a:sym typeface="Chalkboard" charset="0"/>
              </a:rPr>
              <a:t>Focus is on the geologic conditions</a:t>
            </a:r>
          </a:p>
        </p:txBody>
      </p:sp>
      <p:sp>
        <p:nvSpPr>
          <p:cNvPr id="16388" name="Rectangle 6"/>
          <p:cNvSpPr>
            <a:spLocks/>
          </p:cNvSpPr>
          <p:nvPr/>
        </p:nvSpPr>
        <p:spPr bwMode="auto">
          <a:xfrm>
            <a:off x="6477000" y="5715000"/>
            <a:ext cx="2282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r>
              <a:rPr lang="en-US" altLang="en-US" sz="1200" dirty="0">
                <a:solidFill>
                  <a:schemeClr val="accent6"/>
                </a:solidFill>
                <a:latin typeface="Verdana" pitchFamily="34" charset="0"/>
                <a:sym typeface="Verdana" pitchFamily="34" charset="0"/>
              </a:rPr>
              <a:t>http://petroleumsupport.com</a:t>
            </a:r>
          </a:p>
        </p:txBody>
      </p:sp>
    </p:spTree>
    <p:custDataLst>
      <p:tags r:id="rId1"/>
    </p:custDataLst>
    <p:extLst>
      <p:ext uri="{BB962C8B-B14F-4D97-AF65-F5344CB8AC3E}">
        <p14:creationId xmlns:p14="http://schemas.microsoft.com/office/powerpoint/2010/main" val="2325648071"/>
      </p:ext>
    </p:extLst>
  </p:cSld>
  <p:clrMapOvr>
    <a:masterClrMapping/>
  </p:clrMapOvr>
  <mc:AlternateContent xmlns:mc="http://schemas.openxmlformats.org/markup-compatibility/2006" xmlns:p14="http://schemas.microsoft.com/office/powerpoint/2010/main">
    <mc:Choice Requires="p14">
      <p:transition spd="slow" p14:dur="2000" advTm="135513"/>
    </mc:Choice>
    <mc:Fallback xmlns="">
      <p:transition spd="slow" advTm="13551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wipe(left)">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wipe(left)">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wipe(left)">
                                      <p:cBhvr>
                                        <p:cTn id="17" dur="5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wipe(left)">
                                      <p:cBhvr>
                                        <p:cTn id="22" dur="500"/>
                                        <p:tgtEl>
                                          <p:spTgt spid="7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wipe(left)">
                                      <p:cBhvr>
                                        <p:cTn id="27" dur="500"/>
                                        <p:tgtEl>
                                          <p:spTgt spid="7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304800" y="-152400"/>
            <a:ext cx="7772400" cy="1066800"/>
          </a:xfrm>
        </p:spPr>
        <p:txBody>
          <a:bodyPr/>
          <a:lstStyle/>
          <a:p>
            <a:pPr eaLnBrk="1" hangingPunct="1"/>
            <a:r>
              <a:rPr lang="en-US" altLang="en-US" dirty="0" smtClean="0"/>
              <a:t>What is a ‘play?’</a:t>
            </a:r>
          </a:p>
        </p:txBody>
      </p:sp>
      <p:sp>
        <p:nvSpPr>
          <p:cNvPr id="17412" name="Rectangle 4"/>
          <p:cNvSpPr>
            <a:spLocks/>
          </p:cNvSpPr>
          <p:nvPr/>
        </p:nvSpPr>
        <p:spPr bwMode="auto">
          <a:xfrm>
            <a:off x="457200" y="990600"/>
            <a:ext cx="8432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lnSpc>
                <a:spcPct val="80000"/>
              </a:lnSpc>
              <a:spcBef>
                <a:spcPts val="763"/>
              </a:spcBef>
            </a:pPr>
            <a:r>
              <a:rPr lang="en-US" altLang="en-US" sz="2400" dirty="0">
                <a:solidFill>
                  <a:schemeClr val="tx1"/>
                </a:solidFill>
                <a:latin typeface="Arial" pitchFamily="34" charset="0"/>
                <a:cs typeface="Arial" pitchFamily="34" charset="0"/>
                <a:sym typeface="Arial" pitchFamily="34" charset="0"/>
              </a:rPr>
              <a:t>A combination of geologic factors that leads to the concentration of a desired </a:t>
            </a:r>
            <a:r>
              <a:rPr lang="en-US" altLang="en-US" sz="2400" dirty="0" smtClean="0">
                <a:solidFill>
                  <a:schemeClr val="tx1"/>
                </a:solidFill>
                <a:latin typeface="Arial" pitchFamily="34" charset="0"/>
                <a:cs typeface="Arial" pitchFamily="34" charset="0"/>
                <a:sym typeface="Arial" pitchFamily="34" charset="0"/>
              </a:rPr>
              <a:t>resource</a:t>
            </a:r>
            <a:br>
              <a:rPr lang="en-US" altLang="en-US" sz="2400" dirty="0" smtClean="0">
                <a:solidFill>
                  <a:schemeClr val="tx1"/>
                </a:solidFill>
                <a:latin typeface="Arial" pitchFamily="34" charset="0"/>
                <a:cs typeface="Arial" pitchFamily="34" charset="0"/>
                <a:sym typeface="Arial" pitchFamily="34" charset="0"/>
              </a:rPr>
            </a:br>
            <a:endParaRPr lang="en-US" altLang="en-US" sz="2400" dirty="0">
              <a:solidFill>
                <a:schemeClr val="tx1"/>
              </a:solidFill>
              <a:latin typeface="Arial" pitchFamily="34" charset="0"/>
              <a:cs typeface="Arial" pitchFamily="34" charset="0"/>
              <a:sym typeface="Arial" pitchFamily="34" charset="0"/>
            </a:endParaRPr>
          </a:p>
          <a:p>
            <a:pPr algn="l" eaLnBrk="1" hangingPunct="1">
              <a:lnSpc>
                <a:spcPct val="80000"/>
              </a:lnSpc>
              <a:spcBef>
                <a:spcPts val="763"/>
              </a:spcBef>
            </a:pPr>
            <a:r>
              <a:rPr lang="en-US" altLang="en-US" sz="2400" dirty="0">
                <a:solidFill>
                  <a:schemeClr val="tx1"/>
                </a:solidFill>
                <a:latin typeface="Arial" pitchFamily="34" charset="0"/>
                <a:cs typeface="Arial" pitchFamily="34" charset="0"/>
                <a:sym typeface="Arial" pitchFamily="34" charset="0"/>
              </a:rPr>
              <a:t>Can be based on </a:t>
            </a:r>
            <a:r>
              <a:rPr lang="en-US" altLang="en-US" sz="2400" dirty="0" smtClean="0">
                <a:solidFill>
                  <a:schemeClr val="tx1"/>
                </a:solidFill>
                <a:latin typeface="Arial" pitchFamily="34" charset="0"/>
                <a:cs typeface="Arial" pitchFamily="34" charset="0"/>
                <a:sym typeface="Arial" pitchFamily="34" charset="0"/>
              </a:rPr>
              <a:t>the characteristics of a </a:t>
            </a:r>
            <a:r>
              <a:rPr lang="en-US" altLang="en-US" sz="2400" dirty="0">
                <a:solidFill>
                  <a:schemeClr val="tx1"/>
                </a:solidFill>
                <a:latin typeface="Arial" pitchFamily="34" charset="0"/>
                <a:cs typeface="Arial" pitchFamily="34" charset="0"/>
                <a:sym typeface="Arial" pitchFamily="34" charset="0"/>
              </a:rPr>
              <a:t>known accumulation </a:t>
            </a:r>
            <a:r>
              <a:rPr lang="en-US" altLang="en-US" sz="2400" u="sng" dirty="0">
                <a:solidFill>
                  <a:schemeClr val="tx1"/>
                </a:solidFill>
                <a:latin typeface="Arial" pitchFamily="34" charset="0"/>
                <a:cs typeface="Arial" pitchFamily="34" charset="0"/>
                <a:sym typeface="Arial" pitchFamily="34" charset="0"/>
              </a:rPr>
              <a:t>or</a:t>
            </a:r>
            <a:r>
              <a:rPr lang="en-US" altLang="en-US" sz="2400" dirty="0">
                <a:solidFill>
                  <a:schemeClr val="tx1"/>
                </a:solidFill>
                <a:latin typeface="Arial" pitchFamily="34" charset="0"/>
                <a:cs typeface="Arial" pitchFamily="34" charset="0"/>
                <a:sym typeface="Arial" pitchFamily="34" charset="0"/>
              </a:rPr>
              <a:t> on a conceptual model </a:t>
            </a:r>
            <a:r>
              <a:rPr lang="en-US" altLang="en-US" sz="2400" u="sng" dirty="0" smtClean="0">
                <a:solidFill>
                  <a:schemeClr val="tx1"/>
                </a:solidFill>
                <a:latin typeface="Arial" pitchFamily="34" charset="0"/>
                <a:cs typeface="Arial" pitchFamily="34" charset="0"/>
                <a:sym typeface="Arial" pitchFamily="34" charset="0"/>
              </a:rPr>
              <a:t>or</a:t>
            </a:r>
            <a:r>
              <a:rPr lang="en-US" altLang="en-US" sz="2400" dirty="0" smtClean="0">
                <a:solidFill>
                  <a:schemeClr val="tx1"/>
                </a:solidFill>
                <a:latin typeface="Arial" pitchFamily="34" charset="0"/>
                <a:cs typeface="Arial" pitchFamily="34" charset="0"/>
                <a:sym typeface="Arial" pitchFamily="34" charset="0"/>
              </a:rPr>
              <a:t> on </a:t>
            </a:r>
            <a:r>
              <a:rPr lang="en-US" altLang="en-US" sz="2400" dirty="0">
                <a:solidFill>
                  <a:schemeClr val="tx1"/>
                </a:solidFill>
                <a:latin typeface="Arial" pitchFamily="34" charset="0"/>
                <a:cs typeface="Arial" pitchFamily="34" charset="0"/>
                <a:sym typeface="Arial" pitchFamily="34" charset="0"/>
              </a:rPr>
              <a:t>a combination of the two.</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48000"/>
            <a:ext cx="5715000" cy="330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 name="TextBox 5"/>
          <p:cNvSpPr txBox="1"/>
          <p:nvPr/>
        </p:nvSpPr>
        <p:spPr>
          <a:xfrm>
            <a:off x="1828800" y="6248400"/>
            <a:ext cx="3200400" cy="914400"/>
          </a:xfrm>
          <a:prstGeom prst="rect">
            <a:avLst/>
          </a:prstGeom>
        </p:spPr>
        <p:txBody>
          <a:bodyPr vert="horz" wrap="none" lIns="91440" tIns="45720" rIns="91440" bIns="45720" rtlCol="0">
            <a:normAutofit/>
          </a:bodyPr>
          <a:lstStyle/>
          <a:p>
            <a:pPr defTabSz="457200" fontAlgn="auto">
              <a:spcBef>
                <a:spcPct val="20000"/>
              </a:spcBef>
              <a:spcAft>
                <a:spcPts val="0"/>
              </a:spcAft>
            </a:pPr>
            <a:r>
              <a:rPr lang="nl-NL" sz="1200" b="1" dirty="0">
                <a:latin typeface="+mn-lt"/>
                <a:cs typeface="Arial Narrow"/>
              </a:rPr>
              <a:t>http://</a:t>
            </a:r>
            <a:r>
              <a:rPr lang="nl-NL" sz="1200" b="1" dirty="0" err="1">
                <a:latin typeface="+mn-lt"/>
                <a:cs typeface="Arial Narrow"/>
              </a:rPr>
              <a:t>subsurfwiki.org</a:t>
            </a:r>
            <a:r>
              <a:rPr lang="nl-NL" sz="1200" b="1" dirty="0">
                <a:latin typeface="+mn-lt"/>
                <a:cs typeface="Arial Narrow"/>
              </a:rPr>
              <a:t>/</a:t>
            </a:r>
            <a:r>
              <a:rPr lang="nl-NL" sz="1200" b="1" dirty="0" err="1">
                <a:latin typeface="+mn-lt"/>
                <a:cs typeface="Arial Narrow"/>
              </a:rPr>
              <a:t>wiki</a:t>
            </a:r>
            <a:r>
              <a:rPr lang="nl-NL" sz="1200" b="1" dirty="0">
                <a:latin typeface="+mn-lt"/>
                <a:cs typeface="Arial Narrow"/>
              </a:rPr>
              <a:t>/</a:t>
            </a:r>
            <a:r>
              <a:rPr lang="nl-NL" sz="1200" b="1" dirty="0" err="1">
                <a:latin typeface="+mn-lt"/>
                <a:cs typeface="Arial Narrow"/>
              </a:rPr>
              <a:t>Petroleum_system</a:t>
            </a:r>
            <a:endParaRPr kumimoji="0" lang="en-US" sz="1200" b="1" i="0" u="none" strike="noStrike" kern="1200" cap="none" spc="0" normalizeH="0" baseline="0" noProof="0" dirty="0" smtClean="0">
              <a:ln>
                <a:noFill/>
              </a:ln>
              <a:effectLst/>
              <a:uLnTx/>
              <a:uFillTx/>
              <a:latin typeface="+mn-lt"/>
              <a:cs typeface="Arial Narrow"/>
            </a:endParaRPr>
          </a:p>
        </p:txBody>
      </p:sp>
    </p:spTree>
    <p:extLst>
      <p:ext uri="{BB962C8B-B14F-4D97-AF65-F5344CB8AC3E}">
        <p14:creationId xmlns:p14="http://schemas.microsoft.com/office/powerpoint/2010/main" val="1697007368"/>
      </p:ext>
    </p:extLst>
  </p:cSld>
  <p:clrMapOvr>
    <a:masterClrMapping/>
  </p:clrMapOvr>
  <mc:AlternateContent xmlns:mc="http://schemas.openxmlformats.org/markup-compatibility/2006" xmlns:p14="http://schemas.microsoft.com/office/powerpoint/2010/main">
    <mc:Choice Requires="p14">
      <p:transition spd="slow" p14:dur="2000" advTm="145702"/>
    </mc:Choice>
    <mc:Fallback xmlns="">
      <p:transition spd="slow" advTm="14570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304800" y="-152400"/>
            <a:ext cx="7772400" cy="1143000"/>
          </a:xfrm>
        </p:spPr>
        <p:txBody>
          <a:bodyPr/>
          <a:lstStyle/>
          <a:p>
            <a:pPr eaLnBrk="1" hangingPunct="1"/>
            <a:r>
              <a:rPr lang="en-US" altLang="en-US" dirty="0" smtClean="0"/>
              <a:t>Play ‘Risk’</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48000"/>
            <a:ext cx="5715000" cy="330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8436" name="Rectangle 4"/>
          <p:cNvSpPr>
            <a:spLocks/>
          </p:cNvSpPr>
          <p:nvPr/>
        </p:nvSpPr>
        <p:spPr bwMode="auto">
          <a:xfrm>
            <a:off x="355600" y="838200"/>
            <a:ext cx="8636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lnSpc>
                <a:spcPct val="80000"/>
              </a:lnSpc>
              <a:spcBef>
                <a:spcPts val="763"/>
              </a:spcBef>
            </a:pPr>
            <a:r>
              <a:rPr lang="en-US" altLang="en-US" sz="2400" dirty="0">
                <a:solidFill>
                  <a:schemeClr val="tx1"/>
                </a:solidFill>
                <a:latin typeface="Calibri" pitchFamily="34" charset="0"/>
                <a:sym typeface="Calibri" pitchFamily="34" charset="0"/>
              </a:rPr>
              <a:t>Note that each play may have different </a:t>
            </a:r>
            <a:r>
              <a:rPr lang="en-US" altLang="en-US" sz="2400" dirty="0" smtClean="0">
                <a:solidFill>
                  <a:schemeClr val="tx1"/>
                </a:solidFill>
                <a:latin typeface="Calibri" pitchFamily="34" charset="0"/>
                <a:sym typeface="Calibri" pitchFamily="34" charset="0"/>
              </a:rPr>
              <a:t>several sources of geologic geologic </a:t>
            </a:r>
            <a:r>
              <a:rPr lang="en-US" altLang="en-US" sz="2400" dirty="0">
                <a:solidFill>
                  <a:schemeClr val="tx1"/>
                </a:solidFill>
                <a:latin typeface="Calibri" pitchFamily="34" charset="0"/>
                <a:sym typeface="Calibri" pitchFamily="34" charset="0"/>
              </a:rPr>
              <a:t>‘risks’ associated with it.   </a:t>
            </a:r>
            <a:endParaRPr lang="en-US" altLang="en-US" sz="2400" dirty="0" smtClean="0">
              <a:solidFill>
                <a:schemeClr val="tx1"/>
              </a:solidFill>
              <a:latin typeface="Calibri" pitchFamily="34" charset="0"/>
              <a:sym typeface="Calibri" pitchFamily="34" charset="0"/>
            </a:endParaRPr>
          </a:p>
          <a:p>
            <a:pPr marL="342900" indent="-342900" algn="l" eaLnBrk="1" hangingPunct="1">
              <a:lnSpc>
                <a:spcPct val="80000"/>
              </a:lnSpc>
              <a:spcBef>
                <a:spcPts val="763"/>
              </a:spcBef>
              <a:buFont typeface="Arial"/>
              <a:buChar char="•"/>
            </a:pPr>
            <a:r>
              <a:rPr lang="en-US" altLang="en-US" sz="2400" dirty="0" smtClean="0">
                <a:solidFill>
                  <a:schemeClr val="tx1"/>
                </a:solidFill>
                <a:latin typeface="Calibri" pitchFamily="34" charset="0"/>
                <a:sym typeface="Calibri" pitchFamily="34" charset="0"/>
              </a:rPr>
              <a:t>What </a:t>
            </a:r>
            <a:r>
              <a:rPr lang="en-US" altLang="en-US" sz="2400" dirty="0">
                <a:solidFill>
                  <a:schemeClr val="tx1"/>
                </a:solidFill>
                <a:latin typeface="Calibri" pitchFamily="34" charset="0"/>
                <a:sym typeface="Calibri" pitchFamily="34" charset="0"/>
              </a:rPr>
              <a:t>is needed to make each play ‘</a:t>
            </a:r>
            <a:r>
              <a:rPr lang="en-US" altLang="en-US" sz="2400" dirty="0" smtClean="0">
                <a:solidFill>
                  <a:schemeClr val="tx1"/>
                </a:solidFill>
                <a:latin typeface="Calibri" pitchFamily="34" charset="0"/>
                <a:sym typeface="Calibri" pitchFamily="34" charset="0"/>
              </a:rPr>
              <a:t>work?</a:t>
            </a:r>
          </a:p>
          <a:p>
            <a:pPr marL="342900" indent="-342900" algn="l" eaLnBrk="1" hangingPunct="1">
              <a:lnSpc>
                <a:spcPct val="80000"/>
              </a:lnSpc>
              <a:spcBef>
                <a:spcPts val="763"/>
              </a:spcBef>
              <a:buFont typeface="Arial"/>
              <a:buChar char="•"/>
            </a:pPr>
            <a:r>
              <a:rPr lang="en-US" altLang="en-US" sz="2400" dirty="0" smtClean="0">
                <a:solidFill>
                  <a:schemeClr val="tx1"/>
                </a:solidFill>
                <a:latin typeface="Calibri" pitchFamily="34" charset="0"/>
                <a:sym typeface="Calibri" pitchFamily="34" charset="0"/>
              </a:rPr>
              <a:t>What is the natural geologic variability in each contributory factor?</a:t>
            </a:r>
          </a:p>
          <a:p>
            <a:pPr marL="342900" indent="-342900" algn="l" eaLnBrk="1" hangingPunct="1">
              <a:lnSpc>
                <a:spcPct val="80000"/>
              </a:lnSpc>
              <a:spcBef>
                <a:spcPts val="763"/>
              </a:spcBef>
              <a:buFont typeface="Arial"/>
              <a:buChar char="•"/>
            </a:pPr>
            <a:r>
              <a:rPr lang="en-US" altLang="en-US" sz="2400" dirty="0" smtClean="0">
                <a:solidFill>
                  <a:schemeClr val="tx1"/>
                </a:solidFill>
                <a:latin typeface="Calibri" pitchFamily="34" charset="0"/>
                <a:sym typeface="Calibri" pitchFamily="34" charset="0"/>
              </a:rPr>
              <a:t>How confident are </a:t>
            </a:r>
            <a:r>
              <a:rPr lang="en-US" altLang="en-US" sz="2400" dirty="0">
                <a:solidFill>
                  <a:schemeClr val="tx1"/>
                </a:solidFill>
                <a:latin typeface="Calibri" pitchFamily="34" charset="0"/>
                <a:sym typeface="Calibri" pitchFamily="34" charset="0"/>
              </a:rPr>
              <a:t>you that those conditions exist in the area of interest?</a:t>
            </a:r>
          </a:p>
        </p:txBody>
      </p:sp>
      <p:sp>
        <p:nvSpPr>
          <p:cNvPr id="2" name="TextBox 1"/>
          <p:cNvSpPr txBox="1"/>
          <p:nvPr/>
        </p:nvSpPr>
        <p:spPr>
          <a:xfrm>
            <a:off x="1828800" y="6248400"/>
            <a:ext cx="3200400" cy="914400"/>
          </a:xfrm>
          <a:prstGeom prst="rect">
            <a:avLst/>
          </a:prstGeom>
        </p:spPr>
        <p:txBody>
          <a:bodyPr vert="horz" wrap="none" lIns="91440" tIns="45720" rIns="91440" bIns="45720" rtlCol="0">
            <a:normAutofit/>
          </a:bodyPr>
          <a:lstStyle/>
          <a:p>
            <a:pPr defTabSz="457200" fontAlgn="auto">
              <a:spcBef>
                <a:spcPct val="20000"/>
              </a:spcBef>
              <a:spcAft>
                <a:spcPts val="0"/>
              </a:spcAft>
            </a:pPr>
            <a:r>
              <a:rPr lang="nl-NL" sz="1200" b="1" dirty="0">
                <a:latin typeface="+mn-lt"/>
                <a:cs typeface="Arial Narrow"/>
              </a:rPr>
              <a:t>http://</a:t>
            </a:r>
            <a:r>
              <a:rPr lang="nl-NL" sz="1200" b="1" dirty="0" err="1">
                <a:latin typeface="+mn-lt"/>
                <a:cs typeface="Arial Narrow"/>
              </a:rPr>
              <a:t>subsurfwiki.org</a:t>
            </a:r>
            <a:r>
              <a:rPr lang="nl-NL" sz="1200" b="1" dirty="0">
                <a:latin typeface="+mn-lt"/>
                <a:cs typeface="Arial Narrow"/>
              </a:rPr>
              <a:t>/</a:t>
            </a:r>
            <a:r>
              <a:rPr lang="nl-NL" sz="1200" b="1" dirty="0" err="1">
                <a:latin typeface="+mn-lt"/>
                <a:cs typeface="Arial Narrow"/>
              </a:rPr>
              <a:t>wiki</a:t>
            </a:r>
            <a:r>
              <a:rPr lang="nl-NL" sz="1200" b="1" dirty="0">
                <a:latin typeface="+mn-lt"/>
                <a:cs typeface="Arial Narrow"/>
              </a:rPr>
              <a:t>/</a:t>
            </a:r>
            <a:r>
              <a:rPr lang="nl-NL" sz="1200" b="1" dirty="0" err="1">
                <a:latin typeface="+mn-lt"/>
                <a:cs typeface="Arial Narrow"/>
              </a:rPr>
              <a:t>Petroleum_system</a:t>
            </a:r>
            <a:endParaRPr kumimoji="0" lang="en-US" sz="1200" b="1" i="0" u="none" strike="noStrike" kern="1200" cap="none" spc="0" normalizeH="0" baseline="0" noProof="0" dirty="0" smtClean="0">
              <a:ln>
                <a:noFill/>
              </a:ln>
              <a:effectLst/>
              <a:uLnTx/>
              <a:uFillTx/>
              <a:latin typeface="+mn-lt"/>
              <a:cs typeface="Arial Narrow"/>
            </a:endParaRPr>
          </a:p>
        </p:txBody>
      </p:sp>
    </p:spTree>
    <p:extLst>
      <p:ext uri="{BB962C8B-B14F-4D97-AF65-F5344CB8AC3E}">
        <p14:creationId xmlns:p14="http://schemas.microsoft.com/office/powerpoint/2010/main" val="72576192"/>
      </p:ext>
    </p:extLst>
  </p:cSld>
  <p:clrMapOvr>
    <a:masterClrMapping/>
  </p:clrMapOvr>
  <mc:AlternateContent xmlns:mc="http://schemas.openxmlformats.org/markup-compatibility/2006" xmlns:p14="http://schemas.microsoft.com/office/powerpoint/2010/main">
    <mc:Choice Requires="p14">
      <p:transition spd="slow" p14:dur="2000" advTm="86533"/>
    </mc:Choice>
    <mc:Fallback xmlns="">
      <p:transition spd="slow" advTm="86533"/>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228600"/>
            <a:ext cx="9296400" cy="1219200"/>
          </a:xfrm>
        </p:spPr>
        <p:txBody>
          <a:bodyPr/>
          <a:lstStyle/>
          <a:p>
            <a:pPr eaLnBrk="1" hangingPunct="1">
              <a:defRPr/>
            </a:pPr>
            <a:r>
              <a:rPr lang="en-US" dirty="0">
                <a:sym typeface="Arial" charset="0"/>
              </a:rPr>
              <a:t>I</a:t>
            </a:r>
            <a:r>
              <a:rPr lang="en-US" dirty="0" smtClean="0">
                <a:sym typeface="Arial" charset="0"/>
              </a:rPr>
              <a:t>dentifying </a:t>
            </a:r>
            <a:r>
              <a:rPr lang="en-US" dirty="0">
                <a:sym typeface="Arial" charset="0"/>
              </a:rPr>
              <a:t>the play fairway</a:t>
            </a:r>
          </a:p>
        </p:txBody>
      </p:sp>
      <p:pic>
        <p:nvPicPr>
          <p:cNvPr id="22531" name="Picture 6" descr="Steps to creating a Play Fairway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6034907"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txBox="1">
            <a:spLocks noChangeArrowheads="1"/>
          </p:cNvSpPr>
          <p:nvPr/>
        </p:nvSpPr>
        <p:spPr bwMode="auto">
          <a:xfrm>
            <a:off x="381000" y="838200"/>
            <a:ext cx="8382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38100" tIns="38100" rIns="38100" bIns="38100"/>
          <a:lstStyle>
            <a:lvl1pPr algn="l" rtl="0" eaLnBrk="0" fontAlgn="base" hangingPunct="0">
              <a:spcBef>
                <a:spcPts val="800"/>
              </a:spcBef>
              <a:spcAft>
                <a:spcPct val="0"/>
              </a:spcAft>
              <a:defRPr sz="3200">
                <a:solidFill>
                  <a:schemeClr val="tx1"/>
                </a:solidFill>
                <a:latin typeface="+mn-lt"/>
                <a:ea typeface="+mn-ea"/>
                <a:cs typeface="+mn-cs"/>
                <a:sym typeface="Arial" charset="0"/>
              </a:defRPr>
            </a:lvl1pPr>
            <a:lvl2pPr marL="419100" algn="l" rtl="0" eaLnBrk="0" fontAlgn="base" hangingPunct="0">
              <a:spcBef>
                <a:spcPts val="700"/>
              </a:spcBef>
              <a:spcAft>
                <a:spcPct val="0"/>
              </a:spcAft>
              <a:defRPr sz="2800">
                <a:solidFill>
                  <a:schemeClr val="tx1"/>
                </a:solidFill>
                <a:latin typeface="+mn-lt"/>
                <a:ea typeface="+mn-ea"/>
                <a:cs typeface="+mn-cs"/>
                <a:sym typeface="Arial" charset="0"/>
              </a:defRPr>
            </a:lvl2pPr>
            <a:lvl3pPr marL="876300" algn="l" rtl="0" eaLnBrk="0" fontAlgn="base" hangingPunct="0">
              <a:spcBef>
                <a:spcPts val="600"/>
              </a:spcBef>
              <a:spcAft>
                <a:spcPct val="0"/>
              </a:spcAft>
              <a:defRPr sz="2400">
                <a:solidFill>
                  <a:schemeClr val="tx1"/>
                </a:solidFill>
                <a:latin typeface="+mn-lt"/>
                <a:ea typeface="+mn-ea"/>
                <a:cs typeface="+mn-cs"/>
                <a:sym typeface="Arial" charset="0"/>
              </a:defRPr>
            </a:lvl3pPr>
            <a:lvl4pPr marL="1333500" algn="l" rtl="0" eaLnBrk="0" fontAlgn="base" hangingPunct="0">
              <a:spcBef>
                <a:spcPts val="500"/>
              </a:spcBef>
              <a:spcAft>
                <a:spcPct val="0"/>
              </a:spcAft>
              <a:defRPr sz="2000">
                <a:solidFill>
                  <a:schemeClr val="tx1"/>
                </a:solidFill>
                <a:latin typeface="+mn-lt"/>
                <a:ea typeface="+mn-ea"/>
                <a:cs typeface="+mn-cs"/>
                <a:sym typeface="Arial" charset="0"/>
              </a:defRPr>
            </a:lvl4pPr>
            <a:lvl5pPr marL="1790700" algn="l" rtl="0" eaLnBrk="0" fontAlgn="base" hangingPunct="0">
              <a:spcBef>
                <a:spcPts val="500"/>
              </a:spcBef>
              <a:spcAft>
                <a:spcPct val="0"/>
              </a:spcAft>
              <a:defRPr sz="2000">
                <a:solidFill>
                  <a:schemeClr val="tx1"/>
                </a:solidFill>
                <a:latin typeface="+mn-lt"/>
                <a:ea typeface="+mn-ea"/>
                <a:cs typeface="+mn-cs"/>
                <a:sym typeface="Arial" charset="0"/>
              </a:defRPr>
            </a:lvl5pPr>
            <a:lvl6pPr marL="2247900" algn="l" rtl="0" fontAlgn="base">
              <a:spcBef>
                <a:spcPts val="500"/>
              </a:spcBef>
              <a:spcAft>
                <a:spcPct val="0"/>
              </a:spcAft>
              <a:defRPr sz="2000">
                <a:solidFill>
                  <a:schemeClr val="tx1"/>
                </a:solidFill>
                <a:latin typeface="+mn-lt"/>
                <a:ea typeface="+mn-ea"/>
                <a:cs typeface="+mn-cs"/>
                <a:sym typeface="Arial" charset="0"/>
              </a:defRPr>
            </a:lvl6pPr>
            <a:lvl7pPr marL="2705100" algn="l" rtl="0" fontAlgn="base">
              <a:spcBef>
                <a:spcPts val="500"/>
              </a:spcBef>
              <a:spcAft>
                <a:spcPct val="0"/>
              </a:spcAft>
              <a:defRPr sz="2000">
                <a:solidFill>
                  <a:schemeClr val="tx1"/>
                </a:solidFill>
                <a:latin typeface="+mn-lt"/>
                <a:ea typeface="+mn-ea"/>
                <a:cs typeface="+mn-cs"/>
                <a:sym typeface="Arial" charset="0"/>
              </a:defRPr>
            </a:lvl7pPr>
            <a:lvl8pPr marL="3162300" algn="l" rtl="0" fontAlgn="base">
              <a:spcBef>
                <a:spcPts val="500"/>
              </a:spcBef>
              <a:spcAft>
                <a:spcPct val="0"/>
              </a:spcAft>
              <a:defRPr sz="2000">
                <a:solidFill>
                  <a:schemeClr val="tx1"/>
                </a:solidFill>
                <a:latin typeface="+mn-lt"/>
                <a:ea typeface="+mn-ea"/>
                <a:cs typeface="+mn-cs"/>
                <a:sym typeface="Arial" charset="0"/>
              </a:defRPr>
            </a:lvl8pPr>
            <a:lvl9pPr marL="3619500" algn="l" rtl="0" fontAlgn="base">
              <a:spcBef>
                <a:spcPts val="500"/>
              </a:spcBef>
              <a:spcAft>
                <a:spcPct val="0"/>
              </a:spcAft>
              <a:defRPr sz="2000">
                <a:solidFill>
                  <a:schemeClr val="tx1"/>
                </a:solidFill>
                <a:latin typeface="+mn-lt"/>
                <a:ea typeface="+mn-ea"/>
                <a:cs typeface="+mn-cs"/>
                <a:sym typeface="Arial" charset="0"/>
              </a:defRPr>
            </a:lvl9pPr>
          </a:lstStyle>
          <a:p>
            <a:pPr eaLnBrk="1" hangingPunct="1">
              <a:defRPr/>
            </a:pPr>
            <a:r>
              <a:rPr lang="en-US" sz="2400" dirty="0" smtClean="0">
                <a:cs typeface="Arial" charset="0"/>
              </a:rPr>
              <a:t>The Goal:  To identify the locations in the area of study that have the highest probability of containing the geologic factors needed for this particular play</a:t>
            </a:r>
            <a:endParaRPr lang="en-US" sz="2400" dirty="0"/>
          </a:p>
        </p:txBody>
      </p:sp>
    </p:spTree>
    <p:extLst>
      <p:ext uri="{BB962C8B-B14F-4D97-AF65-F5344CB8AC3E}">
        <p14:creationId xmlns:p14="http://schemas.microsoft.com/office/powerpoint/2010/main" val="1054982909"/>
      </p:ext>
    </p:extLst>
  </p:cSld>
  <p:clrMapOvr>
    <a:masterClrMapping/>
  </p:clrMapOvr>
  <mc:AlternateContent xmlns:mc="http://schemas.openxmlformats.org/markup-compatibility/2006" xmlns:p14="http://schemas.microsoft.com/office/powerpoint/2010/main">
    <mc:Choice Requires="p14">
      <p:transition spd="slow" p14:dur="2000" advTm="64900"/>
    </mc:Choice>
    <mc:Fallback xmlns="">
      <p:transition spd="slow" advTm="649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228600"/>
            <a:ext cx="9296400" cy="1219200"/>
          </a:xfrm>
        </p:spPr>
        <p:txBody>
          <a:bodyPr/>
          <a:lstStyle/>
          <a:p>
            <a:pPr eaLnBrk="1" hangingPunct="1">
              <a:defRPr/>
            </a:pPr>
            <a:r>
              <a:rPr lang="en-US" dirty="0">
                <a:sym typeface="Arial" charset="0"/>
              </a:rPr>
              <a:t>I</a:t>
            </a:r>
            <a:r>
              <a:rPr lang="en-US" dirty="0" smtClean="0">
                <a:sym typeface="Arial" charset="0"/>
              </a:rPr>
              <a:t>dentifying </a:t>
            </a:r>
            <a:r>
              <a:rPr lang="en-US" dirty="0">
                <a:sym typeface="Arial" charset="0"/>
              </a:rPr>
              <a:t>the play fairway</a:t>
            </a:r>
          </a:p>
        </p:txBody>
      </p:sp>
      <p:sp>
        <p:nvSpPr>
          <p:cNvPr id="8" name="Rectangle 8"/>
          <p:cNvSpPr txBox="1">
            <a:spLocks noChangeArrowheads="1"/>
          </p:cNvSpPr>
          <p:nvPr/>
        </p:nvSpPr>
        <p:spPr bwMode="auto">
          <a:xfrm>
            <a:off x="381000" y="914400"/>
            <a:ext cx="8382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38100" tIns="38100" rIns="38100" bIns="38100"/>
          <a:lstStyle>
            <a:lvl1pPr algn="l" rtl="0" eaLnBrk="0" fontAlgn="base" hangingPunct="0">
              <a:spcBef>
                <a:spcPts val="800"/>
              </a:spcBef>
              <a:spcAft>
                <a:spcPct val="0"/>
              </a:spcAft>
              <a:defRPr sz="3200">
                <a:solidFill>
                  <a:schemeClr val="tx1"/>
                </a:solidFill>
                <a:latin typeface="+mn-lt"/>
                <a:ea typeface="+mn-ea"/>
                <a:cs typeface="+mn-cs"/>
                <a:sym typeface="Arial" charset="0"/>
              </a:defRPr>
            </a:lvl1pPr>
            <a:lvl2pPr marL="419100" algn="l" rtl="0" eaLnBrk="0" fontAlgn="base" hangingPunct="0">
              <a:spcBef>
                <a:spcPts val="700"/>
              </a:spcBef>
              <a:spcAft>
                <a:spcPct val="0"/>
              </a:spcAft>
              <a:defRPr sz="2800">
                <a:solidFill>
                  <a:schemeClr val="tx1"/>
                </a:solidFill>
                <a:latin typeface="+mn-lt"/>
                <a:ea typeface="+mn-ea"/>
                <a:cs typeface="+mn-cs"/>
                <a:sym typeface="Arial" charset="0"/>
              </a:defRPr>
            </a:lvl2pPr>
            <a:lvl3pPr marL="876300" algn="l" rtl="0" eaLnBrk="0" fontAlgn="base" hangingPunct="0">
              <a:spcBef>
                <a:spcPts val="600"/>
              </a:spcBef>
              <a:spcAft>
                <a:spcPct val="0"/>
              </a:spcAft>
              <a:defRPr sz="2400">
                <a:solidFill>
                  <a:schemeClr val="tx1"/>
                </a:solidFill>
                <a:latin typeface="+mn-lt"/>
                <a:ea typeface="+mn-ea"/>
                <a:cs typeface="+mn-cs"/>
                <a:sym typeface="Arial" charset="0"/>
              </a:defRPr>
            </a:lvl3pPr>
            <a:lvl4pPr marL="1333500" algn="l" rtl="0" eaLnBrk="0" fontAlgn="base" hangingPunct="0">
              <a:spcBef>
                <a:spcPts val="500"/>
              </a:spcBef>
              <a:spcAft>
                <a:spcPct val="0"/>
              </a:spcAft>
              <a:defRPr sz="2000">
                <a:solidFill>
                  <a:schemeClr val="tx1"/>
                </a:solidFill>
                <a:latin typeface="+mn-lt"/>
                <a:ea typeface="+mn-ea"/>
                <a:cs typeface="+mn-cs"/>
                <a:sym typeface="Arial" charset="0"/>
              </a:defRPr>
            </a:lvl4pPr>
            <a:lvl5pPr marL="1790700" algn="l" rtl="0" eaLnBrk="0" fontAlgn="base" hangingPunct="0">
              <a:spcBef>
                <a:spcPts val="500"/>
              </a:spcBef>
              <a:spcAft>
                <a:spcPct val="0"/>
              </a:spcAft>
              <a:defRPr sz="2000">
                <a:solidFill>
                  <a:schemeClr val="tx1"/>
                </a:solidFill>
                <a:latin typeface="+mn-lt"/>
                <a:ea typeface="+mn-ea"/>
                <a:cs typeface="+mn-cs"/>
                <a:sym typeface="Arial" charset="0"/>
              </a:defRPr>
            </a:lvl5pPr>
            <a:lvl6pPr marL="2247900" algn="l" rtl="0" fontAlgn="base">
              <a:spcBef>
                <a:spcPts val="500"/>
              </a:spcBef>
              <a:spcAft>
                <a:spcPct val="0"/>
              </a:spcAft>
              <a:defRPr sz="2000">
                <a:solidFill>
                  <a:schemeClr val="tx1"/>
                </a:solidFill>
                <a:latin typeface="+mn-lt"/>
                <a:ea typeface="+mn-ea"/>
                <a:cs typeface="+mn-cs"/>
                <a:sym typeface="Arial" charset="0"/>
              </a:defRPr>
            </a:lvl6pPr>
            <a:lvl7pPr marL="2705100" algn="l" rtl="0" fontAlgn="base">
              <a:spcBef>
                <a:spcPts val="500"/>
              </a:spcBef>
              <a:spcAft>
                <a:spcPct val="0"/>
              </a:spcAft>
              <a:defRPr sz="2000">
                <a:solidFill>
                  <a:schemeClr val="tx1"/>
                </a:solidFill>
                <a:latin typeface="+mn-lt"/>
                <a:ea typeface="+mn-ea"/>
                <a:cs typeface="+mn-cs"/>
                <a:sym typeface="Arial" charset="0"/>
              </a:defRPr>
            </a:lvl7pPr>
            <a:lvl8pPr marL="3162300" algn="l" rtl="0" fontAlgn="base">
              <a:spcBef>
                <a:spcPts val="500"/>
              </a:spcBef>
              <a:spcAft>
                <a:spcPct val="0"/>
              </a:spcAft>
              <a:defRPr sz="2000">
                <a:solidFill>
                  <a:schemeClr val="tx1"/>
                </a:solidFill>
                <a:latin typeface="+mn-lt"/>
                <a:ea typeface="+mn-ea"/>
                <a:cs typeface="+mn-cs"/>
                <a:sym typeface="Arial" charset="0"/>
              </a:defRPr>
            </a:lvl8pPr>
            <a:lvl9pPr marL="3619500" algn="l" rtl="0" fontAlgn="base">
              <a:spcBef>
                <a:spcPts val="500"/>
              </a:spcBef>
              <a:spcAft>
                <a:spcPct val="0"/>
              </a:spcAft>
              <a:defRPr sz="2000">
                <a:solidFill>
                  <a:schemeClr val="tx1"/>
                </a:solidFill>
                <a:latin typeface="+mn-lt"/>
                <a:ea typeface="+mn-ea"/>
                <a:cs typeface="+mn-cs"/>
                <a:sym typeface="Arial" charset="0"/>
              </a:defRPr>
            </a:lvl9pPr>
          </a:lstStyle>
          <a:p>
            <a:pPr eaLnBrk="1" hangingPunct="1">
              <a:defRPr/>
            </a:pPr>
            <a:r>
              <a:rPr lang="en-US" sz="2400" dirty="0" smtClean="0">
                <a:ea typeface="ヒラギノ角ゴ ProN W3" charset="-128"/>
                <a:cs typeface="Arial" pitchFamily="34" charset="0"/>
              </a:rPr>
              <a:t>The Process:</a:t>
            </a:r>
          </a:p>
          <a:p>
            <a:pPr>
              <a:defRPr/>
            </a:pPr>
            <a:r>
              <a:rPr lang="en-US" sz="2400" dirty="0" smtClean="0">
                <a:ea typeface="ヒラギノ角ゴ ProN W3" charset="-128"/>
                <a:cs typeface="Arial" pitchFamily="34" charset="0"/>
              </a:rPr>
              <a:t>1. Compilation of existing relevant geologic and geophysical data, including but not limited to: </a:t>
            </a:r>
          </a:p>
          <a:p>
            <a:pPr marL="762000" lvl="1" indent="-342900">
              <a:buFont typeface="Arial"/>
              <a:buChar char="•"/>
              <a:defRPr/>
            </a:pPr>
            <a:r>
              <a:rPr lang="en-US" sz="2000" dirty="0" smtClean="0">
                <a:ea typeface="ヒラギノ角ゴ ProN W3" charset="-128"/>
                <a:cs typeface="Arial" pitchFamily="34" charset="0"/>
              </a:rPr>
              <a:t>Surface and subsurface geologic </a:t>
            </a:r>
          </a:p>
          <a:p>
            <a:pPr marL="762000" lvl="1" indent="-342900">
              <a:buFont typeface="Arial"/>
              <a:buChar char="•"/>
              <a:defRPr/>
            </a:pPr>
            <a:r>
              <a:rPr lang="en-US" sz="2000" dirty="0" smtClean="0">
                <a:ea typeface="ヒラギノ角ゴ ProN W3" charset="-128"/>
                <a:cs typeface="Arial" pitchFamily="34" charset="0"/>
              </a:rPr>
              <a:t>Geophysical data </a:t>
            </a:r>
          </a:p>
          <a:p>
            <a:pPr marL="762000" lvl="1" indent="-342900">
              <a:buFont typeface="Arial"/>
              <a:buChar char="•"/>
              <a:defRPr/>
            </a:pPr>
            <a:r>
              <a:rPr lang="en-US" sz="2000" dirty="0" smtClean="0">
                <a:ea typeface="ヒラギノ角ゴ ProN W3" charset="-128"/>
                <a:cs typeface="Arial" pitchFamily="34" charset="0"/>
              </a:rPr>
              <a:t>Remote sensing data </a:t>
            </a:r>
          </a:p>
          <a:p>
            <a:pPr marL="762000" lvl="1" indent="-342900">
              <a:buFont typeface="Arial"/>
              <a:buChar char="•"/>
              <a:defRPr/>
            </a:pPr>
            <a:r>
              <a:rPr lang="en-US" sz="2000" dirty="0" smtClean="0">
                <a:ea typeface="ヒラギノ角ゴ ProN W3" charset="-128"/>
                <a:cs typeface="Arial" pitchFamily="34" charset="0"/>
              </a:rPr>
              <a:t>Geochemical data </a:t>
            </a:r>
          </a:p>
          <a:p>
            <a:pPr>
              <a:defRPr/>
            </a:pPr>
            <a:r>
              <a:rPr lang="en-US" sz="2400" dirty="0" smtClean="0">
                <a:ea typeface="ヒラギノ角ゴ ProN W3" charset="-128"/>
                <a:cs typeface="Arial" pitchFamily="34" charset="0"/>
              </a:rPr>
              <a:t>2. Integration and interpretation of the data.  This step may include modeling to project the data and interpretation into parts of the basin that is poorly sampled/explored.</a:t>
            </a:r>
          </a:p>
          <a:p>
            <a:pPr>
              <a:defRPr/>
            </a:pPr>
            <a:endParaRPr lang="en-US" sz="2400" dirty="0" smtClean="0"/>
          </a:p>
          <a:p>
            <a:pPr eaLnBrk="1" hangingPunct="1">
              <a:defRPr/>
            </a:pPr>
            <a:endParaRPr lang="en-US" sz="2400" dirty="0"/>
          </a:p>
        </p:txBody>
      </p:sp>
    </p:spTree>
    <p:extLst>
      <p:ext uri="{BB962C8B-B14F-4D97-AF65-F5344CB8AC3E}">
        <p14:creationId xmlns:p14="http://schemas.microsoft.com/office/powerpoint/2010/main" val="3858668374"/>
      </p:ext>
    </p:extLst>
  </p:cSld>
  <p:clrMapOvr>
    <a:masterClrMapping/>
  </p:clrMapOvr>
  <mc:AlternateContent xmlns:mc="http://schemas.openxmlformats.org/markup-compatibility/2006" xmlns:p14="http://schemas.microsoft.com/office/powerpoint/2010/main">
    <mc:Choice Requires="p14">
      <p:transition spd="slow" p14:dur="2000" advTm="64657"/>
    </mc:Choice>
    <mc:Fallback xmlns="">
      <p:transition spd="slow" advTm="6465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228600"/>
            <a:ext cx="9296400" cy="1219200"/>
          </a:xfrm>
        </p:spPr>
        <p:txBody>
          <a:bodyPr/>
          <a:lstStyle/>
          <a:p>
            <a:pPr eaLnBrk="1" hangingPunct="1">
              <a:defRPr/>
            </a:pPr>
            <a:r>
              <a:rPr lang="en-US" dirty="0">
                <a:sym typeface="Arial" charset="0"/>
              </a:rPr>
              <a:t>I</a:t>
            </a:r>
            <a:r>
              <a:rPr lang="en-US" dirty="0" smtClean="0">
                <a:sym typeface="Arial" charset="0"/>
              </a:rPr>
              <a:t>dentifying </a:t>
            </a:r>
            <a:r>
              <a:rPr lang="en-US" dirty="0">
                <a:sym typeface="Arial" charset="0"/>
              </a:rPr>
              <a:t>the play fairway</a:t>
            </a:r>
          </a:p>
        </p:txBody>
      </p:sp>
      <p:sp>
        <p:nvSpPr>
          <p:cNvPr id="8" name="Rectangle 8"/>
          <p:cNvSpPr txBox="1">
            <a:spLocks noChangeArrowheads="1"/>
          </p:cNvSpPr>
          <p:nvPr/>
        </p:nvSpPr>
        <p:spPr bwMode="auto">
          <a:xfrm>
            <a:off x="381000" y="1030288"/>
            <a:ext cx="8382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38100" tIns="38100" rIns="38100" bIns="3810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a:spcBef>
                <a:spcPts val="800"/>
              </a:spcBef>
            </a:pPr>
            <a:r>
              <a:rPr lang="en-US" altLang="en-US" sz="2400" dirty="0" smtClean="0">
                <a:solidFill>
                  <a:schemeClr val="tx1"/>
                </a:solidFill>
                <a:latin typeface="+mn-lt"/>
                <a:sym typeface="Arial" pitchFamily="34" charset="0"/>
              </a:rPr>
              <a:t>3</a:t>
            </a:r>
            <a:r>
              <a:rPr lang="en-US" altLang="en-US" sz="2400" dirty="0">
                <a:solidFill>
                  <a:schemeClr val="tx1"/>
                </a:solidFill>
                <a:latin typeface="+mn-lt"/>
                <a:sym typeface="Arial" pitchFamily="34" charset="0"/>
              </a:rPr>
              <a:t>. Determination of the possible play types within the particular region and the necessary conditions required for each play type to occur. </a:t>
            </a:r>
          </a:p>
          <a:p>
            <a:pPr algn="l">
              <a:spcBef>
                <a:spcPts val="800"/>
              </a:spcBef>
            </a:pPr>
            <a:r>
              <a:rPr lang="en-US" altLang="en-US" sz="2400" dirty="0">
                <a:solidFill>
                  <a:schemeClr val="tx1"/>
                </a:solidFill>
                <a:latin typeface="+mn-lt"/>
                <a:sym typeface="Arial" pitchFamily="34" charset="0"/>
              </a:rPr>
              <a:t>4. Based on the data and on the play type, a probability map is constructed for each geologic factor that needs to exist for that play type.  This step can include stochastic modeling of the natural variability of each geologic </a:t>
            </a:r>
            <a:r>
              <a:rPr lang="en-US" altLang="en-US" sz="2400" dirty="0" smtClean="0">
                <a:solidFill>
                  <a:schemeClr val="tx1"/>
                </a:solidFill>
                <a:latin typeface="+mn-lt"/>
                <a:sym typeface="Arial" pitchFamily="34" charset="0"/>
              </a:rPr>
              <a:t>factor </a:t>
            </a:r>
          </a:p>
          <a:p>
            <a:pPr>
              <a:spcBef>
                <a:spcPts val="800"/>
              </a:spcBef>
            </a:pPr>
            <a:r>
              <a:rPr lang="en-US" sz="2400" dirty="0" smtClean="0">
                <a:latin typeface="+mn-lt"/>
                <a:cs typeface="Arial" pitchFamily="34" charset="0"/>
              </a:rPr>
              <a:t>5. These individual probability maps are then used to generate a composite probability map.  This map should summarize the probability that a play exists given a specific set of causative factors </a:t>
            </a:r>
            <a:r>
              <a:rPr lang="en-US" altLang="en-US" sz="2400" dirty="0">
                <a:solidFill>
                  <a:schemeClr val="tx1"/>
                </a:solidFill>
                <a:sym typeface="Arial" pitchFamily="34" charset="0"/>
              </a:rPr>
              <a:t>as well as a quantitative measure of the likelihood of potential failure vs. size of the potential </a:t>
            </a:r>
            <a:r>
              <a:rPr lang="en-US" altLang="en-US" sz="2400" dirty="0" smtClean="0">
                <a:solidFill>
                  <a:schemeClr val="tx1"/>
                </a:solidFill>
                <a:sym typeface="Arial" pitchFamily="34" charset="0"/>
              </a:rPr>
              <a:t>reward.</a:t>
            </a:r>
            <a:endParaRPr lang="en-US" altLang="en-US" sz="2400" dirty="0">
              <a:solidFill>
                <a:schemeClr val="tx1"/>
              </a:solidFill>
              <a:sym typeface="Arial" pitchFamily="34" charset="0"/>
            </a:endParaRPr>
          </a:p>
          <a:p>
            <a:pPr algn="l">
              <a:spcBef>
                <a:spcPts val="800"/>
              </a:spcBef>
            </a:pPr>
            <a:endParaRPr lang="en-US" sz="2400" dirty="0" smtClean="0">
              <a:latin typeface="+mn-lt"/>
              <a:cs typeface="Arial" pitchFamily="34" charset="0"/>
            </a:endParaRPr>
          </a:p>
          <a:p>
            <a:pPr algn="l">
              <a:spcBef>
                <a:spcPts val="800"/>
              </a:spcBef>
            </a:pPr>
            <a:endParaRPr lang="en-US" altLang="en-US" sz="2400" dirty="0">
              <a:solidFill>
                <a:schemeClr val="tx1"/>
              </a:solidFill>
              <a:latin typeface="+mn-lt"/>
              <a:sym typeface="Arial" pitchFamily="34" charset="0"/>
            </a:endParaRPr>
          </a:p>
          <a:p>
            <a:pPr algn="l">
              <a:spcBef>
                <a:spcPts val="800"/>
              </a:spcBef>
            </a:pPr>
            <a:endParaRPr lang="en-US" altLang="en-US" sz="2400" dirty="0">
              <a:solidFill>
                <a:schemeClr val="tx1"/>
              </a:solidFill>
              <a:latin typeface="+mn-lt"/>
              <a:sym typeface="Arial" pitchFamily="34" charset="0"/>
            </a:endParaRPr>
          </a:p>
          <a:p>
            <a:pPr algn="l" eaLnBrk="1" hangingPunct="1">
              <a:spcBef>
                <a:spcPts val="800"/>
              </a:spcBef>
            </a:pPr>
            <a:endParaRPr lang="en-US" altLang="en-US" sz="2400" dirty="0">
              <a:solidFill>
                <a:schemeClr val="tx1"/>
              </a:solidFill>
              <a:latin typeface="+mn-lt"/>
              <a:sym typeface="Arial" pitchFamily="34" charset="0"/>
            </a:endParaRPr>
          </a:p>
        </p:txBody>
      </p:sp>
    </p:spTree>
    <p:extLst>
      <p:ext uri="{BB962C8B-B14F-4D97-AF65-F5344CB8AC3E}">
        <p14:creationId xmlns:p14="http://schemas.microsoft.com/office/powerpoint/2010/main" val="2947302577"/>
      </p:ext>
    </p:extLst>
  </p:cSld>
  <p:clrMapOvr>
    <a:masterClrMapping/>
  </p:clrMapOvr>
  <mc:AlternateContent xmlns:mc="http://schemas.openxmlformats.org/markup-compatibility/2006" xmlns:p14="http://schemas.microsoft.com/office/powerpoint/2010/main">
    <mc:Choice Requires="p14">
      <p:transition spd="slow" p14:dur="2000" advTm="122089"/>
    </mc:Choice>
    <mc:Fallback xmlns="">
      <p:transition spd="slow" advTm="122089"/>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228600"/>
            <a:ext cx="9296400" cy="1219200"/>
          </a:xfrm>
        </p:spPr>
        <p:txBody>
          <a:bodyPr/>
          <a:lstStyle/>
          <a:p>
            <a:pPr>
              <a:defRPr/>
            </a:pPr>
            <a:r>
              <a:rPr lang="en-US" dirty="0"/>
              <a:t>GTO is interested in projects </a:t>
            </a:r>
            <a:r>
              <a:rPr lang="en-US" dirty="0" smtClean="0"/>
              <a:t>that</a:t>
            </a:r>
            <a:r>
              <a:rPr lang="en-US" dirty="0" smtClean="0">
                <a:sym typeface="Arial" charset="0"/>
              </a:rPr>
              <a:t>:</a:t>
            </a:r>
            <a:endParaRPr lang="en-US" dirty="0">
              <a:sym typeface="Arial" charset="0"/>
            </a:endParaRPr>
          </a:p>
        </p:txBody>
      </p:sp>
      <p:sp>
        <p:nvSpPr>
          <p:cNvPr id="8" name="Rectangle 8"/>
          <p:cNvSpPr txBox="1">
            <a:spLocks noChangeArrowheads="1"/>
          </p:cNvSpPr>
          <p:nvPr/>
        </p:nvSpPr>
        <p:spPr bwMode="auto">
          <a:xfrm>
            <a:off x="381000" y="990600"/>
            <a:ext cx="8382000" cy="605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38100" tIns="38100" rIns="38100" bIns="38100"/>
          <a:lstStyle>
            <a:lvl1pPr algn="l" rtl="0" eaLnBrk="0" fontAlgn="base" hangingPunct="0">
              <a:spcBef>
                <a:spcPts val="800"/>
              </a:spcBef>
              <a:spcAft>
                <a:spcPct val="0"/>
              </a:spcAft>
              <a:defRPr sz="3200">
                <a:solidFill>
                  <a:schemeClr val="tx1"/>
                </a:solidFill>
                <a:latin typeface="+mn-lt"/>
                <a:ea typeface="+mn-ea"/>
                <a:cs typeface="+mn-cs"/>
                <a:sym typeface="Arial" charset="0"/>
              </a:defRPr>
            </a:lvl1pPr>
            <a:lvl2pPr marL="419100" algn="l" rtl="0" eaLnBrk="0" fontAlgn="base" hangingPunct="0">
              <a:spcBef>
                <a:spcPts val="700"/>
              </a:spcBef>
              <a:spcAft>
                <a:spcPct val="0"/>
              </a:spcAft>
              <a:defRPr sz="2800">
                <a:solidFill>
                  <a:schemeClr val="tx1"/>
                </a:solidFill>
                <a:latin typeface="+mn-lt"/>
                <a:ea typeface="+mn-ea"/>
                <a:cs typeface="+mn-cs"/>
                <a:sym typeface="Arial" charset="0"/>
              </a:defRPr>
            </a:lvl2pPr>
            <a:lvl3pPr marL="876300" algn="l" rtl="0" eaLnBrk="0" fontAlgn="base" hangingPunct="0">
              <a:spcBef>
                <a:spcPts val="600"/>
              </a:spcBef>
              <a:spcAft>
                <a:spcPct val="0"/>
              </a:spcAft>
              <a:defRPr sz="2400">
                <a:solidFill>
                  <a:schemeClr val="tx1"/>
                </a:solidFill>
                <a:latin typeface="+mn-lt"/>
                <a:ea typeface="+mn-ea"/>
                <a:cs typeface="+mn-cs"/>
                <a:sym typeface="Arial" charset="0"/>
              </a:defRPr>
            </a:lvl3pPr>
            <a:lvl4pPr marL="1333500" algn="l" rtl="0" eaLnBrk="0" fontAlgn="base" hangingPunct="0">
              <a:spcBef>
                <a:spcPts val="500"/>
              </a:spcBef>
              <a:spcAft>
                <a:spcPct val="0"/>
              </a:spcAft>
              <a:defRPr sz="2000">
                <a:solidFill>
                  <a:schemeClr val="tx1"/>
                </a:solidFill>
                <a:latin typeface="+mn-lt"/>
                <a:ea typeface="+mn-ea"/>
                <a:cs typeface="+mn-cs"/>
                <a:sym typeface="Arial" charset="0"/>
              </a:defRPr>
            </a:lvl4pPr>
            <a:lvl5pPr marL="1790700" algn="l" rtl="0" eaLnBrk="0" fontAlgn="base" hangingPunct="0">
              <a:spcBef>
                <a:spcPts val="500"/>
              </a:spcBef>
              <a:spcAft>
                <a:spcPct val="0"/>
              </a:spcAft>
              <a:defRPr sz="2000">
                <a:solidFill>
                  <a:schemeClr val="tx1"/>
                </a:solidFill>
                <a:latin typeface="+mn-lt"/>
                <a:ea typeface="+mn-ea"/>
                <a:cs typeface="+mn-cs"/>
                <a:sym typeface="Arial" charset="0"/>
              </a:defRPr>
            </a:lvl5pPr>
            <a:lvl6pPr marL="2247900" algn="l" rtl="0" fontAlgn="base">
              <a:spcBef>
                <a:spcPts val="500"/>
              </a:spcBef>
              <a:spcAft>
                <a:spcPct val="0"/>
              </a:spcAft>
              <a:defRPr sz="2000">
                <a:solidFill>
                  <a:schemeClr val="tx1"/>
                </a:solidFill>
                <a:latin typeface="+mn-lt"/>
                <a:ea typeface="+mn-ea"/>
                <a:cs typeface="+mn-cs"/>
                <a:sym typeface="Arial" charset="0"/>
              </a:defRPr>
            </a:lvl6pPr>
            <a:lvl7pPr marL="2705100" algn="l" rtl="0" fontAlgn="base">
              <a:spcBef>
                <a:spcPts val="500"/>
              </a:spcBef>
              <a:spcAft>
                <a:spcPct val="0"/>
              </a:spcAft>
              <a:defRPr sz="2000">
                <a:solidFill>
                  <a:schemeClr val="tx1"/>
                </a:solidFill>
                <a:latin typeface="+mn-lt"/>
                <a:ea typeface="+mn-ea"/>
                <a:cs typeface="+mn-cs"/>
                <a:sym typeface="Arial" charset="0"/>
              </a:defRPr>
            </a:lvl7pPr>
            <a:lvl8pPr marL="3162300" algn="l" rtl="0" fontAlgn="base">
              <a:spcBef>
                <a:spcPts val="500"/>
              </a:spcBef>
              <a:spcAft>
                <a:spcPct val="0"/>
              </a:spcAft>
              <a:defRPr sz="2000">
                <a:solidFill>
                  <a:schemeClr val="tx1"/>
                </a:solidFill>
                <a:latin typeface="+mn-lt"/>
                <a:ea typeface="+mn-ea"/>
                <a:cs typeface="+mn-cs"/>
                <a:sym typeface="Arial" charset="0"/>
              </a:defRPr>
            </a:lvl8pPr>
            <a:lvl9pPr marL="3619500" algn="l" rtl="0" fontAlgn="base">
              <a:spcBef>
                <a:spcPts val="500"/>
              </a:spcBef>
              <a:spcAft>
                <a:spcPct val="0"/>
              </a:spcAft>
              <a:defRPr sz="2000">
                <a:solidFill>
                  <a:schemeClr val="tx1"/>
                </a:solidFill>
                <a:latin typeface="+mn-lt"/>
                <a:ea typeface="+mn-ea"/>
                <a:cs typeface="+mn-cs"/>
                <a:sym typeface="Arial" charset="0"/>
              </a:defRPr>
            </a:lvl9pPr>
          </a:lstStyle>
          <a:p>
            <a:pPr marL="457200" indent="-457200">
              <a:buFont typeface="Arial"/>
              <a:buChar char="•"/>
              <a:defRPr/>
            </a:pPr>
            <a:r>
              <a:rPr lang="en-US" sz="2400" dirty="0" smtClean="0"/>
              <a:t>Focus on </a:t>
            </a:r>
            <a:r>
              <a:rPr lang="en-US" sz="2400" dirty="0"/>
              <a:t>u</a:t>
            </a:r>
            <a:r>
              <a:rPr lang="en-US" sz="2400" dirty="0" smtClean="0"/>
              <a:t>nder </a:t>
            </a:r>
            <a:r>
              <a:rPr lang="en-US" sz="2400" dirty="0"/>
              <a:t>or unexplored </a:t>
            </a:r>
            <a:r>
              <a:rPr lang="en-US" sz="2400" dirty="0" smtClean="0"/>
              <a:t>regions</a:t>
            </a:r>
            <a:endParaRPr lang="en-US" sz="2400" dirty="0"/>
          </a:p>
          <a:p>
            <a:pPr marL="457200" indent="-457200">
              <a:buFont typeface="Arial"/>
              <a:buChar char="•"/>
              <a:defRPr/>
            </a:pPr>
            <a:r>
              <a:rPr lang="en-US" sz="2400" dirty="0" smtClean="0"/>
              <a:t>Are at a basin or regional scale</a:t>
            </a:r>
          </a:p>
          <a:p>
            <a:pPr marL="457200" indent="-457200">
              <a:buFont typeface="Arial"/>
              <a:buChar char="•"/>
              <a:defRPr/>
            </a:pPr>
            <a:r>
              <a:rPr lang="en-US" sz="2400" dirty="0" smtClean="0"/>
              <a:t>Consider a wide range of possible geothermal resources, including traditional hydrothermal, blind hydrothermal, EGS, and low-temperature geothermal resources </a:t>
            </a:r>
          </a:p>
          <a:p>
            <a:pPr marL="457200" indent="-457200">
              <a:buFont typeface="Arial"/>
              <a:buChar char="•"/>
              <a:defRPr/>
            </a:pPr>
            <a:r>
              <a:rPr lang="en-US" sz="2400" dirty="0"/>
              <a:t>A</a:t>
            </a:r>
            <a:r>
              <a:rPr lang="en-US" sz="2400" dirty="0" smtClean="0"/>
              <a:t>pply </a:t>
            </a:r>
            <a:r>
              <a:rPr lang="en-US" sz="2400" dirty="0"/>
              <a:t>innovative analysis methods to extract new value from existing public and/or private data.  </a:t>
            </a:r>
            <a:endParaRPr lang="en-US" sz="2400" dirty="0" smtClean="0"/>
          </a:p>
          <a:p>
            <a:pPr marL="457200" indent="-457200">
              <a:buFont typeface="Arial"/>
              <a:buChar char="•"/>
              <a:defRPr/>
            </a:pPr>
            <a:r>
              <a:rPr lang="en-US" sz="2400" dirty="0" smtClean="0"/>
              <a:t>Develop methodologies </a:t>
            </a:r>
            <a:r>
              <a:rPr lang="en-US" sz="2400" dirty="0"/>
              <a:t>that quantitatively couple multiple data types and incorporate a wide range of geologic and geophysical </a:t>
            </a:r>
            <a:r>
              <a:rPr lang="en-US" sz="2400" dirty="0" smtClean="0"/>
              <a:t>data in order to evaluate the risk of potential </a:t>
            </a:r>
            <a:r>
              <a:rPr lang="en-US" sz="2400" dirty="0"/>
              <a:t>failure vs. size of the potential reward.</a:t>
            </a:r>
          </a:p>
          <a:p>
            <a:pPr marL="457200" indent="-457200">
              <a:buFont typeface="Arial"/>
              <a:buChar char="•"/>
              <a:defRPr/>
            </a:pPr>
            <a:r>
              <a:rPr lang="en-US" sz="2400" dirty="0" smtClean="0"/>
              <a:t>If an area looks prospective, will develop a clear plan </a:t>
            </a:r>
            <a:r>
              <a:rPr lang="en-US" sz="2400" dirty="0"/>
              <a:t>to </a:t>
            </a:r>
            <a:r>
              <a:rPr lang="en-US" sz="2400" dirty="0" smtClean="0"/>
              <a:t>further </a:t>
            </a:r>
            <a:r>
              <a:rPr lang="en-US" sz="2400" dirty="0"/>
              <a:t>characterize the geothermal resource</a:t>
            </a:r>
            <a:r>
              <a:rPr lang="en-US" sz="2400" dirty="0" smtClean="0"/>
              <a:t>.</a:t>
            </a:r>
          </a:p>
        </p:txBody>
      </p:sp>
    </p:spTree>
    <p:extLst>
      <p:ext uri="{BB962C8B-B14F-4D97-AF65-F5344CB8AC3E}">
        <p14:creationId xmlns:p14="http://schemas.microsoft.com/office/powerpoint/2010/main" val="3297116910"/>
      </p:ext>
    </p:extLst>
  </p:cSld>
  <p:clrMapOvr>
    <a:masterClrMapping/>
  </p:clrMapOvr>
  <mc:AlternateContent xmlns:mc="http://schemas.openxmlformats.org/markup-compatibility/2006" xmlns:p14="http://schemas.microsoft.com/office/powerpoint/2010/main">
    <mc:Choice Requires="p14">
      <p:transition spd="slow" p14:dur="2000" advTm="114563"/>
    </mc:Choice>
    <mc:Fallback xmlns="">
      <p:transition spd="slow" advTm="11456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067800" cy="685800"/>
          </a:xfrm>
        </p:spPr>
        <p:txBody>
          <a:bodyPr>
            <a:normAutofit fontScale="90000"/>
          </a:bodyPr>
          <a:lstStyle/>
          <a:p>
            <a:pPr algn="ctr"/>
            <a:r>
              <a:rPr lang="en-US" dirty="0" smtClean="0"/>
              <a:t>DE-FOA0000841</a:t>
            </a:r>
            <a:br>
              <a:rPr lang="en-US" dirty="0" smtClean="0"/>
            </a:br>
            <a:r>
              <a:rPr lang="en-US" dirty="0" smtClean="0"/>
              <a:t>Geothermal Play Fairway Analysis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18413648"/>
              </p:ext>
            </p:extLst>
          </p:nvPr>
        </p:nvGraphicFramePr>
        <p:xfrm>
          <a:off x="381000" y="1600199"/>
          <a:ext cx="8153400" cy="4290060"/>
        </p:xfrm>
        <a:graphic>
          <a:graphicData uri="http://schemas.openxmlformats.org/drawingml/2006/table">
            <a:tbl>
              <a:tblPr firstRow="1" firstCol="1" bandRow="1">
                <a:tableStyleId>{5C22544A-7EE6-4342-B048-85BDC9FD1C3A}</a:tableStyleId>
              </a:tblPr>
              <a:tblGrid>
                <a:gridCol w="6354856"/>
                <a:gridCol w="1798544"/>
              </a:tblGrid>
              <a:tr h="523875">
                <a:tc>
                  <a:txBody>
                    <a:bodyPr/>
                    <a:lstStyle/>
                    <a:p>
                      <a:pPr marL="0" marR="0">
                        <a:spcBef>
                          <a:spcPts val="0"/>
                        </a:spcBef>
                        <a:spcAft>
                          <a:spcPts val="0"/>
                        </a:spcAft>
                      </a:pPr>
                      <a:r>
                        <a:rPr lang="en-US" sz="1600" dirty="0">
                          <a:effectLst/>
                        </a:rPr>
                        <a:t>FOA Issue Date:</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dirty="0" smtClean="0">
                          <a:effectLst/>
                        </a:rPr>
                        <a:t>Friday</a:t>
                      </a:r>
                    </a:p>
                    <a:p>
                      <a:pPr marL="0" marR="0" algn="ctr">
                        <a:spcBef>
                          <a:spcPts val="0"/>
                        </a:spcBef>
                        <a:spcAft>
                          <a:spcPts val="0"/>
                        </a:spcAft>
                      </a:pPr>
                      <a:r>
                        <a:rPr lang="en-US" sz="1600" dirty="0" smtClean="0">
                          <a:effectLst/>
                        </a:rPr>
                        <a:t>01/24/2014</a:t>
                      </a:r>
                      <a:endParaRPr lang="en-US" sz="1600" dirty="0">
                        <a:effectLst/>
                        <a:latin typeface="Calibri"/>
                        <a:ea typeface="Calibri"/>
                        <a:cs typeface="Times New Roman"/>
                      </a:endParaRPr>
                    </a:p>
                  </a:txBody>
                  <a:tcPr marL="68580" marR="68580" marT="0" marB="0">
                    <a:solidFill>
                      <a:schemeClr val="accent1">
                        <a:lumMod val="20000"/>
                        <a:lumOff val="80000"/>
                      </a:schemeClr>
                    </a:solidFill>
                  </a:tcPr>
                </a:tc>
              </a:tr>
              <a:tr h="523875">
                <a:tc>
                  <a:txBody>
                    <a:bodyPr/>
                    <a:lstStyle/>
                    <a:p>
                      <a:pPr marL="0" marR="0">
                        <a:spcBef>
                          <a:spcPts val="0"/>
                        </a:spcBef>
                        <a:spcAft>
                          <a:spcPts val="0"/>
                        </a:spcAft>
                      </a:pPr>
                      <a:r>
                        <a:rPr lang="en-US" sz="1600" dirty="0" smtClean="0">
                          <a:effectLst/>
                        </a:rPr>
                        <a:t>FOA</a:t>
                      </a:r>
                      <a:r>
                        <a:rPr lang="en-US" sz="1600" baseline="0" dirty="0" smtClean="0">
                          <a:effectLst/>
                        </a:rPr>
                        <a:t> </a:t>
                      </a:r>
                      <a:r>
                        <a:rPr lang="en-US" sz="1600" dirty="0" smtClean="0">
                          <a:effectLst/>
                        </a:rPr>
                        <a:t>Informational Webinar:</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b="1" kern="1200" dirty="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Thursday</a:t>
                      </a:r>
                    </a:p>
                    <a:p>
                      <a:pPr marL="0" marR="0" algn="ctr">
                        <a:spcBef>
                          <a:spcPts val="0"/>
                        </a:spcBef>
                        <a:spcAft>
                          <a:spcPts val="0"/>
                        </a:spcAft>
                      </a:pPr>
                      <a:r>
                        <a:rPr lang="en-US" sz="1600" b="1" kern="1200" dirty="0" smtClean="0">
                          <a:solidFill>
                            <a:schemeClr val="lt1"/>
                          </a:solidFill>
                          <a:effectLst/>
                          <a:latin typeface="+mn-lt"/>
                          <a:ea typeface="+mn-ea"/>
                          <a:cs typeface="+mn-cs"/>
                        </a:rPr>
                        <a:t>02/06/2014</a:t>
                      </a:r>
                      <a:endParaRPr lang="en-US" sz="1600" b="1" kern="1200" dirty="0">
                        <a:solidFill>
                          <a:schemeClr val="lt1"/>
                        </a:solidFill>
                        <a:effectLst/>
                        <a:latin typeface="+mn-lt"/>
                        <a:ea typeface="+mn-ea"/>
                        <a:cs typeface="+mn-cs"/>
                      </a:endParaRPr>
                    </a:p>
                  </a:txBody>
                  <a:tcPr marL="68580" marR="68580" marT="0" marB="0"/>
                </a:tc>
              </a:tr>
              <a:tr h="523875">
                <a:tc>
                  <a:txBody>
                    <a:bodyPr/>
                    <a:lstStyle/>
                    <a:p>
                      <a:pPr marL="0" marR="0">
                        <a:spcBef>
                          <a:spcPts val="0"/>
                        </a:spcBef>
                        <a:spcAft>
                          <a:spcPts val="0"/>
                        </a:spcAft>
                      </a:pPr>
                      <a:r>
                        <a:rPr lang="en-US" sz="1600" dirty="0">
                          <a:effectLst/>
                        </a:rPr>
                        <a:t>Submission Deadline for Concept Papers:</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b="1" kern="1200" dirty="0" smtClean="0">
                          <a:solidFill>
                            <a:schemeClr val="lt1"/>
                          </a:solidFill>
                          <a:effectLst/>
                          <a:latin typeface="+mn-lt"/>
                          <a:ea typeface="+mn-ea"/>
                          <a:cs typeface="+mn-cs"/>
                        </a:rPr>
                        <a:t>Friday</a:t>
                      </a:r>
                    </a:p>
                    <a:p>
                      <a:pPr marL="0" marR="0" algn="ctr">
                        <a:spcBef>
                          <a:spcPts val="0"/>
                        </a:spcBef>
                        <a:spcAft>
                          <a:spcPts val="0"/>
                        </a:spcAft>
                      </a:pPr>
                      <a:r>
                        <a:rPr lang="en-US" sz="1600" b="1" kern="1200" dirty="0" smtClean="0">
                          <a:solidFill>
                            <a:schemeClr val="lt1"/>
                          </a:solidFill>
                          <a:effectLst/>
                          <a:latin typeface="+mn-lt"/>
                          <a:ea typeface="+mn-ea"/>
                          <a:cs typeface="+mn-cs"/>
                        </a:rPr>
                        <a:t>02/21/2014 11:59PM EST</a:t>
                      </a:r>
                      <a:endParaRPr lang="en-US" sz="1600" b="1" kern="1200" dirty="0">
                        <a:solidFill>
                          <a:schemeClr val="lt1"/>
                        </a:solidFill>
                        <a:effectLst/>
                        <a:latin typeface="+mn-lt"/>
                        <a:ea typeface="+mn-ea"/>
                        <a:cs typeface="+mn-cs"/>
                      </a:endParaRPr>
                    </a:p>
                  </a:txBody>
                  <a:tcPr marL="68580" marR="68580" marT="0" marB="0"/>
                </a:tc>
              </a:tr>
              <a:tr h="523875">
                <a:tc>
                  <a:txBody>
                    <a:bodyPr/>
                    <a:lstStyle/>
                    <a:p>
                      <a:pPr marL="0" marR="0">
                        <a:spcBef>
                          <a:spcPts val="0"/>
                        </a:spcBef>
                        <a:spcAft>
                          <a:spcPts val="0"/>
                        </a:spcAft>
                      </a:pPr>
                      <a:r>
                        <a:rPr lang="en-US" sz="1600" dirty="0">
                          <a:effectLst/>
                        </a:rPr>
                        <a:t>Submission Deadline for Full Applications:</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b="1" kern="1200" dirty="0" smtClean="0">
                          <a:solidFill>
                            <a:schemeClr val="lt1"/>
                          </a:solidFill>
                          <a:effectLst/>
                          <a:latin typeface="+mn-lt"/>
                          <a:ea typeface="+mn-ea"/>
                          <a:cs typeface="+mn-cs"/>
                        </a:rPr>
                        <a:t>Friday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04/11/2014</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11:59PM EST</a:t>
                      </a:r>
                    </a:p>
                  </a:txBody>
                  <a:tcPr marL="68580" marR="68580" marT="0" marB="0"/>
                </a:tc>
              </a:tr>
              <a:tr h="523875">
                <a:tc>
                  <a:txBody>
                    <a:bodyPr/>
                    <a:lstStyle/>
                    <a:p>
                      <a:pPr marL="0" marR="0">
                        <a:spcBef>
                          <a:spcPts val="0"/>
                        </a:spcBef>
                        <a:spcAft>
                          <a:spcPts val="0"/>
                        </a:spcAft>
                      </a:pPr>
                      <a:r>
                        <a:rPr lang="en-US" sz="1600" dirty="0">
                          <a:effectLst/>
                        </a:rPr>
                        <a:t>Submission Deadline for Replies to Reviewer Comments:</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b="1" kern="1200" dirty="0" smtClean="0">
                          <a:solidFill>
                            <a:schemeClr val="lt1"/>
                          </a:solidFill>
                          <a:effectLst/>
                          <a:latin typeface="+mn-lt"/>
                          <a:ea typeface="+mn-ea"/>
                          <a:cs typeface="+mn-cs"/>
                        </a:rPr>
                        <a:t>Wednesday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05/14/2014</a:t>
                      </a:r>
                      <a:r>
                        <a:rPr lang="en-US" sz="1600" b="1" kern="1200" dirty="0">
                          <a:solidFill>
                            <a:schemeClr val="lt1"/>
                          </a:solidFill>
                          <a:effectLst/>
                          <a:latin typeface="+mn-lt"/>
                          <a:ea typeface="+mn-ea"/>
                          <a:cs typeface="+mn-cs"/>
                        </a:rPr>
                        <a:t> </a:t>
                      </a:r>
                      <a:endParaRPr lang="en-US" sz="1600" b="1" kern="1200" dirty="0" smtClean="0">
                        <a:solidFill>
                          <a:schemeClr val="lt1"/>
                        </a:solidFill>
                        <a:effectLst/>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11:59PM EST</a:t>
                      </a:r>
                    </a:p>
                  </a:txBody>
                  <a:tcPr marL="68580" marR="68580" marT="0" marB="0"/>
                </a:tc>
              </a:tr>
              <a:tr h="523875">
                <a:tc>
                  <a:txBody>
                    <a:bodyPr/>
                    <a:lstStyle/>
                    <a:p>
                      <a:pPr marL="0" marR="0">
                        <a:spcBef>
                          <a:spcPts val="0"/>
                        </a:spcBef>
                        <a:spcAft>
                          <a:spcPts val="0"/>
                        </a:spcAft>
                      </a:pPr>
                      <a:r>
                        <a:rPr lang="en-US" sz="1600">
                          <a:effectLst/>
                        </a:rPr>
                        <a:t>Expected Date for EERE Selection Notifications:</a:t>
                      </a:r>
                      <a:endParaRPr lang="en-US" sz="16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b="1" kern="1200" dirty="0" smtClean="0">
                          <a:solidFill>
                            <a:schemeClr val="lt1"/>
                          </a:solidFill>
                          <a:effectLst/>
                          <a:latin typeface="+mn-lt"/>
                          <a:ea typeface="+mn-ea"/>
                          <a:cs typeface="+mn-cs"/>
                        </a:rPr>
                        <a:t>Thursday</a:t>
                      </a:r>
                    </a:p>
                    <a:p>
                      <a:pPr marL="0" marR="0" algn="ctr">
                        <a:spcBef>
                          <a:spcPts val="0"/>
                        </a:spcBef>
                        <a:spcAft>
                          <a:spcPts val="0"/>
                        </a:spcAft>
                      </a:pPr>
                      <a:r>
                        <a:rPr lang="en-US" sz="1600" b="1" kern="1200" dirty="0" smtClean="0">
                          <a:solidFill>
                            <a:schemeClr val="lt1"/>
                          </a:solidFill>
                          <a:effectLst/>
                          <a:latin typeface="+mn-lt"/>
                          <a:ea typeface="+mn-ea"/>
                          <a:cs typeface="+mn-cs"/>
                        </a:rPr>
                        <a:t>07/31/2014</a:t>
                      </a:r>
                      <a:endParaRPr lang="en-US" sz="1600" b="1" kern="1200" dirty="0">
                        <a:solidFill>
                          <a:schemeClr val="lt1"/>
                        </a:solidFill>
                        <a:effectLst/>
                        <a:latin typeface="+mn-lt"/>
                        <a:ea typeface="+mn-ea"/>
                        <a:cs typeface="+mn-cs"/>
                      </a:endParaRPr>
                    </a:p>
                  </a:txBody>
                  <a:tcPr marL="68580" marR="68580" marT="0" marB="0"/>
                </a:tc>
              </a:tr>
              <a:tr h="523875">
                <a:tc>
                  <a:txBody>
                    <a:bodyPr/>
                    <a:lstStyle/>
                    <a:p>
                      <a:pPr marL="0" marR="0">
                        <a:spcBef>
                          <a:spcPts val="0"/>
                        </a:spcBef>
                        <a:spcAft>
                          <a:spcPts val="0"/>
                        </a:spcAft>
                      </a:pPr>
                      <a:r>
                        <a:rPr lang="en-US" sz="1600" dirty="0">
                          <a:effectLst/>
                        </a:rPr>
                        <a:t>Expected Timeframe for Award </a:t>
                      </a:r>
                      <a:r>
                        <a:rPr lang="en-US" sz="1600" dirty="0" smtClean="0">
                          <a:effectLst/>
                        </a:rPr>
                        <a:t>Negotiations:</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b="1" kern="1200" dirty="0" smtClean="0">
                          <a:solidFill>
                            <a:schemeClr val="lt1"/>
                          </a:solidFill>
                          <a:effectLst/>
                          <a:latin typeface="+mn-lt"/>
                          <a:ea typeface="+mn-ea"/>
                          <a:cs typeface="+mn-cs"/>
                        </a:rPr>
                        <a:t>Tuesday</a:t>
                      </a:r>
                    </a:p>
                    <a:p>
                      <a:pPr marL="0" marR="0" algn="ctr">
                        <a:spcBef>
                          <a:spcPts val="0"/>
                        </a:spcBef>
                        <a:spcAft>
                          <a:spcPts val="0"/>
                        </a:spcAft>
                      </a:pPr>
                      <a:r>
                        <a:rPr lang="en-US" sz="1600" b="1" kern="1200" dirty="0" smtClean="0">
                          <a:solidFill>
                            <a:schemeClr val="lt1"/>
                          </a:solidFill>
                          <a:effectLst/>
                          <a:latin typeface="+mn-lt"/>
                          <a:ea typeface="+mn-ea"/>
                          <a:cs typeface="+mn-cs"/>
                        </a:rPr>
                        <a:t>09/30/2014</a:t>
                      </a:r>
                      <a:endParaRPr lang="en-US" sz="1600" b="1" kern="1200" dirty="0">
                        <a:solidFill>
                          <a:schemeClr val="lt1"/>
                        </a:solidFill>
                        <a:effectLst/>
                        <a:latin typeface="+mn-lt"/>
                        <a:ea typeface="+mn-ea"/>
                        <a:cs typeface="+mn-cs"/>
                      </a:endParaRPr>
                    </a:p>
                  </a:txBody>
                  <a:tcPr marL="68580" marR="68580" marT="0" marB="0"/>
                </a:tc>
              </a:tr>
            </a:tbl>
          </a:graphicData>
        </a:graphic>
      </p:graphicFrame>
      <p:sp>
        <p:nvSpPr>
          <p:cNvPr id="8" name="TextBox 7"/>
          <p:cNvSpPr txBox="1"/>
          <p:nvPr/>
        </p:nvSpPr>
        <p:spPr>
          <a:xfrm>
            <a:off x="304800" y="990600"/>
            <a:ext cx="8077200" cy="523220"/>
          </a:xfrm>
          <a:prstGeom prst="rect">
            <a:avLst/>
          </a:prstGeom>
          <a:noFill/>
        </p:spPr>
        <p:txBody>
          <a:bodyPr wrap="square" rtlCol="0">
            <a:spAutoFit/>
          </a:bodyPr>
          <a:lstStyle/>
          <a:p>
            <a:r>
              <a:rPr lang="en-US" sz="2400" dirty="0" smtClean="0"/>
              <a:t>Anticipated Schedule</a:t>
            </a:r>
            <a:r>
              <a:rPr lang="en-US" sz="2800" dirty="0" smtClean="0"/>
              <a:t>:</a:t>
            </a:r>
            <a:endParaRPr lang="en-US" sz="2800" dirty="0"/>
          </a:p>
        </p:txBody>
      </p:sp>
    </p:spTree>
    <p:extLst>
      <p:ext uri="{BB962C8B-B14F-4D97-AF65-F5344CB8AC3E}">
        <p14:creationId xmlns:p14="http://schemas.microsoft.com/office/powerpoint/2010/main" val="1142620010"/>
      </p:ext>
    </p:extLst>
  </p:cSld>
  <p:clrMapOvr>
    <a:masterClrMapping/>
  </p:clrMapOvr>
  <mc:AlternateContent xmlns:mc="http://schemas.openxmlformats.org/markup-compatibility/2006" xmlns:p14="http://schemas.microsoft.com/office/powerpoint/2010/main">
    <mc:Choice Requires="p14">
      <p:transition spd="slow" p14:dur="2000" advTm="82570"/>
    </mc:Choice>
    <mc:Fallback xmlns="">
      <p:transition spd="slow" advTm="8257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228600"/>
            <a:ext cx="9296400" cy="1219200"/>
          </a:xfrm>
        </p:spPr>
        <p:txBody>
          <a:bodyPr/>
          <a:lstStyle/>
          <a:p>
            <a:pPr>
              <a:defRPr/>
            </a:pPr>
            <a:r>
              <a:rPr lang="en-US" dirty="0"/>
              <a:t>Applications Specifically Not of Interest</a:t>
            </a:r>
            <a:r>
              <a:rPr lang="en-US" dirty="0" smtClean="0">
                <a:sym typeface="Arial" charset="0"/>
              </a:rPr>
              <a:t>:</a:t>
            </a:r>
            <a:endParaRPr lang="en-US" dirty="0">
              <a:sym typeface="Arial" charset="0"/>
            </a:endParaRPr>
          </a:p>
        </p:txBody>
      </p:sp>
      <p:sp>
        <p:nvSpPr>
          <p:cNvPr id="8" name="Rectangle 8"/>
          <p:cNvSpPr txBox="1">
            <a:spLocks noChangeArrowheads="1"/>
          </p:cNvSpPr>
          <p:nvPr/>
        </p:nvSpPr>
        <p:spPr bwMode="auto">
          <a:xfrm>
            <a:off x="381000" y="1030288"/>
            <a:ext cx="8382000" cy="605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38100" tIns="38100" rIns="38100" bIns="38100"/>
          <a:lstStyle>
            <a:lvl1pPr marL="342900" indent="-342900"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r>
              <a:rPr lang="en-US" sz="2400" dirty="0">
                <a:latin typeface="+mn-lt"/>
              </a:rPr>
              <a:t>EERE performs a preliminary </a:t>
            </a:r>
            <a:r>
              <a:rPr lang="en-US" sz="2400" dirty="0" smtClean="0">
                <a:latin typeface="+mn-lt"/>
              </a:rPr>
              <a:t>eligibility </a:t>
            </a:r>
            <a:r>
              <a:rPr lang="en-US" sz="2400" dirty="0">
                <a:latin typeface="+mn-lt"/>
              </a:rPr>
              <a:t>review of Full </a:t>
            </a:r>
            <a:r>
              <a:rPr lang="en-US" sz="2400" dirty="0" smtClean="0">
                <a:latin typeface="+mn-lt"/>
              </a:rPr>
              <a:t>Applications.  Applications </a:t>
            </a:r>
            <a:r>
              <a:rPr lang="en-US" sz="2400" dirty="0">
                <a:latin typeface="+mn-lt"/>
              </a:rPr>
              <a:t>that fall outside </a:t>
            </a:r>
            <a:r>
              <a:rPr lang="en-US" sz="2400" dirty="0" smtClean="0">
                <a:latin typeface="+mn-lt"/>
              </a:rPr>
              <a:t>the </a:t>
            </a:r>
            <a:r>
              <a:rPr lang="en-US" sz="2400" dirty="0">
                <a:latin typeface="+mn-lt"/>
              </a:rPr>
              <a:t>parameters specified in Section I.B of the </a:t>
            </a:r>
            <a:r>
              <a:rPr lang="en-US" sz="2400" dirty="0" smtClean="0">
                <a:latin typeface="+mn-lt"/>
              </a:rPr>
              <a:t>FOA are deemed non-responsive.  This includes but is not </a:t>
            </a:r>
            <a:r>
              <a:rPr lang="en-US" sz="2400" dirty="0">
                <a:latin typeface="+mn-lt"/>
              </a:rPr>
              <a:t>limited </a:t>
            </a:r>
            <a:r>
              <a:rPr lang="en-US" sz="2400" dirty="0" smtClean="0">
                <a:latin typeface="+mn-lt"/>
              </a:rPr>
              <a:t>to:</a:t>
            </a:r>
          </a:p>
          <a:p>
            <a:pPr lvl="0"/>
            <a:endParaRPr lang="en-US" sz="2400" dirty="0" smtClean="0">
              <a:latin typeface="+mn-lt"/>
            </a:endParaRPr>
          </a:p>
          <a:p>
            <a:pPr lvl="0">
              <a:buFont typeface="Arial" panose="020B0604020202020204" pitchFamily="34" charset="0"/>
              <a:buChar char="•"/>
            </a:pPr>
            <a:r>
              <a:rPr lang="en-US" sz="2200" dirty="0" smtClean="0">
                <a:latin typeface="+mn-lt"/>
              </a:rPr>
              <a:t>Applications </a:t>
            </a:r>
            <a:r>
              <a:rPr lang="en-US" sz="2200" dirty="0">
                <a:latin typeface="+mn-lt"/>
              </a:rPr>
              <a:t>for projects that begin with field collection of new data, instead of analysis of existing datasets.  Proposals for Phase 1 should not include </a:t>
            </a:r>
            <a:r>
              <a:rPr lang="en-US" sz="2200" dirty="0" smtClean="0">
                <a:latin typeface="+mn-lt"/>
              </a:rPr>
              <a:t>new field </a:t>
            </a:r>
            <a:r>
              <a:rPr lang="en-US" sz="2200" dirty="0">
                <a:latin typeface="+mn-lt"/>
              </a:rPr>
              <a:t>work. </a:t>
            </a:r>
          </a:p>
          <a:p>
            <a:pPr lvl="0">
              <a:buFont typeface="Arial" panose="020B0604020202020204" pitchFamily="34" charset="0"/>
              <a:buChar char="•"/>
            </a:pPr>
            <a:r>
              <a:rPr lang="en-US" sz="2200" dirty="0">
                <a:latin typeface="+mn-lt"/>
              </a:rPr>
              <a:t>Applications that propose work </a:t>
            </a:r>
            <a:r>
              <a:rPr lang="en-US" sz="2200" dirty="0" smtClean="0">
                <a:latin typeface="+mn-lt"/>
              </a:rPr>
              <a:t>inside, </a:t>
            </a:r>
            <a:r>
              <a:rPr lang="en-US" sz="2200" dirty="0">
                <a:latin typeface="+mn-lt"/>
              </a:rPr>
              <a:t>or </a:t>
            </a:r>
            <a:r>
              <a:rPr lang="en-US" sz="2200" dirty="0" smtClean="0">
                <a:latin typeface="+mn-lt"/>
              </a:rPr>
              <a:t>are extensions of, </a:t>
            </a:r>
            <a:r>
              <a:rPr lang="en-US" sz="2200" dirty="0">
                <a:latin typeface="+mn-lt"/>
              </a:rPr>
              <a:t>already-developed geothermal fields.</a:t>
            </a:r>
          </a:p>
          <a:p>
            <a:pPr lvl="0">
              <a:buFont typeface="Arial" panose="020B0604020202020204" pitchFamily="34" charset="0"/>
              <a:buChar char="•"/>
            </a:pPr>
            <a:r>
              <a:rPr lang="en-US" sz="2200" dirty="0">
                <a:latin typeface="+mn-lt"/>
              </a:rPr>
              <a:t>Applications for proposed technologies that are not based on sound scientific principles (e.g., violates the law of thermodynamics).</a:t>
            </a:r>
          </a:p>
          <a:p>
            <a:r>
              <a:rPr lang="en-US" sz="2400" dirty="0"/>
              <a:t> </a:t>
            </a:r>
          </a:p>
        </p:txBody>
      </p:sp>
    </p:spTree>
    <p:extLst>
      <p:ext uri="{BB962C8B-B14F-4D97-AF65-F5344CB8AC3E}">
        <p14:creationId xmlns:p14="http://schemas.microsoft.com/office/powerpoint/2010/main" val="2473061145"/>
      </p:ext>
    </p:extLst>
  </p:cSld>
  <p:clrMapOvr>
    <a:masterClrMapping/>
  </p:clrMapOvr>
  <mc:AlternateContent xmlns:mc="http://schemas.openxmlformats.org/markup-compatibility/2006" xmlns:p14="http://schemas.microsoft.com/office/powerpoint/2010/main">
    <mc:Choice Requires="p14">
      <p:transition spd="slow" p14:dur="2000" advTm="53945"/>
    </mc:Choice>
    <mc:Fallback xmlns="">
      <p:transition spd="slow" advTm="53945"/>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685800"/>
          </a:xfrm>
        </p:spPr>
        <p:txBody>
          <a:bodyPr/>
          <a:lstStyle/>
          <a:p>
            <a:r>
              <a:rPr lang="en-US" dirty="0" smtClean="0"/>
              <a:t>Questions</a:t>
            </a:r>
            <a:endParaRPr lang="en-US" dirty="0"/>
          </a:p>
        </p:txBody>
      </p:sp>
      <p:sp>
        <p:nvSpPr>
          <p:cNvPr id="3" name="Content Placeholder 2"/>
          <p:cNvSpPr>
            <a:spLocks noGrp="1"/>
          </p:cNvSpPr>
          <p:nvPr>
            <p:ph idx="1"/>
          </p:nvPr>
        </p:nvSpPr>
        <p:spPr>
          <a:xfrm>
            <a:off x="685800" y="914400"/>
            <a:ext cx="7772400" cy="5645150"/>
          </a:xfrm>
        </p:spPr>
        <p:txBody>
          <a:bodyPr/>
          <a:lstStyle/>
          <a:p>
            <a:r>
              <a:rPr lang="en-US" dirty="0"/>
              <a:t>Questions about this FOA? Email </a:t>
            </a:r>
            <a:r>
              <a:rPr lang="en-US" dirty="0" smtClean="0">
                <a:solidFill>
                  <a:srgbClr val="0000FF"/>
                </a:solidFill>
              </a:rPr>
              <a:t>playfairway@go.doe.gov </a:t>
            </a:r>
          </a:p>
          <a:p>
            <a:pPr lvl="1">
              <a:buFont typeface="Courier New" panose="02070309020205020404" pitchFamily="49" charset="0"/>
              <a:buChar char="o"/>
            </a:pPr>
            <a:r>
              <a:rPr lang="en-US" sz="2200" dirty="0" smtClean="0"/>
              <a:t>All Q&amp;As related to this FOA will be posted on EERE Exchange</a:t>
            </a:r>
          </a:p>
          <a:p>
            <a:pPr lvl="2">
              <a:buFont typeface="Courier New" panose="02070309020205020404" pitchFamily="49" charset="0"/>
              <a:buChar char="o"/>
            </a:pPr>
            <a:r>
              <a:rPr lang="en-US" dirty="0" smtClean="0"/>
              <a:t>You must first select this specific FOA Number in order to view the Q&amp;As (DE-FOA-000841)</a:t>
            </a:r>
          </a:p>
          <a:p>
            <a:pPr lvl="1">
              <a:buFont typeface="Courier New" panose="02070309020205020404" pitchFamily="49" charset="0"/>
              <a:buChar char="o"/>
            </a:pPr>
            <a:r>
              <a:rPr lang="en-US" dirty="0" smtClean="0"/>
              <a:t>EERE will attempt to respond to a question within 3 business days, unless a similar Q&amp;A has already been posted on the website</a:t>
            </a:r>
            <a:endParaRPr lang="en-US" dirty="0"/>
          </a:p>
          <a:p>
            <a:r>
              <a:rPr lang="en-US" dirty="0" smtClean="0"/>
              <a:t>Problems logging into EERE Exchange or uploading and submitting application documents </a:t>
            </a:r>
            <a:r>
              <a:rPr lang="en-US" dirty="0"/>
              <a:t>with EERE Exchange? Email EERE- ExchangeSupport@hq.doe.gov. </a:t>
            </a:r>
            <a:endParaRPr lang="en-US" dirty="0" smtClean="0"/>
          </a:p>
          <a:p>
            <a:pPr lvl="1">
              <a:buFont typeface="Courier New" panose="02070309020205020404" pitchFamily="49" charset="0"/>
              <a:buChar char="o"/>
            </a:pPr>
            <a:r>
              <a:rPr lang="en-US" sz="2200" dirty="0" smtClean="0"/>
              <a:t>Include </a:t>
            </a:r>
            <a:r>
              <a:rPr lang="en-US" sz="2200" dirty="0"/>
              <a:t>FOA name and number in subject </a:t>
            </a:r>
            <a:r>
              <a:rPr lang="en-US" sz="2200" dirty="0" smtClean="0"/>
              <a:t>line</a:t>
            </a:r>
            <a:endParaRPr lang="en-US" sz="2200" dirty="0"/>
          </a:p>
          <a:p>
            <a:r>
              <a:rPr lang="en-US" dirty="0" smtClean="0"/>
              <a:t>All questions asked during this presentation will be posted on EERE Exchange</a:t>
            </a:r>
            <a:endParaRPr lang="en-US" dirty="0"/>
          </a:p>
          <a:p>
            <a:pPr marL="0" indent="0">
              <a:buNone/>
            </a:pPr>
            <a:endParaRPr lang="en-US" dirty="0"/>
          </a:p>
        </p:txBody>
      </p:sp>
    </p:spTree>
    <p:extLst>
      <p:ext uri="{BB962C8B-B14F-4D97-AF65-F5344CB8AC3E}">
        <p14:creationId xmlns:p14="http://schemas.microsoft.com/office/powerpoint/2010/main" val="167712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531"/>
            <a:ext cx="7772400" cy="685800"/>
          </a:xfrm>
        </p:spPr>
        <p:txBody>
          <a:bodyPr/>
          <a:lstStyle/>
          <a:p>
            <a:r>
              <a:rPr lang="en-US" dirty="0" smtClean="0"/>
              <a:t>Registration Requirements</a:t>
            </a:r>
            <a:endParaRPr lang="en-US" dirty="0"/>
          </a:p>
        </p:txBody>
      </p:sp>
      <p:sp>
        <p:nvSpPr>
          <p:cNvPr id="3" name="Content Placeholder 2"/>
          <p:cNvSpPr>
            <a:spLocks noGrp="1"/>
          </p:cNvSpPr>
          <p:nvPr>
            <p:ph idx="1"/>
          </p:nvPr>
        </p:nvSpPr>
        <p:spPr>
          <a:xfrm>
            <a:off x="685800" y="685800"/>
            <a:ext cx="7772400" cy="5873750"/>
          </a:xfrm>
        </p:spPr>
        <p:txBody>
          <a:bodyPr>
            <a:normAutofit/>
          </a:bodyPr>
          <a:lstStyle/>
          <a:p>
            <a:pPr>
              <a:spcBef>
                <a:spcPts val="0"/>
              </a:spcBef>
            </a:pPr>
            <a:r>
              <a:rPr lang="en-US" dirty="0" smtClean="0"/>
              <a:t>To apply to this FOA, Applicants must register with and submit full application materials through EERE Exchange: https://eere-Exchange.energy.gov </a:t>
            </a:r>
          </a:p>
          <a:p>
            <a:pPr>
              <a:spcBef>
                <a:spcPts val="0"/>
              </a:spcBef>
            </a:pPr>
            <a:r>
              <a:rPr lang="en-US" dirty="0">
                <a:solidFill>
                  <a:schemeClr val="tx1"/>
                </a:solidFill>
              </a:rPr>
              <a:t>Obtain a “control number” at least 24 hours before the </a:t>
            </a:r>
            <a:r>
              <a:rPr lang="en-US" dirty="0" smtClean="0">
                <a:solidFill>
                  <a:schemeClr val="tx1"/>
                </a:solidFill>
              </a:rPr>
              <a:t>first submission </a:t>
            </a:r>
            <a:r>
              <a:rPr lang="en-US" dirty="0">
                <a:solidFill>
                  <a:schemeClr val="tx1"/>
                </a:solidFill>
              </a:rPr>
              <a:t>deadline </a:t>
            </a:r>
            <a:r>
              <a:rPr lang="en-US" u="sng" dirty="0" smtClean="0">
                <a:hlinkClick r:id="rId3"/>
              </a:rPr>
              <a:t>eere-xhang.energy.gov</a:t>
            </a:r>
            <a:endParaRPr lang="en-US" u="sng" dirty="0" smtClean="0"/>
          </a:p>
          <a:p>
            <a:r>
              <a:rPr lang="en-US" dirty="0" smtClean="0"/>
              <a:t>Although not required in order to submit an Application, the following registrations must be complete to received an award under this FOA:</a:t>
            </a:r>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6795215"/>
              </p:ext>
            </p:extLst>
          </p:nvPr>
        </p:nvGraphicFramePr>
        <p:xfrm>
          <a:off x="990600" y="3886200"/>
          <a:ext cx="7162800" cy="2286000"/>
        </p:xfrm>
        <a:graphic>
          <a:graphicData uri="http://schemas.openxmlformats.org/drawingml/2006/table">
            <a:tbl>
              <a:tblPr firstRow="1" bandRow="1">
                <a:tableStyleId>{5C22544A-7EE6-4342-B048-85BDC9FD1C3A}</a:tableStyleId>
              </a:tblPr>
              <a:tblGrid>
                <a:gridCol w="3581400"/>
                <a:gridCol w="3581400"/>
              </a:tblGrid>
              <a:tr h="0">
                <a:tc>
                  <a:txBody>
                    <a:bodyPr/>
                    <a:lstStyle/>
                    <a:p>
                      <a:pPr algn="ctr"/>
                      <a:r>
                        <a:rPr lang="en-US" sz="2000" dirty="0" smtClean="0"/>
                        <a:t>Registration Requirement</a:t>
                      </a:r>
                      <a:endParaRPr lang="en-US" sz="2000" dirty="0"/>
                    </a:p>
                  </a:txBody>
                  <a:tcPr/>
                </a:tc>
                <a:tc>
                  <a:txBody>
                    <a:bodyPr/>
                    <a:lstStyle/>
                    <a:p>
                      <a:pPr algn="ctr"/>
                      <a:r>
                        <a:rPr lang="en-US" sz="2000" dirty="0" smtClean="0"/>
                        <a:t>Website</a:t>
                      </a:r>
                      <a:endParaRPr lang="en-US" sz="2000" dirty="0"/>
                    </a:p>
                  </a:txBody>
                  <a:tcPr/>
                </a:tc>
              </a:tr>
              <a:tr h="370840">
                <a:tc>
                  <a:txBody>
                    <a:bodyPr/>
                    <a:lstStyle/>
                    <a:p>
                      <a:r>
                        <a:rPr lang="en-US" sz="2000" dirty="0" smtClean="0"/>
                        <a:t>DUNS</a:t>
                      </a:r>
                      <a:r>
                        <a:rPr lang="en-US" sz="2000" baseline="0" dirty="0" smtClean="0"/>
                        <a:t> Number</a:t>
                      </a:r>
                      <a:endParaRPr lang="en-US" sz="2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t>http://fedgov.dnb.com/webform</a:t>
                      </a:r>
                    </a:p>
                    <a:p>
                      <a:endParaRPr lang="en-US" sz="2000" dirty="0"/>
                    </a:p>
                  </a:txBody>
                  <a:tcPr/>
                </a:tc>
              </a:tr>
              <a:tr h="370840">
                <a:tc>
                  <a:txBody>
                    <a:bodyPr/>
                    <a:lstStyle/>
                    <a:p>
                      <a:r>
                        <a:rPr lang="en-US" sz="2000" dirty="0" smtClean="0"/>
                        <a:t>SAM</a:t>
                      </a:r>
                      <a:endParaRPr lang="en-US" sz="2000" dirty="0"/>
                    </a:p>
                  </a:txBody>
                  <a:tcPr/>
                </a:tc>
                <a:tc>
                  <a:txBody>
                    <a:bodyPr/>
                    <a:lstStyle/>
                    <a:p>
                      <a:r>
                        <a:rPr lang="en-US" sz="2000" dirty="0" smtClean="0"/>
                        <a:t>https://www.sam.gov</a:t>
                      </a:r>
                      <a:endParaRPr lang="en-US" sz="2000" dirty="0"/>
                    </a:p>
                  </a:txBody>
                  <a:tcPr/>
                </a:tc>
              </a:tr>
              <a:tr h="370840">
                <a:tc>
                  <a:txBody>
                    <a:bodyPr/>
                    <a:lstStyle/>
                    <a:p>
                      <a:r>
                        <a:rPr lang="en-US" sz="2000" dirty="0" smtClean="0"/>
                        <a:t>FedConnect</a:t>
                      </a:r>
                      <a:endParaRPr lang="en-US" sz="2000" dirty="0"/>
                    </a:p>
                  </a:txBody>
                  <a:tcPr/>
                </a:tc>
                <a:tc>
                  <a:txBody>
                    <a:bodyPr/>
                    <a:lstStyle/>
                    <a:p>
                      <a:r>
                        <a:rPr lang="en-US" sz="2000" dirty="0" smtClean="0"/>
                        <a:t>https://www.fedconnect.net</a:t>
                      </a:r>
                      <a:endParaRPr lang="en-US" sz="2000" dirty="0"/>
                    </a:p>
                  </a:txBody>
                  <a:tcPr/>
                </a:tc>
              </a:tr>
              <a:tr h="370840">
                <a:tc>
                  <a:txBody>
                    <a:bodyPr/>
                    <a:lstStyle/>
                    <a:p>
                      <a:r>
                        <a:rPr lang="en-US" sz="2000" dirty="0" smtClean="0"/>
                        <a:t>Grants.gov</a:t>
                      </a:r>
                      <a:endParaRPr lang="en-US" sz="2000" dirty="0"/>
                    </a:p>
                  </a:txBody>
                  <a:tcPr/>
                </a:tc>
                <a:tc>
                  <a:txBody>
                    <a:bodyPr/>
                    <a:lstStyle/>
                    <a:p>
                      <a:r>
                        <a:rPr lang="en-US" sz="2000" dirty="0" smtClean="0"/>
                        <a:t>http://www.grants.gov</a:t>
                      </a:r>
                      <a:endParaRPr lang="en-US" sz="2000" dirty="0"/>
                    </a:p>
                  </a:txBody>
                  <a:tcPr/>
                </a:tc>
              </a:tr>
            </a:tbl>
          </a:graphicData>
        </a:graphic>
      </p:graphicFrame>
    </p:spTree>
    <p:extLst>
      <p:ext uri="{BB962C8B-B14F-4D97-AF65-F5344CB8AC3E}">
        <p14:creationId xmlns:p14="http://schemas.microsoft.com/office/powerpoint/2010/main" val="600474929"/>
      </p:ext>
    </p:extLst>
  </p:cSld>
  <p:clrMapOvr>
    <a:masterClrMapping/>
  </p:clrMapOvr>
  <mc:AlternateContent xmlns:mc="http://schemas.openxmlformats.org/markup-compatibility/2006" xmlns:p14="http://schemas.microsoft.com/office/powerpoint/2010/main">
    <mc:Choice Requires="p14">
      <p:transition spd="slow" p14:dur="2000" advTm="35220"/>
    </mc:Choice>
    <mc:Fallback xmlns="">
      <p:transition spd="slow" advTm="3522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685800"/>
          </a:xfrm>
        </p:spPr>
        <p:txBody>
          <a:bodyPr/>
          <a:lstStyle/>
          <a:p>
            <a:r>
              <a:rPr lang="en-US" dirty="0" smtClean="0"/>
              <a:t>Means of Submission</a:t>
            </a:r>
            <a:endParaRPr lang="en-US" dirty="0"/>
          </a:p>
        </p:txBody>
      </p:sp>
      <p:sp>
        <p:nvSpPr>
          <p:cNvPr id="3" name="Content Placeholder 2"/>
          <p:cNvSpPr>
            <a:spLocks noGrp="1"/>
          </p:cNvSpPr>
          <p:nvPr>
            <p:ph idx="1"/>
          </p:nvPr>
        </p:nvSpPr>
        <p:spPr>
          <a:xfrm>
            <a:off x="685800" y="990600"/>
            <a:ext cx="7772400" cy="5568950"/>
          </a:xfrm>
        </p:spPr>
        <p:txBody>
          <a:bodyPr>
            <a:normAutofit/>
          </a:bodyPr>
          <a:lstStyle/>
          <a:p>
            <a:r>
              <a:rPr lang="en-US" dirty="0" smtClean="0"/>
              <a:t>Concept </a:t>
            </a:r>
            <a:r>
              <a:rPr lang="en-US" dirty="0"/>
              <a:t>Papers, Full Applications, and Replies to Reviewer Comments must be submitted through EERE Exchange at </a:t>
            </a:r>
          </a:p>
          <a:p>
            <a:pPr marL="341313" indent="0">
              <a:buNone/>
            </a:pPr>
            <a:r>
              <a:rPr lang="en-US" dirty="0" smtClean="0"/>
              <a:t>https://eere-Exchange.energy.gov</a:t>
            </a:r>
          </a:p>
          <a:p>
            <a:pPr lvl="1" indent="-342900">
              <a:buFont typeface="Courier New" panose="02070309020205020404" pitchFamily="49" charset="0"/>
              <a:buChar char="o"/>
            </a:pPr>
            <a:r>
              <a:rPr lang="en-US" dirty="0"/>
              <a:t>EERE will not review or consider applications submitted through other means </a:t>
            </a:r>
          </a:p>
          <a:p>
            <a:r>
              <a:rPr lang="en-US" dirty="0"/>
              <a:t>The Users’ Guide for Applying to the Department of Energy EERE Funding Opportunity Announcements can be found at https://eere-Exchange.energy.gov/Manuals.aspx </a:t>
            </a:r>
          </a:p>
        </p:txBody>
      </p:sp>
    </p:spTree>
    <p:extLst>
      <p:ext uri="{BB962C8B-B14F-4D97-AF65-F5344CB8AC3E}">
        <p14:creationId xmlns:p14="http://schemas.microsoft.com/office/powerpoint/2010/main" val="1818858231"/>
      </p:ext>
    </p:extLst>
  </p:cSld>
  <p:clrMapOvr>
    <a:masterClrMapping/>
  </p:clrMapOvr>
  <mc:AlternateContent xmlns:mc="http://schemas.openxmlformats.org/markup-compatibility/2006" xmlns:p14="http://schemas.microsoft.com/office/powerpoint/2010/main">
    <mc:Choice Requires="p14">
      <p:transition spd="slow" p14:dur="2000" advTm="32552"/>
    </mc:Choice>
    <mc:Fallback xmlns="">
      <p:transition spd="slow" advTm="3255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236"/>
            <a:ext cx="7772400" cy="685800"/>
          </a:xfrm>
        </p:spPr>
        <p:txBody>
          <a:bodyPr/>
          <a:lstStyle/>
          <a:p>
            <a:r>
              <a:rPr lang="en-US" dirty="0" smtClean="0"/>
              <a:t>Award Information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3132730"/>
              </p:ext>
            </p:extLst>
          </p:nvPr>
        </p:nvGraphicFramePr>
        <p:xfrm>
          <a:off x="838200" y="1295400"/>
          <a:ext cx="7696198" cy="3810000"/>
        </p:xfrm>
        <a:graphic>
          <a:graphicData uri="http://schemas.openxmlformats.org/drawingml/2006/table">
            <a:tbl>
              <a:tblPr firstRow="1" firstCol="1" bandRow="1">
                <a:tableStyleId>{5C22544A-7EE6-4342-B048-85BDC9FD1C3A}</a:tableStyleId>
              </a:tblPr>
              <a:tblGrid>
                <a:gridCol w="2514600"/>
                <a:gridCol w="1828800"/>
                <a:gridCol w="1752600"/>
                <a:gridCol w="1600198"/>
              </a:tblGrid>
              <a:tr h="800100">
                <a:tc>
                  <a:txBody>
                    <a:bodyPr/>
                    <a:lstStyle/>
                    <a:p>
                      <a:pPr marL="0" marR="0">
                        <a:spcBef>
                          <a:spcPts val="0"/>
                        </a:spcBef>
                        <a:spcAft>
                          <a:spcPts val="0"/>
                        </a:spcAft>
                      </a:pP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smtClean="0">
                          <a:solidFill>
                            <a:schemeClr val="tx1">
                              <a:lumMod val="85000"/>
                              <a:lumOff val="15000"/>
                            </a:schemeClr>
                          </a:solidFill>
                          <a:effectLst/>
                          <a:latin typeface="Calibri"/>
                          <a:ea typeface="Calibri"/>
                          <a:cs typeface="Times New Roman"/>
                        </a:rPr>
                        <a:t>Phase 1</a:t>
                      </a:r>
                      <a:endParaRPr lang="en-US" sz="1800" dirty="0">
                        <a:solidFill>
                          <a:schemeClr val="tx1">
                            <a:lumMod val="85000"/>
                            <a:lumOff val="15000"/>
                          </a:schemeClr>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spcBef>
                          <a:spcPts val="0"/>
                        </a:spcBef>
                        <a:spcAft>
                          <a:spcPts val="0"/>
                        </a:spcAft>
                      </a:pPr>
                      <a:r>
                        <a:rPr lang="en-US" sz="1800" dirty="0" smtClean="0">
                          <a:solidFill>
                            <a:schemeClr val="tx1">
                              <a:lumMod val="85000"/>
                              <a:lumOff val="15000"/>
                            </a:schemeClr>
                          </a:solidFill>
                          <a:effectLst/>
                          <a:latin typeface="Calibri"/>
                          <a:ea typeface="Calibri"/>
                          <a:cs typeface="Times New Roman"/>
                        </a:rPr>
                        <a:t>Phase 2</a:t>
                      </a:r>
                      <a:endParaRPr lang="en-US" sz="1800" dirty="0">
                        <a:solidFill>
                          <a:schemeClr val="tx1">
                            <a:lumMod val="85000"/>
                            <a:lumOff val="15000"/>
                          </a:schemeClr>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spcBef>
                          <a:spcPts val="0"/>
                        </a:spcBef>
                        <a:spcAft>
                          <a:spcPts val="0"/>
                        </a:spcAft>
                      </a:pPr>
                      <a:r>
                        <a:rPr lang="en-US" sz="1800" dirty="0" smtClean="0">
                          <a:solidFill>
                            <a:schemeClr val="tx1">
                              <a:lumMod val="85000"/>
                              <a:lumOff val="15000"/>
                            </a:schemeClr>
                          </a:solidFill>
                          <a:effectLst/>
                          <a:latin typeface="Calibri"/>
                          <a:ea typeface="Calibri"/>
                          <a:cs typeface="Times New Roman"/>
                        </a:rPr>
                        <a:t>Phase 3</a:t>
                      </a:r>
                      <a:endParaRPr lang="en-US" sz="1800" dirty="0">
                        <a:solidFill>
                          <a:schemeClr val="tx1">
                            <a:lumMod val="85000"/>
                            <a:lumOff val="15000"/>
                          </a:schemeClr>
                        </a:solidFill>
                        <a:effectLst/>
                        <a:latin typeface="Calibri"/>
                        <a:ea typeface="Calibri"/>
                        <a:cs typeface="Times New Roman"/>
                      </a:endParaRPr>
                    </a:p>
                  </a:txBody>
                  <a:tcPr marL="68580" marR="68580" marT="0" marB="0">
                    <a:solidFill>
                      <a:schemeClr val="accent1">
                        <a:lumMod val="20000"/>
                        <a:lumOff val="80000"/>
                      </a:schemeClr>
                    </a:solidFill>
                  </a:tcPr>
                </a:tc>
              </a:tr>
              <a:tr h="800100">
                <a:tc>
                  <a:txBody>
                    <a:bodyPr/>
                    <a:lstStyle/>
                    <a:p>
                      <a:pPr marL="0" marR="0">
                        <a:spcBef>
                          <a:spcPts val="0"/>
                        </a:spcBef>
                        <a:spcAft>
                          <a:spcPts val="0"/>
                        </a:spcAft>
                      </a:pPr>
                      <a:r>
                        <a:rPr lang="en-US" sz="1800" dirty="0" smtClean="0">
                          <a:effectLst/>
                        </a:rPr>
                        <a:t>Anticipated Total </a:t>
                      </a:r>
                      <a:r>
                        <a:rPr lang="en-US" sz="1800" dirty="0">
                          <a:effectLst/>
                        </a:rPr>
                        <a:t>Amount to be </a:t>
                      </a:r>
                      <a:r>
                        <a:rPr lang="en-US" sz="1800" dirty="0" smtClean="0">
                          <a:effectLst/>
                        </a:rPr>
                        <a:t>Awarded*</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smtClean="0">
                          <a:solidFill>
                            <a:schemeClr val="tx1">
                              <a:lumMod val="85000"/>
                              <a:lumOff val="15000"/>
                            </a:schemeClr>
                          </a:solidFill>
                          <a:effectLst/>
                        </a:rPr>
                        <a:t>$3,000,000-$4,000,000 </a:t>
                      </a:r>
                      <a:endParaRPr lang="en-US" sz="1800" dirty="0">
                        <a:solidFill>
                          <a:schemeClr val="tx1">
                            <a:lumMod val="85000"/>
                            <a:lumOff val="15000"/>
                          </a:schemeClr>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spcBef>
                          <a:spcPts val="0"/>
                        </a:spcBef>
                        <a:spcAft>
                          <a:spcPts val="0"/>
                        </a:spcAft>
                      </a:pPr>
                      <a:r>
                        <a:rPr lang="en-US" sz="1800" dirty="0" smtClean="0">
                          <a:solidFill>
                            <a:schemeClr val="tx1">
                              <a:lumMod val="85000"/>
                              <a:lumOff val="15000"/>
                            </a:schemeClr>
                          </a:solidFill>
                          <a:effectLst/>
                        </a:rPr>
                        <a:t>$3,000,000-$5,000,000</a:t>
                      </a:r>
                      <a:r>
                        <a:rPr lang="en-US" sz="1800" baseline="0" dirty="0" smtClean="0">
                          <a:solidFill>
                            <a:schemeClr val="tx1">
                              <a:lumMod val="85000"/>
                              <a:lumOff val="15000"/>
                            </a:schemeClr>
                          </a:solidFill>
                          <a:effectLst/>
                        </a:rPr>
                        <a:t> </a:t>
                      </a:r>
                      <a:endParaRPr lang="en-US" sz="1800" dirty="0">
                        <a:solidFill>
                          <a:schemeClr val="tx1">
                            <a:lumMod val="85000"/>
                            <a:lumOff val="15000"/>
                          </a:schemeClr>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tx1">
                              <a:lumMod val="85000"/>
                              <a:lumOff val="15000"/>
                            </a:schemeClr>
                          </a:solidFill>
                          <a:effectLst/>
                        </a:rPr>
                        <a:t>$3,000,000-$5,000,000</a:t>
                      </a:r>
                      <a:r>
                        <a:rPr lang="en-US" sz="1800" baseline="0" dirty="0" smtClean="0">
                          <a:solidFill>
                            <a:schemeClr val="tx1">
                              <a:lumMod val="85000"/>
                              <a:lumOff val="15000"/>
                            </a:schemeClr>
                          </a:solidFill>
                          <a:effectLst/>
                        </a:rPr>
                        <a:t> </a:t>
                      </a:r>
                      <a:endParaRPr lang="en-US" sz="1800" dirty="0" smtClean="0">
                        <a:solidFill>
                          <a:schemeClr val="tx1">
                            <a:lumMod val="85000"/>
                            <a:lumOff val="15000"/>
                          </a:schemeClr>
                        </a:solidFill>
                        <a:effectLst/>
                        <a:latin typeface="+mn-lt"/>
                        <a:ea typeface="Calibri"/>
                        <a:cs typeface="Times New Roman"/>
                      </a:endParaRPr>
                    </a:p>
                    <a:p>
                      <a:pPr marL="0" marR="0" algn="ctr">
                        <a:spcBef>
                          <a:spcPts val="0"/>
                        </a:spcBef>
                        <a:spcAft>
                          <a:spcPts val="0"/>
                        </a:spcAft>
                      </a:pPr>
                      <a:endParaRPr lang="en-US" sz="1800" dirty="0">
                        <a:solidFill>
                          <a:schemeClr val="tx1">
                            <a:lumMod val="85000"/>
                            <a:lumOff val="15000"/>
                          </a:schemeClr>
                        </a:solidFill>
                        <a:effectLst/>
                        <a:latin typeface="Calibri"/>
                        <a:ea typeface="Calibri"/>
                        <a:cs typeface="Times New Roman"/>
                      </a:endParaRPr>
                    </a:p>
                  </a:txBody>
                  <a:tcPr marL="68580" marR="68580" marT="0" marB="0">
                    <a:solidFill>
                      <a:schemeClr val="accent1">
                        <a:lumMod val="20000"/>
                        <a:lumOff val="80000"/>
                      </a:schemeClr>
                    </a:solidFill>
                  </a:tcPr>
                </a:tc>
              </a:tr>
              <a:tr h="800100">
                <a:tc>
                  <a:txBody>
                    <a:bodyPr/>
                    <a:lstStyle/>
                    <a:p>
                      <a:pPr marL="0" marR="0">
                        <a:spcBef>
                          <a:spcPts val="0"/>
                        </a:spcBef>
                        <a:spcAft>
                          <a:spcPts val="0"/>
                        </a:spcAft>
                      </a:pPr>
                      <a:r>
                        <a:rPr lang="en-US" sz="1800" dirty="0" smtClean="0">
                          <a:effectLst/>
                        </a:rPr>
                        <a:t>Anticipated</a:t>
                      </a:r>
                      <a:r>
                        <a:rPr lang="en-US" sz="1800" baseline="0" dirty="0" smtClean="0">
                          <a:effectLst/>
                        </a:rPr>
                        <a:t> </a:t>
                      </a:r>
                      <a:r>
                        <a:rPr lang="en-US" sz="1800" dirty="0" smtClean="0">
                          <a:effectLst/>
                        </a:rPr>
                        <a:t>Average </a:t>
                      </a:r>
                      <a:r>
                        <a:rPr lang="en-US" sz="1800" dirty="0">
                          <a:effectLst/>
                        </a:rPr>
                        <a:t>Award Amount</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smtClean="0">
                          <a:effectLst/>
                        </a:rPr>
                        <a:t>$100,000 to $500,000 </a:t>
                      </a:r>
                      <a:endParaRPr lang="en-US" sz="18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spcBef>
                          <a:spcPts val="0"/>
                        </a:spcBef>
                        <a:spcAft>
                          <a:spcPts val="0"/>
                        </a:spcAft>
                      </a:pPr>
                      <a:r>
                        <a:rPr lang="en-US" sz="1800" dirty="0" smtClean="0">
                          <a:effectLst/>
                          <a:latin typeface="Calibri"/>
                          <a:ea typeface="Calibri"/>
                          <a:cs typeface="Times New Roman"/>
                        </a:rPr>
                        <a:t>$1,000,000</a:t>
                      </a:r>
                      <a:endParaRPr lang="en-US" sz="18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spcBef>
                          <a:spcPts val="0"/>
                        </a:spcBef>
                        <a:spcAft>
                          <a:spcPts val="0"/>
                        </a:spcAft>
                      </a:pPr>
                      <a:r>
                        <a:rPr lang="en-US" sz="1800" dirty="0" smtClean="0">
                          <a:effectLst/>
                          <a:latin typeface="+mn-lt"/>
                          <a:ea typeface="Calibri"/>
                          <a:cs typeface="Times New Roman"/>
                        </a:rPr>
                        <a:t>$1,000,000</a:t>
                      </a:r>
                      <a:endParaRPr lang="en-US" sz="1800" dirty="0">
                        <a:effectLst/>
                        <a:latin typeface="+mn-lt"/>
                        <a:ea typeface="Calibri"/>
                        <a:cs typeface="Times New Roman"/>
                      </a:endParaRPr>
                    </a:p>
                  </a:txBody>
                  <a:tcPr marL="68580" marR="68580" marT="0" marB="0">
                    <a:solidFill>
                      <a:schemeClr val="accent1">
                        <a:lumMod val="20000"/>
                        <a:lumOff val="80000"/>
                      </a:schemeClr>
                    </a:solidFill>
                  </a:tcPr>
                </a:tc>
              </a:tr>
              <a:tr h="800100">
                <a:tc>
                  <a:txBody>
                    <a:bodyPr/>
                    <a:lstStyle/>
                    <a:p>
                      <a:pPr marL="0" marR="0">
                        <a:spcBef>
                          <a:spcPts val="0"/>
                        </a:spcBef>
                        <a:spcAft>
                          <a:spcPts val="0"/>
                        </a:spcAft>
                      </a:pPr>
                      <a:r>
                        <a:rPr lang="en-US" sz="1800" dirty="0">
                          <a:effectLst/>
                        </a:rPr>
                        <a:t>Types of Funding Agreements </a:t>
                      </a:r>
                      <a:endParaRPr lang="en-US" sz="1800" dirty="0">
                        <a:effectLst/>
                        <a:latin typeface="Calibri"/>
                        <a:ea typeface="Calibri"/>
                        <a:cs typeface="Times New Roman"/>
                      </a:endParaRPr>
                    </a:p>
                  </a:txBody>
                  <a:tcPr marL="68580" marR="68580" marT="0" marB="0"/>
                </a:tc>
                <a:tc gridSpan="3">
                  <a:txBody>
                    <a:bodyPr/>
                    <a:lstStyle/>
                    <a:p>
                      <a:pPr marL="0" marR="0" algn="ctr">
                        <a:spcBef>
                          <a:spcPts val="0"/>
                        </a:spcBef>
                        <a:spcAft>
                          <a:spcPts val="0"/>
                        </a:spcAft>
                      </a:pPr>
                      <a:r>
                        <a:rPr lang="en-US" sz="1800" dirty="0" smtClean="0">
                          <a:effectLst/>
                        </a:rPr>
                        <a:t>Cooperative Agreements, Grants, Technology Investment Agreements, Work Authorizations, and Interagency Agreements</a:t>
                      </a:r>
                      <a:endParaRPr lang="en-US" sz="1800" dirty="0">
                        <a:effectLst/>
                        <a:latin typeface="+mn-lt"/>
                        <a:ea typeface="Calibri"/>
                        <a:cs typeface="Times New Roman"/>
                      </a:endParaRPr>
                    </a:p>
                  </a:txBody>
                  <a:tcPr marL="68580" marR="68580" marT="0" marB="0">
                    <a:solidFill>
                      <a:schemeClr val="accent1">
                        <a:lumMod val="20000"/>
                        <a:lumOff val="80000"/>
                      </a:schemeClr>
                    </a:solidFill>
                  </a:tcPr>
                </a:tc>
                <a:tc hMerge="1">
                  <a:txBody>
                    <a:bodyPr/>
                    <a:lstStyle/>
                    <a:p>
                      <a:endParaRPr lang="en-US"/>
                    </a:p>
                  </a:txBody>
                  <a:tcPr/>
                </a:tc>
                <a:tc hMerge="1">
                  <a:txBody>
                    <a:bodyPr/>
                    <a:lstStyle/>
                    <a:p>
                      <a:pPr marL="0" marR="0">
                        <a:spcBef>
                          <a:spcPts val="0"/>
                        </a:spcBef>
                        <a:spcAft>
                          <a:spcPts val="0"/>
                        </a:spcAft>
                      </a:pPr>
                      <a:endParaRPr lang="en-US" sz="1800" dirty="0">
                        <a:effectLst/>
                        <a:latin typeface="Calibri"/>
                        <a:ea typeface="Calibri"/>
                        <a:cs typeface="Times New Roman"/>
                      </a:endParaRPr>
                    </a:p>
                  </a:txBody>
                  <a:tcPr marL="68580" marR="68580" marT="0" marB="0">
                    <a:solidFill>
                      <a:schemeClr val="accent1">
                        <a:lumMod val="20000"/>
                        <a:lumOff val="80000"/>
                      </a:schemeClr>
                    </a:solidFill>
                  </a:tcPr>
                </a:tc>
              </a:tr>
              <a:tr h="563880">
                <a:tc>
                  <a:txBody>
                    <a:bodyPr/>
                    <a:lstStyle/>
                    <a:p>
                      <a:pPr marL="0" marR="0">
                        <a:spcBef>
                          <a:spcPts val="0"/>
                        </a:spcBef>
                        <a:spcAft>
                          <a:spcPts val="0"/>
                        </a:spcAft>
                      </a:pPr>
                      <a:r>
                        <a:rPr lang="en-US" sz="1800" dirty="0">
                          <a:effectLst/>
                        </a:rPr>
                        <a:t>Period of Performance</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smtClean="0">
                          <a:effectLst/>
                          <a:latin typeface="Calibri"/>
                          <a:ea typeface="Calibri"/>
                          <a:cs typeface="Times New Roman"/>
                        </a:rPr>
                        <a:t>12 months</a:t>
                      </a:r>
                      <a:endParaRPr lang="en-US" sz="18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spcBef>
                          <a:spcPts val="0"/>
                        </a:spcBef>
                        <a:spcAft>
                          <a:spcPts val="0"/>
                        </a:spcAft>
                      </a:pPr>
                      <a:r>
                        <a:rPr lang="en-US" sz="1800" dirty="0" smtClean="0">
                          <a:effectLst/>
                          <a:latin typeface="Calibri"/>
                          <a:ea typeface="Calibri"/>
                          <a:cs typeface="Times New Roman"/>
                        </a:rPr>
                        <a:t>12-24 months</a:t>
                      </a:r>
                      <a:endParaRPr lang="en-US" sz="18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spcBef>
                          <a:spcPts val="0"/>
                        </a:spcBef>
                        <a:spcAft>
                          <a:spcPts val="0"/>
                        </a:spcAft>
                      </a:pPr>
                      <a:r>
                        <a:rPr lang="en-US" sz="1800" dirty="0" smtClean="0">
                          <a:effectLst/>
                          <a:latin typeface="Calibri"/>
                          <a:ea typeface="Calibri"/>
                          <a:cs typeface="Times New Roman"/>
                        </a:rPr>
                        <a:t>12-24 months</a:t>
                      </a:r>
                      <a:endParaRPr lang="en-US" sz="1800" dirty="0">
                        <a:effectLst/>
                        <a:latin typeface="Calibri"/>
                        <a:ea typeface="Calibri"/>
                        <a:cs typeface="Times New Roman"/>
                      </a:endParaRPr>
                    </a:p>
                  </a:txBody>
                  <a:tcPr marL="68580" marR="68580" marT="0" marB="0">
                    <a:solidFill>
                      <a:schemeClr val="accent1">
                        <a:lumMod val="20000"/>
                        <a:lumOff val="80000"/>
                      </a:schemeClr>
                    </a:solidFill>
                  </a:tcPr>
                </a:tc>
              </a:tr>
            </a:tbl>
          </a:graphicData>
        </a:graphic>
      </p:graphicFrame>
      <p:sp>
        <p:nvSpPr>
          <p:cNvPr id="3" name="TextBox 2"/>
          <p:cNvSpPr txBox="1"/>
          <p:nvPr/>
        </p:nvSpPr>
        <p:spPr>
          <a:xfrm>
            <a:off x="827964" y="5324475"/>
            <a:ext cx="7620000" cy="762000"/>
          </a:xfrm>
          <a:prstGeom prst="rect">
            <a:avLst/>
          </a:prstGeom>
        </p:spPr>
        <p:txBody>
          <a:bodyPr vert="horz" wrap="square" lIns="91440" tIns="45720" rIns="91440" bIns="45720" rtlCol="0">
            <a:normAutofit/>
          </a:bodyPr>
          <a:lstStyle/>
          <a:p>
            <a:pPr defTabSz="457200" fontAlgn="auto">
              <a:spcBef>
                <a:spcPct val="20000"/>
              </a:spcBef>
              <a:spcAft>
                <a:spcPts val="0"/>
              </a:spcAft>
            </a:pPr>
            <a:r>
              <a:rPr kumimoji="0" lang="en-US" i="0" u="none" strike="noStrike" kern="1200" cap="none" spc="0" normalizeH="0" baseline="0" noProof="0" dirty="0" smtClean="0">
                <a:ln>
                  <a:noFill/>
                </a:ln>
                <a:effectLst/>
                <a:uLnTx/>
                <a:uFillTx/>
                <a:latin typeface="+mn-lt"/>
                <a:ea typeface="+mn-ea"/>
                <a:cs typeface="Arial Narrow"/>
              </a:rPr>
              <a:t>*</a:t>
            </a:r>
            <a:r>
              <a:rPr lang="en-US" dirty="0"/>
              <a:t>Any future funding is contingent upon the availability of funds appropriated by Congress for the purpose of this program</a:t>
            </a:r>
            <a:endParaRPr kumimoji="0" lang="en-US" i="0" u="none" strike="noStrike" kern="1200" cap="none" spc="0" normalizeH="0" baseline="0" noProof="0" dirty="0" smtClean="0">
              <a:ln>
                <a:noFill/>
              </a:ln>
              <a:effectLst/>
              <a:uLnTx/>
              <a:uFillTx/>
              <a:latin typeface="+mn-lt"/>
              <a:ea typeface="+mn-ea"/>
              <a:cs typeface="Arial Narrow"/>
            </a:endParaRPr>
          </a:p>
        </p:txBody>
      </p:sp>
    </p:spTree>
    <p:extLst>
      <p:ext uri="{BB962C8B-B14F-4D97-AF65-F5344CB8AC3E}">
        <p14:creationId xmlns:p14="http://schemas.microsoft.com/office/powerpoint/2010/main" val="237124049"/>
      </p:ext>
    </p:extLst>
  </p:cSld>
  <p:clrMapOvr>
    <a:masterClrMapping/>
  </p:clrMapOvr>
  <mc:AlternateContent xmlns:mc="http://schemas.openxmlformats.org/markup-compatibility/2006" xmlns:p14="http://schemas.microsoft.com/office/powerpoint/2010/main">
    <mc:Choice Requires="p14">
      <p:transition spd="slow" p14:dur="2000" advTm="46448"/>
    </mc:Choice>
    <mc:Fallback xmlns="">
      <p:transition spd="slow" advTm="4644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12"/>
            <a:ext cx="7772400" cy="685800"/>
          </a:xfrm>
        </p:spPr>
        <p:txBody>
          <a:bodyPr>
            <a:normAutofit/>
          </a:bodyPr>
          <a:lstStyle/>
          <a:p>
            <a:r>
              <a:rPr lang="en-US" dirty="0" smtClean="0"/>
              <a:t>Statement of Substantial Involvement</a:t>
            </a:r>
            <a:endParaRPr lang="en-US" dirty="0"/>
          </a:p>
        </p:txBody>
      </p:sp>
      <p:sp>
        <p:nvSpPr>
          <p:cNvPr id="3" name="Content Placeholder 2"/>
          <p:cNvSpPr>
            <a:spLocks noGrp="1"/>
          </p:cNvSpPr>
          <p:nvPr>
            <p:ph idx="1"/>
          </p:nvPr>
        </p:nvSpPr>
        <p:spPr>
          <a:xfrm>
            <a:off x="304800" y="838200"/>
            <a:ext cx="8382000" cy="5721350"/>
          </a:xfrm>
        </p:spPr>
        <p:txBody>
          <a:bodyPr>
            <a:normAutofit lnSpcReduction="10000"/>
          </a:bodyPr>
          <a:lstStyle/>
          <a:p>
            <a:pPr marL="0" indent="0">
              <a:buNone/>
            </a:pPr>
            <a:r>
              <a:rPr lang="en-US" sz="2800" dirty="0" smtClean="0"/>
              <a:t>Substantial </a:t>
            </a:r>
            <a:r>
              <a:rPr lang="en-US" sz="2800" dirty="0"/>
              <a:t>involvement includes, but is not limited to the following:</a:t>
            </a:r>
          </a:p>
          <a:p>
            <a:r>
              <a:rPr lang="en-US" dirty="0"/>
              <a:t>EERE has substantial involvement in work performed under Awards made following this FOA.  EERE does not limit its involvement to the administrative requirements of the Award. Instead, EERE has substantial involvement in the direction and redirection of the technical aspects of the project as a whole. Substantial involvement includes, but is not limited to, the following: </a:t>
            </a:r>
          </a:p>
          <a:p>
            <a:r>
              <a:rPr lang="en-US" dirty="0"/>
              <a:t> </a:t>
            </a:r>
            <a:r>
              <a:rPr lang="en-US" dirty="0" smtClean="0"/>
              <a:t>EERE </a:t>
            </a:r>
            <a:r>
              <a:rPr lang="en-US" dirty="0"/>
              <a:t>shares responsibility with the Recipient for the management, control, direction, and performance of the Project. To this end, the technology office will utilize a Technical Monitoring Team (TMT) composed of geothermal experts to provide periodic support in evaluating, reviewing, and guiding the project.</a:t>
            </a:r>
          </a:p>
          <a:p>
            <a:pPr marL="0" indent="0">
              <a:buNone/>
            </a:pPr>
            <a:endParaRPr lang="en-US" dirty="0"/>
          </a:p>
        </p:txBody>
      </p:sp>
    </p:spTree>
    <p:extLst>
      <p:ext uri="{BB962C8B-B14F-4D97-AF65-F5344CB8AC3E}">
        <p14:creationId xmlns:p14="http://schemas.microsoft.com/office/powerpoint/2010/main" val="1816937513"/>
      </p:ext>
    </p:extLst>
  </p:cSld>
  <p:clrMapOvr>
    <a:masterClrMapping/>
  </p:clrMapOvr>
  <mc:AlternateContent xmlns:mc="http://schemas.openxmlformats.org/markup-compatibility/2006" xmlns:p14="http://schemas.microsoft.com/office/powerpoint/2010/main">
    <mc:Choice Requires="p14">
      <p:transition spd="slow" p14:dur="2000" advTm="23237"/>
    </mc:Choice>
    <mc:Fallback xmlns="">
      <p:transition spd="slow" advTm="2323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7772400" cy="5410200"/>
          </a:xfrm>
        </p:spPr>
        <p:txBody>
          <a:bodyPr/>
          <a:lstStyle/>
          <a:p>
            <a:r>
              <a:rPr lang="en-US" dirty="0"/>
              <a:t> EERE may intervene in the conduct or performance of work in this project for programmatic reasons.  Intervention includes the interruption or modification of the conduct or performance of project activities.</a:t>
            </a:r>
          </a:p>
          <a:p>
            <a:r>
              <a:rPr lang="en-US" dirty="0"/>
              <a:t> EERE may redirect or discontinue funding the Project based on the outcome of EERE’s evaluation of the Project at  the Go/No Go decision points or the competitive </a:t>
            </a:r>
            <a:r>
              <a:rPr lang="en-US" dirty="0" err="1"/>
              <a:t>downselect</a:t>
            </a:r>
            <a:r>
              <a:rPr lang="en-US" dirty="0"/>
              <a:t> </a:t>
            </a:r>
            <a:r>
              <a:rPr lang="en-US" dirty="0" smtClean="0"/>
              <a:t>reviews. </a:t>
            </a:r>
            <a:endParaRPr lang="en-US" dirty="0"/>
          </a:p>
          <a:p>
            <a:r>
              <a:rPr lang="en-US" dirty="0"/>
              <a:t> EERE participates in major project decision-making processes.</a:t>
            </a:r>
          </a:p>
        </p:txBody>
      </p:sp>
      <p:sp>
        <p:nvSpPr>
          <p:cNvPr id="4" name="Title 1"/>
          <p:cNvSpPr>
            <a:spLocks noGrp="1"/>
          </p:cNvSpPr>
          <p:nvPr>
            <p:ph type="title"/>
          </p:nvPr>
        </p:nvSpPr>
        <p:spPr>
          <a:xfrm>
            <a:off x="533400" y="-3412"/>
            <a:ext cx="7772400" cy="685800"/>
          </a:xfrm>
        </p:spPr>
        <p:txBody>
          <a:bodyPr>
            <a:normAutofit/>
          </a:bodyPr>
          <a:lstStyle/>
          <a:p>
            <a:r>
              <a:rPr lang="en-US" dirty="0" smtClean="0"/>
              <a:t>Statement of Substantial Involvement - Continued</a:t>
            </a:r>
            <a:endParaRPr lang="en-US" dirty="0"/>
          </a:p>
        </p:txBody>
      </p:sp>
    </p:spTree>
    <p:extLst>
      <p:ext uri="{BB962C8B-B14F-4D97-AF65-F5344CB8AC3E}">
        <p14:creationId xmlns:p14="http://schemas.microsoft.com/office/powerpoint/2010/main" val="2762623653"/>
      </p:ext>
    </p:extLst>
  </p:cSld>
  <p:clrMapOvr>
    <a:masterClrMapping/>
  </p:clrMapOvr>
  <mc:AlternateContent xmlns:mc="http://schemas.openxmlformats.org/markup-compatibility/2006" xmlns:p14="http://schemas.microsoft.com/office/powerpoint/2010/main">
    <mc:Choice Requires="p14">
      <p:transition spd="slow" p14:dur="2000" advTm="37208"/>
    </mc:Choice>
    <mc:Fallback xmlns="">
      <p:transition spd="slow" advTm="37208"/>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3|9.9|0.7|0.8|0.7"/>
</p:tagLst>
</file>

<file path=ppt/theme/theme1.xml><?xml version="1.0" encoding="utf-8"?>
<a:theme xmlns:a="http://schemas.openxmlformats.org/drawingml/2006/main" name="ESIF Slides for Patent Meeting">
  <a:themeElements>
    <a:clrScheme name="Custom 2">
      <a:dk1>
        <a:srgbClr val="0E0F10"/>
      </a:dk1>
      <a:lt1>
        <a:srgbClr val="006231"/>
      </a:lt1>
      <a:dk2>
        <a:srgbClr val="00425D"/>
      </a:dk2>
      <a:lt2>
        <a:srgbClr val="3C474F"/>
      </a:lt2>
      <a:accent1>
        <a:srgbClr val="B7BEBF"/>
      </a:accent1>
      <a:accent2>
        <a:srgbClr val="54A939"/>
      </a:accent2>
      <a:accent3>
        <a:srgbClr val="0099D2"/>
      </a:accent3>
      <a:accent4>
        <a:srgbClr val="FCCF18"/>
      </a:accent4>
      <a:accent5>
        <a:srgbClr val="DD5D26"/>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2.xml><?xml version="1.0" encoding="utf-8"?>
<a:theme xmlns:a="http://schemas.openxmlformats.org/drawingml/2006/main" name="1_ESIF Slides for Patent Meeting">
  <a:themeElements>
    <a:clrScheme name="Custom 2">
      <a:dk1>
        <a:srgbClr val="0E0F10"/>
      </a:dk1>
      <a:lt1>
        <a:srgbClr val="006231"/>
      </a:lt1>
      <a:dk2>
        <a:srgbClr val="00425D"/>
      </a:dk2>
      <a:lt2>
        <a:srgbClr val="3C474F"/>
      </a:lt2>
      <a:accent1>
        <a:srgbClr val="B7BEBF"/>
      </a:accent1>
      <a:accent2>
        <a:srgbClr val="54A939"/>
      </a:accent2>
      <a:accent3>
        <a:srgbClr val="0099D2"/>
      </a:accent3>
      <a:accent4>
        <a:srgbClr val="FCCF18"/>
      </a:accent4>
      <a:accent5>
        <a:srgbClr val="DD5D26"/>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7EF1E7B5E09241B2917F83BBA89090" ma:contentTypeVersion="0" ma:contentTypeDescription="Create a new document." ma:contentTypeScope="" ma:versionID="bc098ecf4cefccb6632c96b8f788b8a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F679CC-3C81-4E07-BDBF-1735FF73E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55E49A3-E4B3-43E0-8E7E-45B5932557AE}">
  <ds:schemaRefs>
    <ds:schemaRef ds:uri="http://schemas.microsoft.com/sharepoint/v3/contenttype/forms"/>
  </ds:schemaRefs>
</ds:datastoreItem>
</file>

<file path=customXml/itemProps3.xml><?xml version="1.0" encoding="utf-8"?>
<ds:datastoreItem xmlns:ds="http://schemas.openxmlformats.org/officeDocument/2006/customXml" ds:itemID="{9185D79C-3110-4D3E-B321-694C79D6E32F}">
  <ds:schemaRef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elements/1.1/"/>
    <ds:schemaRef ds:uri="http://purl.org/dc/term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ESIF Slides for Patent Meeting</Template>
  <TotalTime>24125</TotalTime>
  <Words>3154</Words>
  <Application>Microsoft Office PowerPoint</Application>
  <PresentationFormat>On-screen Show (4:3)</PresentationFormat>
  <Paragraphs>368</Paragraphs>
  <Slides>41</Slides>
  <Notes>26</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ESIF Slides for Patent Meeting</vt:lpstr>
      <vt:lpstr>1_ESIF Slides for Patent Meeting</vt:lpstr>
      <vt:lpstr>PowerPoint Presentation</vt:lpstr>
      <vt:lpstr>Agenda</vt:lpstr>
      <vt:lpstr> Disclaimer</vt:lpstr>
      <vt:lpstr>DE-FOA0000841 Geothermal Play Fairway Analysis</vt:lpstr>
      <vt:lpstr>Registration Requirements</vt:lpstr>
      <vt:lpstr>Means of Submission</vt:lpstr>
      <vt:lpstr>Award Information</vt:lpstr>
      <vt:lpstr>Statement of Substantial Involvement</vt:lpstr>
      <vt:lpstr>Statement of Substantial Involvement - Continued</vt:lpstr>
      <vt:lpstr>Multiple Applications</vt:lpstr>
      <vt:lpstr>Eligibility Requirements</vt:lpstr>
      <vt:lpstr>Prime Recipient Cost Sharing Requirements</vt:lpstr>
      <vt:lpstr>Allowable Cost Share</vt:lpstr>
      <vt:lpstr>Allowable Cost Share</vt:lpstr>
      <vt:lpstr>Unallowable Cost Share</vt:lpstr>
      <vt:lpstr>Cost Share Contributions</vt:lpstr>
      <vt:lpstr>Cost Share Payment</vt:lpstr>
      <vt:lpstr>Cost Share Payment</vt:lpstr>
      <vt:lpstr>Concept Papers</vt:lpstr>
      <vt:lpstr>Concept Paper Review</vt:lpstr>
      <vt:lpstr>Full Applications</vt:lpstr>
      <vt:lpstr>Merit Review and Selection Process - Overview</vt:lpstr>
      <vt:lpstr>PowerPoint Presentation</vt:lpstr>
      <vt:lpstr>Replies to Reviewer Comments</vt:lpstr>
      <vt:lpstr>Selection Factors</vt:lpstr>
      <vt:lpstr>Merit Review Criteria</vt:lpstr>
      <vt:lpstr>Program Policy Factors</vt:lpstr>
      <vt:lpstr>FOA Review Timeline</vt:lpstr>
      <vt:lpstr>Key Submission Points</vt:lpstr>
      <vt:lpstr>Applicant Points-of-Contact</vt:lpstr>
      <vt:lpstr>Play Fairway Analysis</vt:lpstr>
      <vt:lpstr>Play Fairway Analysis</vt:lpstr>
      <vt:lpstr>PowerPoint Presentation</vt:lpstr>
      <vt:lpstr>What is a ‘play?’</vt:lpstr>
      <vt:lpstr>Play ‘Risk’</vt:lpstr>
      <vt:lpstr>Identifying the play fairway</vt:lpstr>
      <vt:lpstr>Identifying the play fairway</vt:lpstr>
      <vt:lpstr>Identifying the play fairway</vt:lpstr>
      <vt:lpstr>GTO is interested in projects that:</vt:lpstr>
      <vt:lpstr>Applications Specifically Not of Interest: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“One EERE” Work Plan Structure</dc:title>
  <dc:creator>Adam DeDent</dc:creator>
  <cp:lastModifiedBy>Weathers, Michael</cp:lastModifiedBy>
  <cp:revision>1820</cp:revision>
  <cp:lastPrinted>2013-09-09T19:29:22Z</cp:lastPrinted>
  <dcterms:created xsi:type="dcterms:W3CDTF">2013-06-11T14:46:39Z</dcterms:created>
  <dcterms:modified xsi:type="dcterms:W3CDTF">2014-02-06T16:48:35Z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0x010100E07EF1E7B5E09241B2917F83BBA89090</vt:lpwstr>
  </property>
</Properties>
</file>