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39"/>
  </p:notesMasterIdLst>
  <p:handoutMasterIdLst>
    <p:handoutMasterId r:id="rId40"/>
  </p:handoutMasterIdLst>
  <p:sldIdLst>
    <p:sldId id="480" r:id="rId2"/>
    <p:sldId id="540" r:id="rId3"/>
    <p:sldId id="532" r:id="rId4"/>
    <p:sldId id="533" r:id="rId5"/>
    <p:sldId id="528" r:id="rId6"/>
    <p:sldId id="344" r:id="rId7"/>
    <p:sldId id="519" r:id="rId8"/>
    <p:sldId id="515" r:id="rId9"/>
    <p:sldId id="518" r:id="rId10"/>
    <p:sldId id="535" r:id="rId11"/>
    <p:sldId id="536" r:id="rId12"/>
    <p:sldId id="514" r:id="rId13"/>
    <p:sldId id="510" r:id="rId14"/>
    <p:sldId id="488" r:id="rId15"/>
    <p:sldId id="491" r:id="rId16"/>
    <p:sldId id="492" r:id="rId17"/>
    <p:sldId id="493" r:id="rId18"/>
    <p:sldId id="494" r:id="rId19"/>
    <p:sldId id="495" r:id="rId20"/>
    <p:sldId id="496" r:id="rId21"/>
    <p:sldId id="497" r:id="rId22"/>
    <p:sldId id="498" r:id="rId23"/>
    <p:sldId id="499" r:id="rId24"/>
    <p:sldId id="517" r:id="rId25"/>
    <p:sldId id="524" r:id="rId26"/>
    <p:sldId id="525" r:id="rId27"/>
    <p:sldId id="526" r:id="rId28"/>
    <p:sldId id="537" r:id="rId29"/>
    <p:sldId id="538" r:id="rId30"/>
    <p:sldId id="539" r:id="rId31"/>
    <p:sldId id="500" r:id="rId32"/>
    <p:sldId id="501" r:id="rId33"/>
    <p:sldId id="502" r:id="rId34"/>
    <p:sldId id="506" r:id="rId35"/>
    <p:sldId id="503" r:id="rId36"/>
    <p:sldId id="504" r:id="rId37"/>
    <p:sldId id="505" r:id="rId38"/>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14">
          <p15:clr>
            <a:srgbClr val="A4A3A4"/>
          </p15:clr>
        </p15:guide>
        <p15:guide id="2" orient="horz" pos="3981">
          <p15:clr>
            <a:srgbClr val="A4A3A4"/>
          </p15:clr>
        </p15:guide>
        <p15:guide id="3" orient="horz" pos="823">
          <p15:clr>
            <a:srgbClr val="A4A3A4"/>
          </p15:clr>
        </p15:guide>
        <p15:guide id="4" pos="685">
          <p15:clr>
            <a:srgbClr val="A4A3A4"/>
          </p15:clr>
        </p15:guide>
        <p15:guide id="5" pos="5143">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IG" initials="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C53"/>
    <a:srgbClr val="333399"/>
    <a:srgbClr val="15574D"/>
    <a:srgbClr val="FFFF66"/>
    <a:srgbClr val="FFFFCC"/>
    <a:srgbClr val="FF3300"/>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581" autoAdjust="0"/>
  </p:normalViewPr>
  <p:slideViewPr>
    <p:cSldViewPr snapToGrid="0">
      <p:cViewPr varScale="1">
        <p:scale>
          <a:sx n="89" d="100"/>
          <a:sy n="89" d="100"/>
        </p:scale>
        <p:origin x="1771" y="77"/>
      </p:cViewPr>
      <p:guideLst>
        <p:guide orient="horz" pos="1014"/>
        <p:guide orient="horz" pos="3981"/>
        <p:guide orient="horz" pos="823"/>
        <p:guide pos="685"/>
        <p:guide pos="51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88"/>
    </p:cViewPr>
  </p:sorterViewPr>
  <p:notesViewPr>
    <p:cSldViewPr snapToGrid="0">
      <p:cViewPr varScale="1">
        <p:scale>
          <a:sx n="39" d="100"/>
          <a:sy n="39" d="100"/>
        </p:scale>
        <p:origin x="-1469" y="-8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70213" cy="463550"/>
          </a:xfrm>
          <a:prstGeom prst="rect">
            <a:avLst/>
          </a:prstGeom>
          <a:noFill/>
          <a:ln w="9525">
            <a:noFill/>
            <a:miter lim="800000"/>
            <a:headEnd/>
            <a:tailEnd/>
          </a:ln>
          <a:effectLst/>
        </p:spPr>
        <p:txBody>
          <a:bodyPr vert="horz" wrap="square" lIns="90582" tIns="45291" rIns="90582" bIns="45291" numCol="1" anchor="t" anchorCtr="0" compatLnSpc="1">
            <a:prstTxWarp prst="textNoShape">
              <a:avLst/>
            </a:prstTxWarp>
          </a:bodyPr>
          <a:lstStyle>
            <a:lvl1pPr defTabSz="904875">
              <a:defRPr sz="1200">
                <a:effectLst>
                  <a:outerShdw blurRad="38100" dist="38100" dir="2700000" algn="tl">
                    <a:srgbClr val="C0C0C0"/>
                  </a:outerShdw>
                </a:effectLst>
                <a:latin typeface="Times New Roman" pitchFamily="18" charset="0"/>
              </a:defRPr>
            </a:lvl1pPr>
          </a:lstStyle>
          <a:p>
            <a:pPr>
              <a:defRPr/>
            </a:pPr>
            <a:endParaRPr lang="en-US" dirty="0"/>
          </a:p>
        </p:txBody>
      </p:sp>
      <p:sp>
        <p:nvSpPr>
          <p:cNvPr id="232451" name="Rectangle 3"/>
          <p:cNvSpPr>
            <a:spLocks noGrp="1" noChangeArrowheads="1"/>
          </p:cNvSpPr>
          <p:nvPr>
            <p:ph type="dt" sz="quarter" idx="1"/>
          </p:nvPr>
        </p:nvSpPr>
        <p:spPr bwMode="auto">
          <a:xfrm>
            <a:off x="3862388" y="0"/>
            <a:ext cx="2970212" cy="463550"/>
          </a:xfrm>
          <a:prstGeom prst="rect">
            <a:avLst/>
          </a:prstGeom>
          <a:noFill/>
          <a:ln w="9525">
            <a:noFill/>
            <a:miter lim="800000"/>
            <a:headEnd/>
            <a:tailEnd/>
          </a:ln>
          <a:effectLst/>
        </p:spPr>
        <p:txBody>
          <a:bodyPr vert="horz" wrap="square" lIns="90582" tIns="45291" rIns="90582" bIns="45291" numCol="1" anchor="t" anchorCtr="0" compatLnSpc="1">
            <a:prstTxWarp prst="textNoShape">
              <a:avLst/>
            </a:prstTxWarp>
          </a:bodyPr>
          <a:lstStyle>
            <a:lvl1pPr algn="r" defTabSz="904875">
              <a:defRPr sz="1200">
                <a:effectLst>
                  <a:outerShdw blurRad="38100" dist="38100" dir="2700000" algn="tl">
                    <a:srgbClr val="C0C0C0"/>
                  </a:outerShdw>
                </a:effectLst>
                <a:latin typeface="Times New Roman" pitchFamily="18" charset="0"/>
              </a:defRPr>
            </a:lvl1pPr>
          </a:lstStyle>
          <a:p>
            <a:pPr>
              <a:defRPr/>
            </a:pPr>
            <a:endParaRPr lang="en-US" dirty="0"/>
          </a:p>
        </p:txBody>
      </p:sp>
      <p:sp>
        <p:nvSpPr>
          <p:cNvPr id="232452" name="Rectangle 4"/>
          <p:cNvSpPr>
            <a:spLocks noGrp="1" noChangeArrowheads="1"/>
          </p:cNvSpPr>
          <p:nvPr>
            <p:ph type="ftr" sz="quarter" idx="2"/>
          </p:nvPr>
        </p:nvSpPr>
        <p:spPr bwMode="auto">
          <a:xfrm>
            <a:off x="0" y="8859838"/>
            <a:ext cx="2970213" cy="461962"/>
          </a:xfrm>
          <a:prstGeom prst="rect">
            <a:avLst/>
          </a:prstGeom>
          <a:noFill/>
          <a:ln w="9525">
            <a:noFill/>
            <a:miter lim="800000"/>
            <a:headEnd/>
            <a:tailEnd/>
          </a:ln>
          <a:effectLst/>
        </p:spPr>
        <p:txBody>
          <a:bodyPr vert="horz" wrap="square" lIns="90582" tIns="45291" rIns="90582" bIns="45291" numCol="1" anchor="b" anchorCtr="0" compatLnSpc="1">
            <a:prstTxWarp prst="textNoShape">
              <a:avLst/>
            </a:prstTxWarp>
          </a:bodyPr>
          <a:lstStyle>
            <a:lvl1pPr defTabSz="904875">
              <a:defRPr sz="1200">
                <a:effectLst>
                  <a:outerShdw blurRad="38100" dist="38100" dir="2700000" algn="tl">
                    <a:srgbClr val="C0C0C0"/>
                  </a:outerShdw>
                </a:effectLst>
                <a:latin typeface="Times New Roman" pitchFamily="18" charset="0"/>
              </a:defRPr>
            </a:lvl1pPr>
          </a:lstStyle>
          <a:p>
            <a:pPr>
              <a:defRPr/>
            </a:pPr>
            <a:endParaRPr lang="en-US" dirty="0"/>
          </a:p>
        </p:txBody>
      </p:sp>
      <p:sp>
        <p:nvSpPr>
          <p:cNvPr id="232453" name="Rectangle 5"/>
          <p:cNvSpPr>
            <a:spLocks noGrp="1" noChangeArrowheads="1"/>
          </p:cNvSpPr>
          <p:nvPr>
            <p:ph type="sldNum" sz="quarter" idx="3"/>
          </p:nvPr>
        </p:nvSpPr>
        <p:spPr bwMode="auto">
          <a:xfrm>
            <a:off x="3862388" y="8859838"/>
            <a:ext cx="2970212" cy="461962"/>
          </a:xfrm>
          <a:prstGeom prst="rect">
            <a:avLst/>
          </a:prstGeom>
          <a:noFill/>
          <a:ln w="9525">
            <a:noFill/>
            <a:miter lim="800000"/>
            <a:headEnd/>
            <a:tailEnd/>
          </a:ln>
          <a:effectLst/>
        </p:spPr>
        <p:txBody>
          <a:bodyPr vert="horz" wrap="square" lIns="90582" tIns="45291" rIns="90582" bIns="45291" numCol="1" anchor="b" anchorCtr="0" compatLnSpc="1">
            <a:prstTxWarp prst="textNoShape">
              <a:avLst/>
            </a:prstTxWarp>
          </a:bodyPr>
          <a:lstStyle>
            <a:lvl1pPr algn="r" defTabSz="904875">
              <a:defRPr sz="1200">
                <a:effectLst>
                  <a:outerShdw blurRad="38100" dist="38100" dir="2700000" algn="tl">
                    <a:srgbClr val="C0C0C0"/>
                  </a:outerShdw>
                </a:effectLst>
                <a:latin typeface="Times New Roman" pitchFamily="18" charset="0"/>
              </a:defRPr>
            </a:lvl1pPr>
          </a:lstStyle>
          <a:p>
            <a:pPr>
              <a:defRPr/>
            </a:pPr>
            <a:fld id="{4F839839-7585-4BEC-AE4F-C362B280E823}" type="slidenum">
              <a:rPr lang="en-US"/>
              <a:pPr>
                <a:defRPr/>
              </a:pPr>
              <a:t>‹#›</a:t>
            </a:fld>
            <a:endParaRPr lang="en-US" dirty="0"/>
          </a:p>
        </p:txBody>
      </p:sp>
    </p:spTree>
    <p:extLst>
      <p:ext uri="{BB962C8B-B14F-4D97-AF65-F5344CB8AC3E}">
        <p14:creationId xmlns:p14="http://schemas.microsoft.com/office/powerpoint/2010/main" val="382077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6725"/>
          </a:xfrm>
          <a:prstGeom prst="rect">
            <a:avLst/>
          </a:prstGeom>
          <a:noFill/>
          <a:ln w="9525">
            <a:noFill/>
            <a:miter lim="800000"/>
            <a:headEnd/>
            <a:tailEnd/>
          </a:ln>
          <a:effectLst/>
        </p:spPr>
        <p:txBody>
          <a:bodyPr vert="horz" wrap="square" lIns="91868" tIns="45934" rIns="91868" bIns="45934" numCol="1" anchor="t" anchorCtr="0" compatLnSpc="1">
            <a:prstTxWarp prst="textNoShape">
              <a:avLst/>
            </a:prstTxWarp>
          </a:bodyPr>
          <a:lstStyle>
            <a:lvl1pPr defTabSz="919163">
              <a:defRPr sz="1200">
                <a:latin typeface="Times New Roman" pitchFamily="18" charset="0"/>
              </a:defRPr>
            </a:lvl1pPr>
          </a:lstStyle>
          <a:p>
            <a:pPr>
              <a:defRPr/>
            </a:pPr>
            <a:endParaRPr lang="en-US" dirty="0"/>
          </a:p>
        </p:txBody>
      </p:sp>
      <p:sp>
        <p:nvSpPr>
          <p:cNvPr id="12291" name="Rectangle 3"/>
          <p:cNvSpPr>
            <a:spLocks noGrp="1" noChangeArrowheads="1"/>
          </p:cNvSpPr>
          <p:nvPr>
            <p:ph type="dt" idx="1"/>
          </p:nvPr>
        </p:nvSpPr>
        <p:spPr bwMode="auto">
          <a:xfrm>
            <a:off x="3886200" y="0"/>
            <a:ext cx="2971800" cy="466725"/>
          </a:xfrm>
          <a:prstGeom prst="rect">
            <a:avLst/>
          </a:prstGeom>
          <a:noFill/>
          <a:ln w="9525">
            <a:noFill/>
            <a:miter lim="800000"/>
            <a:headEnd/>
            <a:tailEnd/>
          </a:ln>
          <a:effectLst/>
        </p:spPr>
        <p:txBody>
          <a:bodyPr vert="horz" wrap="square" lIns="91868" tIns="45934" rIns="91868" bIns="45934" numCol="1" anchor="t" anchorCtr="0" compatLnSpc="1">
            <a:prstTxWarp prst="textNoShape">
              <a:avLst/>
            </a:prstTxWarp>
          </a:bodyPr>
          <a:lstStyle>
            <a:lvl1pPr algn="r" defTabSz="919163">
              <a:defRPr sz="1200">
                <a:latin typeface="Times New Roman" pitchFamily="18" charset="0"/>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104900" y="695325"/>
            <a:ext cx="4651375" cy="3487738"/>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5988" y="4414838"/>
            <a:ext cx="5026025" cy="4186237"/>
          </a:xfrm>
          <a:prstGeom prst="rect">
            <a:avLst/>
          </a:prstGeom>
          <a:noFill/>
          <a:ln w="9525">
            <a:noFill/>
            <a:miter lim="800000"/>
            <a:headEnd/>
            <a:tailEnd/>
          </a:ln>
          <a:effectLst/>
        </p:spPr>
        <p:txBody>
          <a:bodyPr vert="horz" wrap="square" lIns="91868" tIns="45934" rIns="91868" bIns="459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2971800" cy="466725"/>
          </a:xfrm>
          <a:prstGeom prst="rect">
            <a:avLst/>
          </a:prstGeom>
          <a:noFill/>
          <a:ln w="9525">
            <a:noFill/>
            <a:miter lim="800000"/>
            <a:headEnd/>
            <a:tailEnd/>
          </a:ln>
          <a:effectLst/>
        </p:spPr>
        <p:txBody>
          <a:bodyPr vert="horz" wrap="square" lIns="91868" tIns="45934" rIns="91868" bIns="45934" numCol="1" anchor="b" anchorCtr="0" compatLnSpc="1">
            <a:prstTxWarp prst="textNoShape">
              <a:avLst/>
            </a:prstTxWarp>
          </a:bodyPr>
          <a:lstStyle>
            <a:lvl1pPr defTabSz="919163">
              <a:defRPr sz="1200">
                <a:latin typeface="Times New Roman" pitchFamily="18" charset="0"/>
              </a:defRPr>
            </a:lvl1pPr>
          </a:lstStyle>
          <a:p>
            <a:pPr>
              <a:defRPr/>
            </a:pPr>
            <a:endParaRPr lang="en-US" dirty="0"/>
          </a:p>
        </p:txBody>
      </p:sp>
      <p:sp>
        <p:nvSpPr>
          <p:cNvPr id="12295" name="Rectangle 7"/>
          <p:cNvSpPr>
            <a:spLocks noGrp="1" noChangeArrowheads="1"/>
          </p:cNvSpPr>
          <p:nvPr>
            <p:ph type="sldNum" sz="quarter" idx="5"/>
          </p:nvPr>
        </p:nvSpPr>
        <p:spPr bwMode="auto">
          <a:xfrm>
            <a:off x="3886200" y="8829675"/>
            <a:ext cx="2971800" cy="466725"/>
          </a:xfrm>
          <a:prstGeom prst="rect">
            <a:avLst/>
          </a:prstGeom>
          <a:noFill/>
          <a:ln w="9525">
            <a:noFill/>
            <a:miter lim="800000"/>
            <a:headEnd/>
            <a:tailEnd/>
          </a:ln>
          <a:effectLst/>
        </p:spPr>
        <p:txBody>
          <a:bodyPr vert="horz" wrap="square" lIns="91868" tIns="45934" rIns="91868" bIns="45934" numCol="1" anchor="b" anchorCtr="0" compatLnSpc="1">
            <a:prstTxWarp prst="textNoShape">
              <a:avLst/>
            </a:prstTxWarp>
          </a:bodyPr>
          <a:lstStyle>
            <a:lvl1pPr algn="r" defTabSz="919163">
              <a:defRPr sz="1200">
                <a:latin typeface="Times New Roman" pitchFamily="18" charset="0"/>
              </a:defRPr>
            </a:lvl1pPr>
          </a:lstStyle>
          <a:p>
            <a:pPr>
              <a:defRPr/>
            </a:pPr>
            <a:fld id="{673F7C59-80AC-4075-8C98-D4B53788536C}" type="slidenum">
              <a:rPr lang="en-US"/>
              <a:pPr>
                <a:defRPr/>
              </a:pPr>
              <a:t>‹#›</a:t>
            </a:fld>
            <a:endParaRPr lang="en-US" dirty="0"/>
          </a:p>
        </p:txBody>
      </p:sp>
    </p:spTree>
    <p:extLst>
      <p:ext uri="{BB962C8B-B14F-4D97-AF65-F5344CB8AC3E}">
        <p14:creationId xmlns:p14="http://schemas.microsoft.com/office/powerpoint/2010/main" val="286556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6FB1C7F-E2D6-4F84-8CB2-1DEFD98B1B16}" type="slidenum">
              <a:rPr lang="en-US" smtClean="0"/>
              <a:pPr/>
              <a:t>1</a:t>
            </a:fld>
            <a:endParaRPr lang="en-US" dirty="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4775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EF84CE-D2F3-4FD9-BF86-FD014D7FF739}" type="slidenum">
              <a:rPr lang="en-US" smtClean="0"/>
              <a:pPr/>
              <a:t>21</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846355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E6729DA-3006-409C-A387-6FE58F91A847}" type="slidenum">
              <a:rPr lang="en-US" smtClean="0"/>
              <a:pPr/>
              <a:t>22</a:t>
            </a:fld>
            <a:endParaRPr lang="en-US"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75741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E63839A-B3D3-40A1-90AE-AE2AE6D550B6}" type="slidenum">
              <a:rPr lang="en-US" smtClean="0"/>
              <a:pPr/>
              <a:t>23</a:t>
            </a:fld>
            <a:endParaRPr lang="en-US"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31012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0B0D7DE-A16F-4537-B15A-CBFD7734E283}" type="slidenum">
              <a:rPr lang="en-US" smtClean="0"/>
              <a:pPr/>
              <a:t>31</a:t>
            </a:fld>
            <a:endParaRPr lang="en-US"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19967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AAD7FEA-A00F-4726-92F3-0F94585B4788}" type="slidenum">
              <a:rPr lang="en-US" smtClean="0"/>
              <a:pPr/>
              <a:t>32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3784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A9A8704-B42E-4C08-8FCB-BC6879276240}" type="slidenum">
              <a:rPr lang="en-US" smtClean="0"/>
              <a:pPr/>
              <a:t>33</a:t>
            </a:fld>
            <a:endParaRPr lang="en-US"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314008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DCEABA8-9421-4BBF-9A6B-566743147323}" type="slidenum">
              <a:rPr lang="en-US" smtClean="0"/>
              <a:pPr/>
              <a:t>35</a:t>
            </a:fld>
            <a:endParaRPr lang="en-US"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21903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0DC7A32-78E8-45D8-BDCE-F485A87D7899}" type="slidenum">
              <a:rPr lang="en-US" smtClean="0"/>
              <a:pPr/>
              <a:t>36</a:t>
            </a:fld>
            <a:endParaRPr 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1345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C7E586D-91B4-4650-96E4-491167A1D3F5}" type="slidenum">
              <a:rPr lang="en-US" smtClean="0"/>
              <a:pPr/>
              <a:t>6</a:t>
            </a:fld>
            <a:endParaRPr lang="en-US" dirty="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379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30311A4-ACAB-46A9-9E07-58E5F32DC647}" type="slidenum">
              <a:rPr lang="en-US" smtClean="0"/>
              <a:pPr/>
              <a:t>14</a:t>
            </a:fld>
            <a:endParaRPr lang="en-US"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6991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34984D2-1857-4B73-97C0-ABAD603DD0F3}" type="slidenum">
              <a:rPr lang="en-US" smtClean="0"/>
              <a:pPr/>
              <a:t>15</a:t>
            </a:fld>
            <a:endParaRPr lang="en-US"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8461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F97887C-71FD-4501-BFC6-EB481088FC25}" type="slidenum">
              <a:rPr lang="en-US" smtClean="0"/>
              <a:pPr/>
              <a:t>16</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97723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53040E1-29CC-4CD8-B3AB-0EAB1CC77830}" type="slidenum">
              <a:rPr lang="en-US" smtClean="0"/>
              <a:pPr/>
              <a:t>17</a:t>
            </a:fld>
            <a:endParaRPr lang="en-US"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4798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848678D-0212-40DC-B468-1398C5F3225A}" type="slidenum">
              <a:rPr lang="en-US" smtClean="0"/>
              <a:pPr/>
              <a:t>18</a:t>
            </a:fld>
            <a:endParaRPr lang="en-US"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31843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0CB045E-5B96-4BDA-85EC-3CE7FCFB1CC1}" type="slidenum">
              <a:rPr lang="en-US" smtClean="0"/>
              <a:pPr/>
              <a:t>19</a:t>
            </a:fld>
            <a:endParaRPr lang="en-US"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7040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5B8B85B-393F-4BF1-A460-1903E3F970E6}" type="slidenum">
              <a:rPr lang="en-US" smtClean="0"/>
              <a:pPr/>
              <a:t>20</a:t>
            </a:fld>
            <a:endParaRPr lang="en-US"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93558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dirty="0"/>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dirty="0"/>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dirty="0"/>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dirty="0"/>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dirty="0"/>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dirty="0"/>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dirty="0"/>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dirty="0"/>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dirty="0"/>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dirty="0"/>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dirty="0"/>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dirty="0"/>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dirty="0"/>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dirty="0"/>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dirty="0"/>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dirty="0"/>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US" dirty="0"/>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US" dirty="0"/>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US" dirty="0"/>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dirty="0"/>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US" dirty="0"/>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dirty="0"/>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dirty="0"/>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dirty="0"/>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dirty="0"/>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dirty="0"/>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dirty="0"/>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dirty="0"/>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dirty="0"/>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dirty="0"/>
                </a:p>
              </p:txBody>
            </p:sp>
          </p:grpSp>
        </p:grpSp>
      </p:grpSp>
      <p:sp>
        <p:nvSpPr>
          <p:cNvPr id="61549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1549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fld id="{66553162-5FE3-4F56-A763-E7C8E8CDAD50}" type="datetime1">
              <a:rPr lang="en-US"/>
              <a:pPr>
                <a:defRPr/>
              </a:pPr>
              <a:t>12/14/2015</a:t>
            </a:fld>
            <a:endParaRPr lang="en-US" dirty="0"/>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139A17CD-F9CD-47B9-B2B6-F39C49357D2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fld id="{ACD30821-15D8-4B79-933B-5A97C6B5B1CE}" type="datetime1">
              <a:rPr lang="en-US"/>
              <a:pPr>
                <a:defRPr/>
              </a:pPr>
              <a:t>12/14/2015</a:t>
            </a:fld>
            <a:endParaRPr lang="en-US" dirty="0"/>
          </a:p>
        </p:txBody>
      </p:sp>
      <p:sp>
        <p:nvSpPr>
          <p:cNvPr id="5"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1"/>
          <p:cNvSpPr>
            <a:spLocks noGrp="1" noChangeArrowheads="1"/>
          </p:cNvSpPr>
          <p:nvPr>
            <p:ph type="sldNum" sz="quarter" idx="12"/>
          </p:nvPr>
        </p:nvSpPr>
        <p:spPr>
          <a:ln/>
        </p:spPr>
        <p:txBody>
          <a:bodyPr/>
          <a:lstStyle>
            <a:lvl1pPr>
              <a:defRPr/>
            </a:lvl1pPr>
          </a:lstStyle>
          <a:p>
            <a:pPr>
              <a:defRPr/>
            </a:pPr>
            <a:fld id="{CD9088DF-F24F-407D-AADD-2AC7E60F65A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fld id="{500A077C-2F8A-4C95-A41C-00DB897FFF79}" type="datetime1">
              <a:rPr lang="en-US"/>
              <a:pPr>
                <a:defRPr/>
              </a:pPr>
              <a:t>12/14/2015</a:t>
            </a:fld>
            <a:endParaRPr lang="en-US" dirty="0"/>
          </a:p>
        </p:txBody>
      </p:sp>
      <p:sp>
        <p:nvSpPr>
          <p:cNvPr id="5"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1"/>
          <p:cNvSpPr>
            <a:spLocks noGrp="1" noChangeArrowheads="1"/>
          </p:cNvSpPr>
          <p:nvPr>
            <p:ph type="sldNum" sz="quarter" idx="12"/>
          </p:nvPr>
        </p:nvSpPr>
        <p:spPr>
          <a:ln/>
        </p:spPr>
        <p:txBody>
          <a:bodyPr/>
          <a:lstStyle>
            <a:lvl1pPr>
              <a:defRPr/>
            </a:lvl1pPr>
          </a:lstStyle>
          <a:p>
            <a:pPr>
              <a:defRPr/>
            </a:pPr>
            <a:fld id="{447B8D75-5D2A-409A-B0FF-81524B1041FD}"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9"/>
          <p:cNvSpPr>
            <a:spLocks noGrp="1" noChangeArrowheads="1"/>
          </p:cNvSpPr>
          <p:nvPr>
            <p:ph type="dt" sz="half" idx="10"/>
          </p:nvPr>
        </p:nvSpPr>
        <p:spPr>
          <a:ln/>
        </p:spPr>
        <p:txBody>
          <a:bodyPr/>
          <a:lstStyle>
            <a:lvl1pPr>
              <a:defRPr/>
            </a:lvl1pPr>
          </a:lstStyle>
          <a:p>
            <a:pPr>
              <a:defRPr/>
            </a:pPr>
            <a:fld id="{685FF4E5-BD98-4A88-8099-2C799DD1FA30}" type="datetime1">
              <a:rPr lang="en-US"/>
              <a:pPr>
                <a:defRPr/>
              </a:pPr>
              <a:t>12/14/2015</a:t>
            </a:fld>
            <a:endParaRPr lang="en-US" dirty="0"/>
          </a:p>
        </p:txBody>
      </p:sp>
      <p:sp>
        <p:nvSpPr>
          <p:cNvPr id="7"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71"/>
          <p:cNvSpPr>
            <a:spLocks noGrp="1" noChangeArrowheads="1"/>
          </p:cNvSpPr>
          <p:nvPr>
            <p:ph type="sldNum" sz="quarter" idx="12"/>
          </p:nvPr>
        </p:nvSpPr>
        <p:spPr>
          <a:ln/>
        </p:spPr>
        <p:txBody>
          <a:bodyPr/>
          <a:lstStyle>
            <a:lvl1pPr>
              <a:defRPr/>
            </a:lvl1pPr>
          </a:lstStyle>
          <a:p>
            <a:pPr>
              <a:defRPr/>
            </a:pPr>
            <a:fld id="{4986A167-5320-4EB4-A84B-418045A9D598}"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dt" sz="half" idx="10"/>
          </p:nvPr>
        </p:nvSpPr>
        <p:spPr>
          <a:ln/>
        </p:spPr>
        <p:txBody>
          <a:bodyPr/>
          <a:lstStyle>
            <a:lvl1pPr>
              <a:defRPr/>
            </a:lvl1pPr>
          </a:lstStyle>
          <a:p>
            <a:pPr>
              <a:defRPr/>
            </a:pPr>
            <a:fld id="{C216AF57-C137-4C1A-A8C5-1BEE681F2ADA}" type="datetime1">
              <a:rPr lang="en-US"/>
              <a:pPr>
                <a:defRPr/>
              </a:pPr>
              <a:t>12/14/2015</a:t>
            </a:fld>
            <a:endParaRPr lang="en-US" dirty="0"/>
          </a:p>
        </p:txBody>
      </p:sp>
      <p:sp>
        <p:nvSpPr>
          <p:cNvPr id="6"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1"/>
          <p:cNvSpPr>
            <a:spLocks noGrp="1" noChangeArrowheads="1"/>
          </p:cNvSpPr>
          <p:nvPr>
            <p:ph type="sldNum" sz="quarter" idx="12"/>
          </p:nvPr>
        </p:nvSpPr>
        <p:spPr>
          <a:ln/>
        </p:spPr>
        <p:txBody>
          <a:bodyPr/>
          <a:lstStyle>
            <a:lvl1pPr>
              <a:defRPr/>
            </a:lvl1pPr>
          </a:lstStyle>
          <a:p>
            <a:pPr>
              <a:defRPr/>
            </a:pPr>
            <a:fld id="{F21393A3-ADEE-4B2C-A877-8A560810A0D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fld id="{69BC4245-39C8-4E11-B829-694126EAEDCC}" type="datetime1">
              <a:rPr lang="en-US"/>
              <a:pPr>
                <a:defRPr/>
              </a:pPr>
              <a:t>12/14/2015</a:t>
            </a:fld>
            <a:endParaRPr lang="en-US" dirty="0"/>
          </a:p>
        </p:txBody>
      </p:sp>
      <p:sp>
        <p:nvSpPr>
          <p:cNvPr id="5"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1"/>
          <p:cNvSpPr>
            <a:spLocks noGrp="1" noChangeArrowheads="1"/>
          </p:cNvSpPr>
          <p:nvPr>
            <p:ph type="sldNum" sz="quarter" idx="12"/>
          </p:nvPr>
        </p:nvSpPr>
        <p:spPr>
          <a:ln/>
        </p:spPr>
        <p:txBody>
          <a:bodyPr/>
          <a:lstStyle>
            <a:lvl1pPr>
              <a:defRPr/>
            </a:lvl1pPr>
          </a:lstStyle>
          <a:p>
            <a:pPr>
              <a:defRPr/>
            </a:pPr>
            <a:fld id="{2A365D91-7BA4-41FB-84BA-024242233F9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fld id="{6398AEFA-CD8F-431C-9D98-324F01B19B78}" type="datetime1">
              <a:rPr lang="en-US"/>
              <a:pPr>
                <a:defRPr/>
              </a:pPr>
              <a:t>12/14/2015</a:t>
            </a:fld>
            <a:endParaRPr lang="en-US" dirty="0"/>
          </a:p>
        </p:txBody>
      </p:sp>
      <p:sp>
        <p:nvSpPr>
          <p:cNvPr id="5"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1"/>
          <p:cNvSpPr>
            <a:spLocks noGrp="1" noChangeArrowheads="1"/>
          </p:cNvSpPr>
          <p:nvPr>
            <p:ph type="sldNum" sz="quarter" idx="12"/>
          </p:nvPr>
        </p:nvSpPr>
        <p:spPr>
          <a:ln/>
        </p:spPr>
        <p:txBody>
          <a:bodyPr/>
          <a:lstStyle>
            <a:lvl1pPr>
              <a:defRPr/>
            </a:lvl1pPr>
          </a:lstStyle>
          <a:p>
            <a:pPr>
              <a:defRPr/>
            </a:pPr>
            <a:fld id="{086A1F51-F811-47A2-8BE7-61D6CE06393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dt" sz="half" idx="10"/>
          </p:nvPr>
        </p:nvSpPr>
        <p:spPr>
          <a:ln/>
        </p:spPr>
        <p:txBody>
          <a:bodyPr/>
          <a:lstStyle>
            <a:lvl1pPr>
              <a:defRPr/>
            </a:lvl1pPr>
          </a:lstStyle>
          <a:p>
            <a:pPr>
              <a:defRPr/>
            </a:pPr>
            <a:fld id="{ECD70D6C-50A7-4468-AFCD-0EFB79A3F575}" type="datetime1">
              <a:rPr lang="en-US"/>
              <a:pPr>
                <a:defRPr/>
              </a:pPr>
              <a:t>12/14/2015</a:t>
            </a:fld>
            <a:endParaRPr lang="en-US" dirty="0"/>
          </a:p>
        </p:txBody>
      </p:sp>
      <p:sp>
        <p:nvSpPr>
          <p:cNvPr id="6"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1"/>
          <p:cNvSpPr>
            <a:spLocks noGrp="1" noChangeArrowheads="1"/>
          </p:cNvSpPr>
          <p:nvPr>
            <p:ph type="sldNum" sz="quarter" idx="12"/>
          </p:nvPr>
        </p:nvSpPr>
        <p:spPr>
          <a:ln/>
        </p:spPr>
        <p:txBody>
          <a:bodyPr/>
          <a:lstStyle>
            <a:lvl1pPr>
              <a:defRPr/>
            </a:lvl1pPr>
          </a:lstStyle>
          <a:p>
            <a:pPr>
              <a:defRPr/>
            </a:pPr>
            <a:fld id="{375EFC73-6D00-477D-A65C-3B8BC09CFCF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
          <p:cNvSpPr>
            <a:spLocks noGrp="1" noChangeArrowheads="1"/>
          </p:cNvSpPr>
          <p:nvPr>
            <p:ph type="dt" sz="half" idx="10"/>
          </p:nvPr>
        </p:nvSpPr>
        <p:spPr>
          <a:ln/>
        </p:spPr>
        <p:txBody>
          <a:bodyPr/>
          <a:lstStyle>
            <a:lvl1pPr>
              <a:defRPr/>
            </a:lvl1pPr>
          </a:lstStyle>
          <a:p>
            <a:pPr>
              <a:defRPr/>
            </a:pPr>
            <a:fld id="{E751017E-575B-43BF-BC3B-5D36BD6C320B}" type="datetime1">
              <a:rPr lang="en-US"/>
              <a:pPr>
                <a:defRPr/>
              </a:pPr>
              <a:t>12/14/2015</a:t>
            </a:fld>
            <a:endParaRPr lang="en-US" dirty="0"/>
          </a:p>
        </p:txBody>
      </p:sp>
      <p:sp>
        <p:nvSpPr>
          <p:cNvPr id="8"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71"/>
          <p:cNvSpPr>
            <a:spLocks noGrp="1" noChangeArrowheads="1"/>
          </p:cNvSpPr>
          <p:nvPr>
            <p:ph type="sldNum" sz="quarter" idx="12"/>
          </p:nvPr>
        </p:nvSpPr>
        <p:spPr>
          <a:ln/>
        </p:spPr>
        <p:txBody>
          <a:bodyPr/>
          <a:lstStyle>
            <a:lvl1pPr>
              <a:defRPr/>
            </a:lvl1pPr>
          </a:lstStyle>
          <a:p>
            <a:pPr>
              <a:defRPr/>
            </a:pPr>
            <a:fld id="{615CD3D3-06BB-4470-A9B9-39C0A318F9E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9"/>
          <p:cNvSpPr>
            <a:spLocks noGrp="1" noChangeArrowheads="1"/>
          </p:cNvSpPr>
          <p:nvPr>
            <p:ph type="dt" sz="half" idx="10"/>
          </p:nvPr>
        </p:nvSpPr>
        <p:spPr>
          <a:ln/>
        </p:spPr>
        <p:txBody>
          <a:bodyPr/>
          <a:lstStyle>
            <a:lvl1pPr>
              <a:defRPr/>
            </a:lvl1pPr>
          </a:lstStyle>
          <a:p>
            <a:pPr>
              <a:defRPr/>
            </a:pPr>
            <a:fld id="{D433A522-3632-4462-951C-888B47949BE6}" type="datetime1">
              <a:rPr lang="en-US"/>
              <a:pPr>
                <a:defRPr/>
              </a:pPr>
              <a:t>12/14/2015</a:t>
            </a:fld>
            <a:endParaRPr lang="en-US" dirty="0"/>
          </a:p>
        </p:txBody>
      </p:sp>
      <p:sp>
        <p:nvSpPr>
          <p:cNvPr id="4"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1"/>
          <p:cNvSpPr>
            <a:spLocks noGrp="1" noChangeArrowheads="1"/>
          </p:cNvSpPr>
          <p:nvPr>
            <p:ph type="sldNum" sz="quarter" idx="12"/>
          </p:nvPr>
        </p:nvSpPr>
        <p:spPr>
          <a:ln/>
        </p:spPr>
        <p:txBody>
          <a:bodyPr/>
          <a:lstStyle>
            <a:lvl1pPr>
              <a:defRPr/>
            </a:lvl1pPr>
          </a:lstStyle>
          <a:p>
            <a:pPr>
              <a:defRPr/>
            </a:pPr>
            <a:fld id="{826D9980-6054-4A41-98A7-B6296272212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fld id="{EC6087A2-A003-4BAF-99FD-655B4BF147B3}" type="datetime1">
              <a:rPr lang="en-US"/>
              <a:pPr>
                <a:defRPr/>
              </a:pPr>
              <a:t>12/14/2015</a:t>
            </a:fld>
            <a:endParaRPr lang="en-US" dirty="0"/>
          </a:p>
        </p:txBody>
      </p:sp>
      <p:sp>
        <p:nvSpPr>
          <p:cNvPr id="3"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71"/>
          <p:cNvSpPr>
            <a:spLocks noGrp="1" noChangeArrowheads="1"/>
          </p:cNvSpPr>
          <p:nvPr>
            <p:ph type="sldNum" sz="quarter" idx="12"/>
          </p:nvPr>
        </p:nvSpPr>
        <p:spPr>
          <a:ln/>
        </p:spPr>
        <p:txBody>
          <a:bodyPr/>
          <a:lstStyle>
            <a:lvl1pPr>
              <a:defRPr/>
            </a:lvl1pPr>
          </a:lstStyle>
          <a:p>
            <a:pPr>
              <a:defRPr/>
            </a:pPr>
            <a:fld id="{FAB50B3F-94A5-4F9B-86EE-F9EB2D77878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fld id="{1DEB6CE5-365B-4B31-AA6D-151DC6473D70}" type="datetime1">
              <a:rPr lang="en-US"/>
              <a:pPr>
                <a:defRPr/>
              </a:pPr>
              <a:t>12/14/2015</a:t>
            </a:fld>
            <a:endParaRPr lang="en-US" dirty="0"/>
          </a:p>
        </p:txBody>
      </p:sp>
      <p:sp>
        <p:nvSpPr>
          <p:cNvPr id="6"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1"/>
          <p:cNvSpPr>
            <a:spLocks noGrp="1" noChangeArrowheads="1"/>
          </p:cNvSpPr>
          <p:nvPr>
            <p:ph type="sldNum" sz="quarter" idx="12"/>
          </p:nvPr>
        </p:nvSpPr>
        <p:spPr>
          <a:ln/>
        </p:spPr>
        <p:txBody>
          <a:bodyPr/>
          <a:lstStyle>
            <a:lvl1pPr>
              <a:defRPr/>
            </a:lvl1pPr>
          </a:lstStyle>
          <a:p>
            <a:pPr>
              <a:defRPr/>
            </a:pPr>
            <a:fld id="{799BD050-0F65-4351-83CD-1D1C1090C38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fld id="{E89B71CF-BD22-4228-A65E-7CD1E12704CC}" type="datetime1">
              <a:rPr lang="en-US"/>
              <a:pPr>
                <a:defRPr/>
              </a:pPr>
              <a:t>12/14/2015</a:t>
            </a:fld>
            <a:endParaRPr lang="en-US" dirty="0"/>
          </a:p>
        </p:txBody>
      </p:sp>
      <p:sp>
        <p:nvSpPr>
          <p:cNvPr id="6" name="Rectangle 70"/>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1"/>
          <p:cNvSpPr>
            <a:spLocks noGrp="1" noChangeArrowheads="1"/>
          </p:cNvSpPr>
          <p:nvPr>
            <p:ph type="sldNum" sz="quarter" idx="12"/>
          </p:nvPr>
        </p:nvSpPr>
        <p:spPr>
          <a:ln/>
        </p:spPr>
        <p:txBody>
          <a:bodyPr/>
          <a:lstStyle>
            <a:lvl1pPr>
              <a:defRPr/>
            </a:lvl1pPr>
          </a:lstStyle>
          <a:p>
            <a:pPr>
              <a:defRPr/>
            </a:pPr>
            <a:fld id="{2DCD2DCA-9CBB-4D58-A581-1155F5787AF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02"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en-US" dirty="0"/>
          </a:p>
        </p:txBody>
      </p:sp>
      <p:grpSp>
        <p:nvGrpSpPr>
          <p:cNvPr id="2051" name="Group 3"/>
          <p:cNvGrpSpPr>
            <a:grpSpLocks/>
          </p:cNvGrpSpPr>
          <p:nvPr/>
        </p:nvGrpSpPr>
        <p:grpSpPr bwMode="auto">
          <a:xfrm>
            <a:off x="3175" y="4267200"/>
            <a:ext cx="9140825" cy="2590800"/>
            <a:chOff x="2" y="2688"/>
            <a:chExt cx="5758" cy="1632"/>
          </a:xfrm>
        </p:grpSpPr>
        <p:sp>
          <p:nvSpPr>
            <p:cNvPr id="61440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dirty="0"/>
            </a:p>
          </p:txBody>
        </p:sp>
        <p:grpSp>
          <p:nvGrpSpPr>
            <p:cNvPr id="2058" name="Group 5"/>
            <p:cNvGrpSpPr>
              <a:grpSpLocks/>
            </p:cNvGrpSpPr>
            <p:nvPr userDrawn="1"/>
          </p:nvGrpSpPr>
          <p:grpSpPr bwMode="auto">
            <a:xfrm>
              <a:off x="3528" y="3715"/>
              <a:ext cx="792" cy="521"/>
              <a:chOff x="3527" y="3715"/>
              <a:chExt cx="792" cy="521"/>
            </a:xfrm>
          </p:grpSpPr>
          <p:sp>
            <p:nvSpPr>
              <p:cNvPr id="61440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dirty="0"/>
              </a:p>
            </p:txBody>
          </p:sp>
          <p:sp>
            <p:nvSpPr>
              <p:cNvPr id="61440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0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61440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1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61441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dirty="0"/>
              </a:p>
            </p:txBody>
          </p:sp>
          <p:sp>
            <p:nvSpPr>
              <p:cNvPr id="61441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dirty="0"/>
              </a:p>
            </p:txBody>
          </p:sp>
          <p:sp>
            <p:nvSpPr>
              <p:cNvPr id="61441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61441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dirty="0"/>
              </a:p>
            </p:txBody>
          </p:sp>
          <p:sp>
            <p:nvSpPr>
              <p:cNvPr id="61441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dirty="0"/>
              </a:p>
            </p:txBody>
          </p:sp>
          <p:sp>
            <p:nvSpPr>
              <p:cNvPr id="61441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dirty="0"/>
              </a:p>
            </p:txBody>
          </p:sp>
        </p:grpSp>
        <p:grpSp>
          <p:nvGrpSpPr>
            <p:cNvPr id="2059" name="Group 17"/>
            <p:cNvGrpSpPr>
              <a:grpSpLocks/>
            </p:cNvGrpSpPr>
            <p:nvPr userDrawn="1"/>
          </p:nvGrpSpPr>
          <p:grpSpPr bwMode="auto">
            <a:xfrm>
              <a:off x="1776" y="3631"/>
              <a:ext cx="1626" cy="683"/>
              <a:chOff x="1776" y="3631"/>
              <a:chExt cx="1626" cy="683"/>
            </a:xfrm>
          </p:grpSpPr>
          <p:sp>
            <p:nvSpPr>
              <p:cNvPr id="61441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dirty="0"/>
              </a:p>
            </p:txBody>
          </p:sp>
          <p:sp>
            <p:nvSpPr>
              <p:cNvPr id="61441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dirty="0"/>
              </a:p>
            </p:txBody>
          </p:sp>
          <p:sp>
            <p:nvSpPr>
              <p:cNvPr id="61442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dirty="0"/>
              </a:p>
            </p:txBody>
          </p:sp>
          <p:sp>
            <p:nvSpPr>
              <p:cNvPr id="61442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2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2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2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dirty="0"/>
              </a:p>
            </p:txBody>
          </p:sp>
          <p:sp>
            <p:nvSpPr>
              <p:cNvPr id="61442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dirty="0"/>
              </a:p>
            </p:txBody>
          </p:sp>
          <p:sp>
            <p:nvSpPr>
              <p:cNvPr id="61442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dirty="0"/>
              </a:p>
            </p:txBody>
          </p:sp>
          <p:sp>
            <p:nvSpPr>
              <p:cNvPr id="61442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dirty="0"/>
              </a:p>
            </p:txBody>
          </p:sp>
          <p:sp>
            <p:nvSpPr>
              <p:cNvPr id="61442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dirty="0"/>
              </a:p>
            </p:txBody>
          </p:sp>
          <p:sp>
            <p:nvSpPr>
              <p:cNvPr id="61442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dirty="0"/>
              </a:p>
            </p:txBody>
          </p:sp>
          <p:sp>
            <p:nvSpPr>
              <p:cNvPr id="61443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US" dirty="0"/>
              </a:p>
            </p:txBody>
          </p:sp>
          <p:sp>
            <p:nvSpPr>
              <p:cNvPr id="61443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US" dirty="0"/>
              </a:p>
            </p:txBody>
          </p:sp>
          <p:sp>
            <p:nvSpPr>
              <p:cNvPr id="61443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61443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61443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dirty="0"/>
              </a:p>
            </p:txBody>
          </p:sp>
          <p:sp>
            <p:nvSpPr>
              <p:cNvPr id="61443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US" dirty="0"/>
              </a:p>
            </p:txBody>
          </p:sp>
        </p:grpSp>
        <p:grpSp>
          <p:nvGrpSpPr>
            <p:cNvPr id="2060" name="Group 36"/>
            <p:cNvGrpSpPr>
              <a:grpSpLocks/>
            </p:cNvGrpSpPr>
            <p:nvPr userDrawn="1"/>
          </p:nvGrpSpPr>
          <p:grpSpPr bwMode="auto">
            <a:xfrm>
              <a:off x="4128" y="3360"/>
              <a:ext cx="1351" cy="821"/>
              <a:chOff x="4128" y="3360"/>
              <a:chExt cx="1351" cy="821"/>
            </a:xfrm>
          </p:grpSpPr>
          <p:sp>
            <p:nvSpPr>
              <p:cNvPr id="61443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61443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61443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dirty="0"/>
              </a:p>
            </p:txBody>
          </p:sp>
          <p:sp>
            <p:nvSpPr>
              <p:cNvPr id="61444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61444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61444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61444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dirty="0"/>
              </a:p>
            </p:txBody>
          </p:sp>
          <p:sp>
            <p:nvSpPr>
              <p:cNvPr id="61444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US" dirty="0"/>
              </a:p>
            </p:txBody>
          </p:sp>
          <p:sp>
            <p:nvSpPr>
              <p:cNvPr id="61444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dirty="0"/>
              </a:p>
            </p:txBody>
          </p:sp>
          <p:sp>
            <p:nvSpPr>
              <p:cNvPr id="61444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61444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dirty="0"/>
              </a:p>
            </p:txBody>
          </p:sp>
          <p:sp>
            <p:nvSpPr>
              <p:cNvPr id="61444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dirty="0"/>
              </a:p>
            </p:txBody>
          </p:sp>
          <p:sp>
            <p:nvSpPr>
              <p:cNvPr id="61444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5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61445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dirty="0"/>
              </a:p>
            </p:txBody>
          </p:sp>
          <p:sp>
            <p:nvSpPr>
              <p:cNvPr id="61445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dirty="0"/>
              </a:p>
            </p:txBody>
          </p:sp>
          <p:sp>
            <p:nvSpPr>
              <p:cNvPr id="61445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dirty="0"/>
              </a:p>
            </p:txBody>
          </p:sp>
        </p:grpSp>
        <p:grpSp>
          <p:nvGrpSpPr>
            <p:cNvPr id="2061" name="Group 54"/>
            <p:cNvGrpSpPr>
              <a:grpSpLocks/>
            </p:cNvGrpSpPr>
            <p:nvPr userDrawn="1"/>
          </p:nvGrpSpPr>
          <p:grpSpPr bwMode="auto">
            <a:xfrm>
              <a:off x="5280" y="3024"/>
              <a:ext cx="425" cy="258"/>
              <a:chOff x="5280" y="3024"/>
              <a:chExt cx="425" cy="258"/>
            </a:xfrm>
          </p:grpSpPr>
          <p:sp>
            <p:nvSpPr>
              <p:cNvPr id="61445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61445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61445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61445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sp>
            <p:nvSpPr>
              <p:cNvPr id="61445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dirty="0"/>
              </a:p>
            </p:txBody>
          </p:sp>
          <p:sp>
            <p:nvSpPr>
              <p:cNvPr id="61446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dirty="0"/>
              </a:p>
            </p:txBody>
          </p:sp>
          <p:sp>
            <p:nvSpPr>
              <p:cNvPr id="61446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dirty="0"/>
              </a:p>
            </p:txBody>
          </p:sp>
          <p:grpSp>
            <p:nvGrpSpPr>
              <p:cNvPr id="2069" name="Group 62"/>
              <p:cNvGrpSpPr>
                <a:grpSpLocks/>
              </p:cNvGrpSpPr>
              <p:nvPr/>
            </p:nvGrpSpPr>
            <p:grpSpPr bwMode="auto">
              <a:xfrm>
                <a:off x="5381" y="3085"/>
                <a:ext cx="227" cy="132"/>
                <a:chOff x="5381" y="3085"/>
                <a:chExt cx="227" cy="132"/>
              </a:xfrm>
            </p:grpSpPr>
            <p:sp>
              <p:nvSpPr>
                <p:cNvPr id="61446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dirty="0"/>
                </a:p>
              </p:txBody>
            </p:sp>
            <p:sp>
              <p:nvSpPr>
                <p:cNvPr id="61446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dirty="0"/>
                </a:p>
              </p:txBody>
            </p:sp>
            <p:sp>
              <p:nvSpPr>
                <p:cNvPr id="61446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dirty="0"/>
                </a:p>
              </p:txBody>
            </p:sp>
            <p:sp>
              <p:nvSpPr>
                <p:cNvPr id="61446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dirty="0"/>
                </a:p>
              </p:txBody>
            </p:sp>
          </p:grpSp>
        </p:grpSp>
      </p:grpSp>
      <p:sp>
        <p:nvSpPr>
          <p:cNvPr id="614467"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614468"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fld id="{85569988-F3D4-4F73-9BA9-05DE04709EE4}" type="datetime1">
              <a:rPr lang="en-US"/>
              <a:pPr>
                <a:defRPr/>
              </a:pPr>
              <a:t>12/14/2015</a:t>
            </a:fld>
            <a:endParaRPr lang="en-US" dirty="0"/>
          </a:p>
        </p:txBody>
      </p:sp>
      <p:sp>
        <p:nvSpPr>
          <p:cNvPr id="61447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endParaRPr lang="en-US" dirty="0"/>
          </a:p>
        </p:txBody>
      </p:sp>
      <p:sp>
        <p:nvSpPr>
          <p:cNvPr id="61447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87CD6F57-945B-4046-B05B-BFB1A8FD4C2F}"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697"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1.eere.energy.gov/femp/" TargetMode="External"/><Relationship Id="rId7" Type="http://schemas.openxmlformats.org/officeDocument/2006/relationships/image" Target="../media/image2.png"/><Relationship Id="rId2" Type="http://schemas.openxmlformats.org/officeDocument/2006/relationships/hyperlink" Target="http://www.energystar.gov/" TargetMode="Externa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hyperlink" Target="http://www.epa.gov/ozone/snap/" TargetMode="External"/><Relationship Id="rId4" Type="http://schemas.openxmlformats.org/officeDocument/2006/relationships/hyperlink" Target="http://www.epeat.n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epa.gov/cpg/" TargetMode="External"/><Relationship Id="rId2" Type="http://schemas.openxmlformats.org/officeDocument/2006/relationships/hyperlink" Target="http://www.epa.gov/ecotox/"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hyperlink" Target="http://www.epa.gov/watersen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7.wmf"/><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wmf"/><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wmf"/><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13.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8" Type="http://schemas.openxmlformats.org/officeDocument/2006/relationships/hyperlink" Target="http://www.ciwmb.ca.gov/rcp/" TargetMode="External"/><Relationship Id="rId3" Type="http://schemas.openxmlformats.org/officeDocument/2006/relationships/hyperlink" Target="http://www.epa.gov/cpg/" TargetMode="External"/><Relationship Id="rId7" Type="http://schemas.openxmlformats.org/officeDocument/2006/relationships/hyperlink" Target="http://yosemite1.epa.gov/oppt/eppstand2.ns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gsaadvantage.gov/" TargetMode="External"/><Relationship Id="rId5" Type="http://schemas.openxmlformats.org/officeDocument/2006/relationships/hyperlink" Target="http://hss.doe.gov/sesa/sustainability/epp/" TargetMode="External"/><Relationship Id="rId10" Type="http://schemas.openxmlformats.org/officeDocument/2006/relationships/image" Target="../media/image3.wmf"/><Relationship Id="rId4" Type="http://schemas.openxmlformats.org/officeDocument/2006/relationships/hyperlink" Target="http://www.biopreferred.gov/" TargetMode="External"/><Relationship Id="rId9"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wmf"/><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biopreferred.gov/" TargetMode="External"/><Relationship Id="rId2" Type="http://schemas.openxmlformats.org/officeDocument/2006/relationships/hyperlink" Target="http://www.afdc.energy.gov/afdc/"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hyperlink" Target="http://www.eere.energy.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0"/>
          <p:cNvSpPr>
            <a:spLocks noGrp="1" noChangeArrowheads="1"/>
          </p:cNvSpPr>
          <p:nvPr>
            <p:ph type="sldNum" sz="quarter" idx="12"/>
          </p:nvPr>
        </p:nvSpPr>
        <p:spPr/>
        <p:txBody>
          <a:bodyPr/>
          <a:lstStyle/>
          <a:p>
            <a:pPr>
              <a:defRPr/>
            </a:pPr>
            <a:fld id="{B8C98547-4DC9-43A3-B553-722574A21DD8}" type="slidenum">
              <a:rPr lang="en-US"/>
              <a:pPr>
                <a:defRPr/>
              </a:pPr>
              <a:t>1</a:t>
            </a:fld>
            <a:endParaRPr lang="en-US" dirty="0"/>
          </a:p>
        </p:txBody>
      </p:sp>
      <p:sp>
        <p:nvSpPr>
          <p:cNvPr id="459778" name="Rectangle 2"/>
          <p:cNvSpPr>
            <a:spLocks noGrp="1" noChangeArrowheads="1"/>
          </p:cNvSpPr>
          <p:nvPr>
            <p:ph type="ctrTitle"/>
          </p:nvPr>
        </p:nvSpPr>
        <p:spPr>
          <a:xfrm>
            <a:off x="0" y="1692275"/>
            <a:ext cx="9144000" cy="2344738"/>
          </a:xfrm>
        </p:spPr>
        <p:txBody>
          <a:bodyPr/>
          <a:lstStyle/>
          <a:p>
            <a:pPr eaLnBrk="1" hangingPunct="1">
              <a:defRPr/>
            </a:pPr>
            <a:r>
              <a:rPr lang="en-US" sz="4000" dirty="0" smtClean="0">
                <a:effectLst/>
                <a:latin typeface="ChelthmITC Bk BT" pitchFamily="18" charset="0"/>
              </a:rPr>
              <a:t>Training for Purchase Card Users and Approving Officials</a:t>
            </a:r>
            <a:r>
              <a:rPr lang="en-US" sz="4000" dirty="0" smtClean="0">
                <a:latin typeface="ChelthmITC Bk BT" pitchFamily="18" charset="0"/>
              </a:rPr>
              <a:t> </a:t>
            </a:r>
          </a:p>
        </p:txBody>
      </p:sp>
      <p:sp>
        <p:nvSpPr>
          <p:cNvPr id="459780" name="Rectangle 4"/>
          <p:cNvSpPr>
            <a:spLocks noChangeArrowheads="1"/>
          </p:cNvSpPr>
          <p:nvPr/>
        </p:nvSpPr>
        <p:spPr bwMode="auto">
          <a:xfrm>
            <a:off x="249238" y="566670"/>
            <a:ext cx="8742362" cy="1712891"/>
          </a:xfrm>
          <a:prstGeom prst="rect">
            <a:avLst/>
          </a:prstGeom>
          <a:noFill/>
          <a:ln w="9525">
            <a:noFill/>
            <a:miter lim="800000"/>
            <a:headEnd/>
            <a:tailEnd/>
          </a:ln>
        </p:spPr>
        <p:txBody>
          <a:bodyPr/>
          <a:lstStyle/>
          <a:p>
            <a:pPr algn="ctr">
              <a:spcBef>
                <a:spcPct val="40000"/>
              </a:spcBef>
              <a:defRPr/>
            </a:pPr>
            <a:r>
              <a:rPr lang="en-US" sz="4200" b="1" dirty="0" smtClean="0">
                <a:solidFill>
                  <a:srgbClr val="FFFF66"/>
                </a:solidFill>
              </a:rPr>
              <a:t>Sustainable </a:t>
            </a:r>
          </a:p>
          <a:p>
            <a:pPr algn="ctr">
              <a:spcBef>
                <a:spcPct val="40000"/>
              </a:spcBef>
              <a:defRPr/>
            </a:pPr>
            <a:r>
              <a:rPr lang="en-US" sz="4200" b="1" dirty="0" smtClean="0">
                <a:solidFill>
                  <a:srgbClr val="FFFF66"/>
                </a:solidFill>
              </a:rPr>
              <a:t>Acquisition</a:t>
            </a:r>
            <a:endParaRPr lang="en-US" sz="4200" b="1" dirty="0">
              <a:solidFill>
                <a:srgbClr val="FFFF66"/>
              </a:solidFill>
              <a:effectLst>
                <a:outerShdw blurRad="38100" dist="38100" dir="2700000" algn="tl">
                  <a:srgbClr val="000000"/>
                </a:outerShdw>
              </a:effectLst>
            </a:endParaRPr>
          </a:p>
        </p:txBody>
      </p:sp>
      <p:pic>
        <p:nvPicPr>
          <p:cNvPr id="4101" name="Picture 5" descr="BS00693_"/>
          <p:cNvPicPr>
            <a:picLocks noChangeAspect="1" noChangeArrowheads="1"/>
          </p:cNvPicPr>
          <p:nvPr/>
        </p:nvPicPr>
        <p:blipFill>
          <a:blip r:embed="rId3" cstate="print"/>
          <a:srcRect/>
          <a:stretch>
            <a:fillRect/>
          </a:stretch>
        </p:blipFill>
        <p:spPr bwMode="auto">
          <a:xfrm>
            <a:off x="3733800" y="4117975"/>
            <a:ext cx="1676400" cy="1243013"/>
          </a:xfrm>
          <a:prstGeom prst="rect">
            <a:avLst/>
          </a:prstGeom>
          <a:noFill/>
          <a:ln w="9525">
            <a:noFill/>
            <a:miter lim="800000"/>
            <a:headEnd/>
            <a:tailEnd/>
          </a:ln>
        </p:spPr>
      </p:pic>
      <p:pic>
        <p:nvPicPr>
          <p:cNvPr id="4102" name="Picture 9"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5588" y="5770563"/>
            <a:ext cx="947737" cy="963612"/>
          </a:xfrm>
          <a:prstGeom prst="rect">
            <a:avLst/>
          </a:prstGeom>
          <a:noFill/>
          <a:ln w="9525">
            <a:noFill/>
            <a:miter lim="800000"/>
            <a:headEnd/>
            <a:tailEnd/>
          </a:ln>
        </p:spPr>
      </p:pic>
      <p:pic>
        <p:nvPicPr>
          <p:cNvPr id="4103" name="Picture 10" descr="doe"/>
          <p:cNvPicPr>
            <a:picLocks noChangeAspect="1" noChangeArrowheads="1"/>
          </p:cNvPicPr>
          <p:nvPr/>
        </p:nvPicPr>
        <p:blipFill>
          <a:blip r:embed="rId5" cstate="print"/>
          <a:srcRect/>
          <a:stretch>
            <a:fillRect/>
          </a:stretch>
        </p:blipFill>
        <p:spPr bwMode="auto">
          <a:xfrm>
            <a:off x="7567613" y="5872163"/>
            <a:ext cx="823912" cy="823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A9A48C-DEA0-4963-814C-708F85F27FA9}" type="slidenum">
              <a:rPr lang="en-US"/>
              <a:pPr>
                <a:defRPr/>
              </a:pPr>
              <a:t>10</a:t>
            </a:fld>
            <a:endParaRPr lang="en-US" dirty="0"/>
          </a:p>
        </p:txBody>
      </p:sp>
      <p:sp>
        <p:nvSpPr>
          <p:cNvPr id="626690" name="Rectangle 2"/>
          <p:cNvSpPr>
            <a:spLocks noGrp="1" noChangeArrowheads="1"/>
          </p:cNvSpPr>
          <p:nvPr>
            <p:ph type="title"/>
          </p:nvPr>
        </p:nvSpPr>
        <p:spPr/>
        <p:txBody>
          <a:bodyPr/>
          <a:lstStyle/>
          <a:p>
            <a:pPr eaLnBrk="1" hangingPunct="1">
              <a:defRPr/>
            </a:pPr>
            <a:r>
              <a:rPr lang="en-US" sz="2400" dirty="0" smtClean="0"/>
              <a:t>Environmentally Preferable Products Include All of These</a:t>
            </a:r>
          </a:p>
        </p:txBody>
      </p:sp>
      <p:sp>
        <p:nvSpPr>
          <p:cNvPr id="626691" name="Rectangle 3"/>
          <p:cNvSpPr>
            <a:spLocks noGrp="1" noChangeArrowheads="1"/>
          </p:cNvSpPr>
          <p:nvPr>
            <p:ph type="body" idx="1"/>
          </p:nvPr>
        </p:nvSpPr>
        <p:spPr>
          <a:xfrm>
            <a:off x="400050" y="1600200"/>
            <a:ext cx="8229600" cy="4525963"/>
          </a:xfrm>
        </p:spPr>
        <p:txBody>
          <a:bodyPr/>
          <a:lstStyle/>
          <a:p>
            <a:pPr eaLnBrk="1" hangingPunct="1">
              <a:lnSpc>
                <a:spcPct val="80000"/>
              </a:lnSpc>
              <a:buClr>
                <a:srgbClr val="99FF99"/>
              </a:buClr>
              <a:defRPr/>
            </a:pPr>
            <a:r>
              <a:rPr lang="en-US" sz="2400" dirty="0" smtClean="0"/>
              <a:t>Energy Star® products identified by DOE and EPA at </a:t>
            </a:r>
            <a:r>
              <a:rPr lang="en-US" sz="2400" dirty="0" smtClean="0">
                <a:hlinkClick r:id="rId2"/>
              </a:rPr>
              <a:t>http://www.energystar.gov/</a:t>
            </a:r>
            <a:r>
              <a:rPr lang="en-US" sz="2400" dirty="0" smtClean="0"/>
              <a:t> , as well as FEMP-designated energy-efficient products at </a:t>
            </a:r>
            <a:r>
              <a:rPr lang="en-US" sz="2400" dirty="0" smtClean="0">
                <a:hlinkClick r:id="rId3"/>
              </a:rPr>
              <a:t>http://www1.eere.energy.gov/femp/</a:t>
            </a:r>
            <a:endParaRPr lang="en-US" sz="2400" dirty="0" smtClean="0"/>
          </a:p>
          <a:p>
            <a:pPr eaLnBrk="1" hangingPunct="1">
              <a:lnSpc>
                <a:spcPct val="80000"/>
              </a:lnSpc>
              <a:buClr>
                <a:srgbClr val="99FF99"/>
              </a:buClr>
              <a:defRPr/>
            </a:pPr>
            <a:endParaRPr lang="en-US" sz="2400" dirty="0" smtClean="0"/>
          </a:p>
          <a:p>
            <a:pPr eaLnBrk="1" hangingPunct="1">
              <a:lnSpc>
                <a:spcPct val="80000"/>
              </a:lnSpc>
              <a:buClr>
                <a:srgbClr val="99FF99"/>
              </a:buClr>
              <a:defRPr/>
            </a:pPr>
            <a:r>
              <a:rPr lang="en-US" sz="2400" dirty="0" smtClean="0"/>
              <a:t>EPEAT-registered electronic products.  The EPEAT initiative is a relatively new initiative added to the Federal Acquisition Regulation in 2008.  A Home Page has been established to identify environmentally preferable electronic equipment at:  </a:t>
            </a:r>
            <a:r>
              <a:rPr lang="en-US" sz="2400" dirty="0" smtClean="0">
                <a:hlinkClick r:id="rId4"/>
              </a:rPr>
              <a:t>http://www.epeat.net/</a:t>
            </a:r>
            <a:endParaRPr lang="en-US" sz="2400" dirty="0" smtClean="0"/>
          </a:p>
          <a:p>
            <a:pPr eaLnBrk="1" hangingPunct="1">
              <a:lnSpc>
                <a:spcPct val="80000"/>
              </a:lnSpc>
              <a:buClr>
                <a:srgbClr val="99FF99"/>
              </a:buClr>
              <a:defRPr/>
            </a:pPr>
            <a:endParaRPr lang="en-US" sz="2400" dirty="0" smtClean="0"/>
          </a:p>
          <a:p>
            <a:pPr eaLnBrk="1" hangingPunct="1">
              <a:lnSpc>
                <a:spcPct val="80000"/>
              </a:lnSpc>
              <a:buClr>
                <a:srgbClr val="99FF99"/>
              </a:buClr>
              <a:defRPr/>
            </a:pPr>
            <a:r>
              <a:rPr lang="en-US" sz="2400" dirty="0" smtClean="0"/>
              <a:t>Non-ozone depleting substances, as identified in EPA’s Significant New Alternatives Program at </a:t>
            </a:r>
            <a:r>
              <a:rPr lang="en-US" sz="2400" dirty="0" smtClean="0">
                <a:hlinkClick r:id="rId5"/>
              </a:rPr>
              <a:t>http://www.epa.gov/ozone/snap/</a:t>
            </a:r>
            <a:endParaRPr lang="en-US" sz="2400" dirty="0" smtClean="0"/>
          </a:p>
        </p:txBody>
      </p:sp>
      <p:pic>
        <p:nvPicPr>
          <p:cNvPr id="16389" name="Picture 4" descr="doe"/>
          <p:cNvPicPr>
            <a:picLocks noChangeAspect="1" noChangeArrowheads="1"/>
          </p:cNvPicPr>
          <p:nvPr/>
        </p:nvPicPr>
        <p:blipFill>
          <a:blip r:embed="rId6" cstate="print"/>
          <a:srcRect/>
          <a:stretch>
            <a:fillRect/>
          </a:stretch>
        </p:blipFill>
        <p:spPr bwMode="auto">
          <a:xfrm>
            <a:off x="7413625" y="5810250"/>
            <a:ext cx="906463" cy="906463"/>
          </a:xfrm>
          <a:prstGeom prst="rect">
            <a:avLst/>
          </a:prstGeom>
          <a:noFill/>
          <a:ln w="9525">
            <a:noFill/>
            <a:miter lim="800000"/>
            <a:headEnd/>
            <a:tailEnd/>
          </a:ln>
        </p:spPr>
      </p:pic>
      <p:pic>
        <p:nvPicPr>
          <p:cNvPr id="16390" name="Picture 5" descr="RECYC"/>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23838" y="6010275"/>
            <a:ext cx="847725" cy="847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96AC5A6-057F-418F-B3B8-7EDDE7A907D5}" type="slidenum">
              <a:rPr lang="en-US"/>
              <a:pPr>
                <a:defRPr/>
              </a:pPr>
              <a:t>11</a:t>
            </a:fld>
            <a:endParaRPr lang="en-US" dirty="0"/>
          </a:p>
        </p:txBody>
      </p:sp>
      <p:sp>
        <p:nvSpPr>
          <p:cNvPr id="627714" name="Rectangle 2"/>
          <p:cNvSpPr>
            <a:spLocks noGrp="1" noChangeArrowheads="1"/>
          </p:cNvSpPr>
          <p:nvPr>
            <p:ph type="title"/>
          </p:nvPr>
        </p:nvSpPr>
        <p:spPr/>
        <p:txBody>
          <a:bodyPr/>
          <a:lstStyle/>
          <a:p>
            <a:pPr eaLnBrk="1" hangingPunct="1">
              <a:defRPr/>
            </a:pPr>
            <a:r>
              <a:rPr lang="en-US" sz="2400" dirty="0" smtClean="0"/>
              <a:t>Environmentally Preferable Products Include All of These</a:t>
            </a:r>
          </a:p>
        </p:txBody>
      </p:sp>
      <p:sp>
        <p:nvSpPr>
          <p:cNvPr id="627715" name="Rectangle 3"/>
          <p:cNvSpPr>
            <a:spLocks noGrp="1" noChangeArrowheads="1"/>
          </p:cNvSpPr>
          <p:nvPr>
            <p:ph type="body" idx="1"/>
          </p:nvPr>
        </p:nvSpPr>
        <p:spPr/>
        <p:txBody>
          <a:bodyPr/>
          <a:lstStyle/>
          <a:p>
            <a:pPr eaLnBrk="1" hangingPunct="1">
              <a:lnSpc>
                <a:spcPct val="80000"/>
              </a:lnSpc>
              <a:buClr>
                <a:srgbClr val="99FF99"/>
              </a:buClr>
              <a:defRPr/>
            </a:pPr>
            <a:r>
              <a:rPr lang="en-US" sz="2000" dirty="0" smtClean="0"/>
              <a:t>Products with low or no toxic or hazardous constituents, consistent with section VIII.A of the implementing instructions for Executive Order 13423.  Each agency is tasked by the Implementing Instructions to develop goals and a list of toxic chemicals, hazardous substances and other pollutants by January 24, 2008.  Information on this is available at </a:t>
            </a:r>
            <a:r>
              <a:rPr lang="en-US" sz="2000" dirty="0" smtClean="0">
                <a:hlinkClick r:id="rId2"/>
              </a:rPr>
              <a:t>http://www.epa.gov/ecotox/</a:t>
            </a:r>
            <a:r>
              <a:rPr lang="en-US" sz="2000" dirty="0" smtClean="0"/>
              <a:t> </a:t>
            </a:r>
          </a:p>
          <a:p>
            <a:pPr eaLnBrk="1" hangingPunct="1">
              <a:lnSpc>
                <a:spcPct val="80000"/>
              </a:lnSpc>
              <a:buClr>
                <a:srgbClr val="99FF99"/>
              </a:buClr>
              <a:defRPr/>
            </a:pPr>
            <a:endParaRPr lang="en-US" sz="2000" dirty="0" smtClean="0"/>
          </a:p>
          <a:p>
            <a:pPr eaLnBrk="1" hangingPunct="1">
              <a:lnSpc>
                <a:spcPct val="80000"/>
              </a:lnSpc>
              <a:buClr>
                <a:srgbClr val="99FF99"/>
              </a:buClr>
              <a:defRPr/>
            </a:pPr>
            <a:r>
              <a:rPr lang="en-US" sz="2000" dirty="0" smtClean="0"/>
              <a:t>Recycled content products designated in EPA’s Comprehensive Procurement Guidelines at </a:t>
            </a:r>
            <a:r>
              <a:rPr lang="en-US" sz="2000" dirty="0" smtClean="0">
                <a:hlinkClick r:id="rId3"/>
              </a:rPr>
              <a:t>http://www.epa.gov/cpg/</a:t>
            </a:r>
            <a:r>
              <a:rPr lang="en-US" sz="2000" dirty="0" smtClean="0"/>
              <a:t> </a:t>
            </a:r>
          </a:p>
          <a:p>
            <a:pPr eaLnBrk="1" hangingPunct="1">
              <a:lnSpc>
                <a:spcPct val="80000"/>
              </a:lnSpc>
              <a:buClr>
                <a:srgbClr val="99FF99"/>
              </a:buClr>
              <a:defRPr/>
            </a:pPr>
            <a:endParaRPr lang="en-US" sz="2000" dirty="0" smtClean="0"/>
          </a:p>
          <a:p>
            <a:pPr eaLnBrk="1" hangingPunct="1">
              <a:lnSpc>
                <a:spcPct val="80000"/>
              </a:lnSpc>
              <a:buClr>
                <a:srgbClr val="99FF99"/>
              </a:buClr>
              <a:defRPr/>
            </a:pPr>
            <a:r>
              <a:rPr lang="en-US" sz="2000" dirty="0" smtClean="0"/>
              <a:t>Water-efficient products, including those meeting EPA’s Water-Sense standards </a:t>
            </a:r>
            <a:r>
              <a:rPr lang="en-US" sz="2000" dirty="0" smtClean="0">
                <a:hlinkClick r:id="rId4"/>
              </a:rPr>
              <a:t>http://www.epa.gov/watersense/</a:t>
            </a:r>
            <a:r>
              <a:rPr lang="en-US" sz="2000" dirty="0" smtClean="0"/>
              <a:t>.  EPA has already introduced some water efficient technology advancements but has others in process.  More information is available at their Home Page.</a:t>
            </a:r>
          </a:p>
        </p:txBody>
      </p:sp>
      <p:pic>
        <p:nvPicPr>
          <p:cNvPr id="17413" name="Picture 4"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pic>
        <p:nvPicPr>
          <p:cNvPr id="17414" name="Picture 5"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DD76807-872E-4440-991C-B1D43F8DA762}" type="slidenum">
              <a:rPr lang="en-US"/>
              <a:pPr>
                <a:defRPr/>
              </a:pPr>
              <a:t>12</a:t>
            </a:fld>
            <a:endParaRPr lang="en-US" dirty="0"/>
          </a:p>
        </p:txBody>
      </p:sp>
      <p:sp>
        <p:nvSpPr>
          <p:cNvPr id="566274" name="Rectangle 2"/>
          <p:cNvSpPr>
            <a:spLocks noGrp="1" noChangeArrowheads="1"/>
          </p:cNvSpPr>
          <p:nvPr>
            <p:ph type="title"/>
          </p:nvPr>
        </p:nvSpPr>
        <p:spPr>
          <a:xfrm>
            <a:off x="0" y="244475"/>
            <a:ext cx="9144000" cy="1295400"/>
          </a:xfrm>
        </p:spPr>
        <p:txBody>
          <a:bodyPr/>
          <a:lstStyle/>
          <a:p>
            <a:pPr eaLnBrk="1" hangingPunct="1">
              <a:defRPr/>
            </a:pPr>
            <a:r>
              <a:rPr lang="en-US" dirty="0" smtClean="0"/>
              <a:t>Biobased Product Categories</a:t>
            </a:r>
          </a:p>
        </p:txBody>
      </p:sp>
      <p:sp>
        <p:nvSpPr>
          <p:cNvPr id="566275" name="Rectangle 3"/>
          <p:cNvSpPr>
            <a:spLocks noGrp="1" noChangeArrowheads="1"/>
          </p:cNvSpPr>
          <p:nvPr>
            <p:ph type="body" sz="half" idx="1"/>
          </p:nvPr>
        </p:nvSpPr>
        <p:spPr>
          <a:xfrm>
            <a:off x="736600" y="1741488"/>
            <a:ext cx="5399088" cy="5114925"/>
          </a:xfrm>
        </p:spPr>
        <p:txBody>
          <a:bodyPr/>
          <a:lstStyle/>
          <a:p>
            <a:pPr eaLnBrk="1" hangingPunct="1">
              <a:lnSpc>
                <a:spcPct val="90000"/>
              </a:lnSpc>
              <a:defRPr/>
            </a:pPr>
            <a:r>
              <a:rPr lang="en-US" dirty="0" smtClean="0"/>
              <a:t>Adhesive/Mastic Removers </a:t>
            </a:r>
          </a:p>
          <a:p>
            <a:pPr eaLnBrk="1" hangingPunct="1">
              <a:lnSpc>
                <a:spcPct val="90000"/>
              </a:lnSpc>
              <a:defRPr/>
            </a:pPr>
            <a:r>
              <a:rPr lang="en-US" dirty="0" smtClean="0"/>
              <a:t>Carpet/Fibers </a:t>
            </a:r>
          </a:p>
          <a:p>
            <a:pPr eaLnBrk="1" hangingPunct="1">
              <a:lnSpc>
                <a:spcPct val="90000"/>
              </a:lnSpc>
              <a:defRPr/>
            </a:pPr>
            <a:r>
              <a:rPr lang="en-US" dirty="0" smtClean="0"/>
              <a:t>Cleaners/Solvents </a:t>
            </a:r>
          </a:p>
          <a:p>
            <a:pPr eaLnBrk="1" hangingPunct="1">
              <a:lnSpc>
                <a:spcPct val="90000"/>
              </a:lnSpc>
              <a:defRPr/>
            </a:pPr>
            <a:r>
              <a:rPr lang="en-US" dirty="0" smtClean="0"/>
              <a:t>Construction Materials </a:t>
            </a:r>
          </a:p>
          <a:p>
            <a:pPr eaLnBrk="1" hangingPunct="1">
              <a:lnSpc>
                <a:spcPct val="90000"/>
              </a:lnSpc>
              <a:defRPr/>
            </a:pPr>
            <a:r>
              <a:rPr lang="en-US" dirty="0" smtClean="0"/>
              <a:t>Fuel Additives</a:t>
            </a:r>
          </a:p>
          <a:p>
            <a:pPr eaLnBrk="1" hangingPunct="1">
              <a:lnSpc>
                <a:spcPct val="90000"/>
              </a:lnSpc>
              <a:defRPr/>
            </a:pPr>
            <a:r>
              <a:rPr lang="en-US" dirty="0" smtClean="0"/>
              <a:t>Inks </a:t>
            </a:r>
          </a:p>
          <a:p>
            <a:pPr eaLnBrk="1" hangingPunct="1">
              <a:lnSpc>
                <a:spcPct val="90000"/>
              </a:lnSpc>
              <a:defRPr/>
            </a:pPr>
            <a:r>
              <a:rPr lang="en-US" dirty="0" smtClean="0"/>
              <a:t>Landscaping</a:t>
            </a:r>
            <a:r>
              <a:rPr lang="en-US" sz="2000" dirty="0" smtClean="0"/>
              <a:t> </a:t>
            </a:r>
          </a:p>
          <a:p>
            <a:pPr eaLnBrk="1" hangingPunct="1">
              <a:lnSpc>
                <a:spcPct val="90000"/>
              </a:lnSpc>
              <a:defRPr/>
            </a:pPr>
            <a:endParaRPr lang="en-US" sz="2000" dirty="0" smtClean="0"/>
          </a:p>
        </p:txBody>
      </p:sp>
      <p:pic>
        <p:nvPicPr>
          <p:cNvPr id="19461" name="Picture 6"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5827713"/>
            <a:ext cx="1012825" cy="1030287"/>
          </a:xfrm>
          <a:prstGeom prst="rect">
            <a:avLst/>
          </a:prstGeom>
          <a:noFill/>
          <a:ln w="9525">
            <a:noFill/>
            <a:miter lim="800000"/>
            <a:headEnd/>
            <a:tailEnd/>
          </a:ln>
        </p:spPr>
      </p:pic>
      <p:pic>
        <p:nvPicPr>
          <p:cNvPr id="19462" name="Picture 7" descr="doe"/>
          <p:cNvPicPr>
            <a:picLocks noChangeAspect="1" noChangeArrowheads="1"/>
          </p:cNvPicPr>
          <p:nvPr/>
        </p:nvPicPr>
        <p:blipFill>
          <a:blip r:embed="rId3" cstate="print"/>
          <a:srcRect/>
          <a:stretch>
            <a:fillRect/>
          </a:stretch>
        </p:blipFill>
        <p:spPr bwMode="auto">
          <a:xfrm>
            <a:off x="7461250" y="5838825"/>
            <a:ext cx="863600" cy="863600"/>
          </a:xfrm>
          <a:prstGeom prst="rect">
            <a:avLst/>
          </a:prstGeom>
          <a:noFill/>
          <a:ln w="9525">
            <a:noFill/>
            <a:miter lim="800000"/>
            <a:headEnd/>
            <a:tailEnd/>
          </a:ln>
        </p:spPr>
      </p:pic>
      <p:sp>
        <p:nvSpPr>
          <p:cNvPr id="566282" name="Text Box 10"/>
          <p:cNvSpPr txBox="1">
            <a:spLocks noChangeArrowheads="1"/>
          </p:cNvSpPr>
          <p:nvPr/>
        </p:nvSpPr>
        <p:spPr bwMode="auto">
          <a:xfrm>
            <a:off x="5775325" y="1703388"/>
            <a:ext cx="3032125" cy="3295650"/>
          </a:xfrm>
          <a:prstGeom prst="rect">
            <a:avLst/>
          </a:prstGeom>
          <a:noFill/>
          <a:ln w="9525">
            <a:noFill/>
            <a:miter lim="800000"/>
            <a:headEnd/>
            <a:tailEnd/>
          </a:ln>
          <a:effectLst/>
        </p:spPr>
        <p:txBody>
          <a:bodyPr>
            <a:spAutoFit/>
          </a:bodyPr>
          <a:lstStyle/>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Lubricants </a:t>
            </a:r>
          </a:p>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Packaging </a:t>
            </a:r>
          </a:p>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Paint/Coatings</a:t>
            </a:r>
          </a:p>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Papers</a:t>
            </a:r>
          </a:p>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Plastics</a:t>
            </a:r>
          </a:p>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Sealants</a:t>
            </a:r>
          </a:p>
          <a:p>
            <a:pPr marL="347663" indent="-347663">
              <a:lnSpc>
                <a:spcPct val="90000"/>
              </a:lnSpc>
              <a:spcBef>
                <a:spcPct val="20000"/>
              </a:spcBef>
              <a:buClr>
                <a:srgbClr val="99FF99"/>
              </a:buClr>
              <a:buSzPct val="80000"/>
              <a:buFont typeface="Wingdings" pitchFamily="2" charset="2"/>
              <a:buChar char="Ø"/>
              <a:defRPr/>
            </a:pPr>
            <a:r>
              <a:rPr lang="en-US" sz="2800" dirty="0">
                <a:effectLst>
                  <a:outerShdw blurRad="38100" dist="38100" dir="2700000" algn="tl">
                    <a:srgbClr val="000000"/>
                  </a:outerShdw>
                </a:effectLst>
              </a:rPr>
              <a:t>Sorbents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EC162F4C-78B8-4505-BA84-395D6DDCB443}" type="slidenum">
              <a:rPr lang="en-US"/>
              <a:pPr>
                <a:defRPr/>
              </a:pPr>
              <a:t>13</a:t>
            </a:fld>
            <a:endParaRPr lang="en-US" dirty="0"/>
          </a:p>
        </p:txBody>
      </p:sp>
      <p:sp>
        <p:nvSpPr>
          <p:cNvPr id="561154" name="Rectangle 2"/>
          <p:cNvSpPr>
            <a:spLocks noGrp="1" noChangeArrowheads="1"/>
          </p:cNvSpPr>
          <p:nvPr>
            <p:ph type="title"/>
          </p:nvPr>
        </p:nvSpPr>
        <p:spPr/>
        <p:txBody>
          <a:bodyPr/>
          <a:lstStyle/>
          <a:p>
            <a:pPr eaLnBrk="1" hangingPunct="1">
              <a:defRPr/>
            </a:pPr>
            <a:r>
              <a:rPr lang="en-US" dirty="0" smtClean="0"/>
              <a:t>Environmentally Preferable Purchasing</a:t>
            </a:r>
          </a:p>
        </p:txBody>
      </p:sp>
      <p:sp>
        <p:nvSpPr>
          <p:cNvPr id="561155" name="Rectangle 3"/>
          <p:cNvSpPr>
            <a:spLocks noGrp="1" noChangeArrowheads="1"/>
          </p:cNvSpPr>
          <p:nvPr>
            <p:ph type="body" sz="half" idx="1"/>
          </p:nvPr>
        </p:nvSpPr>
        <p:spPr>
          <a:xfrm>
            <a:off x="301625" y="1676400"/>
            <a:ext cx="8582025" cy="3832225"/>
          </a:xfrm>
        </p:spPr>
        <p:txBody>
          <a:bodyPr/>
          <a:lstStyle/>
          <a:p>
            <a:pPr marL="0" indent="0" eaLnBrk="1" hangingPunct="1">
              <a:lnSpc>
                <a:spcPct val="80000"/>
              </a:lnSpc>
              <a:buFont typeface="Wingdings" pitchFamily="2" charset="2"/>
              <a:buNone/>
              <a:defRPr/>
            </a:pPr>
            <a:r>
              <a:rPr lang="en-US" sz="2800" dirty="0" smtClean="0"/>
              <a:t>Environmentally preferable products or services do one or more of the following:</a:t>
            </a:r>
          </a:p>
          <a:p>
            <a:pPr eaLnBrk="1" hangingPunct="1">
              <a:lnSpc>
                <a:spcPct val="80000"/>
              </a:lnSpc>
              <a:buClr>
                <a:srgbClr val="99FF99"/>
              </a:buClr>
              <a:defRPr/>
            </a:pPr>
            <a:r>
              <a:rPr lang="en-US" sz="2400" dirty="0" smtClean="0">
                <a:latin typeface="Arial Rounded MT Bold" pitchFamily="34" charset="0"/>
              </a:rPr>
              <a:t>Minimize the consumption of resources, energy and water</a:t>
            </a:r>
          </a:p>
          <a:p>
            <a:pPr eaLnBrk="1" hangingPunct="1">
              <a:lnSpc>
                <a:spcPct val="80000"/>
              </a:lnSpc>
              <a:spcBef>
                <a:spcPct val="10000"/>
              </a:spcBef>
              <a:spcAft>
                <a:spcPct val="40000"/>
              </a:spcAft>
              <a:buClr>
                <a:srgbClr val="99FF99"/>
              </a:buClr>
              <a:defRPr/>
            </a:pPr>
            <a:r>
              <a:rPr lang="en-US" sz="2400" dirty="0" smtClean="0">
                <a:latin typeface="Arial Rounded MT Bold" pitchFamily="34" charset="0"/>
              </a:rPr>
              <a:t>Prevent the creation of solid waste, air pollution or water pollution</a:t>
            </a:r>
          </a:p>
          <a:p>
            <a:pPr eaLnBrk="1" hangingPunct="1">
              <a:lnSpc>
                <a:spcPct val="80000"/>
              </a:lnSpc>
              <a:spcBef>
                <a:spcPct val="10000"/>
              </a:spcBef>
              <a:spcAft>
                <a:spcPct val="25000"/>
              </a:spcAft>
              <a:buClr>
                <a:srgbClr val="99FF99"/>
              </a:buClr>
              <a:defRPr/>
            </a:pPr>
            <a:r>
              <a:rPr lang="en-US" sz="2400" dirty="0" smtClean="0">
                <a:latin typeface="Arial Rounded MT Bold" pitchFamily="34" charset="0"/>
              </a:rPr>
              <a:t>Minimize or eliminate the use of materials or processes which compromise the environment (global warming, ozone depletion and acid rain)</a:t>
            </a:r>
          </a:p>
          <a:p>
            <a:pPr eaLnBrk="1" hangingPunct="1">
              <a:lnSpc>
                <a:spcPct val="80000"/>
              </a:lnSpc>
              <a:spcBef>
                <a:spcPct val="10000"/>
              </a:spcBef>
              <a:spcAft>
                <a:spcPct val="25000"/>
              </a:spcAft>
              <a:buClr>
                <a:srgbClr val="99FF99"/>
              </a:buClr>
              <a:defRPr/>
            </a:pPr>
            <a:r>
              <a:rPr lang="en-US" sz="2400" dirty="0" smtClean="0">
                <a:latin typeface="Arial Rounded MT Bold" pitchFamily="34" charset="0"/>
              </a:rPr>
              <a:t>Promote the use of non-toxic substances and avoid toxic materials or processes</a:t>
            </a:r>
          </a:p>
        </p:txBody>
      </p:sp>
      <p:pic>
        <p:nvPicPr>
          <p:cNvPr id="20485" name="Picture 6" descr="doe"/>
          <p:cNvPicPr>
            <a:picLocks noGrp="1" noChangeAspect="1" noChangeArrowheads="1"/>
          </p:cNvPicPr>
          <p:nvPr>
            <p:ph sz="half" idx="2"/>
          </p:nvPr>
        </p:nvPicPr>
        <p:blipFill>
          <a:blip r:embed="rId2" cstate="print"/>
          <a:srcRect/>
          <a:stretch>
            <a:fillRect/>
          </a:stretch>
        </p:blipFill>
        <p:spPr>
          <a:xfrm>
            <a:off x="7493000" y="5854700"/>
            <a:ext cx="822325" cy="822325"/>
          </a:xfrm>
          <a:noFill/>
        </p:spPr>
      </p:pic>
      <p:pic>
        <p:nvPicPr>
          <p:cNvPr id="20486" name="Picture 8"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pPr>
              <a:defRPr/>
            </a:pPr>
            <a:fld id="{54C36F62-F5AF-426D-ADA4-465F222CDE2B}" type="slidenum">
              <a:rPr lang="en-US"/>
              <a:pPr>
                <a:defRPr/>
              </a:pPr>
              <a:t>14</a:t>
            </a:fld>
            <a:endParaRPr lang="en-US" dirty="0"/>
          </a:p>
        </p:txBody>
      </p:sp>
      <p:sp>
        <p:nvSpPr>
          <p:cNvPr id="471042" name="Rectangle 2"/>
          <p:cNvSpPr>
            <a:spLocks noGrp="1" noChangeArrowheads="1"/>
          </p:cNvSpPr>
          <p:nvPr>
            <p:ph type="title"/>
          </p:nvPr>
        </p:nvSpPr>
        <p:spPr/>
        <p:txBody>
          <a:bodyPr/>
          <a:lstStyle/>
          <a:p>
            <a:pPr eaLnBrk="1" hangingPunct="1">
              <a:defRPr/>
            </a:pPr>
            <a:r>
              <a:rPr lang="en-US" dirty="0" smtClean="0"/>
              <a:t>Exemptions</a:t>
            </a:r>
          </a:p>
        </p:txBody>
      </p:sp>
      <p:sp>
        <p:nvSpPr>
          <p:cNvPr id="471043" name="Rectangle 3"/>
          <p:cNvSpPr>
            <a:spLocks noGrp="1" noChangeArrowheads="1"/>
          </p:cNvSpPr>
          <p:nvPr>
            <p:ph type="body" sz="half" idx="1"/>
          </p:nvPr>
        </p:nvSpPr>
        <p:spPr>
          <a:xfrm>
            <a:off x="2572512" y="1487424"/>
            <a:ext cx="6181344" cy="4511739"/>
          </a:xfrm>
          <a:solidFill>
            <a:schemeClr val="accent1"/>
          </a:solidFill>
          <a:ln w="57150">
            <a:solidFill>
              <a:srgbClr val="333399"/>
            </a:solidFill>
          </a:ln>
        </p:spPr>
        <p:txBody>
          <a:bodyPr/>
          <a:lstStyle/>
          <a:p>
            <a:pPr eaLnBrk="1" hangingPunct="1">
              <a:lnSpc>
                <a:spcPct val="90000"/>
              </a:lnSpc>
              <a:buClr>
                <a:srgbClr val="000066"/>
              </a:buClr>
              <a:defRPr/>
            </a:pPr>
            <a:r>
              <a:rPr lang="en-US" sz="2800" dirty="0" smtClean="0">
                <a:solidFill>
                  <a:srgbClr val="000066"/>
                </a:solidFill>
                <a:effectLst/>
              </a:rPr>
              <a:t>According to both statutes, procuring agencies must procure the designated products </a:t>
            </a:r>
            <a:r>
              <a:rPr lang="en-US" sz="2800" dirty="0" smtClean="0">
                <a:solidFill>
                  <a:srgbClr val="FF0000"/>
                </a:solidFill>
                <a:effectLst/>
              </a:rPr>
              <a:t>unless the product</a:t>
            </a:r>
            <a:r>
              <a:rPr lang="en-US" sz="2800" dirty="0" smtClean="0">
                <a:solidFill>
                  <a:srgbClr val="000066"/>
                </a:solidFill>
                <a:effectLst/>
              </a:rPr>
              <a:t>:</a:t>
            </a:r>
          </a:p>
          <a:p>
            <a:pPr lvl="1" eaLnBrk="1" hangingPunct="1">
              <a:lnSpc>
                <a:spcPct val="90000"/>
              </a:lnSpc>
              <a:buClr>
                <a:srgbClr val="000066"/>
              </a:buClr>
              <a:defRPr/>
            </a:pPr>
            <a:r>
              <a:rPr lang="en-US" sz="2500" dirty="0" smtClean="0">
                <a:solidFill>
                  <a:srgbClr val="000066"/>
                </a:solidFill>
                <a:effectLst/>
              </a:rPr>
              <a:t>Is unavailable at a reasonable price</a:t>
            </a:r>
          </a:p>
          <a:p>
            <a:pPr lvl="1" eaLnBrk="1" hangingPunct="1">
              <a:lnSpc>
                <a:spcPct val="90000"/>
              </a:lnSpc>
              <a:buClr>
                <a:srgbClr val="000066"/>
              </a:buClr>
              <a:defRPr/>
            </a:pPr>
            <a:r>
              <a:rPr lang="en-US" sz="2500" dirty="0" smtClean="0">
                <a:solidFill>
                  <a:srgbClr val="000066"/>
                </a:solidFill>
                <a:effectLst/>
              </a:rPr>
              <a:t>Will not meet reasonable performance standards</a:t>
            </a:r>
          </a:p>
          <a:p>
            <a:pPr lvl="1" eaLnBrk="1" hangingPunct="1">
              <a:lnSpc>
                <a:spcPct val="90000"/>
              </a:lnSpc>
              <a:buClr>
                <a:srgbClr val="000066"/>
              </a:buClr>
              <a:defRPr/>
            </a:pPr>
            <a:r>
              <a:rPr lang="en-US" sz="2500" dirty="0" smtClean="0">
                <a:solidFill>
                  <a:srgbClr val="000066"/>
                </a:solidFill>
                <a:effectLst/>
              </a:rPr>
              <a:t>Is unavailable within a reasonable timeframe at a sufficient level of competition</a:t>
            </a:r>
          </a:p>
          <a:p>
            <a:pPr lvl="1" eaLnBrk="1" hangingPunct="1">
              <a:lnSpc>
                <a:spcPct val="90000"/>
              </a:lnSpc>
              <a:defRPr/>
            </a:pPr>
            <a:endParaRPr lang="en-US" sz="2200" dirty="0" smtClean="0">
              <a:latin typeface="Times New Roman" pitchFamily="18" charset="0"/>
            </a:endParaRPr>
          </a:p>
        </p:txBody>
      </p:sp>
      <p:pic>
        <p:nvPicPr>
          <p:cNvPr id="21509" name="Picture 4" descr="clock"/>
          <p:cNvPicPr>
            <a:picLocks noChangeAspect="1" noChangeArrowheads="1"/>
          </p:cNvPicPr>
          <p:nvPr/>
        </p:nvPicPr>
        <p:blipFill>
          <a:blip r:embed="rId3" cstate="print"/>
          <a:srcRect/>
          <a:stretch>
            <a:fillRect/>
          </a:stretch>
        </p:blipFill>
        <p:spPr bwMode="auto">
          <a:xfrm>
            <a:off x="231775" y="4470400"/>
            <a:ext cx="965200" cy="990600"/>
          </a:xfrm>
          <a:prstGeom prst="rect">
            <a:avLst/>
          </a:prstGeom>
          <a:noFill/>
          <a:ln w="9525">
            <a:noFill/>
            <a:miter lim="800000"/>
            <a:headEnd/>
            <a:tailEnd/>
          </a:ln>
        </p:spPr>
      </p:pic>
      <p:pic>
        <p:nvPicPr>
          <p:cNvPr id="21510" name="Picture 5" descr="BS01767_"/>
          <p:cNvPicPr>
            <a:picLocks noChangeAspect="1" noChangeArrowheads="1"/>
          </p:cNvPicPr>
          <p:nvPr/>
        </p:nvPicPr>
        <p:blipFill>
          <a:blip r:embed="rId4" cstate="print"/>
          <a:srcRect/>
          <a:stretch>
            <a:fillRect/>
          </a:stretch>
        </p:blipFill>
        <p:spPr bwMode="auto">
          <a:xfrm>
            <a:off x="231775" y="981075"/>
            <a:ext cx="990600" cy="920750"/>
          </a:xfrm>
          <a:prstGeom prst="rect">
            <a:avLst/>
          </a:prstGeom>
          <a:noFill/>
          <a:ln w="9525">
            <a:noFill/>
            <a:miter lim="800000"/>
            <a:headEnd/>
            <a:tailEnd/>
          </a:ln>
        </p:spPr>
      </p:pic>
      <p:pic>
        <p:nvPicPr>
          <p:cNvPr id="21511" name="Picture 6" descr="PE03040_"/>
          <p:cNvPicPr>
            <a:picLocks noChangeAspect="1" noChangeArrowheads="1"/>
          </p:cNvPicPr>
          <p:nvPr/>
        </p:nvPicPr>
        <p:blipFill>
          <a:blip r:embed="rId5" cstate="print"/>
          <a:srcRect/>
          <a:stretch>
            <a:fillRect/>
          </a:stretch>
        </p:blipFill>
        <p:spPr bwMode="auto">
          <a:xfrm>
            <a:off x="209550" y="2584450"/>
            <a:ext cx="760413" cy="920750"/>
          </a:xfrm>
          <a:prstGeom prst="rect">
            <a:avLst/>
          </a:prstGeom>
          <a:noFill/>
          <a:ln w="9525">
            <a:noFill/>
            <a:miter lim="800000"/>
            <a:headEnd/>
            <a:tailEnd/>
          </a:ln>
        </p:spPr>
      </p:pic>
      <p:sp>
        <p:nvSpPr>
          <p:cNvPr id="21512" name="Text Box 7"/>
          <p:cNvSpPr txBox="1">
            <a:spLocks noChangeArrowheads="1"/>
          </p:cNvSpPr>
          <p:nvPr/>
        </p:nvSpPr>
        <p:spPr bwMode="auto">
          <a:xfrm>
            <a:off x="1" y="1917700"/>
            <a:ext cx="1131888" cy="457200"/>
          </a:xfrm>
          <a:prstGeom prst="rect">
            <a:avLst/>
          </a:prstGeom>
          <a:noFill/>
          <a:ln w="9525">
            <a:noFill/>
            <a:miter lim="800000"/>
            <a:headEnd/>
            <a:tailEnd/>
          </a:ln>
        </p:spPr>
        <p:txBody>
          <a:bodyPr wrap="square">
            <a:spAutoFit/>
          </a:bodyPr>
          <a:lstStyle/>
          <a:p>
            <a:r>
              <a:rPr lang="en-US" sz="2400" b="1" dirty="0">
                <a:solidFill>
                  <a:srgbClr val="FFCC99"/>
                </a:solidFill>
              </a:rPr>
              <a:t>Price</a:t>
            </a:r>
          </a:p>
        </p:txBody>
      </p:sp>
      <p:sp>
        <p:nvSpPr>
          <p:cNvPr id="21513" name="Text Box 8"/>
          <p:cNvSpPr txBox="1">
            <a:spLocks noChangeArrowheads="1"/>
          </p:cNvSpPr>
          <p:nvPr/>
        </p:nvSpPr>
        <p:spPr bwMode="auto">
          <a:xfrm>
            <a:off x="0" y="3575050"/>
            <a:ext cx="2084832" cy="461665"/>
          </a:xfrm>
          <a:prstGeom prst="rect">
            <a:avLst/>
          </a:prstGeom>
          <a:noFill/>
          <a:ln w="9525">
            <a:noFill/>
            <a:miter lim="800000"/>
            <a:headEnd/>
            <a:tailEnd/>
          </a:ln>
        </p:spPr>
        <p:txBody>
          <a:bodyPr wrap="square">
            <a:spAutoFit/>
          </a:bodyPr>
          <a:lstStyle/>
          <a:p>
            <a:r>
              <a:rPr lang="en-US" sz="2400" b="1" dirty="0">
                <a:solidFill>
                  <a:srgbClr val="FFCC99"/>
                </a:solidFill>
              </a:rPr>
              <a:t>Performance</a:t>
            </a:r>
          </a:p>
        </p:txBody>
      </p:sp>
      <p:sp>
        <p:nvSpPr>
          <p:cNvPr id="21514" name="Text Box 9"/>
          <p:cNvSpPr txBox="1">
            <a:spLocks noChangeArrowheads="1"/>
          </p:cNvSpPr>
          <p:nvPr/>
        </p:nvSpPr>
        <p:spPr bwMode="auto">
          <a:xfrm>
            <a:off x="0" y="5476875"/>
            <a:ext cx="1792288" cy="457200"/>
          </a:xfrm>
          <a:prstGeom prst="rect">
            <a:avLst/>
          </a:prstGeom>
          <a:noFill/>
          <a:ln w="9525">
            <a:noFill/>
            <a:miter lim="800000"/>
            <a:headEnd/>
            <a:tailEnd/>
          </a:ln>
        </p:spPr>
        <p:txBody>
          <a:bodyPr wrap="none">
            <a:spAutoFit/>
          </a:bodyPr>
          <a:lstStyle/>
          <a:p>
            <a:r>
              <a:rPr lang="en-US" sz="2400" b="1" dirty="0">
                <a:solidFill>
                  <a:srgbClr val="FFCC99"/>
                </a:solidFill>
              </a:rPr>
              <a:t>Availability</a:t>
            </a:r>
          </a:p>
        </p:txBody>
      </p:sp>
      <p:pic>
        <p:nvPicPr>
          <p:cNvPr id="21515" name="Picture 11"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7175" y="5827713"/>
            <a:ext cx="1012825" cy="1030287"/>
          </a:xfrm>
          <a:prstGeom prst="rect">
            <a:avLst/>
          </a:prstGeom>
          <a:noFill/>
          <a:ln w="9525">
            <a:noFill/>
            <a:miter lim="800000"/>
            <a:headEnd/>
            <a:tailEnd/>
          </a:ln>
        </p:spPr>
      </p:pic>
      <p:pic>
        <p:nvPicPr>
          <p:cNvPr id="21516" name="Picture 12" descr="doe"/>
          <p:cNvPicPr>
            <a:picLocks noGrp="1" noChangeAspect="1" noChangeArrowheads="1"/>
          </p:cNvPicPr>
          <p:nvPr>
            <p:ph sz="half" idx="2"/>
          </p:nvPr>
        </p:nvPicPr>
        <p:blipFill>
          <a:blip r:embed="rId7" cstate="print"/>
          <a:srcRect/>
          <a:stretch>
            <a:fillRect/>
          </a:stretch>
        </p:blipFill>
        <p:spPr>
          <a:xfrm>
            <a:off x="7448550" y="5853113"/>
            <a:ext cx="882650" cy="882650"/>
          </a:xfr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4FBD3E5E-2D41-4A3E-BE57-0FCCC214B4F2}" type="slidenum">
              <a:rPr lang="en-US"/>
              <a:pPr>
                <a:defRPr/>
              </a:pPr>
              <a:t>15</a:t>
            </a:fld>
            <a:endParaRPr lang="en-US" dirty="0"/>
          </a:p>
        </p:txBody>
      </p:sp>
      <p:sp>
        <p:nvSpPr>
          <p:cNvPr id="474114" name="Rectangle 2"/>
          <p:cNvSpPr>
            <a:spLocks noGrp="1" noChangeArrowheads="1"/>
          </p:cNvSpPr>
          <p:nvPr>
            <p:ph type="title"/>
          </p:nvPr>
        </p:nvSpPr>
        <p:spPr/>
        <p:txBody>
          <a:bodyPr/>
          <a:lstStyle/>
          <a:p>
            <a:pPr eaLnBrk="1" hangingPunct="1">
              <a:defRPr/>
            </a:pPr>
            <a:r>
              <a:rPr lang="en-US" dirty="0" smtClean="0"/>
              <a:t>And The Products Are:</a:t>
            </a:r>
          </a:p>
        </p:txBody>
      </p:sp>
      <p:sp>
        <p:nvSpPr>
          <p:cNvPr id="474115" name="Rectangle 3"/>
          <p:cNvSpPr>
            <a:spLocks noGrp="1" noChangeArrowheads="1"/>
          </p:cNvSpPr>
          <p:nvPr>
            <p:ph type="body" sz="half" idx="1"/>
          </p:nvPr>
        </p:nvSpPr>
        <p:spPr>
          <a:xfrm>
            <a:off x="457200" y="1600200"/>
            <a:ext cx="4041775" cy="4525963"/>
          </a:xfrm>
        </p:spPr>
        <p:txBody>
          <a:bodyPr/>
          <a:lstStyle/>
          <a:p>
            <a:pPr eaLnBrk="1" hangingPunct="1">
              <a:lnSpc>
                <a:spcPct val="90000"/>
              </a:lnSpc>
              <a:defRPr/>
            </a:pPr>
            <a:r>
              <a:rPr lang="en-US" sz="2800" dirty="0" smtClean="0"/>
              <a:t>Construction</a:t>
            </a:r>
          </a:p>
          <a:p>
            <a:pPr eaLnBrk="1" hangingPunct="1">
              <a:lnSpc>
                <a:spcPct val="90000"/>
              </a:lnSpc>
              <a:defRPr/>
            </a:pPr>
            <a:r>
              <a:rPr lang="en-US" sz="2800" dirty="0" smtClean="0"/>
              <a:t>Landscaping</a:t>
            </a:r>
          </a:p>
          <a:p>
            <a:pPr eaLnBrk="1" hangingPunct="1">
              <a:lnSpc>
                <a:spcPct val="90000"/>
              </a:lnSpc>
              <a:defRPr/>
            </a:pPr>
            <a:r>
              <a:rPr lang="en-US" sz="2800" dirty="0" smtClean="0"/>
              <a:t>Non-Paper Office</a:t>
            </a:r>
          </a:p>
          <a:p>
            <a:pPr eaLnBrk="1" hangingPunct="1">
              <a:lnSpc>
                <a:spcPct val="90000"/>
              </a:lnSpc>
              <a:defRPr/>
            </a:pPr>
            <a:r>
              <a:rPr lang="en-US" sz="2800" dirty="0" smtClean="0"/>
              <a:t>Paper and Paper Products</a:t>
            </a:r>
          </a:p>
          <a:p>
            <a:pPr eaLnBrk="1" hangingPunct="1">
              <a:lnSpc>
                <a:spcPct val="90000"/>
              </a:lnSpc>
              <a:defRPr/>
            </a:pPr>
            <a:r>
              <a:rPr lang="en-US" sz="2800" dirty="0" smtClean="0"/>
              <a:t>Parks and Recreation</a:t>
            </a:r>
          </a:p>
          <a:p>
            <a:pPr eaLnBrk="1" hangingPunct="1">
              <a:lnSpc>
                <a:spcPct val="90000"/>
              </a:lnSpc>
              <a:defRPr/>
            </a:pPr>
            <a:r>
              <a:rPr lang="en-US" sz="2800" dirty="0" smtClean="0"/>
              <a:t>Transportation</a:t>
            </a:r>
          </a:p>
          <a:p>
            <a:pPr eaLnBrk="1" hangingPunct="1">
              <a:lnSpc>
                <a:spcPct val="90000"/>
              </a:lnSpc>
              <a:defRPr/>
            </a:pPr>
            <a:r>
              <a:rPr lang="en-US" sz="2800" dirty="0" smtClean="0"/>
              <a:t>Vehicular Products</a:t>
            </a:r>
          </a:p>
          <a:p>
            <a:pPr eaLnBrk="1" hangingPunct="1">
              <a:lnSpc>
                <a:spcPct val="90000"/>
              </a:lnSpc>
              <a:defRPr/>
            </a:pPr>
            <a:r>
              <a:rPr lang="en-US" sz="2800" dirty="0" smtClean="0"/>
              <a:t>Miscellaneous</a:t>
            </a:r>
            <a:endParaRPr lang="en-US" dirty="0" smtClean="0"/>
          </a:p>
        </p:txBody>
      </p:sp>
      <p:pic>
        <p:nvPicPr>
          <p:cNvPr id="22533" name="Picture 4" descr="PLAYGRND"/>
          <p:cNvPicPr>
            <a:picLocks noGrp="1" noChangeAspect="1" noChangeArrowheads="1"/>
          </p:cNvPicPr>
          <p:nvPr>
            <p:ph sz="quarter" idx="2"/>
          </p:nvPr>
        </p:nvPicPr>
        <p:blipFill>
          <a:blip r:embed="rId3" cstate="print"/>
          <a:srcRect/>
          <a:stretch>
            <a:fillRect/>
          </a:stretch>
        </p:blipFill>
        <p:spPr>
          <a:xfrm>
            <a:off x="5883275" y="2262188"/>
            <a:ext cx="1565275" cy="862012"/>
          </a:xfrm>
        </p:spPr>
      </p:pic>
      <p:sp>
        <p:nvSpPr>
          <p:cNvPr id="22534" name="Rectangle 5"/>
          <p:cNvSpPr>
            <a:spLocks noChangeArrowheads="1"/>
          </p:cNvSpPr>
          <p:nvPr/>
        </p:nvSpPr>
        <p:spPr bwMode="auto">
          <a:xfrm>
            <a:off x="542925" y="1028700"/>
            <a:ext cx="7467600" cy="685800"/>
          </a:xfrm>
          <a:prstGeom prst="rect">
            <a:avLst/>
          </a:prstGeom>
          <a:noFill/>
          <a:ln w="9525">
            <a:noFill/>
            <a:miter lim="800000"/>
            <a:headEnd/>
            <a:tailEnd/>
          </a:ln>
        </p:spPr>
        <p:txBody>
          <a:bodyPr anchor="ctr"/>
          <a:lstStyle/>
          <a:p>
            <a:r>
              <a:rPr lang="en-US" sz="3200" b="1" i="1" dirty="0">
                <a:solidFill>
                  <a:schemeClr val="hlink"/>
                </a:solidFill>
              </a:rPr>
              <a:t>EPA-Designated Product Categories</a:t>
            </a:r>
          </a:p>
        </p:txBody>
      </p:sp>
      <p:pic>
        <p:nvPicPr>
          <p:cNvPr id="22535" name="Picture 7"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2536" name="Picture 11"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04B2A1EC-90E5-48D9-A9F2-89DA49E80C27}" type="slidenum">
              <a:rPr lang="en-US"/>
              <a:pPr>
                <a:defRPr/>
              </a:pPr>
              <a:t>16</a:t>
            </a:fld>
            <a:endParaRPr lang="en-US" dirty="0"/>
          </a:p>
        </p:txBody>
      </p:sp>
      <p:sp>
        <p:nvSpPr>
          <p:cNvPr id="475138" name="Rectangle 2"/>
          <p:cNvSpPr>
            <a:spLocks noGrp="1" noChangeArrowheads="1"/>
          </p:cNvSpPr>
          <p:nvPr>
            <p:ph type="title"/>
          </p:nvPr>
        </p:nvSpPr>
        <p:spPr>
          <a:xfrm>
            <a:off x="0" y="-257175"/>
            <a:ext cx="8256588" cy="1143000"/>
          </a:xfrm>
        </p:spPr>
        <p:txBody>
          <a:bodyPr/>
          <a:lstStyle/>
          <a:p>
            <a:pPr eaLnBrk="1" hangingPunct="1">
              <a:defRPr/>
            </a:pPr>
            <a:r>
              <a:rPr lang="en-US" dirty="0" smtClean="0"/>
              <a:t>Construction Products</a:t>
            </a:r>
          </a:p>
        </p:txBody>
      </p:sp>
      <p:sp>
        <p:nvSpPr>
          <p:cNvPr id="475139" name="Rectangle 3"/>
          <p:cNvSpPr>
            <a:spLocks noGrp="1" noChangeArrowheads="1"/>
          </p:cNvSpPr>
          <p:nvPr>
            <p:ph type="body" sz="half" idx="1"/>
          </p:nvPr>
        </p:nvSpPr>
        <p:spPr>
          <a:xfrm>
            <a:off x="419100" y="1228725"/>
            <a:ext cx="4419600" cy="5010150"/>
          </a:xfrm>
        </p:spPr>
        <p:txBody>
          <a:bodyPr/>
          <a:lstStyle/>
          <a:p>
            <a:pPr eaLnBrk="1" hangingPunct="1">
              <a:lnSpc>
                <a:spcPct val="90000"/>
              </a:lnSpc>
              <a:spcBef>
                <a:spcPct val="25000"/>
              </a:spcBef>
              <a:spcAft>
                <a:spcPct val="25000"/>
              </a:spcAft>
              <a:defRPr/>
            </a:pPr>
            <a:r>
              <a:rPr lang="en-US" sz="2400" dirty="0" smtClean="0"/>
              <a:t>Building insulation</a:t>
            </a:r>
          </a:p>
          <a:p>
            <a:pPr eaLnBrk="1" hangingPunct="1">
              <a:lnSpc>
                <a:spcPct val="90000"/>
              </a:lnSpc>
              <a:spcBef>
                <a:spcPct val="25000"/>
              </a:spcBef>
              <a:spcAft>
                <a:spcPct val="25000"/>
              </a:spcAft>
              <a:defRPr/>
            </a:pPr>
            <a:r>
              <a:rPr lang="en-US" sz="2400" dirty="0" smtClean="0"/>
              <a:t>Carpet</a:t>
            </a:r>
          </a:p>
          <a:p>
            <a:pPr eaLnBrk="1" hangingPunct="1">
              <a:lnSpc>
                <a:spcPct val="90000"/>
              </a:lnSpc>
              <a:spcBef>
                <a:spcPct val="25000"/>
              </a:spcBef>
              <a:spcAft>
                <a:spcPct val="25000"/>
              </a:spcAft>
              <a:defRPr/>
            </a:pPr>
            <a:r>
              <a:rPr lang="en-US" sz="2400" dirty="0" smtClean="0"/>
              <a:t>Carpet cushion</a:t>
            </a:r>
          </a:p>
          <a:p>
            <a:pPr eaLnBrk="1" hangingPunct="1">
              <a:lnSpc>
                <a:spcPct val="90000"/>
              </a:lnSpc>
              <a:spcBef>
                <a:spcPct val="25000"/>
              </a:spcBef>
              <a:spcAft>
                <a:spcPct val="25000"/>
              </a:spcAft>
              <a:defRPr/>
            </a:pPr>
            <a:r>
              <a:rPr lang="en-US" sz="2400" dirty="0" smtClean="0"/>
              <a:t>Cement and concrete</a:t>
            </a:r>
          </a:p>
          <a:p>
            <a:pPr eaLnBrk="1" hangingPunct="1">
              <a:lnSpc>
                <a:spcPct val="90000"/>
              </a:lnSpc>
              <a:spcBef>
                <a:spcPct val="25000"/>
              </a:spcBef>
              <a:spcAft>
                <a:spcPct val="25000"/>
              </a:spcAft>
              <a:defRPr/>
            </a:pPr>
            <a:r>
              <a:rPr lang="en-US" sz="2400" dirty="0" smtClean="0"/>
              <a:t>Consolidated and reprocessed latex paint</a:t>
            </a:r>
          </a:p>
          <a:p>
            <a:pPr eaLnBrk="1" hangingPunct="1">
              <a:lnSpc>
                <a:spcPct val="90000"/>
              </a:lnSpc>
              <a:spcBef>
                <a:spcPct val="25000"/>
              </a:spcBef>
              <a:spcAft>
                <a:spcPct val="25000"/>
              </a:spcAft>
              <a:defRPr/>
            </a:pPr>
            <a:r>
              <a:rPr lang="en-US" sz="2400" dirty="0" smtClean="0"/>
              <a:t>Floor tiles</a:t>
            </a:r>
          </a:p>
          <a:p>
            <a:pPr eaLnBrk="1" hangingPunct="1">
              <a:lnSpc>
                <a:spcPct val="90000"/>
              </a:lnSpc>
              <a:spcBef>
                <a:spcPct val="25000"/>
              </a:spcBef>
              <a:spcAft>
                <a:spcPct val="25000"/>
              </a:spcAft>
              <a:defRPr/>
            </a:pPr>
            <a:r>
              <a:rPr lang="en-US" sz="2400" dirty="0" smtClean="0"/>
              <a:t>Flowable fill</a:t>
            </a:r>
          </a:p>
          <a:p>
            <a:pPr eaLnBrk="1" hangingPunct="1">
              <a:lnSpc>
                <a:spcPct val="90000"/>
              </a:lnSpc>
              <a:spcBef>
                <a:spcPct val="25000"/>
              </a:spcBef>
              <a:spcAft>
                <a:spcPct val="25000"/>
              </a:spcAft>
              <a:defRPr/>
            </a:pPr>
            <a:r>
              <a:rPr lang="en-US" sz="2400" dirty="0" smtClean="0"/>
              <a:t>Laminated Paperboard</a:t>
            </a:r>
          </a:p>
          <a:p>
            <a:pPr eaLnBrk="1" hangingPunct="1">
              <a:lnSpc>
                <a:spcPct val="90000"/>
              </a:lnSpc>
              <a:spcBef>
                <a:spcPct val="25000"/>
              </a:spcBef>
              <a:spcAft>
                <a:spcPct val="25000"/>
              </a:spcAft>
              <a:defRPr/>
            </a:pPr>
            <a:r>
              <a:rPr lang="en-US" sz="2400" dirty="0" smtClean="0"/>
              <a:t>Modular threshold ramps</a:t>
            </a:r>
          </a:p>
          <a:p>
            <a:pPr eaLnBrk="1" hangingPunct="1">
              <a:lnSpc>
                <a:spcPct val="90000"/>
              </a:lnSpc>
              <a:spcBef>
                <a:spcPct val="25000"/>
              </a:spcBef>
              <a:spcAft>
                <a:spcPct val="25000"/>
              </a:spcAft>
              <a:defRPr/>
            </a:pPr>
            <a:endParaRPr lang="en-US" sz="2400" dirty="0" smtClean="0"/>
          </a:p>
          <a:p>
            <a:pPr eaLnBrk="1" hangingPunct="1">
              <a:lnSpc>
                <a:spcPct val="90000"/>
              </a:lnSpc>
              <a:spcBef>
                <a:spcPct val="25000"/>
              </a:spcBef>
              <a:spcAft>
                <a:spcPct val="25000"/>
              </a:spcAft>
              <a:defRPr/>
            </a:pPr>
            <a:endParaRPr lang="en-US" sz="2400" dirty="0" smtClean="0"/>
          </a:p>
          <a:p>
            <a:pPr eaLnBrk="1" hangingPunct="1">
              <a:lnSpc>
                <a:spcPct val="90000"/>
              </a:lnSpc>
              <a:spcBef>
                <a:spcPct val="25000"/>
              </a:spcBef>
              <a:spcAft>
                <a:spcPct val="25000"/>
              </a:spcAft>
              <a:buFont typeface="Wingdings" pitchFamily="2" charset="2"/>
              <a:buNone/>
              <a:defRPr/>
            </a:pPr>
            <a:endParaRPr lang="en-US" sz="2400" dirty="0" smtClean="0"/>
          </a:p>
        </p:txBody>
      </p:sp>
      <p:sp>
        <p:nvSpPr>
          <p:cNvPr id="475140" name="Rectangle 4"/>
          <p:cNvSpPr>
            <a:spLocks noGrp="1" noChangeArrowheads="1"/>
          </p:cNvSpPr>
          <p:nvPr>
            <p:ph type="body" sz="half" idx="2"/>
          </p:nvPr>
        </p:nvSpPr>
        <p:spPr>
          <a:xfrm>
            <a:off x="5105400" y="1809750"/>
            <a:ext cx="3810000" cy="4057650"/>
          </a:xfrm>
        </p:spPr>
        <p:txBody>
          <a:bodyPr/>
          <a:lstStyle/>
          <a:p>
            <a:pPr eaLnBrk="1" hangingPunct="1">
              <a:lnSpc>
                <a:spcPct val="90000"/>
              </a:lnSpc>
              <a:spcBef>
                <a:spcPct val="25000"/>
              </a:spcBef>
              <a:spcAft>
                <a:spcPct val="25000"/>
              </a:spcAft>
              <a:defRPr/>
            </a:pPr>
            <a:r>
              <a:rPr lang="en-US" sz="2400" dirty="0" smtClean="0"/>
              <a:t>Nonpressure pipe</a:t>
            </a:r>
          </a:p>
          <a:p>
            <a:pPr eaLnBrk="1" hangingPunct="1">
              <a:lnSpc>
                <a:spcPct val="90000"/>
              </a:lnSpc>
              <a:spcBef>
                <a:spcPct val="25000"/>
              </a:spcBef>
              <a:spcAft>
                <a:spcPct val="25000"/>
              </a:spcAft>
              <a:defRPr/>
            </a:pPr>
            <a:r>
              <a:rPr lang="en-US" sz="2400" dirty="0" smtClean="0"/>
              <a:t>Patio blocks</a:t>
            </a:r>
          </a:p>
          <a:p>
            <a:pPr eaLnBrk="1" hangingPunct="1">
              <a:lnSpc>
                <a:spcPct val="90000"/>
              </a:lnSpc>
              <a:spcBef>
                <a:spcPct val="25000"/>
              </a:spcBef>
              <a:spcAft>
                <a:spcPct val="25000"/>
              </a:spcAft>
              <a:defRPr/>
            </a:pPr>
            <a:r>
              <a:rPr lang="en-US" sz="2400" dirty="0" smtClean="0"/>
              <a:t>Railroad grade crossing surfaces</a:t>
            </a:r>
          </a:p>
          <a:p>
            <a:pPr eaLnBrk="1" hangingPunct="1">
              <a:lnSpc>
                <a:spcPct val="90000"/>
              </a:lnSpc>
              <a:spcBef>
                <a:spcPct val="25000"/>
              </a:spcBef>
              <a:spcAft>
                <a:spcPct val="25000"/>
              </a:spcAft>
              <a:defRPr/>
            </a:pPr>
            <a:r>
              <a:rPr lang="en-US" sz="2400" dirty="0" smtClean="0"/>
              <a:t>Roofing materials</a:t>
            </a:r>
          </a:p>
          <a:p>
            <a:pPr eaLnBrk="1" hangingPunct="1">
              <a:lnSpc>
                <a:spcPct val="90000"/>
              </a:lnSpc>
              <a:spcBef>
                <a:spcPct val="25000"/>
              </a:spcBef>
              <a:spcAft>
                <a:spcPct val="25000"/>
              </a:spcAft>
              <a:defRPr/>
            </a:pPr>
            <a:r>
              <a:rPr lang="en-US" sz="2400" dirty="0" smtClean="0"/>
              <a:t>Shower and restroom dividers</a:t>
            </a:r>
          </a:p>
          <a:p>
            <a:pPr eaLnBrk="1" hangingPunct="1">
              <a:lnSpc>
                <a:spcPct val="90000"/>
              </a:lnSpc>
              <a:spcBef>
                <a:spcPct val="25000"/>
              </a:spcBef>
              <a:spcAft>
                <a:spcPct val="25000"/>
              </a:spcAft>
              <a:defRPr/>
            </a:pPr>
            <a:r>
              <a:rPr lang="en-US" sz="2400" dirty="0" smtClean="0"/>
              <a:t>Structural fiberboard</a:t>
            </a:r>
          </a:p>
        </p:txBody>
      </p:sp>
      <p:pic>
        <p:nvPicPr>
          <p:cNvPr id="23558" name="Picture 5" descr="CNSTWRKR"/>
          <p:cNvPicPr>
            <a:picLocks noChangeAspect="1" noChangeArrowheads="1"/>
          </p:cNvPicPr>
          <p:nvPr/>
        </p:nvPicPr>
        <p:blipFill>
          <a:blip r:embed="rId3" cstate="print"/>
          <a:srcRect/>
          <a:stretch>
            <a:fillRect/>
          </a:stretch>
        </p:blipFill>
        <p:spPr bwMode="auto">
          <a:xfrm>
            <a:off x="6838950" y="238125"/>
            <a:ext cx="1943100" cy="1543050"/>
          </a:xfrm>
          <a:prstGeom prst="rect">
            <a:avLst/>
          </a:prstGeom>
          <a:noFill/>
          <a:ln w="9525">
            <a:noFill/>
            <a:miter lim="800000"/>
            <a:headEnd/>
            <a:tailEnd/>
          </a:ln>
        </p:spPr>
      </p:pic>
      <p:sp>
        <p:nvSpPr>
          <p:cNvPr id="475142" name="Rectangle 6"/>
          <p:cNvSpPr>
            <a:spLocks noChangeArrowheads="1"/>
          </p:cNvSpPr>
          <p:nvPr/>
        </p:nvSpPr>
        <p:spPr bwMode="auto">
          <a:xfrm>
            <a:off x="238125" y="742950"/>
            <a:ext cx="445770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dirty="0">
                <a:solidFill>
                  <a:srgbClr val="FFFF66"/>
                </a:solidFill>
                <a:effectLst>
                  <a:outerShdw blurRad="38100" dist="38100" dir="2700000" algn="tl">
                    <a:srgbClr val="000000"/>
                  </a:outerShdw>
                </a:effectLst>
              </a:rPr>
              <a:t>Designated Items:</a:t>
            </a:r>
          </a:p>
        </p:txBody>
      </p:sp>
      <p:pic>
        <p:nvPicPr>
          <p:cNvPr id="23560" name="Picture 9" descr="doe"/>
          <p:cNvPicPr>
            <a:picLocks noChangeAspect="1" noChangeArrowheads="1"/>
          </p:cNvPicPr>
          <p:nvPr/>
        </p:nvPicPr>
        <p:blipFill>
          <a:blip r:embed="rId4" cstate="print"/>
          <a:srcRect/>
          <a:stretch>
            <a:fillRect/>
          </a:stretch>
        </p:blipFill>
        <p:spPr bwMode="auto">
          <a:xfrm>
            <a:off x="7413625" y="5810250"/>
            <a:ext cx="906463" cy="906463"/>
          </a:xfrm>
          <a:prstGeom prst="rect">
            <a:avLst/>
          </a:prstGeom>
          <a:noFill/>
          <a:ln w="9525">
            <a:noFill/>
            <a:miter lim="800000"/>
            <a:headEnd/>
            <a:tailEnd/>
          </a:ln>
        </p:spPr>
      </p:pic>
      <p:pic>
        <p:nvPicPr>
          <p:cNvPr id="23561" name="Picture 10"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6213" y="5943600"/>
            <a:ext cx="914400"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3460BE15-F371-4FD6-A086-C9831B82E0CA}" type="slidenum">
              <a:rPr lang="en-US"/>
              <a:pPr>
                <a:defRPr/>
              </a:pPr>
              <a:t>17</a:t>
            </a:fld>
            <a:endParaRPr lang="en-US" dirty="0"/>
          </a:p>
        </p:txBody>
      </p:sp>
      <p:sp>
        <p:nvSpPr>
          <p:cNvPr id="476162" name="Rectangle 2"/>
          <p:cNvSpPr>
            <a:spLocks noGrp="1" noChangeArrowheads="1"/>
          </p:cNvSpPr>
          <p:nvPr>
            <p:ph type="title"/>
          </p:nvPr>
        </p:nvSpPr>
        <p:spPr/>
        <p:txBody>
          <a:bodyPr/>
          <a:lstStyle/>
          <a:p>
            <a:pPr eaLnBrk="1" hangingPunct="1">
              <a:defRPr/>
            </a:pPr>
            <a:r>
              <a:rPr lang="en-US" dirty="0" smtClean="0"/>
              <a:t>Landscaping Products</a:t>
            </a:r>
          </a:p>
        </p:txBody>
      </p:sp>
      <p:sp>
        <p:nvSpPr>
          <p:cNvPr id="476163" name="Rectangle 3"/>
          <p:cNvSpPr>
            <a:spLocks noGrp="1" noChangeArrowheads="1"/>
          </p:cNvSpPr>
          <p:nvPr>
            <p:ph type="body" sz="half" idx="1"/>
          </p:nvPr>
        </p:nvSpPr>
        <p:spPr>
          <a:xfrm>
            <a:off x="457200" y="1600200"/>
            <a:ext cx="4041775" cy="4525963"/>
          </a:xfrm>
        </p:spPr>
        <p:txBody>
          <a:bodyPr/>
          <a:lstStyle/>
          <a:p>
            <a:pPr eaLnBrk="1" hangingPunct="1">
              <a:spcBef>
                <a:spcPct val="25000"/>
              </a:spcBef>
              <a:spcAft>
                <a:spcPct val="25000"/>
              </a:spcAft>
              <a:defRPr/>
            </a:pPr>
            <a:endParaRPr lang="en-US" sz="2400" dirty="0" smtClean="0"/>
          </a:p>
          <a:p>
            <a:pPr eaLnBrk="1" hangingPunct="1">
              <a:spcBef>
                <a:spcPct val="25000"/>
              </a:spcBef>
              <a:spcAft>
                <a:spcPct val="25000"/>
              </a:spcAft>
              <a:defRPr/>
            </a:pPr>
            <a:r>
              <a:rPr lang="en-US" sz="2400" dirty="0" smtClean="0"/>
              <a:t>Compost made from yard trimmings or food waste</a:t>
            </a:r>
          </a:p>
          <a:p>
            <a:pPr eaLnBrk="1" hangingPunct="1">
              <a:spcBef>
                <a:spcPct val="25000"/>
              </a:spcBef>
              <a:spcAft>
                <a:spcPct val="25000"/>
              </a:spcAft>
              <a:defRPr/>
            </a:pPr>
            <a:r>
              <a:rPr lang="en-US" sz="2400" dirty="0" smtClean="0"/>
              <a:t>Garden and soaker hoses</a:t>
            </a:r>
          </a:p>
          <a:p>
            <a:pPr eaLnBrk="1" hangingPunct="1">
              <a:spcBef>
                <a:spcPct val="25000"/>
              </a:spcBef>
              <a:spcAft>
                <a:spcPct val="25000"/>
              </a:spcAft>
              <a:defRPr/>
            </a:pPr>
            <a:r>
              <a:rPr lang="en-US" sz="2400" dirty="0" smtClean="0"/>
              <a:t>Hydraulic mulch</a:t>
            </a:r>
          </a:p>
          <a:p>
            <a:pPr eaLnBrk="1" hangingPunct="1">
              <a:spcBef>
                <a:spcPct val="25000"/>
              </a:spcBef>
              <a:spcAft>
                <a:spcPct val="25000"/>
              </a:spcAft>
              <a:defRPr/>
            </a:pPr>
            <a:r>
              <a:rPr lang="en-US" sz="2400" dirty="0" smtClean="0"/>
              <a:t>Lawn and garden edging</a:t>
            </a:r>
          </a:p>
          <a:p>
            <a:pPr eaLnBrk="1" hangingPunct="1">
              <a:spcBef>
                <a:spcPct val="25000"/>
              </a:spcBef>
              <a:spcAft>
                <a:spcPct val="25000"/>
              </a:spcAft>
              <a:defRPr/>
            </a:pPr>
            <a:r>
              <a:rPr lang="en-US" sz="2400" dirty="0" smtClean="0"/>
              <a:t>Plastic lumber landscaping timbers and posts</a:t>
            </a:r>
          </a:p>
          <a:p>
            <a:pPr eaLnBrk="1" hangingPunct="1">
              <a:spcBef>
                <a:spcPct val="25000"/>
              </a:spcBef>
              <a:spcAft>
                <a:spcPct val="25000"/>
              </a:spcAft>
              <a:defRPr/>
            </a:pPr>
            <a:endParaRPr lang="en-US" sz="2400" dirty="0" smtClean="0"/>
          </a:p>
        </p:txBody>
      </p:sp>
      <p:pic>
        <p:nvPicPr>
          <p:cNvPr id="24581" name="Picture 5" descr="HH02184_"/>
          <p:cNvPicPr>
            <a:picLocks noChangeAspect="1" noChangeArrowheads="1"/>
          </p:cNvPicPr>
          <p:nvPr/>
        </p:nvPicPr>
        <p:blipFill>
          <a:blip r:embed="rId3" cstate="print"/>
          <a:srcRect/>
          <a:stretch>
            <a:fillRect/>
          </a:stretch>
        </p:blipFill>
        <p:spPr bwMode="auto">
          <a:xfrm>
            <a:off x="6096000" y="2759075"/>
            <a:ext cx="1447800" cy="1285875"/>
          </a:xfrm>
          <a:prstGeom prst="rect">
            <a:avLst/>
          </a:prstGeom>
          <a:noFill/>
          <a:ln w="9525">
            <a:noFill/>
            <a:miter lim="800000"/>
            <a:headEnd/>
            <a:tailEnd/>
          </a:ln>
        </p:spPr>
      </p:pic>
      <p:pic>
        <p:nvPicPr>
          <p:cNvPr id="24582" name="Picture 7" descr="hh00043_"/>
          <p:cNvPicPr>
            <a:picLocks noChangeAspect="1" noChangeArrowheads="1"/>
          </p:cNvPicPr>
          <p:nvPr/>
        </p:nvPicPr>
        <p:blipFill>
          <a:blip r:embed="rId4" cstate="print"/>
          <a:srcRect/>
          <a:stretch>
            <a:fillRect/>
          </a:stretch>
        </p:blipFill>
        <p:spPr bwMode="auto">
          <a:xfrm>
            <a:off x="6076950" y="4800600"/>
            <a:ext cx="2362200" cy="1184275"/>
          </a:xfrm>
          <a:prstGeom prst="rect">
            <a:avLst/>
          </a:prstGeom>
          <a:noFill/>
          <a:ln w="9525">
            <a:noFill/>
            <a:miter lim="800000"/>
            <a:headEnd/>
            <a:tailEnd/>
          </a:ln>
        </p:spPr>
      </p:pic>
      <p:sp>
        <p:nvSpPr>
          <p:cNvPr id="476169" name="Rectangle 9"/>
          <p:cNvSpPr>
            <a:spLocks noChangeArrowheads="1"/>
          </p:cNvSpPr>
          <p:nvPr/>
        </p:nvSpPr>
        <p:spPr bwMode="auto">
          <a:xfrm>
            <a:off x="571500" y="1257300"/>
            <a:ext cx="445770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dirty="0">
                <a:solidFill>
                  <a:srgbClr val="FFFF66"/>
                </a:solidFill>
                <a:effectLst>
                  <a:outerShdw blurRad="38100" dist="38100" dir="2700000" algn="tl">
                    <a:srgbClr val="000000"/>
                  </a:outerShdw>
                </a:effectLst>
              </a:rPr>
              <a:t>Designated Items:</a:t>
            </a:r>
          </a:p>
        </p:txBody>
      </p:sp>
      <p:pic>
        <p:nvPicPr>
          <p:cNvPr id="24584" name="Picture 11"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4585" name="Picture 14" descr="doe"/>
          <p:cNvPicPr>
            <a:picLocks noChangeAspect="1" noChangeArrowheads="1"/>
          </p:cNvPicPr>
          <p:nvPr/>
        </p:nvPicPr>
        <p:blipFill>
          <a:blip r:embed="rId6"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E2752530-12E1-4DC3-88D4-C04F002C997B}" type="slidenum">
              <a:rPr lang="en-US"/>
              <a:pPr>
                <a:defRPr/>
              </a:pPr>
              <a:t>18</a:t>
            </a:fld>
            <a:endParaRPr lang="en-US" dirty="0"/>
          </a:p>
        </p:txBody>
      </p:sp>
      <p:sp>
        <p:nvSpPr>
          <p:cNvPr id="477186" name="Rectangle 2"/>
          <p:cNvSpPr>
            <a:spLocks noGrp="1" noChangeArrowheads="1"/>
          </p:cNvSpPr>
          <p:nvPr>
            <p:ph type="title"/>
          </p:nvPr>
        </p:nvSpPr>
        <p:spPr>
          <a:xfrm>
            <a:off x="228600" y="276225"/>
            <a:ext cx="8408988" cy="1143000"/>
          </a:xfrm>
        </p:spPr>
        <p:txBody>
          <a:bodyPr/>
          <a:lstStyle/>
          <a:p>
            <a:pPr eaLnBrk="1" hangingPunct="1">
              <a:defRPr/>
            </a:pPr>
            <a:r>
              <a:rPr lang="en-US" dirty="0" smtClean="0"/>
              <a:t>Non-Paper Office Products</a:t>
            </a:r>
          </a:p>
        </p:txBody>
      </p:sp>
      <p:sp>
        <p:nvSpPr>
          <p:cNvPr id="477187" name="Rectangle 3"/>
          <p:cNvSpPr>
            <a:spLocks noGrp="1" noChangeArrowheads="1"/>
          </p:cNvSpPr>
          <p:nvPr>
            <p:ph type="body" sz="half" idx="1"/>
          </p:nvPr>
        </p:nvSpPr>
        <p:spPr>
          <a:xfrm>
            <a:off x="1447800" y="2114550"/>
            <a:ext cx="6915150" cy="4514850"/>
          </a:xfrm>
        </p:spPr>
        <p:txBody>
          <a:bodyPr/>
          <a:lstStyle/>
          <a:p>
            <a:pPr eaLnBrk="1" hangingPunct="1">
              <a:lnSpc>
                <a:spcPct val="90000"/>
              </a:lnSpc>
              <a:defRPr/>
            </a:pPr>
            <a:r>
              <a:rPr lang="en-US" dirty="0" smtClean="0"/>
              <a:t>Binders, clipboards, file folders, clip portfolios, and presentation folders</a:t>
            </a:r>
          </a:p>
          <a:p>
            <a:pPr eaLnBrk="1" hangingPunct="1">
              <a:lnSpc>
                <a:spcPct val="90000"/>
              </a:lnSpc>
              <a:defRPr/>
            </a:pPr>
            <a:r>
              <a:rPr lang="en-US" dirty="0" smtClean="0"/>
              <a:t>Office furniture</a:t>
            </a:r>
          </a:p>
          <a:p>
            <a:pPr eaLnBrk="1" hangingPunct="1">
              <a:lnSpc>
                <a:spcPct val="90000"/>
              </a:lnSpc>
              <a:defRPr/>
            </a:pPr>
            <a:r>
              <a:rPr lang="en-US" dirty="0" smtClean="0"/>
              <a:t>Office recycling containers</a:t>
            </a:r>
          </a:p>
          <a:p>
            <a:pPr eaLnBrk="1" hangingPunct="1">
              <a:lnSpc>
                <a:spcPct val="90000"/>
              </a:lnSpc>
              <a:defRPr/>
            </a:pPr>
            <a:r>
              <a:rPr lang="en-US" dirty="0" smtClean="0"/>
              <a:t>Office waste receptacles </a:t>
            </a:r>
          </a:p>
          <a:p>
            <a:pPr eaLnBrk="1" hangingPunct="1">
              <a:lnSpc>
                <a:spcPct val="90000"/>
              </a:lnSpc>
              <a:defRPr/>
            </a:pPr>
            <a:r>
              <a:rPr lang="en-US" dirty="0" smtClean="0"/>
              <a:t>Plastic desktop accessories</a:t>
            </a:r>
          </a:p>
          <a:p>
            <a:pPr eaLnBrk="1" hangingPunct="1">
              <a:lnSpc>
                <a:spcPct val="90000"/>
              </a:lnSpc>
              <a:defRPr/>
            </a:pPr>
            <a:r>
              <a:rPr lang="en-US" dirty="0" smtClean="0"/>
              <a:t>Plastic envelopes</a:t>
            </a:r>
          </a:p>
          <a:p>
            <a:pPr eaLnBrk="1" hangingPunct="1">
              <a:lnSpc>
                <a:spcPct val="90000"/>
              </a:lnSpc>
              <a:defRPr/>
            </a:pPr>
            <a:r>
              <a:rPr lang="en-US" dirty="0" smtClean="0"/>
              <a:t>Plastic trash bags</a:t>
            </a:r>
          </a:p>
          <a:p>
            <a:pPr eaLnBrk="1" hangingPunct="1">
              <a:lnSpc>
                <a:spcPct val="90000"/>
              </a:lnSpc>
              <a:defRPr/>
            </a:pPr>
            <a:r>
              <a:rPr lang="en-US" dirty="0" smtClean="0"/>
              <a:t>Printer ribbons</a:t>
            </a:r>
          </a:p>
          <a:p>
            <a:pPr eaLnBrk="1" hangingPunct="1">
              <a:lnSpc>
                <a:spcPct val="90000"/>
              </a:lnSpc>
              <a:defRPr/>
            </a:pPr>
            <a:r>
              <a:rPr lang="en-US" dirty="0" smtClean="0"/>
              <a:t>Toner cartridges</a:t>
            </a:r>
          </a:p>
        </p:txBody>
      </p:sp>
      <p:sp>
        <p:nvSpPr>
          <p:cNvPr id="477190" name="Rectangle 6"/>
          <p:cNvSpPr>
            <a:spLocks noChangeArrowheads="1"/>
          </p:cNvSpPr>
          <p:nvPr/>
        </p:nvSpPr>
        <p:spPr bwMode="auto">
          <a:xfrm>
            <a:off x="1543050" y="1400175"/>
            <a:ext cx="352425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dirty="0">
                <a:solidFill>
                  <a:srgbClr val="FFFF66"/>
                </a:solidFill>
                <a:effectLst>
                  <a:outerShdw blurRad="38100" dist="38100" dir="2700000" algn="tl">
                    <a:srgbClr val="000000"/>
                  </a:outerShdw>
                </a:effectLst>
              </a:rPr>
              <a:t>Designated Items:</a:t>
            </a:r>
          </a:p>
        </p:txBody>
      </p:sp>
      <p:pic>
        <p:nvPicPr>
          <p:cNvPr id="25607" name="Picture 9" descr="doe"/>
          <p:cNvPicPr>
            <a:picLocks noChangeAspect="1" noChangeArrowheads="1"/>
          </p:cNvPicPr>
          <p:nvPr/>
        </p:nvPicPr>
        <p:blipFill>
          <a:blip r:embed="rId3" cstate="print"/>
          <a:srcRect/>
          <a:stretch>
            <a:fillRect/>
          </a:stretch>
        </p:blipFill>
        <p:spPr bwMode="auto">
          <a:xfrm>
            <a:off x="7413625" y="5810250"/>
            <a:ext cx="906463" cy="906463"/>
          </a:xfrm>
          <a:prstGeom prst="rect">
            <a:avLst/>
          </a:prstGeom>
          <a:noFill/>
          <a:ln w="9525">
            <a:noFill/>
            <a:miter lim="800000"/>
            <a:headEnd/>
            <a:tailEnd/>
          </a:ln>
        </p:spPr>
      </p:pic>
      <p:pic>
        <p:nvPicPr>
          <p:cNvPr id="25608" name="Picture 10"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0EA5DF5B-1C34-4696-9F6C-41D63C932489}" type="slidenum">
              <a:rPr lang="en-US"/>
              <a:pPr>
                <a:defRPr/>
              </a:pPr>
              <a:t>19</a:t>
            </a:fld>
            <a:endParaRPr lang="en-US" dirty="0"/>
          </a:p>
        </p:txBody>
      </p:sp>
      <p:sp>
        <p:nvSpPr>
          <p:cNvPr id="478210" name="Rectangle 2"/>
          <p:cNvSpPr>
            <a:spLocks noGrp="1" noChangeArrowheads="1"/>
          </p:cNvSpPr>
          <p:nvPr>
            <p:ph type="title"/>
          </p:nvPr>
        </p:nvSpPr>
        <p:spPr>
          <a:xfrm>
            <a:off x="552450" y="190500"/>
            <a:ext cx="8408988" cy="1143000"/>
          </a:xfrm>
        </p:spPr>
        <p:txBody>
          <a:bodyPr/>
          <a:lstStyle/>
          <a:p>
            <a:pPr eaLnBrk="1" hangingPunct="1">
              <a:defRPr/>
            </a:pPr>
            <a:r>
              <a:rPr lang="en-US" sz="4000" dirty="0" smtClean="0"/>
              <a:t>Paper </a:t>
            </a:r>
            <a:r>
              <a:rPr lang="en-US" dirty="0" smtClean="0"/>
              <a:t>and</a:t>
            </a:r>
            <a:r>
              <a:rPr lang="en-US" sz="4000" dirty="0" smtClean="0"/>
              <a:t> Paper Products</a:t>
            </a:r>
          </a:p>
        </p:txBody>
      </p:sp>
      <p:sp>
        <p:nvSpPr>
          <p:cNvPr id="478211" name="Rectangle 3"/>
          <p:cNvSpPr>
            <a:spLocks noGrp="1" noChangeArrowheads="1"/>
          </p:cNvSpPr>
          <p:nvPr>
            <p:ph type="body" sz="half" idx="1"/>
          </p:nvPr>
        </p:nvSpPr>
        <p:spPr>
          <a:xfrm>
            <a:off x="950913" y="1763713"/>
            <a:ext cx="5462587" cy="3994150"/>
          </a:xfrm>
        </p:spPr>
        <p:txBody>
          <a:bodyPr/>
          <a:lstStyle/>
          <a:p>
            <a:pPr eaLnBrk="1" hangingPunct="1">
              <a:spcAft>
                <a:spcPct val="20000"/>
              </a:spcAft>
              <a:defRPr/>
            </a:pPr>
            <a:r>
              <a:rPr lang="en-US" sz="3200" dirty="0" smtClean="0"/>
              <a:t>Commercial/industrial sanitary tissue products</a:t>
            </a:r>
          </a:p>
          <a:p>
            <a:pPr eaLnBrk="1" hangingPunct="1">
              <a:spcAft>
                <a:spcPct val="20000"/>
              </a:spcAft>
              <a:defRPr/>
            </a:pPr>
            <a:r>
              <a:rPr lang="en-US" sz="3200" dirty="0" smtClean="0"/>
              <a:t>Miscellaneous papers</a:t>
            </a:r>
          </a:p>
          <a:p>
            <a:pPr eaLnBrk="1" hangingPunct="1">
              <a:spcAft>
                <a:spcPct val="20000"/>
              </a:spcAft>
              <a:defRPr/>
            </a:pPr>
            <a:r>
              <a:rPr lang="en-US" sz="3200" dirty="0" smtClean="0"/>
              <a:t>Newsprint</a:t>
            </a:r>
          </a:p>
          <a:p>
            <a:pPr eaLnBrk="1" hangingPunct="1">
              <a:spcAft>
                <a:spcPct val="20000"/>
              </a:spcAft>
              <a:defRPr/>
            </a:pPr>
            <a:r>
              <a:rPr lang="en-US" sz="3200" dirty="0" smtClean="0"/>
              <a:t>Paperboard and packaging products</a:t>
            </a:r>
          </a:p>
          <a:p>
            <a:pPr eaLnBrk="1" hangingPunct="1">
              <a:spcAft>
                <a:spcPct val="20000"/>
              </a:spcAft>
              <a:defRPr/>
            </a:pPr>
            <a:r>
              <a:rPr lang="en-US" sz="3200" dirty="0" smtClean="0"/>
              <a:t>Printing and writing papers</a:t>
            </a:r>
          </a:p>
        </p:txBody>
      </p:sp>
      <p:sp>
        <p:nvSpPr>
          <p:cNvPr id="478212" name="Rectangle 4"/>
          <p:cNvSpPr>
            <a:spLocks noGrp="1" noChangeArrowheads="1"/>
          </p:cNvSpPr>
          <p:nvPr>
            <p:ph type="body" sz="half" idx="2"/>
          </p:nvPr>
        </p:nvSpPr>
        <p:spPr>
          <a:xfrm>
            <a:off x="5638800" y="1981200"/>
            <a:ext cx="3810000" cy="4114800"/>
          </a:xfrm>
        </p:spPr>
        <p:txBody>
          <a:bodyPr/>
          <a:lstStyle/>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p:txBody>
      </p:sp>
      <p:pic>
        <p:nvPicPr>
          <p:cNvPr id="26630" name="Picture 5" descr="PAPRTALL"/>
          <p:cNvPicPr>
            <a:picLocks noChangeAspect="1" noChangeArrowheads="1"/>
          </p:cNvPicPr>
          <p:nvPr/>
        </p:nvPicPr>
        <p:blipFill>
          <a:blip r:embed="rId3" cstate="print"/>
          <a:srcRect/>
          <a:stretch>
            <a:fillRect/>
          </a:stretch>
        </p:blipFill>
        <p:spPr bwMode="auto">
          <a:xfrm>
            <a:off x="6867525" y="2286000"/>
            <a:ext cx="981075" cy="3200400"/>
          </a:xfrm>
          <a:prstGeom prst="rect">
            <a:avLst/>
          </a:prstGeom>
          <a:noFill/>
          <a:ln w="9525">
            <a:noFill/>
            <a:miter lim="800000"/>
            <a:headEnd/>
            <a:tailEnd/>
          </a:ln>
        </p:spPr>
      </p:pic>
      <p:sp>
        <p:nvSpPr>
          <p:cNvPr id="478214" name="Rectangle 6"/>
          <p:cNvSpPr>
            <a:spLocks noChangeArrowheads="1"/>
          </p:cNvSpPr>
          <p:nvPr/>
        </p:nvSpPr>
        <p:spPr bwMode="auto">
          <a:xfrm>
            <a:off x="762000" y="1219200"/>
            <a:ext cx="445770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dirty="0">
                <a:solidFill>
                  <a:srgbClr val="FFFF66"/>
                </a:solidFill>
                <a:effectLst>
                  <a:outerShdw blurRad="38100" dist="38100" dir="2700000" algn="tl">
                    <a:srgbClr val="000000"/>
                  </a:outerShdw>
                </a:effectLst>
              </a:rPr>
              <a:t>Designated Items:</a:t>
            </a:r>
          </a:p>
        </p:txBody>
      </p:sp>
      <p:pic>
        <p:nvPicPr>
          <p:cNvPr id="26632" name="Picture 8"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694363"/>
            <a:ext cx="1012825" cy="1030287"/>
          </a:xfrm>
          <a:prstGeom prst="rect">
            <a:avLst/>
          </a:prstGeom>
          <a:noFill/>
          <a:ln w="9525">
            <a:noFill/>
            <a:miter lim="800000"/>
            <a:headEnd/>
            <a:tailEnd/>
          </a:ln>
        </p:spPr>
      </p:pic>
      <p:pic>
        <p:nvPicPr>
          <p:cNvPr id="26633" name="Picture 9"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Sustainable Acquisition</a:t>
            </a:r>
            <a:endParaRPr lang="en-US" dirty="0"/>
          </a:p>
        </p:txBody>
      </p:sp>
      <p:sp>
        <p:nvSpPr>
          <p:cNvPr id="3" name="Content Placeholder 2"/>
          <p:cNvSpPr>
            <a:spLocks noGrp="1"/>
          </p:cNvSpPr>
          <p:nvPr>
            <p:ph sz="half" idx="1"/>
          </p:nvPr>
        </p:nvSpPr>
        <p:spPr/>
        <p:txBody>
          <a:bodyPr/>
          <a:lstStyle/>
          <a:p>
            <a:r>
              <a:rPr lang="en-US" dirty="0" smtClean="0"/>
              <a:t>This is the newest name for Green Purchasing</a:t>
            </a:r>
          </a:p>
          <a:p>
            <a:endParaRPr lang="en-US" dirty="0" smtClean="0"/>
          </a:p>
          <a:p>
            <a:r>
              <a:rPr lang="en-US" dirty="0" smtClean="0"/>
              <a:t>Established in the FAR in 2011 by FAR Case 2010-001</a:t>
            </a:r>
            <a:endParaRPr lang="en-US" dirty="0"/>
          </a:p>
        </p:txBody>
      </p:sp>
      <p:sp>
        <p:nvSpPr>
          <p:cNvPr id="4" name="Content Placeholder 3"/>
          <p:cNvSpPr>
            <a:spLocks noGrp="1"/>
          </p:cNvSpPr>
          <p:nvPr>
            <p:ph sz="half" idx="2"/>
          </p:nvPr>
        </p:nvSpPr>
        <p:spPr/>
        <p:txBody>
          <a:bodyPr/>
          <a:lstStyle/>
          <a:p>
            <a:r>
              <a:rPr lang="en-US" dirty="0" smtClean="0"/>
              <a:t>Consists of several separate programs</a:t>
            </a:r>
          </a:p>
          <a:p>
            <a:endParaRPr lang="en-US" dirty="0" smtClean="0"/>
          </a:p>
          <a:p>
            <a:r>
              <a:rPr lang="en-US" dirty="0" smtClean="0"/>
              <a:t>Developed over several years</a:t>
            </a:r>
          </a:p>
          <a:p>
            <a:endParaRPr lang="en-US" dirty="0" smtClean="0"/>
          </a:p>
          <a:p>
            <a:r>
              <a:rPr lang="en-US" dirty="0" smtClean="0"/>
              <a:t>These are the parts making up the sustainable acquisition program</a:t>
            </a:r>
            <a:endParaRPr lang="en-US" dirty="0"/>
          </a:p>
        </p:txBody>
      </p:sp>
      <p:sp>
        <p:nvSpPr>
          <p:cNvPr id="5" name="Slide Number Placeholder 4"/>
          <p:cNvSpPr>
            <a:spLocks noGrp="1"/>
          </p:cNvSpPr>
          <p:nvPr>
            <p:ph type="sldNum" sz="quarter" idx="12"/>
          </p:nvPr>
        </p:nvSpPr>
        <p:spPr/>
        <p:txBody>
          <a:bodyPr/>
          <a:lstStyle/>
          <a:p>
            <a:pPr>
              <a:defRPr/>
            </a:pPr>
            <a:fld id="{375EFC73-6D00-477D-A65C-3B8BC09CFCFD}"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115D1D81-C77A-4534-B76D-0BD8B21A186A}" type="slidenum">
              <a:rPr lang="en-US"/>
              <a:pPr>
                <a:defRPr/>
              </a:pPr>
              <a:t>20</a:t>
            </a:fld>
            <a:endParaRPr lang="en-US" dirty="0"/>
          </a:p>
        </p:txBody>
      </p:sp>
      <p:sp>
        <p:nvSpPr>
          <p:cNvPr id="479234" name="Rectangle 2"/>
          <p:cNvSpPr>
            <a:spLocks noGrp="1" noChangeArrowheads="1"/>
          </p:cNvSpPr>
          <p:nvPr>
            <p:ph type="title"/>
          </p:nvPr>
        </p:nvSpPr>
        <p:spPr>
          <a:xfrm>
            <a:off x="419100" y="585788"/>
            <a:ext cx="8389938" cy="1143000"/>
          </a:xfrm>
        </p:spPr>
        <p:txBody>
          <a:bodyPr/>
          <a:lstStyle/>
          <a:p>
            <a:pPr eaLnBrk="1" hangingPunct="1">
              <a:defRPr/>
            </a:pPr>
            <a:r>
              <a:rPr lang="en-US" dirty="0" smtClean="0"/>
              <a:t>Park And Recreation Products</a:t>
            </a:r>
          </a:p>
        </p:txBody>
      </p:sp>
      <p:sp>
        <p:nvSpPr>
          <p:cNvPr id="479235" name="Rectangle 3"/>
          <p:cNvSpPr>
            <a:spLocks noGrp="1" noChangeArrowheads="1"/>
          </p:cNvSpPr>
          <p:nvPr>
            <p:ph type="body" sz="half" idx="1"/>
          </p:nvPr>
        </p:nvSpPr>
        <p:spPr>
          <a:xfrm>
            <a:off x="619125" y="2062163"/>
            <a:ext cx="5592763" cy="3103562"/>
          </a:xfrm>
        </p:spPr>
        <p:txBody>
          <a:bodyPr/>
          <a:lstStyle/>
          <a:p>
            <a:pPr eaLnBrk="1" hangingPunct="1">
              <a:spcAft>
                <a:spcPct val="20000"/>
              </a:spcAft>
              <a:defRPr/>
            </a:pPr>
            <a:r>
              <a:rPr lang="en-US" sz="3200" dirty="0" smtClean="0"/>
              <a:t>Park benches &amp; picnic tables</a:t>
            </a:r>
          </a:p>
          <a:p>
            <a:pPr eaLnBrk="1" hangingPunct="1">
              <a:spcAft>
                <a:spcPct val="20000"/>
              </a:spcAft>
              <a:defRPr/>
            </a:pPr>
            <a:r>
              <a:rPr lang="en-US" sz="3200" dirty="0" smtClean="0"/>
              <a:t>Plastic fencing</a:t>
            </a:r>
          </a:p>
          <a:p>
            <a:pPr eaLnBrk="1" hangingPunct="1">
              <a:spcAft>
                <a:spcPct val="20000"/>
              </a:spcAft>
              <a:defRPr/>
            </a:pPr>
            <a:r>
              <a:rPr lang="en-US" sz="3200" dirty="0" smtClean="0"/>
              <a:t>Playground equipment</a:t>
            </a:r>
          </a:p>
          <a:p>
            <a:pPr eaLnBrk="1" hangingPunct="1">
              <a:spcAft>
                <a:spcPct val="20000"/>
              </a:spcAft>
              <a:defRPr/>
            </a:pPr>
            <a:r>
              <a:rPr lang="en-US" sz="3200" dirty="0" smtClean="0"/>
              <a:t>Playground surfaces</a:t>
            </a:r>
          </a:p>
          <a:p>
            <a:pPr eaLnBrk="1" hangingPunct="1">
              <a:spcAft>
                <a:spcPct val="20000"/>
              </a:spcAft>
              <a:defRPr/>
            </a:pPr>
            <a:r>
              <a:rPr lang="en-US" sz="3200" dirty="0" smtClean="0"/>
              <a:t>Running tracks</a:t>
            </a:r>
          </a:p>
          <a:p>
            <a:pPr eaLnBrk="1" hangingPunct="1">
              <a:spcAft>
                <a:spcPct val="20000"/>
              </a:spcAft>
              <a:defRPr/>
            </a:pPr>
            <a:endParaRPr lang="en-US" sz="3200" dirty="0" smtClean="0"/>
          </a:p>
          <a:p>
            <a:pPr eaLnBrk="1" hangingPunct="1">
              <a:spcAft>
                <a:spcPct val="20000"/>
              </a:spcAft>
              <a:buFont typeface="Wingdings" pitchFamily="2" charset="2"/>
              <a:buNone/>
              <a:defRPr/>
            </a:pPr>
            <a:endParaRPr lang="en-US" sz="2400" dirty="0" smtClean="0"/>
          </a:p>
        </p:txBody>
      </p:sp>
      <p:sp>
        <p:nvSpPr>
          <p:cNvPr id="479236" name="Rectangle 4"/>
          <p:cNvSpPr>
            <a:spLocks noGrp="1" noChangeArrowheads="1"/>
          </p:cNvSpPr>
          <p:nvPr>
            <p:ph type="body" sz="half" idx="2"/>
          </p:nvPr>
        </p:nvSpPr>
        <p:spPr>
          <a:xfrm>
            <a:off x="3994150" y="2001838"/>
            <a:ext cx="4032250" cy="2363787"/>
          </a:xfrm>
        </p:spPr>
        <p:txBody>
          <a:bodyPr/>
          <a:lstStyle/>
          <a:p>
            <a:pPr eaLnBrk="1" hangingPunct="1">
              <a:buFont typeface="Wingdings" pitchFamily="2" charset="2"/>
              <a:buNone/>
              <a:defRPr/>
            </a:pPr>
            <a:endParaRPr lang="en-US" sz="2400" dirty="0" smtClean="0"/>
          </a:p>
          <a:p>
            <a:pPr eaLnBrk="1" hangingPunct="1">
              <a:buFont typeface="Wingdings" pitchFamily="2" charset="2"/>
              <a:buNone/>
              <a:defRPr/>
            </a:pPr>
            <a:endParaRPr lang="en-US" sz="2400" dirty="0" smtClean="0"/>
          </a:p>
        </p:txBody>
      </p:sp>
      <p:pic>
        <p:nvPicPr>
          <p:cNvPr id="27654" name="Picture 5" descr="JOGGER4"/>
          <p:cNvPicPr>
            <a:picLocks noChangeAspect="1" noChangeArrowheads="1"/>
          </p:cNvPicPr>
          <p:nvPr/>
        </p:nvPicPr>
        <p:blipFill>
          <a:blip r:embed="rId3" cstate="print"/>
          <a:srcRect/>
          <a:stretch>
            <a:fillRect/>
          </a:stretch>
        </p:blipFill>
        <p:spPr bwMode="auto">
          <a:xfrm>
            <a:off x="7315200" y="2514600"/>
            <a:ext cx="796925" cy="2286000"/>
          </a:xfrm>
          <a:prstGeom prst="rect">
            <a:avLst/>
          </a:prstGeom>
          <a:noFill/>
          <a:ln w="9525">
            <a:noFill/>
            <a:miter lim="800000"/>
            <a:headEnd/>
            <a:tailEnd/>
          </a:ln>
        </p:spPr>
      </p:pic>
      <p:sp>
        <p:nvSpPr>
          <p:cNvPr id="479239" name="Rectangle 7"/>
          <p:cNvSpPr>
            <a:spLocks noChangeArrowheads="1"/>
          </p:cNvSpPr>
          <p:nvPr/>
        </p:nvSpPr>
        <p:spPr bwMode="auto">
          <a:xfrm>
            <a:off x="685800" y="1609725"/>
            <a:ext cx="4419600" cy="463774"/>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dirty="0">
                <a:solidFill>
                  <a:srgbClr val="FFFF66"/>
                </a:solidFill>
                <a:effectLst>
                  <a:outerShdw blurRad="38100" dist="38100" dir="2700000" algn="tl">
                    <a:srgbClr val="000000"/>
                  </a:outerShdw>
                </a:effectLst>
              </a:rPr>
              <a:t>Designated Items:</a:t>
            </a:r>
          </a:p>
        </p:txBody>
      </p:sp>
      <p:pic>
        <p:nvPicPr>
          <p:cNvPr id="27656" name="Picture 9"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7657" name="Picture 10"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sz="half" idx="1"/>
          </p:nvPr>
        </p:nvSpPr>
        <p:spPr>
          <a:xfrm>
            <a:off x="912813" y="1912938"/>
            <a:ext cx="4291012" cy="3695700"/>
          </a:xfrm>
        </p:spPr>
        <p:txBody>
          <a:bodyPr/>
          <a:lstStyle/>
          <a:p>
            <a:pPr eaLnBrk="1" hangingPunct="1">
              <a:spcAft>
                <a:spcPct val="20000"/>
              </a:spcAft>
              <a:defRPr/>
            </a:pPr>
            <a:r>
              <a:rPr lang="en-US" sz="3200" dirty="0" smtClean="0"/>
              <a:t>Channelizers</a:t>
            </a:r>
          </a:p>
          <a:p>
            <a:pPr eaLnBrk="1" hangingPunct="1">
              <a:spcAft>
                <a:spcPct val="20000"/>
              </a:spcAft>
              <a:defRPr/>
            </a:pPr>
            <a:r>
              <a:rPr lang="en-US" sz="3200" dirty="0" smtClean="0"/>
              <a:t>Delineators</a:t>
            </a:r>
          </a:p>
          <a:p>
            <a:pPr eaLnBrk="1" hangingPunct="1">
              <a:spcAft>
                <a:spcPct val="20000"/>
              </a:spcAft>
              <a:defRPr/>
            </a:pPr>
            <a:r>
              <a:rPr lang="en-US" sz="3200" dirty="0" smtClean="0"/>
              <a:t>Flexible delineators</a:t>
            </a:r>
          </a:p>
          <a:p>
            <a:pPr eaLnBrk="1" hangingPunct="1">
              <a:spcAft>
                <a:spcPct val="20000"/>
              </a:spcAft>
              <a:defRPr/>
            </a:pPr>
            <a:r>
              <a:rPr lang="en-US" sz="3200" dirty="0" smtClean="0"/>
              <a:t>Parking stops</a:t>
            </a:r>
          </a:p>
          <a:p>
            <a:pPr eaLnBrk="1" hangingPunct="1">
              <a:spcAft>
                <a:spcPct val="20000"/>
              </a:spcAft>
              <a:defRPr/>
            </a:pPr>
            <a:r>
              <a:rPr lang="en-US" sz="3200" dirty="0" smtClean="0"/>
              <a:t>Traffic barricades</a:t>
            </a:r>
          </a:p>
          <a:p>
            <a:pPr eaLnBrk="1" hangingPunct="1">
              <a:spcAft>
                <a:spcPct val="20000"/>
              </a:spcAft>
              <a:defRPr/>
            </a:pPr>
            <a:r>
              <a:rPr lang="en-US" sz="3200" dirty="0" smtClean="0"/>
              <a:t>Traffic cones</a:t>
            </a:r>
          </a:p>
          <a:p>
            <a:pPr eaLnBrk="1" hangingPunct="1">
              <a:spcAft>
                <a:spcPct val="20000"/>
              </a:spcAft>
              <a:buFont typeface="Wingdings" pitchFamily="2" charset="2"/>
              <a:buNone/>
              <a:defRPr/>
            </a:pPr>
            <a:endParaRPr lang="en-US" sz="3200" dirty="0" smtClean="0"/>
          </a:p>
        </p:txBody>
      </p:sp>
      <p:sp>
        <p:nvSpPr>
          <p:cNvPr id="21" name="Slide Number Placeholder 6"/>
          <p:cNvSpPr>
            <a:spLocks noGrp="1"/>
          </p:cNvSpPr>
          <p:nvPr>
            <p:ph type="sldNum" sz="quarter" idx="12"/>
          </p:nvPr>
        </p:nvSpPr>
        <p:spPr/>
        <p:txBody>
          <a:bodyPr/>
          <a:lstStyle/>
          <a:p>
            <a:pPr>
              <a:defRPr/>
            </a:pPr>
            <a:fld id="{905B7B7E-8EED-4834-99AD-394D0D7A975A}" type="slidenum">
              <a:rPr lang="en-US"/>
              <a:pPr>
                <a:defRPr/>
              </a:pPr>
              <a:t>21</a:t>
            </a:fld>
            <a:endParaRPr lang="en-US" dirty="0"/>
          </a:p>
        </p:txBody>
      </p:sp>
      <p:sp>
        <p:nvSpPr>
          <p:cNvPr id="480258" name="Rectangle 2"/>
          <p:cNvSpPr>
            <a:spLocks noGrp="1" noChangeArrowheads="1"/>
          </p:cNvSpPr>
          <p:nvPr>
            <p:ph type="title"/>
          </p:nvPr>
        </p:nvSpPr>
        <p:spPr>
          <a:xfrm>
            <a:off x="460375" y="277813"/>
            <a:ext cx="8105775" cy="984250"/>
          </a:xfrm>
        </p:spPr>
        <p:txBody>
          <a:bodyPr/>
          <a:lstStyle/>
          <a:p>
            <a:pPr eaLnBrk="1" hangingPunct="1">
              <a:defRPr/>
            </a:pPr>
            <a:r>
              <a:rPr lang="en-US" dirty="0" smtClean="0"/>
              <a:t>Transportation Products</a:t>
            </a:r>
          </a:p>
        </p:txBody>
      </p:sp>
      <p:grpSp>
        <p:nvGrpSpPr>
          <p:cNvPr id="28677" name="Group 4"/>
          <p:cNvGrpSpPr>
            <a:grpSpLocks/>
          </p:cNvGrpSpPr>
          <p:nvPr/>
        </p:nvGrpSpPr>
        <p:grpSpPr bwMode="auto">
          <a:xfrm>
            <a:off x="4876800" y="3048000"/>
            <a:ext cx="3825875" cy="2819400"/>
            <a:chOff x="3072" y="2256"/>
            <a:chExt cx="2410" cy="1776"/>
          </a:xfrm>
        </p:grpSpPr>
        <p:pic>
          <p:nvPicPr>
            <p:cNvPr id="28681" name="Picture 5" descr="IN00693_"/>
            <p:cNvPicPr>
              <a:picLocks noChangeAspect="1" noChangeArrowheads="1"/>
            </p:cNvPicPr>
            <p:nvPr/>
          </p:nvPicPr>
          <p:blipFill>
            <a:blip r:embed="rId3" cstate="print"/>
            <a:srcRect/>
            <a:stretch>
              <a:fillRect/>
            </a:stretch>
          </p:blipFill>
          <p:spPr bwMode="auto">
            <a:xfrm>
              <a:off x="3648" y="2256"/>
              <a:ext cx="1733" cy="1214"/>
            </a:xfrm>
            <a:prstGeom prst="rect">
              <a:avLst/>
            </a:prstGeom>
            <a:noFill/>
            <a:ln w="9525">
              <a:noFill/>
              <a:miter lim="800000"/>
              <a:headEnd/>
              <a:tailEnd/>
            </a:ln>
          </p:spPr>
        </p:pic>
        <p:grpSp>
          <p:nvGrpSpPr>
            <p:cNvPr id="28682" name="Group 6"/>
            <p:cNvGrpSpPr>
              <a:grpSpLocks/>
            </p:cNvGrpSpPr>
            <p:nvPr/>
          </p:nvGrpSpPr>
          <p:grpSpPr bwMode="auto">
            <a:xfrm>
              <a:off x="3744" y="3408"/>
              <a:ext cx="346" cy="624"/>
              <a:chOff x="4080" y="3216"/>
              <a:chExt cx="442" cy="624"/>
            </a:xfrm>
          </p:grpSpPr>
          <p:pic>
            <p:nvPicPr>
              <p:cNvPr id="28691" name="Picture 7" descr="ED00213_"/>
              <p:cNvPicPr>
                <a:picLocks noChangeAspect="1" noChangeArrowheads="1"/>
              </p:cNvPicPr>
              <p:nvPr/>
            </p:nvPicPr>
            <p:blipFill>
              <a:blip r:embed="rId4" cstate="print"/>
              <a:srcRect/>
              <a:stretch>
                <a:fillRect/>
              </a:stretch>
            </p:blipFill>
            <p:spPr bwMode="auto">
              <a:xfrm>
                <a:off x="4080" y="3216"/>
                <a:ext cx="442" cy="624"/>
              </a:xfrm>
              <a:prstGeom prst="rect">
                <a:avLst/>
              </a:prstGeom>
              <a:noFill/>
              <a:ln w="9525">
                <a:noFill/>
                <a:miter lim="800000"/>
                <a:headEnd/>
                <a:tailEnd/>
              </a:ln>
            </p:spPr>
          </p:pic>
          <p:sp>
            <p:nvSpPr>
              <p:cNvPr id="28692" name="Freeform 8"/>
              <p:cNvSpPr>
                <a:spLocks/>
              </p:cNvSpPr>
              <p:nvPr/>
            </p:nvSpPr>
            <p:spPr bwMode="auto">
              <a:xfrm>
                <a:off x="4176" y="3456"/>
                <a:ext cx="250" cy="122"/>
              </a:xfrm>
              <a:custGeom>
                <a:avLst/>
                <a:gdLst>
                  <a:gd name="T0" fmla="*/ 29 w 250"/>
                  <a:gd name="T1" fmla="*/ 0 h 122"/>
                  <a:gd name="T2" fmla="*/ 218 w 250"/>
                  <a:gd name="T3" fmla="*/ 27 h 122"/>
                  <a:gd name="T4" fmla="*/ 245 w 250"/>
                  <a:gd name="T5" fmla="*/ 81 h 122"/>
                  <a:gd name="T6" fmla="*/ 218 w 250"/>
                  <a:gd name="T7" fmla="*/ 90 h 122"/>
                  <a:gd name="T8" fmla="*/ 137 w 250"/>
                  <a:gd name="T9" fmla="*/ 117 h 122"/>
                  <a:gd name="T10" fmla="*/ 2 w 250"/>
                  <a:gd name="T11" fmla="*/ 63 h 122"/>
                  <a:gd name="T12" fmla="*/ 29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dirty="0"/>
              </a:p>
            </p:txBody>
          </p:sp>
          <p:sp>
            <p:nvSpPr>
              <p:cNvPr id="28693" name="Freeform 9"/>
              <p:cNvSpPr>
                <a:spLocks/>
              </p:cNvSpPr>
              <p:nvPr/>
            </p:nvSpPr>
            <p:spPr bwMode="auto">
              <a:xfrm>
                <a:off x="4128" y="3600"/>
                <a:ext cx="384" cy="144"/>
              </a:xfrm>
              <a:custGeom>
                <a:avLst/>
                <a:gdLst>
                  <a:gd name="T0" fmla="*/ 45 w 250"/>
                  <a:gd name="T1" fmla="*/ 0 h 122"/>
                  <a:gd name="T2" fmla="*/ 335 w 250"/>
                  <a:gd name="T3" fmla="*/ 32 h 122"/>
                  <a:gd name="T4" fmla="*/ 376 w 250"/>
                  <a:gd name="T5" fmla="*/ 96 h 122"/>
                  <a:gd name="T6" fmla="*/ 335 w 250"/>
                  <a:gd name="T7" fmla="*/ 106 h 122"/>
                  <a:gd name="T8" fmla="*/ 210 w 250"/>
                  <a:gd name="T9" fmla="*/ 138 h 122"/>
                  <a:gd name="T10" fmla="*/ 3 w 250"/>
                  <a:gd name="T11" fmla="*/ 74 h 122"/>
                  <a:gd name="T12" fmla="*/ 45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dirty="0"/>
              </a:p>
            </p:txBody>
          </p:sp>
        </p:grpSp>
        <p:grpSp>
          <p:nvGrpSpPr>
            <p:cNvPr id="28683" name="Group 10"/>
            <p:cNvGrpSpPr>
              <a:grpSpLocks/>
            </p:cNvGrpSpPr>
            <p:nvPr/>
          </p:nvGrpSpPr>
          <p:grpSpPr bwMode="auto">
            <a:xfrm>
              <a:off x="5136" y="3312"/>
              <a:ext cx="346" cy="624"/>
              <a:chOff x="4080" y="3216"/>
              <a:chExt cx="442" cy="624"/>
            </a:xfrm>
          </p:grpSpPr>
          <p:pic>
            <p:nvPicPr>
              <p:cNvPr id="28688" name="Picture 11" descr="ED00213_"/>
              <p:cNvPicPr>
                <a:picLocks noChangeAspect="1" noChangeArrowheads="1"/>
              </p:cNvPicPr>
              <p:nvPr/>
            </p:nvPicPr>
            <p:blipFill>
              <a:blip r:embed="rId4" cstate="print"/>
              <a:srcRect/>
              <a:stretch>
                <a:fillRect/>
              </a:stretch>
            </p:blipFill>
            <p:spPr bwMode="auto">
              <a:xfrm>
                <a:off x="4080" y="3216"/>
                <a:ext cx="442" cy="624"/>
              </a:xfrm>
              <a:prstGeom prst="rect">
                <a:avLst/>
              </a:prstGeom>
              <a:noFill/>
              <a:ln w="9525">
                <a:noFill/>
                <a:miter lim="800000"/>
                <a:headEnd/>
                <a:tailEnd/>
              </a:ln>
            </p:spPr>
          </p:pic>
          <p:sp>
            <p:nvSpPr>
              <p:cNvPr id="28689" name="Freeform 12"/>
              <p:cNvSpPr>
                <a:spLocks/>
              </p:cNvSpPr>
              <p:nvPr/>
            </p:nvSpPr>
            <p:spPr bwMode="auto">
              <a:xfrm>
                <a:off x="4176" y="3456"/>
                <a:ext cx="250" cy="122"/>
              </a:xfrm>
              <a:custGeom>
                <a:avLst/>
                <a:gdLst>
                  <a:gd name="T0" fmla="*/ 29 w 250"/>
                  <a:gd name="T1" fmla="*/ 0 h 122"/>
                  <a:gd name="T2" fmla="*/ 218 w 250"/>
                  <a:gd name="T3" fmla="*/ 27 h 122"/>
                  <a:gd name="T4" fmla="*/ 245 w 250"/>
                  <a:gd name="T5" fmla="*/ 81 h 122"/>
                  <a:gd name="T6" fmla="*/ 218 w 250"/>
                  <a:gd name="T7" fmla="*/ 90 h 122"/>
                  <a:gd name="T8" fmla="*/ 137 w 250"/>
                  <a:gd name="T9" fmla="*/ 117 h 122"/>
                  <a:gd name="T10" fmla="*/ 2 w 250"/>
                  <a:gd name="T11" fmla="*/ 63 h 122"/>
                  <a:gd name="T12" fmla="*/ 29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dirty="0"/>
              </a:p>
            </p:txBody>
          </p:sp>
          <p:sp>
            <p:nvSpPr>
              <p:cNvPr id="28690" name="Freeform 13"/>
              <p:cNvSpPr>
                <a:spLocks/>
              </p:cNvSpPr>
              <p:nvPr/>
            </p:nvSpPr>
            <p:spPr bwMode="auto">
              <a:xfrm>
                <a:off x="4128" y="3600"/>
                <a:ext cx="384" cy="144"/>
              </a:xfrm>
              <a:custGeom>
                <a:avLst/>
                <a:gdLst>
                  <a:gd name="T0" fmla="*/ 45 w 250"/>
                  <a:gd name="T1" fmla="*/ 0 h 122"/>
                  <a:gd name="T2" fmla="*/ 335 w 250"/>
                  <a:gd name="T3" fmla="*/ 32 h 122"/>
                  <a:gd name="T4" fmla="*/ 376 w 250"/>
                  <a:gd name="T5" fmla="*/ 96 h 122"/>
                  <a:gd name="T6" fmla="*/ 335 w 250"/>
                  <a:gd name="T7" fmla="*/ 106 h 122"/>
                  <a:gd name="T8" fmla="*/ 210 w 250"/>
                  <a:gd name="T9" fmla="*/ 138 h 122"/>
                  <a:gd name="T10" fmla="*/ 3 w 250"/>
                  <a:gd name="T11" fmla="*/ 74 h 122"/>
                  <a:gd name="T12" fmla="*/ 45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dirty="0"/>
              </a:p>
            </p:txBody>
          </p:sp>
        </p:grpSp>
        <p:grpSp>
          <p:nvGrpSpPr>
            <p:cNvPr id="28684" name="Group 14"/>
            <p:cNvGrpSpPr>
              <a:grpSpLocks/>
            </p:cNvGrpSpPr>
            <p:nvPr/>
          </p:nvGrpSpPr>
          <p:grpSpPr bwMode="auto">
            <a:xfrm>
              <a:off x="3072" y="2736"/>
              <a:ext cx="346" cy="624"/>
              <a:chOff x="4080" y="3216"/>
              <a:chExt cx="442" cy="624"/>
            </a:xfrm>
          </p:grpSpPr>
          <p:pic>
            <p:nvPicPr>
              <p:cNvPr id="28685" name="Picture 15" descr="ED00213_"/>
              <p:cNvPicPr>
                <a:picLocks noChangeAspect="1" noChangeArrowheads="1"/>
              </p:cNvPicPr>
              <p:nvPr/>
            </p:nvPicPr>
            <p:blipFill>
              <a:blip r:embed="rId4" cstate="print"/>
              <a:srcRect/>
              <a:stretch>
                <a:fillRect/>
              </a:stretch>
            </p:blipFill>
            <p:spPr bwMode="auto">
              <a:xfrm>
                <a:off x="4080" y="3216"/>
                <a:ext cx="442" cy="624"/>
              </a:xfrm>
              <a:prstGeom prst="rect">
                <a:avLst/>
              </a:prstGeom>
              <a:noFill/>
              <a:ln w="9525">
                <a:noFill/>
                <a:miter lim="800000"/>
                <a:headEnd/>
                <a:tailEnd/>
              </a:ln>
            </p:spPr>
          </p:pic>
          <p:sp>
            <p:nvSpPr>
              <p:cNvPr id="28686" name="Freeform 16"/>
              <p:cNvSpPr>
                <a:spLocks/>
              </p:cNvSpPr>
              <p:nvPr/>
            </p:nvSpPr>
            <p:spPr bwMode="auto">
              <a:xfrm>
                <a:off x="4176" y="3456"/>
                <a:ext cx="250" cy="122"/>
              </a:xfrm>
              <a:custGeom>
                <a:avLst/>
                <a:gdLst>
                  <a:gd name="T0" fmla="*/ 29 w 250"/>
                  <a:gd name="T1" fmla="*/ 0 h 122"/>
                  <a:gd name="T2" fmla="*/ 218 w 250"/>
                  <a:gd name="T3" fmla="*/ 27 h 122"/>
                  <a:gd name="T4" fmla="*/ 245 w 250"/>
                  <a:gd name="T5" fmla="*/ 81 h 122"/>
                  <a:gd name="T6" fmla="*/ 218 w 250"/>
                  <a:gd name="T7" fmla="*/ 90 h 122"/>
                  <a:gd name="T8" fmla="*/ 137 w 250"/>
                  <a:gd name="T9" fmla="*/ 117 h 122"/>
                  <a:gd name="T10" fmla="*/ 2 w 250"/>
                  <a:gd name="T11" fmla="*/ 63 h 122"/>
                  <a:gd name="T12" fmla="*/ 29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dirty="0"/>
              </a:p>
            </p:txBody>
          </p:sp>
          <p:sp>
            <p:nvSpPr>
              <p:cNvPr id="28687" name="Freeform 17"/>
              <p:cNvSpPr>
                <a:spLocks/>
              </p:cNvSpPr>
              <p:nvPr/>
            </p:nvSpPr>
            <p:spPr bwMode="auto">
              <a:xfrm>
                <a:off x="4128" y="3600"/>
                <a:ext cx="384" cy="144"/>
              </a:xfrm>
              <a:custGeom>
                <a:avLst/>
                <a:gdLst>
                  <a:gd name="T0" fmla="*/ 45 w 250"/>
                  <a:gd name="T1" fmla="*/ 0 h 122"/>
                  <a:gd name="T2" fmla="*/ 335 w 250"/>
                  <a:gd name="T3" fmla="*/ 32 h 122"/>
                  <a:gd name="T4" fmla="*/ 376 w 250"/>
                  <a:gd name="T5" fmla="*/ 96 h 122"/>
                  <a:gd name="T6" fmla="*/ 335 w 250"/>
                  <a:gd name="T7" fmla="*/ 106 h 122"/>
                  <a:gd name="T8" fmla="*/ 210 w 250"/>
                  <a:gd name="T9" fmla="*/ 138 h 122"/>
                  <a:gd name="T10" fmla="*/ 3 w 250"/>
                  <a:gd name="T11" fmla="*/ 74 h 122"/>
                  <a:gd name="T12" fmla="*/ 45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dirty="0"/>
              </a:p>
            </p:txBody>
          </p:sp>
        </p:grpSp>
      </p:grpSp>
      <p:sp>
        <p:nvSpPr>
          <p:cNvPr id="480274" name="Rectangle 18"/>
          <p:cNvSpPr>
            <a:spLocks noChangeArrowheads="1"/>
          </p:cNvSpPr>
          <p:nvPr/>
        </p:nvSpPr>
        <p:spPr bwMode="auto">
          <a:xfrm>
            <a:off x="638175" y="1362075"/>
            <a:ext cx="4457700" cy="6096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3200" b="1" i="1" dirty="0">
                <a:solidFill>
                  <a:srgbClr val="FFFF66"/>
                </a:solidFill>
                <a:effectLst>
                  <a:outerShdw blurRad="38100" dist="38100" dir="2700000" algn="tl">
                    <a:srgbClr val="000000"/>
                  </a:outerShdw>
                </a:effectLst>
              </a:rPr>
              <a:t>Designated Items:</a:t>
            </a:r>
          </a:p>
        </p:txBody>
      </p:sp>
      <p:pic>
        <p:nvPicPr>
          <p:cNvPr id="28679" name="Picture 20"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8680" name="Picture 21" descr="doe"/>
          <p:cNvPicPr>
            <a:picLocks noChangeAspect="1" noChangeArrowheads="1"/>
          </p:cNvPicPr>
          <p:nvPr/>
        </p:nvPicPr>
        <p:blipFill>
          <a:blip r:embed="rId6"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4B70239B-56EE-4EA0-B6A4-3244FF4C0A0C}" type="slidenum">
              <a:rPr lang="en-US"/>
              <a:pPr>
                <a:defRPr/>
              </a:pPr>
              <a:t>22</a:t>
            </a:fld>
            <a:endParaRPr lang="en-US" dirty="0"/>
          </a:p>
        </p:txBody>
      </p:sp>
      <p:sp>
        <p:nvSpPr>
          <p:cNvPr id="481282" name="Rectangle 2"/>
          <p:cNvSpPr>
            <a:spLocks noGrp="1" noChangeArrowheads="1"/>
          </p:cNvSpPr>
          <p:nvPr>
            <p:ph type="title"/>
          </p:nvPr>
        </p:nvSpPr>
        <p:spPr>
          <a:xfrm>
            <a:off x="228600" y="585788"/>
            <a:ext cx="8523288" cy="1143000"/>
          </a:xfrm>
        </p:spPr>
        <p:txBody>
          <a:bodyPr/>
          <a:lstStyle/>
          <a:p>
            <a:pPr eaLnBrk="1" hangingPunct="1">
              <a:defRPr/>
            </a:pPr>
            <a:r>
              <a:rPr lang="en-US" dirty="0" smtClean="0"/>
              <a:t>Vehicular Products</a:t>
            </a:r>
          </a:p>
        </p:txBody>
      </p:sp>
      <p:sp>
        <p:nvSpPr>
          <p:cNvPr id="481283" name="Rectangle 3"/>
          <p:cNvSpPr>
            <a:spLocks noGrp="1" noChangeArrowheads="1"/>
          </p:cNvSpPr>
          <p:nvPr>
            <p:ph type="body" sz="half" idx="1"/>
          </p:nvPr>
        </p:nvSpPr>
        <p:spPr>
          <a:xfrm>
            <a:off x="1047750" y="2081213"/>
            <a:ext cx="4295775" cy="533400"/>
          </a:xfrm>
        </p:spPr>
        <p:txBody>
          <a:bodyPr/>
          <a:lstStyle/>
          <a:p>
            <a:pPr eaLnBrk="1" hangingPunct="1">
              <a:lnSpc>
                <a:spcPct val="90000"/>
              </a:lnSpc>
              <a:buFont typeface="Wingdings" pitchFamily="2" charset="2"/>
              <a:buNone/>
              <a:defRPr/>
            </a:pPr>
            <a:r>
              <a:rPr lang="en-US" sz="3200" i="1" dirty="0" smtClean="0">
                <a:solidFill>
                  <a:srgbClr val="FFFF66"/>
                </a:solidFill>
              </a:rPr>
              <a:t>Designated Items:</a:t>
            </a:r>
          </a:p>
        </p:txBody>
      </p:sp>
      <p:pic>
        <p:nvPicPr>
          <p:cNvPr id="29701" name="Picture 4" descr="na00604_"/>
          <p:cNvPicPr>
            <a:picLocks noChangeAspect="1" noChangeArrowheads="1"/>
          </p:cNvPicPr>
          <p:nvPr/>
        </p:nvPicPr>
        <p:blipFill>
          <a:blip r:embed="rId3" cstate="print"/>
          <a:srcRect/>
          <a:stretch>
            <a:fillRect/>
          </a:stretch>
        </p:blipFill>
        <p:spPr bwMode="auto">
          <a:xfrm>
            <a:off x="6534150" y="2066925"/>
            <a:ext cx="2028825" cy="2052638"/>
          </a:xfrm>
          <a:prstGeom prst="rect">
            <a:avLst/>
          </a:prstGeom>
          <a:noFill/>
          <a:ln w="9525">
            <a:noFill/>
            <a:miter lim="800000"/>
            <a:headEnd/>
            <a:tailEnd/>
          </a:ln>
        </p:spPr>
      </p:pic>
      <p:sp>
        <p:nvSpPr>
          <p:cNvPr id="481285" name="Rectangle 5"/>
          <p:cNvSpPr>
            <a:spLocks noChangeArrowheads="1"/>
          </p:cNvSpPr>
          <p:nvPr/>
        </p:nvSpPr>
        <p:spPr bwMode="auto">
          <a:xfrm>
            <a:off x="1143000" y="2819400"/>
            <a:ext cx="5200650" cy="3200400"/>
          </a:xfrm>
          <a:prstGeom prst="rect">
            <a:avLst/>
          </a:prstGeom>
          <a:noFill/>
          <a:ln w="12700">
            <a:noFill/>
            <a:miter lim="800000"/>
            <a:headEnd/>
            <a:tailEnd/>
          </a:ln>
          <a:effectLst/>
        </p:spPr>
        <p:txBody>
          <a:bodyPr lIns="101600" tIns="50800" rIns="101600" bIns="50800"/>
          <a:lstStyle/>
          <a:p>
            <a:pPr marL="342900" indent="-342900">
              <a:spcBef>
                <a:spcPct val="40000"/>
              </a:spcBef>
              <a:buClr>
                <a:srgbClr val="99FF99"/>
              </a:buClr>
              <a:buSzPct val="80000"/>
              <a:buFont typeface="Wingdings" pitchFamily="2" charset="2"/>
              <a:buChar char="Ø"/>
              <a:defRPr/>
            </a:pPr>
            <a:r>
              <a:rPr lang="en-US" sz="2800" b="1" dirty="0">
                <a:effectLst>
                  <a:outerShdw blurRad="38100" dist="38100" dir="2700000" algn="tl">
                    <a:srgbClr val="000000"/>
                  </a:outerShdw>
                </a:effectLst>
              </a:rPr>
              <a:t>Engine coolants</a:t>
            </a:r>
          </a:p>
          <a:p>
            <a:pPr marL="342900" indent="-342900">
              <a:spcBef>
                <a:spcPct val="40000"/>
              </a:spcBef>
              <a:buClr>
                <a:srgbClr val="99FF99"/>
              </a:buClr>
              <a:buSzPct val="80000"/>
              <a:buFont typeface="Wingdings" pitchFamily="2" charset="2"/>
              <a:buChar char="Ø"/>
              <a:defRPr/>
            </a:pPr>
            <a:r>
              <a:rPr lang="en-US" sz="2800" b="1" dirty="0">
                <a:effectLst>
                  <a:outerShdw blurRad="38100" dist="38100" dir="2700000" algn="tl">
                    <a:srgbClr val="000000"/>
                  </a:outerShdw>
                </a:effectLst>
              </a:rPr>
              <a:t>Rebuilt vehicular parts</a:t>
            </a:r>
          </a:p>
          <a:p>
            <a:pPr marL="342900" indent="-342900">
              <a:spcBef>
                <a:spcPct val="40000"/>
              </a:spcBef>
              <a:buClr>
                <a:srgbClr val="99FF99"/>
              </a:buClr>
              <a:buSzPct val="80000"/>
              <a:buFont typeface="Wingdings" pitchFamily="2" charset="2"/>
              <a:buChar char="Ø"/>
              <a:defRPr/>
            </a:pPr>
            <a:r>
              <a:rPr lang="en-US" sz="2800" b="1" dirty="0">
                <a:effectLst>
                  <a:outerShdw blurRad="38100" dist="38100" dir="2700000" algn="tl">
                    <a:srgbClr val="000000"/>
                  </a:outerShdw>
                </a:effectLst>
              </a:rPr>
              <a:t>Re-refined lubricating oils</a:t>
            </a:r>
          </a:p>
          <a:p>
            <a:pPr marL="342900" indent="-342900">
              <a:spcBef>
                <a:spcPct val="40000"/>
              </a:spcBef>
              <a:buClr>
                <a:srgbClr val="99FF99"/>
              </a:buClr>
              <a:buSzPct val="80000"/>
              <a:buFont typeface="Wingdings" pitchFamily="2" charset="2"/>
              <a:buChar char="Ø"/>
              <a:defRPr/>
            </a:pPr>
            <a:r>
              <a:rPr lang="en-US" sz="2800" b="1" dirty="0">
                <a:effectLst>
                  <a:outerShdw blurRad="38100" dist="38100" dir="2700000" algn="tl">
                    <a:srgbClr val="000000"/>
                  </a:outerShdw>
                </a:effectLst>
              </a:rPr>
              <a:t>Retread tires</a:t>
            </a:r>
          </a:p>
        </p:txBody>
      </p:sp>
      <p:pic>
        <p:nvPicPr>
          <p:cNvPr id="29703" name="Picture 7"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9704" name="Picture 8"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84C5CA12-94E2-409B-9032-D76C890A0AB6}" type="slidenum">
              <a:rPr lang="en-US"/>
              <a:pPr>
                <a:defRPr/>
              </a:pPr>
              <a:t>23</a:t>
            </a:fld>
            <a:endParaRPr lang="en-US" dirty="0"/>
          </a:p>
        </p:txBody>
      </p:sp>
      <p:pic>
        <p:nvPicPr>
          <p:cNvPr id="30723" name="Picture 2" descr="j0282496"/>
          <p:cNvPicPr>
            <a:picLocks noChangeAspect="1" noChangeArrowheads="1"/>
          </p:cNvPicPr>
          <p:nvPr/>
        </p:nvPicPr>
        <p:blipFill>
          <a:blip r:embed="rId3" cstate="print"/>
          <a:srcRect/>
          <a:stretch>
            <a:fillRect/>
          </a:stretch>
        </p:blipFill>
        <p:spPr bwMode="auto">
          <a:xfrm>
            <a:off x="7086600" y="1981200"/>
            <a:ext cx="1012825" cy="1370013"/>
          </a:xfrm>
          <a:prstGeom prst="rect">
            <a:avLst/>
          </a:prstGeom>
          <a:noFill/>
          <a:ln w="9525">
            <a:noFill/>
            <a:miter lim="800000"/>
            <a:headEnd/>
            <a:tailEnd/>
          </a:ln>
        </p:spPr>
      </p:pic>
      <p:sp>
        <p:nvSpPr>
          <p:cNvPr id="482307" name="Rectangle 3"/>
          <p:cNvSpPr>
            <a:spLocks noGrp="1" noChangeArrowheads="1"/>
          </p:cNvSpPr>
          <p:nvPr>
            <p:ph type="title"/>
          </p:nvPr>
        </p:nvSpPr>
        <p:spPr>
          <a:xfrm>
            <a:off x="228600" y="0"/>
            <a:ext cx="8294688" cy="1143000"/>
          </a:xfrm>
        </p:spPr>
        <p:txBody>
          <a:bodyPr/>
          <a:lstStyle/>
          <a:p>
            <a:pPr eaLnBrk="1" hangingPunct="1">
              <a:defRPr/>
            </a:pPr>
            <a:r>
              <a:rPr lang="en-US" dirty="0" smtClean="0"/>
              <a:t>Miscellaneous Products</a:t>
            </a:r>
          </a:p>
        </p:txBody>
      </p:sp>
      <p:sp>
        <p:nvSpPr>
          <p:cNvPr id="482308" name="Rectangle 4"/>
          <p:cNvSpPr>
            <a:spLocks noGrp="1" noChangeArrowheads="1"/>
          </p:cNvSpPr>
          <p:nvPr>
            <p:ph type="body" idx="1"/>
          </p:nvPr>
        </p:nvSpPr>
        <p:spPr>
          <a:xfrm>
            <a:off x="679450" y="1520825"/>
            <a:ext cx="5175250" cy="3902075"/>
          </a:xfrm>
        </p:spPr>
        <p:txBody>
          <a:bodyPr/>
          <a:lstStyle/>
          <a:p>
            <a:pPr marL="290513" indent="-290513" eaLnBrk="1" hangingPunct="1">
              <a:lnSpc>
                <a:spcPct val="80000"/>
              </a:lnSpc>
              <a:spcAft>
                <a:spcPct val="20000"/>
              </a:spcAft>
              <a:defRPr/>
            </a:pPr>
            <a:r>
              <a:rPr lang="en-US" sz="2800" dirty="0" smtClean="0"/>
              <a:t>Awards and plaques</a:t>
            </a:r>
          </a:p>
          <a:p>
            <a:pPr marL="290513" indent="-290513" eaLnBrk="1" hangingPunct="1">
              <a:lnSpc>
                <a:spcPct val="80000"/>
              </a:lnSpc>
              <a:spcAft>
                <a:spcPct val="20000"/>
              </a:spcAft>
              <a:defRPr/>
            </a:pPr>
            <a:r>
              <a:rPr lang="en-US" sz="2800" dirty="0" smtClean="0"/>
              <a:t>Bike Racks</a:t>
            </a:r>
          </a:p>
          <a:p>
            <a:pPr marL="290513" indent="-290513" eaLnBrk="1" hangingPunct="1">
              <a:lnSpc>
                <a:spcPct val="80000"/>
              </a:lnSpc>
              <a:spcAft>
                <a:spcPct val="20000"/>
              </a:spcAft>
              <a:defRPr/>
            </a:pPr>
            <a:r>
              <a:rPr lang="en-US" sz="2800" dirty="0" smtClean="0"/>
              <a:t>Blasting grit</a:t>
            </a:r>
          </a:p>
          <a:p>
            <a:pPr marL="290513" indent="-290513" eaLnBrk="1" hangingPunct="1">
              <a:lnSpc>
                <a:spcPct val="80000"/>
              </a:lnSpc>
              <a:spcAft>
                <a:spcPct val="20000"/>
              </a:spcAft>
              <a:defRPr/>
            </a:pPr>
            <a:r>
              <a:rPr lang="en-US" sz="2800" dirty="0" smtClean="0"/>
              <a:t>Industrial drums</a:t>
            </a:r>
          </a:p>
          <a:p>
            <a:pPr marL="290513" indent="-290513" eaLnBrk="1" hangingPunct="1">
              <a:lnSpc>
                <a:spcPct val="80000"/>
              </a:lnSpc>
              <a:spcAft>
                <a:spcPct val="20000"/>
              </a:spcAft>
              <a:defRPr/>
            </a:pPr>
            <a:r>
              <a:rPr lang="en-US" sz="2800" dirty="0" smtClean="0"/>
              <a:t>Manual-grade strapping </a:t>
            </a:r>
          </a:p>
          <a:p>
            <a:pPr marL="290513" indent="-290513" eaLnBrk="1" hangingPunct="1">
              <a:lnSpc>
                <a:spcPct val="80000"/>
              </a:lnSpc>
              <a:spcAft>
                <a:spcPct val="20000"/>
              </a:spcAft>
              <a:defRPr/>
            </a:pPr>
            <a:r>
              <a:rPr lang="en-US" sz="2800" dirty="0" smtClean="0"/>
              <a:t>Mats</a:t>
            </a:r>
          </a:p>
          <a:p>
            <a:pPr marL="290513" indent="-290513" eaLnBrk="1" hangingPunct="1">
              <a:lnSpc>
                <a:spcPct val="80000"/>
              </a:lnSpc>
              <a:spcAft>
                <a:spcPct val="20000"/>
              </a:spcAft>
              <a:defRPr/>
            </a:pPr>
            <a:r>
              <a:rPr lang="en-US" sz="2800" dirty="0" smtClean="0"/>
              <a:t>Pallets</a:t>
            </a:r>
          </a:p>
          <a:p>
            <a:pPr marL="290513" indent="-290513" eaLnBrk="1" hangingPunct="1">
              <a:lnSpc>
                <a:spcPct val="80000"/>
              </a:lnSpc>
              <a:spcAft>
                <a:spcPct val="20000"/>
              </a:spcAft>
              <a:defRPr/>
            </a:pPr>
            <a:r>
              <a:rPr lang="en-US" sz="2800" dirty="0" smtClean="0"/>
              <a:t>Signage </a:t>
            </a:r>
          </a:p>
          <a:p>
            <a:pPr marL="290513" indent="-290513" eaLnBrk="1" hangingPunct="1">
              <a:lnSpc>
                <a:spcPct val="80000"/>
              </a:lnSpc>
              <a:spcAft>
                <a:spcPct val="20000"/>
              </a:spcAft>
              <a:defRPr/>
            </a:pPr>
            <a:r>
              <a:rPr lang="en-US" sz="2800" dirty="0" smtClean="0"/>
              <a:t>Sorbents</a:t>
            </a:r>
          </a:p>
        </p:txBody>
      </p:sp>
      <p:pic>
        <p:nvPicPr>
          <p:cNvPr id="30726" name="Picture 5" descr="j0197504"/>
          <p:cNvPicPr>
            <a:picLocks noChangeAspect="1" noChangeArrowheads="1"/>
          </p:cNvPicPr>
          <p:nvPr/>
        </p:nvPicPr>
        <p:blipFill>
          <a:blip r:embed="rId4" cstate="print"/>
          <a:srcRect/>
          <a:stretch>
            <a:fillRect/>
          </a:stretch>
        </p:blipFill>
        <p:spPr bwMode="auto">
          <a:xfrm>
            <a:off x="5715000" y="2895600"/>
            <a:ext cx="1946275" cy="2706688"/>
          </a:xfrm>
          <a:prstGeom prst="rect">
            <a:avLst/>
          </a:prstGeom>
          <a:noFill/>
          <a:ln w="9525">
            <a:noFill/>
            <a:miter lim="800000"/>
            <a:headEnd/>
            <a:tailEnd/>
          </a:ln>
        </p:spPr>
      </p:pic>
      <p:pic>
        <p:nvPicPr>
          <p:cNvPr id="30727" name="Picture 6" descr="stop"/>
          <p:cNvPicPr>
            <a:picLocks noChangeAspect="1" noChangeArrowheads="1"/>
          </p:cNvPicPr>
          <p:nvPr/>
        </p:nvPicPr>
        <p:blipFill>
          <a:blip r:embed="rId5" cstate="print"/>
          <a:srcRect/>
          <a:stretch>
            <a:fillRect/>
          </a:stretch>
        </p:blipFill>
        <p:spPr bwMode="auto">
          <a:xfrm>
            <a:off x="7086600" y="3276600"/>
            <a:ext cx="1668463" cy="2781300"/>
          </a:xfrm>
          <a:prstGeom prst="rect">
            <a:avLst/>
          </a:prstGeom>
          <a:noFill/>
          <a:ln w="9525">
            <a:noFill/>
            <a:miter lim="800000"/>
            <a:headEnd/>
            <a:tailEnd/>
          </a:ln>
        </p:spPr>
      </p:pic>
      <p:sp>
        <p:nvSpPr>
          <p:cNvPr id="482311" name="Rectangle 7"/>
          <p:cNvSpPr>
            <a:spLocks noChangeArrowheads="1"/>
          </p:cNvSpPr>
          <p:nvPr/>
        </p:nvSpPr>
        <p:spPr bwMode="auto">
          <a:xfrm>
            <a:off x="590550" y="866775"/>
            <a:ext cx="4838700" cy="685800"/>
          </a:xfrm>
          <a:prstGeom prst="rect">
            <a:avLst/>
          </a:prstGeom>
          <a:noFill/>
          <a:ln w="12700">
            <a:noFill/>
            <a:miter lim="800000"/>
            <a:headEnd/>
            <a:tailEnd/>
          </a:ln>
          <a:effectLst/>
        </p:spPr>
        <p:txBody>
          <a:bodyPr lIns="101600" tIns="50800" rIns="101600" bIns="50800"/>
          <a:lstStyle/>
          <a:p>
            <a:pPr marL="231775" indent="-231775">
              <a:spcBef>
                <a:spcPct val="20000"/>
              </a:spcBef>
              <a:spcAft>
                <a:spcPct val="40000"/>
              </a:spcAft>
              <a:buClr>
                <a:srgbClr val="F8EF99"/>
              </a:buClr>
              <a:defRPr/>
            </a:pPr>
            <a:r>
              <a:rPr lang="en-US" sz="3200" b="1" i="1" dirty="0">
                <a:solidFill>
                  <a:srgbClr val="FFFF66"/>
                </a:solidFill>
                <a:effectLst>
                  <a:outerShdw blurRad="38100" dist="38100" dir="2700000" algn="tl">
                    <a:srgbClr val="000000"/>
                  </a:outerShdw>
                </a:effectLst>
              </a:rPr>
              <a:t>Designated Items:</a:t>
            </a:r>
          </a:p>
        </p:txBody>
      </p:sp>
      <p:pic>
        <p:nvPicPr>
          <p:cNvPr id="30729" name="Picture 9"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0730" name="Picture 10" descr="doe"/>
          <p:cNvPicPr>
            <a:picLocks noChangeAspect="1" noChangeArrowheads="1"/>
          </p:cNvPicPr>
          <p:nvPr/>
        </p:nvPicPr>
        <p:blipFill>
          <a:blip r:embed="rId7"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930040E0-BF63-4DF9-964C-9E60B0364954}" type="slidenum">
              <a:rPr lang="en-US"/>
              <a:pPr>
                <a:defRPr/>
              </a:pPr>
              <a:t>24</a:t>
            </a:fld>
            <a:endParaRPr lang="en-US" dirty="0"/>
          </a:p>
        </p:txBody>
      </p:sp>
      <p:sp>
        <p:nvSpPr>
          <p:cNvPr id="578562" name="Rectangle 2"/>
          <p:cNvSpPr>
            <a:spLocks noGrp="1" noChangeArrowheads="1"/>
          </p:cNvSpPr>
          <p:nvPr>
            <p:ph type="title"/>
          </p:nvPr>
        </p:nvSpPr>
        <p:spPr/>
        <p:txBody>
          <a:bodyPr/>
          <a:lstStyle/>
          <a:p>
            <a:pPr eaLnBrk="1" hangingPunct="1">
              <a:defRPr/>
            </a:pPr>
            <a:r>
              <a:rPr lang="en-US" dirty="0" smtClean="0"/>
              <a:t>Biobased</a:t>
            </a:r>
          </a:p>
        </p:txBody>
      </p:sp>
      <p:sp>
        <p:nvSpPr>
          <p:cNvPr id="578563" name="Rectangle 3"/>
          <p:cNvSpPr>
            <a:spLocks noGrp="1" noChangeArrowheads="1"/>
          </p:cNvSpPr>
          <p:nvPr>
            <p:ph type="body" sz="half" idx="1"/>
          </p:nvPr>
        </p:nvSpPr>
        <p:spPr>
          <a:xfrm>
            <a:off x="457200" y="1600200"/>
            <a:ext cx="7704138" cy="4525963"/>
          </a:xfrm>
        </p:spPr>
        <p:txBody>
          <a:bodyPr/>
          <a:lstStyle/>
          <a:p>
            <a:pPr eaLnBrk="1" hangingPunct="1">
              <a:defRPr/>
            </a:pPr>
            <a:r>
              <a:rPr lang="en-US" sz="2800" dirty="0" smtClean="0"/>
              <a:t>Initial U.S.D.A. Designations</a:t>
            </a:r>
          </a:p>
          <a:p>
            <a:pPr lvl="1" eaLnBrk="1" hangingPunct="1">
              <a:defRPr/>
            </a:pPr>
            <a:r>
              <a:rPr lang="en-US" sz="2400" dirty="0" smtClean="0"/>
              <a:t>Mobile equipment hydraulic fluids</a:t>
            </a:r>
          </a:p>
          <a:p>
            <a:pPr lvl="1" eaLnBrk="1" hangingPunct="1">
              <a:defRPr/>
            </a:pPr>
            <a:r>
              <a:rPr lang="en-US" sz="2400" dirty="0" smtClean="0"/>
              <a:t>Urethane roof coatings</a:t>
            </a:r>
          </a:p>
          <a:p>
            <a:pPr lvl="1" eaLnBrk="1" hangingPunct="1">
              <a:defRPr/>
            </a:pPr>
            <a:r>
              <a:rPr lang="en-US" sz="2400" dirty="0" smtClean="0"/>
              <a:t>Water tank coatings </a:t>
            </a:r>
          </a:p>
          <a:p>
            <a:pPr lvl="1" eaLnBrk="1" hangingPunct="1">
              <a:defRPr/>
            </a:pPr>
            <a:r>
              <a:rPr lang="en-US" sz="2400" dirty="0" smtClean="0"/>
              <a:t>Diesel fuel additives</a:t>
            </a:r>
          </a:p>
          <a:p>
            <a:pPr lvl="1" eaLnBrk="1" hangingPunct="1">
              <a:defRPr/>
            </a:pPr>
            <a:r>
              <a:rPr lang="en-US" sz="2400" dirty="0" smtClean="0"/>
              <a:t>Penetrating lubricants</a:t>
            </a:r>
          </a:p>
          <a:p>
            <a:pPr lvl="1" eaLnBrk="1" hangingPunct="1">
              <a:defRPr/>
            </a:pPr>
            <a:r>
              <a:rPr lang="en-US" sz="2400" dirty="0" smtClean="0"/>
              <a:t>Bedding, bed linens, towels </a:t>
            </a:r>
          </a:p>
          <a:p>
            <a:pPr lvl="1" eaLnBrk="1" hangingPunct="1">
              <a:defRPr/>
            </a:pPr>
            <a:endParaRPr lang="en-US" sz="2400" dirty="0" smtClean="0"/>
          </a:p>
          <a:p>
            <a:pPr lvl="1" eaLnBrk="1" hangingPunct="1">
              <a:defRPr/>
            </a:pPr>
            <a:endParaRPr lang="en-US" sz="2400" dirty="0" smtClean="0"/>
          </a:p>
        </p:txBody>
      </p:sp>
      <p:pic>
        <p:nvPicPr>
          <p:cNvPr id="31749" name="Picture 10"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31750" name="Picture 11"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eaLnBrk="1" hangingPunct="1">
              <a:defRPr/>
            </a:pPr>
            <a:r>
              <a:rPr lang="en-US" dirty="0" smtClean="0">
                <a:solidFill>
                  <a:schemeClr val="tx1"/>
                </a:solidFill>
                <a:latin typeface="Dauphin" pitchFamily="18" charset="0"/>
              </a:rPr>
              <a:t>Biobased Products (cont’d)</a:t>
            </a:r>
          </a:p>
        </p:txBody>
      </p:sp>
      <p:sp>
        <p:nvSpPr>
          <p:cNvPr id="604163" name="Rectangle 3"/>
          <p:cNvSpPr>
            <a:spLocks noGrp="1" noChangeArrowheads="1"/>
          </p:cNvSpPr>
          <p:nvPr>
            <p:ph type="body" sz="half" idx="1"/>
          </p:nvPr>
        </p:nvSpPr>
        <p:spPr>
          <a:xfrm>
            <a:off x="457200" y="1600200"/>
            <a:ext cx="4033838" cy="4525963"/>
          </a:xfrm>
        </p:spPr>
        <p:txBody>
          <a:bodyPr/>
          <a:lstStyle/>
          <a:p>
            <a:pPr eaLnBrk="1" hangingPunct="1">
              <a:lnSpc>
                <a:spcPct val="90000"/>
              </a:lnSpc>
              <a:buFont typeface="Wingdings" pitchFamily="2" charset="2"/>
              <a:buNone/>
              <a:defRPr/>
            </a:pPr>
            <a:endParaRPr lang="en-US" dirty="0" smtClean="0">
              <a:cs typeface="Times New Roman" pitchFamily="18" charset="0"/>
            </a:endParaRPr>
          </a:p>
          <a:p>
            <a:pPr eaLnBrk="1" hangingPunct="1">
              <a:lnSpc>
                <a:spcPct val="90000"/>
              </a:lnSpc>
              <a:defRPr/>
            </a:pPr>
            <a:r>
              <a:rPr lang="en-US" dirty="0" smtClean="0">
                <a:cs typeface="Times New Roman" pitchFamily="18" charset="0"/>
              </a:rPr>
              <a:t>Adhesive and Mastic Removers</a:t>
            </a:r>
          </a:p>
          <a:p>
            <a:pPr eaLnBrk="1" hangingPunct="1">
              <a:lnSpc>
                <a:spcPct val="90000"/>
              </a:lnSpc>
              <a:defRPr/>
            </a:pPr>
            <a:r>
              <a:rPr lang="en-US" dirty="0" smtClean="0">
                <a:cs typeface="Times New Roman" pitchFamily="18" charset="0"/>
              </a:rPr>
              <a:t>Biodegradable Containers</a:t>
            </a:r>
          </a:p>
          <a:p>
            <a:pPr eaLnBrk="1" hangingPunct="1">
              <a:lnSpc>
                <a:spcPct val="90000"/>
              </a:lnSpc>
              <a:defRPr/>
            </a:pPr>
            <a:r>
              <a:rPr lang="en-US" dirty="0" smtClean="0">
                <a:cs typeface="Times New Roman" pitchFamily="18" charset="0"/>
              </a:rPr>
              <a:t>Bio-Fluid Filled Transformers</a:t>
            </a:r>
          </a:p>
          <a:p>
            <a:pPr eaLnBrk="1" hangingPunct="1">
              <a:lnSpc>
                <a:spcPct val="90000"/>
              </a:lnSpc>
              <a:defRPr/>
            </a:pPr>
            <a:r>
              <a:rPr lang="en-US" dirty="0" smtClean="0">
                <a:cs typeface="Times New Roman" pitchFamily="18" charset="0"/>
              </a:rPr>
              <a:t>Composite Panels</a:t>
            </a:r>
          </a:p>
          <a:p>
            <a:pPr marL="347663" indent="-347663" eaLnBrk="1" hangingPunct="1">
              <a:lnSpc>
                <a:spcPct val="90000"/>
              </a:lnSpc>
              <a:defRPr/>
            </a:pPr>
            <a:r>
              <a:rPr lang="en-US" dirty="0" smtClean="0">
                <a:cs typeface="Times New Roman" pitchFamily="18" charset="0"/>
              </a:rPr>
              <a:t>Fertilizers</a:t>
            </a:r>
          </a:p>
          <a:p>
            <a:pPr eaLnBrk="1" hangingPunct="1">
              <a:lnSpc>
                <a:spcPct val="90000"/>
              </a:lnSpc>
              <a:buFont typeface="Wingdings" pitchFamily="2" charset="2"/>
              <a:buNone/>
              <a:defRPr/>
            </a:pPr>
            <a:endParaRPr lang="en-US" dirty="0" smtClean="0">
              <a:cs typeface="Times New Roman" pitchFamily="18" charset="0"/>
            </a:endParaRPr>
          </a:p>
          <a:p>
            <a:pPr eaLnBrk="1" hangingPunct="1">
              <a:lnSpc>
                <a:spcPct val="90000"/>
              </a:lnSpc>
              <a:buFont typeface="Wingdings" pitchFamily="2" charset="2"/>
              <a:buNone/>
              <a:defRPr/>
            </a:pPr>
            <a:endParaRPr lang="en-US" dirty="0" smtClean="0"/>
          </a:p>
        </p:txBody>
      </p:sp>
      <p:sp>
        <p:nvSpPr>
          <p:cNvPr id="604164"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dirty="0" smtClean="0">
              <a:cs typeface="Times New Roman" pitchFamily="18" charset="0"/>
            </a:endParaRPr>
          </a:p>
          <a:p>
            <a:pPr eaLnBrk="1" hangingPunct="1">
              <a:defRPr/>
            </a:pPr>
            <a:r>
              <a:rPr lang="en-US" dirty="0" smtClean="0">
                <a:cs typeface="Times New Roman" pitchFamily="18" charset="0"/>
              </a:rPr>
              <a:t>Grease and Graffiti Removers</a:t>
            </a:r>
          </a:p>
          <a:p>
            <a:pPr eaLnBrk="1" hangingPunct="1">
              <a:defRPr/>
            </a:pPr>
            <a:r>
              <a:rPr lang="en-US" dirty="0" smtClean="0">
                <a:cs typeface="Times New Roman" pitchFamily="18" charset="0"/>
              </a:rPr>
              <a:t>Hand Cleaners and Sanitizers</a:t>
            </a:r>
          </a:p>
          <a:p>
            <a:pPr eaLnBrk="1" hangingPunct="1">
              <a:defRPr/>
            </a:pPr>
            <a:r>
              <a:rPr lang="en-US" dirty="0" smtClean="0">
                <a:cs typeface="Times New Roman" pitchFamily="18" charset="0"/>
              </a:rPr>
              <a:t>Insulating Foams – Wall Construction</a:t>
            </a:r>
          </a:p>
          <a:p>
            <a:pPr eaLnBrk="1" hangingPunct="1">
              <a:defRPr/>
            </a:pPr>
            <a:r>
              <a:rPr lang="en-US" dirty="0" smtClean="0">
                <a:cs typeface="Times New Roman" pitchFamily="18" charset="0"/>
              </a:rPr>
              <a:t>Metal Working Fluids</a:t>
            </a:r>
          </a:p>
          <a:p>
            <a:pPr eaLnBrk="1" hangingPunct="1">
              <a:defRPr/>
            </a:pPr>
            <a:r>
              <a:rPr lang="en-US" dirty="0" smtClean="0">
                <a:cs typeface="Times New Roman" pitchFamily="18" charset="0"/>
              </a:rPr>
              <a:t>Sorbents</a:t>
            </a:r>
          </a:p>
        </p:txBody>
      </p:sp>
      <p:pic>
        <p:nvPicPr>
          <p:cNvPr id="32773" name="Picture 6" descr="doe"/>
          <p:cNvPicPr>
            <a:picLocks noChangeAspect="1" noChangeArrowheads="1"/>
          </p:cNvPicPr>
          <p:nvPr/>
        </p:nvPicPr>
        <p:blipFill>
          <a:blip r:embed="rId2" cstate="print"/>
          <a:srcRect/>
          <a:stretch>
            <a:fillRect/>
          </a:stretch>
        </p:blipFill>
        <p:spPr bwMode="auto">
          <a:xfrm>
            <a:off x="7185025" y="5657850"/>
            <a:ext cx="906463" cy="906463"/>
          </a:xfrm>
          <a:prstGeom prst="rect">
            <a:avLst/>
          </a:prstGeom>
          <a:noFill/>
          <a:ln w="9525">
            <a:noFill/>
            <a:miter lim="800000"/>
            <a:headEnd/>
            <a:tailEnd/>
          </a:ln>
        </p:spPr>
      </p:pic>
      <p:pic>
        <p:nvPicPr>
          <p:cNvPr id="32774"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4169" name="Text Box 9"/>
          <p:cNvSpPr txBox="1">
            <a:spLocks noChangeArrowheads="1"/>
          </p:cNvSpPr>
          <p:nvPr/>
        </p:nvSpPr>
        <p:spPr bwMode="auto">
          <a:xfrm>
            <a:off x="393700" y="1550988"/>
            <a:ext cx="7672388" cy="519112"/>
          </a:xfrm>
          <a:prstGeom prst="rect">
            <a:avLst/>
          </a:prstGeom>
          <a:noFill/>
          <a:ln w="9525">
            <a:noFill/>
            <a:miter lim="800000"/>
            <a:headEnd/>
            <a:tailEnd/>
          </a:ln>
          <a:effectLst/>
        </p:spPr>
        <p:txBody>
          <a:bodyPr wrap="none">
            <a:spAutoFit/>
          </a:bodyPr>
          <a:lstStyle/>
          <a:p>
            <a:pPr>
              <a:defRPr/>
            </a:pPr>
            <a:r>
              <a:rPr lang="en-US" sz="2800" dirty="0">
                <a:effectLst>
                  <a:outerShdw blurRad="38100" dist="38100" dir="2700000" algn="tl">
                    <a:srgbClr val="000000"/>
                  </a:outerShdw>
                </a:effectLst>
              </a:rPr>
              <a:t>Round 2 Designations</a:t>
            </a:r>
            <a:r>
              <a:rPr lang="en-US" dirty="0">
                <a:effectLst>
                  <a:outerShdw blurRad="38100" dist="38100" dir="2700000" algn="tl">
                    <a:srgbClr val="000000"/>
                  </a:outerShdw>
                </a:effectLst>
              </a:rPr>
              <a:t> </a:t>
            </a:r>
            <a:r>
              <a:rPr lang="en-US" sz="2800" dirty="0">
                <a:effectLst>
                  <a:outerShdw blurRad="38100" dist="38100" dir="2700000" algn="tl">
                    <a:srgbClr val="000000"/>
                  </a:outerShdw>
                </a:effectLst>
              </a:rPr>
              <a:t>– Effective May 14, 2009</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eaLnBrk="1" hangingPunct="1">
              <a:defRPr/>
            </a:pPr>
            <a:r>
              <a:rPr lang="en-US" dirty="0" smtClean="0">
                <a:solidFill>
                  <a:schemeClr val="tx1"/>
                </a:solidFill>
                <a:latin typeface="Dauphin" pitchFamily="18" charset="0"/>
              </a:rPr>
              <a:t>Biobased Products (cont’d)</a:t>
            </a:r>
          </a:p>
        </p:txBody>
      </p:sp>
      <p:sp>
        <p:nvSpPr>
          <p:cNvPr id="605187" name="Rectangle 3"/>
          <p:cNvSpPr>
            <a:spLocks noGrp="1" noChangeArrowheads="1"/>
          </p:cNvSpPr>
          <p:nvPr>
            <p:ph type="body" sz="half" idx="1"/>
          </p:nvPr>
        </p:nvSpPr>
        <p:spPr>
          <a:xfrm>
            <a:off x="457200" y="2133600"/>
            <a:ext cx="4033838" cy="3992563"/>
          </a:xfrm>
        </p:spPr>
        <p:txBody>
          <a:bodyPr/>
          <a:lstStyle/>
          <a:p>
            <a:pPr eaLnBrk="1" hangingPunct="1">
              <a:defRPr/>
            </a:pPr>
            <a:r>
              <a:rPr lang="en-US" dirty="0" smtClean="0">
                <a:cs typeface="Times New Roman" pitchFamily="18" charset="0"/>
              </a:rPr>
              <a:t>2 Cycle Engine Oils</a:t>
            </a:r>
          </a:p>
          <a:p>
            <a:pPr eaLnBrk="1" hangingPunct="1">
              <a:defRPr/>
            </a:pPr>
            <a:r>
              <a:rPr lang="en-US" dirty="0" smtClean="0">
                <a:cs typeface="Times New Roman" pitchFamily="18" charset="0"/>
              </a:rPr>
              <a:t>Biodegradable Cutlery</a:t>
            </a:r>
          </a:p>
          <a:p>
            <a:pPr eaLnBrk="1" hangingPunct="1">
              <a:defRPr/>
            </a:pPr>
            <a:r>
              <a:rPr lang="en-US" dirty="0" smtClean="0">
                <a:cs typeface="Times New Roman" pitchFamily="18" charset="0"/>
              </a:rPr>
              <a:t>Biodegradable Films</a:t>
            </a:r>
          </a:p>
          <a:p>
            <a:pPr eaLnBrk="1" hangingPunct="1">
              <a:defRPr/>
            </a:pPr>
            <a:r>
              <a:rPr lang="en-US" dirty="0" smtClean="0">
                <a:cs typeface="Times New Roman" pitchFamily="18" charset="0"/>
              </a:rPr>
              <a:t>Carpet Cleaners</a:t>
            </a:r>
          </a:p>
          <a:p>
            <a:pPr eaLnBrk="1" hangingPunct="1">
              <a:defRPr/>
            </a:pPr>
            <a:r>
              <a:rPr lang="en-US" dirty="0" smtClean="0">
                <a:cs typeface="Times New Roman" pitchFamily="18" charset="0"/>
              </a:rPr>
              <a:t>Carpets</a:t>
            </a:r>
          </a:p>
          <a:p>
            <a:pPr eaLnBrk="1" hangingPunct="1">
              <a:buFont typeface="Wingdings" pitchFamily="2" charset="2"/>
              <a:buNone/>
              <a:defRPr/>
            </a:pPr>
            <a:endParaRPr lang="en-US" dirty="0" smtClean="0">
              <a:cs typeface="Times New Roman" pitchFamily="18" charset="0"/>
            </a:endParaRPr>
          </a:p>
          <a:p>
            <a:pPr eaLnBrk="1" hangingPunct="1">
              <a:buFont typeface="Wingdings" pitchFamily="2" charset="2"/>
              <a:buNone/>
              <a:defRPr/>
            </a:pPr>
            <a:endParaRPr lang="en-US" dirty="0" smtClean="0">
              <a:cs typeface="Times New Roman" pitchFamily="18" charset="0"/>
            </a:endParaRPr>
          </a:p>
          <a:p>
            <a:pPr eaLnBrk="1" hangingPunct="1">
              <a:buFont typeface="Wingdings" pitchFamily="2" charset="2"/>
              <a:buNone/>
              <a:defRPr/>
            </a:pPr>
            <a:endParaRPr lang="en-US" dirty="0" smtClean="0"/>
          </a:p>
        </p:txBody>
      </p:sp>
      <p:sp>
        <p:nvSpPr>
          <p:cNvPr id="605188"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dirty="0" smtClean="0">
              <a:cs typeface="Times New Roman" pitchFamily="18" charset="0"/>
            </a:endParaRPr>
          </a:p>
          <a:p>
            <a:pPr eaLnBrk="1" hangingPunct="1">
              <a:defRPr/>
            </a:pPr>
            <a:r>
              <a:rPr lang="en-US" dirty="0" smtClean="0">
                <a:cs typeface="Times New Roman" pitchFamily="18" charset="0"/>
              </a:rPr>
              <a:t>Dust Suppressants</a:t>
            </a:r>
          </a:p>
          <a:p>
            <a:pPr eaLnBrk="1" hangingPunct="1">
              <a:defRPr/>
            </a:pPr>
            <a:r>
              <a:rPr lang="en-US" dirty="0" smtClean="0">
                <a:cs typeface="Times New Roman" pitchFamily="18" charset="0"/>
              </a:rPr>
              <a:t>Glass Cleaners</a:t>
            </a:r>
          </a:p>
          <a:p>
            <a:pPr eaLnBrk="1" hangingPunct="1">
              <a:defRPr/>
            </a:pPr>
            <a:r>
              <a:rPr lang="en-US" dirty="0" smtClean="0">
                <a:cs typeface="Times New Roman" pitchFamily="18" charset="0"/>
              </a:rPr>
              <a:t>Greases</a:t>
            </a:r>
          </a:p>
          <a:p>
            <a:pPr eaLnBrk="1" hangingPunct="1">
              <a:defRPr/>
            </a:pPr>
            <a:r>
              <a:rPr lang="en-US" dirty="0" smtClean="0">
                <a:cs typeface="Times New Roman" pitchFamily="18" charset="0"/>
              </a:rPr>
              <a:t>Hydraulic Fluid – Stationary Equipment</a:t>
            </a:r>
          </a:p>
          <a:p>
            <a:pPr eaLnBrk="1" hangingPunct="1">
              <a:defRPr/>
            </a:pPr>
            <a:r>
              <a:rPr lang="en-US" dirty="0" smtClean="0">
                <a:cs typeface="Times New Roman" pitchFamily="18" charset="0"/>
              </a:rPr>
              <a:t>Lip Care Balm </a:t>
            </a:r>
          </a:p>
        </p:txBody>
      </p:sp>
      <p:pic>
        <p:nvPicPr>
          <p:cNvPr id="33797" name="Picture 6"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33798"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5192" name="Text Box 8"/>
          <p:cNvSpPr txBox="1">
            <a:spLocks noChangeArrowheads="1"/>
          </p:cNvSpPr>
          <p:nvPr/>
        </p:nvSpPr>
        <p:spPr bwMode="auto">
          <a:xfrm>
            <a:off x="508000" y="1550988"/>
            <a:ext cx="8039100" cy="519112"/>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000000"/>
                  </a:outerShdw>
                </a:effectLst>
              </a:rPr>
              <a:t>Round 3 Designations – Effective May 14, 2009</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en-US" dirty="0" smtClean="0">
                <a:solidFill>
                  <a:schemeClr val="tx1"/>
                </a:solidFill>
                <a:latin typeface="Dauphin" pitchFamily="18" charset="0"/>
              </a:rPr>
              <a:t>Biobased Products (cont’d)</a:t>
            </a:r>
          </a:p>
        </p:txBody>
      </p:sp>
      <p:sp>
        <p:nvSpPr>
          <p:cNvPr id="606211" name="Rectangle 3"/>
          <p:cNvSpPr>
            <a:spLocks noGrp="1" noChangeArrowheads="1"/>
          </p:cNvSpPr>
          <p:nvPr>
            <p:ph type="body" sz="half" idx="1"/>
          </p:nvPr>
        </p:nvSpPr>
        <p:spPr>
          <a:xfrm>
            <a:off x="457200" y="2143125"/>
            <a:ext cx="4033838" cy="3983038"/>
          </a:xfrm>
        </p:spPr>
        <p:txBody>
          <a:bodyPr/>
          <a:lstStyle/>
          <a:p>
            <a:pPr eaLnBrk="1" hangingPunct="1">
              <a:defRPr/>
            </a:pPr>
            <a:r>
              <a:rPr lang="en-US" dirty="0" smtClean="0">
                <a:cs typeface="Times New Roman" pitchFamily="18" charset="0"/>
              </a:rPr>
              <a:t>Bath and Tile Cleaners</a:t>
            </a:r>
          </a:p>
          <a:p>
            <a:pPr eaLnBrk="1" hangingPunct="1">
              <a:defRPr/>
            </a:pPr>
            <a:r>
              <a:rPr lang="en-US" dirty="0" smtClean="0">
                <a:cs typeface="Times New Roman" pitchFamily="18" charset="0"/>
              </a:rPr>
              <a:t>Biobased Clothing</a:t>
            </a:r>
          </a:p>
          <a:p>
            <a:pPr eaLnBrk="1" hangingPunct="1">
              <a:defRPr/>
            </a:pPr>
            <a:r>
              <a:rPr lang="en-US" dirty="0" smtClean="0">
                <a:cs typeface="Times New Roman" pitchFamily="18" charset="0"/>
              </a:rPr>
              <a:t>Concrete and Asphalt Release Fluids</a:t>
            </a:r>
          </a:p>
          <a:p>
            <a:pPr eaLnBrk="1" hangingPunct="1">
              <a:defRPr/>
            </a:pPr>
            <a:r>
              <a:rPr lang="en-US" dirty="0" smtClean="0">
                <a:cs typeface="Times New Roman" pitchFamily="18" charset="0"/>
              </a:rPr>
              <a:t>Cutting, Drilling and Tapping Oils</a:t>
            </a:r>
          </a:p>
          <a:p>
            <a:pPr eaLnBrk="1" hangingPunct="1">
              <a:defRPr/>
            </a:pPr>
            <a:r>
              <a:rPr lang="en-US" dirty="0" smtClean="0">
                <a:cs typeface="Times New Roman" pitchFamily="18" charset="0"/>
              </a:rPr>
              <a:t>De-Icers </a:t>
            </a:r>
          </a:p>
          <a:p>
            <a:pPr eaLnBrk="1" hangingPunct="1">
              <a:buFont typeface="Wingdings" pitchFamily="2" charset="2"/>
              <a:buNone/>
              <a:defRPr/>
            </a:pPr>
            <a:endParaRPr lang="en-US" dirty="0" smtClean="0">
              <a:cs typeface="Times New Roman" pitchFamily="18" charset="0"/>
            </a:endParaRPr>
          </a:p>
          <a:p>
            <a:pPr eaLnBrk="1" hangingPunct="1">
              <a:buFont typeface="Wingdings" pitchFamily="2" charset="2"/>
              <a:buNone/>
              <a:defRPr/>
            </a:pPr>
            <a:endParaRPr lang="en-US" dirty="0" smtClean="0">
              <a:cs typeface="Times New Roman" pitchFamily="18" charset="0"/>
            </a:endParaRPr>
          </a:p>
          <a:p>
            <a:pPr eaLnBrk="1" hangingPunct="1">
              <a:buFont typeface="Wingdings" pitchFamily="2" charset="2"/>
              <a:buNone/>
              <a:defRPr/>
            </a:pPr>
            <a:endParaRPr lang="en-US" dirty="0" smtClean="0"/>
          </a:p>
        </p:txBody>
      </p:sp>
      <p:sp>
        <p:nvSpPr>
          <p:cNvPr id="606212"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dirty="0" smtClean="0">
              <a:cs typeface="Times New Roman" pitchFamily="18" charset="0"/>
            </a:endParaRPr>
          </a:p>
          <a:p>
            <a:pPr eaLnBrk="1" hangingPunct="1">
              <a:defRPr/>
            </a:pPr>
            <a:r>
              <a:rPr lang="en-US" dirty="0" smtClean="0">
                <a:cs typeface="Times New Roman" pitchFamily="18" charset="0"/>
              </a:rPr>
              <a:t>Durable Plastic Films</a:t>
            </a:r>
          </a:p>
          <a:p>
            <a:pPr eaLnBrk="1" hangingPunct="1">
              <a:defRPr/>
            </a:pPr>
            <a:r>
              <a:rPr lang="en-US" dirty="0" smtClean="0">
                <a:cs typeface="Times New Roman" pitchFamily="18" charset="0"/>
              </a:rPr>
              <a:t>Fire Arm Lubricants</a:t>
            </a:r>
          </a:p>
          <a:p>
            <a:pPr eaLnBrk="1" hangingPunct="1">
              <a:defRPr/>
            </a:pPr>
            <a:r>
              <a:rPr lang="en-US" dirty="0" smtClean="0">
                <a:cs typeface="Times New Roman" pitchFamily="18" charset="0"/>
              </a:rPr>
              <a:t>Floor Strippers</a:t>
            </a:r>
          </a:p>
          <a:p>
            <a:pPr eaLnBrk="1" hangingPunct="1">
              <a:defRPr/>
            </a:pPr>
            <a:r>
              <a:rPr lang="en-US" dirty="0" smtClean="0">
                <a:cs typeface="Times New Roman" pitchFamily="18" charset="0"/>
              </a:rPr>
              <a:t>Laundry Products</a:t>
            </a:r>
          </a:p>
          <a:p>
            <a:pPr eaLnBrk="1" hangingPunct="1">
              <a:defRPr/>
            </a:pPr>
            <a:r>
              <a:rPr lang="en-US" dirty="0" smtClean="0">
                <a:cs typeface="Times New Roman" pitchFamily="18" charset="0"/>
              </a:rPr>
              <a:t>Wood and Concrete Sealers</a:t>
            </a:r>
          </a:p>
          <a:p>
            <a:pPr eaLnBrk="1" hangingPunct="1">
              <a:buFont typeface="Wingdings" pitchFamily="2" charset="2"/>
              <a:buNone/>
              <a:defRPr/>
            </a:pPr>
            <a:endParaRPr lang="en-US" dirty="0" smtClean="0">
              <a:cs typeface="Times New Roman" pitchFamily="18" charset="0"/>
            </a:endParaRPr>
          </a:p>
        </p:txBody>
      </p:sp>
      <p:pic>
        <p:nvPicPr>
          <p:cNvPr id="34821" name="Picture 6" descr="doe"/>
          <p:cNvPicPr>
            <a:picLocks noChangeAspect="1" noChangeArrowheads="1"/>
          </p:cNvPicPr>
          <p:nvPr/>
        </p:nvPicPr>
        <p:blipFill>
          <a:blip r:embed="rId2" cstate="print"/>
          <a:srcRect/>
          <a:stretch>
            <a:fillRect/>
          </a:stretch>
        </p:blipFill>
        <p:spPr bwMode="auto">
          <a:xfrm>
            <a:off x="7794625" y="5600700"/>
            <a:ext cx="906463" cy="906463"/>
          </a:xfrm>
          <a:prstGeom prst="rect">
            <a:avLst/>
          </a:prstGeom>
          <a:noFill/>
          <a:ln w="9525">
            <a:noFill/>
            <a:miter lim="800000"/>
            <a:headEnd/>
            <a:tailEnd/>
          </a:ln>
        </p:spPr>
      </p:pic>
      <p:pic>
        <p:nvPicPr>
          <p:cNvPr id="34822"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6216" name="Text Box 8"/>
          <p:cNvSpPr txBox="1">
            <a:spLocks noChangeArrowheads="1"/>
          </p:cNvSpPr>
          <p:nvPr/>
        </p:nvSpPr>
        <p:spPr bwMode="auto">
          <a:xfrm>
            <a:off x="479425" y="1446213"/>
            <a:ext cx="7981950" cy="519112"/>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000000"/>
                  </a:outerShdw>
                </a:effectLst>
              </a:rPr>
              <a:t>Round 4 Designations – Effective May 14, 2009</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en-US" dirty="0" smtClean="0">
                <a:solidFill>
                  <a:schemeClr val="tx1"/>
                </a:solidFill>
                <a:latin typeface="Dauphin" pitchFamily="18" charset="0"/>
              </a:rPr>
              <a:t>Biobased Products (cont’d)</a:t>
            </a:r>
          </a:p>
        </p:txBody>
      </p:sp>
      <p:sp>
        <p:nvSpPr>
          <p:cNvPr id="606211" name="Rectangle 3"/>
          <p:cNvSpPr>
            <a:spLocks noGrp="1" noChangeArrowheads="1"/>
          </p:cNvSpPr>
          <p:nvPr>
            <p:ph type="body" sz="half" idx="1"/>
          </p:nvPr>
        </p:nvSpPr>
        <p:spPr>
          <a:xfrm>
            <a:off x="457200" y="2143125"/>
            <a:ext cx="4033838" cy="3983038"/>
          </a:xfrm>
        </p:spPr>
        <p:txBody>
          <a:bodyPr/>
          <a:lstStyle/>
          <a:p>
            <a:pPr eaLnBrk="1" hangingPunct="1">
              <a:defRPr/>
            </a:pPr>
            <a:r>
              <a:rPr lang="en-US" dirty="0" smtClean="0">
                <a:cs typeface="Times New Roman" pitchFamily="18" charset="0"/>
              </a:rPr>
              <a:t>Chain and Cable Lubricants</a:t>
            </a:r>
          </a:p>
          <a:p>
            <a:pPr eaLnBrk="1" hangingPunct="1">
              <a:defRPr/>
            </a:pPr>
            <a:r>
              <a:rPr lang="en-US" dirty="0" smtClean="0">
                <a:cs typeface="Times New Roman" pitchFamily="18" charset="0"/>
              </a:rPr>
              <a:t>Corrosion Preventatives</a:t>
            </a:r>
          </a:p>
          <a:p>
            <a:pPr eaLnBrk="1" hangingPunct="1">
              <a:defRPr/>
            </a:pPr>
            <a:r>
              <a:rPr lang="en-US" dirty="0" smtClean="0">
                <a:cs typeface="Times New Roman" pitchFamily="18" charset="0"/>
              </a:rPr>
              <a:t>Food Cleaners</a:t>
            </a:r>
          </a:p>
          <a:p>
            <a:pPr eaLnBrk="1" hangingPunct="1">
              <a:defRPr/>
            </a:pPr>
            <a:r>
              <a:rPr lang="en-US" dirty="0" smtClean="0">
                <a:cs typeface="Times New Roman" pitchFamily="18" charset="0"/>
              </a:rPr>
              <a:t>Forming Lubricants</a:t>
            </a:r>
          </a:p>
          <a:p>
            <a:pPr eaLnBrk="1" hangingPunct="1">
              <a:defRPr/>
            </a:pPr>
            <a:r>
              <a:rPr lang="en-US" dirty="0" smtClean="0">
                <a:cs typeface="Times New Roman" pitchFamily="18" charset="0"/>
              </a:rPr>
              <a:t>Gear Lubricants</a:t>
            </a:r>
          </a:p>
          <a:p>
            <a:pPr eaLnBrk="1" hangingPunct="1">
              <a:buFont typeface="Wingdings" pitchFamily="2" charset="2"/>
              <a:buNone/>
              <a:defRPr/>
            </a:pPr>
            <a:endParaRPr lang="en-US" dirty="0" smtClean="0">
              <a:cs typeface="Times New Roman" pitchFamily="18" charset="0"/>
            </a:endParaRPr>
          </a:p>
          <a:p>
            <a:pPr eaLnBrk="1" hangingPunct="1">
              <a:buFont typeface="Wingdings" pitchFamily="2" charset="2"/>
              <a:buNone/>
              <a:defRPr/>
            </a:pPr>
            <a:endParaRPr lang="en-US" dirty="0" smtClean="0"/>
          </a:p>
        </p:txBody>
      </p:sp>
      <p:sp>
        <p:nvSpPr>
          <p:cNvPr id="606212"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dirty="0" smtClean="0">
              <a:cs typeface="Times New Roman" pitchFamily="18" charset="0"/>
            </a:endParaRPr>
          </a:p>
          <a:p>
            <a:pPr eaLnBrk="1" hangingPunct="1">
              <a:defRPr/>
            </a:pPr>
            <a:r>
              <a:rPr lang="en-US" dirty="0" smtClean="0">
                <a:cs typeface="Times New Roman" pitchFamily="18" charset="0"/>
              </a:rPr>
              <a:t>General Purpose Household Cleaners</a:t>
            </a:r>
          </a:p>
          <a:p>
            <a:pPr eaLnBrk="1" hangingPunct="1">
              <a:defRPr/>
            </a:pPr>
            <a:r>
              <a:rPr lang="en-US" dirty="0" smtClean="0">
                <a:cs typeface="Times New Roman" pitchFamily="18" charset="0"/>
              </a:rPr>
              <a:t>Industrial Cleaners</a:t>
            </a:r>
          </a:p>
          <a:p>
            <a:pPr eaLnBrk="1" hangingPunct="1">
              <a:defRPr/>
            </a:pPr>
            <a:r>
              <a:rPr lang="en-US" dirty="0" smtClean="0">
                <a:cs typeface="Times New Roman" pitchFamily="18" charset="0"/>
              </a:rPr>
              <a:t>Multipurpose Cleaners</a:t>
            </a:r>
          </a:p>
          <a:p>
            <a:pPr eaLnBrk="1" hangingPunct="1">
              <a:defRPr/>
            </a:pPr>
            <a:r>
              <a:rPr lang="en-US" dirty="0" smtClean="0">
                <a:cs typeface="Times New Roman" pitchFamily="18" charset="0"/>
              </a:rPr>
              <a:t>Parts Wash Solutions</a:t>
            </a:r>
          </a:p>
          <a:p>
            <a:pPr eaLnBrk="1" hangingPunct="1">
              <a:buFont typeface="Wingdings" pitchFamily="2" charset="2"/>
              <a:buNone/>
              <a:defRPr/>
            </a:pPr>
            <a:endParaRPr lang="en-US" dirty="0" smtClean="0">
              <a:cs typeface="Times New Roman" pitchFamily="18" charset="0"/>
            </a:endParaRPr>
          </a:p>
        </p:txBody>
      </p:sp>
      <p:pic>
        <p:nvPicPr>
          <p:cNvPr id="34821" name="Picture 6" descr="doe"/>
          <p:cNvPicPr>
            <a:picLocks noChangeAspect="1" noChangeArrowheads="1"/>
          </p:cNvPicPr>
          <p:nvPr/>
        </p:nvPicPr>
        <p:blipFill>
          <a:blip r:embed="rId2" cstate="print"/>
          <a:srcRect/>
          <a:stretch>
            <a:fillRect/>
          </a:stretch>
        </p:blipFill>
        <p:spPr bwMode="auto">
          <a:xfrm>
            <a:off x="7794625" y="5600700"/>
            <a:ext cx="906463" cy="906463"/>
          </a:xfrm>
          <a:prstGeom prst="rect">
            <a:avLst/>
          </a:prstGeom>
          <a:noFill/>
          <a:ln w="9525">
            <a:noFill/>
            <a:miter lim="800000"/>
            <a:headEnd/>
            <a:tailEnd/>
          </a:ln>
        </p:spPr>
      </p:pic>
      <p:pic>
        <p:nvPicPr>
          <p:cNvPr id="34822"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6216" name="Text Box 8"/>
          <p:cNvSpPr txBox="1">
            <a:spLocks noChangeArrowheads="1"/>
          </p:cNvSpPr>
          <p:nvPr/>
        </p:nvSpPr>
        <p:spPr bwMode="auto">
          <a:xfrm>
            <a:off x="479425" y="1446213"/>
            <a:ext cx="7981950" cy="523220"/>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000000"/>
                  </a:outerShdw>
                </a:effectLst>
              </a:rPr>
              <a:t>Round </a:t>
            </a:r>
            <a:r>
              <a:rPr lang="en-US" sz="2800" dirty="0" smtClean="0">
                <a:effectLst>
                  <a:outerShdw blurRad="38100" dist="38100" dir="2700000" algn="tl">
                    <a:srgbClr val="000000"/>
                  </a:outerShdw>
                </a:effectLst>
              </a:rPr>
              <a:t>5 </a:t>
            </a:r>
            <a:r>
              <a:rPr lang="en-US" sz="2800" dirty="0">
                <a:effectLst>
                  <a:outerShdw blurRad="38100" dist="38100" dir="2700000" algn="tl">
                    <a:srgbClr val="000000"/>
                  </a:outerShdw>
                </a:effectLst>
              </a:rPr>
              <a:t>Designations – Effective </a:t>
            </a:r>
            <a:r>
              <a:rPr lang="en-US" sz="2800" dirty="0" smtClean="0">
                <a:effectLst>
                  <a:outerShdw blurRad="38100" dist="38100" dir="2700000" algn="tl">
                    <a:srgbClr val="000000"/>
                  </a:outerShdw>
                </a:effectLst>
              </a:rPr>
              <a:t>11/27/09</a:t>
            </a:r>
            <a:endParaRPr lang="en-US" sz="2800" dirty="0">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en-US" dirty="0" smtClean="0">
                <a:solidFill>
                  <a:schemeClr val="tx1"/>
                </a:solidFill>
                <a:latin typeface="Dauphin" pitchFamily="18" charset="0"/>
              </a:rPr>
              <a:t>Biobased Products (cont’d)</a:t>
            </a:r>
          </a:p>
        </p:txBody>
      </p:sp>
      <p:sp>
        <p:nvSpPr>
          <p:cNvPr id="606211" name="Rectangle 3"/>
          <p:cNvSpPr>
            <a:spLocks noGrp="1" noChangeArrowheads="1"/>
          </p:cNvSpPr>
          <p:nvPr>
            <p:ph type="body" sz="half" idx="1"/>
          </p:nvPr>
        </p:nvSpPr>
        <p:spPr>
          <a:xfrm>
            <a:off x="457200" y="2143125"/>
            <a:ext cx="4033838" cy="3983038"/>
          </a:xfrm>
        </p:spPr>
        <p:txBody>
          <a:bodyPr/>
          <a:lstStyle/>
          <a:p>
            <a:pPr eaLnBrk="1" hangingPunct="1">
              <a:defRPr/>
            </a:pPr>
            <a:r>
              <a:rPr lang="en-US" dirty="0" smtClean="0">
                <a:cs typeface="Times New Roman" pitchFamily="18" charset="0"/>
              </a:rPr>
              <a:t>Disposable Tableware</a:t>
            </a:r>
          </a:p>
          <a:p>
            <a:pPr eaLnBrk="1" hangingPunct="1">
              <a:defRPr/>
            </a:pPr>
            <a:r>
              <a:rPr lang="en-US" dirty="0" smtClean="0">
                <a:cs typeface="Times New Roman" pitchFamily="18" charset="0"/>
              </a:rPr>
              <a:t>Expanded Polystyrene Foam Recycling Products</a:t>
            </a:r>
          </a:p>
          <a:p>
            <a:pPr eaLnBrk="1" hangingPunct="1">
              <a:defRPr/>
            </a:pPr>
            <a:r>
              <a:rPr lang="en-US" dirty="0" smtClean="0">
                <a:cs typeface="Times New Roman" pitchFamily="18" charset="0"/>
              </a:rPr>
              <a:t>Heat Transfer Fluids</a:t>
            </a:r>
          </a:p>
          <a:p>
            <a:pPr eaLnBrk="1" hangingPunct="1">
              <a:defRPr/>
            </a:pPr>
            <a:r>
              <a:rPr lang="en-US" dirty="0" smtClean="0">
                <a:cs typeface="Times New Roman" pitchFamily="18" charset="0"/>
              </a:rPr>
              <a:t>Turbine Drip Oils</a:t>
            </a:r>
          </a:p>
          <a:p>
            <a:pPr eaLnBrk="1" hangingPunct="1">
              <a:buFont typeface="Wingdings" pitchFamily="2" charset="2"/>
              <a:buNone/>
              <a:defRPr/>
            </a:pPr>
            <a:endParaRPr lang="en-US" dirty="0" smtClean="0"/>
          </a:p>
        </p:txBody>
      </p:sp>
      <p:sp>
        <p:nvSpPr>
          <p:cNvPr id="606212"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dirty="0" smtClean="0">
              <a:cs typeface="Times New Roman" pitchFamily="18" charset="0"/>
            </a:endParaRPr>
          </a:p>
          <a:p>
            <a:pPr eaLnBrk="1" hangingPunct="1">
              <a:defRPr/>
            </a:pPr>
            <a:r>
              <a:rPr lang="en-US" dirty="0" smtClean="0">
                <a:cs typeface="Times New Roman" pitchFamily="18" charset="0"/>
              </a:rPr>
              <a:t>Ink Removers/Cleaner</a:t>
            </a:r>
          </a:p>
          <a:p>
            <a:pPr eaLnBrk="1" hangingPunct="1">
              <a:defRPr/>
            </a:pPr>
            <a:r>
              <a:rPr lang="en-US" dirty="0" smtClean="0">
                <a:cs typeface="Times New Roman" pitchFamily="18" charset="0"/>
              </a:rPr>
              <a:t>Mulch &amp; Compost Materials</a:t>
            </a:r>
          </a:p>
          <a:p>
            <a:pPr eaLnBrk="1" hangingPunct="1">
              <a:defRPr/>
            </a:pPr>
            <a:r>
              <a:rPr lang="en-US" dirty="0" smtClean="0">
                <a:cs typeface="Times New Roman" pitchFamily="18" charset="0"/>
              </a:rPr>
              <a:t>Multipurpose Lubricants</a:t>
            </a:r>
          </a:p>
          <a:p>
            <a:pPr eaLnBrk="1" hangingPunct="1">
              <a:defRPr/>
            </a:pPr>
            <a:r>
              <a:rPr lang="en-US" dirty="0" smtClean="0">
                <a:cs typeface="Times New Roman" pitchFamily="18" charset="0"/>
              </a:rPr>
              <a:t>Topical Pain Relief Products</a:t>
            </a:r>
          </a:p>
        </p:txBody>
      </p:sp>
      <p:pic>
        <p:nvPicPr>
          <p:cNvPr id="34821" name="Picture 6" descr="doe"/>
          <p:cNvPicPr>
            <a:picLocks noChangeAspect="1" noChangeArrowheads="1"/>
          </p:cNvPicPr>
          <p:nvPr/>
        </p:nvPicPr>
        <p:blipFill>
          <a:blip r:embed="rId2" cstate="print"/>
          <a:srcRect/>
          <a:stretch>
            <a:fillRect/>
          </a:stretch>
        </p:blipFill>
        <p:spPr bwMode="auto">
          <a:xfrm>
            <a:off x="7794625" y="5600700"/>
            <a:ext cx="906463" cy="906463"/>
          </a:xfrm>
          <a:prstGeom prst="rect">
            <a:avLst/>
          </a:prstGeom>
          <a:noFill/>
          <a:ln w="9525">
            <a:noFill/>
            <a:miter lim="800000"/>
            <a:headEnd/>
            <a:tailEnd/>
          </a:ln>
        </p:spPr>
      </p:pic>
      <p:pic>
        <p:nvPicPr>
          <p:cNvPr id="34822"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6216" name="Text Box 8"/>
          <p:cNvSpPr txBox="1">
            <a:spLocks noChangeArrowheads="1"/>
          </p:cNvSpPr>
          <p:nvPr/>
        </p:nvSpPr>
        <p:spPr bwMode="auto">
          <a:xfrm>
            <a:off x="479425" y="1446213"/>
            <a:ext cx="7981950" cy="523220"/>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000000"/>
                  </a:outerShdw>
                </a:effectLst>
              </a:rPr>
              <a:t>Round </a:t>
            </a:r>
            <a:r>
              <a:rPr lang="en-US" sz="2800" dirty="0" smtClean="0">
                <a:effectLst>
                  <a:outerShdw blurRad="38100" dist="38100" dir="2700000" algn="tl">
                    <a:srgbClr val="000000"/>
                  </a:outerShdw>
                </a:effectLst>
              </a:rPr>
              <a:t>6 </a:t>
            </a:r>
            <a:r>
              <a:rPr lang="en-US" sz="2800" dirty="0">
                <a:effectLst>
                  <a:outerShdw blurRad="38100" dist="38100" dir="2700000" algn="tl">
                    <a:srgbClr val="000000"/>
                  </a:outerShdw>
                </a:effectLst>
              </a:rPr>
              <a:t>Designations – Effective </a:t>
            </a:r>
            <a:r>
              <a:rPr lang="en-US" sz="2800" dirty="0" smtClean="0">
                <a:effectLst>
                  <a:outerShdw blurRad="38100" dist="38100" dir="2700000" algn="tl">
                    <a:srgbClr val="000000"/>
                  </a:outerShdw>
                </a:effectLst>
              </a:rPr>
              <a:t>11/27/10</a:t>
            </a:r>
            <a:endParaRPr lang="en-US" sz="2800" dirty="0">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CCF043D-08E3-47B7-A6DF-6845A7D397FE}" type="slidenum">
              <a:rPr lang="en-US"/>
              <a:pPr>
                <a:defRPr/>
              </a:pPr>
              <a:t>3</a:t>
            </a:fld>
            <a:endParaRPr lang="en-US" dirty="0"/>
          </a:p>
        </p:txBody>
      </p:sp>
      <p:sp>
        <p:nvSpPr>
          <p:cNvPr id="623618" name="Rectangle 2"/>
          <p:cNvSpPr>
            <a:spLocks noGrp="1" noChangeArrowheads="1"/>
          </p:cNvSpPr>
          <p:nvPr>
            <p:ph type="title"/>
          </p:nvPr>
        </p:nvSpPr>
        <p:spPr/>
        <p:txBody>
          <a:bodyPr/>
          <a:lstStyle/>
          <a:p>
            <a:pPr eaLnBrk="1" hangingPunct="1">
              <a:defRPr/>
            </a:pPr>
            <a:r>
              <a:rPr lang="en-US" sz="4000" dirty="0" smtClean="0"/>
              <a:t>Background</a:t>
            </a:r>
          </a:p>
        </p:txBody>
      </p:sp>
      <p:sp>
        <p:nvSpPr>
          <p:cNvPr id="623619" name="Rectangle 3"/>
          <p:cNvSpPr>
            <a:spLocks noGrp="1" noChangeArrowheads="1"/>
          </p:cNvSpPr>
          <p:nvPr>
            <p:ph type="body" idx="1"/>
          </p:nvPr>
        </p:nvSpPr>
        <p:spPr/>
        <p:txBody>
          <a:bodyPr/>
          <a:lstStyle/>
          <a:p>
            <a:pPr eaLnBrk="1" hangingPunct="1">
              <a:lnSpc>
                <a:spcPct val="80000"/>
              </a:lnSpc>
              <a:defRPr/>
            </a:pPr>
            <a:r>
              <a:rPr lang="en-US" sz="2800" dirty="0" smtClean="0"/>
              <a:t>Resource Conservation and Recovery Act of 1976 at Section 6002 established the Affirmative Procurement Program allowing EPA to designate products which Federal agencies would be required to acquire with recycled content</a:t>
            </a:r>
          </a:p>
          <a:p>
            <a:pPr eaLnBrk="1" hangingPunct="1">
              <a:lnSpc>
                <a:spcPct val="80000"/>
              </a:lnSpc>
              <a:defRPr/>
            </a:pPr>
            <a:r>
              <a:rPr lang="en-US" sz="2800" dirty="0" smtClean="0"/>
              <a:t>Farm Security and Rural Investment Act of 2002 established the Biobased Products Procurement Preference Program allowing USDA to designate products which Federal agencies would be required to acquire with biobased content </a:t>
            </a:r>
          </a:p>
          <a:p>
            <a:pPr eaLnBrk="1" hangingPunct="1">
              <a:lnSpc>
                <a:spcPct val="80000"/>
              </a:lnSpc>
              <a:defRPr/>
            </a:pPr>
            <a:endParaRPr lang="en-US" sz="2800" dirty="0" smtClean="0"/>
          </a:p>
          <a:p>
            <a:pPr eaLnBrk="1" hangingPunct="1">
              <a:lnSpc>
                <a:spcPct val="80000"/>
              </a:lnSpc>
              <a:defRPr/>
            </a:pPr>
            <a:endParaRPr lang="en-US" sz="2800" dirty="0" smtClean="0"/>
          </a:p>
          <a:p>
            <a:pPr eaLnBrk="1" hangingPunct="1">
              <a:lnSpc>
                <a:spcPct val="80000"/>
              </a:lnSpc>
              <a:defRPr/>
            </a:pPr>
            <a:endParaRPr lang="en-US" sz="2800" dirty="0" smtClean="0"/>
          </a:p>
        </p:txBody>
      </p:sp>
      <p:pic>
        <p:nvPicPr>
          <p:cNvPr id="6149" name="Picture 5"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2238" y="5734050"/>
            <a:ext cx="1009650" cy="1009650"/>
          </a:xfrm>
          <a:prstGeom prst="rect">
            <a:avLst/>
          </a:prstGeom>
          <a:noFill/>
          <a:ln w="9525">
            <a:noFill/>
            <a:miter lim="800000"/>
            <a:headEnd/>
            <a:tailEnd/>
          </a:ln>
        </p:spPr>
      </p:pic>
      <p:pic>
        <p:nvPicPr>
          <p:cNvPr id="6150" name="Picture 6" descr="doe"/>
          <p:cNvPicPr>
            <a:picLocks noChangeAspect="1" noChangeArrowheads="1"/>
          </p:cNvPicPr>
          <p:nvPr/>
        </p:nvPicPr>
        <p:blipFill>
          <a:blip r:embed="rId3"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21" name="Picture 6" descr="doe"/>
          <p:cNvPicPr>
            <a:picLocks noChangeAspect="1" noChangeArrowheads="1"/>
          </p:cNvPicPr>
          <p:nvPr/>
        </p:nvPicPr>
        <p:blipFill>
          <a:blip r:embed="rId2" cstate="print"/>
          <a:srcRect/>
          <a:stretch>
            <a:fillRect/>
          </a:stretch>
        </p:blipFill>
        <p:spPr bwMode="auto">
          <a:xfrm>
            <a:off x="7794625" y="5600700"/>
            <a:ext cx="906463" cy="906463"/>
          </a:xfrm>
          <a:prstGeom prst="rect">
            <a:avLst/>
          </a:prstGeom>
          <a:noFill/>
          <a:ln w="9525">
            <a:noFill/>
            <a:miter lim="800000"/>
            <a:headEnd/>
            <a:tailEnd/>
          </a:ln>
        </p:spPr>
      </p:pic>
      <p:pic>
        <p:nvPicPr>
          <p:cNvPr id="34822"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6210" name="Rectangle 2"/>
          <p:cNvSpPr>
            <a:spLocks noGrp="1" noChangeArrowheads="1"/>
          </p:cNvSpPr>
          <p:nvPr>
            <p:ph type="title"/>
          </p:nvPr>
        </p:nvSpPr>
        <p:spPr/>
        <p:txBody>
          <a:bodyPr/>
          <a:lstStyle/>
          <a:p>
            <a:pPr eaLnBrk="1" hangingPunct="1">
              <a:defRPr/>
            </a:pPr>
            <a:r>
              <a:rPr lang="en-US" dirty="0" smtClean="0">
                <a:solidFill>
                  <a:schemeClr val="tx1"/>
                </a:solidFill>
                <a:latin typeface="Dauphin" pitchFamily="18" charset="0"/>
              </a:rPr>
              <a:t>Biobased Products (cont’d)</a:t>
            </a:r>
          </a:p>
        </p:txBody>
      </p:sp>
      <p:sp>
        <p:nvSpPr>
          <p:cNvPr id="606211" name="Rectangle 3"/>
          <p:cNvSpPr>
            <a:spLocks noGrp="1" noChangeArrowheads="1"/>
          </p:cNvSpPr>
          <p:nvPr>
            <p:ph type="body" sz="half" idx="1"/>
          </p:nvPr>
        </p:nvSpPr>
        <p:spPr>
          <a:xfrm>
            <a:off x="457200" y="1867437"/>
            <a:ext cx="4033838" cy="4258726"/>
          </a:xfrm>
        </p:spPr>
        <p:txBody>
          <a:bodyPr/>
          <a:lstStyle/>
          <a:p>
            <a:pPr eaLnBrk="1" hangingPunct="1">
              <a:defRPr/>
            </a:pPr>
            <a:r>
              <a:rPr lang="en-US" sz="2000" dirty="0" smtClean="0"/>
              <a:t>Animal Repellants</a:t>
            </a:r>
          </a:p>
          <a:p>
            <a:pPr eaLnBrk="1" hangingPunct="1">
              <a:defRPr/>
            </a:pPr>
            <a:r>
              <a:rPr lang="en-US" sz="2000" dirty="0" smtClean="0"/>
              <a:t>Bath Products</a:t>
            </a:r>
          </a:p>
          <a:p>
            <a:pPr eaLnBrk="1" hangingPunct="1">
              <a:defRPr/>
            </a:pPr>
            <a:r>
              <a:rPr lang="en-US" sz="2000" dirty="0" smtClean="0"/>
              <a:t>Bioremediation Materials</a:t>
            </a:r>
          </a:p>
          <a:p>
            <a:pPr eaLnBrk="1" hangingPunct="1">
              <a:defRPr/>
            </a:pPr>
            <a:r>
              <a:rPr lang="en-US" sz="2000" dirty="0" smtClean="0"/>
              <a:t>Compost Activators &amp; Accelerators</a:t>
            </a:r>
          </a:p>
          <a:p>
            <a:pPr eaLnBrk="1" hangingPunct="1">
              <a:defRPr/>
            </a:pPr>
            <a:r>
              <a:rPr lang="en-US" sz="2000" dirty="0" smtClean="0"/>
              <a:t>Concrete &amp; Asphalt Cleaners</a:t>
            </a:r>
          </a:p>
          <a:p>
            <a:pPr eaLnBrk="1" hangingPunct="1">
              <a:defRPr/>
            </a:pPr>
            <a:r>
              <a:rPr lang="en-US" sz="2000" dirty="0" smtClean="0"/>
              <a:t>Cuts/Burns/Abrasions Ointment</a:t>
            </a:r>
          </a:p>
          <a:p>
            <a:pPr eaLnBrk="1" hangingPunct="1">
              <a:defRPr/>
            </a:pPr>
            <a:r>
              <a:rPr lang="en-US" sz="2000" dirty="0" smtClean="0"/>
              <a:t>Dishwashing Products</a:t>
            </a:r>
          </a:p>
          <a:p>
            <a:pPr eaLnBrk="1" hangingPunct="1">
              <a:defRPr/>
            </a:pPr>
            <a:r>
              <a:rPr lang="en-US" sz="2000" dirty="0" smtClean="0"/>
              <a:t>Erosion Control Materials</a:t>
            </a:r>
          </a:p>
          <a:p>
            <a:pPr eaLnBrk="1" hangingPunct="1">
              <a:defRPr/>
            </a:pPr>
            <a:r>
              <a:rPr lang="en-US" sz="2000" dirty="0" smtClean="0"/>
              <a:t>Thermal Shipping Containers –    Non-Durable</a:t>
            </a:r>
          </a:p>
        </p:txBody>
      </p:sp>
      <p:sp>
        <p:nvSpPr>
          <p:cNvPr id="606212" name="Rectangle 4"/>
          <p:cNvSpPr>
            <a:spLocks noGrp="1" noChangeArrowheads="1"/>
          </p:cNvSpPr>
          <p:nvPr>
            <p:ph type="body" sz="half" idx="2"/>
          </p:nvPr>
        </p:nvSpPr>
        <p:spPr>
          <a:xfrm>
            <a:off x="4638448" y="1832429"/>
            <a:ext cx="4033837" cy="4525963"/>
          </a:xfrm>
        </p:spPr>
        <p:txBody>
          <a:bodyPr/>
          <a:lstStyle/>
          <a:p>
            <a:pPr eaLnBrk="1" hangingPunct="1">
              <a:defRPr/>
            </a:pPr>
            <a:r>
              <a:rPr lang="en-US" sz="2000" dirty="0" smtClean="0">
                <a:cs typeface="Times New Roman" pitchFamily="18" charset="0"/>
              </a:rPr>
              <a:t>Floor Cleaners &amp; Protectors</a:t>
            </a:r>
          </a:p>
          <a:p>
            <a:pPr eaLnBrk="1" hangingPunct="1">
              <a:defRPr/>
            </a:pPr>
            <a:r>
              <a:rPr lang="en-US" sz="2000" dirty="0" smtClean="0">
                <a:cs typeface="Times New Roman" pitchFamily="18" charset="0"/>
              </a:rPr>
              <a:t>Hair Care Products – Conditioner</a:t>
            </a:r>
          </a:p>
          <a:p>
            <a:pPr eaLnBrk="1" hangingPunct="1">
              <a:defRPr/>
            </a:pPr>
            <a:r>
              <a:rPr lang="en-US" sz="2000" dirty="0" smtClean="0">
                <a:cs typeface="Times New Roman" pitchFamily="18" charset="0"/>
              </a:rPr>
              <a:t>Hair Care Products – Shampoo</a:t>
            </a:r>
          </a:p>
          <a:p>
            <a:pPr eaLnBrk="1" hangingPunct="1">
              <a:defRPr/>
            </a:pPr>
            <a:r>
              <a:rPr lang="en-US" sz="2000" dirty="0" smtClean="0">
                <a:cs typeface="Times New Roman" pitchFamily="18" charset="0"/>
              </a:rPr>
              <a:t>Interior Paints &amp; Coatings – Latex &amp; Waterborne Alkyd</a:t>
            </a:r>
          </a:p>
          <a:p>
            <a:pPr eaLnBrk="1" hangingPunct="1">
              <a:defRPr/>
            </a:pPr>
            <a:r>
              <a:rPr lang="en-US" sz="2000" dirty="0" smtClean="0">
                <a:cs typeface="Times New Roman" pitchFamily="18" charset="0"/>
              </a:rPr>
              <a:t>Interior Paints &amp; Coatings – Oil based &amp; Solvent borne Alkyd</a:t>
            </a:r>
          </a:p>
          <a:p>
            <a:pPr eaLnBrk="1" hangingPunct="1">
              <a:defRPr/>
            </a:pPr>
            <a:r>
              <a:rPr lang="en-US" sz="2000" dirty="0" smtClean="0">
                <a:cs typeface="Times New Roman" pitchFamily="18" charset="0"/>
              </a:rPr>
              <a:t>Oven  &amp; Grill Cleaners</a:t>
            </a:r>
          </a:p>
          <a:p>
            <a:pPr eaLnBrk="1" hangingPunct="1">
              <a:defRPr/>
            </a:pPr>
            <a:r>
              <a:rPr lang="en-US" sz="2000" dirty="0" smtClean="0">
                <a:cs typeface="Times New Roman" pitchFamily="18" charset="0"/>
              </a:rPr>
              <a:t>Slide Way Lubricants</a:t>
            </a:r>
          </a:p>
          <a:p>
            <a:pPr eaLnBrk="1" hangingPunct="1">
              <a:defRPr/>
            </a:pPr>
            <a:r>
              <a:rPr lang="en-US" sz="2000" dirty="0" smtClean="0">
                <a:cs typeface="Times New Roman" pitchFamily="18" charset="0"/>
              </a:rPr>
              <a:t>Thermal Shipping Containers - Durable</a:t>
            </a:r>
          </a:p>
          <a:p>
            <a:pPr eaLnBrk="1" hangingPunct="1">
              <a:buFont typeface="Wingdings" pitchFamily="2" charset="2"/>
              <a:buNone/>
              <a:defRPr/>
            </a:pPr>
            <a:endParaRPr lang="en-US" sz="2000" dirty="0" smtClean="0">
              <a:cs typeface="Times New Roman" pitchFamily="18" charset="0"/>
            </a:endParaRPr>
          </a:p>
          <a:p>
            <a:pPr eaLnBrk="1" hangingPunct="1">
              <a:buFont typeface="Wingdings" pitchFamily="2" charset="2"/>
              <a:buNone/>
              <a:defRPr/>
            </a:pPr>
            <a:endParaRPr lang="en-US" sz="2000" dirty="0" smtClean="0">
              <a:cs typeface="Times New Roman" pitchFamily="18" charset="0"/>
            </a:endParaRPr>
          </a:p>
        </p:txBody>
      </p:sp>
      <p:sp>
        <p:nvSpPr>
          <p:cNvPr id="606216" name="Text Box 8"/>
          <p:cNvSpPr txBox="1">
            <a:spLocks noChangeArrowheads="1"/>
          </p:cNvSpPr>
          <p:nvPr/>
        </p:nvSpPr>
        <p:spPr bwMode="auto">
          <a:xfrm>
            <a:off x="479425" y="1275008"/>
            <a:ext cx="7981950" cy="523220"/>
          </a:xfrm>
          <a:prstGeom prst="rect">
            <a:avLst/>
          </a:prstGeom>
          <a:noFill/>
          <a:ln w="9525">
            <a:noFill/>
            <a:miter lim="800000"/>
            <a:headEnd/>
            <a:tailEnd/>
          </a:ln>
          <a:effectLst/>
        </p:spPr>
        <p:txBody>
          <a:bodyPr wrap="square">
            <a:spAutoFit/>
          </a:bodyPr>
          <a:lstStyle/>
          <a:p>
            <a:pPr>
              <a:defRPr/>
            </a:pPr>
            <a:r>
              <a:rPr lang="en-US" sz="2800" dirty="0">
                <a:effectLst>
                  <a:outerShdw blurRad="38100" dist="38100" dir="2700000" algn="tl">
                    <a:srgbClr val="000000"/>
                  </a:outerShdw>
                </a:effectLst>
              </a:rPr>
              <a:t>Round </a:t>
            </a:r>
            <a:r>
              <a:rPr lang="en-US" sz="2800" dirty="0" smtClean="0">
                <a:effectLst>
                  <a:outerShdw blurRad="38100" dist="38100" dir="2700000" algn="tl">
                    <a:srgbClr val="000000"/>
                  </a:outerShdw>
                </a:effectLst>
              </a:rPr>
              <a:t>7 </a:t>
            </a:r>
            <a:r>
              <a:rPr lang="en-US" sz="2800" dirty="0">
                <a:effectLst>
                  <a:outerShdw blurRad="38100" dist="38100" dir="2700000" algn="tl">
                    <a:srgbClr val="000000"/>
                  </a:outerShdw>
                </a:effectLst>
              </a:rPr>
              <a:t>Designations – Effective </a:t>
            </a:r>
            <a:r>
              <a:rPr lang="en-US" sz="2800" dirty="0" smtClean="0">
                <a:effectLst>
                  <a:outerShdw blurRad="38100" dist="38100" dir="2700000" algn="tl">
                    <a:srgbClr val="000000"/>
                  </a:outerShdw>
                </a:effectLst>
              </a:rPr>
              <a:t>08/22/11</a:t>
            </a:r>
            <a:endParaRPr lang="en-US" sz="2800" dirty="0">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1CEED1BA-E5F0-4FC8-BE06-7EAF1943BD2E}" type="slidenum">
              <a:rPr lang="en-US"/>
              <a:pPr>
                <a:defRPr/>
              </a:pPr>
              <a:t>31</a:t>
            </a:fld>
            <a:endParaRPr lang="en-US" dirty="0"/>
          </a:p>
        </p:txBody>
      </p:sp>
      <p:sp>
        <p:nvSpPr>
          <p:cNvPr id="483330" name="Rectangle 2"/>
          <p:cNvSpPr>
            <a:spLocks noGrp="1" noChangeArrowheads="1"/>
          </p:cNvSpPr>
          <p:nvPr>
            <p:ph type="title"/>
          </p:nvPr>
        </p:nvSpPr>
        <p:spPr>
          <a:xfrm>
            <a:off x="457200" y="573088"/>
            <a:ext cx="8229600" cy="844550"/>
          </a:xfrm>
        </p:spPr>
        <p:txBody>
          <a:bodyPr/>
          <a:lstStyle/>
          <a:p>
            <a:pPr eaLnBrk="1" hangingPunct="1">
              <a:lnSpc>
                <a:spcPct val="85000"/>
              </a:lnSpc>
              <a:defRPr/>
            </a:pPr>
            <a:r>
              <a:rPr lang="en-US" dirty="0" smtClean="0"/>
              <a:t>Where Can These Products Be Found?</a:t>
            </a:r>
          </a:p>
        </p:txBody>
      </p:sp>
      <p:sp>
        <p:nvSpPr>
          <p:cNvPr id="483331" name="Rectangle 3"/>
          <p:cNvSpPr>
            <a:spLocks noGrp="1" noChangeArrowheads="1"/>
          </p:cNvSpPr>
          <p:nvPr>
            <p:ph type="body" sz="half" idx="1"/>
          </p:nvPr>
        </p:nvSpPr>
        <p:spPr>
          <a:xfrm>
            <a:off x="457200" y="1762125"/>
            <a:ext cx="7645400" cy="4364038"/>
          </a:xfrm>
        </p:spPr>
        <p:txBody>
          <a:bodyPr/>
          <a:lstStyle/>
          <a:p>
            <a:pPr eaLnBrk="1" hangingPunct="1">
              <a:defRPr/>
            </a:pPr>
            <a:r>
              <a:rPr lang="en-US" sz="2800" dirty="0" smtClean="0"/>
              <a:t>Open Market</a:t>
            </a:r>
          </a:p>
          <a:p>
            <a:pPr eaLnBrk="1" hangingPunct="1">
              <a:defRPr/>
            </a:pPr>
            <a:r>
              <a:rPr lang="en-US" sz="2800" dirty="0" smtClean="0"/>
              <a:t>Government Supply Sources</a:t>
            </a:r>
          </a:p>
          <a:p>
            <a:pPr lvl="1" eaLnBrk="1" hangingPunct="1">
              <a:lnSpc>
                <a:spcPct val="90000"/>
              </a:lnSpc>
              <a:spcBef>
                <a:spcPct val="50000"/>
              </a:spcBef>
              <a:defRPr/>
            </a:pPr>
            <a:r>
              <a:rPr lang="en-US" sz="2400" dirty="0" smtClean="0"/>
              <a:t>General Services Administration (GSA)</a:t>
            </a:r>
            <a:endParaRPr lang="en-US" sz="2400" dirty="0" smtClean="0">
              <a:solidFill>
                <a:srgbClr val="0000FF"/>
              </a:solidFill>
            </a:endParaRPr>
          </a:p>
          <a:p>
            <a:pPr lvl="1" eaLnBrk="1" hangingPunct="1">
              <a:lnSpc>
                <a:spcPct val="90000"/>
              </a:lnSpc>
              <a:spcBef>
                <a:spcPct val="50000"/>
              </a:spcBef>
              <a:defRPr/>
            </a:pPr>
            <a:r>
              <a:rPr lang="en-US" sz="2400" dirty="0" smtClean="0"/>
              <a:t>Defense Logistics Agency (DLA)</a:t>
            </a:r>
            <a:endParaRPr lang="en-US" sz="2400" dirty="0" smtClean="0">
              <a:solidFill>
                <a:srgbClr val="0000FF"/>
              </a:solidFill>
            </a:endParaRPr>
          </a:p>
          <a:p>
            <a:pPr lvl="1" eaLnBrk="1" hangingPunct="1">
              <a:lnSpc>
                <a:spcPct val="90000"/>
              </a:lnSpc>
              <a:spcBef>
                <a:spcPct val="50000"/>
              </a:spcBef>
              <a:defRPr/>
            </a:pPr>
            <a:r>
              <a:rPr lang="en-US" sz="2400" dirty="0" smtClean="0"/>
              <a:t>Government Printing Office (GPO)</a:t>
            </a:r>
            <a:endParaRPr lang="en-US" sz="2400" dirty="0" smtClean="0">
              <a:solidFill>
                <a:srgbClr val="0000FF"/>
              </a:solidFill>
            </a:endParaRPr>
          </a:p>
          <a:p>
            <a:pPr lvl="1" eaLnBrk="1" hangingPunct="1">
              <a:lnSpc>
                <a:spcPct val="90000"/>
              </a:lnSpc>
              <a:spcBef>
                <a:spcPct val="50000"/>
              </a:spcBef>
              <a:defRPr/>
            </a:pPr>
            <a:r>
              <a:rPr lang="en-US" sz="2400" dirty="0" smtClean="0"/>
              <a:t>Your Facility Supply Store</a:t>
            </a:r>
          </a:p>
          <a:p>
            <a:pPr lvl="1" eaLnBrk="1" hangingPunct="1">
              <a:lnSpc>
                <a:spcPct val="90000"/>
              </a:lnSpc>
              <a:spcBef>
                <a:spcPct val="50000"/>
              </a:spcBef>
              <a:defRPr/>
            </a:pPr>
            <a:r>
              <a:rPr lang="en-US" sz="2400" dirty="0" smtClean="0"/>
              <a:t>JWOD</a:t>
            </a:r>
          </a:p>
        </p:txBody>
      </p:sp>
      <p:grpSp>
        <p:nvGrpSpPr>
          <p:cNvPr id="1030" name="Group 4"/>
          <p:cNvGrpSpPr>
            <a:grpSpLocks/>
          </p:cNvGrpSpPr>
          <p:nvPr/>
        </p:nvGrpSpPr>
        <p:grpSpPr bwMode="auto">
          <a:xfrm>
            <a:off x="6937375" y="1503363"/>
            <a:ext cx="1433513" cy="1784350"/>
            <a:chOff x="192" y="2256"/>
            <a:chExt cx="673" cy="770"/>
          </a:xfrm>
        </p:grpSpPr>
        <p:graphicFrame>
          <p:nvGraphicFramePr>
            <p:cNvPr id="1026" name="Object 5">
              <a:hlinkClick r:id="" action="ppaction://ole?verb=0"/>
            </p:cNvPr>
            <p:cNvGraphicFramePr>
              <a:graphicFrameLocks/>
            </p:cNvGraphicFramePr>
            <p:nvPr/>
          </p:nvGraphicFramePr>
          <p:xfrm>
            <a:off x="192" y="2256"/>
            <a:ext cx="673" cy="770"/>
          </p:xfrm>
          <a:graphic>
            <a:graphicData uri="http://schemas.openxmlformats.org/presentationml/2006/ole">
              <mc:AlternateContent xmlns:mc="http://schemas.openxmlformats.org/markup-compatibility/2006">
                <mc:Choice xmlns:v="urn:schemas-microsoft-com:vml" Requires="v">
                  <p:oleObj spid="_x0000_s1027" name="Clip" r:id="rId4" imgW="2896920" imgH="3360600" progId="">
                    <p:embed/>
                  </p:oleObj>
                </mc:Choice>
                <mc:Fallback>
                  <p:oleObj name="Clip" r:id="rId4" imgW="2896920" imgH="336060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256"/>
                          <a:ext cx="673" cy="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3" name="Picture 6" descr="mp00640_"/>
            <p:cNvPicPr>
              <a:picLocks noChangeAspect="1" noChangeArrowheads="1"/>
            </p:cNvPicPr>
            <p:nvPr/>
          </p:nvPicPr>
          <p:blipFill>
            <a:blip r:embed="rId6" cstate="print"/>
            <a:srcRect/>
            <a:stretch>
              <a:fillRect/>
            </a:stretch>
          </p:blipFill>
          <p:spPr bwMode="auto">
            <a:xfrm>
              <a:off x="336" y="2400"/>
              <a:ext cx="528" cy="525"/>
            </a:xfrm>
            <a:prstGeom prst="rect">
              <a:avLst/>
            </a:prstGeom>
            <a:noFill/>
            <a:ln w="9525">
              <a:noFill/>
              <a:miter lim="800000"/>
              <a:headEnd/>
              <a:tailEnd/>
            </a:ln>
          </p:spPr>
        </p:pic>
      </p:grpSp>
      <p:pic>
        <p:nvPicPr>
          <p:cNvPr id="1031" name="Picture 9" descr="RECYC"/>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95275" y="5827713"/>
            <a:ext cx="1012825" cy="1030287"/>
          </a:xfrm>
          <a:prstGeom prst="rect">
            <a:avLst/>
          </a:prstGeom>
          <a:noFill/>
          <a:ln w="9525">
            <a:noFill/>
            <a:miter lim="800000"/>
            <a:headEnd/>
            <a:tailEnd/>
          </a:ln>
        </p:spPr>
      </p:pic>
      <p:pic>
        <p:nvPicPr>
          <p:cNvPr id="1032" name="Picture 13" descr="doe"/>
          <p:cNvPicPr>
            <a:picLocks noChangeAspect="1" noChangeArrowheads="1"/>
          </p:cNvPicPr>
          <p:nvPr/>
        </p:nvPicPr>
        <p:blipFill>
          <a:blip r:embed="rId8"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6738A47-2FA5-44D2-AFD2-36D193EE2BFB}" type="slidenum">
              <a:rPr lang="en-US"/>
              <a:pPr>
                <a:defRPr/>
              </a:pPr>
              <a:t>32</a:t>
            </a:fld>
            <a:endParaRPr lang="en-US" dirty="0"/>
          </a:p>
        </p:txBody>
      </p:sp>
      <p:sp>
        <p:nvSpPr>
          <p:cNvPr id="484354" name="Rectangle 2"/>
          <p:cNvSpPr>
            <a:spLocks noGrp="1" noChangeArrowheads="1"/>
          </p:cNvSpPr>
          <p:nvPr>
            <p:ph type="title"/>
          </p:nvPr>
        </p:nvSpPr>
        <p:spPr>
          <a:xfrm>
            <a:off x="301625" y="0"/>
            <a:ext cx="8370888" cy="1127125"/>
          </a:xfrm>
        </p:spPr>
        <p:txBody>
          <a:bodyPr/>
          <a:lstStyle/>
          <a:p>
            <a:pPr eaLnBrk="1" hangingPunct="1">
              <a:defRPr/>
            </a:pPr>
            <a:r>
              <a:rPr lang="en-US" dirty="0" smtClean="0"/>
              <a:t>Sustainable Acquisition Made Easy…</a:t>
            </a:r>
          </a:p>
        </p:txBody>
      </p:sp>
      <p:sp>
        <p:nvSpPr>
          <p:cNvPr id="484355" name="Rectangle 3"/>
          <p:cNvSpPr>
            <a:spLocks noGrp="1" noChangeArrowheads="1"/>
          </p:cNvSpPr>
          <p:nvPr>
            <p:ph type="body" idx="1"/>
          </p:nvPr>
        </p:nvSpPr>
        <p:spPr>
          <a:xfrm>
            <a:off x="0" y="1168394"/>
            <a:ext cx="9144000" cy="5340350"/>
          </a:xfrm>
        </p:spPr>
        <p:txBody>
          <a:bodyPr/>
          <a:lstStyle/>
          <a:p>
            <a:pPr eaLnBrk="1" hangingPunct="1">
              <a:lnSpc>
                <a:spcPct val="90000"/>
              </a:lnSpc>
              <a:defRPr/>
            </a:pPr>
            <a:r>
              <a:rPr lang="en-US" dirty="0" smtClean="0">
                <a:effectLst>
                  <a:outerShdw blurRad="38100" dist="38100" dir="2700000" algn="tl">
                    <a:srgbClr val="000000">
                      <a:alpha val="43137"/>
                    </a:srgbClr>
                  </a:outerShdw>
                </a:effectLst>
              </a:rPr>
              <a:t>Use The Web</a:t>
            </a:r>
          </a:p>
          <a:p>
            <a:pPr lvl="1" eaLnBrk="1" hangingPunct="1">
              <a:lnSpc>
                <a:spcPct val="90000"/>
              </a:lnSpc>
              <a:defRPr/>
            </a:pPr>
            <a:r>
              <a:rPr lang="en-US" sz="2600" dirty="0" smtClean="0">
                <a:effectLst>
                  <a:outerShdw blurRad="38100" dist="38100" dir="2700000" algn="tl">
                    <a:srgbClr val="000000">
                      <a:alpha val="43137"/>
                    </a:srgbClr>
                  </a:outerShdw>
                </a:effectLst>
              </a:rPr>
              <a:t>For Information</a:t>
            </a:r>
          </a:p>
          <a:p>
            <a:pPr lvl="1" eaLnBrk="1" hangingPunct="1">
              <a:lnSpc>
                <a:spcPct val="90000"/>
              </a:lnSpc>
              <a:defRPr/>
            </a:pPr>
            <a:r>
              <a:rPr lang="en-US" sz="2400" dirty="0" smtClean="0">
                <a:effectLst>
                  <a:outerShdw blurRad="38100" dist="38100" dir="2700000" algn="tl">
                    <a:srgbClr val="000000">
                      <a:alpha val="43137"/>
                    </a:srgbClr>
                  </a:outerShdw>
                </a:effectLst>
              </a:rPr>
              <a:t>EPA:  </a:t>
            </a:r>
            <a:r>
              <a:rPr lang="en-US" sz="2400" dirty="0" smtClean="0">
                <a:effectLst>
                  <a:outerShdw blurRad="38100" dist="38100" dir="2700000" algn="tl">
                    <a:srgbClr val="000000">
                      <a:alpha val="43137"/>
                    </a:srgbClr>
                  </a:outerShdw>
                </a:effectLst>
                <a:hlinkClick r:id="rId3"/>
              </a:rPr>
              <a:t>http://www.epa.gov/cpg/</a:t>
            </a:r>
            <a:endParaRPr lang="en-US" sz="2400" dirty="0" smtClean="0">
              <a:effectLst>
                <a:outerShdw blurRad="38100" dist="38100" dir="2700000" algn="tl">
                  <a:srgbClr val="000000">
                    <a:alpha val="43137"/>
                  </a:srgbClr>
                </a:outerShdw>
              </a:effectLst>
            </a:endParaRPr>
          </a:p>
          <a:p>
            <a:pPr lvl="1" eaLnBrk="1" hangingPunct="1">
              <a:lnSpc>
                <a:spcPct val="90000"/>
              </a:lnSpc>
              <a:defRPr/>
            </a:pPr>
            <a:r>
              <a:rPr lang="en-US" sz="2400" dirty="0" smtClean="0">
                <a:effectLst>
                  <a:outerShdw blurRad="38100" dist="38100" dir="2700000" algn="tl">
                    <a:srgbClr val="000000">
                      <a:alpha val="43137"/>
                    </a:srgbClr>
                  </a:outerShdw>
                </a:effectLst>
              </a:rPr>
              <a:t>USDA </a:t>
            </a:r>
            <a:r>
              <a:rPr lang="en-US" sz="2400" dirty="0" smtClean="0">
                <a:effectLst>
                  <a:outerShdw blurRad="38100" dist="38100" dir="2700000" algn="tl">
                    <a:srgbClr val="000000">
                      <a:alpha val="43137"/>
                    </a:srgbClr>
                  </a:outerShdw>
                </a:effectLst>
                <a:hlinkClick r:id="rId4"/>
              </a:rPr>
              <a:t>http://www.biopreferred.gov/</a:t>
            </a:r>
            <a:r>
              <a:rPr lang="en-US" sz="2400" dirty="0" smtClean="0">
                <a:effectLst>
                  <a:outerShdw blurRad="38100" dist="38100" dir="2700000" algn="tl">
                    <a:srgbClr val="000000">
                      <a:alpha val="43137"/>
                    </a:srgbClr>
                  </a:outerShdw>
                </a:effectLst>
              </a:rPr>
              <a:t>   </a:t>
            </a:r>
          </a:p>
          <a:p>
            <a:pPr lvl="3" eaLnBrk="1" hangingPunct="1">
              <a:lnSpc>
                <a:spcPct val="90000"/>
              </a:lnSpc>
              <a:defRPr/>
            </a:pPr>
            <a:endParaRPr lang="en-US" dirty="0" smtClean="0">
              <a:effectLst>
                <a:outerShdw blurRad="38100" dist="38100" dir="2700000" algn="tl">
                  <a:srgbClr val="000000">
                    <a:alpha val="43137"/>
                  </a:srgbClr>
                </a:outerShdw>
              </a:effectLst>
            </a:endParaRPr>
          </a:p>
          <a:p>
            <a:pPr eaLnBrk="1" hangingPunct="1">
              <a:lnSpc>
                <a:spcPct val="90000"/>
              </a:lnSpc>
              <a:spcBef>
                <a:spcPct val="30000"/>
              </a:spcBef>
              <a:defRPr/>
            </a:pPr>
            <a:r>
              <a:rPr lang="en-US" dirty="0" smtClean="0">
                <a:effectLst>
                  <a:outerShdw blurRad="38100" dist="38100" dir="2700000" algn="tl">
                    <a:srgbClr val="000000">
                      <a:alpha val="43137"/>
                    </a:srgbClr>
                  </a:outerShdw>
                </a:effectLst>
                <a:cs typeface="Arial" charset="0"/>
              </a:rPr>
              <a:t>DOE: </a:t>
            </a:r>
            <a:r>
              <a:rPr lang="en-US" sz="2400" u="sng" dirty="0" smtClean="0">
                <a:hlinkClick r:id="rId5"/>
              </a:rPr>
              <a:t>http://hss.doe.gov/sesa/sustainability/epp/</a:t>
            </a:r>
            <a:endParaRPr lang="en-US" sz="2400" dirty="0" smtClean="0">
              <a:effectLst>
                <a:outerShdw blurRad="38100" dist="38100" dir="2700000" algn="tl">
                  <a:srgbClr val="000000">
                    <a:alpha val="43137"/>
                  </a:srgbClr>
                </a:outerShdw>
              </a:effectLst>
            </a:endParaRPr>
          </a:p>
          <a:p>
            <a:pPr lvl="1" eaLnBrk="1" hangingPunct="1">
              <a:lnSpc>
                <a:spcPct val="90000"/>
              </a:lnSpc>
              <a:defRPr/>
            </a:pPr>
            <a:r>
              <a:rPr lang="en-US" sz="2600" dirty="0" smtClean="0">
                <a:effectLst>
                  <a:outerShdw blurRad="38100" dist="38100" dir="2700000" algn="tl">
                    <a:srgbClr val="000000">
                      <a:alpha val="43137"/>
                    </a:srgbClr>
                  </a:outerShdw>
                </a:effectLst>
              </a:rPr>
              <a:t>To Search for Products</a:t>
            </a:r>
          </a:p>
          <a:p>
            <a:pPr lvl="2" eaLnBrk="1" hangingPunct="1">
              <a:lnSpc>
                <a:spcPct val="90000"/>
              </a:lnSpc>
              <a:spcBef>
                <a:spcPct val="30000"/>
              </a:spcBef>
              <a:defRPr/>
            </a:pPr>
            <a:r>
              <a:rPr lang="en-US" dirty="0" smtClean="0">
                <a:effectLst>
                  <a:outerShdw blurRad="38100" dist="38100" dir="2700000" algn="tl">
                    <a:srgbClr val="000000">
                      <a:alpha val="43137"/>
                    </a:srgbClr>
                  </a:outerShdw>
                </a:effectLst>
              </a:rPr>
              <a:t>GSA</a:t>
            </a:r>
            <a:r>
              <a:rPr lang="en-US" dirty="0" smtClean="0">
                <a:solidFill>
                  <a:schemeClr val="bg1"/>
                </a:solidFill>
                <a:effectLst>
                  <a:outerShdw blurRad="38100" dist="38100" dir="2700000" algn="tl">
                    <a:srgbClr val="000000">
                      <a:alpha val="43137"/>
                    </a:srgbClr>
                  </a:outerShdw>
                </a:effectLst>
              </a:rPr>
              <a:t> </a:t>
            </a:r>
            <a:r>
              <a:rPr lang="en-US" dirty="0" smtClean="0">
                <a:solidFill>
                  <a:schemeClr val="bg1"/>
                </a:solidFill>
                <a:effectLst>
                  <a:outerShdw blurRad="38100" dist="38100" dir="2700000" algn="tl">
                    <a:srgbClr val="000000">
                      <a:alpha val="43137"/>
                    </a:srgbClr>
                  </a:outerShdw>
                </a:effectLst>
                <a:hlinkClick r:id="rId6"/>
              </a:rPr>
              <a:t>http://www.gsaadvantage.gov/</a:t>
            </a:r>
            <a:r>
              <a:rPr lang="en-US" dirty="0" smtClean="0">
                <a:solidFill>
                  <a:schemeClr val="bg1"/>
                </a:solidFill>
                <a:effectLst>
                  <a:outerShdw blurRad="38100" dist="38100" dir="2700000" algn="tl">
                    <a:srgbClr val="000000">
                      <a:alpha val="43137"/>
                    </a:srgbClr>
                  </a:outerShdw>
                </a:effectLst>
              </a:rPr>
              <a:t> </a:t>
            </a:r>
          </a:p>
          <a:p>
            <a:pPr lvl="2" eaLnBrk="1" hangingPunct="1">
              <a:lnSpc>
                <a:spcPct val="90000"/>
              </a:lnSpc>
              <a:spcBef>
                <a:spcPct val="30000"/>
              </a:spcBef>
              <a:defRPr/>
            </a:pPr>
            <a:r>
              <a:rPr lang="en-US" dirty="0" smtClean="0">
                <a:effectLst>
                  <a:outerShdw blurRad="38100" dist="38100" dir="2700000" algn="tl">
                    <a:srgbClr val="000000">
                      <a:alpha val="43137"/>
                    </a:srgbClr>
                  </a:outerShdw>
                </a:effectLst>
              </a:rPr>
              <a:t>EPA</a:t>
            </a:r>
            <a:r>
              <a:rPr lang="en-US" dirty="0" smtClean="0">
                <a:solidFill>
                  <a:schemeClr val="bg1"/>
                </a:solidFill>
                <a:effectLst>
                  <a:outerShdw blurRad="38100" dist="38100" dir="2700000" algn="tl">
                    <a:srgbClr val="000000">
                      <a:alpha val="43137"/>
                    </a:srgbClr>
                  </a:outerShdw>
                </a:effectLst>
              </a:rPr>
              <a:t> </a:t>
            </a:r>
            <a:r>
              <a:rPr lang="en-US" dirty="0" smtClean="0">
                <a:solidFill>
                  <a:schemeClr val="bg1"/>
                </a:solidFill>
                <a:effectLst>
                  <a:outerShdw blurRad="38100" dist="38100" dir="2700000" algn="tl">
                    <a:srgbClr val="000000">
                      <a:alpha val="43137"/>
                    </a:srgbClr>
                  </a:outerShdw>
                </a:effectLst>
                <a:hlinkClick r:id="rId7"/>
              </a:rPr>
              <a:t>http://yosemite1.epa.gov/oppt/eppstand2.nsf</a:t>
            </a:r>
            <a:r>
              <a:rPr lang="en-US" dirty="0" smtClean="0">
                <a:solidFill>
                  <a:schemeClr val="bg1"/>
                </a:solidFill>
                <a:effectLst>
                  <a:outerShdw blurRad="38100" dist="38100" dir="2700000" algn="tl">
                    <a:srgbClr val="000000">
                      <a:alpha val="43137"/>
                    </a:srgbClr>
                  </a:outerShdw>
                </a:effectLst>
              </a:rPr>
              <a:t> </a:t>
            </a:r>
          </a:p>
          <a:p>
            <a:pPr lvl="2" eaLnBrk="1" hangingPunct="1">
              <a:lnSpc>
                <a:spcPct val="90000"/>
              </a:lnSpc>
              <a:spcBef>
                <a:spcPct val="30000"/>
              </a:spcBef>
              <a:defRPr/>
            </a:pPr>
            <a:r>
              <a:rPr lang="en-US" dirty="0" smtClean="0">
                <a:effectLst>
                  <a:outerShdw blurRad="38100" dist="38100" dir="2700000" algn="tl">
                    <a:srgbClr val="000000">
                      <a:alpha val="43137"/>
                    </a:srgbClr>
                  </a:outerShdw>
                </a:effectLst>
              </a:rPr>
              <a:t>CA Waste Management Board’s Recycled Content</a:t>
            </a:r>
            <a:r>
              <a:rPr lang="en-US" dirty="0" smtClean="0">
                <a:solidFill>
                  <a:schemeClr val="bg1"/>
                </a:solidFill>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Database:</a:t>
            </a:r>
            <a:r>
              <a:rPr lang="en-US" dirty="0" smtClean="0">
                <a:solidFill>
                  <a:schemeClr val="bg1"/>
                </a:solidFill>
                <a:effectLst>
                  <a:outerShdw blurRad="38100" dist="38100" dir="2700000" algn="tl">
                    <a:srgbClr val="000000">
                      <a:alpha val="43137"/>
                    </a:srgbClr>
                  </a:outerShdw>
                </a:effectLst>
              </a:rPr>
              <a:t> </a:t>
            </a:r>
            <a:r>
              <a:rPr lang="en-US" dirty="0" smtClean="0">
                <a:solidFill>
                  <a:schemeClr val="bg1"/>
                </a:solidFill>
                <a:effectLst>
                  <a:outerShdw blurRad="38100" dist="38100" dir="2700000" algn="tl">
                    <a:srgbClr val="000000">
                      <a:alpha val="43137"/>
                    </a:srgbClr>
                  </a:outerShdw>
                </a:effectLst>
                <a:hlinkClick r:id="rId8"/>
              </a:rPr>
              <a:t>http://www.ciwmb.ca.gov/rcp/</a:t>
            </a:r>
            <a:r>
              <a:rPr lang="en-US" dirty="0" smtClean="0">
                <a:solidFill>
                  <a:schemeClr val="bg1"/>
                </a:solidFill>
                <a:effectLst>
                  <a:outerShdw blurRad="38100" dist="38100" dir="2700000" algn="tl">
                    <a:srgbClr val="000000">
                      <a:alpha val="43137"/>
                    </a:srgbClr>
                  </a:outerShdw>
                </a:effectLst>
              </a:rPr>
              <a:t> </a:t>
            </a:r>
          </a:p>
          <a:p>
            <a:pPr eaLnBrk="1" hangingPunct="1">
              <a:lnSpc>
                <a:spcPct val="90000"/>
              </a:lnSpc>
              <a:defRPr/>
            </a:pPr>
            <a:endParaRPr lang="en-US" sz="2800" dirty="0" smtClean="0">
              <a:effectLst>
                <a:outerShdw blurRad="38100" dist="38100" dir="2700000" algn="tl">
                  <a:srgbClr val="000000">
                    <a:alpha val="43137"/>
                  </a:srgbClr>
                </a:outerShdw>
              </a:effectLst>
            </a:endParaRPr>
          </a:p>
        </p:txBody>
      </p:sp>
      <p:pic>
        <p:nvPicPr>
          <p:cNvPr id="35845" name="Picture 9" descr="RECYC"/>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5846" name="Picture 10" descr="doe"/>
          <p:cNvPicPr>
            <a:picLocks noChangeAspect="1" noChangeArrowheads="1"/>
          </p:cNvPicPr>
          <p:nvPr/>
        </p:nvPicPr>
        <p:blipFill>
          <a:blip r:embed="rId10"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4497F28-A013-4F41-97F2-90FA41391265}" type="slidenum">
              <a:rPr lang="en-US"/>
              <a:pPr>
                <a:defRPr/>
              </a:pPr>
              <a:t>33</a:t>
            </a:fld>
            <a:endParaRPr lang="en-US" dirty="0"/>
          </a:p>
        </p:txBody>
      </p:sp>
      <p:sp>
        <p:nvSpPr>
          <p:cNvPr id="485378" name="Rectangle 2"/>
          <p:cNvSpPr>
            <a:spLocks noGrp="1" noChangeArrowheads="1"/>
          </p:cNvSpPr>
          <p:nvPr>
            <p:ph type="title"/>
          </p:nvPr>
        </p:nvSpPr>
        <p:spPr>
          <a:xfrm>
            <a:off x="228600" y="350838"/>
            <a:ext cx="8915400" cy="1143000"/>
          </a:xfrm>
        </p:spPr>
        <p:txBody>
          <a:bodyPr/>
          <a:lstStyle/>
          <a:p>
            <a:pPr eaLnBrk="1" hangingPunct="1">
              <a:lnSpc>
                <a:spcPct val="85000"/>
              </a:lnSpc>
              <a:defRPr/>
            </a:pPr>
            <a:r>
              <a:rPr lang="en-US" dirty="0" smtClean="0"/>
              <a:t>How Will Purchases of EPA-</a:t>
            </a:r>
            <a:br>
              <a:rPr lang="en-US" dirty="0" smtClean="0"/>
            </a:br>
            <a:r>
              <a:rPr lang="en-US" dirty="0" smtClean="0"/>
              <a:t>Designated Items Be Monitored?</a:t>
            </a:r>
          </a:p>
        </p:txBody>
      </p:sp>
      <p:sp>
        <p:nvSpPr>
          <p:cNvPr id="485379" name="Rectangle 3"/>
          <p:cNvSpPr>
            <a:spLocks noGrp="1" noChangeArrowheads="1"/>
          </p:cNvSpPr>
          <p:nvPr>
            <p:ph type="body" idx="1"/>
          </p:nvPr>
        </p:nvSpPr>
        <p:spPr>
          <a:xfrm>
            <a:off x="2965450" y="1912938"/>
            <a:ext cx="5573713" cy="3135312"/>
          </a:xfrm>
        </p:spPr>
        <p:txBody>
          <a:bodyPr/>
          <a:lstStyle/>
          <a:p>
            <a:pPr eaLnBrk="1" hangingPunct="1">
              <a:spcBef>
                <a:spcPct val="40000"/>
              </a:spcBef>
              <a:defRPr/>
            </a:pPr>
            <a:r>
              <a:rPr lang="en-US" sz="3400" dirty="0" smtClean="0"/>
              <a:t>EPA RCRA Inspections</a:t>
            </a:r>
          </a:p>
          <a:p>
            <a:pPr eaLnBrk="1" hangingPunct="1">
              <a:spcBef>
                <a:spcPct val="40000"/>
              </a:spcBef>
              <a:defRPr/>
            </a:pPr>
            <a:r>
              <a:rPr lang="en-US" sz="3400" dirty="0" smtClean="0"/>
              <a:t>EPA Facility Questionnaires</a:t>
            </a:r>
          </a:p>
          <a:p>
            <a:pPr eaLnBrk="1" hangingPunct="1">
              <a:spcBef>
                <a:spcPct val="40000"/>
              </a:spcBef>
              <a:defRPr/>
            </a:pPr>
            <a:r>
              <a:rPr lang="en-US" sz="3400" dirty="0" smtClean="0"/>
              <a:t>Reporting of Purchases</a:t>
            </a:r>
          </a:p>
          <a:p>
            <a:pPr eaLnBrk="1" hangingPunct="1">
              <a:spcBef>
                <a:spcPct val="40000"/>
              </a:spcBef>
              <a:defRPr/>
            </a:pPr>
            <a:r>
              <a:rPr lang="en-US" sz="3400" dirty="0" smtClean="0"/>
              <a:t>Annual Purchase Card Audit</a:t>
            </a:r>
          </a:p>
          <a:p>
            <a:pPr eaLnBrk="1" hangingPunct="1">
              <a:spcBef>
                <a:spcPct val="40000"/>
              </a:spcBef>
              <a:defRPr/>
            </a:pPr>
            <a:r>
              <a:rPr lang="en-US" sz="3400" dirty="0" smtClean="0"/>
              <a:t>IG Inspections</a:t>
            </a:r>
          </a:p>
        </p:txBody>
      </p:sp>
      <p:pic>
        <p:nvPicPr>
          <p:cNvPr id="36869" name="Picture 4" descr="bd19827_"/>
          <p:cNvPicPr>
            <a:picLocks noChangeAspect="1" noChangeArrowheads="1"/>
          </p:cNvPicPr>
          <p:nvPr/>
        </p:nvPicPr>
        <p:blipFill>
          <a:blip r:embed="rId3" cstate="print"/>
          <a:srcRect/>
          <a:stretch>
            <a:fillRect/>
          </a:stretch>
        </p:blipFill>
        <p:spPr bwMode="auto">
          <a:xfrm>
            <a:off x="457200" y="2819400"/>
            <a:ext cx="2578100" cy="2279650"/>
          </a:xfrm>
          <a:prstGeom prst="rect">
            <a:avLst/>
          </a:prstGeom>
          <a:noFill/>
          <a:ln w="9525">
            <a:noFill/>
            <a:miter lim="800000"/>
            <a:headEnd/>
            <a:tailEnd/>
          </a:ln>
        </p:spPr>
      </p:pic>
      <p:pic>
        <p:nvPicPr>
          <p:cNvPr id="36870" name="Picture 6"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6871" name="Picture 7"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8BFEE2F6-4E7C-4EE0-AD29-EAF67480DA93}" type="slidenum">
              <a:rPr lang="en-US"/>
              <a:pPr>
                <a:defRPr/>
              </a:pPr>
              <a:t>34</a:t>
            </a:fld>
            <a:endParaRPr lang="en-US" dirty="0"/>
          </a:p>
        </p:txBody>
      </p:sp>
      <p:sp>
        <p:nvSpPr>
          <p:cNvPr id="557058" name="Rectangle 2"/>
          <p:cNvSpPr>
            <a:spLocks noGrp="1" noChangeArrowheads="1"/>
          </p:cNvSpPr>
          <p:nvPr>
            <p:ph type="title"/>
          </p:nvPr>
        </p:nvSpPr>
        <p:spPr/>
        <p:txBody>
          <a:bodyPr/>
          <a:lstStyle/>
          <a:p>
            <a:pPr eaLnBrk="1" hangingPunct="1">
              <a:defRPr/>
            </a:pPr>
            <a:r>
              <a:rPr lang="en-US" dirty="0" smtClean="0"/>
              <a:t>How Do I Report Purchase Card Transactions?</a:t>
            </a:r>
          </a:p>
        </p:txBody>
      </p:sp>
      <p:sp>
        <p:nvSpPr>
          <p:cNvPr id="557059" name="Rectangle 3"/>
          <p:cNvSpPr>
            <a:spLocks noGrp="1" noChangeArrowheads="1"/>
          </p:cNvSpPr>
          <p:nvPr>
            <p:ph type="body" sz="half" idx="1"/>
          </p:nvPr>
        </p:nvSpPr>
        <p:spPr>
          <a:xfrm>
            <a:off x="457200" y="1666875"/>
            <a:ext cx="7721600" cy="4897438"/>
          </a:xfrm>
        </p:spPr>
        <p:txBody>
          <a:bodyPr/>
          <a:lstStyle/>
          <a:p>
            <a:pPr lvl="1" eaLnBrk="1" hangingPunct="1">
              <a:defRPr/>
            </a:pPr>
            <a:endParaRPr lang="en-US" sz="2000" dirty="0" smtClean="0"/>
          </a:p>
          <a:p>
            <a:pPr marL="798513" lvl="1" indent="-341313" eaLnBrk="1" hangingPunct="1">
              <a:buClr>
                <a:srgbClr val="99FF99"/>
              </a:buClr>
              <a:buSzPct val="80000"/>
              <a:buFont typeface="Wingdings" pitchFamily="2" charset="2"/>
              <a:buChar char="Ø"/>
              <a:defRPr/>
            </a:pPr>
            <a:r>
              <a:rPr lang="en-US" dirty="0" smtClean="0"/>
              <a:t>Purchases Should Be Reported Above the Micro-purchase Threshold</a:t>
            </a:r>
          </a:p>
          <a:p>
            <a:pPr marL="798513" lvl="1" indent="-341313" eaLnBrk="1" hangingPunct="1">
              <a:buClr>
                <a:srgbClr val="99FF99"/>
              </a:buClr>
              <a:buSzPct val="80000"/>
              <a:buFont typeface="Wingdings" pitchFamily="2" charset="2"/>
              <a:buChar char="Ø"/>
              <a:defRPr/>
            </a:pPr>
            <a:r>
              <a:rPr lang="en-US" dirty="0" smtClean="0"/>
              <a:t>Reporting Procedures Vary From Site to Site</a:t>
            </a:r>
          </a:p>
          <a:p>
            <a:pPr marL="798513" lvl="1" indent="-341313" eaLnBrk="1" hangingPunct="1">
              <a:buClr>
                <a:srgbClr val="99FF99"/>
              </a:buClr>
              <a:buSzPct val="80000"/>
              <a:buFont typeface="Wingdings" pitchFamily="2" charset="2"/>
              <a:buChar char="Ø"/>
              <a:defRPr/>
            </a:pPr>
            <a:r>
              <a:rPr lang="en-US" dirty="0" smtClean="0"/>
              <a:t>Contact Your Recycling Coordinator, Sustainable Acquisition Advocate, or Equivalent for Procedures at your Site</a:t>
            </a:r>
          </a:p>
        </p:txBody>
      </p:sp>
      <p:pic>
        <p:nvPicPr>
          <p:cNvPr id="37893" name="Picture 5"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7894" name="Picture 9" descr="doe"/>
          <p:cNvPicPr>
            <a:picLocks noChangeAspect="1" noChangeArrowheads="1"/>
          </p:cNvPicPr>
          <p:nvPr/>
        </p:nvPicPr>
        <p:blipFill>
          <a:blip r:embed="rId3"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479A39C9-C4D3-475B-8ACC-403E12133F1A}" type="slidenum">
              <a:rPr lang="en-US"/>
              <a:pPr>
                <a:defRPr/>
              </a:pPr>
              <a:t>35</a:t>
            </a:fld>
            <a:endParaRPr lang="en-US" dirty="0"/>
          </a:p>
        </p:txBody>
      </p:sp>
      <p:sp>
        <p:nvSpPr>
          <p:cNvPr id="486402" name="Rectangle 2"/>
          <p:cNvSpPr>
            <a:spLocks noGrp="1" noChangeArrowheads="1"/>
          </p:cNvSpPr>
          <p:nvPr>
            <p:ph type="title"/>
          </p:nvPr>
        </p:nvSpPr>
        <p:spPr>
          <a:xfrm>
            <a:off x="1057275" y="534988"/>
            <a:ext cx="6972300" cy="792162"/>
          </a:xfrm>
        </p:spPr>
        <p:txBody>
          <a:bodyPr/>
          <a:lstStyle/>
          <a:p>
            <a:pPr eaLnBrk="1" hangingPunct="1">
              <a:defRPr/>
            </a:pPr>
            <a:r>
              <a:rPr lang="en-US" dirty="0" smtClean="0"/>
              <a:t/>
            </a:r>
            <a:br>
              <a:rPr lang="en-US" dirty="0" smtClean="0"/>
            </a:br>
            <a:r>
              <a:rPr lang="en-US" sz="3600" dirty="0" smtClean="0"/>
              <a:t>What Should You Do?</a:t>
            </a:r>
          </a:p>
        </p:txBody>
      </p:sp>
      <p:sp>
        <p:nvSpPr>
          <p:cNvPr id="486403" name="Rectangle 3"/>
          <p:cNvSpPr>
            <a:spLocks noGrp="1" noChangeArrowheads="1"/>
          </p:cNvSpPr>
          <p:nvPr>
            <p:ph type="body" sz="half" idx="1"/>
          </p:nvPr>
        </p:nvSpPr>
        <p:spPr>
          <a:xfrm>
            <a:off x="390525" y="1817688"/>
            <a:ext cx="8201025" cy="5040312"/>
          </a:xfrm>
        </p:spPr>
        <p:txBody>
          <a:bodyPr/>
          <a:lstStyle/>
          <a:p>
            <a:pPr lvl="1" eaLnBrk="1" hangingPunct="1">
              <a:lnSpc>
                <a:spcPct val="90000"/>
              </a:lnSpc>
              <a:spcAft>
                <a:spcPct val="20000"/>
              </a:spcAft>
              <a:buClr>
                <a:srgbClr val="99FF99"/>
              </a:buClr>
              <a:buSzPct val="80000"/>
              <a:buFont typeface="Wingdings" pitchFamily="2" charset="2"/>
              <a:buChar char="Ø"/>
              <a:tabLst>
                <a:tab pos="6681788" algn="l"/>
                <a:tab pos="6967538" algn="l"/>
                <a:tab pos="7605713" algn="l"/>
              </a:tabLst>
              <a:defRPr/>
            </a:pPr>
            <a:r>
              <a:rPr lang="en-US" sz="2400" dirty="0" smtClean="0"/>
              <a:t>Keep the list of designated products handy or bookmark EPA’s and USDA’s  Home Pages (slide 31) and refer to them when planning purchases</a:t>
            </a:r>
          </a:p>
          <a:p>
            <a:pPr lvl="1" eaLnBrk="1" hangingPunct="1">
              <a:lnSpc>
                <a:spcPct val="90000"/>
              </a:lnSpc>
              <a:spcAft>
                <a:spcPct val="20000"/>
              </a:spcAft>
              <a:buClr>
                <a:srgbClr val="99FF99"/>
              </a:buClr>
              <a:buSzPct val="80000"/>
              <a:buFont typeface="Wingdings" pitchFamily="2" charset="2"/>
              <a:buChar char="Ø"/>
              <a:tabLst>
                <a:tab pos="6681788" algn="l"/>
                <a:tab pos="6967538" algn="l"/>
                <a:tab pos="7605713" algn="l"/>
              </a:tabLst>
              <a:defRPr/>
            </a:pPr>
            <a:r>
              <a:rPr lang="en-US" sz="2400" dirty="0" smtClean="0"/>
              <a:t>Maximize your purchases of recycled-</a:t>
            </a:r>
            <a:br>
              <a:rPr lang="en-US" sz="2400" dirty="0" smtClean="0"/>
            </a:br>
            <a:r>
              <a:rPr lang="en-US" sz="2400" dirty="0" smtClean="0"/>
              <a:t>content items by</a:t>
            </a:r>
          </a:p>
          <a:p>
            <a:pPr lvl="2" eaLnBrk="1" hangingPunct="1">
              <a:lnSpc>
                <a:spcPct val="90000"/>
              </a:lnSpc>
              <a:buClr>
                <a:srgbClr val="CCECFF"/>
              </a:buClr>
              <a:tabLst>
                <a:tab pos="6681788" algn="l"/>
                <a:tab pos="6967538" algn="l"/>
                <a:tab pos="7605713" algn="l"/>
              </a:tabLst>
              <a:defRPr/>
            </a:pPr>
            <a:r>
              <a:rPr lang="en-US" dirty="0" smtClean="0"/>
              <a:t>Searching for recycled-content products</a:t>
            </a:r>
            <a:br>
              <a:rPr lang="en-US" dirty="0" smtClean="0"/>
            </a:br>
            <a:r>
              <a:rPr lang="en-US" dirty="0" smtClean="0"/>
              <a:t>in catalogs and online sources</a:t>
            </a:r>
          </a:p>
          <a:p>
            <a:pPr lvl="2" eaLnBrk="1" hangingPunct="1">
              <a:lnSpc>
                <a:spcPct val="90000"/>
              </a:lnSpc>
              <a:buClr>
                <a:srgbClr val="CCECFF"/>
              </a:buClr>
              <a:tabLst>
                <a:tab pos="6681788" algn="l"/>
                <a:tab pos="6967538" algn="l"/>
                <a:tab pos="7605713" algn="l"/>
              </a:tabLst>
              <a:defRPr/>
            </a:pPr>
            <a:r>
              <a:rPr lang="en-US" dirty="0" smtClean="0"/>
              <a:t>Requesting recycled-content items from your </a:t>
            </a:r>
            <a:br>
              <a:rPr lang="en-US" dirty="0" smtClean="0"/>
            </a:br>
            <a:r>
              <a:rPr lang="en-US" dirty="0" smtClean="0"/>
              <a:t>vendors</a:t>
            </a:r>
          </a:p>
          <a:p>
            <a:pPr lvl="1" eaLnBrk="1" hangingPunct="1">
              <a:lnSpc>
                <a:spcPct val="90000"/>
              </a:lnSpc>
              <a:spcAft>
                <a:spcPct val="20000"/>
              </a:spcAft>
              <a:buClr>
                <a:srgbClr val="99FF99"/>
              </a:buClr>
              <a:buSzPct val="80000"/>
              <a:buFont typeface="Wingdings" pitchFamily="2" charset="2"/>
              <a:buChar char="Ø"/>
              <a:tabLst>
                <a:tab pos="6681788" algn="l"/>
                <a:tab pos="6967538" algn="l"/>
                <a:tab pos="7605713" algn="l"/>
              </a:tabLst>
              <a:defRPr/>
            </a:pPr>
            <a:r>
              <a:rPr lang="en-US" sz="2400" dirty="0" smtClean="0"/>
              <a:t>Document  purchases not meeting recycled or biopreferred content requirements for reasons of availability, price or performance</a:t>
            </a:r>
          </a:p>
        </p:txBody>
      </p:sp>
      <p:pic>
        <p:nvPicPr>
          <p:cNvPr id="38917" name="Picture 4" descr="bd09974_"/>
          <p:cNvPicPr>
            <a:picLocks noChangeAspect="1" noChangeArrowheads="1"/>
          </p:cNvPicPr>
          <p:nvPr/>
        </p:nvPicPr>
        <p:blipFill>
          <a:blip r:embed="rId3" cstate="print"/>
          <a:srcRect/>
          <a:stretch>
            <a:fillRect/>
          </a:stretch>
        </p:blipFill>
        <p:spPr bwMode="auto">
          <a:xfrm>
            <a:off x="561975" y="357188"/>
            <a:ext cx="1482725" cy="1204912"/>
          </a:xfrm>
          <a:prstGeom prst="rect">
            <a:avLst/>
          </a:prstGeom>
          <a:noFill/>
          <a:ln w="9525">
            <a:noFill/>
            <a:miter lim="800000"/>
            <a:headEnd/>
            <a:tailEnd/>
          </a:ln>
        </p:spPr>
      </p:pic>
      <p:sp>
        <p:nvSpPr>
          <p:cNvPr id="38918" name="Rectangle 5"/>
          <p:cNvSpPr>
            <a:spLocks noChangeArrowheads="1"/>
          </p:cNvSpPr>
          <p:nvPr/>
        </p:nvSpPr>
        <p:spPr bwMode="auto">
          <a:xfrm>
            <a:off x="6705600" y="3048000"/>
            <a:ext cx="2133600" cy="1676400"/>
          </a:xfrm>
          <a:prstGeom prst="rect">
            <a:avLst/>
          </a:prstGeom>
          <a:noFill/>
          <a:ln w="9525">
            <a:noFill/>
            <a:miter lim="800000"/>
            <a:headEnd/>
            <a:tailEnd/>
          </a:ln>
        </p:spPr>
        <p:txBody>
          <a:bodyPr wrap="none" anchor="ctr"/>
          <a:lstStyle/>
          <a:p>
            <a:endParaRPr lang="en-US" dirty="0"/>
          </a:p>
        </p:txBody>
      </p:sp>
      <p:pic>
        <p:nvPicPr>
          <p:cNvPr id="38919" name="Picture 7"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8920" name="Picture 11"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987E76CA-CCC6-4903-81A1-429F6EC8DFBB}" type="slidenum">
              <a:rPr lang="en-US"/>
              <a:pPr>
                <a:defRPr/>
              </a:pPr>
              <a:t>36</a:t>
            </a:fld>
            <a:endParaRPr lang="en-US" dirty="0"/>
          </a:p>
        </p:txBody>
      </p:sp>
      <p:sp>
        <p:nvSpPr>
          <p:cNvPr id="487426" name="Rectangle 2"/>
          <p:cNvSpPr>
            <a:spLocks noGrp="1" noChangeArrowheads="1"/>
          </p:cNvSpPr>
          <p:nvPr>
            <p:ph type="title"/>
          </p:nvPr>
        </p:nvSpPr>
        <p:spPr>
          <a:xfrm>
            <a:off x="574675" y="0"/>
            <a:ext cx="8332788" cy="856343"/>
          </a:xfrm>
        </p:spPr>
        <p:txBody>
          <a:bodyPr/>
          <a:lstStyle/>
          <a:p>
            <a:pPr eaLnBrk="1" hangingPunct="1">
              <a:defRPr/>
            </a:pPr>
            <a:r>
              <a:rPr lang="en-US" dirty="0" smtClean="0"/>
              <a:t>Need More Information?</a:t>
            </a:r>
          </a:p>
        </p:txBody>
      </p:sp>
      <p:sp>
        <p:nvSpPr>
          <p:cNvPr id="487427" name="Text Box 3"/>
          <p:cNvSpPr txBox="1">
            <a:spLocks noGrp="1" noChangeArrowheads="1"/>
          </p:cNvSpPr>
          <p:nvPr>
            <p:ph type="body" idx="1"/>
          </p:nvPr>
        </p:nvSpPr>
        <p:spPr>
          <a:xfrm>
            <a:off x="385763" y="984250"/>
            <a:ext cx="8499475" cy="5547179"/>
          </a:xfrm>
        </p:spPr>
        <p:txBody>
          <a:bodyPr/>
          <a:lstStyle/>
          <a:p>
            <a:pPr defTabSz="238125" eaLnBrk="1" hangingPunct="1">
              <a:lnSpc>
                <a:spcPct val="90000"/>
              </a:lnSpc>
              <a:spcBef>
                <a:spcPct val="30000"/>
              </a:spcBef>
              <a:buFont typeface="Wingdings" pitchFamily="2" charset="2"/>
              <a:buNone/>
              <a:defRPr/>
            </a:pPr>
            <a:r>
              <a:rPr lang="en-US" sz="2400" i="1" dirty="0" smtClean="0">
                <a:effectLst>
                  <a:outerShdw blurRad="38100" dist="38100" dir="2700000" algn="tl">
                    <a:srgbClr val="000000">
                      <a:alpha val="43137"/>
                    </a:srgbClr>
                  </a:outerShdw>
                </a:effectLst>
              </a:rPr>
              <a:t>Denise Clarke -</a:t>
            </a:r>
            <a:r>
              <a:rPr lang="en-US" sz="2400" i="1" dirty="0" smtClean="0">
                <a:solidFill>
                  <a:srgbClr val="FFCC99"/>
                </a:solidFill>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DOE Purchase Card Program Manager</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												(202-287-1748)</a:t>
            </a:r>
          </a:p>
          <a:p>
            <a:pPr defTabSz="238125" eaLnBrk="1" hangingPunct="1">
              <a:lnSpc>
                <a:spcPct val="90000"/>
              </a:lnSpc>
              <a:spcBef>
                <a:spcPct val="30000"/>
              </a:spcBef>
              <a:buFont typeface="Wingdings" pitchFamily="2" charset="2"/>
              <a:buNone/>
              <a:defRPr/>
            </a:pPr>
            <a:r>
              <a:rPr lang="en-US" sz="2400" i="1" dirty="0" smtClean="0">
                <a:effectLst>
                  <a:outerShdw blurRad="38100" dist="38100" dir="2700000" algn="tl">
                    <a:srgbClr val="000000">
                      <a:alpha val="43137"/>
                    </a:srgbClr>
                  </a:outerShdw>
                </a:effectLst>
              </a:rPr>
              <a:t>Jason Taylor -			</a:t>
            </a:r>
            <a:r>
              <a:rPr lang="en-US" sz="2400" dirty="0" smtClean="0">
                <a:effectLst>
                  <a:outerShdw blurRad="38100" dist="38100" dir="2700000" algn="tl">
                    <a:srgbClr val="000000">
                      <a:alpha val="43137"/>
                    </a:srgbClr>
                  </a:outerShdw>
                </a:effectLst>
              </a:rPr>
              <a:t>Procurement Policy Analyst</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												(202-287-1560)</a:t>
            </a:r>
          </a:p>
          <a:p>
            <a:pPr defTabSz="238125" eaLnBrk="1" hangingPunct="1">
              <a:lnSpc>
                <a:spcPct val="90000"/>
              </a:lnSpc>
              <a:spcBef>
                <a:spcPct val="0"/>
              </a:spcBef>
              <a:buClr>
                <a:schemeClr val="bg1"/>
              </a:buClr>
              <a:buFont typeface="Wingdings" pitchFamily="2" charset="2"/>
              <a:buNone/>
              <a:defRPr/>
            </a:pPr>
            <a:r>
              <a:rPr lang="en-US" sz="2400" i="1" dirty="0" smtClean="0">
                <a:effectLst>
                  <a:outerShdw blurRad="38100" dist="38100" dir="2700000" algn="tl">
                    <a:srgbClr val="000000">
                      <a:alpha val="43137"/>
                    </a:srgbClr>
                  </a:outerShdw>
                </a:effectLst>
              </a:rPr>
              <a:t>Kevin Smith -				Procurement Policy Analyst</a:t>
            </a:r>
          </a:p>
          <a:p>
            <a:pPr defTabSz="238125" eaLnBrk="1" hangingPunct="1">
              <a:lnSpc>
                <a:spcPct val="90000"/>
              </a:lnSpc>
              <a:spcBef>
                <a:spcPct val="0"/>
              </a:spcBef>
              <a:buClr>
                <a:schemeClr val="bg1"/>
              </a:buClr>
              <a:buFont typeface="Wingdings" pitchFamily="2" charset="2"/>
              <a:buNone/>
              <a:defRPr/>
            </a:pPr>
            <a:r>
              <a:rPr lang="en-US" sz="2400" i="1" dirty="0" smtClean="0">
                <a:effectLst>
                  <a:outerShdw blurRad="38100" dist="38100" dir="2700000" algn="tl">
                    <a:srgbClr val="000000">
                      <a:alpha val="43137"/>
                    </a:srgbClr>
                  </a:outerShdw>
                </a:effectLst>
              </a:rPr>
              <a:t>													(202-287-1614)</a:t>
            </a:r>
          </a:p>
          <a:p>
            <a:pPr defTabSz="238125" eaLnBrk="1" hangingPunct="1">
              <a:lnSpc>
                <a:spcPct val="90000"/>
              </a:lnSpc>
              <a:spcBef>
                <a:spcPct val="0"/>
              </a:spcBef>
              <a:buClr>
                <a:schemeClr val="bg1"/>
              </a:buClr>
              <a:buFont typeface="Wingdings" pitchFamily="2" charset="2"/>
              <a:buNone/>
              <a:defRPr/>
            </a:pPr>
            <a:r>
              <a:rPr lang="en-US" sz="2400" i="1" dirty="0" smtClean="0">
                <a:effectLst>
                  <a:outerShdw blurRad="38100" dist="38100" dir="2700000" algn="tl">
                    <a:srgbClr val="000000">
                      <a:alpha val="43137"/>
                    </a:srgbClr>
                  </a:outerShdw>
                </a:effectLst>
              </a:rPr>
              <a:t>Jeff Eagan 	   - 	</a:t>
            </a:r>
            <a:r>
              <a:rPr lang="en-US" sz="2400" i="1" dirty="0" smtClean="0">
                <a:solidFill>
                  <a:srgbClr val="FFCC99"/>
                </a:solidFill>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Sustainable Acquisition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												Program Manager</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												(202-586-7428)</a:t>
            </a:r>
          </a:p>
          <a:p>
            <a:pPr defTabSz="238125" eaLnBrk="1" hangingPunct="1">
              <a:lnSpc>
                <a:spcPct val="90000"/>
              </a:lnSpc>
              <a:spcBef>
                <a:spcPct val="30000"/>
              </a:spcBef>
              <a:buFont typeface="Wingdings" pitchFamily="2" charset="2"/>
              <a:buNone/>
              <a:defRPr/>
            </a:pPr>
            <a:endParaRPr lang="en-US" sz="2400" dirty="0" smtClean="0">
              <a:solidFill>
                <a:srgbClr val="FFFF66"/>
              </a:solidFill>
              <a:effectLst>
                <a:outerShdw blurRad="38100" dist="38100" dir="2700000" algn="tl">
                  <a:srgbClr val="000000">
                    <a:alpha val="43137"/>
                  </a:srgbClr>
                </a:outerShdw>
              </a:effectLst>
            </a:endParaRPr>
          </a:p>
          <a:p>
            <a:pPr marL="0" indent="0" defTabSz="238125" eaLnBrk="1" hangingPunct="1">
              <a:lnSpc>
                <a:spcPct val="90000"/>
              </a:lnSpc>
              <a:spcBef>
                <a:spcPct val="30000"/>
              </a:spcBef>
              <a:buNone/>
              <a:defRPr/>
            </a:pPr>
            <a:endParaRPr lang="en-US" sz="2400" dirty="0" smtClean="0">
              <a:solidFill>
                <a:srgbClr val="FFFF66"/>
              </a:solidFill>
              <a:effectLst>
                <a:outerShdw blurRad="38100" dist="38100" dir="2700000" algn="tl">
                  <a:srgbClr val="000000">
                    <a:alpha val="43137"/>
                  </a:srgbClr>
                </a:outerShdw>
              </a:effectLst>
            </a:endParaRPr>
          </a:p>
          <a:p>
            <a:pPr marL="0" indent="0" defTabSz="238125" eaLnBrk="1" hangingPunct="1">
              <a:lnSpc>
                <a:spcPct val="90000"/>
              </a:lnSpc>
              <a:spcBef>
                <a:spcPct val="30000"/>
              </a:spcBef>
              <a:buNone/>
              <a:defRPr/>
            </a:pPr>
            <a:r>
              <a:rPr lang="en-US" sz="2400" dirty="0" smtClean="0">
                <a:solidFill>
                  <a:srgbClr val="FFFF66"/>
                </a:solidFill>
                <a:effectLst>
                  <a:outerShdw blurRad="38100" dist="38100" dir="2700000" algn="tl">
                    <a:srgbClr val="000000">
                      <a:alpha val="43137"/>
                    </a:srgbClr>
                  </a:outerShdw>
                </a:effectLst>
              </a:rPr>
              <a:t>Print your completion certificate from the next slide. Press escape if in slide show mode, click on the center of the slide, enter your name, then print slide 37. </a:t>
            </a:r>
          </a:p>
          <a:p>
            <a:pPr defTabSz="238125" eaLnBrk="1" hangingPunct="1">
              <a:lnSpc>
                <a:spcPct val="90000"/>
              </a:lnSpc>
              <a:spcBef>
                <a:spcPct val="30000"/>
              </a:spcBef>
              <a:buFont typeface="Wingdings" pitchFamily="2" charset="2"/>
              <a:buNone/>
              <a:defRPr/>
            </a:pPr>
            <a:r>
              <a:rPr lang="en-US" sz="2400" dirty="0" smtClean="0">
                <a:solidFill>
                  <a:srgbClr val="FFFF66"/>
                </a:solidFill>
                <a:effectLst>
                  <a:outerShdw blurRad="38100" dist="38100" dir="2700000" algn="tl">
                    <a:srgbClr val="000000">
                      <a:alpha val="43137"/>
                    </a:srgbClr>
                  </a:outerShdw>
                </a:effectLst>
              </a:rPr>
              <a:t>Furnish a copy to your local purchase card coordinator!</a:t>
            </a:r>
          </a:p>
        </p:txBody>
      </p:sp>
      <p:sp>
        <p:nvSpPr>
          <p:cNvPr id="487428" name="Text Box 4"/>
          <p:cNvSpPr txBox="1">
            <a:spLocks noChangeArrowheads="1"/>
          </p:cNvSpPr>
          <p:nvPr/>
        </p:nvSpPr>
        <p:spPr bwMode="auto">
          <a:xfrm>
            <a:off x="1771650" y="3657600"/>
            <a:ext cx="5638800" cy="1676400"/>
          </a:xfrm>
          <a:prstGeom prst="rect">
            <a:avLst/>
          </a:prstGeom>
          <a:noFill/>
          <a:ln w="12700">
            <a:noFill/>
            <a:miter lim="800000"/>
            <a:headEnd type="none" w="sm" len="sm"/>
            <a:tailEnd type="none" w="sm" len="sm"/>
          </a:ln>
          <a:effectLst/>
        </p:spPr>
        <p:txBody>
          <a:bodyPr/>
          <a:lstStyle/>
          <a:p>
            <a:pPr marL="342900" indent="-342900">
              <a:spcBef>
                <a:spcPct val="30000"/>
              </a:spcBef>
              <a:defRPr/>
            </a:pPr>
            <a:endParaRPr lang="en-US" sz="2400" b="1" dirty="0">
              <a:solidFill>
                <a:schemeClr val="bg1"/>
              </a:solidFill>
              <a:effectLst>
                <a:outerShdw blurRad="38100" dist="38100" dir="2700000" algn="tl">
                  <a:srgbClr val="000000"/>
                </a:outerShdw>
              </a:effectLst>
              <a:latin typeface="Times New Roman" pitchFamily="18" charset="0"/>
            </a:endParaRPr>
          </a:p>
        </p:txBody>
      </p:sp>
      <p:sp>
        <p:nvSpPr>
          <p:cNvPr id="487429" name="Text Box 5"/>
          <p:cNvSpPr txBox="1">
            <a:spLocks noChangeArrowheads="1"/>
          </p:cNvSpPr>
          <p:nvPr/>
        </p:nvSpPr>
        <p:spPr bwMode="auto">
          <a:xfrm>
            <a:off x="1771650" y="5029200"/>
            <a:ext cx="5638800" cy="1676400"/>
          </a:xfrm>
          <a:prstGeom prst="rect">
            <a:avLst/>
          </a:prstGeom>
          <a:noFill/>
          <a:ln w="12700">
            <a:noFill/>
            <a:miter lim="800000"/>
            <a:headEnd type="none" w="sm" len="sm"/>
            <a:tailEnd type="none" w="sm" len="sm"/>
          </a:ln>
          <a:effectLst/>
        </p:spPr>
        <p:txBody>
          <a:bodyPr/>
          <a:lstStyle/>
          <a:p>
            <a:pPr marL="342900" indent="-342900">
              <a:spcBef>
                <a:spcPct val="30000"/>
              </a:spcBef>
              <a:defRPr/>
            </a:pPr>
            <a:endParaRPr lang="en-US" sz="2400" b="1" dirty="0">
              <a:solidFill>
                <a:schemeClr val="bg1"/>
              </a:solidFill>
              <a:effectLst>
                <a:outerShdw blurRad="38100" dist="38100" dir="2700000" algn="tl">
                  <a:srgbClr val="000000"/>
                </a:outerShdw>
              </a:effectLst>
              <a:latin typeface="Times New Roman" pitchFamily="18" charset="0"/>
            </a:endParaRPr>
          </a:p>
        </p:txBody>
      </p:sp>
      <p:pic>
        <p:nvPicPr>
          <p:cNvPr id="39943" name="Picture 6" descr="bd09655_"/>
          <p:cNvPicPr>
            <a:picLocks noChangeAspect="1" noChangeArrowheads="1"/>
          </p:cNvPicPr>
          <p:nvPr/>
        </p:nvPicPr>
        <p:blipFill>
          <a:blip r:embed="rId4" cstate="print"/>
          <a:srcRect/>
          <a:stretch>
            <a:fillRect/>
          </a:stretch>
        </p:blipFill>
        <p:spPr bwMode="auto">
          <a:xfrm>
            <a:off x="7104063" y="1641475"/>
            <a:ext cx="1571625" cy="1836738"/>
          </a:xfrm>
          <a:prstGeom prst="rect">
            <a:avLst/>
          </a:prstGeom>
          <a:noFill/>
          <a:ln w="9525">
            <a:noFill/>
            <a:miter lim="800000"/>
            <a:headEnd/>
            <a:tailEnd/>
          </a:ln>
        </p:spPr>
      </p:pic>
      <p:sp>
        <p:nvSpPr>
          <p:cNvPr id="487433" name="Text Box 9"/>
          <p:cNvSpPr txBox="1">
            <a:spLocks noChangeArrowheads="1"/>
          </p:cNvSpPr>
          <p:nvPr/>
        </p:nvSpPr>
        <p:spPr bwMode="auto">
          <a:xfrm>
            <a:off x="6789738" y="2851150"/>
            <a:ext cx="1997075" cy="457200"/>
          </a:xfrm>
          <a:prstGeom prst="rect">
            <a:avLst/>
          </a:prstGeom>
          <a:noFill/>
          <a:ln w="9525">
            <a:noFill/>
            <a:miter lim="800000"/>
            <a:headEnd/>
            <a:tailEnd/>
          </a:ln>
          <a:effectLst/>
        </p:spPr>
        <p:txBody>
          <a:bodyPr>
            <a:spAutoFit/>
          </a:bodyPr>
          <a:lstStyle/>
          <a:p>
            <a:pPr>
              <a:defRPr/>
            </a:pPr>
            <a:endParaRPr lang="en-US" sz="2400" dirty="0">
              <a:effectLst>
                <a:outerShdw blurRad="38100" dist="38100" dir="2700000" algn="tl">
                  <a:srgbClr val="000000"/>
                </a:outerShdw>
              </a:effectLst>
              <a:latin typeface="Times New Roman" pitchFamily="18" charset="0"/>
            </a:endParaRPr>
          </a:p>
        </p:txBody>
      </p:sp>
      <p:sp>
        <p:nvSpPr>
          <p:cNvPr id="39945" name="Text Box 10"/>
          <p:cNvSpPr txBox="1">
            <a:spLocks noChangeArrowheads="1"/>
          </p:cNvSpPr>
          <p:nvPr/>
        </p:nvSpPr>
        <p:spPr bwMode="auto">
          <a:xfrm>
            <a:off x="1550988" y="4247161"/>
            <a:ext cx="5672137" cy="609398"/>
          </a:xfrm>
          <a:prstGeom prst="rect">
            <a:avLst/>
          </a:prstGeom>
          <a:noFill/>
          <a:ln w="9525">
            <a:noFill/>
            <a:miter lim="800000"/>
            <a:headEnd/>
            <a:tailEnd/>
          </a:ln>
        </p:spPr>
        <p:txBody>
          <a:bodyPr wrap="square">
            <a:spAutoFit/>
          </a:bodyPr>
          <a:lstStyle/>
          <a:p>
            <a:pPr algn="ctr">
              <a:lnSpc>
                <a:spcPct val="80000"/>
              </a:lnSpc>
            </a:pPr>
            <a:r>
              <a:rPr lang="en-US" dirty="0">
                <a:solidFill>
                  <a:srgbClr val="FFFF66"/>
                </a:solidFill>
              </a:rPr>
              <a:t>Just one more step – Prepare your Certificate</a:t>
            </a:r>
          </a:p>
          <a:p>
            <a:pPr algn="ctr">
              <a:lnSpc>
                <a:spcPct val="80000"/>
              </a:lnSpc>
            </a:pPr>
            <a:r>
              <a:rPr lang="en-US" dirty="0">
                <a:solidFill>
                  <a:srgbClr val="FFFF66"/>
                </a:solidFill>
              </a:rPr>
              <a:t>Thanks for learning about our Program.</a:t>
            </a:r>
            <a:r>
              <a:rPr lang="en-US" sz="2400" dirty="0">
                <a:solidFill>
                  <a:srgbClr val="FFFF66"/>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487428"/>
                                        </p:tgtEl>
                                        <p:attrNameLst>
                                          <p:attrName>style.visibility</p:attrName>
                                        </p:attrNameLst>
                                      </p:cBhvr>
                                      <p:to>
                                        <p:strVal val="visible"/>
                                      </p:to>
                                    </p:set>
                                    <p:animEffect transition="in" filter="slide(fromBottom)">
                                      <p:cBhvr>
                                        <p:cTn id="7" dur="500"/>
                                        <p:tgtEl>
                                          <p:spTgt spid="487428"/>
                                        </p:tgtEl>
                                      </p:cBhvr>
                                    </p:animEffec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638175" y="790575"/>
            <a:ext cx="1497013" cy="457200"/>
          </a:xfrm>
          <a:prstGeom prst="rect">
            <a:avLst/>
          </a:prstGeom>
          <a:noFill/>
          <a:ln w="9525">
            <a:noFill/>
            <a:miter lim="800000"/>
            <a:headEnd/>
            <a:tailEnd/>
          </a:ln>
          <a:effectLst/>
        </p:spPr>
        <p:txBody>
          <a:bodyPr>
            <a:spAutoFit/>
          </a:bodyPr>
          <a:lstStyle/>
          <a:p>
            <a:pPr>
              <a:defRPr/>
            </a:pPr>
            <a:endParaRPr lang="en-US" sz="2400" dirty="0">
              <a:effectLst>
                <a:outerShdw blurRad="38100" dist="38100" dir="2700000" algn="tl">
                  <a:srgbClr val="000000"/>
                </a:outerShdw>
              </a:effectLst>
              <a:latin typeface="Times New Roman" pitchFamily="18" charset="0"/>
            </a:endParaRPr>
          </a:p>
        </p:txBody>
      </p:sp>
      <p:sp>
        <p:nvSpPr>
          <p:cNvPr id="555012" name="Rectangle 4"/>
          <p:cNvSpPr>
            <a:spLocks noChangeArrowheads="1"/>
          </p:cNvSpPr>
          <p:nvPr/>
        </p:nvSpPr>
        <p:spPr bwMode="auto">
          <a:xfrm>
            <a:off x="1501775" y="1746912"/>
            <a:ext cx="6638925" cy="4154984"/>
          </a:xfrm>
          <a:prstGeom prst="rect">
            <a:avLst/>
          </a:prstGeom>
          <a:noFill/>
          <a:ln w="9525">
            <a:noFill/>
            <a:miter lim="800000"/>
            <a:headEnd/>
            <a:tailEnd/>
          </a:ln>
          <a:effectLst/>
        </p:spPr>
        <p:txBody>
          <a:bodyPr wrap="square">
            <a:spAutoFit/>
          </a:bodyPr>
          <a:lstStyle/>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U.S. DEPARTMENT OF ENERGY </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smtClean="0">
                <a:effectLst>
                  <a:outerShdw blurRad="38100" dist="38100" dir="2700000" algn="tl">
                    <a:srgbClr val="000000"/>
                  </a:outerShdw>
                </a:effectLst>
                <a:latin typeface="Times New Roman" pitchFamily="18" charset="0"/>
                <a:cs typeface="Times New Roman" pitchFamily="18" charset="0"/>
              </a:rPr>
              <a:t>SUSTAINABLE ACQUISTION </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TRAINING FOR PURCHASE CARD </a:t>
            </a:r>
            <a:r>
              <a:rPr lang="en-US" sz="2400" b="1" dirty="0" smtClean="0">
                <a:effectLst>
                  <a:outerShdw blurRad="38100" dist="38100" dir="2700000" algn="tl">
                    <a:srgbClr val="000000"/>
                  </a:outerShdw>
                </a:effectLst>
                <a:latin typeface="Times New Roman" pitchFamily="18" charset="0"/>
                <a:cs typeface="Times New Roman" pitchFamily="18" charset="0"/>
              </a:rPr>
              <a:t>USERS AND APPROVING OFFICIALS</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CERTIFICATE OF COMPLETION</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dirty="0">
                <a:effectLst>
                  <a:outerShdw blurRad="38100" dist="38100" dir="2700000" algn="tl">
                    <a:srgbClr val="000000"/>
                  </a:outerShdw>
                </a:effectLst>
                <a:latin typeface="Times New Roman" pitchFamily="18" charset="0"/>
                <a:cs typeface="Times New Roman" pitchFamily="18" charset="0"/>
              </a:rPr>
              <a:t> </a:t>
            </a:r>
          </a:p>
          <a:p>
            <a:pPr algn="ctr">
              <a:defRPr/>
            </a:pPr>
            <a:r>
              <a:rPr lang="en-US" sz="2400" dirty="0" smtClean="0">
                <a:effectLst>
                  <a:outerShdw blurRad="38100" dist="38100" dir="2700000" algn="tl">
                    <a:srgbClr val="000000"/>
                  </a:outerShdw>
                </a:effectLst>
                <a:latin typeface="Times New Roman" pitchFamily="18" charset="0"/>
                <a:cs typeface="Times New Roman" pitchFamily="18" charset="0"/>
              </a:rPr>
              <a:t>NAME   </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dirty="0">
                <a:effectLst>
                  <a:outerShdw blurRad="38100" dist="38100" dir="2700000" algn="tl">
                    <a:srgbClr val="000000"/>
                  </a:outerShdw>
                </a:effectLst>
                <a:latin typeface="Times New Roman" pitchFamily="18" charset="0"/>
                <a:cs typeface="Times New Roman" pitchFamily="18" charset="0"/>
              </a:rPr>
              <a:t>DATE</a:t>
            </a:r>
          </a:p>
          <a:p>
            <a:pPr algn="ctr">
              <a:defRPr/>
            </a:pP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endParaRPr lang="en-US" sz="2400" b="1"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smtClean="0">
                <a:effectLst>
                  <a:outerShdw blurRad="38100" dist="38100" dir="2700000" algn="tl">
                    <a:srgbClr val="000000"/>
                  </a:outerShdw>
                </a:effectLst>
                <a:latin typeface="Times New Roman" pitchFamily="18" charset="0"/>
                <a:cs typeface="Times New Roman" pitchFamily="18" charset="0"/>
              </a:rPr>
              <a:t>Training 1.0 </a:t>
            </a:r>
            <a:r>
              <a:rPr lang="en-US" sz="2400" b="1" dirty="0">
                <a:effectLst>
                  <a:outerShdw blurRad="38100" dist="38100" dir="2700000" algn="tl">
                    <a:srgbClr val="000000"/>
                  </a:outerShdw>
                </a:effectLst>
                <a:latin typeface="Times New Roman" pitchFamily="18" charset="0"/>
                <a:cs typeface="Times New Roman" pitchFamily="18" charset="0"/>
              </a:rPr>
              <a:t>Hours Credit</a:t>
            </a:r>
          </a:p>
        </p:txBody>
      </p:sp>
      <p:sp>
        <p:nvSpPr>
          <p:cNvPr id="555013" name="Text Box 5"/>
          <p:cNvSpPr txBox="1">
            <a:spLocks noChangeArrowheads="1"/>
          </p:cNvSpPr>
          <p:nvPr/>
        </p:nvSpPr>
        <p:spPr bwMode="auto">
          <a:xfrm>
            <a:off x="2384425" y="2752725"/>
            <a:ext cx="4175125" cy="457200"/>
          </a:xfrm>
          <a:prstGeom prst="rect">
            <a:avLst/>
          </a:prstGeom>
          <a:noFill/>
          <a:ln w="9525">
            <a:noFill/>
            <a:miter lim="800000"/>
            <a:headEnd/>
            <a:tailEnd/>
          </a:ln>
          <a:effectLst/>
        </p:spPr>
        <p:txBody>
          <a:bodyPr>
            <a:spAutoFit/>
          </a:bodyPr>
          <a:lstStyle/>
          <a:p>
            <a:pPr>
              <a:defRPr/>
            </a:pPr>
            <a:endParaRPr lang="en-US" sz="2400" dirty="0">
              <a:effectLst>
                <a:outerShdw blurRad="38100" dist="38100" dir="2700000" algn="tl">
                  <a:srgbClr val="000000"/>
                </a:outerShdw>
              </a:effectLst>
              <a:latin typeface="Times New Roman" pitchFamily="18" charset="0"/>
            </a:endParaRPr>
          </a:p>
        </p:txBody>
      </p:sp>
      <p:pic>
        <p:nvPicPr>
          <p:cNvPr id="40965" name="Picture 7"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50175" y="303213"/>
            <a:ext cx="1012825" cy="1030287"/>
          </a:xfrm>
          <a:prstGeom prst="rect">
            <a:avLst/>
          </a:prstGeom>
          <a:noFill/>
          <a:ln w="9525">
            <a:noFill/>
            <a:miter lim="800000"/>
            <a:headEnd/>
            <a:tailEnd/>
          </a:ln>
        </p:spPr>
      </p:pic>
      <p:pic>
        <p:nvPicPr>
          <p:cNvPr id="40966" name="Picture 8" descr="doe"/>
          <p:cNvPicPr>
            <a:picLocks noChangeAspect="1" noChangeArrowheads="1"/>
          </p:cNvPicPr>
          <p:nvPr/>
        </p:nvPicPr>
        <p:blipFill>
          <a:blip r:embed="rId3" cstate="print"/>
          <a:srcRect/>
          <a:stretch>
            <a:fillRect/>
          </a:stretch>
        </p:blipFill>
        <p:spPr bwMode="auto">
          <a:xfrm>
            <a:off x="352425" y="268288"/>
            <a:ext cx="1039813" cy="10398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046176-F60B-46FA-A401-141E37DBA5B4}" type="slidenum">
              <a:rPr lang="en-US"/>
              <a:pPr>
                <a:defRPr/>
              </a:pPr>
              <a:t>4</a:t>
            </a:fld>
            <a:endParaRPr lang="en-US" dirty="0"/>
          </a:p>
        </p:txBody>
      </p:sp>
      <p:sp>
        <p:nvSpPr>
          <p:cNvPr id="624642" name="Rectangle 2"/>
          <p:cNvSpPr>
            <a:spLocks noGrp="1" noChangeArrowheads="1"/>
          </p:cNvSpPr>
          <p:nvPr>
            <p:ph type="title"/>
          </p:nvPr>
        </p:nvSpPr>
        <p:spPr/>
        <p:txBody>
          <a:bodyPr/>
          <a:lstStyle/>
          <a:p>
            <a:pPr eaLnBrk="1" hangingPunct="1">
              <a:defRPr/>
            </a:pPr>
            <a:r>
              <a:rPr lang="en-US" sz="4000" dirty="0" smtClean="0"/>
              <a:t>Background</a:t>
            </a:r>
          </a:p>
        </p:txBody>
      </p:sp>
      <p:sp>
        <p:nvSpPr>
          <p:cNvPr id="624643" name="Rectangle 3"/>
          <p:cNvSpPr>
            <a:spLocks noGrp="1" noChangeArrowheads="1"/>
          </p:cNvSpPr>
          <p:nvPr>
            <p:ph type="body" idx="1"/>
          </p:nvPr>
        </p:nvSpPr>
        <p:spPr/>
        <p:txBody>
          <a:bodyPr/>
          <a:lstStyle/>
          <a:p>
            <a:pPr eaLnBrk="1" hangingPunct="1">
              <a:defRPr/>
            </a:pPr>
            <a:r>
              <a:rPr lang="en-US" sz="2400" dirty="0" smtClean="0"/>
              <a:t>Federal Acquisition Regulation was amended 11/07/2007 to add the Biobased Preference Program to the Affirmative Procurement Program so it became a program allowing EPA and USDA to designate products that Federal agencies are required to acquire with recycled or biobased content</a:t>
            </a:r>
          </a:p>
          <a:p>
            <a:pPr eaLnBrk="1" hangingPunct="1">
              <a:defRPr/>
            </a:pPr>
            <a:r>
              <a:rPr lang="en-US" sz="2400" dirty="0" smtClean="0"/>
              <a:t>Federal Acquisition Regulation was amended on 5/31/2011 to implement EO 13514 and 13423.  Agencies are required to ensure that 95% of new contract actions are green</a:t>
            </a:r>
          </a:p>
        </p:txBody>
      </p:sp>
      <p:pic>
        <p:nvPicPr>
          <p:cNvPr id="7173" name="Picture 4"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7174"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C37DAB7-6CE3-45B7-BAAE-900A085EECBD}" type="slidenum">
              <a:rPr lang="en-US"/>
              <a:pPr>
                <a:defRPr/>
              </a:pPr>
              <a:t>5</a:t>
            </a:fld>
            <a:endParaRPr lang="en-US" dirty="0"/>
          </a:p>
        </p:txBody>
      </p:sp>
      <p:sp>
        <p:nvSpPr>
          <p:cNvPr id="619522" name="Rectangle 2"/>
          <p:cNvSpPr>
            <a:spLocks noGrp="1" noChangeArrowheads="1"/>
          </p:cNvSpPr>
          <p:nvPr>
            <p:ph type="title"/>
          </p:nvPr>
        </p:nvSpPr>
        <p:spPr/>
        <p:txBody>
          <a:bodyPr/>
          <a:lstStyle/>
          <a:p>
            <a:pPr eaLnBrk="1" hangingPunct="1">
              <a:defRPr/>
            </a:pPr>
            <a:r>
              <a:rPr lang="en-US" sz="4000" dirty="0" smtClean="0"/>
              <a:t>Sustainable Acquisition</a:t>
            </a:r>
          </a:p>
        </p:txBody>
      </p:sp>
      <p:sp>
        <p:nvSpPr>
          <p:cNvPr id="619523" name="Rectangle 3"/>
          <p:cNvSpPr>
            <a:spLocks noGrp="1" noChangeArrowheads="1"/>
          </p:cNvSpPr>
          <p:nvPr>
            <p:ph type="body" idx="1"/>
          </p:nvPr>
        </p:nvSpPr>
        <p:spPr>
          <a:xfrm>
            <a:off x="457200" y="1146221"/>
            <a:ext cx="8229600" cy="4481848"/>
          </a:xfrm>
        </p:spPr>
        <p:txBody>
          <a:bodyPr/>
          <a:lstStyle/>
          <a:p>
            <a:pPr algn="ctr" eaLnBrk="1" hangingPunct="1">
              <a:lnSpc>
                <a:spcPct val="80000"/>
              </a:lnSpc>
              <a:buSzTx/>
              <a:buNone/>
              <a:defRPr/>
            </a:pPr>
            <a:endParaRPr lang="en-US" sz="2600" dirty="0" smtClean="0"/>
          </a:p>
          <a:p>
            <a:pPr eaLnBrk="1" hangingPunct="1">
              <a:lnSpc>
                <a:spcPct val="80000"/>
              </a:lnSpc>
              <a:buSzTx/>
              <a:buNone/>
              <a:defRPr/>
            </a:pPr>
            <a:r>
              <a:rPr lang="en-US" sz="2600" dirty="0" smtClean="0"/>
              <a:t>DOE includes:</a:t>
            </a:r>
          </a:p>
          <a:p>
            <a:pPr eaLnBrk="1" hangingPunct="1">
              <a:lnSpc>
                <a:spcPct val="80000"/>
              </a:lnSpc>
              <a:defRPr/>
            </a:pPr>
            <a:r>
              <a:rPr lang="en-US" sz="2600" dirty="0" smtClean="0"/>
              <a:t>EPA Designated Items and USDA Designated          Biobased Items plus:</a:t>
            </a:r>
          </a:p>
          <a:p>
            <a:pPr eaLnBrk="1" hangingPunct="1">
              <a:lnSpc>
                <a:spcPct val="90000"/>
              </a:lnSpc>
              <a:defRPr/>
            </a:pPr>
            <a:r>
              <a:rPr lang="en-US" sz="2600" dirty="0" smtClean="0"/>
              <a:t>Energy Efficiency Programs 	</a:t>
            </a:r>
          </a:p>
          <a:p>
            <a:pPr lvl="2" defTabSz="465138" eaLnBrk="1" hangingPunct="1">
              <a:lnSpc>
                <a:spcPct val="90000"/>
              </a:lnSpc>
              <a:buSzPct val="80000"/>
              <a:buFont typeface="Wingdings" pitchFamily="2" charset="2"/>
              <a:buChar char="v"/>
              <a:defRPr/>
            </a:pPr>
            <a:r>
              <a:rPr lang="en-US" sz="2600" dirty="0" smtClean="0"/>
              <a:t>	EnergyStar and FEMP</a:t>
            </a:r>
          </a:p>
          <a:p>
            <a:pPr eaLnBrk="1" hangingPunct="1">
              <a:lnSpc>
                <a:spcPct val="80000"/>
              </a:lnSpc>
              <a:defRPr/>
            </a:pPr>
            <a:r>
              <a:rPr lang="en-US" sz="2600" dirty="0" smtClean="0"/>
              <a:t>Alternative Fuels and Alternative Fueled Vehicles</a:t>
            </a:r>
          </a:p>
          <a:p>
            <a:pPr eaLnBrk="1" hangingPunct="1">
              <a:lnSpc>
                <a:spcPct val="80000"/>
              </a:lnSpc>
              <a:defRPr/>
            </a:pPr>
            <a:r>
              <a:rPr lang="en-US" sz="2600" dirty="0" smtClean="0"/>
              <a:t>Non-Ozone Depleting Substances</a:t>
            </a:r>
          </a:p>
          <a:p>
            <a:pPr eaLnBrk="1" hangingPunct="1">
              <a:lnSpc>
                <a:spcPct val="80000"/>
              </a:lnSpc>
              <a:defRPr/>
            </a:pPr>
            <a:r>
              <a:rPr lang="en-US" sz="2600" dirty="0" smtClean="0"/>
              <a:t>Water Efficiency Program i.e. WaterSense</a:t>
            </a:r>
          </a:p>
          <a:p>
            <a:pPr eaLnBrk="1" hangingPunct="1">
              <a:lnSpc>
                <a:spcPct val="80000"/>
              </a:lnSpc>
              <a:defRPr/>
            </a:pPr>
            <a:r>
              <a:rPr lang="en-US" sz="2600" dirty="0" smtClean="0"/>
              <a:t>Electronic Products Environment Assessment Tool (EPEAT) Program</a:t>
            </a:r>
          </a:p>
          <a:p>
            <a:pPr eaLnBrk="1" hangingPunct="1">
              <a:lnSpc>
                <a:spcPct val="80000"/>
              </a:lnSpc>
              <a:defRPr/>
            </a:pPr>
            <a:r>
              <a:rPr lang="en-US" sz="2600" dirty="0" smtClean="0"/>
              <a:t>Sustainable Design/Green Buildings</a:t>
            </a:r>
          </a:p>
          <a:p>
            <a:pPr lvl="1" eaLnBrk="1" hangingPunct="1">
              <a:lnSpc>
                <a:spcPct val="80000"/>
              </a:lnSpc>
              <a:buSzPct val="80000"/>
              <a:buFont typeface="Wingdings" pitchFamily="2" charset="2"/>
              <a:buChar char="Ø"/>
              <a:defRPr/>
            </a:pPr>
            <a:endParaRPr lang="en-US" sz="2400" dirty="0" smtClean="0"/>
          </a:p>
        </p:txBody>
      </p:sp>
      <p:pic>
        <p:nvPicPr>
          <p:cNvPr id="8197" name="Picture 4"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8198"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2438" y="5915025"/>
            <a:ext cx="942975" cy="942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B20F3DFA-E189-4185-BCE6-4F75D32C964E}" type="slidenum">
              <a:rPr lang="en-US"/>
              <a:pPr>
                <a:defRPr/>
              </a:pPr>
              <a:t>6</a:t>
            </a:fld>
            <a:endParaRPr lang="en-US" dirty="0"/>
          </a:p>
        </p:txBody>
      </p:sp>
      <p:sp>
        <p:nvSpPr>
          <p:cNvPr id="164866" name="Rectangle 2"/>
          <p:cNvSpPr>
            <a:spLocks noGrp="1" noChangeArrowheads="1"/>
          </p:cNvSpPr>
          <p:nvPr>
            <p:ph type="title"/>
          </p:nvPr>
        </p:nvSpPr>
        <p:spPr/>
        <p:txBody>
          <a:bodyPr/>
          <a:lstStyle/>
          <a:p>
            <a:pPr eaLnBrk="1" hangingPunct="1">
              <a:defRPr/>
            </a:pPr>
            <a:r>
              <a:rPr lang="en-US" dirty="0" smtClean="0"/>
              <a:t>Opportunity to Buy Green</a:t>
            </a:r>
          </a:p>
        </p:txBody>
      </p:sp>
      <p:sp>
        <p:nvSpPr>
          <p:cNvPr id="164867" name="Rectangle 3"/>
          <p:cNvSpPr>
            <a:spLocks noGrp="1" noChangeArrowheads="1"/>
          </p:cNvSpPr>
          <p:nvPr>
            <p:ph type="body" sz="half" idx="1"/>
          </p:nvPr>
        </p:nvSpPr>
        <p:spPr>
          <a:xfrm>
            <a:off x="457200" y="1600200"/>
            <a:ext cx="8170863" cy="4525963"/>
          </a:xfrm>
        </p:spPr>
        <p:txBody>
          <a:bodyPr/>
          <a:lstStyle/>
          <a:p>
            <a:pPr algn="ctr" eaLnBrk="1" hangingPunct="1">
              <a:lnSpc>
                <a:spcPct val="90000"/>
              </a:lnSpc>
              <a:spcBef>
                <a:spcPct val="25000"/>
              </a:spcBef>
              <a:buFont typeface="Wingdings" pitchFamily="2" charset="2"/>
              <a:buNone/>
              <a:defRPr/>
            </a:pPr>
            <a:r>
              <a:rPr lang="en-US" sz="2800" dirty="0" smtClean="0"/>
              <a:t>2010 Government-Wide Statistics for the Purchase Card Program</a:t>
            </a:r>
          </a:p>
          <a:p>
            <a:pPr lvl="1" eaLnBrk="1" hangingPunct="1">
              <a:lnSpc>
                <a:spcPct val="90000"/>
              </a:lnSpc>
              <a:spcBef>
                <a:spcPct val="25000"/>
              </a:spcBef>
              <a:buClr>
                <a:srgbClr val="99FFCC"/>
              </a:buClr>
              <a:buSzPct val="80000"/>
              <a:buFont typeface="Wingdings" pitchFamily="2" charset="2"/>
              <a:buChar char="Ø"/>
              <a:defRPr/>
            </a:pPr>
            <a:r>
              <a:rPr lang="en-US" sz="2400" dirty="0" smtClean="0"/>
              <a:t>Purchase card spend- $18.8 billion</a:t>
            </a:r>
          </a:p>
          <a:p>
            <a:pPr lvl="1" eaLnBrk="1" hangingPunct="1">
              <a:lnSpc>
                <a:spcPct val="90000"/>
              </a:lnSpc>
              <a:spcBef>
                <a:spcPct val="25000"/>
              </a:spcBef>
              <a:buClr>
                <a:srgbClr val="99FFCC"/>
              </a:buClr>
              <a:buSzPct val="80000"/>
              <a:buFont typeface="Wingdings" pitchFamily="2" charset="2"/>
              <a:buChar char="Ø"/>
              <a:defRPr/>
            </a:pPr>
            <a:r>
              <a:rPr lang="en-US" sz="2400" dirty="0" smtClean="0"/>
              <a:t>256,978 Cardholders </a:t>
            </a:r>
          </a:p>
          <a:p>
            <a:pPr lvl="1" eaLnBrk="1" hangingPunct="1">
              <a:lnSpc>
                <a:spcPct val="90000"/>
              </a:lnSpc>
              <a:spcBef>
                <a:spcPct val="25000"/>
              </a:spcBef>
              <a:buClr>
                <a:srgbClr val="99FFCC"/>
              </a:buClr>
              <a:buSzPct val="80000"/>
              <a:buFont typeface="Wingdings" pitchFamily="2" charset="2"/>
              <a:buChar char="Ø"/>
              <a:defRPr/>
            </a:pPr>
            <a:r>
              <a:rPr lang="en-US" sz="2400" dirty="0" smtClean="0"/>
              <a:t>22 million transactions</a:t>
            </a:r>
          </a:p>
          <a:p>
            <a:pPr lvl="1" eaLnBrk="1" hangingPunct="1">
              <a:lnSpc>
                <a:spcPct val="90000"/>
              </a:lnSpc>
              <a:spcBef>
                <a:spcPct val="25000"/>
              </a:spcBef>
              <a:buClr>
                <a:srgbClr val="99FFCC"/>
              </a:buClr>
              <a:buSzPct val="80000"/>
              <a:buFont typeface="Wingdings" pitchFamily="2" charset="2"/>
              <a:buChar char="Ø"/>
              <a:defRPr/>
            </a:pPr>
            <a:r>
              <a:rPr lang="en-US" sz="2400" dirty="0" smtClean="0"/>
              <a:t>Important to include green or sustainable purchasing in all purchase card training and manuals</a:t>
            </a:r>
          </a:p>
        </p:txBody>
      </p:sp>
      <p:pic>
        <p:nvPicPr>
          <p:cNvPr id="11269"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7175" y="5827713"/>
            <a:ext cx="1012825" cy="1030287"/>
          </a:xfrm>
          <a:prstGeom prst="rect">
            <a:avLst/>
          </a:prstGeom>
          <a:noFill/>
          <a:ln w="9525">
            <a:noFill/>
            <a:miter lim="800000"/>
            <a:headEnd/>
            <a:tailEnd/>
          </a:ln>
        </p:spPr>
      </p:pic>
      <p:pic>
        <p:nvPicPr>
          <p:cNvPr id="11270" name="Picture 6" descr="doe"/>
          <p:cNvPicPr>
            <a:picLocks noGrp="1" noChangeAspect="1" noChangeArrowheads="1"/>
          </p:cNvPicPr>
          <p:nvPr>
            <p:ph sz="half" idx="2"/>
          </p:nvPr>
        </p:nvPicPr>
        <p:blipFill>
          <a:blip r:embed="rId4" cstate="print"/>
          <a:srcRect/>
          <a:stretch>
            <a:fillRect/>
          </a:stretch>
        </p:blipFill>
        <p:spPr>
          <a:xfrm>
            <a:off x="7424738" y="5791200"/>
            <a:ext cx="923925" cy="923925"/>
          </a:xfr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0"/>
          <p:cNvSpPr>
            <a:spLocks noGrp="1" noChangeArrowheads="1"/>
          </p:cNvSpPr>
          <p:nvPr>
            <p:ph type="sldNum" sz="quarter" idx="12"/>
          </p:nvPr>
        </p:nvSpPr>
        <p:spPr/>
        <p:txBody>
          <a:bodyPr/>
          <a:lstStyle/>
          <a:p>
            <a:pPr>
              <a:defRPr/>
            </a:pPr>
            <a:fld id="{24C8F8B0-1AC0-4EF2-BEEA-9D8B9B6D1672}" type="slidenum">
              <a:rPr lang="en-US"/>
              <a:pPr>
                <a:defRPr/>
              </a:pPr>
              <a:t>7</a:t>
            </a:fld>
            <a:endParaRPr lang="en-US" dirty="0"/>
          </a:p>
        </p:txBody>
      </p:sp>
      <p:pic>
        <p:nvPicPr>
          <p:cNvPr id="12291" name="Picture 2"/>
          <p:cNvPicPr>
            <a:picLocks noChangeAspect="1" noChangeArrowheads="1"/>
          </p:cNvPicPr>
          <p:nvPr/>
        </p:nvPicPr>
        <p:blipFill>
          <a:blip r:embed="rId2" cstate="print"/>
          <a:srcRect/>
          <a:stretch>
            <a:fillRect/>
          </a:stretch>
        </p:blipFill>
        <p:spPr bwMode="auto">
          <a:xfrm>
            <a:off x="533400" y="457200"/>
            <a:ext cx="8153400" cy="60150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AE28C514-B137-4DF6-9B3E-9FB3078CA051}" type="slidenum">
              <a:rPr lang="en-US"/>
              <a:pPr>
                <a:defRPr/>
              </a:pPr>
              <a:t>8</a:t>
            </a:fld>
            <a:endParaRPr lang="en-US" dirty="0"/>
          </a:p>
        </p:txBody>
      </p:sp>
      <p:sp>
        <p:nvSpPr>
          <p:cNvPr id="575490" name="Rectangle 2"/>
          <p:cNvSpPr>
            <a:spLocks noGrp="1" noChangeArrowheads="1"/>
          </p:cNvSpPr>
          <p:nvPr>
            <p:ph type="title"/>
          </p:nvPr>
        </p:nvSpPr>
        <p:spPr/>
        <p:txBody>
          <a:bodyPr/>
          <a:lstStyle/>
          <a:p>
            <a:pPr eaLnBrk="1" hangingPunct="1">
              <a:defRPr/>
            </a:pPr>
            <a:r>
              <a:rPr lang="en-US" sz="4000" dirty="0" smtClean="0"/>
              <a:t>Environmentally Preferable Purchasing</a:t>
            </a:r>
          </a:p>
        </p:txBody>
      </p:sp>
      <p:sp>
        <p:nvSpPr>
          <p:cNvPr id="575491" name="Rectangle 3"/>
          <p:cNvSpPr>
            <a:spLocks noGrp="1" noChangeArrowheads="1"/>
          </p:cNvSpPr>
          <p:nvPr>
            <p:ph type="body" sz="half" idx="1"/>
          </p:nvPr>
        </p:nvSpPr>
        <p:spPr>
          <a:xfrm>
            <a:off x="576263" y="1943100"/>
            <a:ext cx="7705725" cy="3644900"/>
          </a:xfrm>
        </p:spPr>
        <p:txBody>
          <a:bodyPr/>
          <a:lstStyle/>
          <a:p>
            <a:pPr eaLnBrk="1" hangingPunct="1">
              <a:defRPr/>
            </a:pPr>
            <a:r>
              <a:rPr lang="en-US" dirty="0" smtClean="0"/>
              <a:t>Environmentally preferable products or services  have a lesser or reduced effect on human health and the environment when compared with competing products or services that serve the same purpose</a:t>
            </a:r>
          </a:p>
          <a:p>
            <a:pPr eaLnBrk="1" hangingPunct="1">
              <a:defRPr/>
            </a:pPr>
            <a:endParaRPr lang="en-US" sz="3600" dirty="0" smtClean="0"/>
          </a:p>
        </p:txBody>
      </p:sp>
      <p:pic>
        <p:nvPicPr>
          <p:cNvPr id="13318" name="Picture 9"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13319" name="Picture 10"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p:cNvSpPr>
            <a:spLocks noGrp="1" noChangeArrowheads="1"/>
          </p:cNvSpPr>
          <p:nvPr>
            <p:ph type="sldNum" sz="quarter" idx="12"/>
          </p:nvPr>
        </p:nvSpPr>
        <p:spPr/>
        <p:txBody>
          <a:bodyPr/>
          <a:lstStyle/>
          <a:p>
            <a:pPr>
              <a:defRPr/>
            </a:pPr>
            <a:fld id="{9CB71A6D-1E93-42D0-B475-E6BBAEA0A5B4}" type="slidenum">
              <a:rPr lang="en-US"/>
              <a:pPr>
                <a:defRPr/>
              </a:pPr>
              <a:t>9</a:t>
            </a:fld>
            <a:endParaRPr lang="en-US" dirty="0"/>
          </a:p>
        </p:txBody>
      </p:sp>
      <p:sp>
        <p:nvSpPr>
          <p:cNvPr id="579586" name="Rectangle 2"/>
          <p:cNvSpPr>
            <a:spLocks noGrp="1" noChangeArrowheads="1"/>
          </p:cNvSpPr>
          <p:nvPr>
            <p:ph type="ctrTitle"/>
          </p:nvPr>
        </p:nvSpPr>
        <p:spPr>
          <a:xfrm>
            <a:off x="609600" y="0"/>
            <a:ext cx="7772400" cy="838200"/>
          </a:xfrm>
        </p:spPr>
        <p:txBody>
          <a:bodyPr/>
          <a:lstStyle/>
          <a:p>
            <a:pPr eaLnBrk="1" hangingPunct="1">
              <a:defRPr/>
            </a:pPr>
            <a:r>
              <a:rPr lang="en-US" sz="2400" dirty="0" smtClean="0"/>
              <a:t>Environmentally Preferable Products </a:t>
            </a:r>
            <a:br>
              <a:rPr lang="en-US" sz="2400" dirty="0" smtClean="0"/>
            </a:br>
            <a:r>
              <a:rPr lang="en-US" sz="2400" dirty="0" smtClean="0"/>
              <a:t>Include All of These</a:t>
            </a:r>
          </a:p>
        </p:txBody>
      </p:sp>
      <p:sp>
        <p:nvSpPr>
          <p:cNvPr id="579587" name="Rectangle 3"/>
          <p:cNvSpPr>
            <a:spLocks noGrp="1" noChangeArrowheads="1"/>
          </p:cNvSpPr>
          <p:nvPr>
            <p:ph type="subTitle" idx="1"/>
          </p:nvPr>
        </p:nvSpPr>
        <p:spPr>
          <a:xfrm>
            <a:off x="0" y="971550"/>
            <a:ext cx="8875713" cy="5192713"/>
          </a:xfrm>
        </p:spPr>
        <p:txBody>
          <a:bodyPr/>
          <a:lstStyle/>
          <a:p>
            <a:pPr algn="l" eaLnBrk="1" hangingPunct="1">
              <a:lnSpc>
                <a:spcPct val="80000"/>
              </a:lnSpc>
              <a:buClr>
                <a:schemeClr val="tx1"/>
              </a:buClr>
              <a:defRPr/>
            </a:pPr>
            <a:r>
              <a:rPr lang="en-US" sz="2000" dirty="0" smtClean="0"/>
              <a:t> </a:t>
            </a:r>
          </a:p>
          <a:p>
            <a:pPr marL="231775" indent="-231775" algn="l" eaLnBrk="1" hangingPunct="1">
              <a:lnSpc>
                <a:spcPct val="80000"/>
              </a:lnSpc>
              <a:buClr>
                <a:srgbClr val="99FF99"/>
              </a:buClr>
              <a:buFont typeface="Wingdings" pitchFamily="2" charset="2"/>
              <a:buChar char="Ø"/>
              <a:defRPr/>
            </a:pPr>
            <a:r>
              <a:rPr lang="en-US" sz="2400" dirty="0" smtClean="0"/>
              <a:t>Alternative fuel vehicles and alternative fuels required by the Energy Policy Act of 2005 at </a:t>
            </a:r>
            <a:r>
              <a:rPr lang="en-US" sz="2400" dirty="0" smtClean="0">
                <a:hlinkClick r:id="rId2"/>
              </a:rPr>
              <a:t>http://www.afdc.energy.gov/afdc/</a:t>
            </a:r>
            <a:endParaRPr lang="en-US" sz="2400" dirty="0" smtClean="0"/>
          </a:p>
          <a:p>
            <a:pPr algn="l" eaLnBrk="1" hangingPunct="1">
              <a:lnSpc>
                <a:spcPct val="80000"/>
              </a:lnSpc>
              <a:buClr>
                <a:srgbClr val="99FF99"/>
              </a:buClr>
              <a:buFont typeface="Wingdings" pitchFamily="2" charset="2"/>
              <a:buChar char="Ø"/>
              <a:defRPr/>
            </a:pPr>
            <a:endParaRPr lang="en-US" sz="2400" dirty="0" smtClean="0"/>
          </a:p>
          <a:p>
            <a:pPr marL="231775" indent="-231775" algn="l" eaLnBrk="1" hangingPunct="1">
              <a:lnSpc>
                <a:spcPct val="80000"/>
              </a:lnSpc>
              <a:buClr>
                <a:srgbClr val="99FF99"/>
              </a:buClr>
              <a:buFont typeface="Wingdings" pitchFamily="2" charset="2"/>
              <a:buChar char="Ø"/>
              <a:defRPr/>
            </a:pPr>
            <a:r>
              <a:rPr lang="en-US" sz="2400" dirty="0" smtClean="0"/>
              <a:t>Biobased products designated by the U.S. Department of Agriculture in the BioPreferred program.  Biobased products are those designated by the United States Department of Agriculture (USDA) pursuant to the Farm Security and Rural Investment Act, 7 USC 8102.  This coverage is part of the Affirmative Procurement Program found at FAR 23.4.  USDA maintains a Home Page with the list of designated items at: </a:t>
            </a:r>
            <a:r>
              <a:rPr lang="en-US" sz="2400" dirty="0" smtClean="0">
                <a:hlinkClick r:id="rId3"/>
              </a:rPr>
              <a:t>http://www.biopreferred.gov/</a:t>
            </a:r>
            <a:endParaRPr lang="en-US" sz="2400" dirty="0" smtClean="0"/>
          </a:p>
          <a:p>
            <a:pPr algn="l" eaLnBrk="1" hangingPunct="1">
              <a:lnSpc>
                <a:spcPct val="80000"/>
              </a:lnSpc>
              <a:buClr>
                <a:srgbClr val="99FF99"/>
              </a:buClr>
              <a:buFont typeface="Wingdings" pitchFamily="2" charset="2"/>
              <a:buChar char="Ø"/>
              <a:defRPr/>
            </a:pPr>
            <a:endParaRPr lang="en-US" sz="2400" dirty="0" smtClean="0"/>
          </a:p>
          <a:p>
            <a:pPr marL="231775" indent="-231775" algn="l" eaLnBrk="1" hangingPunct="1">
              <a:lnSpc>
                <a:spcPct val="80000"/>
              </a:lnSpc>
              <a:buClr>
                <a:srgbClr val="99FF99"/>
              </a:buClr>
              <a:buFont typeface="Wingdings" pitchFamily="2" charset="2"/>
              <a:buChar char="Ø"/>
              <a:defRPr/>
            </a:pPr>
            <a:r>
              <a:rPr lang="en-US" sz="2400" dirty="0" smtClean="0"/>
              <a:t>Energy from renewable sources required by the Energy Policy Act of 2005 at </a:t>
            </a:r>
            <a:r>
              <a:rPr lang="en-US" sz="2400" dirty="0" smtClean="0">
                <a:hlinkClick r:id="rId4"/>
              </a:rPr>
              <a:t>http://www.eere.energy.gov/</a:t>
            </a:r>
            <a:endParaRPr lang="en-US" sz="2400" dirty="0" smtClean="0"/>
          </a:p>
          <a:p>
            <a:pPr algn="l" eaLnBrk="1" hangingPunct="1">
              <a:lnSpc>
                <a:spcPct val="80000"/>
              </a:lnSpc>
              <a:buClr>
                <a:srgbClr val="99FF99"/>
              </a:buClr>
              <a:buFont typeface="Wingdings" pitchFamily="2" charset="2"/>
              <a:buChar char="Ø"/>
              <a:defRPr/>
            </a:pPr>
            <a:endParaRPr lang="en-US" sz="1600" dirty="0" smtClean="0"/>
          </a:p>
          <a:p>
            <a:pPr algn="l" eaLnBrk="1" hangingPunct="1">
              <a:lnSpc>
                <a:spcPct val="80000"/>
              </a:lnSpc>
              <a:buClr>
                <a:srgbClr val="99FF99"/>
              </a:buClr>
              <a:buFont typeface="Wingdings" pitchFamily="2" charset="2"/>
              <a:buChar char="Ø"/>
              <a:defRPr/>
            </a:pPr>
            <a:endParaRPr lang="en-US" sz="1600" dirty="0" smtClean="0"/>
          </a:p>
          <a:p>
            <a:pPr algn="l" eaLnBrk="1" hangingPunct="1">
              <a:lnSpc>
                <a:spcPct val="80000"/>
              </a:lnSpc>
              <a:buClr>
                <a:srgbClr val="99FF99"/>
              </a:buClr>
              <a:buFont typeface="Wingdings" pitchFamily="2" charset="2"/>
              <a:buChar char="Ø"/>
              <a:defRPr/>
            </a:pPr>
            <a:endParaRPr lang="en-US" sz="1600" dirty="0" smtClean="0"/>
          </a:p>
        </p:txBody>
      </p:sp>
      <p:pic>
        <p:nvPicPr>
          <p:cNvPr id="15365" name="Picture 4"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pic>
        <p:nvPicPr>
          <p:cNvPr id="15366" name="Picture 5"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6423</TotalTime>
  <Words>1524</Words>
  <Application>Microsoft Office PowerPoint</Application>
  <PresentationFormat>On-screen Show (4:3)</PresentationFormat>
  <Paragraphs>370</Paragraphs>
  <Slides>37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Arial Rounded MT Bold</vt:lpstr>
      <vt:lpstr>ChelthmITC Bk BT</vt:lpstr>
      <vt:lpstr>Dauphin</vt:lpstr>
      <vt:lpstr>Times New Roman</vt:lpstr>
      <vt:lpstr>Wingdings</vt:lpstr>
      <vt:lpstr>Ripple</vt:lpstr>
      <vt:lpstr>Clip</vt:lpstr>
      <vt:lpstr>Training for Purchase Card Users and Approving Officials </vt:lpstr>
      <vt:lpstr>Sustainable Acquisition</vt:lpstr>
      <vt:lpstr>Background</vt:lpstr>
      <vt:lpstr>Background</vt:lpstr>
      <vt:lpstr>Sustainable Acquisition</vt:lpstr>
      <vt:lpstr>Opportunity to Buy Green</vt:lpstr>
      <vt:lpstr>PowerPoint Presentation</vt:lpstr>
      <vt:lpstr>Environmentally Preferable Purchasing</vt:lpstr>
      <vt:lpstr>Environmentally Preferable Products  Include All of These</vt:lpstr>
      <vt:lpstr>Environmentally Preferable Products Include All of These</vt:lpstr>
      <vt:lpstr>Environmentally Preferable Products Include All of These</vt:lpstr>
      <vt:lpstr>Biobased Product Categories</vt:lpstr>
      <vt:lpstr>Environmentally Preferable Purchasing</vt:lpstr>
      <vt:lpstr>Exemptions</vt:lpstr>
      <vt:lpstr>And The Products Are:</vt:lpstr>
      <vt:lpstr>Construction Products</vt:lpstr>
      <vt:lpstr>Landscaping Products</vt:lpstr>
      <vt:lpstr>Non-Paper Office Products</vt:lpstr>
      <vt:lpstr>Paper and Paper Products</vt:lpstr>
      <vt:lpstr>Park And Recreation Products</vt:lpstr>
      <vt:lpstr>Transportation Products</vt:lpstr>
      <vt:lpstr>Vehicular Products</vt:lpstr>
      <vt:lpstr>Miscellaneous Products</vt:lpstr>
      <vt:lpstr>Biobased</vt:lpstr>
      <vt:lpstr>Biobased Products (cont’d)</vt:lpstr>
      <vt:lpstr>Biobased Products (cont’d)</vt:lpstr>
      <vt:lpstr>Biobased Products (cont’d)</vt:lpstr>
      <vt:lpstr>Biobased Products (cont’d)</vt:lpstr>
      <vt:lpstr>Biobased Products (cont’d)</vt:lpstr>
      <vt:lpstr>Biobased Products (cont’d)</vt:lpstr>
      <vt:lpstr>Where Can These Products Be Found?</vt:lpstr>
      <vt:lpstr>Sustainable Acquisition Made Easy…</vt:lpstr>
      <vt:lpstr>How Will Purchases of EPA- Designated Items Be Monitored?</vt:lpstr>
      <vt:lpstr>How Do I Report Purchase Card Transactions?</vt:lpstr>
      <vt:lpstr> What Should You Do?</vt:lpstr>
      <vt:lpstr>Need More Information?</vt:lpstr>
      <vt:lpstr>PowerPoint Presentation</vt:lpstr>
    </vt:vector>
  </TitlesOfParts>
  <Company>HQ USAF/CE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Purchase Card Users and Approving Officials</dc:title>
  <dc:creator>HQ USAF/CE</dc:creator>
  <cp:lastModifiedBy>Hardison, Larry</cp:lastModifiedBy>
  <cp:revision>301</cp:revision>
  <cp:lastPrinted>2001-04-05T18:43:04Z</cp:lastPrinted>
  <dcterms:created xsi:type="dcterms:W3CDTF">1980-01-04T21:14:38Z</dcterms:created>
  <dcterms:modified xsi:type="dcterms:W3CDTF">2015-12-14T19:12:28Z</dcterms:modified>
</cp:coreProperties>
</file>