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1.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6" r:id="rId1"/>
  </p:sldMasterIdLst>
  <p:notesMasterIdLst>
    <p:notesMasterId r:id="rId40"/>
  </p:notesMasterIdLst>
  <p:handoutMasterIdLst>
    <p:handoutMasterId r:id="rId41"/>
  </p:handoutMasterIdLst>
  <p:sldIdLst>
    <p:sldId id="480" r:id="rId2"/>
    <p:sldId id="527" r:id="rId3"/>
    <p:sldId id="532" r:id="rId4"/>
    <p:sldId id="533" r:id="rId5"/>
    <p:sldId id="528" r:id="rId6"/>
    <p:sldId id="529" r:id="rId7"/>
    <p:sldId id="534" r:id="rId8"/>
    <p:sldId id="344" r:id="rId9"/>
    <p:sldId id="519" r:id="rId10"/>
    <p:sldId id="515" r:id="rId11"/>
    <p:sldId id="481" r:id="rId12"/>
    <p:sldId id="518" r:id="rId13"/>
    <p:sldId id="535" r:id="rId14"/>
    <p:sldId id="536" r:id="rId15"/>
    <p:sldId id="513" r:id="rId16"/>
    <p:sldId id="514" r:id="rId17"/>
    <p:sldId id="510" r:id="rId18"/>
    <p:sldId id="488" r:id="rId19"/>
    <p:sldId id="491" r:id="rId20"/>
    <p:sldId id="492" r:id="rId21"/>
    <p:sldId id="493" r:id="rId22"/>
    <p:sldId id="494" r:id="rId23"/>
    <p:sldId id="495" r:id="rId24"/>
    <p:sldId id="496" r:id="rId25"/>
    <p:sldId id="497" r:id="rId26"/>
    <p:sldId id="498" r:id="rId27"/>
    <p:sldId id="499" r:id="rId28"/>
    <p:sldId id="517" r:id="rId29"/>
    <p:sldId id="524" r:id="rId30"/>
    <p:sldId id="525" r:id="rId31"/>
    <p:sldId id="526" r:id="rId32"/>
    <p:sldId id="500" r:id="rId33"/>
    <p:sldId id="501" r:id="rId34"/>
    <p:sldId id="502" r:id="rId35"/>
    <p:sldId id="506" r:id="rId36"/>
    <p:sldId id="503" r:id="rId37"/>
    <p:sldId id="504" r:id="rId38"/>
    <p:sldId id="505" r:id="rId39"/>
  </p:sldIdLst>
  <p:sldSz cx="9144000" cy="6858000" type="screen4x3"/>
  <p:notesSz cx="68580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14">
          <p15:clr>
            <a:srgbClr val="A4A3A4"/>
          </p15:clr>
        </p15:guide>
        <p15:guide id="2" orient="horz" pos="3981">
          <p15:clr>
            <a:srgbClr val="A4A3A4"/>
          </p15:clr>
        </p15:guide>
        <p15:guide id="3" orient="horz" pos="823">
          <p15:clr>
            <a:srgbClr val="A4A3A4"/>
          </p15:clr>
        </p15:guide>
        <p15:guide id="4" pos="685">
          <p15:clr>
            <a:srgbClr val="A4A3A4"/>
          </p15:clr>
        </p15:guide>
        <p15:guide id="5" pos="5143">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RAIG" initials="C"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5C53"/>
    <a:srgbClr val="333399"/>
    <a:srgbClr val="15574D"/>
    <a:srgbClr val="FFFF66"/>
    <a:srgbClr val="FFFFCC"/>
    <a:srgbClr val="FF3300"/>
    <a:srgbClr val="FFFF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37" autoAdjust="0"/>
    <p:restoredTop sz="94581" autoAdjust="0"/>
  </p:normalViewPr>
  <p:slideViewPr>
    <p:cSldViewPr snapToGrid="0">
      <p:cViewPr>
        <p:scale>
          <a:sx n="50" d="100"/>
          <a:sy n="50" d="100"/>
        </p:scale>
        <p:origin x="2875" y="907"/>
      </p:cViewPr>
      <p:guideLst>
        <p:guide orient="horz" pos="1014"/>
        <p:guide orient="horz" pos="3981"/>
        <p:guide orient="horz" pos="823"/>
        <p:guide pos="685"/>
        <p:guide pos="514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0314"/>
    </p:cViewPr>
  </p:sorterViewPr>
  <p:notesViewPr>
    <p:cSldViewPr snapToGrid="0">
      <p:cViewPr varScale="1">
        <p:scale>
          <a:sx n="39" d="100"/>
          <a:sy n="39" d="100"/>
        </p:scale>
        <p:origin x="-1469" y="-8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07-06-27T08:35:26.869" idx="3">
    <p:pos x="5036" y="3297"/>
    <p:text>I added this bullet-shouldn't this be considered in annual pcard audit at sites/</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2450" name="Rectangle 2"/>
          <p:cNvSpPr>
            <a:spLocks noGrp="1" noChangeArrowheads="1"/>
          </p:cNvSpPr>
          <p:nvPr>
            <p:ph type="hdr" sz="quarter"/>
          </p:nvPr>
        </p:nvSpPr>
        <p:spPr bwMode="auto">
          <a:xfrm>
            <a:off x="0" y="0"/>
            <a:ext cx="2970213" cy="463550"/>
          </a:xfrm>
          <a:prstGeom prst="rect">
            <a:avLst/>
          </a:prstGeom>
          <a:noFill/>
          <a:ln w="9525">
            <a:noFill/>
            <a:miter lim="800000"/>
            <a:headEnd/>
            <a:tailEnd/>
          </a:ln>
          <a:effectLst/>
        </p:spPr>
        <p:txBody>
          <a:bodyPr vert="horz" wrap="square" lIns="90582" tIns="45291" rIns="90582" bIns="45291" numCol="1" anchor="t" anchorCtr="0" compatLnSpc="1">
            <a:prstTxWarp prst="textNoShape">
              <a:avLst/>
            </a:prstTxWarp>
          </a:bodyPr>
          <a:lstStyle>
            <a:lvl1pPr defTabSz="904875">
              <a:defRPr sz="1200">
                <a:effectLst>
                  <a:outerShdw blurRad="38100" dist="38100" dir="2700000" algn="tl">
                    <a:srgbClr val="C0C0C0"/>
                  </a:outerShdw>
                </a:effectLst>
                <a:latin typeface="Times New Roman" pitchFamily="18" charset="0"/>
              </a:defRPr>
            </a:lvl1pPr>
          </a:lstStyle>
          <a:p>
            <a:pPr>
              <a:defRPr/>
            </a:pPr>
            <a:endParaRPr lang="en-US"/>
          </a:p>
        </p:txBody>
      </p:sp>
      <p:sp>
        <p:nvSpPr>
          <p:cNvPr id="232451" name="Rectangle 3"/>
          <p:cNvSpPr>
            <a:spLocks noGrp="1" noChangeArrowheads="1"/>
          </p:cNvSpPr>
          <p:nvPr>
            <p:ph type="dt" sz="quarter" idx="1"/>
          </p:nvPr>
        </p:nvSpPr>
        <p:spPr bwMode="auto">
          <a:xfrm>
            <a:off x="3862388" y="0"/>
            <a:ext cx="2970212" cy="463550"/>
          </a:xfrm>
          <a:prstGeom prst="rect">
            <a:avLst/>
          </a:prstGeom>
          <a:noFill/>
          <a:ln w="9525">
            <a:noFill/>
            <a:miter lim="800000"/>
            <a:headEnd/>
            <a:tailEnd/>
          </a:ln>
          <a:effectLst/>
        </p:spPr>
        <p:txBody>
          <a:bodyPr vert="horz" wrap="square" lIns="90582" tIns="45291" rIns="90582" bIns="45291" numCol="1" anchor="t" anchorCtr="0" compatLnSpc="1">
            <a:prstTxWarp prst="textNoShape">
              <a:avLst/>
            </a:prstTxWarp>
          </a:bodyPr>
          <a:lstStyle>
            <a:lvl1pPr algn="r" defTabSz="904875">
              <a:defRPr sz="1200">
                <a:effectLst>
                  <a:outerShdw blurRad="38100" dist="38100" dir="2700000" algn="tl">
                    <a:srgbClr val="C0C0C0"/>
                  </a:outerShdw>
                </a:effectLst>
                <a:latin typeface="Times New Roman" pitchFamily="18" charset="0"/>
              </a:defRPr>
            </a:lvl1pPr>
          </a:lstStyle>
          <a:p>
            <a:pPr>
              <a:defRPr/>
            </a:pPr>
            <a:endParaRPr lang="en-US"/>
          </a:p>
        </p:txBody>
      </p:sp>
      <p:sp>
        <p:nvSpPr>
          <p:cNvPr id="232452" name="Rectangle 4"/>
          <p:cNvSpPr>
            <a:spLocks noGrp="1" noChangeArrowheads="1"/>
          </p:cNvSpPr>
          <p:nvPr>
            <p:ph type="ftr" sz="quarter" idx="2"/>
          </p:nvPr>
        </p:nvSpPr>
        <p:spPr bwMode="auto">
          <a:xfrm>
            <a:off x="0" y="8859838"/>
            <a:ext cx="2970213" cy="461962"/>
          </a:xfrm>
          <a:prstGeom prst="rect">
            <a:avLst/>
          </a:prstGeom>
          <a:noFill/>
          <a:ln w="9525">
            <a:noFill/>
            <a:miter lim="800000"/>
            <a:headEnd/>
            <a:tailEnd/>
          </a:ln>
          <a:effectLst/>
        </p:spPr>
        <p:txBody>
          <a:bodyPr vert="horz" wrap="square" lIns="90582" tIns="45291" rIns="90582" bIns="45291" numCol="1" anchor="b" anchorCtr="0" compatLnSpc="1">
            <a:prstTxWarp prst="textNoShape">
              <a:avLst/>
            </a:prstTxWarp>
          </a:bodyPr>
          <a:lstStyle>
            <a:lvl1pPr defTabSz="904875">
              <a:defRPr sz="1200">
                <a:effectLst>
                  <a:outerShdw blurRad="38100" dist="38100" dir="2700000" algn="tl">
                    <a:srgbClr val="C0C0C0"/>
                  </a:outerShdw>
                </a:effectLst>
                <a:latin typeface="Times New Roman" pitchFamily="18" charset="0"/>
              </a:defRPr>
            </a:lvl1pPr>
          </a:lstStyle>
          <a:p>
            <a:pPr>
              <a:defRPr/>
            </a:pPr>
            <a:endParaRPr lang="en-US"/>
          </a:p>
        </p:txBody>
      </p:sp>
      <p:sp>
        <p:nvSpPr>
          <p:cNvPr id="232453" name="Rectangle 5"/>
          <p:cNvSpPr>
            <a:spLocks noGrp="1" noChangeArrowheads="1"/>
          </p:cNvSpPr>
          <p:nvPr>
            <p:ph type="sldNum" sz="quarter" idx="3"/>
          </p:nvPr>
        </p:nvSpPr>
        <p:spPr bwMode="auto">
          <a:xfrm>
            <a:off x="3862388" y="8859838"/>
            <a:ext cx="2970212" cy="461962"/>
          </a:xfrm>
          <a:prstGeom prst="rect">
            <a:avLst/>
          </a:prstGeom>
          <a:noFill/>
          <a:ln w="9525">
            <a:noFill/>
            <a:miter lim="800000"/>
            <a:headEnd/>
            <a:tailEnd/>
          </a:ln>
          <a:effectLst/>
        </p:spPr>
        <p:txBody>
          <a:bodyPr vert="horz" wrap="square" lIns="90582" tIns="45291" rIns="90582" bIns="45291" numCol="1" anchor="b" anchorCtr="0" compatLnSpc="1">
            <a:prstTxWarp prst="textNoShape">
              <a:avLst/>
            </a:prstTxWarp>
          </a:bodyPr>
          <a:lstStyle>
            <a:lvl1pPr algn="r" defTabSz="904875">
              <a:defRPr sz="1200">
                <a:effectLst>
                  <a:outerShdw blurRad="38100" dist="38100" dir="2700000" algn="tl">
                    <a:srgbClr val="C0C0C0"/>
                  </a:outerShdw>
                </a:effectLst>
                <a:latin typeface="Times New Roman" pitchFamily="18" charset="0"/>
              </a:defRPr>
            </a:lvl1pPr>
          </a:lstStyle>
          <a:p>
            <a:pPr>
              <a:defRPr/>
            </a:pPr>
            <a:fld id="{491DAA7C-EEAA-4131-9A5A-409C974397BB}" type="slidenum">
              <a:rPr lang="en-US"/>
              <a:pPr>
                <a:defRPr/>
              </a:pPr>
              <a:t>‹#›</a:t>
            </a:fld>
            <a:endParaRPr lang="en-US"/>
          </a:p>
        </p:txBody>
      </p:sp>
    </p:spTree>
    <p:extLst>
      <p:ext uri="{BB962C8B-B14F-4D97-AF65-F5344CB8AC3E}">
        <p14:creationId xmlns:p14="http://schemas.microsoft.com/office/powerpoint/2010/main" val="2362367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66725"/>
          </a:xfrm>
          <a:prstGeom prst="rect">
            <a:avLst/>
          </a:prstGeom>
          <a:noFill/>
          <a:ln w="9525">
            <a:noFill/>
            <a:miter lim="800000"/>
            <a:headEnd/>
            <a:tailEnd/>
          </a:ln>
          <a:effectLst/>
        </p:spPr>
        <p:txBody>
          <a:bodyPr vert="horz" wrap="square" lIns="91868" tIns="45934" rIns="91868" bIns="45934" numCol="1" anchor="t" anchorCtr="0" compatLnSpc="1">
            <a:prstTxWarp prst="textNoShape">
              <a:avLst/>
            </a:prstTxWarp>
          </a:bodyPr>
          <a:lstStyle>
            <a:lvl1pPr defTabSz="919163">
              <a:defRPr sz="1200">
                <a:latin typeface="Times New Roman" pitchFamily="18" charset="0"/>
              </a:defRPr>
            </a:lvl1pPr>
          </a:lstStyle>
          <a:p>
            <a:pPr>
              <a:defRPr/>
            </a:pPr>
            <a:endParaRPr lang="en-US"/>
          </a:p>
        </p:txBody>
      </p:sp>
      <p:sp>
        <p:nvSpPr>
          <p:cNvPr id="12291" name="Rectangle 3"/>
          <p:cNvSpPr>
            <a:spLocks noGrp="1" noChangeArrowheads="1"/>
          </p:cNvSpPr>
          <p:nvPr>
            <p:ph type="dt" idx="1"/>
          </p:nvPr>
        </p:nvSpPr>
        <p:spPr bwMode="auto">
          <a:xfrm>
            <a:off x="3886200" y="0"/>
            <a:ext cx="2971800" cy="466725"/>
          </a:xfrm>
          <a:prstGeom prst="rect">
            <a:avLst/>
          </a:prstGeom>
          <a:noFill/>
          <a:ln w="9525">
            <a:noFill/>
            <a:miter lim="800000"/>
            <a:headEnd/>
            <a:tailEnd/>
          </a:ln>
          <a:effectLst/>
        </p:spPr>
        <p:txBody>
          <a:bodyPr vert="horz" wrap="square" lIns="91868" tIns="45934" rIns="91868" bIns="45934" numCol="1" anchor="t" anchorCtr="0" compatLnSpc="1">
            <a:prstTxWarp prst="textNoShape">
              <a:avLst/>
            </a:prstTxWarp>
          </a:bodyPr>
          <a:lstStyle>
            <a:lvl1pPr algn="r" defTabSz="919163">
              <a:defRPr sz="1200">
                <a:latin typeface="Times New Roman" pitchFamily="18" charset="0"/>
              </a:defRPr>
            </a:lvl1pPr>
          </a:lstStyle>
          <a:p>
            <a:pPr>
              <a:defRPr/>
            </a:pPr>
            <a:endParaRPr lang="en-US"/>
          </a:p>
        </p:txBody>
      </p:sp>
      <p:sp>
        <p:nvSpPr>
          <p:cNvPr id="41988" name="Rectangle 4"/>
          <p:cNvSpPr>
            <a:spLocks noGrp="1" noRot="1" noChangeAspect="1" noChangeArrowheads="1" noTextEdit="1"/>
          </p:cNvSpPr>
          <p:nvPr>
            <p:ph type="sldImg" idx="2"/>
          </p:nvPr>
        </p:nvSpPr>
        <p:spPr bwMode="auto">
          <a:xfrm>
            <a:off x="1104900" y="695325"/>
            <a:ext cx="4651375" cy="3487738"/>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915988" y="4414838"/>
            <a:ext cx="5026025" cy="4186237"/>
          </a:xfrm>
          <a:prstGeom prst="rect">
            <a:avLst/>
          </a:prstGeom>
          <a:noFill/>
          <a:ln w="9525">
            <a:noFill/>
            <a:miter lim="800000"/>
            <a:headEnd/>
            <a:tailEnd/>
          </a:ln>
          <a:effectLst/>
        </p:spPr>
        <p:txBody>
          <a:bodyPr vert="horz" wrap="square" lIns="91868" tIns="45934" rIns="91868" bIns="4593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294" name="Rectangle 6"/>
          <p:cNvSpPr>
            <a:spLocks noGrp="1" noChangeArrowheads="1"/>
          </p:cNvSpPr>
          <p:nvPr>
            <p:ph type="ftr" sz="quarter" idx="4"/>
          </p:nvPr>
        </p:nvSpPr>
        <p:spPr bwMode="auto">
          <a:xfrm>
            <a:off x="0" y="8829675"/>
            <a:ext cx="2971800" cy="466725"/>
          </a:xfrm>
          <a:prstGeom prst="rect">
            <a:avLst/>
          </a:prstGeom>
          <a:noFill/>
          <a:ln w="9525">
            <a:noFill/>
            <a:miter lim="800000"/>
            <a:headEnd/>
            <a:tailEnd/>
          </a:ln>
          <a:effectLst/>
        </p:spPr>
        <p:txBody>
          <a:bodyPr vert="horz" wrap="square" lIns="91868" tIns="45934" rIns="91868" bIns="45934" numCol="1" anchor="b" anchorCtr="0" compatLnSpc="1">
            <a:prstTxWarp prst="textNoShape">
              <a:avLst/>
            </a:prstTxWarp>
          </a:bodyPr>
          <a:lstStyle>
            <a:lvl1pPr defTabSz="919163">
              <a:defRPr sz="1200">
                <a:latin typeface="Times New Roman" pitchFamily="18" charset="0"/>
              </a:defRPr>
            </a:lvl1pPr>
          </a:lstStyle>
          <a:p>
            <a:pPr>
              <a:defRPr/>
            </a:pPr>
            <a:endParaRPr lang="en-US"/>
          </a:p>
        </p:txBody>
      </p:sp>
      <p:sp>
        <p:nvSpPr>
          <p:cNvPr id="12295" name="Rectangle 7"/>
          <p:cNvSpPr>
            <a:spLocks noGrp="1" noChangeArrowheads="1"/>
          </p:cNvSpPr>
          <p:nvPr>
            <p:ph type="sldNum" sz="quarter" idx="5"/>
          </p:nvPr>
        </p:nvSpPr>
        <p:spPr bwMode="auto">
          <a:xfrm>
            <a:off x="3886200" y="8829675"/>
            <a:ext cx="2971800" cy="466725"/>
          </a:xfrm>
          <a:prstGeom prst="rect">
            <a:avLst/>
          </a:prstGeom>
          <a:noFill/>
          <a:ln w="9525">
            <a:noFill/>
            <a:miter lim="800000"/>
            <a:headEnd/>
            <a:tailEnd/>
          </a:ln>
          <a:effectLst/>
        </p:spPr>
        <p:txBody>
          <a:bodyPr vert="horz" wrap="square" lIns="91868" tIns="45934" rIns="91868" bIns="45934" numCol="1" anchor="b" anchorCtr="0" compatLnSpc="1">
            <a:prstTxWarp prst="textNoShape">
              <a:avLst/>
            </a:prstTxWarp>
          </a:bodyPr>
          <a:lstStyle>
            <a:lvl1pPr algn="r" defTabSz="919163">
              <a:defRPr sz="1200">
                <a:latin typeface="Times New Roman" pitchFamily="18" charset="0"/>
              </a:defRPr>
            </a:lvl1pPr>
          </a:lstStyle>
          <a:p>
            <a:pPr>
              <a:defRPr/>
            </a:pPr>
            <a:fld id="{D9B0F820-9480-4047-97BE-0C6FC545AFAA}" type="slidenum">
              <a:rPr lang="en-US"/>
              <a:pPr>
                <a:defRPr/>
              </a:pPr>
              <a:t>‹#›</a:t>
            </a:fld>
            <a:endParaRPr lang="en-US"/>
          </a:p>
        </p:txBody>
      </p:sp>
    </p:spTree>
    <p:extLst>
      <p:ext uri="{BB962C8B-B14F-4D97-AF65-F5344CB8AC3E}">
        <p14:creationId xmlns:p14="http://schemas.microsoft.com/office/powerpoint/2010/main" val="37020860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3BC5DF37-4E39-4585-B12C-CD6193889C32}" type="slidenum">
              <a:rPr lang="en-US" smtClean="0"/>
              <a:pPr/>
              <a:t>1</a:t>
            </a:fld>
            <a:endParaRPr 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734595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09F04070-048D-4CA7-909E-409BED721CBA}" type="slidenum">
              <a:rPr lang="en-US" smtClean="0"/>
              <a:pPr/>
              <a:t>24</a:t>
            </a:fld>
            <a:endParaRPr 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897084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F6DC033B-06E4-4D4A-AE38-DD492BA49187}" type="slidenum">
              <a:rPr lang="en-US" smtClean="0"/>
              <a:pPr/>
              <a:t>25</a:t>
            </a:fld>
            <a:endParaRPr 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734582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48EA36A4-8180-4E51-8D2D-52D33AEA72FF}" type="slidenum">
              <a:rPr lang="en-US" smtClean="0"/>
              <a:pPr/>
              <a:t>26</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20325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E4AFDDF0-4226-4979-8ECF-6149A844C319}" type="slidenum">
              <a:rPr lang="en-US" smtClean="0"/>
              <a:pPr/>
              <a:t>27</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788913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C8FD42F9-35DE-4460-91DE-4AE99C5DB182}" type="slidenum">
              <a:rPr lang="en-US" smtClean="0"/>
              <a:pPr/>
              <a:t>32</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4469174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150A2DFC-6BBD-4C9F-84F7-A2B88CDF6E01}" type="slidenum">
              <a:rPr lang="en-US" smtClean="0"/>
              <a:pPr/>
              <a:t>33</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7069322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3E0D3E4E-3B83-4626-B987-C83221850E06}" type="slidenum">
              <a:rPr lang="en-US" smtClean="0"/>
              <a:pPr/>
              <a:t>34</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6789712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9C2AD071-B68C-41DE-8CE3-93B2764E50F2}" type="slidenum">
              <a:rPr lang="en-US" smtClean="0"/>
              <a:pPr/>
              <a:t>36</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5285262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A6FA9F94-316D-46CA-BE4F-689AE67CC060}" type="slidenum">
              <a:rPr lang="en-US" smtClean="0"/>
              <a:pPr/>
              <a:t>37</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753908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14A21896-AFE2-44E3-A595-D09F1847BA9E}" type="slidenum">
              <a:rPr lang="en-US" smtClean="0"/>
              <a:pPr/>
              <a:t>8</a:t>
            </a:fld>
            <a:endParaRPr 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621415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E4A225E4-9D99-4ECD-B0A5-6E01500A9832}" type="slidenum">
              <a:rPr lang="en-US" smtClean="0"/>
              <a:pPr/>
              <a:t>11</a:t>
            </a:fld>
            <a:endParaRPr lang="en-US" smtClean="0"/>
          </a:p>
        </p:txBody>
      </p:sp>
      <p:sp>
        <p:nvSpPr>
          <p:cNvPr id="45059" name="Rectangle 2"/>
          <p:cNvSpPr>
            <a:spLocks noGrp="1" noRot="1" noChangeAspect="1" noChangeArrowheads="1" noTextEdit="1"/>
          </p:cNvSpPr>
          <p:nvPr>
            <p:ph type="sldImg"/>
          </p:nvPr>
        </p:nvSpPr>
        <p:spPr>
          <a:xfrm>
            <a:off x="1103313" y="695325"/>
            <a:ext cx="4652962" cy="3489325"/>
          </a:xfrm>
          <a:ln/>
        </p:spPr>
      </p:sp>
      <p:sp>
        <p:nvSpPr>
          <p:cNvPr id="45060" name="Rectangle 3"/>
          <p:cNvSpPr>
            <a:spLocks noGrp="1" noChangeArrowheads="1"/>
          </p:cNvSpPr>
          <p:nvPr>
            <p:ph type="body" idx="1"/>
          </p:nvPr>
        </p:nvSpPr>
        <p:spPr>
          <a:noFill/>
          <a:ln/>
        </p:spPr>
        <p:txBody>
          <a:bodyPr lIns="92089" tIns="46045" rIns="92089" bIns="46045"/>
          <a:lstStyle/>
          <a:p>
            <a:r>
              <a:rPr lang="en-US" smtClean="0"/>
              <a:t>(Read definition.)  Otherwise known as “Buying Recycled”.  Shown here is one of the few absolutely mandatory standards – that we as federal agencies purchase paper with a minimum recycled content of 30%.  This became effective 1 January 1999.</a:t>
            </a:r>
          </a:p>
        </p:txBody>
      </p:sp>
    </p:spTree>
    <p:extLst>
      <p:ext uri="{BB962C8B-B14F-4D97-AF65-F5344CB8AC3E}">
        <p14:creationId xmlns:p14="http://schemas.microsoft.com/office/powerpoint/2010/main" val="2709755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AD8B2AE0-25B2-4989-B2C3-8B0873DA69A4}" type="slidenum">
              <a:rPr lang="en-US" smtClean="0"/>
              <a:pPr/>
              <a:t>18</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779288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246476F5-12C2-4021-B4F6-BC36EA2C2A01}" type="slidenum">
              <a:rPr lang="en-US" smtClean="0"/>
              <a:pPr/>
              <a:t>19</a:t>
            </a:fld>
            <a:endParaRPr 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0989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96A54BD4-61EC-400A-AA24-AEE9D2743D62}" type="slidenum">
              <a:rPr lang="en-US" smtClean="0"/>
              <a:pPr/>
              <a:t>20</a:t>
            </a:fld>
            <a:endParaRPr lang="en-US"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634622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F64C3633-B196-4807-A6A4-0CEC255F7D3C}" type="slidenum">
              <a:rPr lang="en-US" smtClean="0"/>
              <a:pPr/>
              <a:t>21</a:t>
            </a:fld>
            <a:endParaRPr 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025123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53199031-1E59-4CFC-960F-C79475AE9B67}" type="slidenum">
              <a:rPr lang="en-US" smtClean="0"/>
              <a:pPr/>
              <a:t>22</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980061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C379975C-14DC-409A-884A-7AEBD5494124}" type="slidenum">
              <a:rPr lang="en-US" smtClean="0"/>
              <a:pPr/>
              <a:t>23</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100144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en-US"/>
            </a:p>
          </p:txBody>
        </p:sp>
        <p:grpSp>
          <p:nvGrpSpPr>
            <p:cNvPr id="6" name="Group 4"/>
            <p:cNvGrpSpPr>
              <a:grpSpLocks/>
            </p:cNvGrpSpPr>
            <p:nvPr userDrawn="1"/>
          </p:nvGrpSpPr>
          <p:grpSpPr bwMode="auto">
            <a:xfrm>
              <a:off x="3528" y="3715"/>
              <a:ext cx="792" cy="521"/>
              <a:chOff x="3527" y="3715"/>
              <a:chExt cx="792" cy="521"/>
            </a:xfrm>
          </p:grpSpPr>
          <p:sp>
            <p:nvSpPr>
              <p:cNvPr id="57" name="Oval 5"/>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w="9525">
                <a:noFill/>
                <a:round/>
                <a:headEnd/>
                <a:tailEnd/>
              </a:ln>
              <a:effectLst/>
            </p:spPr>
            <p:txBody>
              <a:bodyPr/>
              <a:lstStyle/>
              <a:p>
                <a:pPr>
                  <a:defRPr/>
                </a:pPr>
                <a:endParaRPr lang="en-US"/>
              </a:p>
            </p:txBody>
          </p:sp>
          <p:sp>
            <p:nvSpPr>
              <p:cNvPr id="58" name="Oval 6"/>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w="9525">
                <a:noFill/>
                <a:round/>
                <a:headEnd/>
                <a:tailEnd/>
              </a:ln>
              <a:effectLst/>
            </p:spPr>
            <p:txBody>
              <a:bodyPr/>
              <a:lstStyle/>
              <a:p>
                <a:pPr>
                  <a:defRPr/>
                </a:pPr>
                <a:endParaRPr lang="en-US"/>
              </a:p>
            </p:txBody>
          </p:sp>
          <p:sp>
            <p:nvSpPr>
              <p:cNvPr id="59" name="Oval 7"/>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US"/>
              </a:p>
            </p:txBody>
          </p:sp>
          <p:sp>
            <p:nvSpPr>
              <p:cNvPr id="60" name="Oval 8"/>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defRPr/>
                </a:pPr>
                <a:endParaRPr lang="en-US"/>
              </a:p>
            </p:txBody>
          </p:sp>
          <p:sp>
            <p:nvSpPr>
              <p:cNvPr id="61" name="Oval 9"/>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US"/>
              </a:p>
            </p:txBody>
          </p:sp>
          <p:sp>
            <p:nvSpPr>
              <p:cNvPr id="62" name="Freeform 10"/>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w="9525">
                <a:noFill/>
                <a:round/>
                <a:headEnd/>
                <a:tailEnd/>
              </a:ln>
            </p:spPr>
            <p:txBody>
              <a:bodyPr/>
              <a:lstStyle/>
              <a:p>
                <a:pPr>
                  <a:defRPr/>
                </a:pPr>
                <a:endParaRPr lang="en-US"/>
              </a:p>
            </p:txBody>
          </p:sp>
          <p:sp>
            <p:nvSpPr>
              <p:cNvPr id="63" name="Freeform 11"/>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w="9525">
                <a:noFill/>
                <a:round/>
                <a:headEnd/>
                <a:tailEnd/>
              </a:ln>
            </p:spPr>
            <p:txBody>
              <a:bodyPr/>
              <a:lstStyle/>
              <a:p>
                <a:pPr>
                  <a:defRPr/>
                </a:pPr>
                <a:endParaRPr lang="en-US"/>
              </a:p>
            </p:txBody>
          </p:sp>
          <p:sp>
            <p:nvSpPr>
              <p:cNvPr id="64" name="Freeform 12"/>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US"/>
              </a:p>
            </p:txBody>
          </p:sp>
          <p:sp>
            <p:nvSpPr>
              <p:cNvPr id="65" name="Freeform 13"/>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w="9525">
                <a:noFill/>
                <a:round/>
                <a:headEnd/>
                <a:tailEnd/>
              </a:ln>
            </p:spPr>
            <p:txBody>
              <a:bodyPr/>
              <a:lstStyle/>
              <a:p>
                <a:pPr>
                  <a:defRPr/>
                </a:pPr>
                <a:endParaRPr lang="en-US"/>
              </a:p>
            </p:txBody>
          </p:sp>
          <p:sp>
            <p:nvSpPr>
              <p:cNvPr id="66" name="Freeform 14"/>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w="9525">
                <a:noFill/>
                <a:round/>
                <a:headEnd/>
                <a:tailEnd/>
              </a:ln>
            </p:spPr>
            <p:txBody>
              <a:bodyPr/>
              <a:lstStyle/>
              <a:p>
                <a:pPr>
                  <a:defRPr/>
                </a:pPr>
                <a:endParaRPr lang="en-US"/>
              </a:p>
            </p:txBody>
          </p:sp>
          <p:sp>
            <p:nvSpPr>
              <p:cNvPr id="67" name="Oval 15"/>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US"/>
              </a:p>
            </p:txBody>
          </p:sp>
        </p:grpSp>
        <p:grpSp>
          <p:nvGrpSpPr>
            <p:cNvPr id="7" name="Group 16"/>
            <p:cNvGrpSpPr>
              <a:grpSpLocks/>
            </p:cNvGrpSpPr>
            <p:nvPr userDrawn="1"/>
          </p:nvGrpSpPr>
          <p:grpSpPr bwMode="auto">
            <a:xfrm>
              <a:off x="1776" y="3631"/>
              <a:ext cx="1626" cy="683"/>
              <a:chOff x="1776" y="3631"/>
              <a:chExt cx="1626" cy="683"/>
            </a:xfrm>
          </p:grpSpPr>
          <p:sp>
            <p:nvSpPr>
              <p:cNvPr id="39" name="Oval 17"/>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w="9525">
                <a:noFill/>
                <a:round/>
                <a:headEnd/>
                <a:tailEnd/>
              </a:ln>
              <a:effectLst/>
            </p:spPr>
            <p:txBody>
              <a:bodyPr/>
              <a:lstStyle/>
              <a:p>
                <a:pPr>
                  <a:defRPr/>
                </a:pPr>
                <a:endParaRPr lang="en-US"/>
              </a:p>
            </p:txBody>
          </p:sp>
          <p:sp>
            <p:nvSpPr>
              <p:cNvPr id="40" name="Oval 18"/>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w="9525">
                <a:noFill/>
                <a:round/>
                <a:headEnd/>
                <a:tailEnd/>
              </a:ln>
              <a:effectLst/>
            </p:spPr>
            <p:txBody>
              <a:bodyPr/>
              <a:lstStyle/>
              <a:p>
                <a:pPr>
                  <a:defRPr/>
                </a:pPr>
                <a:endParaRPr lang="en-US"/>
              </a:p>
            </p:txBody>
          </p:sp>
          <p:sp>
            <p:nvSpPr>
              <p:cNvPr id="41" name="Oval 19"/>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w="9525">
                <a:noFill/>
                <a:round/>
                <a:headEnd/>
                <a:tailEnd/>
              </a:ln>
              <a:effectLst/>
            </p:spPr>
            <p:txBody>
              <a:bodyPr/>
              <a:lstStyle/>
              <a:p>
                <a:pPr>
                  <a:defRPr/>
                </a:pPr>
                <a:endParaRPr lang="en-US"/>
              </a:p>
            </p:txBody>
          </p:sp>
          <p:sp>
            <p:nvSpPr>
              <p:cNvPr id="42" name="Oval 20"/>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defRPr/>
                </a:pPr>
                <a:endParaRPr lang="en-US"/>
              </a:p>
            </p:txBody>
          </p:sp>
          <p:sp>
            <p:nvSpPr>
              <p:cNvPr id="43" name="Oval 21"/>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US"/>
              </a:p>
            </p:txBody>
          </p:sp>
          <p:sp>
            <p:nvSpPr>
              <p:cNvPr id="44" name="Oval 22"/>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defRPr/>
                </a:pPr>
                <a:endParaRPr lang="en-US"/>
              </a:p>
            </p:txBody>
          </p:sp>
          <p:sp>
            <p:nvSpPr>
              <p:cNvPr id="45" name="Oval 23"/>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w="9525">
                <a:noFill/>
                <a:round/>
                <a:headEnd/>
                <a:tailEnd/>
              </a:ln>
              <a:effectLst/>
            </p:spPr>
            <p:txBody>
              <a:bodyPr/>
              <a:lstStyle/>
              <a:p>
                <a:pPr>
                  <a:defRPr/>
                </a:pPr>
                <a:endParaRPr lang="en-US"/>
              </a:p>
            </p:txBody>
          </p:sp>
          <p:sp>
            <p:nvSpPr>
              <p:cNvPr id="46" name="Oval 24"/>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w="9525">
                <a:noFill/>
                <a:round/>
                <a:headEnd/>
                <a:tailEnd/>
              </a:ln>
              <a:effectLst/>
            </p:spPr>
            <p:txBody>
              <a:bodyPr/>
              <a:lstStyle/>
              <a:p>
                <a:pPr>
                  <a:defRPr/>
                </a:pPr>
                <a:endParaRPr lang="en-US"/>
              </a:p>
            </p:txBody>
          </p:sp>
          <p:sp>
            <p:nvSpPr>
              <p:cNvPr id="47"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w="9525">
                <a:noFill/>
                <a:round/>
                <a:headEnd/>
                <a:tailEnd/>
              </a:ln>
            </p:spPr>
            <p:txBody>
              <a:bodyPr/>
              <a:lstStyle/>
              <a:p>
                <a:pPr>
                  <a:defRPr/>
                </a:pPr>
                <a:endParaRPr lang="en-US"/>
              </a:p>
            </p:txBody>
          </p:sp>
          <p:sp>
            <p:nvSpPr>
              <p:cNvPr id="48"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w="9525">
                <a:noFill/>
                <a:round/>
                <a:headEnd/>
                <a:tailEnd/>
              </a:ln>
            </p:spPr>
            <p:txBody>
              <a:bodyPr/>
              <a:lstStyle/>
              <a:p>
                <a:pPr>
                  <a:defRPr/>
                </a:pPr>
                <a:endParaRPr lang="en-US"/>
              </a:p>
            </p:txBody>
          </p:sp>
          <p:sp>
            <p:nvSpPr>
              <p:cNvPr id="49"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w="9525">
                <a:noFill/>
                <a:round/>
                <a:headEnd/>
                <a:tailEnd/>
              </a:ln>
            </p:spPr>
            <p:txBody>
              <a:bodyPr/>
              <a:lstStyle/>
              <a:p>
                <a:pPr>
                  <a:defRPr/>
                </a:pPr>
                <a:endParaRPr lang="en-US"/>
              </a:p>
            </p:txBody>
          </p:sp>
          <p:sp>
            <p:nvSpPr>
              <p:cNvPr id="50"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w="9525">
                <a:noFill/>
                <a:round/>
                <a:headEnd/>
                <a:tailEnd/>
              </a:ln>
            </p:spPr>
            <p:txBody>
              <a:bodyPr/>
              <a:lstStyle/>
              <a:p>
                <a:pPr>
                  <a:defRPr/>
                </a:pPr>
                <a:endParaRPr lang="en-US"/>
              </a:p>
            </p:txBody>
          </p:sp>
          <p:sp>
            <p:nvSpPr>
              <p:cNvPr id="51"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2"/>
              </a:solidFill>
              <a:ln w="9525">
                <a:noFill/>
                <a:round/>
                <a:headEnd/>
                <a:tailEnd/>
              </a:ln>
            </p:spPr>
            <p:txBody>
              <a:bodyPr/>
              <a:lstStyle/>
              <a:p>
                <a:pPr>
                  <a:defRPr/>
                </a:pPr>
                <a:endParaRPr lang="en-US"/>
              </a:p>
            </p:txBody>
          </p:sp>
          <p:sp>
            <p:nvSpPr>
              <p:cNvPr id="52"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2"/>
              </a:solidFill>
              <a:ln w="9525">
                <a:noFill/>
                <a:round/>
                <a:headEnd/>
                <a:tailEnd/>
              </a:ln>
            </p:spPr>
            <p:txBody>
              <a:bodyPr/>
              <a:lstStyle/>
              <a:p>
                <a:pPr>
                  <a:defRPr/>
                </a:pPr>
                <a:endParaRPr lang="en-US"/>
              </a:p>
            </p:txBody>
          </p:sp>
          <p:sp>
            <p:nvSpPr>
              <p:cNvPr id="53"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US"/>
              </a:p>
            </p:txBody>
          </p:sp>
          <p:sp>
            <p:nvSpPr>
              <p:cNvPr id="54"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US"/>
              </a:p>
            </p:txBody>
          </p:sp>
          <p:sp>
            <p:nvSpPr>
              <p:cNvPr id="55"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US"/>
              </a:p>
            </p:txBody>
          </p:sp>
          <p:sp>
            <p:nvSpPr>
              <p:cNvPr id="56"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2"/>
              </a:solidFill>
              <a:ln w="9525">
                <a:noFill/>
                <a:round/>
                <a:headEnd/>
                <a:tailEnd/>
              </a:ln>
            </p:spPr>
            <p:txBody>
              <a:bodyPr/>
              <a:lstStyle/>
              <a:p>
                <a:pPr>
                  <a:defRPr/>
                </a:pPr>
                <a:endParaRPr lang="en-US"/>
              </a:p>
            </p:txBody>
          </p:sp>
        </p:grpSp>
        <p:grpSp>
          <p:nvGrpSpPr>
            <p:cNvPr id="8" name="Group 35"/>
            <p:cNvGrpSpPr>
              <a:grpSpLocks/>
            </p:cNvGrpSpPr>
            <p:nvPr userDrawn="1"/>
          </p:nvGrpSpPr>
          <p:grpSpPr bwMode="auto">
            <a:xfrm>
              <a:off x="4128" y="3360"/>
              <a:ext cx="1351" cy="821"/>
              <a:chOff x="4128" y="3360"/>
              <a:chExt cx="1351" cy="821"/>
            </a:xfrm>
          </p:grpSpPr>
          <p:sp>
            <p:nvSpPr>
              <p:cNvPr id="22" name="Freeform 36"/>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US"/>
              </a:p>
            </p:txBody>
          </p:sp>
          <p:sp>
            <p:nvSpPr>
              <p:cNvPr id="23" name="Freeform 37"/>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US"/>
              </a:p>
            </p:txBody>
          </p:sp>
          <p:sp>
            <p:nvSpPr>
              <p:cNvPr id="24" name="Freeform 38"/>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w="9525">
                <a:noFill/>
                <a:round/>
                <a:headEnd/>
                <a:tailEnd/>
              </a:ln>
            </p:spPr>
            <p:txBody>
              <a:bodyPr/>
              <a:lstStyle/>
              <a:p>
                <a:pPr>
                  <a:defRPr/>
                </a:pPr>
                <a:endParaRPr lang="en-US"/>
              </a:p>
            </p:txBody>
          </p:sp>
          <p:sp>
            <p:nvSpPr>
              <p:cNvPr id="25" name="Freeform 39"/>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US"/>
              </a:p>
            </p:txBody>
          </p:sp>
          <p:sp>
            <p:nvSpPr>
              <p:cNvPr id="26" name="Freeform 40"/>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US"/>
              </a:p>
            </p:txBody>
          </p:sp>
          <p:sp>
            <p:nvSpPr>
              <p:cNvPr id="27" name="Freeform 41"/>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US"/>
              </a:p>
            </p:txBody>
          </p:sp>
          <p:sp>
            <p:nvSpPr>
              <p:cNvPr id="28" name="Freeform 42"/>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US"/>
              </a:p>
            </p:txBody>
          </p:sp>
          <p:sp>
            <p:nvSpPr>
              <p:cNvPr id="29" name="Freeform 43"/>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solidFill>
                <a:schemeClr val="accent2"/>
              </a:solidFill>
              <a:ln w="9525">
                <a:noFill/>
                <a:round/>
                <a:headEnd/>
                <a:tailEnd/>
              </a:ln>
            </p:spPr>
            <p:txBody>
              <a:bodyPr/>
              <a:lstStyle/>
              <a:p>
                <a:pPr>
                  <a:defRPr/>
                </a:pPr>
                <a:endParaRPr lang="en-US"/>
              </a:p>
            </p:txBody>
          </p:sp>
          <p:sp>
            <p:nvSpPr>
              <p:cNvPr id="30" name="Freeform 44"/>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w="9525">
                <a:noFill/>
                <a:round/>
                <a:headEnd/>
                <a:tailEnd/>
              </a:ln>
            </p:spPr>
            <p:txBody>
              <a:bodyPr/>
              <a:lstStyle/>
              <a:p>
                <a:pPr>
                  <a:defRPr/>
                </a:pPr>
                <a:endParaRPr lang="en-US"/>
              </a:p>
            </p:txBody>
          </p:sp>
          <p:sp>
            <p:nvSpPr>
              <p:cNvPr id="31" name="Freeform 45"/>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US"/>
              </a:p>
            </p:txBody>
          </p:sp>
          <p:sp>
            <p:nvSpPr>
              <p:cNvPr id="32" name="Freeform 46"/>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US"/>
              </a:p>
            </p:txBody>
          </p:sp>
          <p:sp>
            <p:nvSpPr>
              <p:cNvPr id="33" name="Oval 47"/>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w="9525">
                <a:noFill/>
                <a:round/>
                <a:headEnd/>
                <a:tailEnd/>
              </a:ln>
              <a:effectLst/>
            </p:spPr>
            <p:txBody>
              <a:bodyPr/>
              <a:lstStyle/>
              <a:p>
                <a:pPr>
                  <a:defRPr/>
                </a:pPr>
                <a:endParaRPr lang="en-US"/>
              </a:p>
            </p:txBody>
          </p:sp>
          <p:sp>
            <p:nvSpPr>
              <p:cNvPr id="34" name="Oval 48"/>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w="9525">
                <a:noFill/>
                <a:round/>
                <a:headEnd/>
                <a:tailEnd/>
              </a:ln>
              <a:effectLst/>
            </p:spPr>
            <p:txBody>
              <a:bodyPr/>
              <a:lstStyle/>
              <a:p>
                <a:pPr>
                  <a:defRPr/>
                </a:pPr>
                <a:endParaRPr lang="en-US"/>
              </a:p>
            </p:txBody>
          </p:sp>
          <p:sp>
            <p:nvSpPr>
              <p:cNvPr id="35" name="Oval 49"/>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US"/>
              </a:p>
            </p:txBody>
          </p:sp>
          <p:sp>
            <p:nvSpPr>
              <p:cNvPr id="36" name="Oval 50"/>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US"/>
              </a:p>
            </p:txBody>
          </p:sp>
          <p:sp>
            <p:nvSpPr>
              <p:cNvPr id="37" name="Oval 51"/>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US"/>
              </a:p>
            </p:txBody>
          </p:sp>
          <p:sp>
            <p:nvSpPr>
              <p:cNvPr id="38" name="Oval 52"/>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defRPr/>
                </a:pPr>
                <a:endParaRPr lang="en-US"/>
              </a:p>
            </p:txBody>
          </p:sp>
        </p:grpSp>
        <p:grpSp>
          <p:nvGrpSpPr>
            <p:cNvPr id="9" name="Group 53"/>
            <p:cNvGrpSpPr>
              <a:grpSpLocks/>
            </p:cNvGrpSpPr>
            <p:nvPr userDrawn="1"/>
          </p:nvGrpSpPr>
          <p:grpSpPr bwMode="auto">
            <a:xfrm>
              <a:off x="5280" y="3024"/>
              <a:ext cx="425" cy="258"/>
              <a:chOff x="5280" y="3024"/>
              <a:chExt cx="425" cy="258"/>
            </a:xfrm>
          </p:grpSpPr>
          <p:sp>
            <p:nvSpPr>
              <p:cNvPr id="10" name="Freeform 54"/>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a:p>
            </p:txBody>
          </p:sp>
          <p:sp>
            <p:nvSpPr>
              <p:cNvPr id="11" name="Freeform 55"/>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a:p>
            </p:txBody>
          </p:sp>
          <p:sp>
            <p:nvSpPr>
              <p:cNvPr id="12" name="Freeform 56"/>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a:p>
            </p:txBody>
          </p:sp>
          <p:sp>
            <p:nvSpPr>
              <p:cNvPr id="13" name="Freeform 57"/>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a:p>
            </p:txBody>
          </p:sp>
          <p:sp>
            <p:nvSpPr>
              <p:cNvPr id="14" name="Freeform 58"/>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en-US"/>
              </a:p>
            </p:txBody>
          </p:sp>
          <p:sp>
            <p:nvSpPr>
              <p:cNvPr id="15" name="Freeform 59"/>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en-US"/>
              </a:p>
            </p:txBody>
          </p:sp>
          <p:sp>
            <p:nvSpPr>
              <p:cNvPr id="16" name="Freeform 60"/>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a:p>
            </p:txBody>
          </p:sp>
          <p:grpSp>
            <p:nvGrpSpPr>
              <p:cNvPr id="17" name="Group 61"/>
              <p:cNvGrpSpPr>
                <a:grpSpLocks/>
              </p:cNvGrpSpPr>
              <p:nvPr/>
            </p:nvGrpSpPr>
            <p:grpSpPr bwMode="auto">
              <a:xfrm>
                <a:off x="5381" y="3085"/>
                <a:ext cx="227" cy="132"/>
                <a:chOff x="5381" y="3085"/>
                <a:chExt cx="227" cy="132"/>
              </a:xfrm>
            </p:grpSpPr>
            <p:sp>
              <p:nvSpPr>
                <p:cNvPr id="18" name="Oval 62"/>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a:defRPr/>
                  </a:pPr>
                  <a:endParaRPr lang="en-US"/>
                </a:p>
              </p:txBody>
            </p:sp>
            <p:sp>
              <p:nvSpPr>
                <p:cNvPr id="19" name="Oval 63"/>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a:defRPr/>
                  </a:pPr>
                  <a:endParaRPr lang="en-US"/>
                </a:p>
              </p:txBody>
            </p:sp>
            <p:sp>
              <p:nvSpPr>
                <p:cNvPr id="20" name="Oval 64"/>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a:defRPr/>
                  </a:pPr>
                  <a:endParaRPr lang="en-US"/>
                </a:p>
              </p:txBody>
            </p:sp>
            <p:sp>
              <p:nvSpPr>
                <p:cNvPr id="21" name="Oval 65"/>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a:defRPr/>
                  </a:pPr>
                  <a:endParaRPr lang="en-US"/>
                </a:p>
              </p:txBody>
            </p:sp>
          </p:grpSp>
        </p:grpSp>
      </p:grpSp>
      <p:sp>
        <p:nvSpPr>
          <p:cNvPr id="615490"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615491"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68" name="Rectangle 68"/>
          <p:cNvSpPr>
            <a:spLocks noGrp="1" noChangeArrowheads="1"/>
          </p:cNvSpPr>
          <p:nvPr>
            <p:ph type="dt" sz="quarter" idx="10"/>
          </p:nvPr>
        </p:nvSpPr>
        <p:spPr>
          <a:xfrm>
            <a:off x="457200" y="6248400"/>
            <a:ext cx="2133600" cy="457200"/>
          </a:xfrm>
        </p:spPr>
        <p:txBody>
          <a:bodyPr/>
          <a:lstStyle>
            <a:lvl1pPr>
              <a:defRPr/>
            </a:lvl1pPr>
          </a:lstStyle>
          <a:p>
            <a:pPr>
              <a:defRPr/>
            </a:pPr>
            <a:fld id="{7D6FFD9A-D88A-4525-87F2-1CB5D4980373}" type="datetime1">
              <a:rPr lang="en-US"/>
              <a:pPr>
                <a:defRPr/>
              </a:pPr>
              <a:t>12/14/2015</a:t>
            </a:fld>
            <a:endParaRPr lang="en-US"/>
          </a:p>
        </p:txBody>
      </p:sp>
      <p:sp>
        <p:nvSpPr>
          <p:cNvPr id="69" name="Rectangle 69"/>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70" name="Rectangle 70"/>
          <p:cNvSpPr>
            <a:spLocks noGrp="1" noChangeArrowheads="1"/>
          </p:cNvSpPr>
          <p:nvPr>
            <p:ph type="sldNum" sz="quarter" idx="12"/>
          </p:nvPr>
        </p:nvSpPr>
        <p:spPr>
          <a:xfrm>
            <a:off x="6553200" y="6248400"/>
            <a:ext cx="2133600" cy="457200"/>
          </a:xfrm>
        </p:spPr>
        <p:txBody>
          <a:bodyPr/>
          <a:lstStyle>
            <a:lvl1pPr>
              <a:defRPr/>
            </a:lvl1pPr>
          </a:lstStyle>
          <a:p>
            <a:pPr>
              <a:defRPr/>
            </a:pPr>
            <a:fld id="{37EDF22B-58D2-4D25-97E0-08F49BF5F09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9"/>
          <p:cNvSpPr>
            <a:spLocks noGrp="1" noChangeArrowheads="1"/>
          </p:cNvSpPr>
          <p:nvPr>
            <p:ph type="dt" sz="half" idx="10"/>
          </p:nvPr>
        </p:nvSpPr>
        <p:spPr>
          <a:ln/>
        </p:spPr>
        <p:txBody>
          <a:bodyPr/>
          <a:lstStyle>
            <a:lvl1pPr>
              <a:defRPr/>
            </a:lvl1pPr>
          </a:lstStyle>
          <a:p>
            <a:pPr>
              <a:defRPr/>
            </a:pPr>
            <a:fld id="{D3481951-8181-4992-AA0B-E683099FA5B1}" type="datetime1">
              <a:rPr lang="en-US"/>
              <a:pPr>
                <a:defRPr/>
              </a:pPr>
              <a:t>12/14/2015</a:t>
            </a:fld>
            <a:endParaRPr lang="en-US"/>
          </a:p>
        </p:txBody>
      </p:sp>
      <p:sp>
        <p:nvSpPr>
          <p:cNvPr id="5" name="Rectangle 70"/>
          <p:cNvSpPr>
            <a:spLocks noGrp="1" noChangeArrowheads="1"/>
          </p:cNvSpPr>
          <p:nvPr>
            <p:ph type="ftr" sz="quarter" idx="11"/>
          </p:nvPr>
        </p:nvSpPr>
        <p:spPr>
          <a:ln/>
        </p:spPr>
        <p:txBody>
          <a:bodyPr/>
          <a:lstStyle>
            <a:lvl1pPr>
              <a:defRPr/>
            </a:lvl1pPr>
          </a:lstStyle>
          <a:p>
            <a:pPr>
              <a:defRPr/>
            </a:pPr>
            <a:endParaRPr lang="en-US"/>
          </a:p>
        </p:txBody>
      </p:sp>
      <p:sp>
        <p:nvSpPr>
          <p:cNvPr id="6" name="Rectangle 71"/>
          <p:cNvSpPr>
            <a:spLocks noGrp="1" noChangeArrowheads="1"/>
          </p:cNvSpPr>
          <p:nvPr>
            <p:ph type="sldNum" sz="quarter" idx="12"/>
          </p:nvPr>
        </p:nvSpPr>
        <p:spPr>
          <a:ln/>
        </p:spPr>
        <p:txBody>
          <a:bodyPr/>
          <a:lstStyle>
            <a:lvl1pPr>
              <a:defRPr/>
            </a:lvl1pPr>
          </a:lstStyle>
          <a:p>
            <a:pPr>
              <a:defRPr/>
            </a:pPr>
            <a:fld id="{A75937E3-C3C3-4021-8811-1F979787E6A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48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48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9"/>
          <p:cNvSpPr>
            <a:spLocks noGrp="1" noChangeArrowheads="1"/>
          </p:cNvSpPr>
          <p:nvPr>
            <p:ph type="dt" sz="half" idx="10"/>
          </p:nvPr>
        </p:nvSpPr>
        <p:spPr>
          <a:ln/>
        </p:spPr>
        <p:txBody>
          <a:bodyPr/>
          <a:lstStyle>
            <a:lvl1pPr>
              <a:defRPr/>
            </a:lvl1pPr>
          </a:lstStyle>
          <a:p>
            <a:pPr>
              <a:defRPr/>
            </a:pPr>
            <a:fld id="{8190ADB3-0B4D-4305-A74A-618FE3973449}" type="datetime1">
              <a:rPr lang="en-US"/>
              <a:pPr>
                <a:defRPr/>
              </a:pPr>
              <a:t>12/14/2015</a:t>
            </a:fld>
            <a:endParaRPr lang="en-US"/>
          </a:p>
        </p:txBody>
      </p:sp>
      <p:sp>
        <p:nvSpPr>
          <p:cNvPr id="5" name="Rectangle 70"/>
          <p:cNvSpPr>
            <a:spLocks noGrp="1" noChangeArrowheads="1"/>
          </p:cNvSpPr>
          <p:nvPr>
            <p:ph type="ftr" sz="quarter" idx="11"/>
          </p:nvPr>
        </p:nvSpPr>
        <p:spPr>
          <a:ln/>
        </p:spPr>
        <p:txBody>
          <a:bodyPr/>
          <a:lstStyle>
            <a:lvl1pPr>
              <a:defRPr/>
            </a:lvl1pPr>
          </a:lstStyle>
          <a:p>
            <a:pPr>
              <a:defRPr/>
            </a:pPr>
            <a:endParaRPr lang="en-US"/>
          </a:p>
        </p:txBody>
      </p:sp>
      <p:sp>
        <p:nvSpPr>
          <p:cNvPr id="6" name="Rectangle 71"/>
          <p:cNvSpPr>
            <a:spLocks noGrp="1" noChangeArrowheads="1"/>
          </p:cNvSpPr>
          <p:nvPr>
            <p:ph type="sldNum" sz="quarter" idx="12"/>
          </p:nvPr>
        </p:nvSpPr>
        <p:spPr>
          <a:ln/>
        </p:spPr>
        <p:txBody>
          <a:bodyPr/>
          <a:lstStyle>
            <a:lvl1pPr>
              <a:defRPr/>
            </a:lvl1pPr>
          </a:lstStyle>
          <a:p>
            <a:pPr>
              <a:defRPr/>
            </a:pPr>
            <a:fld id="{1EF2CD0B-8C84-49FF-868A-725A4E7D085F}"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9"/>
          <p:cNvSpPr>
            <a:spLocks noGrp="1" noChangeArrowheads="1"/>
          </p:cNvSpPr>
          <p:nvPr>
            <p:ph type="dt" sz="half" idx="10"/>
          </p:nvPr>
        </p:nvSpPr>
        <p:spPr>
          <a:ln/>
        </p:spPr>
        <p:txBody>
          <a:bodyPr/>
          <a:lstStyle>
            <a:lvl1pPr>
              <a:defRPr/>
            </a:lvl1pPr>
          </a:lstStyle>
          <a:p>
            <a:pPr>
              <a:defRPr/>
            </a:pPr>
            <a:fld id="{D47BE7C0-6CCF-4DB8-8A10-F24928126C33}" type="datetime1">
              <a:rPr lang="en-US"/>
              <a:pPr>
                <a:defRPr/>
              </a:pPr>
              <a:t>12/14/2015</a:t>
            </a:fld>
            <a:endParaRPr lang="en-US"/>
          </a:p>
        </p:txBody>
      </p:sp>
      <p:sp>
        <p:nvSpPr>
          <p:cNvPr id="7" name="Rectangle 70"/>
          <p:cNvSpPr>
            <a:spLocks noGrp="1" noChangeArrowheads="1"/>
          </p:cNvSpPr>
          <p:nvPr>
            <p:ph type="ftr" sz="quarter" idx="11"/>
          </p:nvPr>
        </p:nvSpPr>
        <p:spPr>
          <a:ln/>
        </p:spPr>
        <p:txBody>
          <a:bodyPr/>
          <a:lstStyle>
            <a:lvl1pPr>
              <a:defRPr/>
            </a:lvl1pPr>
          </a:lstStyle>
          <a:p>
            <a:pPr>
              <a:defRPr/>
            </a:pPr>
            <a:endParaRPr lang="en-US"/>
          </a:p>
        </p:txBody>
      </p:sp>
      <p:sp>
        <p:nvSpPr>
          <p:cNvPr id="8" name="Rectangle 71"/>
          <p:cNvSpPr>
            <a:spLocks noGrp="1" noChangeArrowheads="1"/>
          </p:cNvSpPr>
          <p:nvPr>
            <p:ph type="sldNum" sz="quarter" idx="12"/>
          </p:nvPr>
        </p:nvSpPr>
        <p:spPr>
          <a:ln/>
        </p:spPr>
        <p:txBody>
          <a:bodyPr/>
          <a:lstStyle>
            <a:lvl1pPr>
              <a:defRPr/>
            </a:lvl1pPr>
          </a:lstStyle>
          <a:p>
            <a:pPr>
              <a:defRPr/>
            </a:pPr>
            <a:fld id="{C609E9F0-3D89-4B01-8BCC-0875745856FC}"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9"/>
          <p:cNvSpPr>
            <a:spLocks noGrp="1" noChangeArrowheads="1"/>
          </p:cNvSpPr>
          <p:nvPr>
            <p:ph type="dt" sz="half" idx="10"/>
          </p:nvPr>
        </p:nvSpPr>
        <p:spPr>
          <a:ln/>
        </p:spPr>
        <p:txBody>
          <a:bodyPr/>
          <a:lstStyle>
            <a:lvl1pPr>
              <a:defRPr/>
            </a:lvl1pPr>
          </a:lstStyle>
          <a:p>
            <a:pPr>
              <a:defRPr/>
            </a:pPr>
            <a:fld id="{42548CE9-BD75-465D-9108-17E64C2956B1}" type="datetime1">
              <a:rPr lang="en-US"/>
              <a:pPr>
                <a:defRPr/>
              </a:pPr>
              <a:t>12/14/2015</a:t>
            </a:fld>
            <a:endParaRPr lang="en-US"/>
          </a:p>
        </p:txBody>
      </p:sp>
      <p:sp>
        <p:nvSpPr>
          <p:cNvPr id="6" name="Rectangle 70"/>
          <p:cNvSpPr>
            <a:spLocks noGrp="1" noChangeArrowheads="1"/>
          </p:cNvSpPr>
          <p:nvPr>
            <p:ph type="ftr" sz="quarter" idx="11"/>
          </p:nvPr>
        </p:nvSpPr>
        <p:spPr>
          <a:ln/>
        </p:spPr>
        <p:txBody>
          <a:bodyPr/>
          <a:lstStyle>
            <a:lvl1pPr>
              <a:defRPr/>
            </a:lvl1pPr>
          </a:lstStyle>
          <a:p>
            <a:pPr>
              <a:defRPr/>
            </a:pPr>
            <a:endParaRPr lang="en-US"/>
          </a:p>
        </p:txBody>
      </p:sp>
      <p:sp>
        <p:nvSpPr>
          <p:cNvPr id="7" name="Rectangle 71"/>
          <p:cNvSpPr>
            <a:spLocks noGrp="1" noChangeArrowheads="1"/>
          </p:cNvSpPr>
          <p:nvPr>
            <p:ph type="sldNum" sz="quarter" idx="12"/>
          </p:nvPr>
        </p:nvSpPr>
        <p:spPr>
          <a:ln/>
        </p:spPr>
        <p:txBody>
          <a:bodyPr/>
          <a:lstStyle>
            <a:lvl1pPr>
              <a:defRPr/>
            </a:lvl1pPr>
          </a:lstStyle>
          <a:p>
            <a:pPr>
              <a:defRPr/>
            </a:pPr>
            <a:fld id="{17F1D96A-BB71-45DC-BDAD-1121EBE48F5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9"/>
          <p:cNvSpPr>
            <a:spLocks noGrp="1" noChangeArrowheads="1"/>
          </p:cNvSpPr>
          <p:nvPr>
            <p:ph type="dt" sz="half" idx="10"/>
          </p:nvPr>
        </p:nvSpPr>
        <p:spPr>
          <a:ln/>
        </p:spPr>
        <p:txBody>
          <a:bodyPr/>
          <a:lstStyle>
            <a:lvl1pPr>
              <a:defRPr/>
            </a:lvl1pPr>
          </a:lstStyle>
          <a:p>
            <a:pPr>
              <a:defRPr/>
            </a:pPr>
            <a:fld id="{469B2BF1-13DB-4010-87A3-9A5F3F8CC377}" type="datetime1">
              <a:rPr lang="en-US"/>
              <a:pPr>
                <a:defRPr/>
              </a:pPr>
              <a:t>12/14/2015</a:t>
            </a:fld>
            <a:endParaRPr lang="en-US"/>
          </a:p>
        </p:txBody>
      </p:sp>
      <p:sp>
        <p:nvSpPr>
          <p:cNvPr id="5" name="Rectangle 70"/>
          <p:cNvSpPr>
            <a:spLocks noGrp="1" noChangeArrowheads="1"/>
          </p:cNvSpPr>
          <p:nvPr>
            <p:ph type="ftr" sz="quarter" idx="11"/>
          </p:nvPr>
        </p:nvSpPr>
        <p:spPr>
          <a:ln/>
        </p:spPr>
        <p:txBody>
          <a:bodyPr/>
          <a:lstStyle>
            <a:lvl1pPr>
              <a:defRPr/>
            </a:lvl1pPr>
          </a:lstStyle>
          <a:p>
            <a:pPr>
              <a:defRPr/>
            </a:pPr>
            <a:endParaRPr lang="en-US"/>
          </a:p>
        </p:txBody>
      </p:sp>
      <p:sp>
        <p:nvSpPr>
          <p:cNvPr id="6" name="Rectangle 71"/>
          <p:cNvSpPr>
            <a:spLocks noGrp="1" noChangeArrowheads="1"/>
          </p:cNvSpPr>
          <p:nvPr>
            <p:ph type="sldNum" sz="quarter" idx="12"/>
          </p:nvPr>
        </p:nvSpPr>
        <p:spPr>
          <a:ln/>
        </p:spPr>
        <p:txBody>
          <a:bodyPr/>
          <a:lstStyle>
            <a:lvl1pPr>
              <a:defRPr/>
            </a:lvl1pPr>
          </a:lstStyle>
          <a:p>
            <a:pPr>
              <a:defRPr/>
            </a:pPr>
            <a:fld id="{4FEFB8EC-D31E-423C-9DC2-DCDEC6E2AED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9"/>
          <p:cNvSpPr>
            <a:spLocks noGrp="1" noChangeArrowheads="1"/>
          </p:cNvSpPr>
          <p:nvPr>
            <p:ph type="dt" sz="half" idx="10"/>
          </p:nvPr>
        </p:nvSpPr>
        <p:spPr>
          <a:ln/>
        </p:spPr>
        <p:txBody>
          <a:bodyPr/>
          <a:lstStyle>
            <a:lvl1pPr>
              <a:defRPr/>
            </a:lvl1pPr>
          </a:lstStyle>
          <a:p>
            <a:pPr>
              <a:defRPr/>
            </a:pPr>
            <a:fld id="{37D08C5C-3F14-4998-8D6F-5D43583A8FDB}" type="datetime1">
              <a:rPr lang="en-US"/>
              <a:pPr>
                <a:defRPr/>
              </a:pPr>
              <a:t>12/14/2015</a:t>
            </a:fld>
            <a:endParaRPr lang="en-US"/>
          </a:p>
        </p:txBody>
      </p:sp>
      <p:sp>
        <p:nvSpPr>
          <p:cNvPr id="5" name="Rectangle 70"/>
          <p:cNvSpPr>
            <a:spLocks noGrp="1" noChangeArrowheads="1"/>
          </p:cNvSpPr>
          <p:nvPr>
            <p:ph type="ftr" sz="quarter" idx="11"/>
          </p:nvPr>
        </p:nvSpPr>
        <p:spPr>
          <a:ln/>
        </p:spPr>
        <p:txBody>
          <a:bodyPr/>
          <a:lstStyle>
            <a:lvl1pPr>
              <a:defRPr/>
            </a:lvl1pPr>
          </a:lstStyle>
          <a:p>
            <a:pPr>
              <a:defRPr/>
            </a:pPr>
            <a:endParaRPr lang="en-US"/>
          </a:p>
        </p:txBody>
      </p:sp>
      <p:sp>
        <p:nvSpPr>
          <p:cNvPr id="6" name="Rectangle 71"/>
          <p:cNvSpPr>
            <a:spLocks noGrp="1" noChangeArrowheads="1"/>
          </p:cNvSpPr>
          <p:nvPr>
            <p:ph type="sldNum" sz="quarter" idx="12"/>
          </p:nvPr>
        </p:nvSpPr>
        <p:spPr>
          <a:ln/>
        </p:spPr>
        <p:txBody>
          <a:bodyPr/>
          <a:lstStyle>
            <a:lvl1pPr>
              <a:defRPr/>
            </a:lvl1pPr>
          </a:lstStyle>
          <a:p>
            <a:pPr>
              <a:defRPr/>
            </a:pPr>
            <a:fld id="{B50731A4-79FC-4FC6-A979-94093280C25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9"/>
          <p:cNvSpPr>
            <a:spLocks noGrp="1" noChangeArrowheads="1"/>
          </p:cNvSpPr>
          <p:nvPr>
            <p:ph type="dt" sz="half" idx="10"/>
          </p:nvPr>
        </p:nvSpPr>
        <p:spPr>
          <a:ln/>
        </p:spPr>
        <p:txBody>
          <a:bodyPr/>
          <a:lstStyle>
            <a:lvl1pPr>
              <a:defRPr/>
            </a:lvl1pPr>
          </a:lstStyle>
          <a:p>
            <a:pPr>
              <a:defRPr/>
            </a:pPr>
            <a:fld id="{861E8EB4-DA2E-4E3B-A2C2-C6074DC73339}" type="datetime1">
              <a:rPr lang="en-US"/>
              <a:pPr>
                <a:defRPr/>
              </a:pPr>
              <a:t>12/14/2015</a:t>
            </a:fld>
            <a:endParaRPr lang="en-US"/>
          </a:p>
        </p:txBody>
      </p:sp>
      <p:sp>
        <p:nvSpPr>
          <p:cNvPr id="6" name="Rectangle 70"/>
          <p:cNvSpPr>
            <a:spLocks noGrp="1" noChangeArrowheads="1"/>
          </p:cNvSpPr>
          <p:nvPr>
            <p:ph type="ftr" sz="quarter" idx="11"/>
          </p:nvPr>
        </p:nvSpPr>
        <p:spPr>
          <a:ln/>
        </p:spPr>
        <p:txBody>
          <a:bodyPr/>
          <a:lstStyle>
            <a:lvl1pPr>
              <a:defRPr/>
            </a:lvl1pPr>
          </a:lstStyle>
          <a:p>
            <a:pPr>
              <a:defRPr/>
            </a:pPr>
            <a:endParaRPr lang="en-US"/>
          </a:p>
        </p:txBody>
      </p:sp>
      <p:sp>
        <p:nvSpPr>
          <p:cNvPr id="7" name="Rectangle 71"/>
          <p:cNvSpPr>
            <a:spLocks noGrp="1" noChangeArrowheads="1"/>
          </p:cNvSpPr>
          <p:nvPr>
            <p:ph type="sldNum" sz="quarter" idx="12"/>
          </p:nvPr>
        </p:nvSpPr>
        <p:spPr>
          <a:ln/>
        </p:spPr>
        <p:txBody>
          <a:bodyPr/>
          <a:lstStyle>
            <a:lvl1pPr>
              <a:defRPr/>
            </a:lvl1pPr>
          </a:lstStyle>
          <a:p>
            <a:pPr>
              <a:defRPr/>
            </a:pPr>
            <a:fld id="{EE29F37A-ADA4-4B89-B80A-EAF6518524E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9"/>
          <p:cNvSpPr>
            <a:spLocks noGrp="1" noChangeArrowheads="1"/>
          </p:cNvSpPr>
          <p:nvPr>
            <p:ph type="dt" sz="half" idx="10"/>
          </p:nvPr>
        </p:nvSpPr>
        <p:spPr>
          <a:ln/>
        </p:spPr>
        <p:txBody>
          <a:bodyPr/>
          <a:lstStyle>
            <a:lvl1pPr>
              <a:defRPr/>
            </a:lvl1pPr>
          </a:lstStyle>
          <a:p>
            <a:pPr>
              <a:defRPr/>
            </a:pPr>
            <a:fld id="{2DD68B60-81BE-4AAA-B936-095FC5F70863}" type="datetime1">
              <a:rPr lang="en-US"/>
              <a:pPr>
                <a:defRPr/>
              </a:pPr>
              <a:t>12/14/2015</a:t>
            </a:fld>
            <a:endParaRPr lang="en-US"/>
          </a:p>
        </p:txBody>
      </p:sp>
      <p:sp>
        <p:nvSpPr>
          <p:cNvPr id="8" name="Rectangle 70"/>
          <p:cNvSpPr>
            <a:spLocks noGrp="1" noChangeArrowheads="1"/>
          </p:cNvSpPr>
          <p:nvPr>
            <p:ph type="ftr" sz="quarter" idx="11"/>
          </p:nvPr>
        </p:nvSpPr>
        <p:spPr>
          <a:ln/>
        </p:spPr>
        <p:txBody>
          <a:bodyPr/>
          <a:lstStyle>
            <a:lvl1pPr>
              <a:defRPr/>
            </a:lvl1pPr>
          </a:lstStyle>
          <a:p>
            <a:pPr>
              <a:defRPr/>
            </a:pPr>
            <a:endParaRPr lang="en-US"/>
          </a:p>
        </p:txBody>
      </p:sp>
      <p:sp>
        <p:nvSpPr>
          <p:cNvPr id="9" name="Rectangle 71"/>
          <p:cNvSpPr>
            <a:spLocks noGrp="1" noChangeArrowheads="1"/>
          </p:cNvSpPr>
          <p:nvPr>
            <p:ph type="sldNum" sz="quarter" idx="12"/>
          </p:nvPr>
        </p:nvSpPr>
        <p:spPr>
          <a:ln/>
        </p:spPr>
        <p:txBody>
          <a:bodyPr/>
          <a:lstStyle>
            <a:lvl1pPr>
              <a:defRPr/>
            </a:lvl1pPr>
          </a:lstStyle>
          <a:p>
            <a:pPr>
              <a:defRPr/>
            </a:pPr>
            <a:fld id="{2E905758-5F81-4964-9966-01F896FE359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9"/>
          <p:cNvSpPr>
            <a:spLocks noGrp="1" noChangeArrowheads="1"/>
          </p:cNvSpPr>
          <p:nvPr>
            <p:ph type="dt" sz="half" idx="10"/>
          </p:nvPr>
        </p:nvSpPr>
        <p:spPr>
          <a:ln/>
        </p:spPr>
        <p:txBody>
          <a:bodyPr/>
          <a:lstStyle>
            <a:lvl1pPr>
              <a:defRPr/>
            </a:lvl1pPr>
          </a:lstStyle>
          <a:p>
            <a:pPr>
              <a:defRPr/>
            </a:pPr>
            <a:fld id="{79E9E91B-852E-4210-B396-87C3B5C1B98C}" type="datetime1">
              <a:rPr lang="en-US"/>
              <a:pPr>
                <a:defRPr/>
              </a:pPr>
              <a:t>12/14/2015</a:t>
            </a:fld>
            <a:endParaRPr lang="en-US"/>
          </a:p>
        </p:txBody>
      </p:sp>
      <p:sp>
        <p:nvSpPr>
          <p:cNvPr id="4" name="Rectangle 70"/>
          <p:cNvSpPr>
            <a:spLocks noGrp="1" noChangeArrowheads="1"/>
          </p:cNvSpPr>
          <p:nvPr>
            <p:ph type="ftr" sz="quarter" idx="11"/>
          </p:nvPr>
        </p:nvSpPr>
        <p:spPr>
          <a:ln/>
        </p:spPr>
        <p:txBody>
          <a:bodyPr/>
          <a:lstStyle>
            <a:lvl1pPr>
              <a:defRPr/>
            </a:lvl1pPr>
          </a:lstStyle>
          <a:p>
            <a:pPr>
              <a:defRPr/>
            </a:pPr>
            <a:endParaRPr lang="en-US"/>
          </a:p>
        </p:txBody>
      </p:sp>
      <p:sp>
        <p:nvSpPr>
          <p:cNvPr id="5" name="Rectangle 71"/>
          <p:cNvSpPr>
            <a:spLocks noGrp="1" noChangeArrowheads="1"/>
          </p:cNvSpPr>
          <p:nvPr>
            <p:ph type="sldNum" sz="quarter" idx="12"/>
          </p:nvPr>
        </p:nvSpPr>
        <p:spPr>
          <a:ln/>
        </p:spPr>
        <p:txBody>
          <a:bodyPr/>
          <a:lstStyle>
            <a:lvl1pPr>
              <a:defRPr/>
            </a:lvl1pPr>
          </a:lstStyle>
          <a:p>
            <a:pPr>
              <a:defRPr/>
            </a:pPr>
            <a:fld id="{BAF92F9B-CA71-4DE1-97EE-5EB8C11360C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9"/>
          <p:cNvSpPr>
            <a:spLocks noGrp="1" noChangeArrowheads="1"/>
          </p:cNvSpPr>
          <p:nvPr>
            <p:ph type="dt" sz="half" idx="10"/>
          </p:nvPr>
        </p:nvSpPr>
        <p:spPr>
          <a:ln/>
        </p:spPr>
        <p:txBody>
          <a:bodyPr/>
          <a:lstStyle>
            <a:lvl1pPr>
              <a:defRPr/>
            </a:lvl1pPr>
          </a:lstStyle>
          <a:p>
            <a:pPr>
              <a:defRPr/>
            </a:pPr>
            <a:fld id="{E6901762-86DA-4758-BD65-EE2BC59EF8D3}" type="datetime1">
              <a:rPr lang="en-US"/>
              <a:pPr>
                <a:defRPr/>
              </a:pPr>
              <a:t>12/14/2015</a:t>
            </a:fld>
            <a:endParaRPr lang="en-US"/>
          </a:p>
        </p:txBody>
      </p:sp>
      <p:sp>
        <p:nvSpPr>
          <p:cNvPr id="3" name="Rectangle 70"/>
          <p:cNvSpPr>
            <a:spLocks noGrp="1" noChangeArrowheads="1"/>
          </p:cNvSpPr>
          <p:nvPr>
            <p:ph type="ftr" sz="quarter" idx="11"/>
          </p:nvPr>
        </p:nvSpPr>
        <p:spPr>
          <a:ln/>
        </p:spPr>
        <p:txBody>
          <a:bodyPr/>
          <a:lstStyle>
            <a:lvl1pPr>
              <a:defRPr/>
            </a:lvl1pPr>
          </a:lstStyle>
          <a:p>
            <a:pPr>
              <a:defRPr/>
            </a:pPr>
            <a:endParaRPr lang="en-US"/>
          </a:p>
        </p:txBody>
      </p:sp>
      <p:sp>
        <p:nvSpPr>
          <p:cNvPr id="4" name="Rectangle 71"/>
          <p:cNvSpPr>
            <a:spLocks noGrp="1" noChangeArrowheads="1"/>
          </p:cNvSpPr>
          <p:nvPr>
            <p:ph type="sldNum" sz="quarter" idx="12"/>
          </p:nvPr>
        </p:nvSpPr>
        <p:spPr>
          <a:ln/>
        </p:spPr>
        <p:txBody>
          <a:bodyPr/>
          <a:lstStyle>
            <a:lvl1pPr>
              <a:defRPr/>
            </a:lvl1pPr>
          </a:lstStyle>
          <a:p>
            <a:pPr>
              <a:defRPr/>
            </a:pPr>
            <a:fld id="{318EC78C-F9CA-4E47-BD3E-392FC93C85E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9"/>
          <p:cNvSpPr>
            <a:spLocks noGrp="1" noChangeArrowheads="1"/>
          </p:cNvSpPr>
          <p:nvPr>
            <p:ph type="dt" sz="half" idx="10"/>
          </p:nvPr>
        </p:nvSpPr>
        <p:spPr>
          <a:ln/>
        </p:spPr>
        <p:txBody>
          <a:bodyPr/>
          <a:lstStyle>
            <a:lvl1pPr>
              <a:defRPr/>
            </a:lvl1pPr>
          </a:lstStyle>
          <a:p>
            <a:pPr>
              <a:defRPr/>
            </a:pPr>
            <a:fld id="{0E40ED8F-52E3-4AA9-A3F2-8CB367FC5BC3}" type="datetime1">
              <a:rPr lang="en-US"/>
              <a:pPr>
                <a:defRPr/>
              </a:pPr>
              <a:t>12/14/2015</a:t>
            </a:fld>
            <a:endParaRPr lang="en-US"/>
          </a:p>
        </p:txBody>
      </p:sp>
      <p:sp>
        <p:nvSpPr>
          <p:cNvPr id="6" name="Rectangle 70"/>
          <p:cNvSpPr>
            <a:spLocks noGrp="1" noChangeArrowheads="1"/>
          </p:cNvSpPr>
          <p:nvPr>
            <p:ph type="ftr" sz="quarter" idx="11"/>
          </p:nvPr>
        </p:nvSpPr>
        <p:spPr>
          <a:ln/>
        </p:spPr>
        <p:txBody>
          <a:bodyPr/>
          <a:lstStyle>
            <a:lvl1pPr>
              <a:defRPr/>
            </a:lvl1pPr>
          </a:lstStyle>
          <a:p>
            <a:pPr>
              <a:defRPr/>
            </a:pPr>
            <a:endParaRPr lang="en-US"/>
          </a:p>
        </p:txBody>
      </p:sp>
      <p:sp>
        <p:nvSpPr>
          <p:cNvPr id="7" name="Rectangle 71"/>
          <p:cNvSpPr>
            <a:spLocks noGrp="1" noChangeArrowheads="1"/>
          </p:cNvSpPr>
          <p:nvPr>
            <p:ph type="sldNum" sz="quarter" idx="12"/>
          </p:nvPr>
        </p:nvSpPr>
        <p:spPr>
          <a:ln/>
        </p:spPr>
        <p:txBody>
          <a:bodyPr/>
          <a:lstStyle>
            <a:lvl1pPr>
              <a:defRPr/>
            </a:lvl1pPr>
          </a:lstStyle>
          <a:p>
            <a:pPr>
              <a:defRPr/>
            </a:pPr>
            <a:fld id="{3C032D0B-5D1D-4A9E-AFD7-42B3AA58D17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9"/>
          <p:cNvSpPr>
            <a:spLocks noGrp="1" noChangeArrowheads="1"/>
          </p:cNvSpPr>
          <p:nvPr>
            <p:ph type="dt" sz="half" idx="10"/>
          </p:nvPr>
        </p:nvSpPr>
        <p:spPr>
          <a:ln/>
        </p:spPr>
        <p:txBody>
          <a:bodyPr/>
          <a:lstStyle>
            <a:lvl1pPr>
              <a:defRPr/>
            </a:lvl1pPr>
          </a:lstStyle>
          <a:p>
            <a:pPr>
              <a:defRPr/>
            </a:pPr>
            <a:fld id="{4A25C942-6063-4428-821E-E910CAA44FC4}" type="datetime1">
              <a:rPr lang="en-US"/>
              <a:pPr>
                <a:defRPr/>
              </a:pPr>
              <a:t>12/14/2015</a:t>
            </a:fld>
            <a:endParaRPr lang="en-US"/>
          </a:p>
        </p:txBody>
      </p:sp>
      <p:sp>
        <p:nvSpPr>
          <p:cNvPr id="6" name="Rectangle 70"/>
          <p:cNvSpPr>
            <a:spLocks noGrp="1" noChangeArrowheads="1"/>
          </p:cNvSpPr>
          <p:nvPr>
            <p:ph type="ftr" sz="quarter" idx="11"/>
          </p:nvPr>
        </p:nvSpPr>
        <p:spPr>
          <a:ln/>
        </p:spPr>
        <p:txBody>
          <a:bodyPr/>
          <a:lstStyle>
            <a:lvl1pPr>
              <a:defRPr/>
            </a:lvl1pPr>
          </a:lstStyle>
          <a:p>
            <a:pPr>
              <a:defRPr/>
            </a:pPr>
            <a:endParaRPr lang="en-US"/>
          </a:p>
        </p:txBody>
      </p:sp>
      <p:sp>
        <p:nvSpPr>
          <p:cNvPr id="7" name="Rectangle 71"/>
          <p:cNvSpPr>
            <a:spLocks noGrp="1" noChangeArrowheads="1"/>
          </p:cNvSpPr>
          <p:nvPr>
            <p:ph type="sldNum" sz="quarter" idx="12"/>
          </p:nvPr>
        </p:nvSpPr>
        <p:spPr>
          <a:ln/>
        </p:spPr>
        <p:txBody>
          <a:bodyPr/>
          <a:lstStyle>
            <a:lvl1pPr>
              <a:defRPr/>
            </a:lvl1pPr>
          </a:lstStyle>
          <a:p>
            <a:pPr>
              <a:defRPr/>
            </a:pPr>
            <a:fld id="{37451710-8076-4D51-AB90-83D658DA9E0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02" name="Freeform 2"/>
          <p:cNvSpPr>
            <a:spLocks/>
          </p:cNvSpPr>
          <p:nvPr/>
        </p:nvSpPr>
        <p:spPr bwMode="hidden">
          <a:xfrm>
            <a:off x="6627813" y="6429375"/>
            <a:ext cx="285750" cy="209550"/>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2"/>
              </a:gs>
              <a:gs pos="100000">
                <a:schemeClr val="accent2">
                  <a:gamma/>
                  <a:shade val="87843"/>
                  <a:invGamma/>
                </a:schemeClr>
              </a:gs>
            </a:gsLst>
            <a:lin ang="18900000" scaled="1"/>
          </a:gradFill>
          <a:ln w="9525">
            <a:noFill/>
            <a:round/>
            <a:headEnd/>
            <a:tailEnd/>
          </a:ln>
        </p:spPr>
        <p:txBody>
          <a:bodyPr/>
          <a:lstStyle/>
          <a:p>
            <a:pPr>
              <a:defRPr/>
            </a:pPr>
            <a:endParaRPr lang="en-US"/>
          </a:p>
        </p:txBody>
      </p:sp>
      <p:grpSp>
        <p:nvGrpSpPr>
          <p:cNvPr id="2051" name="Group 3"/>
          <p:cNvGrpSpPr>
            <a:grpSpLocks/>
          </p:cNvGrpSpPr>
          <p:nvPr/>
        </p:nvGrpSpPr>
        <p:grpSpPr bwMode="auto">
          <a:xfrm>
            <a:off x="3175" y="4267200"/>
            <a:ext cx="9140825" cy="2590800"/>
            <a:chOff x="2" y="2688"/>
            <a:chExt cx="5758" cy="1632"/>
          </a:xfrm>
        </p:grpSpPr>
        <p:sp>
          <p:nvSpPr>
            <p:cNvPr id="614404" name="Freeform 4"/>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en-US"/>
            </a:p>
          </p:txBody>
        </p:sp>
        <p:grpSp>
          <p:nvGrpSpPr>
            <p:cNvPr id="2058" name="Group 5"/>
            <p:cNvGrpSpPr>
              <a:grpSpLocks/>
            </p:cNvGrpSpPr>
            <p:nvPr userDrawn="1"/>
          </p:nvGrpSpPr>
          <p:grpSpPr bwMode="auto">
            <a:xfrm>
              <a:off x="3528" y="3715"/>
              <a:ext cx="792" cy="521"/>
              <a:chOff x="3527" y="3715"/>
              <a:chExt cx="792" cy="521"/>
            </a:xfrm>
          </p:grpSpPr>
          <p:sp>
            <p:nvSpPr>
              <p:cNvPr id="614406" name="Oval 6"/>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w="9525">
                <a:noFill/>
                <a:round/>
                <a:headEnd/>
                <a:tailEnd/>
              </a:ln>
              <a:effectLst/>
            </p:spPr>
            <p:txBody>
              <a:bodyPr/>
              <a:lstStyle/>
              <a:p>
                <a:pPr>
                  <a:defRPr/>
                </a:pPr>
                <a:endParaRPr lang="en-US"/>
              </a:p>
            </p:txBody>
          </p:sp>
          <p:sp>
            <p:nvSpPr>
              <p:cNvPr id="614407" name="Oval 7"/>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w="9525">
                <a:noFill/>
                <a:round/>
                <a:headEnd/>
                <a:tailEnd/>
              </a:ln>
              <a:effectLst/>
            </p:spPr>
            <p:txBody>
              <a:bodyPr/>
              <a:lstStyle/>
              <a:p>
                <a:pPr>
                  <a:defRPr/>
                </a:pPr>
                <a:endParaRPr lang="en-US"/>
              </a:p>
            </p:txBody>
          </p:sp>
          <p:sp>
            <p:nvSpPr>
              <p:cNvPr id="614408" name="Oval 8"/>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US"/>
              </a:p>
            </p:txBody>
          </p:sp>
          <p:sp>
            <p:nvSpPr>
              <p:cNvPr id="614409" name="Oval 9"/>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defRPr/>
                </a:pPr>
                <a:endParaRPr lang="en-US"/>
              </a:p>
            </p:txBody>
          </p:sp>
          <p:sp>
            <p:nvSpPr>
              <p:cNvPr id="614410" name="Oval 10"/>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US"/>
              </a:p>
            </p:txBody>
          </p:sp>
          <p:sp>
            <p:nvSpPr>
              <p:cNvPr id="614411" name="Freeform 11"/>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w="9525">
                <a:noFill/>
                <a:round/>
                <a:headEnd/>
                <a:tailEnd/>
              </a:ln>
            </p:spPr>
            <p:txBody>
              <a:bodyPr/>
              <a:lstStyle/>
              <a:p>
                <a:pPr>
                  <a:defRPr/>
                </a:pPr>
                <a:endParaRPr lang="en-US"/>
              </a:p>
            </p:txBody>
          </p:sp>
          <p:sp>
            <p:nvSpPr>
              <p:cNvPr id="614412" name="Freeform 12"/>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w="9525">
                <a:noFill/>
                <a:round/>
                <a:headEnd/>
                <a:tailEnd/>
              </a:ln>
            </p:spPr>
            <p:txBody>
              <a:bodyPr/>
              <a:lstStyle/>
              <a:p>
                <a:pPr>
                  <a:defRPr/>
                </a:pPr>
                <a:endParaRPr lang="en-US"/>
              </a:p>
            </p:txBody>
          </p:sp>
          <p:sp>
            <p:nvSpPr>
              <p:cNvPr id="614413" name="Freeform 13"/>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US"/>
              </a:p>
            </p:txBody>
          </p:sp>
          <p:sp>
            <p:nvSpPr>
              <p:cNvPr id="614414" name="Freeform 14"/>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w="9525">
                <a:noFill/>
                <a:round/>
                <a:headEnd/>
                <a:tailEnd/>
              </a:ln>
            </p:spPr>
            <p:txBody>
              <a:bodyPr/>
              <a:lstStyle/>
              <a:p>
                <a:pPr>
                  <a:defRPr/>
                </a:pPr>
                <a:endParaRPr lang="en-US"/>
              </a:p>
            </p:txBody>
          </p:sp>
          <p:sp>
            <p:nvSpPr>
              <p:cNvPr id="614415" name="Freeform 15"/>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w="9525">
                <a:noFill/>
                <a:round/>
                <a:headEnd/>
                <a:tailEnd/>
              </a:ln>
            </p:spPr>
            <p:txBody>
              <a:bodyPr/>
              <a:lstStyle/>
              <a:p>
                <a:pPr>
                  <a:defRPr/>
                </a:pPr>
                <a:endParaRPr lang="en-US"/>
              </a:p>
            </p:txBody>
          </p:sp>
          <p:sp>
            <p:nvSpPr>
              <p:cNvPr id="614416" name="Oval 16"/>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US"/>
              </a:p>
            </p:txBody>
          </p:sp>
        </p:grpSp>
        <p:grpSp>
          <p:nvGrpSpPr>
            <p:cNvPr id="2059" name="Group 17"/>
            <p:cNvGrpSpPr>
              <a:grpSpLocks/>
            </p:cNvGrpSpPr>
            <p:nvPr userDrawn="1"/>
          </p:nvGrpSpPr>
          <p:grpSpPr bwMode="auto">
            <a:xfrm>
              <a:off x="1776" y="3631"/>
              <a:ext cx="1626" cy="683"/>
              <a:chOff x="1776" y="3631"/>
              <a:chExt cx="1626" cy="683"/>
            </a:xfrm>
          </p:grpSpPr>
          <p:sp>
            <p:nvSpPr>
              <p:cNvPr id="614418" name="Oval 18"/>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w="9525">
                <a:noFill/>
                <a:round/>
                <a:headEnd/>
                <a:tailEnd/>
              </a:ln>
              <a:effectLst/>
            </p:spPr>
            <p:txBody>
              <a:bodyPr/>
              <a:lstStyle/>
              <a:p>
                <a:pPr>
                  <a:defRPr/>
                </a:pPr>
                <a:endParaRPr lang="en-US"/>
              </a:p>
            </p:txBody>
          </p:sp>
          <p:sp>
            <p:nvSpPr>
              <p:cNvPr id="614419" name="Oval 19"/>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w="9525">
                <a:noFill/>
                <a:round/>
                <a:headEnd/>
                <a:tailEnd/>
              </a:ln>
              <a:effectLst/>
            </p:spPr>
            <p:txBody>
              <a:bodyPr/>
              <a:lstStyle/>
              <a:p>
                <a:pPr>
                  <a:defRPr/>
                </a:pPr>
                <a:endParaRPr lang="en-US"/>
              </a:p>
            </p:txBody>
          </p:sp>
          <p:sp>
            <p:nvSpPr>
              <p:cNvPr id="614420" name="Oval 20"/>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w="9525">
                <a:noFill/>
                <a:round/>
                <a:headEnd/>
                <a:tailEnd/>
              </a:ln>
              <a:effectLst/>
            </p:spPr>
            <p:txBody>
              <a:bodyPr/>
              <a:lstStyle/>
              <a:p>
                <a:pPr>
                  <a:defRPr/>
                </a:pPr>
                <a:endParaRPr lang="en-US"/>
              </a:p>
            </p:txBody>
          </p:sp>
          <p:sp>
            <p:nvSpPr>
              <p:cNvPr id="614421" name="Oval 21"/>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defRPr/>
                </a:pPr>
                <a:endParaRPr lang="en-US"/>
              </a:p>
            </p:txBody>
          </p:sp>
          <p:sp>
            <p:nvSpPr>
              <p:cNvPr id="614422" name="Oval 22"/>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US"/>
              </a:p>
            </p:txBody>
          </p:sp>
          <p:sp>
            <p:nvSpPr>
              <p:cNvPr id="614423" name="Oval 23"/>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defRPr/>
                </a:pPr>
                <a:endParaRPr lang="en-US"/>
              </a:p>
            </p:txBody>
          </p:sp>
          <p:sp>
            <p:nvSpPr>
              <p:cNvPr id="614424" name="Oval 24"/>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w="9525">
                <a:noFill/>
                <a:round/>
                <a:headEnd/>
                <a:tailEnd/>
              </a:ln>
              <a:effectLst/>
            </p:spPr>
            <p:txBody>
              <a:bodyPr/>
              <a:lstStyle/>
              <a:p>
                <a:pPr>
                  <a:defRPr/>
                </a:pPr>
                <a:endParaRPr lang="en-US"/>
              </a:p>
            </p:txBody>
          </p:sp>
          <p:sp>
            <p:nvSpPr>
              <p:cNvPr id="614425" name="Oval 25"/>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w="9525">
                <a:noFill/>
                <a:round/>
                <a:headEnd/>
                <a:tailEnd/>
              </a:ln>
              <a:effectLst/>
            </p:spPr>
            <p:txBody>
              <a:bodyPr/>
              <a:lstStyle/>
              <a:p>
                <a:pPr>
                  <a:defRPr/>
                </a:pPr>
                <a:endParaRPr lang="en-US"/>
              </a:p>
            </p:txBody>
          </p:sp>
          <p:sp>
            <p:nvSpPr>
              <p:cNvPr id="614426" name="Freeform 26"/>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w="9525">
                <a:noFill/>
                <a:round/>
                <a:headEnd/>
                <a:tailEnd/>
              </a:ln>
            </p:spPr>
            <p:txBody>
              <a:bodyPr/>
              <a:lstStyle/>
              <a:p>
                <a:pPr>
                  <a:defRPr/>
                </a:pPr>
                <a:endParaRPr lang="en-US"/>
              </a:p>
            </p:txBody>
          </p:sp>
          <p:sp>
            <p:nvSpPr>
              <p:cNvPr id="614427" name="Freeform 27"/>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w="9525">
                <a:noFill/>
                <a:round/>
                <a:headEnd/>
                <a:tailEnd/>
              </a:ln>
            </p:spPr>
            <p:txBody>
              <a:bodyPr/>
              <a:lstStyle/>
              <a:p>
                <a:pPr>
                  <a:defRPr/>
                </a:pPr>
                <a:endParaRPr lang="en-US"/>
              </a:p>
            </p:txBody>
          </p:sp>
          <p:sp>
            <p:nvSpPr>
              <p:cNvPr id="614428" name="Freeform 28"/>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w="9525">
                <a:noFill/>
                <a:round/>
                <a:headEnd/>
                <a:tailEnd/>
              </a:ln>
            </p:spPr>
            <p:txBody>
              <a:bodyPr/>
              <a:lstStyle/>
              <a:p>
                <a:pPr>
                  <a:defRPr/>
                </a:pPr>
                <a:endParaRPr lang="en-US"/>
              </a:p>
            </p:txBody>
          </p:sp>
          <p:sp>
            <p:nvSpPr>
              <p:cNvPr id="614429" name="Freeform 29"/>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w="9525">
                <a:noFill/>
                <a:round/>
                <a:headEnd/>
                <a:tailEnd/>
              </a:ln>
            </p:spPr>
            <p:txBody>
              <a:bodyPr/>
              <a:lstStyle/>
              <a:p>
                <a:pPr>
                  <a:defRPr/>
                </a:pPr>
                <a:endParaRPr lang="en-US"/>
              </a:p>
            </p:txBody>
          </p:sp>
          <p:sp>
            <p:nvSpPr>
              <p:cNvPr id="614430" name="Freeform 30"/>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2"/>
              </a:solidFill>
              <a:ln w="9525">
                <a:noFill/>
                <a:round/>
                <a:headEnd/>
                <a:tailEnd/>
              </a:ln>
            </p:spPr>
            <p:txBody>
              <a:bodyPr/>
              <a:lstStyle/>
              <a:p>
                <a:pPr>
                  <a:defRPr/>
                </a:pPr>
                <a:endParaRPr lang="en-US"/>
              </a:p>
            </p:txBody>
          </p:sp>
          <p:sp>
            <p:nvSpPr>
              <p:cNvPr id="614431" name="Freeform 31"/>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2"/>
              </a:solidFill>
              <a:ln w="9525">
                <a:noFill/>
                <a:round/>
                <a:headEnd/>
                <a:tailEnd/>
              </a:ln>
            </p:spPr>
            <p:txBody>
              <a:bodyPr/>
              <a:lstStyle/>
              <a:p>
                <a:pPr>
                  <a:defRPr/>
                </a:pPr>
                <a:endParaRPr lang="en-US"/>
              </a:p>
            </p:txBody>
          </p:sp>
          <p:sp>
            <p:nvSpPr>
              <p:cNvPr id="614432" name="Freeform 32"/>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US"/>
              </a:p>
            </p:txBody>
          </p:sp>
          <p:sp>
            <p:nvSpPr>
              <p:cNvPr id="614433" name="Freeform 33"/>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US"/>
              </a:p>
            </p:txBody>
          </p:sp>
          <p:sp>
            <p:nvSpPr>
              <p:cNvPr id="614434" name="Freeform 34"/>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US"/>
              </a:p>
            </p:txBody>
          </p:sp>
          <p:sp>
            <p:nvSpPr>
              <p:cNvPr id="614435" name="Freeform 35"/>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2"/>
              </a:solidFill>
              <a:ln w="9525">
                <a:noFill/>
                <a:round/>
                <a:headEnd/>
                <a:tailEnd/>
              </a:ln>
            </p:spPr>
            <p:txBody>
              <a:bodyPr/>
              <a:lstStyle/>
              <a:p>
                <a:pPr>
                  <a:defRPr/>
                </a:pPr>
                <a:endParaRPr lang="en-US"/>
              </a:p>
            </p:txBody>
          </p:sp>
        </p:grpSp>
        <p:grpSp>
          <p:nvGrpSpPr>
            <p:cNvPr id="2060" name="Group 36"/>
            <p:cNvGrpSpPr>
              <a:grpSpLocks/>
            </p:cNvGrpSpPr>
            <p:nvPr userDrawn="1"/>
          </p:nvGrpSpPr>
          <p:grpSpPr bwMode="auto">
            <a:xfrm>
              <a:off x="4128" y="3360"/>
              <a:ext cx="1351" cy="821"/>
              <a:chOff x="4128" y="3360"/>
              <a:chExt cx="1351" cy="821"/>
            </a:xfrm>
          </p:grpSpPr>
          <p:sp>
            <p:nvSpPr>
              <p:cNvPr id="614437" name="Freeform 37"/>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US"/>
              </a:p>
            </p:txBody>
          </p:sp>
          <p:sp>
            <p:nvSpPr>
              <p:cNvPr id="614438" name="Freeform 38"/>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US"/>
              </a:p>
            </p:txBody>
          </p:sp>
          <p:sp>
            <p:nvSpPr>
              <p:cNvPr id="614439" name="Freeform 39"/>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w="9525">
                <a:noFill/>
                <a:round/>
                <a:headEnd/>
                <a:tailEnd/>
              </a:ln>
            </p:spPr>
            <p:txBody>
              <a:bodyPr/>
              <a:lstStyle/>
              <a:p>
                <a:pPr>
                  <a:defRPr/>
                </a:pPr>
                <a:endParaRPr lang="en-US"/>
              </a:p>
            </p:txBody>
          </p:sp>
          <p:sp>
            <p:nvSpPr>
              <p:cNvPr id="614440" name="Freeform 40"/>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US"/>
              </a:p>
            </p:txBody>
          </p:sp>
          <p:sp>
            <p:nvSpPr>
              <p:cNvPr id="614441" name="Freeform 41"/>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US"/>
              </a:p>
            </p:txBody>
          </p:sp>
          <p:sp>
            <p:nvSpPr>
              <p:cNvPr id="614442" name="Freeform 42"/>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US"/>
              </a:p>
            </p:txBody>
          </p:sp>
          <p:sp>
            <p:nvSpPr>
              <p:cNvPr id="614443" name="Freeform 43"/>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US"/>
              </a:p>
            </p:txBody>
          </p:sp>
          <p:sp>
            <p:nvSpPr>
              <p:cNvPr id="614444" name="Freeform 44"/>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solidFill>
                <a:schemeClr val="accent2"/>
              </a:solidFill>
              <a:ln w="9525">
                <a:noFill/>
                <a:round/>
                <a:headEnd/>
                <a:tailEnd/>
              </a:ln>
            </p:spPr>
            <p:txBody>
              <a:bodyPr/>
              <a:lstStyle/>
              <a:p>
                <a:pPr>
                  <a:defRPr/>
                </a:pPr>
                <a:endParaRPr lang="en-US"/>
              </a:p>
            </p:txBody>
          </p:sp>
          <p:sp>
            <p:nvSpPr>
              <p:cNvPr id="614445" name="Freeform 45"/>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w="9525">
                <a:noFill/>
                <a:round/>
                <a:headEnd/>
                <a:tailEnd/>
              </a:ln>
            </p:spPr>
            <p:txBody>
              <a:bodyPr/>
              <a:lstStyle/>
              <a:p>
                <a:pPr>
                  <a:defRPr/>
                </a:pPr>
                <a:endParaRPr lang="en-US"/>
              </a:p>
            </p:txBody>
          </p:sp>
          <p:sp>
            <p:nvSpPr>
              <p:cNvPr id="614446" name="Freeform 46"/>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US"/>
              </a:p>
            </p:txBody>
          </p:sp>
          <p:sp>
            <p:nvSpPr>
              <p:cNvPr id="614447" name="Freeform 47"/>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US"/>
              </a:p>
            </p:txBody>
          </p:sp>
          <p:sp>
            <p:nvSpPr>
              <p:cNvPr id="614448" name="Oval 48"/>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w="9525">
                <a:noFill/>
                <a:round/>
                <a:headEnd/>
                <a:tailEnd/>
              </a:ln>
              <a:effectLst/>
            </p:spPr>
            <p:txBody>
              <a:bodyPr/>
              <a:lstStyle/>
              <a:p>
                <a:pPr>
                  <a:defRPr/>
                </a:pPr>
                <a:endParaRPr lang="en-US"/>
              </a:p>
            </p:txBody>
          </p:sp>
          <p:sp>
            <p:nvSpPr>
              <p:cNvPr id="614449" name="Oval 49"/>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w="9525">
                <a:noFill/>
                <a:round/>
                <a:headEnd/>
                <a:tailEnd/>
              </a:ln>
              <a:effectLst/>
            </p:spPr>
            <p:txBody>
              <a:bodyPr/>
              <a:lstStyle/>
              <a:p>
                <a:pPr>
                  <a:defRPr/>
                </a:pPr>
                <a:endParaRPr lang="en-US"/>
              </a:p>
            </p:txBody>
          </p:sp>
          <p:sp>
            <p:nvSpPr>
              <p:cNvPr id="614450" name="Oval 50"/>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US"/>
              </a:p>
            </p:txBody>
          </p:sp>
          <p:sp>
            <p:nvSpPr>
              <p:cNvPr id="614451" name="Oval 51"/>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US"/>
              </a:p>
            </p:txBody>
          </p:sp>
          <p:sp>
            <p:nvSpPr>
              <p:cNvPr id="614452" name="Oval 52"/>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US"/>
              </a:p>
            </p:txBody>
          </p:sp>
          <p:sp>
            <p:nvSpPr>
              <p:cNvPr id="614453" name="Oval 53"/>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defRPr/>
                </a:pPr>
                <a:endParaRPr lang="en-US"/>
              </a:p>
            </p:txBody>
          </p:sp>
        </p:grpSp>
        <p:grpSp>
          <p:nvGrpSpPr>
            <p:cNvPr id="2061" name="Group 54"/>
            <p:cNvGrpSpPr>
              <a:grpSpLocks/>
            </p:cNvGrpSpPr>
            <p:nvPr userDrawn="1"/>
          </p:nvGrpSpPr>
          <p:grpSpPr bwMode="auto">
            <a:xfrm>
              <a:off x="5280" y="3024"/>
              <a:ext cx="425" cy="258"/>
              <a:chOff x="5280" y="3024"/>
              <a:chExt cx="425" cy="258"/>
            </a:xfrm>
          </p:grpSpPr>
          <p:sp>
            <p:nvSpPr>
              <p:cNvPr id="614455" name="Freeform 55"/>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a:p>
            </p:txBody>
          </p:sp>
          <p:sp>
            <p:nvSpPr>
              <p:cNvPr id="614456" name="Freeform 56"/>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a:p>
            </p:txBody>
          </p:sp>
          <p:sp>
            <p:nvSpPr>
              <p:cNvPr id="614457" name="Freeform 57"/>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a:p>
            </p:txBody>
          </p:sp>
          <p:sp>
            <p:nvSpPr>
              <p:cNvPr id="614458" name="Freeform 58"/>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a:p>
            </p:txBody>
          </p:sp>
          <p:sp>
            <p:nvSpPr>
              <p:cNvPr id="614459" name="Freeform 59"/>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en-US"/>
              </a:p>
            </p:txBody>
          </p:sp>
          <p:sp>
            <p:nvSpPr>
              <p:cNvPr id="614460" name="Freeform 60"/>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en-US"/>
              </a:p>
            </p:txBody>
          </p:sp>
          <p:sp>
            <p:nvSpPr>
              <p:cNvPr id="614461" name="Freeform 61"/>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a:p>
            </p:txBody>
          </p:sp>
          <p:grpSp>
            <p:nvGrpSpPr>
              <p:cNvPr id="2069" name="Group 62"/>
              <p:cNvGrpSpPr>
                <a:grpSpLocks/>
              </p:cNvGrpSpPr>
              <p:nvPr/>
            </p:nvGrpSpPr>
            <p:grpSpPr bwMode="auto">
              <a:xfrm>
                <a:off x="5381" y="3085"/>
                <a:ext cx="227" cy="132"/>
                <a:chOff x="5381" y="3085"/>
                <a:chExt cx="227" cy="132"/>
              </a:xfrm>
            </p:grpSpPr>
            <p:sp>
              <p:nvSpPr>
                <p:cNvPr id="614463" name="Oval 63"/>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a:defRPr/>
                  </a:pPr>
                  <a:endParaRPr lang="en-US"/>
                </a:p>
              </p:txBody>
            </p:sp>
            <p:sp>
              <p:nvSpPr>
                <p:cNvPr id="614464" name="Oval 64"/>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a:defRPr/>
                  </a:pPr>
                  <a:endParaRPr lang="en-US"/>
                </a:p>
              </p:txBody>
            </p:sp>
            <p:sp>
              <p:nvSpPr>
                <p:cNvPr id="614465" name="Oval 65"/>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a:defRPr/>
                  </a:pPr>
                  <a:endParaRPr lang="en-US"/>
                </a:p>
              </p:txBody>
            </p:sp>
            <p:sp>
              <p:nvSpPr>
                <p:cNvPr id="614466" name="Oval 66"/>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a:defRPr/>
                  </a:pPr>
                  <a:endParaRPr lang="en-US"/>
                </a:p>
              </p:txBody>
            </p:sp>
          </p:grpSp>
        </p:grpSp>
      </p:grpSp>
      <p:sp>
        <p:nvSpPr>
          <p:cNvPr id="614467" name="Rectangle 67"/>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smtClean="0"/>
              <a:t>Click to edit Master title style</a:t>
            </a:r>
          </a:p>
        </p:txBody>
      </p:sp>
      <p:sp>
        <p:nvSpPr>
          <p:cNvPr id="614468" name="Rectangle 68"/>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469" name="Rectangle 69"/>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effectLst>
                  <a:outerShdw blurRad="38100" dist="38100" dir="2700000" algn="tl">
                    <a:srgbClr val="000000"/>
                  </a:outerShdw>
                </a:effectLst>
              </a:defRPr>
            </a:lvl1pPr>
          </a:lstStyle>
          <a:p>
            <a:pPr>
              <a:defRPr/>
            </a:pPr>
            <a:fld id="{87A22E88-817A-47C1-B66C-8FE7758C47AC}" type="datetime1">
              <a:rPr lang="en-US"/>
              <a:pPr>
                <a:defRPr/>
              </a:pPr>
              <a:t>12/14/2015</a:t>
            </a:fld>
            <a:endParaRPr lang="en-US"/>
          </a:p>
        </p:txBody>
      </p:sp>
      <p:sp>
        <p:nvSpPr>
          <p:cNvPr id="614470" name="Rectangle 70"/>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effectLst>
                  <a:outerShdw blurRad="38100" dist="38100" dir="2700000" algn="tl">
                    <a:srgbClr val="000000"/>
                  </a:outerShdw>
                </a:effectLst>
              </a:defRPr>
            </a:lvl1pPr>
          </a:lstStyle>
          <a:p>
            <a:pPr>
              <a:defRPr/>
            </a:pPr>
            <a:endParaRPr lang="en-US"/>
          </a:p>
        </p:txBody>
      </p:sp>
      <p:sp>
        <p:nvSpPr>
          <p:cNvPr id="614471" name="Rectangle 71"/>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effectLst>
                  <a:outerShdw blurRad="38100" dist="38100" dir="2700000" algn="tl">
                    <a:srgbClr val="000000"/>
                  </a:outerShdw>
                </a:effectLst>
              </a:defRPr>
            </a:lvl1pPr>
          </a:lstStyle>
          <a:p>
            <a:pPr>
              <a:defRPr/>
            </a:pPr>
            <a:fld id="{09F689EF-0778-40BE-8B98-52516903741C}"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725"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2" charset="2"/>
        <a:buChar char="Ø"/>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pitchFamily="2" charset="2"/>
        <a:buChar char="l"/>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SzPct val="50000"/>
        <a:buFont typeface="Wingdings" pitchFamily="2" charset="2"/>
        <a:buChar char="l"/>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wmf"/><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wmf"/><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3" Type="http://schemas.openxmlformats.org/officeDocument/2006/relationships/hyperlink" Target="http://www.biopreferred.gov/" TargetMode="External"/><Relationship Id="rId2" Type="http://schemas.openxmlformats.org/officeDocument/2006/relationships/hyperlink" Target="http://www.afdc.energy.gov/afdc/"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wmf"/></Relationships>
</file>

<file path=ppt/slides/_rels/slide13.xml.rels><?xml version="1.0" encoding="UTF-8" standalone="yes"?>
<Relationships xmlns="http://schemas.openxmlformats.org/package/2006/relationships"><Relationship Id="rId3" Type="http://schemas.openxmlformats.org/officeDocument/2006/relationships/hyperlink" Target="http://www1.eere.energy.gov/femp/" TargetMode="External"/><Relationship Id="rId7" Type="http://schemas.openxmlformats.org/officeDocument/2006/relationships/image" Target="../media/image2.png"/><Relationship Id="rId2" Type="http://schemas.openxmlformats.org/officeDocument/2006/relationships/hyperlink" Target="http://www.energystar.gov/" TargetMode="External"/><Relationship Id="rId1" Type="http://schemas.openxmlformats.org/officeDocument/2006/relationships/slideLayout" Target="../slideLayouts/slideLayout2.xml"/><Relationship Id="rId6" Type="http://schemas.openxmlformats.org/officeDocument/2006/relationships/image" Target="../media/image3.wmf"/><Relationship Id="rId5" Type="http://schemas.openxmlformats.org/officeDocument/2006/relationships/hyperlink" Target="http://www.epa.gov/ozone/snap/index.html" TargetMode="External"/><Relationship Id="rId4" Type="http://schemas.openxmlformats.org/officeDocument/2006/relationships/hyperlink" Target="http://www.epeat.net/"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www.epa.gov.cpg/" TargetMode="External"/><Relationship Id="rId2" Type="http://schemas.openxmlformats.org/officeDocument/2006/relationships/hyperlink" Target="http://www.epa.gov/ecotox"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wmf"/><Relationship Id="rId4" Type="http://schemas.openxmlformats.org/officeDocument/2006/relationships/hyperlink" Target="http://www.epa.gov/watersens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wmf"/><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wmf"/><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2.png"/><Relationship Id="rId5" Type="http://schemas.openxmlformats.org/officeDocument/2006/relationships/image" Target="../media/image7.wmf"/><Relationship Id="rId4" Type="http://schemas.openxmlformats.org/officeDocument/2006/relationships/image" Target="../media/image6.wmf"/></Relationships>
</file>

<file path=ppt/slides/_rels/slide1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3.wmf"/><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wmf"/><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3.wmf"/></Relationships>
</file>

<file path=ppt/slides/_rels/slide2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3.wmf"/><Relationship Id="rId5" Type="http://schemas.openxmlformats.org/officeDocument/2006/relationships/image" Target="../media/image2.png"/><Relationship Id="rId4" Type="http://schemas.openxmlformats.org/officeDocument/2006/relationships/image" Target="../media/image11.wmf"/></Relationships>
</file>

<file path=ppt/slides/_rels/slide2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3.wmf"/><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3.wmf"/><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3.wmf"/><Relationship Id="rId5" Type="http://schemas.openxmlformats.org/officeDocument/2006/relationships/image" Target="../media/image2.png"/><Relationship Id="rId4" Type="http://schemas.openxmlformats.org/officeDocument/2006/relationships/image" Target="../media/image15.wmf"/></Relationships>
</file>

<file path=ppt/slides/_rels/slide2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3.wmf"/><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7.wmf"/><Relationship Id="rId7" Type="http://schemas.openxmlformats.org/officeDocument/2006/relationships/image" Target="../media/image3.w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9.wmf"/><Relationship Id="rId4" Type="http://schemas.openxmlformats.org/officeDocument/2006/relationships/image" Target="../media/image18.wmf"/></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wmf"/><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w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wmf"/><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wmf"/><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notesSlide" Target="../notesSlides/notesSlide14.xml"/><Relationship Id="rId7"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oleObject" Target="../embeddings/oleObject1.bin"/></Relationships>
</file>

<file path=ppt/slides/_rels/slide33.xml.rels><?xml version="1.0" encoding="UTF-8" standalone="yes"?>
<Relationships xmlns="http://schemas.openxmlformats.org/package/2006/relationships"><Relationship Id="rId8" Type="http://schemas.openxmlformats.org/officeDocument/2006/relationships/hyperlink" Target="http://yosemite1.epa.gov/oppt/eppstand2.nsf" TargetMode="External"/><Relationship Id="rId3" Type="http://schemas.openxmlformats.org/officeDocument/2006/relationships/hyperlink" Target="http://www.epa.gov/cpg" TargetMode="External"/><Relationship Id="rId7" Type="http://schemas.openxmlformats.org/officeDocument/2006/relationships/hyperlink" Target="http://www.dscr.dla.mi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www.gsaadvantage.gov/" TargetMode="External"/><Relationship Id="rId11" Type="http://schemas.openxmlformats.org/officeDocument/2006/relationships/image" Target="../media/image3.wmf"/><Relationship Id="rId5" Type="http://schemas.openxmlformats.org/officeDocument/2006/relationships/hyperlink" Target="http://www.hhs.do.gov/pp/epp" TargetMode="External"/><Relationship Id="rId10" Type="http://schemas.openxmlformats.org/officeDocument/2006/relationships/image" Target="../media/image2.png"/><Relationship Id="rId4" Type="http://schemas.openxmlformats.org/officeDocument/2006/relationships/hyperlink" Target="http://www.biopreferred.gov/" TargetMode="External"/><Relationship Id="rId9" Type="http://schemas.openxmlformats.org/officeDocument/2006/relationships/hyperlink" Target="http://www.ciwmb.ca.gov/rcp/"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image" Target="../media/image3.wmf"/><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hss.doe.gov/pp/epp/" TargetMode="External"/><Relationship Id="rId1" Type="http://schemas.openxmlformats.org/officeDocument/2006/relationships/slideLayout" Target="../slideLayouts/slideLayout13.xml"/><Relationship Id="rId4" Type="http://schemas.openxmlformats.org/officeDocument/2006/relationships/image" Target="../media/image3.wmf"/></Relationships>
</file>

<file path=ppt/slides/_rels/slide36.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3.wmf"/><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wmf"/></Relationships>
</file>

<file path=ppt/slides/_rels/slide3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0"/>
          <p:cNvSpPr>
            <a:spLocks noGrp="1" noChangeArrowheads="1"/>
          </p:cNvSpPr>
          <p:nvPr>
            <p:ph type="sldNum" sz="quarter" idx="12"/>
          </p:nvPr>
        </p:nvSpPr>
        <p:spPr/>
        <p:txBody>
          <a:bodyPr/>
          <a:lstStyle/>
          <a:p>
            <a:pPr>
              <a:defRPr/>
            </a:pPr>
            <a:fld id="{7BBD3977-0868-492B-BA26-ABE09F803DA5}" type="slidenum">
              <a:rPr lang="en-US"/>
              <a:pPr>
                <a:defRPr/>
              </a:pPr>
              <a:t>1</a:t>
            </a:fld>
            <a:endParaRPr lang="en-US"/>
          </a:p>
        </p:txBody>
      </p:sp>
      <p:sp>
        <p:nvSpPr>
          <p:cNvPr id="459778" name="Rectangle 2"/>
          <p:cNvSpPr>
            <a:spLocks noGrp="1" noChangeArrowheads="1"/>
          </p:cNvSpPr>
          <p:nvPr>
            <p:ph type="ctrTitle"/>
          </p:nvPr>
        </p:nvSpPr>
        <p:spPr>
          <a:xfrm>
            <a:off x="0" y="1692275"/>
            <a:ext cx="9144000" cy="2344738"/>
          </a:xfrm>
        </p:spPr>
        <p:txBody>
          <a:bodyPr/>
          <a:lstStyle/>
          <a:p>
            <a:pPr eaLnBrk="1" hangingPunct="1">
              <a:defRPr/>
            </a:pPr>
            <a:r>
              <a:rPr lang="en-US" sz="4000" dirty="0" smtClean="0">
                <a:effectLst/>
                <a:latin typeface="ChelthmITC Bk BT" pitchFamily="18" charset="0"/>
              </a:rPr>
              <a:t>Training for Purchase Card Users and Approving Officials</a:t>
            </a:r>
            <a:r>
              <a:rPr lang="en-US" sz="4000" dirty="0" smtClean="0">
                <a:latin typeface="ChelthmITC Bk BT" pitchFamily="18" charset="0"/>
              </a:rPr>
              <a:t> </a:t>
            </a:r>
          </a:p>
        </p:txBody>
      </p:sp>
      <p:sp>
        <p:nvSpPr>
          <p:cNvPr id="459780" name="Rectangle 4"/>
          <p:cNvSpPr>
            <a:spLocks noChangeArrowheads="1"/>
          </p:cNvSpPr>
          <p:nvPr/>
        </p:nvSpPr>
        <p:spPr bwMode="auto">
          <a:xfrm>
            <a:off x="249238" y="0"/>
            <a:ext cx="8742362" cy="1909763"/>
          </a:xfrm>
          <a:prstGeom prst="rect">
            <a:avLst/>
          </a:prstGeom>
          <a:noFill/>
          <a:ln w="9525">
            <a:noFill/>
            <a:miter lim="800000"/>
            <a:headEnd/>
            <a:tailEnd/>
          </a:ln>
        </p:spPr>
        <p:txBody>
          <a:bodyPr/>
          <a:lstStyle/>
          <a:p>
            <a:pPr>
              <a:spcBef>
                <a:spcPct val="40000"/>
              </a:spcBef>
              <a:defRPr/>
            </a:pPr>
            <a:r>
              <a:rPr lang="en-US" sz="4200" b="1" dirty="0">
                <a:solidFill>
                  <a:srgbClr val="FFFF66"/>
                </a:solidFill>
              </a:rPr>
              <a:t>Environmentally Preferable Procurement</a:t>
            </a:r>
            <a:endParaRPr lang="en-US" sz="4200" b="1" dirty="0">
              <a:solidFill>
                <a:srgbClr val="FFFF66"/>
              </a:solidFill>
              <a:effectLst>
                <a:outerShdw blurRad="38100" dist="38100" dir="2700000" algn="tl">
                  <a:srgbClr val="000000"/>
                </a:outerShdw>
              </a:effectLst>
            </a:endParaRPr>
          </a:p>
        </p:txBody>
      </p:sp>
      <p:pic>
        <p:nvPicPr>
          <p:cNvPr id="4101" name="Picture 5" descr="BS00693_"/>
          <p:cNvPicPr>
            <a:picLocks noChangeAspect="1" noChangeArrowheads="1"/>
          </p:cNvPicPr>
          <p:nvPr/>
        </p:nvPicPr>
        <p:blipFill>
          <a:blip r:embed="rId3" cstate="print"/>
          <a:srcRect/>
          <a:stretch>
            <a:fillRect/>
          </a:stretch>
        </p:blipFill>
        <p:spPr bwMode="auto">
          <a:xfrm>
            <a:off x="3733800" y="4117975"/>
            <a:ext cx="1676400" cy="1243013"/>
          </a:xfrm>
          <a:prstGeom prst="rect">
            <a:avLst/>
          </a:prstGeom>
          <a:noFill/>
          <a:ln w="9525">
            <a:noFill/>
            <a:miter lim="800000"/>
            <a:headEnd/>
            <a:tailEnd/>
          </a:ln>
        </p:spPr>
      </p:pic>
      <p:pic>
        <p:nvPicPr>
          <p:cNvPr id="4102" name="Picture 9" descr="RECYC"/>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55588" y="5770563"/>
            <a:ext cx="947737" cy="963612"/>
          </a:xfrm>
          <a:prstGeom prst="rect">
            <a:avLst/>
          </a:prstGeom>
          <a:noFill/>
          <a:ln w="9525">
            <a:noFill/>
            <a:miter lim="800000"/>
            <a:headEnd/>
            <a:tailEnd/>
          </a:ln>
        </p:spPr>
      </p:pic>
      <p:pic>
        <p:nvPicPr>
          <p:cNvPr id="4103" name="Picture 10" descr="doe"/>
          <p:cNvPicPr>
            <a:picLocks noChangeAspect="1" noChangeArrowheads="1"/>
          </p:cNvPicPr>
          <p:nvPr/>
        </p:nvPicPr>
        <p:blipFill>
          <a:blip r:embed="rId5" cstate="print"/>
          <a:srcRect/>
          <a:stretch>
            <a:fillRect/>
          </a:stretch>
        </p:blipFill>
        <p:spPr bwMode="auto">
          <a:xfrm>
            <a:off x="7567613" y="5872163"/>
            <a:ext cx="823912" cy="8239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a:defRPr/>
            </a:pPr>
            <a:fld id="{E3B2AACC-98AC-4F5F-B857-BFDE4CE51DDB}" type="slidenum">
              <a:rPr lang="en-US"/>
              <a:pPr>
                <a:defRPr/>
              </a:pPr>
              <a:t>10</a:t>
            </a:fld>
            <a:endParaRPr lang="en-US"/>
          </a:p>
        </p:txBody>
      </p:sp>
      <p:sp>
        <p:nvSpPr>
          <p:cNvPr id="575490" name="Rectangle 2"/>
          <p:cNvSpPr>
            <a:spLocks noGrp="1" noChangeArrowheads="1"/>
          </p:cNvSpPr>
          <p:nvPr>
            <p:ph type="title"/>
          </p:nvPr>
        </p:nvSpPr>
        <p:spPr/>
        <p:txBody>
          <a:bodyPr/>
          <a:lstStyle/>
          <a:p>
            <a:pPr eaLnBrk="1" hangingPunct="1">
              <a:defRPr/>
            </a:pPr>
            <a:r>
              <a:rPr lang="en-US" sz="4000" smtClean="0"/>
              <a:t>Environmentally Preferable Purchasing</a:t>
            </a:r>
          </a:p>
        </p:txBody>
      </p:sp>
      <p:sp>
        <p:nvSpPr>
          <p:cNvPr id="575491" name="Rectangle 3"/>
          <p:cNvSpPr>
            <a:spLocks noGrp="1" noChangeArrowheads="1"/>
          </p:cNvSpPr>
          <p:nvPr>
            <p:ph type="body" sz="half" idx="1"/>
          </p:nvPr>
        </p:nvSpPr>
        <p:spPr>
          <a:xfrm>
            <a:off x="576263" y="1943100"/>
            <a:ext cx="7705725" cy="3644900"/>
          </a:xfrm>
        </p:spPr>
        <p:txBody>
          <a:bodyPr/>
          <a:lstStyle/>
          <a:p>
            <a:pPr eaLnBrk="1" hangingPunct="1">
              <a:defRPr/>
            </a:pPr>
            <a:r>
              <a:rPr lang="en-US" smtClean="0"/>
              <a:t>Environmentally preferable products or services  have a lesser or reduced effect on human health and the environment when compared with competing products or services that serve the same purpose.</a:t>
            </a:r>
          </a:p>
          <a:p>
            <a:pPr eaLnBrk="1" hangingPunct="1">
              <a:defRPr/>
            </a:pPr>
            <a:endParaRPr lang="en-US" sz="3600" smtClean="0"/>
          </a:p>
        </p:txBody>
      </p:sp>
      <p:sp>
        <p:nvSpPr>
          <p:cNvPr id="575496" name="Rectangle 8"/>
          <p:cNvSpPr>
            <a:spLocks noGrp="1" noChangeArrowheads="1"/>
          </p:cNvSpPr>
          <p:nvPr>
            <p:ph sz="half" idx="2"/>
          </p:nvPr>
        </p:nvSpPr>
        <p:spPr/>
        <p:txBody>
          <a:bodyPr/>
          <a:lstStyle/>
          <a:p>
            <a:pPr eaLnBrk="1" hangingPunct="1">
              <a:defRPr/>
            </a:pPr>
            <a:endParaRPr lang="en-US" sz="2800" smtClean="0"/>
          </a:p>
        </p:txBody>
      </p:sp>
      <p:pic>
        <p:nvPicPr>
          <p:cNvPr id="13318" name="Picture 9" descr="doe"/>
          <p:cNvPicPr>
            <a:picLocks noChangeAspect="1" noChangeArrowheads="1"/>
          </p:cNvPicPr>
          <p:nvPr/>
        </p:nvPicPr>
        <p:blipFill>
          <a:blip r:embed="rId2" cstate="print"/>
          <a:srcRect/>
          <a:stretch>
            <a:fillRect/>
          </a:stretch>
        </p:blipFill>
        <p:spPr bwMode="auto">
          <a:xfrm>
            <a:off x="7413625" y="5810250"/>
            <a:ext cx="906463" cy="906463"/>
          </a:xfrm>
          <a:prstGeom prst="rect">
            <a:avLst/>
          </a:prstGeom>
          <a:noFill/>
          <a:ln w="9525">
            <a:noFill/>
            <a:miter lim="800000"/>
            <a:headEnd/>
            <a:tailEnd/>
          </a:ln>
        </p:spPr>
      </p:pic>
      <p:pic>
        <p:nvPicPr>
          <p:cNvPr id="13319" name="Picture 10" descr="RECYC"/>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00038" y="5762625"/>
            <a:ext cx="1095375" cy="1095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6"/>
          <p:cNvSpPr>
            <a:spLocks noGrp="1"/>
          </p:cNvSpPr>
          <p:nvPr>
            <p:ph type="sldNum" sz="quarter" idx="12"/>
          </p:nvPr>
        </p:nvSpPr>
        <p:spPr/>
        <p:txBody>
          <a:bodyPr/>
          <a:lstStyle/>
          <a:p>
            <a:pPr>
              <a:defRPr/>
            </a:pPr>
            <a:fld id="{664FAAED-2747-4455-9C72-62308E1450BB}" type="slidenum">
              <a:rPr lang="en-US"/>
              <a:pPr>
                <a:defRPr/>
              </a:pPr>
              <a:t>11</a:t>
            </a:fld>
            <a:endParaRPr lang="en-US"/>
          </a:p>
        </p:txBody>
      </p:sp>
      <p:sp>
        <p:nvSpPr>
          <p:cNvPr id="460802" name="Rectangle 2"/>
          <p:cNvSpPr>
            <a:spLocks noGrp="1" noChangeArrowheads="1"/>
          </p:cNvSpPr>
          <p:nvPr>
            <p:ph type="title"/>
          </p:nvPr>
        </p:nvSpPr>
        <p:spPr/>
        <p:txBody>
          <a:bodyPr/>
          <a:lstStyle/>
          <a:p>
            <a:pPr eaLnBrk="1" hangingPunct="1">
              <a:defRPr/>
            </a:pPr>
            <a:r>
              <a:rPr lang="en-US" smtClean="0"/>
              <a:t>Affirmative Procurement</a:t>
            </a:r>
          </a:p>
        </p:txBody>
      </p:sp>
      <p:sp>
        <p:nvSpPr>
          <p:cNvPr id="460803" name="Rectangle 3"/>
          <p:cNvSpPr>
            <a:spLocks noGrp="1" noChangeArrowheads="1"/>
          </p:cNvSpPr>
          <p:nvPr>
            <p:ph type="body" sz="half" idx="1"/>
          </p:nvPr>
        </p:nvSpPr>
        <p:spPr>
          <a:xfrm>
            <a:off x="1771650" y="1600200"/>
            <a:ext cx="4041775" cy="4525963"/>
          </a:xfrm>
        </p:spPr>
        <p:txBody>
          <a:bodyPr/>
          <a:lstStyle/>
          <a:p>
            <a:pPr eaLnBrk="1" hangingPunct="1">
              <a:defRPr/>
            </a:pPr>
            <a:r>
              <a:rPr lang="en-US" sz="2800" smtClean="0"/>
              <a:t>The policy and practice of purchasing goods made with recycled or biobased materials</a:t>
            </a:r>
          </a:p>
          <a:p>
            <a:pPr eaLnBrk="1" hangingPunct="1">
              <a:defRPr/>
            </a:pPr>
            <a:r>
              <a:rPr lang="en-US" sz="2800" smtClean="0"/>
              <a:t>For Example – Paper with 30% Post Consumer Content</a:t>
            </a:r>
          </a:p>
          <a:p>
            <a:pPr eaLnBrk="1" hangingPunct="1">
              <a:defRPr/>
            </a:pPr>
            <a:endParaRPr lang="en-US" sz="2800" smtClean="0"/>
          </a:p>
        </p:txBody>
      </p:sp>
      <p:grpSp>
        <p:nvGrpSpPr>
          <p:cNvPr id="14341" name="Group 4"/>
          <p:cNvGrpSpPr>
            <a:grpSpLocks/>
          </p:cNvGrpSpPr>
          <p:nvPr/>
        </p:nvGrpSpPr>
        <p:grpSpPr bwMode="auto">
          <a:xfrm>
            <a:off x="3743325" y="1339850"/>
            <a:ext cx="1714500" cy="2233613"/>
            <a:chOff x="0" y="1479"/>
            <a:chExt cx="1080" cy="1479"/>
          </a:xfrm>
        </p:grpSpPr>
        <p:sp>
          <p:nvSpPr>
            <p:cNvPr id="14346" name="Rectangle 5"/>
            <p:cNvSpPr>
              <a:spLocks noChangeArrowheads="1"/>
            </p:cNvSpPr>
            <p:nvPr/>
          </p:nvSpPr>
          <p:spPr bwMode="auto">
            <a:xfrm>
              <a:off x="0" y="1479"/>
              <a:ext cx="1080" cy="1479"/>
            </a:xfrm>
            <a:prstGeom prst="rect">
              <a:avLst/>
            </a:prstGeom>
            <a:noFill/>
            <a:ln w="12700">
              <a:noFill/>
              <a:miter lim="800000"/>
              <a:headEnd type="none" w="sm" len="sm"/>
              <a:tailEnd type="none" w="sm" len="sm"/>
            </a:ln>
          </p:spPr>
          <p:txBody>
            <a:bodyPr>
              <a:spAutoFit/>
            </a:bodyPr>
            <a:lstStyle/>
            <a:p>
              <a:endParaRPr lang="en-US"/>
            </a:p>
          </p:txBody>
        </p:sp>
        <p:sp>
          <p:nvSpPr>
            <p:cNvPr id="14347" name="Rectangle 6"/>
            <p:cNvSpPr>
              <a:spLocks noChangeArrowheads="1"/>
            </p:cNvSpPr>
            <p:nvPr/>
          </p:nvSpPr>
          <p:spPr bwMode="auto">
            <a:xfrm>
              <a:off x="0" y="1479"/>
              <a:ext cx="1080" cy="0"/>
            </a:xfrm>
            <a:prstGeom prst="rect">
              <a:avLst/>
            </a:prstGeom>
            <a:noFill/>
            <a:ln w="12700">
              <a:noFill/>
              <a:miter lim="800000"/>
              <a:headEnd type="none" w="sm" len="sm"/>
              <a:tailEnd type="none" w="sm" len="sm"/>
            </a:ln>
          </p:spPr>
          <p:txBody>
            <a:bodyPr>
              <a:spAutoFit/>
            </a:bodyPr>
            <a:lstStyle/>
            <a:p>
              <a:endParaRPr lang="en-US"/>
            </a:p>
          </p:txBody>
        </p:sp>
      </p:grpSp>
      <p:pic>
        <p:nvPicPr>
          <p:cNvPr id="14342" name="Picture 13" descr="RECYC"/>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00025" y="5827713"/>
            <a:ext cx="1012825" cy="1030287"/>
          </a:xfrm>
          <a:prstGeom prst="rect">
            <a:avLst/>
          </a:prstGeom>
          <a:noFill/>
          <a:ln w="9525">
            <a:noFill/>
            <a:miter lim="800000"/>
            <a:headEnd/>
            <a:tailEnd/>
          </a:ln>
        </p:spPr>
      </p:pic>
      <p:sp>
        <p:nvSpPr>
          <p:cNvPr id="14343" name="Text Box 16"/>
          <p:cNvSpPr txBox="1">
            <a:spLocks noChangeArrowheads="1"/>
          </p:cNvSpPr>
          <p:nvPr/>
        </p:nvSpPr>
        <p:spPr bwMode="auto">
          <a:xfrm rot="-2218542">
            <a:off x="5802313" y="2430463"/>
            <a:ext cx="1154112" cy="366712"/>
          </a:xfrm>
          <a:prstGeom prst="rect">
            <a:avLst/>
          </a:prstGeom>
          <a:noFill/>
          <a:ln w="9525">
            <a:noFill/>
            <a:miter lim="800000"/>
            <a:headEnd/>
            <a:tailEnd/>
          </a:ln>
        </p:spPr>
        <p:txBody>
          <a:bodyPr>
            <a:spAutoFit/>
          </a:bodyPr>
          <a:lstStyle/>
          <a:p>
            <a:endParaRPr lang="en-US"/>
          </a:p>
        </p:txBody>
      </p:sp>
      <p:sp>
        <p:nvSpPr>
          <p:cNvPr id="460863" name="Rectangle 63"/>
          <p:cNvSpPr>
            <a:spLocks noGrp="1" noChangeArrowheads="1"/>
          </p:cNvSpPr>
          <p:nvPr>
            <p:ph sz="half" idx="2"/>
          </p:nvPr>
        </p:nvSpPr>
        <p:spPr/>
        <p:txBody>
          <a:bodyPr/>
          <a:lstStyle/>
          <a:p>
            <a:pPr eaLnBrk="1" hangingPunct="1">
              <a:defRPr/>
            </a:pPr>
            <a:endParaRPr lang="en-US" sz="2800" smtClean="0"/>
          </a:p>
        </p:txBody>
      </p:sp>
      <p:pic>
        <p:nvPicPr>
          <p:cNvPr id="14345" name="Picture 64" descr="doe"/>
          <p:cNvPicPr>
            <a:picLocks noChangeAspect="1" noChangeArrowheads="1"/>
          </p:cNvPicPr>
          <p:nvPr/>
        </p:nvPicPr>
        <p:blipFill>
          <a:blip r:embed="rId4" cstate="print"/>
          <a:srcRect/>
          <a:stretch>
            <a:fillRect/>
          </a:stretch>
        </p:blipFill>
        <p:spPr bwMode="auto">
          <a:xfrm>
            <a:off x="7413625" y="5810250"/>
            <a:ext cx="906463" cy="906463"/>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0"/>
          <p:cNvSpPr>
            <a:spLocks noGrp="1" noChangeArrowheads="1"/>
          </p:cNvSpPr>
          <p:nvPr>
            <p:ph type="sldNum" sz="quarter" idx="12"/>
          </p:nvPr>
        </p:nvSpPr>
        <p:spPr/>
        <p:txBody>
          <a:bodyPr/>
          <a:lstStyle/>
          <a:p>
            <a:pPr>
              <a:defRPr/>
            </a:pPr>
            <a:fld id="{C8684EA9-C32C-432E-B798-8B9237C83D15}" type="slidenum">
              <a:rPr lang="en-US"/>
              <a:pPr>
                <a:defRPr/>
              </a:pPr>
              <a:t>12</a:t>
            </a:fld>
            <a:endParaRPr lang="en-US"/>
          </a:p>
        </p:txBody>
      </p:sp>
      <p:sp>
        <p:nvSpPr>
          <p:cNvPr id="579586" name="Rectangle 2"/>
          <p:cNvSpPr>
            <a:spLocks noGrp="1" noChangeArrowheads="1"/>
          </p:cNvSpPr>
          <p:nvPr>
            <p:ph type="ctrTitle"/>
          </p:nvPr>
        </p:nvSpPr>
        <p:spPr>
          <a:xfrm>
            <a:off x="609600" y="0"/>
            <a:ext cx="7772400" cy="838200"/>
          </a:xfrm>
        </p:spPr>
        <p:txBody>
          <a:bodyPr/>
          <a:lstStyle/>
          <a:p>
            <a:pPr eaLnBrk="1" hangingPunct="1">
              <a:defRPr/>
            </a:pPr>
            <a:r>
              <a:rPr lang="en-US" sz="2400" smtClean="0"/>
              <a:t>Environmentally Preferable Products Include All of These</a:t>
            </a:r>
          </a:p>
        </p:txBody>
      </p:sp>
      <p:sp>
        <p:nvSpPr>
          <p:cNvPr id="579587" name="Rectangle 3"/>
          <p:cNvSpPr>
            <a:spLocks noGrp="1" noChangeArrowheads="1"/>
          </p:cNvSpPr>
          <p:nvPr>
            <p:ph type="subTitle" idx="1"/>
          </p:nvPr>
        </p:nvSpPr>
        <p:spPr>
          <a:xfrm>
            <a:off x="0" y="971550"/>
            <a:ext cx="8875713" cy="5192713"/>
          </a:xfrm>
        </p:spPr>
        <p:txBody>
          <a:bodyPr/>
          <a:lstStyle/>
          <a:p>
            <a:pPr algn="l" eaLnBrk="1" hangingPunct="1">
              <a:lnSpc>
                <a:spcPct val="80000"/>
              </a:lnSpc>
              <a:buClr>
                <a:schemeClr val="tx1"/>
              </a:buClr>
              <a:defRPr/>
            </a:pPr>
            <a:r>
              <a:rPr lang="en-US" sz="2000" smtClean="0"/>
              <a:t> </a:t>
            </a:r>
          </a:p>
          <a:p>
            <a:pPr algn="l" eaLnBrk="1" hangingPunct="1">
              <a:lnSpc>
                <a:spcPct val="80000"/>
              </a:lnSpc>
              <a:buClr>
                <a:schemeClr val="tx1"/>
              </a:buClr>
              <a:buFont typeface="Wingdings" pitchFamily="2" charset="2"/>
              <a:buChar char="Ø"/>
              <a:defRPr/>
            </a:pPr>
            <a:r>
              <a:rPr lang="en-US" sz="2400" smtClean="0"/>
              <a:t> Alternative fuel vehicles and alternative fuels required by the Energy Policy Act of 2005 at </a:t>
            </a:r>
            <a:r>
              <a:rPr lang="en-US" sz="1600" smtClean="0">
                <a:hlinkClick r:id="rId2"/>
              </a:rPr>
              <a:t>http://www.afdc.energy.gov/afdc/</a:t>
            </a:r>
            <a:r>
              <a:rPr lang="en-US" sz="1600" smtClean="0"/>
              <a:t> </a:t>
            </a:r>
            <a:endParaRPr lang="en-US" sz="2400" smtClean="0"/>
          </a:p>
          <a:p>
            <a:pPr algn="l" eaLnBrk="1" hangingPunct="1">
              <a:lnSpc>
                <a:spcPct val="80000"/>
              </a:lnSpc>
              <a:buClr>
                <a:schemeClr val="tx1"/>
              </a:buClr>
              <a:buFont typeface="Wingdings" pitchFamily="2" charset="2"/>
              <a:buChar char="Ø"/>
              <a:defRPr/>
            </a:pPr>
            <a:endParaRPr lang="en-US" sz="2400" smtClean="0"/>
          </a:p>
          <a:p>
            <a:pPr algn="l" eaLnBrk="1" hangingPunct="1">
              <a:lnSpc>
                <a:spcPct val="80000"/>
              </a:lnSpc>
              <a:buClr>
                <a:schemeClr val="tx1"/>
              </a:buClr>
              <a:buFont typeface="Wingdings" pitchFamily="2" charset="2"/>
              <a:buChar char="Ø"/>
              <a:defRPr/>
            </a:pPr>
            <a:r>
              <a:rPr lang="en-US" sz="2400" smtClean="0"/>
              <a:t> Biobased products designated by the U.S. Department of Agriculture in the BioPreferred program.  Biobased products are those designated by the United States Department of Agriculture (USDA) pursuant to the Farm Security and Rural Investment Act, 7 USC 8102.  This coverage is part of the Affirmative Procurement Program found at FAR 23.4.  USDA maintains a Home Page with the list of designated items at: </a:t>
            </a:r>
            <a:r>
              <a:rPr lang="en-US" sz="2400" smtClean="0">
                <a:hlinkClick r:id="rId3"/>
              </a:rPr>
              <a:t>http://www.biopreferred.gov/</a:t>
            </a:r>
            <a:r>
              <a:rPr lang="en-US" sz="2400" smtClean="0"/>
              <a:t> .</a:t>
            </a:r>
          </a:p>
          <a:p>
            <a:pPr algn="l" eaLnBrk="1" hangingPunct="1">
              <a:lnSpc>
                <a:spcPct val="80000"/>
              </a:lnSpc>
              <a:buClr>
                <a:schemeClr val="tx1"/>
              </a:buClr>
              <a:buFont typeface="Wingdings" pitchFamily="2" charset="2"/>
              <a:buChar char="Ø"/>
              <a:defRPr/>
            </a:pPr>
            <a:endParaRPr lang="en-US" sz="2400" smtClean="0"/>
          </a:p>
          <a:p>
            <a:pPr algn="l" eaLnBrk="1" hangingPunct="1">
              <a:lnSpc>
                <a:spcPct val="80000"/>
              </a:lnSpc>
              <a:buClr>
                <a:schemeClr val="tx1"/>
              </a:buClr>
              <a:buFont typeface="Wingdings" pitchFamily="2" charset="2"/>
              <a:buChar char="Ø"/>
              <a:defRPr/>
            </a:pPr>
            <a:r>
              <a:rPr lang="en-US" sz="2400" smtClean="0"/>
              <a:t>  Energy from renewable sources required by the Energy Policy Act of 2005 at </a:t>
            </a:r>
            <a:r>
              <a:rPr lang="en-US" sz="1600" smtClean="0"/>
              <a:t>http://www.eere.energy.gov/  </a:t>
            </a:r>
          </a:p>
          <a:p>
            <a:pPr algn="l" eaLnBrk="1" hangingPunct="1">
              <a:lnSpc>
                <a:spcPct val="80000"/>
              </a:lnSpc>
              <a:buClr>
                <a:schemeClr val="tx1"/>
              </a:buClr>
              <a:buFont typeface="Wingdings" pitchFamily="2" charset="2"/>
              <a:buChar char="Ø"/>
              <a:defRPr/>
            </a:pPr>
            <a:endParaRPr lang="en-US" sz="1600" smtClean="0"/>
          </a:p>
          <a:p>
            <a:pPr algn="l" eaLnBrk="1" hangingPunct="1">
              <a:lnSpc>
                <a:spcPct val="80000"/>
              </a:lnSpc>
              <a:buClr>
                <a:schemeClr val="tx1"/>
              </a:buClr>
              <a:buFont typeface="Wingdings" pitchFamily="2" charset="2"/>
              <a:buChar char="Ø"/>
              <a:defRPr/>
            </a:pPr>
            <a:endParaRPr lang="en-US" sz="1600" smtClean="0"/>
          </a:p>
          <a:p>
            <a:pPr algn="l" eaLnBrk="1" hangingPunct="1">
              <a:lnSpc>
                <a:spcPct val="80000"/>
              </a:lnSpc>
              <a:buClr>
                <a:schemeClr val="tx1"/>
              </a:buClr>
              <a:buFont typeface="Wingdings" pitchFamily="2" charset="2"/>
              <a:buChar char="Ø"/>
              <a:defRPr/>
            </a:pPr>
            <a:endParaRPr lang="en-US" sz="1600" smtClean="0"/>
          </a:p>
        </p:txBody>
      </p:sp>
      <p:pic>
        <p:nvPicPr>
          <p:cNvPr id="15365" name="Picture 4" descr="doe"/>
          <p:cNvPicPr>
            <a:picLocks noChangeAspect="1" noChangeArrowheads="1"/>
          </p:cNvPicPr>
          <p:nvPr/>
        </p:nvPicPr>
        <p:blipFill>
          <a:blip r:embed="rId4" cstate="print"/>
          <a:srcRect/>
          <a:stretch>
            <a:fillRect/>
          </a:stretch>
        </p:blipFill>
        <p:spPr bwMode="auto">
          <a:xfrm>
            <a:off x="7413625" y="5810250"/>
            <a:ext cx="906463" cy="906463"/>
          </a:xfrm>
          <a:prstGeom prst="rect">
            <a:avLst/>
          </a:prstGeom>
          <a:noFill/>
          <a:ln w="9525">
            <a:noFill/>
            <a:miter lim="800000"/>
            <a:headEnd/>
            <a:tailEnd/>
          </a:ln>
        </p:spPr>
      </p:pic>
      <p:pic>
        <p:nvPicPr>
          <p:cNvPr id="15366" name="Picture 5" descr="RECYC"/>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00038" y="5762625"/>
            <a:ext cx="1095375" cy="1095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52C8630-3170-48C4-98C3-978474CF6F24}" type="slidenum">
              <a:rPr lang="en-US"/>
              <a:pPr>
                <a:defRPr/>
              </a:pPr>
              <a:t>13</a:t>
            </a:fld>
            <a:endParaRPr lang="en-US"/>
          </a:p>
        </p:txBody>
      </p:sp>
      <p:sp>
        <p:nvSpPr>
          <p:cNvPr id="626690" name="Rectangle 2"/>
          <p:cNvSpPr>
            <a:spLocks noGrp="1" noChangeArrowheads="1"/>
          </p:cNvSpPr>
          <p:nvPr>
            <p:ph type="title"/>
          </p:nvPr>
        </p:nvSpPr>
        <p:spPr/>
        <p:txBody>
          <a:bodyPr/>
          <a:lstStyle/>
          <a:p>
            <a:pPr eaLnBrk="1" hangingPunct="1">
              <a:defRPr/>
            </a:pPr>
            <a:r>
              <a:rPr lang="en-US" sz="2400" smtClean="0"/>
              <a:t>Environmentally Preferable Products Include All of These</a:t>
            </a:r>
          </a:p>
        </p:txBody>
      </p:sp>
      <p:sp>
        <p:nvSpPr>
          <p:cNvPr id="626691" name="Rectangle 3"/>
          <p:cNvSpPr>
            <a:spLocks noGrp="1" noChangeArrowheads="1"/>
          </p:cNvSpPr>
          <p:nvPr>
            <p:ph type="body" idx="1"/>
          </p:nvPr>
        </p:nvSpPr>
        <p:spPr>
          <a:xfrm>
            <a:off x="400050" y="1600200"/>
            <a:ext cx="8229600" cy="4525963"/>
          </a:xfrm>
        </p:spPr>
        <p:txBody>
          <a:bodyPr/>
          <a:lstStyle/>
          <a:p>
            <a:pPr eaLnBrk="1" hangingPunct="1">
              <a:lnSpc>
                <a:spcPct val="80000"/>
              </a:lnSpc>
              <a:buClr>
                <a:schemeClr val="tx1"/>
              </a:buClr>
              <a:defRPr/>
            </a:pPr>
            <a:r>
              <a:rPr lang="en-US" sz="2400" smtClean="0"/>
              <a:t>Energy Star® products identified by DOE and EPA at </a:t>
            </a:r>
            <a:r>
              <a:rPr lang="en-US" sz="2400" smtClean="0">
                <a:hlinkClick r:id="rId2"/>
              </a:rPr>
              <a:t>http://www.energystar.gov/</a:t>
            </a:r>
            <a:r>
              <a:rPr lang="en-US" sz="2400" smtClean="0"/>
              <a:t> , as well as FEMP-designated energy-efficient products at </a:t>
            </a:r>
            <a:r>
              <a:rPr lang="en-US" sz="2400" smtClean="0">
                <a:hlinkClick r:id="rId3"/>
              </a:rPr>
              <a:t>http://www1.eere.energy.gov/femp/</a:t>
            </a:r>
            <a:r>
              <a:rPr lang="en-US" sz="2400" smtClean="0"/>
              <a:t>  </a:t>
            </a:r>
          </a:p>
          <a:p>
            <a:pPr eaLnBrk="1" hangingPunct="1">
              <a:lnSpc>
                <a:spcPct val="80000"/>
              </a:lnSpc>
              <a:buClr>
                <a:schemeClr val="tx1"/>
              </a:buClr>
              <a:defRPr/>
            </a:pPr>
            <a:endParaRPr lang="en-US" sz="2400" smtClean="0"/>
          </a:p>
          <a:p>
            <a:pPr eaLnBrk="1" hangingPunct="1">
              <a:lnSpc>
                <a:spcPct val="80000"/>
              </a:lnSpc>
              <a:buClr>
                <a:schemeClr val="tx1"/>
              </a:buClr>
              <a:defRPr/>
            </a:pPr>
            <a:r>
              <a:rPr lang="en-US" sz="2400" smtClean="0"/>
              <a:t>EPEAT-registered electronic products.  The EPEAT initiative is a relatively new initiative added to the Federal Acquisition Regulation in 2008.  A Home Page has been established to identify environmentally preferable electronic equipment at:  </a:t>
            </a:r>
            <a:r>
              <a:rPr lang="en-US" sz="2400" smtClean="0">
                <a:hlinkClick r:id="rId4"/>
              </a:rPr>
              <a:t>http://www.epeat.net</a:t>
            </a:r>
            <a:r>
              <a:rPr lang="en-US" sz="2400" smtClean="0"/>
              <a:t> . </a:t>
            </a:r>
          </a:p>
          <a:p>
            <a:pPr eaLnBrk="1" hangingPunct="1">
              <a:lnSpc>
                <a:spcPct val="80000"/>
              </a:lnSpc>
              <a:buClr>
                <a:schemeClr val="tx1"/>
              </a:buClr>
              <a:defRPr/>
            </a:pPr>
            <a:endParaRPr lang="en-US" sz="2400" smtClean="0"/>
          </a:p>
          <a:p>
            <a:pPr eaLnBrk="1" hangingPunct="1">
              <a:lnSpc>
                <a:spcPct val="80000"/>
              </a:lnSpc>
              <a:buClr>
                <a:schemeClr val="tx1"/>
              </a:buClr>
              <a:defRPr/>
            </a:pPr>
            <a:r>
              <a:rPr lang="en-US" sz="2400" smtClean="0"/>
              <a:t>Non-ozone depleting substances, as identified in EPA’s Significant New Alternatives Program at </a:t>
            </a:r>
            <a:r>
              <a:rPr lang="en-US" sz="2400" smtClean="0">
                <a:hlinkClick r:id="rId5"/>
              </a:rPr>
              <a:t>http://www.epa.gov/ozone/snap/index.html</a:t>
            </a:r>
            <a:r>
              <a:rPr lang="en-US" sz="2400" smtClean="0"/>
              <a:t> . </a:t>
            </a:r>
          </a:p>
        </p:txBody>
      </p:sp>
      <p:pic>
        <p:nvPicPr>
          <p:cNvPr id="16389" name="Picture 4" descr="doe"/>
          <p:cNvPicPr>
            <a:picLocks noChangeAspect="1" noChangeArrowheads="1"/>
          </p:cNvPicPr>
          <p:nvPr/>
        </p:nvPicPr>
        <p:blipFill>
          <a:blip r:embed="rId6" cstate="print"/>
          <a:srcRect/>
          <a:stretch>
            <a:fillRect/>
          </a:stretch>
        </p:blipFill>
        <p:spPr bwMode="auto">
          <a:xfrm>
            <a:off x="7413625" y="5810250"/>
            <a:ext cx="906463" cy="906463"/>
          </a:xfrm>
          <a:prstGeom prst="rect">
            <a:avLst/>
          </a:prstGeom>
          <a:noFill/>
          <a:ln w="9525">
            <a:noFill/>
            <a:miter lim="800000"/>
            <a:headEnd/>
            <a:tailEnd/>
          </a:ln>
        </p:spPr>
      </p:pic>
      <p:pic>
        <p:nvPicPr>
          <p:cNvPr id="16390" name="Picture 5" descr="RECYC"/>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223838" y="6010275"/>
            <a:ext cx="847725" cy="847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569810E3-F77F-4C30-8264-C0DC774885CE}" type="slidenum">
              <a:rPr lang="en-US"/>
              <a:pPr>
                <a:defRPr/>
              </a:pPr>
              <a:t>14</a:t>
            </a:fld>
            <a:endParaRPr lang="en-US"/>
          </a:p>
        </p:txBody>
      </p:sp>
      <p:sp>
        <p:nvSpPr>
          <p:cNvPr id="627714" name="Rectangle 2"/>
          <p:cNvSpPr>
            <a:spLocks noGrp="1" noChangeArrowheads="1"/>
          </p:cNvSpPr>
          <p:nvPr>
            <p:ph type="title"/>
          </p:nvPr>
        </p:nvSpPr>
        <p:spPr/>
        <p:txBody>
          <a:bodyPr/>
          <a:lstStyle/>
          <a:p>
            <a:pPr eaLnBrk="1" hangingPunct="1">
              <a:defRPr/>
            </a:pPr>
            <a:r>
              <a:rPr lang="en-US" sz="2400" smtClean="0"/>
              <a:t>Environmentally Preferable Products Include All of These</a:t>
            </a:r>
          </a:p>
        </p:txBody>
      </p:sp>
      <p:sp>
        <p:nvSpPr>
          <p:cNvPr id="627715" name="Rectangle 3"/>
          <p:cNvSpPr>
            <a:spLocks noGrp="1" noChangeArrowheads="1"/>
          </p:cNvSpPr>
          <p:nvPr>
            <p:ph type="body" idx="1"/>
          </p:nvPr>
        </p:nvSpPr>
        <p:spPr/>
        <p:txBody>
          <a:bodyPr/>
          <a:lstStyle/>
          <a:p>
            <a:pPr eaLnBrk="1" hangingPunct="1">
              <a:lnSpc>
                <a:spcPct val="80000"/>
              </a:lnSpc>
              <a:buClr>
                <a:schemeClr val="tx1"/>
              </a:buClr>
              <a:defRPr/>
            </a:pPr>
            <a:r>
              <a:rPr lang="en-US" sz="2000" smtClean="0"/>
              <a:t>Products with low or no toxic or hazardous constituents, consistent with section VIII.A of the implementing instructions for Executive Order 13423.  Each agency is tasked by the Implementing Instructions to develop goals and a list of toxic chemicals, hazardous substances and other pollutants by January 24, 2008.  Information on this is available at </a:t>
            </a:r>
            <a:r>
              <a:rPr lang="en-US" sz="2000" smtClean="0">
                <a:hlinkClick r:id="rId2"/>
              </a:rPr>
              <a:t>http://www.epa.gov/ecotox</a:t>
            </a:r>
            <a:r>
              <a:rPr lang="en-US" sz="2000" smtClean="0"/>
              <a:t> </a:t>
            </a:r>
          </a:p>
          <a:p>
            <a:pPr eaLnBrk="1" hangingPunct="1">
              <a:lnSpc>
                <a:spcPct val="80000"/>
              </a:lnSpc>
              <a:buClr>
                <a:schemeClr val="tx1"/>
              </a:buClr>
              <a:defRPr/>
            </a:pPr>
            <a:endParaRPr lang="en-US" sz="2000" smtClean="0"/>
          </a:p>
          <a:p>
            <a:pPr eaLnBrk="1" hangingPunct="1">
              <a:lnSpc>
                <a:spcPct val="80000"/>
              </a:lnSpc>
              <a:buClr>
                <a:schemeClr val="tx1"/>
              </a:buClr>
              <a:defRPr/>
            </a:pPr>
            <a:r>
              <a:rPr lang="en-US" sz="2000" smtClean="0"/>
              <a:t>Recycled content products designated in EPA’s Comprehensive Procurement Guidelines at </a:t>
            </a:r>
            <a:r>
              <a:rPr lang="en-US" sz="2000" smtClean="0">
                <a:hlinkClick r:id="rId3"/>
              </a:rPr>
              <a:t>http://www.epa.gov.cpg</a:t>
            </a:r>
            <a:r>
              <a:rPr lang="en-US" sz="2000" smtClean="0"/>
              <a:t> </a:t>
            </a:r>
          </a:p>
          <a:p>
            <a:pPr eaLnBrk="1" hangingPunct="1">
              <a:lnSpc>
                <a:spcPct val="80000"/>
              </a:lnSpc>
              <a:buClr>
                <a:schemeClr val="tx1"/>
              </a:buClr>
              <a:defRPr/>
            </a:pPr>
            <a:endParaRPr lang="en-US" sz="2000" smtClean="0"/>
          </a:p>
          <a:p>
            <a:pPr eaLnBrk="1" hangingPunct="1">
              <a:lnSpc>
                <a:spcPct val="80000"/>
              </a:lnSpc>
              <a:buClr>
                <a:schemeClr val="tx1"/>
              </a:buClr>
              <a:defRPr/>
            </a:pPr>
            <a:r>
              <a:rPr lang="en-US" sz="2000" smtClean="0"/>
              <a:t>Water-efficient products, including those meeting EPA’s Water-Sense standards </a:t>
            </a:r>
            <a:r>
              <a:rPr lang="en-US" sz="2000" smtClean="0">
                <a:hlinkClick r:id="rId4"/>
              </a:rPr>
              <a:t>http://www.epa.gov/watersense/</a:t>
            </a:r>
            <a:r>
              <a:rPr lang="en-US" sz="2000" smtClean="0"/>
              <a:t> .  EPA has already introduced some water efficient technology advancements but has others in process.  More information is available at their Home Page.</a:t>
            </a:r>
          </a:p>
        </p:txBody>
      </p:sp>
      <p:pic>
        <p:nvPicPr>
          <p:cNvPr id="17413" name="Picture 4" descr="doe"/>
          <p:cNvPicPr>
            <a:picLocks noChangeAspect="1" noChangeArrowheads="1"/>
          </p:cNvPicPr>
          <p:nvPr/>
        </p:nvPicPr>
        <p:blipFill>
          <a:blip r:embed="rId5" cstate="print"/>
          <a:srcRect/>
          <a:stretch>
            <a:fillRect/>
          </a:stretch>
        </p:blipFill>
        <p:spPr bwMode="auto">
          <a:xfrm>
            <a:off x="7413625" y="5810250"/>
            <a:ext cx="906463" cy="906463"/>
          </a:xfrm>
          <a:prstGeom prst="rect">
            <a:avLst/>
          </a:prstGeom>
          <a:noFill/>
          <a:ln w="9525">
            <a:noFill/>
            <a:miter lim="800000"/>
            <a:headEnd/>
            <a:tailEnd/>
          </a:ln>
        </p:spPr>
      </p:pic>
      <p:pic>
        <p:nvPicPr>
          <p:cNvPr id="17414" name="Picture 5" descr="RECYC"/>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300038" y="5762625"/>
            <a:ext cx="1095375" cy="1095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pPr>
              <a:defRPr/>
            </a:pPr>
            <a:fld id="{119FB37D-3A28-480F-9C22-34D67FDA753D}" type="slidenum">
              <a:rPr lang="en-US"/>
              <a:pPr>
                <a:defRPr/>
              </a:pPr>
              <a:t>15</a:t>
            </a:fld>
            <a:endParaRPr lang="en-US"/>
          </a:p>
        </p:txBody>
      </p:sp>
      <p:sp>
        <p:nvSpPr>
          <p:cNvPr id="565250" name="Rectangle 2"/>
          <p:cNvSpPr>
            <a:spLocks noGrp="1" noChangeArrowheads="1"/>
          </p:cNvSpPr>
          <p:nvPr>
            <p:ph type="title"/>
          </p:nvPr>
        </p:nvSpPr>
        <p:spPr/>
        <p:txBody>
          <a:bodyPr/>
          <a:lstStyle/>
          <a:p>
            <a:pPr eaLnBrk="1" hangingPunct="1">
              <a:defRPr/>
            </a:pPr>
            <a:r>
              <a:rPr lang="en-US" sz="2800" smtClean="0"/>
              <a:t>Affirmative Procurement and Environmentally Preferable Purchasing</a:t>
            </a:r>
          </a:p>
        </p:txBody>
      </p:sp>
      <p:sp>
        <p:nvSpPr>
          <p:cNvPr id="565251" name="Rectangle 3"/>
          <p:cNvSpPr>
            <a:spLocks noGrp="1" noChangeArrowheads="1"/>
          </p:cNvSpPr>
          <p:nvPr>
            <p:ph type="body" sz="half" idx="1"/>
          </p:nvPr>
        </p:nvSpPr>
        <p:spPr>
          <a:xfrm>
            <a:off x="457200" y="1419225"/>
            <a:ext cx="8177213" cy="4706938"/>
          </a:xfrm>
        </p:spPr>
        <p:txBody>
          <a:bodyPr/>
          <a:lstStyle/>
          <a:p>
            <a:pPr eaLnBrk="1" hangingPunct="1">
              <a:defRPr/>
            </a:pPr>
            <a:endParaRPr lang="en-US" sz="2400" smtClean="0"/>
          </a:p>
          <a:p>
            <a:pPr eaLnBrk="1" hangingPunct="1">
              <a:defRPr/>
            </a:pPr>
            <a:r>
              <a:rPr lang="en-US" sz="2400" smtClean="0"/>
              <a:t>When Biobased Products were added DOE was an early adopter of the U.S.D.A. Biobased Products Program</a:t>
            </a:r>
          </a:p>
          <a:p>
            <a:pPr eaLnBrk="1" hangingPunct="1">
              <a:defRPr/>
            </a:pPr>
            <a:r>
              <a:rPr lang="en-US" sz="2400" smtClean="0"/>
              <a:t>DOE Contracting Activities and Management Contractors were encouraged to acquire biobased products on a voluntary basis in advance of the mandatory biobased preference program </a:t>
            </a:r>
          </a:p>
          <a:p>
            <a:pPr eaLnBrk="1" hangingPunct="1">
              <a:defRPr/>
            </a:pPr>
            <a:r>
              <a:rPr lang="en-US" sz="2400" smtClean="0"/>
              <a:t>The Biobased Preference Program became effective 11/07/2007.  As a practical matter, agencies have a 1 year period to implement as USDA adds new products to their Program.</a:t>
            </a:r>
          </a:p>
        </p:txBody>
      </p:sp>
      <p:pic>
        <p:nvPicPr>
          <p:cNvPr id="18437" name="Picture 8" descr="doe"/>
          <p:cNvPicPr>
            <a:picLocks noChangeAspect="1" noChangeArrowheads="1"/>
          </p:cNvPicPr>
          <p:nvPr/>
        </p:nvPicPr>
        <p:blipFill>
          <a:blip r:embed="rId2" cstate="print"/>
          <a:srcRect/>
          <a:stretch>
            <a:fillRect/>
          </a:stretch>
        </p:blipFill>
        <p:spPr bwMode="auto">
          <a:xfrm>
            <a:off x="7413625" y="5810250"/>
            <a:ext cx="906463" cy="906463"/>
          </a:xfrm>
          <a:prstGeom prst="rect">
            <a:avLst/>
          </a:prstGeom>
          <a:noFill/>
          <a:ln w="9525">
            <a:noFill/>
            <a:miter lim="800000"/>
            <a:headEnd/>
            <a:tailEnd/>
          </a:ln>
        </p:spPr>
      </p:pic>
      <p:pic>
        <p:nvPicPr>
          <p:cNvPr id="18438" name="Picture 10" descr="RECYC"/>
          <p:cNvPicPr>
            <a:picLocks noGrp="1" noChangeAspect="1" noChangeArrowheads="1"/>
          </p:cNvPicPr>
          <p:nvPr>
            <p:ph sz="quarter" idx="2"/>
          </p:nvPr>
        </p:nvPicPr>
        <p:blipFill>
          <a:blip r:embed="rId3" cstate="print">
            <a:clrChange>
              <a:clrFrom>
                <a:srgbClr val="FFFFFF"/>
              </a:clrFrom>
              <a:clrTo>
                <a:srgbClr val="FFFFFF">
                  <a:alpha val="0"/>
                </a:srgbClr>
              </a:clrTo>
            </a:clrChange>
          </a:blip>
          <a:srcRect/>
          <a:stretch>
            <a:fillRect/>
          </a:stretch>
        </p:blipFill>
        <p:spPr>
          <a:xfrm>
            <a:off x="128588" y="5857875"/>
            <a:ext cx="1000125" cy="1000125"/>
          </a:xfr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a:defRPr/>
            </a:pPr>
            <a:fld id="{587439A7-7E2A-460A-BD28-BD325796E5C3}" type="slidenum">
              <a:rPr lang="en-US"/>
              <a:pPr>
                <a:defRPr/>
              </a:pPr>
              <a:t>16</a:t>
            </a:fld>
            <a:endParaRPr lang="en-US"/>
          </a:p>
        </p:txBody>
      </p:sp>
      <p:sp>
        <p:nvSpPr>
          <p:cNvPr id="566274" name="Rectangle 2"/>
          <p:cNvSpPr>
            <a:spLocks noGrp="1" noChangeArrowheads="1"/>
          </p:cNvSpPr>
          <p:nvPr>
            <p:ph type="title"/>
          </p:nvPr>
        </p:nvSpPr>
        <p:spPr>
          <a:xfrm>
            <a:off x="0" y="244475"/>
            <a:ext cx="9144000" cy="1295400"/>
          </a:xfrm>
        </p:spPr>
        <p:txBody>
          <a:bodyPr/>
          <a:lstStyle/>
          <a:p>
            <a:pPr eaLnBrk="1" hangingPunct="1">
              <a:defRPr/>
            </a:pPr>
            <a:r>
              <a:rPr lang="en-US" smtClean="0"/>
              <a:t>Biobased Product Categories</a:t>
            </a:r>
          </a:p>
        </p:txBody>
      </p:sp>
      <p:sp>
        <p:nvSpPr>
          <p:cNvPr id="566275" name="Rectangle 3"/>
          <p:cNvSpPr>
            <a:spLocks noGrp="1" noChangeArrowheads="1"/>
          </p:cNvSpPr>
          <p:nvPr>
            <p:ph type="body" sz="half" idx="1"/>
          </p:nvPr>
        </p:nvSpPr>
        <p:spPr>
          <a:xfrm>
            <a:off x="736600" y="1741488"/>
            <a:ext cx="5399088" cy="5114925"/>
          </a:xfrm>
        </p:spPr>
        <p:txBody>
          <a:bodyPr/>
          <a:lstStyle/>
          <a:p>
            <a:pPr eaLnBrk="1" hangingPunct="1">
              <a:lnSpc>
                <a:spcPct val="90000"/>
              </a:lnSpc>
              <a:defRPr/>
            </a:pPr>
            <a:r>
              <a:rPr lang="en-US" smtClean="0"/>
              <a:t>Adhesive/Mastic Removers </a:t>
            </a:r>
          </a:p>
          <a:p>
            <a:pPr eaLnBrk="1" hangingPunct="1">
              <a:lnSpc>
                <a:spcPct val="90000"/>
              </a:lnSpc>
              <a:defRPr/>
            </a:pPr>
            <a:r>
              <a:rPr lang="en-US" smtClean="0"/>
              <a:t>Carpet/Fibers </a:t>
            </a:r>
          </a:p>
          <a:p>
            <a:pPr eaLnBrk="1" hangingPunct="1">
              <a:lnSpc>
                <a:spcPct val="90000"/>
              </a:lnSpc>
              <a:defRPr/>
            </a:pPr>
            <a:r>
              <a:rPr lang="en-US" smtClean="0"/>
              <a:t>Cleaners/Solvents </a:t>
            </a:r>
          </a:p>
          <a:p>
            <a:pPr eaLnBrk="1" hangingPunct="1">
              <a:lnSpc>
                <a:spcPct val="90000"/>
              </a:lnSpc>
              <a:defRPr/>
            </a:pPr>
            <a:r>
              <a:rPr lang="en-US" smtClean="0"/>
              <a:t>Construction Materials </a:t>
            </a:r>
          </a:p>
          <a:p>
            <a:pPr eaLnBrk="1" hangingPunct="1">
              <a:lnSpc>
                <a:spcPct val="90000"/>
              </a:lnSpc>
              <a:defRPr/>
            </a:pPr>
            <a:r>
              <a:rPr lang="en-US" smtClean="0"/>
              <a:t>Fuel Additives</a:t>
            </a:r>
          </a:p>
          <a:p>
            <a:pPr eaLnBrk="1" hangingPunct="1">
              <a:lnSpc>
                <a:spcPct val="90000"/>
              </a:lnSpc>
              <a:defRPr/>
            </a:pPr>
            <a:r>
              <a:rPr lang="en-US" smtClean="0"/>
              <a:t>Inks </a:t>
            </a:r>
          </a:p>
          <a:p>
            <a:pPr eaLnBrk="1" hangingPunct="1">
              <a:lnSpc>
                <a:spcPct val="90000"/>
              </a:lnSpc>
              <a:defRPr/>
            </a:pPr>
            <a:r>
              <a:rPr lang="en-US" smtClean="0"/>
              <a:t>Landscaping</a:t>
            </a:r>
            <a:r>
              <a:rPr lang="en-US" sz="2000" smtClean="0"/>
              <a:t> </a:t>
            </a:r>
          </a:p>
          <a:p>
            <a:pPr eaLnBrk="1" hangingPunct="1">
              <a:lnSpc>
                <a:spcPct val="90000"/>
              </a:lnSpc>
              <a:defRPr/>
            </a:pPr>
            <a:endParaRPr lang="en-US" sz="2000" smtClean="0"/>
          </a:p>
        </p:txBody>
      </p:sp>
      <p:pic>
        <p:nvPicPr>
          <p:cNvPr id="19461" name="Picture 6" descr="RECYC"/>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52400" y="5827713"/>
            <a:ext cx="1012825" cy="1030287"/>
          </a:xfrm>
          <a:prstGeom prst="rect">
            <a:avLst/>
          </a:prstGeom>
          <a:noFill/>
          <a:ln w="9525">
            <a:noFill/>
            <a:miter lim="800000"/>
            <a:headEnd/>
            <a:tailEnd/>
          </a:ln>
        </p:spPr>
      </p:pic>
      <p:pic>
        <p:nvPicPr>
          <p:cNvPr id="19462" name="Picture 7" descr="doe"/>
          <p:cNvPicPr>
            <a:picLocks noChangeAspect="1" noChangeArrowheads="1"/>
          </p:cNvPicPr>
          <p:nvPr/>
        </p:nvPicPr>
        <p:blipFill>
          <a:blip r:embed="rId3" cstate="print"/>
          <a:srcRect/>
          <a:stretch>
            <a:fillRect/>
          </a:stretch>
        </p:blipFill>
        <p:spPr bwMode="auto">
          <a:xfrm>
            <a:off x="7461250" y="5838825"/>
            <a:ext cx="863600" cy="863600"/>
          </a:xfrm>
          <a:prstGeom prst="rect">
            <a:avLst/>
          </a:prstGeom>
          <a:noFill/>
          <a:ln w="9525">
            <a:noFill/>
            <a:miter lim="800000"/>
            <a:headEnd/>
            <a:tailEnd/>
          </a:ln>
        </p:spPr>
      </p:pic>
      <p:sp>
        <p:nvSpPr>
          <p:cNvPr id="566282" name="Text Box 10"/>
          <p:cNvSpPr txBox="1">
            <a:spLocks noChangeArrowheads="1"/>
          </p:cNvSpPr>
          <p:nvPr/>
        </p:nvSpPr>
        <p:spPr bwMode="auto">
          <a:xfrm>
            <a:off x="5775325" y="1703388"/>
            <a:ext cx="3032125" cy="3295650"/>
          </a:xfrm>
          <a:prstGeom prst="rect">
            <a:avLst/>
          </a:prstGeom>
          <a:noFill/>
          <a:ln w="9525">
            <a:noFill/>
            <a:miter lim="800000"/>
            <a:headEnd/>
            <a:tailEnd/>
          </a:ln>
          <a:effectLst/>
        </p:spPr>
        <p:txBody>
          <a:bodyPr>
            <a:spAutoFit/>
          </a:bodyPr>
          <a:lstStyle/>
          <a:p>
            <a:pPr marL="228600" indent="-228600">
              <a:lnSpc>
                <a:spcPct val="90000"/>
              </a:lnSpc>
              <a:spcBef>
                <a:spcPct val="20000"/>
              </a:spcBef>
              <a:buFont typeface="Wingdings" pitchFamily="2" charset="2"/>
              <a:buChar char="Ø"/>
              <a:defRPr/>
            </a:pPr>
            <a:r>
              <a:rPr lang="en-US" sz="2800">
                <a:effectLst>
                  <a:outerShdw blurRad="38100" dist="38100" dir="2700000" algn="tl">
                    <a:srgbClr val="000000"/>
                  </a:outerShdw>
                </a:effectLst>
              </a:rPr>
              <a:t>Lubricants </a:t>
            </a:r>
          </a:p>
          <a:p>
            <a:pPr marL="228600" indent="-228600">
              <a:lnSpc>
                <a:spcPct val="90000"/>
              </a:lnSpc>
              <a:spcBef>
                <a:spcPct val="20000"/>
              </a:spcBef>
              <a:buFont typeface="Wingdings" pitchFamily="2" charset="2"/>
              <a:buChar char="Ø"/>
              <a:defRPr/>
            </a:pPr>
            <a:r>
              <a:rPr lang="en-US" sz="2800">
                <a:effectLst>
                  <a:outerShdw blurRad="38100" dist="38100" dir="2700000" algn="tl">
                    <a:srgbClr val="000000"/>
                  </a:outerShdw>
                </a:effectLst>
              </a:rPr>
              <a:t>Packaging </a:t>
            </a:r>
          </a:p>
          <a:p>
            <a:pPr marL="228600" indent="-228600">
              <a:lnSpc>
                <a:spcPct val="90000"/>
              </a:lnSpc>
              <a:spcBef>
                <a:spcPct val="20000"/>
              </a:spcBef>
              <a:buFont typeface="Wingdings" pitchFamily="2" charset="2"/>
              <a:buChar char="Ø"/>
              <a:defRPr/>
            </a:pPr>
            <a:r>
              <a:rPr lang="en-US" sz="2800">
                <a:effectLst>
                  <a:outerShdw blurRad="38100" dist="38100" dir="2700000" algn="tl">
                    <a:srgbClr val="000000"/>
                  </a:outerShdw>
                </a:effectLst>
              </a:rPr>
              <a:t>Paint/Coatings</a:t>
            </a:r>
          </a:p>
          <a:p>
            <a:pPr marL="228600" indent="-228600">
              <a:lnSpc>
                <a:spcPct val="90000"/>
              </a:lnSpc>
              <a:spcBef>
                <a:spcPct val="20000"/>
              </a:spcBef>
              <a:buFont typeface="Wingdings" pitchFamily="2" charset="2"/>
              <a:buChar char="Ø"/>
              <a:defRPr/>
            </a:pPr>
            <a:r>
              <a:rPr lang="en-US" sz="2800">
                <a:effectLst>
                  <a:outerShdw blurRad="38100" dist="38100" dir="2700000" algn="tl">
                    <a:srgbClr val="000000"/>
                  </a:outerShdw>
                </a:effectLst>
              </a:rPr>
              <a:t>Papers</a:t>
            </a:r>
          </a:p>
          <a:p>
            <a:pPr marL="228600" indent="-228600">
              <a:lnSpc>
                <a:spcPct val="90000"/>
              </a:lnSpc>
              <a:spcBef>
                <a:spcPct val="20000"/>
              </a:spcBef>
              <a:buFont typeface="Wingdings" pitchFamily="2" charset="2"/>
              <a:buChar char="Ø"/>
              <a:defRPr/>
            </a:pPr>
            <a:r>
              <a:rPr lang="en-US" sz="2800">
                <a:effectLst>
                  <a:outerShdw blurRad="38100" dist="38100" dir="2700000" algn="tl">
                    <a:srgbClr val="000000"/>
                  </a:outerShdw>
                </a:effectLst>
              </a:rPr>
              <a:t>Plastics</a:t>
            </a:r>
          </a:p>
          <a:p>
            <a:pPr marL="228600" indent="-228600">
              <a:lnSpc>
                <a:spcPct val="90000"/>
              </a:lnSpc>
              <a:spcBef>
                <a:spcPct val="20000"/>
              </a:spcBef>
              <a:buFont typeface="Wingdings" pitchFamily="2" charset="2"/>
              <a:buChar char="Ø"/>
              <a:defRPr/>
            </a:pPr>
            <a:r>
              <a:rPr lang="en-US" sz="2800">
                <a:effectLst>
                  <a:outerShdw blurRad="38100" dist="38100" dir="2700000" algn="tl">
                    <a:srgbClr val="000000"/>
                  </a:outerShdw>
                </a:effectLst>
              </a:rPr>
              <a:t>Sealants</a:t>
            </a:r>
          </a:p>
          <a:p>
            <a:pPr marL="228600" indent="-228600">
              <a:lnSpc>
                <a:spcPct val="90000"/>
              </a:lnSpc>
              <a:spcBef>
                <a:spcPct val="20000"/>
              </a:spcBef>
              <a:buFont typeface="Wingdings" pitchFamily="2" charset="2"/>
              <a:buChar char="Ø"/>
              <a:defRPr/>
            </a:pPr>
            <a:r>
              <a:rPr lang="en-US" sz="2800">
                <a:effectLst>
                  <a:outerShdw blurRad="38100" dist="38100" dir="2700000" algn="tl">
                    <a:srgbClr val="000000"/>
                  </a:outerShdw>
                </a:effectLst>
              </a:rPr>
              <a:t>Sorbents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pPr>
              <a:defRPr/>
            </a:pPr>
            <a:fld id="{593F1875-027F-4330-B6C9-76F904E08B78}" type="slidenum">
              <a:rPr lang="en-US"/>
              <a:pPr>
                <a:defRPr/>
              </a:pPr>
              <a:t>17</a:t>
            </a:fld>
            <a:endParaRPr lang="en-US"/>
          </a:p>
        </p:txBody>
      </p:sp>
      <p:sp>
        <p:nvSpPr>
          <p:cNvPr id="561154" name="Rectangle 2"/>
          <p:cNvSpPr>
            <a:spLocks noGrp="1" noChangeArrowheads="1"/>
          </p:cNvSpPr>
          <p:nvPr>
            <p:ph type="title"/>
          </p:nvPr>
        </p:nvSpPr>
        <p:spPr/>
        <p:txBody>
          <a:bodyPr/>
          <a:lstStyle/>
          <a:p>
            <a:pPr eaLnBrk="1" hangingPunct="1">
              <a:defRPr/>
            </a:pPr>
            <a:r>
              <a:rPr lang="en-US" smtClean="0"/>
              <a:t>Environmentally Preferable Purchasing</a:t>
            </a:r>
          </a:p>
        </p:txBody>
      </p:sp>
      <p:sp>
        <p:nvSpPr>
          <p:cNvPr id="561155" name="Rectangle 3"/>
          <p:cNvSpPr>
            <a:spLocks noGrp="1" noChangeArrowheads="1"/>
          </p:cNvSpPr>
          <p:nvPr>
            <p:ph type="body" sz="half" idx="1"/>
          </p:nvPr>
        </p:nvSpPr>
        <p:spPr>
          <a:xfrm>
            <a:off x="301625" y="1676400"/>
            <a:ext cx="8582025" cy="3832225"/>
          </a:xfrm>
        </p:spPr>
        <p:txBody>
          <a:bodyPr/>
          <a:lstStyle/>
          <a:p>
            <a:pPr eaLnBrk="1" hangingPunct="1">
              <a:lnSpc>
                <a:spcPct val="80000"/>
              </a:lnSpc>
              <a:buFont typeface="Wingdings" pitchFamily="2" charset="2"/>
              <a:buNone/>
              <a:defRPr/>
            </a:pPr>
            <a:r>
              <a:rPr lang="en-US" sz="2800" smtClean="0"/>
              <a:t>Environmentally preferable products or services do one or more of the following:</a:t>
            </a:r>
          </a:p>
          <a:p>
            <a:pPr eaLnBrk="1" hangingPunct="1">
              <a:lnSpc>
                <a:spcPct val="80000"/>
              </a:lnSpc>
              <a:defRPr/>
            </a:pPr>
            <a:r>
              <a:rPr lang="en-US" sz="2400" smtClean="0">
                <a:latin typeface="Arial Rounded MT Bold" pitchFamily="34" charset="0"/>
              </a:rPr>
              <a:t>Minimize the consumption of resources, energy and water</a:t>
            </a:r>
          </a:p>
          <a:p>
            <a:pPr eaLnBrk="1" hangingPunct="1">
              <a:lnSpc>
                <a:spcPct val="80000"/>
              </a:lnSpc>
              <a:spcBef>
                <a:spcPct val="10000"/>
              </a:spcBef>
              <a:spcAft>
                <a:spcPct val="40000"/>
              </a:spcAft>
              <a:buClr>
                <a:srgbClr val="FFFF66"/>
              </a:buClr>
              <a:defRPr/>
            </a:pPr>
            <a:r>
              <a:rPr lang="en-US" sz="2400" smtClean="0">
                <a:latin typeface="Arial Rounded MT Bold" pitchFamily="34" charset="0"/>
              </a:rPr>
              <a:t>Prevent the creation of solid waste, air pollution or water pollution</a:t>
            </a:r>
          </a:p>
          <a:p>
            <a:pPr eaLnBrk="1" hangingPunct="1">
              <a:lnSpc>
                <a:spcPct val="80000"/>
              </a:lnSpc>
              <a:spcBef>
                <a:spcPct val="10000"/>
              </a:spcBef>
              <a:spcAft>
                <a:spcPct val="25000"/>
              </a:spcAft>
              <a:buClr>
                <a:srgbClr val="FFFF66"/>
              </a:buClr>
              <a:defRPr/>
            </a:pPr>
            <a:r>
              <a:rPr lang="en-US" sz="2400" smtClean="0">
                <a:latin typeface="Arial Rounded MT Bold" pitchFamily="34" charset="0"/>
              </a:rPr>
              <a:t>Minimize or eliminate the use of materials or processes which compromise the environment (global warming, ozone depletion and acid rain)</a:t>
            </a:r>
          </a:p>
          <a:p>
            <a:pPr eaLnBrk="1" hangingPunct="1">
              <a:lnSpc>
                <a:spcPct val="80000"/>
              </a:lnSpc>
              <a:spcBef>
                <a:spcPct val="10000"/>
              </a:spcBef>
              <a:spcAft>
                <a:spcPct val="25000"/>
              </a:spcAft>
              <a:buClr>
                <a:srgbClr val="FFFF66"/>
              </a:buClr>
              <a:defRPr/>
            </a:pPr>
            <a:r>
              <a:rPr lang="en-US" sz="2400" smtClean="0">
                <a:latin typeface="Arial Rounded MT Bold" pitchFamily="34" charset="0"/>
              </a:rPr>
              <a:t>Promote the use of non-toxic substances and avoid toxic materials or processes</a:t>
            </a:r>
          </a:p>
        </p:txBody>
      </p:sp>
      <p:pic>
        <p:nvPicPr>
          <p:cNvPr id="20485" name="Picture 6" descr="doe"/>
          <p:cNvPicPr>
            <a:picLocks noGrp="1" noChangeAspect="1" noChangeArrowheads="1"/>
          </p:cNvPicPr>
          <p:nvPr>
            <p:ph sz="half" idx="2"/>
          </p:nvPr>
        </p:nvPicPr>
        <p:blipFill>
          <a:blip r:embed="rId2" cstate="print"/>
          <a:srcRect/>
          <a:stretch>
            <a:fillRect/>
          </a:stretch>
        </p:blipFill>
        <p:spPr>
          <a:xfrm>
            <a:off x="7493000" y="5854700"/>
            <a:ext cx="822325" cy="822325"/>
          </a:xfrm>
          <a:noFill/>
        </p:spPr>
      </p:pic>
      <p:pic>
        <p:nvPicPr>
          <p:cNvPr id="20486" name="Picture 8" descr="RECYC"/>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23863" y="5886450"/>
            <a:ext cx="971550" cy="971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6"/>
          <p:cNvSpPr>
            <a:spLocks noGrp="1"/>
          </p:cNvSpPr>
          <p:nvPr>
            <p:ph type="sldNum" sz="quarter" idx="12"/>
          </p:nvPr>
        </p:nvSpPr>
        <p:spPr/>
        <p:txBody>
          <a:bodyPr/>
          <a:lstStyle/>
          <a:p>
            <a:pPr>
              <a:defRPr/>
            </a:pPr>
            <a:fld id="{21439B55-5381-46A1-A1B5-F5C4C8B0323A}" type="slidenum">
              <a:rPr lang="en-US"/>
              <a:pPr>
                <a:defRPr/>
              </a:pPr>
              <a:t>18</a:t>
            </a:fld>
            <a:endParaRPr lang="en-US"/>
          </a:p>
        </p:txBody>
      </p:sp>
      <p:sp>
        <p:nvSpPr>
          <p:cNvPr id="471042" name="Rectangle 2"/>
          <p:cNvSpPr>
            <a:spLocks noGrp="1" noChangeArrowheads="1"/>
          </p:cNvSpPr>
          <p:nvPr>
            <p:ph type="title"/>
          </p:nvPr>
        </p:nvSpPr>
        <p:spPr/>
        <p:txBody>
          <a:bodyPr/>
          <a:lstStyle/>
          <a:p>
            <a:pPr eaLnBrk="1" hangingPunct="1">
              <a:defRPr/>
            </a:pPr>
            <a:r>
              <a:rPr lang="en-US" smtClean="0"/>
              <a:t>Exemptions</a:t>
            </a:r>
          </a:p>
        </p:txBody>
      </p:sp>
      <p:sp>
        <p:nvSpPr>
          <p:cNvPr id="471043" name="Rectangle 3"/>
          <p:cNvSpPr>
            <a:spLocks noGrp="1" noChangeArrowheads="1"/>
          </p:cNvSpPr>
          <p:nvPr>
            <p:ph type="body" sz="half" idx="1"/>
          </p:nvPr>
        </p:nvSpPr>
        <p:spPr>
          <a:xfrm>
            <a:off x="1955800" y="1473200"/>
            <a:ext cx="6488113" cy="4525963"/>
          </a:xfrm>
          <a:solidFill>
            <a:schemeClr val="accent1"/>
          </a:solidFill>
          <a:ln w="57150">
            <a:solidFill>
              <a:srgbClr val="333399"/>
            </a:solidFill>
          </a:ln>
        </p:spPr>
        <p:txBody>
          <a:bodyPr/>
          <a:lstStyle/>
          <a:p>
            <a:pPr eaLnBrk="1" hangingPunct="1">
              <a:lnSpc>
                <a:spcPct val="90000"/>
              </a:lnSpc>
              <a:buClr>
                <a:srgbClr val="000066"/>
              </a:buClr>
              <a:defRPr/>
            </a:pPr>
            <a:r>
              <a:rPr lang="en-US" sz="2800" smtClean="0">
                <a:solidFill>
                  <a:srgbClr val="000066"/>
                </a:solidFill>
                <a:effectLst/>
              </a:rPr>
              <a:t>According to both statutes, procuring agencies must procure the designated products </a:t>
            </a:r>
            <a:r>
              <a:rPr lang="en-US" sz="2800" smtClean="0">
                <a:solidFill>
                  <a:srgbClr val="FF0000"/>
                </a:solidFill>
                <a:effectLst/>
              </a:rPr>
              <a:t>unless the product</a:t>
            </a:r>
            <a:r>
              <a:rPr lang="en-US" sz="2800" smtClean="0">
                <a:solidFill>
                  <a:srgbClr val="000066"/>
                </a:solidFill>
                <a:effectLst/>
              </a:rPr>
              <a:t>:</a:t>
            </a:r>
          </a:p>
          <a:p>
            <a:pPr lvl="1" eaLnBrk="1" hangingPunct="1">
              <a:lnSpc>
                <a:spcPct val="90000"/>
              </a:lnSpc>
              <a:buClr>
                <a:srgbClr val="000066"/>
              </a:buClr>
              <a:defRPr/>
            </a:pPr>
            <a:r>
              <a:rPr lang="en-US" sz="2500" smtClean="0">
                <a:solidFill>
                  <a:srgbClr val="000066"/>
                </a:solidFill>
                <a:effectLst/>
              </a:rPr>
              <a:t>Is unavailable at a reasonable price</a:t>
            </a:r>
          </a:p>
          <a:p>
            <a:pPr lvl="1" eaLnBrk="1" hangingPunct="1">
              <a:lnSpc>
                <a:spcPct val="90000"/>
              </a:lnSpc>
              <a:buClr>
                <a:srgbClr val="000066"/>
              </a:buClr>
              <a:defRPr/>
            </a:pPr>
            <a:r>
              <a:rPr lang="en-US" sz="2500" smtClean="0">
                <a:solidFill>
                  <a:srgbClr val="000066"/>
                </a:solidFill>
                <a:effectLst/>
              </a:rPr>
              <a:t>Will not meet reasonable performance standards</a:t>
            </a:r>
          </a:p>
          <a:p>
            <a:pPr lvl="1" eaLnBrk="1" hangingPunct="1">
              <a:lnSpc>
                <a:spcPct val="90000"/>
              </a:lnSpc>
              <a:buClr>
                <a:srgbClr val="000066"/>
              </a:buClr>
              <a:defRPr/>
            </a:pPr>
            <a:r>
              <a:rPr lang="en-US" sz="2500" smtClean="0">
                <a:solidFill>
                  <a:srgbClr val="000066"/>
                </a:solidFill>
                <a:effectLst/>
              </a:rPr>
              <a:t>Is unavailable within a reasonable timeframe at a sufficient level of competition</a:t>
            </a:r>
          </a:p>
          <a:p>
            <a:pPr lvl="1" eaLnBrk="1" hangingPunct="1">
              <a:lnSpc>
                <a:spcPct val="90000"/>
              </a:lnSpc>
              <a:defRPr/>
            </a:pPr>
            <a:endParaRPr lang="en-US" sz="2200" smtClean="0">
              <a:latin typeface="Times New Roman" pitchFamily="18" charset="0"/>
            </a:endParaRPr>
          </a:p>
        </p:txBody>
      </p:sp>
      <p:pic>
        <p:nvPicPr>
          <p:cNvPr id="21509" name="Picture 4" descr="clock"/>
          <p:cNvPicPr>
            <a:picLocks noChangeAspect="1" noChangeArrowheads="1"/>
          </p:cNvPicPr>
          <p:nvPr/>
        </p:nvPicPr>
        <p:blipFill>
          <a:blip r:embed="rId3" cstate="print"/>
          <a:srcRect/>
          <a:stretch>
            <a:fillRect/>
          </a:stretch>
        </p:blipFill>
        <p:spPr bwMode="auto">
          <a:xfrm>
            <a:off x="231775" y="4470400"/>
            <a:ext cx="965200" cy="990600"/>
          </a:xfrm>
          <a:prstGeom prst="rect">
            <a:avLst/>
          </a:prstGeom>
          <a:noFill/>
          <a:ln w="9525">
            <a:noFill/>
            <a:miter lim="800000"/>
            <a:headEnd/>
            <a:tailEnd/>
          </a:ln>
        </p:spPr>
      </p:pic>
      <p:pic>
        <p:nvPicPr>
          <p:cNvPr id="21510" name="Picture 5" descr="BS01767_"/>
          <p:cNvPicPr>
            <a:picLocks noChangeAspect="1" noChangeArrowheads="1"/>
          </p:cNvPicPr>
          <p:nvPr/>
        </p:nvPicPr>
        <p:blipFill>
          <a:blip r:embed="rId4" cstate="print"/>
          <a:srcRect/>
          <a:stretch>
            <a:fillRect/>
          </a:stretch>
        </p:blipFill>
        <p:spPr bwMode="auto">
          <a:xfrm>
            <a:off x="231775" y="981075"/>
            <a:ext cx="990600" cy="920750"/>
          </a:xfrm>
          <a:prstGeom prst="rect">
            <a:avLst/>
          </a:prstGeom>
          <a:noFill/>
          <a:ln w="9525">
            <a:noFill/>
            <a:miter lim="800000"/>
            <a:headEnd/>
            <a:tailEnd/>
          </a:ln>
        </p:spPr>
      </p:pic>
      <p:pic>
        <p:nvPicPr>
          <p:cNvPr id="21511" name="Picture 6" descr="PE03040_"/>
          <p:cNvPicPr>
            <a:picLocks noChangeAspect="1" noChangeArrowheads="1"/>
          </p:cNvPicPr>
          <p:nvPr/>
        </p:nvPicPr>
        <p:blipFill>
          <a:blip r:embed="rId5" cstate="print"/>
          <a:srcRect/>
          <a:stretch>
            <a:fillRect/>
          </a:stretch>
        </p:blipFill>
        <p:spPr bwMode="auto">
          <a:xfrm>
            <a:off x="209550" y="2584450"/>
            <a:ext cx="760413" cy="920750"/>
          </a:xfrm>
          <a:prstGeom prst="rect">
            <a:avLst/>
          </a:prstGeom>
          <a:noFill/>
          <a:ln w="9525">
            <a:noFill/>
            <a:miter lim="800000"/>
            <a:headEnd/>
            <a:tailEnd/>
          </a:ln>
        </p:spPr>
      </p:pic>
      <p:sp>
        <p:nvSpPr>
          <p:cNvPr id="21512" name="Text Box 7"/>
          <p:cNvSpPr txBox="1">
            <a:spLocks noChangeArrowheads="1"/>
          </p:cNvSpPr>
          <p:nvPr/>
        </p:nvSpPr>
        <p:spPr bwMode="auto">
          <a:xfrm>
            <a:off x="201613" y="1917700"/>
            <a:ext cx="930275" cy="457200"/>
          </a:xfrm>
          <a:prstGeom prst="rect">
            <a:avLst/>
          </a:prstGeom>
          <a:noFill/>
          <a:ln w="9525">
            <a:noFill/>
            <a:miter lim="800000"/>
            <a:headEnd/>
            <a:tailEnd/>
          </a:ln>
        </p:spPr>
        <p:txBody>
          <a:bodyPr wrap="none">
            <a:spAutoFit/>
          </a:bodyPr>
          <a:lstStyle/>
          <a:p>
            <a:r>
              <a:rPr lang="en-US" sz="2400" b="1">
                <a:solidFill>
                  <a:srgbClr val="FFCC99"/>
                </a:solidFill>
              </a:rPr>
              <a:t>Price</a:t>
            </a:r>
          </a:p>
        </p:txBody>
      </p:sp>
      <p:sp>
        <p:nvSpPr>
          <p:cNvPr id="21513" name="Text Box 8"/>
          <p:cNvSpPr txBox="1">
            <a:spLocks noChangeArrowheads="1"/>
          </p:cNvSpPr>
          <p:nvPr/>
        </p:nvSpPr>
        <p:spPr bwMode="auto">
          <a:xfrm>
            <a:off x="325438" y="3575050"/>
            <a:ext cx="1401762" cy="822325"/>
          </a:xfrm>
          <a:prstGeom prst="rect">
            <a:avLst/>
          </a:prstGeom>
          <a:noFill/>
          <a:ln w="9525">
            <a:noFill/>
            <a:miter lim="800000"/>
            <a:headEnd/>
            <a:tailEnd/>
          </a:ln>
        </p:spPr>
        <p:txBody>
          <a:bodyPr>
            <a:spAutoFit/>
          </a:bodyPr>
          <a:lstStyle/>
          <a:p>
            <a:r>
              <a:rPr lang="en-US" sz="2400" b="1">
                <a:solidFill>
                  <a:srgbClr val="FFCC99"/>
                </a:solidFill>
              </a:rPr>
              <a:t>Performance</a:t>
            </a:r>
          </a:p>
        </p:txBody>
      </p:sp>
      <p:sp>
        <p:nvSpPr>
          <p:cNvPr id="21514" name="Text Box 9"/>
          <p:cNvSpPr txBox="1">
            <a:spLocks noChangeArrowheads="1"/>
          </p:cNvSpPr>
          <p:nvPr/>
        </p:nvSpPr>
        <p:spPr bwMode="auto">
          <a:xfrm>
            <a:off x="0" y="5476875"/>
            <a:ext cx="1792288" cy="457200"/>
          </a:xfrm>
          <a:prstGeom prst="rect">
            <a:avLst/>
          </a:prstGeom>
          <a:noFill/>
          <a:ln w="9525">
            <a:noFill/>
            <a:miter lim="800000"/>
            <a:headEnd/>
            <a:tailEnd/>
          </a:ln>
        </p:spPr>
        <p:txBody>
          <a:bodyPr wrap="none">
            <a:spAutoFit/>
          </a:bodyPr>
          <a:lstStyle/>
          <a:p>
            <a:r>
              <a:rPr lang="en-US" sz="2400" b="1">
                <a:solidFill>
                  <a:srgbClr val="FFCC99"/>
                </a:solidFill>
              </a:rPr>
              <a:t>Availability</a:t>
            </a:r>
          </a:p>
        </p:txBody>
      </p:sp>
      <p:pic>
        <p:nvPicPr>
          <p:cNvPr id="21515" name="Picture 11" descr="RECYC"/>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57175" y="5827713"/>
            <a:ext cx="1012825" cy="1030287"/>
          </a:xfrm>
          <a:prstGeom prst="rect">
            <a:avLst/>
          </a:prstGeom>
          <a:noFill/>
          <a:ln w="9525">
            <a:noFill/>
            <a:miter lim="800000"/>
            <a:headEnd/>
            <a:tailEnd/>
          </a:ln>
        </p:spPr>
      </p:pic>
      <p:pic>
        <p:nvPicPr>
          <p:cNvPr id="21516" name="Picture 12" descr="doe"/>
          <p:cNvPicPr>
            <a:picLocks noGrp="1" noChangeAspect="1" noChangeArrowheads="1"/>
          </p:cNvPicPr>
          <p:nvPr>
            <p:ph sz="half" idx="2"/>
          </p:nvPr>
        </p:nvPicPr>
        <p:blipFill>
          <a:blip r:embed="rId7" cstate="print"/>
          <a:srcRect/>
          <a:stretch>
            <a:fillRect/>
          </a:stretch>
        </p:blipFill>
        <p:spPr>
          <a:xfrm>
            <a:off x="7448550" y="5853113"/>
            <a:ext cx="882650" cy="882650"/>
          </a:xfrm>
          <a:noFill/>
        </p:spPr>
      </p:pic>
    </p:spTree>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pPr>
              <a:defRPr/>
            </a:pPr>
            <a:fld id="{3A107F38-EDE4-4DAF-B65B-9BB004BA99BC}" type="slidenum">
              <a:rPr lang="en-US"/>
              <a:pPr>
                <a:defRPr/>
              </a:pPr>
              <a:t>19</a:t>
            </a:fld>
            <a:endParaRPr lang="en-US"/>
          </a:p>
        </p:txBody>
      </p:sp>
      <p:sp>
        <p:nvSpPr>
          <p:cNvPr id="474114" name="Rectangle 2"/>
          <p:cNvSpPr>
            <a:spLocks noGrp="1" noChangeArrowheads="1"/>
          </p:cNvSpPr>
          <p:nvPr>
            <p:ph type="title"/>
          </p:nvPr>
        </p:nvSpPr>
        <p:spPr/>
        <p:txBody>
          <a:bodyPr/>
          <a:lstStyle/>
          <a:p>
            <a:pPr eaLnBrk="1" hangingPunct="1">
              <a:defRPr/>
            </a:pPr>
            <a:r>
              <a:rPr lang="en-US" smtClean="0"/>
              <a:t>And The Products Are:</a:t>
            </a:r>
          </a:p>
        </p:txBody>
      </p:sp>
      <p:sp>
        <p:nvSpPr>
          <p:cNvPr id="474115" name="Rectangle 3"/>
          <p:cNvSpPr>
            <a:spLocks noGrp="1" noChangeArrowheads="1"/>
          </p:cNvSpPr>
          <p:nvPr>
            <p:ph type="body" sz="half" idx="1"/>
          </p:nvPr>
        </p:nvSpPr>
        <p:spPr>
          <a:xfrm>
            <a:off x="457200" y="1600200"/>
            <a:ext cx="4041775" cy="4525963"/>
          </a:xfrm>
        </p:spPr>
        <p:txBody>
          <a:bodyPr/>
          <a:lstStyle/>
          <a:p>
            <a:pPr eaLnBrk="1" hangingPunct="1">
              <a:lnSpc>
                <a:spcPct val="90000"/>
              </a:lnSpc>
              <a:defRPr/>
            </a:pPr>
            <a:r>
              <a:rPr lang="en-US" sz="2800" smtClean="0"/>
              <a:t>Construction</a:t>
            </a:r>
          </a:p>
          <a:p>
            <a:pPr eaLnBrk="1" hangingPunct="1">
              <a:lnSpc>
                <a:spcPct val="90000"/>
              </a:lnSpc>
              <a:defRPr/>
            </a:pPr>
            <a:r>
              <a:rPr lang="en-US" sz="2800" smtClean="0"/>
              <a:t>Landscaping</a:t>
            </a:r>
          </a:p>
          <a:p>
            <a:pPr eaLnBrk="1" hangingPunct="1">
              <a:lnSpc>
                <a:spcPct val="90000"/>
              </a:lnSpc>
              <a:defRPr/>
            </a:pPr>
            <a:r>
              <a:rPr lang="en-US" sz="2800" smtClean="0"/>
              <a:t>Non-Paper Office</a:t>
            </a:r>
          </a:p>
          <a:p>
            <a:pPr eaLnBrk="1" hangingPunct="1">
              <a:lnSpc>
                <a:spcPct val="90000"/>
              </a:lnSpc>
              <a:defRPr/>
            </a:pPr>
            <a:r>
              <a:rPr lang="en-US" sz="2800" smtClean="0"/>
              <a:t>Paper and Paper Products</a:t>
            </a:r>
          </a:p>
          <a:p>
            <a:pPr eaLnBrk="1" hangingPunct="1">
              <a:lnSpc>
                <a:spcPct val="90000"/>
              </a:lnSpc>
              <a:defRPr/>
            </a:pPr>
            <a:r>
              <a:rPr lang="en-US" sz="2800" smtClean="0"/>
              <a:t>Parks and Recreation</a:t>
            </a:r>
          </a:p>
          <a:p>
            <a:pPr eaLnBrk="1" hangingPunct="1">
              <a:lnSpc>
                <a:spcPct val="90000"/>
              </a:lnSpc>
              <a:defRPr/>
            </a:pPr>
            <a:r>
              <a:rPr lang="en-US" sz="2800" smtClean="0"/>
              <a:t>Transportation</a:t>
            </a:r>
          </a:p>
          <a:p>
            <a:pPr eaLnBrk="1" hangingPunct="1">
              <a:lnSpc>
                <a:spcPct val="90000"/>
              </a:lnSpc>
              <a:defRPr/>
            </a:pPr>
            <a:r>
              <a:rPr lang="en-US" sz="2800" smtClean="0"/>
              <a:t>Vehicular Products</a:t>
            </a:r>
          </a:p>
          <a:p>
            <a:pPr eaLnBrk="1" hangingPunct="1">
              <a:lnSpc>
                <a:spcPct val="90000"/>
              </a:lnSpc>
              <a:defRPr/>
            </a:pPr>
            <a:r>
              <a:rPr lang="en-US" sz="2800" smtClean="0"/>
              <a:t>Miscellaneous</a:t>
            </a:r>
            <a:endParaRPr lang="en-US" smtClean="0"/>
          </a:p>
        </p:txBody>
      </p:sp>
      <p:pic>
        <p:nvPicPr>
          <p:cNvPr id="22533" name="Picture 4" descr="PLAYGRND"/>
          <p:cNvPicPr>
            <a:picLocks noGrp="1" noChangeAspect="1" noChangeArrowheads="1"/>
          </p:cNvPicPr>
          <p:nvPr>
            <p:ph sz="quarter" idx="2"/>
          </p:nvPr>
        </p:nvPicPr>
        <p:blipFill>
          <a:blip r:embed="rId3" cstate="print"/>
          <a:srcRect/>
          <a:stretch>
            <a:fillRect/>
          </a:stretch>
        </p:blipFill>
        <p:spPr>
          <a:xfrm>
            <a:off x="5883275" y="2262188"/>
            <a:ext cx="1565275" cy="862012"/>
          </a:xfrm>
        </p:spPr>
      </p:pic>
      <p:sp>
        <p:nvSpPr>
          <p:cNvPr id="22534" name="Rectangle 5"/>
          <p:cNvSpPr>
            <a:spLocks noChangeArrowheads="1"/>
          </p:cNvSpPr>
          <p:nvPr/>
        </p:nvSpPr>
        <p:spPr bwMode="auto">
          <a:xfrm>
            <a:off x="542925" y="1028700"/>
            <a:ext cx="7467600" cy="685800"/>
          </a:xfrm>
          <a:prstGeom prst="rect">
            <a:avLst/>
          </a:prstGeom>
          <a:noFill/>
          <a:ln w="9525">
            <a:noFill/>
            <a:miter lim="800000"/>
            <a:headEnd/>
            <a:tailEnd/>
          </a:ln>
        </p:spPr>
        <p:txBody>
          <a:bodyPr anchor="ctr"/>
          <a:lstStyle/>
          <a:p>
            <a:r>
              <a:rPr lang="en-US" sz="3200" b="1" i="1">
                <a:solidFill>
                  <a:schemeClr val="hlink"/>
                </a:solidFill>
              </a:rPr>
              <a:t>EPA-Designated Product Categories</a:t>
            </a:r>
          </a:p>
        </p:txBody>
      </p:sp>
      <p:pic>
        <p:nvPicPr>
          <p:cNvPr id="22535" name="Picture 7" descr="RECYC"/>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0" y="5827713"/>
            <a:ext cx="1012825" cy="1030287"/>
          </a:xfrm>
          <a:prstGeom prst="rect">
            <a:avLst/>
          </a:prstGeom>
          <a:noFill/>
          <a:ln w="9525">
            <a:noFill/>
            <a:miter lim="800000"/>
            <a:headEnd/>
            <a:tailEnd/>
          </a:ln>
        </p:spPr>
      </p:pic>
      <p:pic>
        <p:nvPicPr>
          <p:cNvPr id="22536" name="Picture 11" descr="doe"/>
          <p:cNvPicPr>
            <a:picLocks noChangeAspect="1" noChangeArrowheads="1"/>
          </p:cNvPicPr>
          <p:nvPr/>
        </p:nvPicPr>
        <p:blipFill>
          <a:blip r:embed="rId5" cstate="print"/>
          <a:srcRect/>
          <a:stretch>
            <a:fillRect/>
          </a:stretch>
        </p:blipFill>
        <p:spPr bwMode="auto">
          <a:xfrm>
            <a:off x="7413625" y="5810250"/>
            <a:ext cx="906463" cy="906463"/>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7"/>
          <p:cNvSpPr>
            <a:spLocks noGrp="1"/>
          </p:cNvSpPr>
          <p:nvPr>
            <p:ph type="sldNum" sz="quarter" idx="12"/>
          </p:nvPr>
        </p:nvSpPr>
        <p:spPr/>
        <p:txBody>
          <a:bodyPr/>
          <a:lstStyle/>
          <a:p>
            <a:pPr>
              <a:defRPr/>
            </a:pPr>
            <a:fld id="{0BB9524E-4060-4196-A7AF-AC0178565A49}" type="slidenum">
              <a:rPr lang="en-US"/>
              <a:pPr>
                <a:defRPr/>
              </a:pPr>
              <a:t>2</a:t>
            </a:fld>
            <a:endParaRPr lang="en-US"/>
          </a:p>
        </p:txBody>
      </p:sp>
      <p:sp>
        <p:nvSpPr>
          <p:cNvPr id="616450" name="Rectangle 2"/>
          <p:cNvSpPr>
            <a:spLocks noGrp="1" noChangeArrowheads="1"/>
          </p:cNvSpPr>
          <p:nvPr>
            <p:ph type="title"/>
          </p:nvPr>
        </p:nvSpPr>
        <p:spPr/>
        <p:txBody>
          <a:bodyPr/>
          <a:lstStyle/>
          <a:p>
            <a:pPr eaLnBrk="1" hangingPunct="1">
              <a:defRPr/>
            </a:pPr>
            <a:r>
              <a:rPr lang="en-US" sz="4000" smtClean="0"/>
              <a:t>HELP ME WITH THESE TERMS !</a:t>
            </a:r>
          </a:p>
        </p:txBody>
      </p:sp>
      <p:sp>
        <p:nvSpPr>
          <p:cNvPr id="616451" name="Rectangle 3"/>
          <p:cNvSpPr>
            <a:spLocks noGrp="1" noChangeArrowheads="1"/>
          </p:cNvSpPr>
          <p:nvPr>
            <p:ph type="body" sz="half" idx="1"/>
          </p:nvPr>
        </p:nvSpPr>
        <p:spPr>
          <a:xfrm>
            <a:off x="514350" y="1600200"/>
            <a:ext cx="7878763" cy="3730625"/>
          </a:xfrm>
        </p:spPr>
        <p:txBody>
          <a:bodyPr/>
          <a:lstStyle/>
          <a:p>
            <a:pPr eaLnBrk="1" hangingPunct="1">
              <a:defRPr/>
            </a:pPr>
            <a:r>
              <a:rPr lang="en-US" sz="2800" smtClean="0"/>
              <a:t>Affirmative Procurement Program</a:t>
            </a:r>
          </a:p>
          <a:p>
            <a:pPr eaLnBrk="1" hangingPunct="1">
              <a:defRPr/>
            </a:pPr>
            <a:endParaRPr lang="en-US" sz="2800" smtClean="0"/>
          </a:p>
          <a:p>
            <a:pPr eaLnBrk="1" hangingPunct="1">
              <a:defRPr/>
            </a:pPr>
            <a:r>
              <a:rPr lang="en-US" sz="2800" smtClean="0"/>
              <a:t>Environmentally Preferable Purchasing </a:t>
            </a:r>
          </a:p>
          <a:p>
            <a:pPr eaLnBrk="1" hangingPunct="1">
              <a:defRPr/>
            </a:pPr>
            <a:endParaRPr lang="en-US" sz="2800" smtClean="0"/>
          </a:p>
          <a:p>
            <a:pPr eaLnBrk="1" hangingPunct="1">
              <a:defRPr/>
            </a:pPr>
            <a:r>
              <a:rPr lang="en-US" sz="2800" smtClean="0"/>
              <a:t>Green Purchasing</a:t>
            </a:r>
          </a:p>
          <a:p>
            <a:pPr eaLnBrk="1" hangingPunct="1">
              <a:defRPr/>
            </a:pPr>
            <a:endParaRPr lang="en-US" sz="2800" smtClean="0"/>
          </a:p>
          <a:p>
            <a:pPr eaLnBrk="1" hangingPunct="1">
              <a:defRPr/>
            </a:pPr>
            <a:r>
              <a:rPr lang="en-US" sz="2800" smtClean="0"/>
              <a:t>Preferred Procurement</a:t>
            </a:r>
          </a:p>
          <a:p>
            <a:pPr eaLnBrk="1" hangingPunct="1">
              <a:defRPr/>
            </a:pPr>
            <a:endParaRPr lang="en-US" sz="2800" smtClean="0"/>
          </a:p>
          <a:p>
            <a:pPr eaLnBrk="1" hangingPunct="1">
              <a:defRPr/>
            </a:pPr>
            <a:endParaRPr lang="en-US" sz="2800" smtClean="0"/>
          </a:p>
          <a:p>
            <a:pPr lvl="1" eaLnBrk="1" hangingPunct="1">
              <a:defRPr/>
            </a:pPr>
            <a:endParaRPr lang="en-US" sz="2400" smtClean="0"/>
          </a:p>
          <a:p>
            <a:pPr lvl="1" eaLnBrk="1" hangingPunct="1">
              <a:defRPr/>
            </a:pPr>
            <a:endParaRPr lang="en-US" sz="2400" smtClean="0"/>
          </a:p>
        </p:txBody>
      </p:sp>
      <p:pic>
        <p:nvPicPr>
          <p:cNvPr id="5125" name="Picture 6" descr="doe"/>
          <p:cNvPicPr>
            <a:picLocks noGrp="1" noChangeAspect="1" noChangeArrowheads="1"/>
          </p:cNvPicPr>
          <p:nvPr>
            <p:ph sz="quarter" idx="3"/>
          </p:nvPr>
        </p:nvPicPr>
        <p:blipFill>
          <a:blip r:embed="rId2" cstate="print"/>
          <a:srcRect/>
          <a:stretch>
            <a:fillRect/>
          </a:stretch>
        </p:blipFill>
        <p:spPr>
          <a:xfrm>
            <a:off x="7413625" y="5810250"/>
            <a:ext cx="906463" cy="906463"/>
          </a:xfrm>
          <a:noFill/>
        </p:spPr>
      </p:pic>
      <p:pic>
        <p:nvPicPr>
          <p:cNvPr id="5126" name="Picture 9" descr="RECYC"/>
          <p:cNvPicPr>
            <a:picLocks noGrp="1" noChangeAspect="1" noChangeArrowheads="1"/>
          </p:cNvPicPr>
          <p:nvPr>
            <p:ph sz="quarter" idx="2"/>
          </p:nvPr>
        </p:nvPicPr>
        <p:blipFill>
          <a:blip r:embed="rId3" cstate="print">
            <a:clrChange>
              <a:clrFrom>
                <a:srgbClr val="FFFFFF"/>
              </a:clrFrom>
              <a:clrTo>
                <a:srgbClr val="FFFFFF">
                  <a:alpha val="0"/>
                </a:srgbClr>
              </a:clrTo>
            </a:clrChange>
          </a:blip>
          <a:srcRect/>
          <a:stretch>
            <a:fillRect/>
          </a:stretch>
        </p:blipFill>
        <p:spPr>
          <a:xfrm>
            <a:off x="300038" y="5762625"/>
            <a:ext cx="1095375" cy="1095375"/>
          </a:xfr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p:txBody>
          <a:bodyPr/>
          <a:lstStyle/>
          <a:p>
            <a:pPr>
              <a:defRPr/>
            </a:pPr>
            <a:fld id="{7328A84F-43F1-43A2-A3B8-6D87E7F99837}" type="slidenum">
              <a:rPr lang="en-US"/>
              <a:pPr>
                <a:defRPr/>
              </a:pPr>
              <a:t>20</a:t>
            </a:fld>
            <a:endParaRPr lang="en-US"/>
          </a:p>
        </p:txBody>
      </p:sp>
      <p:sp>
        <p:nvSpPr>
          <p:cNvPr id="475138" name="Rectangle 2"/>
          <p:cNvSpPr>
            <a:spLocks noGrp="1" noChangeArrowheads="1"/>
          </p:cNvSpPr>
          <p:nvPr>
            <p:ph type="title"/>
          </p:nvPr>
        </p:nvSpPr>
        <p:spPr>
          <a:xfrm>
            <a:off x="0" y="-257175"/>
            <a:ext cx="8256588" cy="1143000"/>
          </a:xfrm>
        </p:spPr>
        <p:txBody>
          <a:bodyPr/>
          <a:lstStyle/>
          <a:p>
            <a:pPr eaLnBrk="1" hangingPunct="1">
              <a:defRPr/>
            </a:pPr>
            <a:r>
              <a:rPr lang="en-US" smtClean="0"/>
              <a:t>Construction Products</a:t>
            </a:r>
          </a:p>
        </p:txBody>
      </p:sp>
      <p:sp>
        <p:nvSpPr>
          <p:cNvPr id="475139" name="Rectangle 3"/>
          <p:cNvSpPr>
            <a:spLocks noGrp="1" noChangeArrowheads="1"/>
          </p:cNvSpPr>
          <p:nvPr>
            <p:ph type="body" sz="half" idx="1"/>
          </p:nvPr>
        </p:nvSpPr>
        <p:spPr>
          <a:xfrm>
            <a:off x="419100" y="1228725"/>
            <a:ext cx="4419600" cy="5010150"/>
          </a:xfrm>
        </p:spPr>
        <p:txBody>
          <a:bodyPr/>
          <a:lstStyle/>
          <a:p>
            <a:pPr eaLnBrk="1" hangingPunct="1">
              <a:lnSpc>
                <a:spcPct val="90000"/>
              </a:lnSpc>
              <a:spcBef>
                <a:spcPct val="25000"/>
              </a:spcBef>
              <a:spcAft>
                <a:spcPct val="25000"/>
              </a:spcAft>
              <a:defRPr/>
            </a:pPr>
            <a:r>
              <a:rPr lang="en-US" sz="2400" smtClean="0"/>
              <a:t>Building insulation</a:t>
            </a:r>
          </a:p>
          <a:p>
            <a:pPr eaLnBrk="1" hangingPunct="1">
              <a:lnSpc>
                <a:spcPct val="90000"/>
              </a:lnSpc>
              <a:spcBef>
                <a:spcPct val="25000"/>
              </a:spcBef>
              <a:spcAft>
                <a:spcPct val="25000"/>
              </a:spcAft>
              <a:defRPr/>
            </a:pPr>
            <a:r>
              <a:rPr lang="en-US" sz="2400" smtClean="0"/>
              <a:t>Carpet</a:t>
            </a:r>
          </a:p>
          <a:p>
            <a:pPr eaLnBrk="1" hangingPunct="1">
              <a:lnSpc>
                <a:spcPct val="90000"/>
              </a:lnSpc>
              <a:spcBef>
                <a:spcPct val="25000"/>
              </a:spcBef>
              <a:spcAft>
                <a:spcPct val="25000"/>
              </a:spcAft>
              <a:defRPr/>
            </a:pPr>
            <a:r>
              <a:rPr lang="en-US" sz="2400" smtClean="0"/>
              <a:t>Carpet cushion</a:t>
            </a:r>
          </a:p>
          <a:p>
            <a:pPr eaLnBrk="1" hangingPunct="1">
              <a:lnSpc>
                <a:spcPct val="90000"/>
              </a:lnSpc>
              <a:spcBef>
                <a:spcPct val="25000"/>
              </a:spcBef>
              <a:spcAft>
                <a:spcPct val="25000"/>
              </a:spcAft>
              <a:defRPr/>
            </a:pPr>
            <a:r>
              <a:rPr lang="en-US" sz="2400" smtClean="0"/>
              <a:t>Cement and concrete</a:t>
            </a:r>
          </a:p>
          <a:p>
            <a:pPr eaLnBrk="1" hangingPunct="1">
              <a:lnSpc>
                <a:spcPct val="90000"/>
              </a:lnSpc>
              <a:spcBef>
                <a:spcPct val="25000"/>
              </a:spcBef>
              <a:spcAft>
                <a:spcPct val="25000"/>
              </a:spcAft>
              <a:defRPr/>
            </a:pPr>
            <a:r>
              <a:rPr lang="en-US" sz="2400" smtClean="0"/>
              <a:t>Consolidated and reprocessed latex paint</a:t>
            </a:r>
          </a:p>
          <a:p>
            <a:pPr eaLnBrk="1" hangingPunct="1">
              <a:lnSpc>
                <a:spcPct val="90000"/>
              </a:lnSpc>
              <a:spcBef>
                <a:spcPct val="25000"/>
              </a:spcBef>
              <a:spcAft>
                <a:spcPct val="25000"/>
              </a:spcAft>
              <a:defRPr/>
            </a:pPr>
            <a:r>
              <a:rPr lang="en-US" sz="2400" smtClean="0"/>
              <a:t>Floor tiles</a:t>
            </a:r>
          </a:p>
          <a:p>
            <a:pPr eaLnBrk="1" hangingPunct="1">
              <a:lnSpc>
                <a:spcPct val="90000"/>
              </a:lnSpc>
              <a:spcBef>
                <a:spcPct val="25000"/>
              </a:spcBef>
              <a:spcAft>
                <a:spcPct val="25000"/>
              </a:spcAft>
              <a:defRPr/>
            </a:pPr>
            <a:r>
              <a:rPr lang="en-US" sz="2400" smtClean="0"/>
              <a:t>Flowable fill</a:t>
            </a:r>
          </a:p>
          <a:p>
            <a:pPr eaLnBrk="1" hangingPunct="1">
              <a:lnSpc>
                <a:spcPct val="90000"/>
              </a:lnSpc>
              <a:spcBef>
                <a:spcPct val="25000"/>
              </a:spcBef>
              <a:spcAft>
                <a:spcPct val="25000"/>
              </a:spcAft>
              <a:defRPr/>
            </a:pPr>
            <a:r>
              <a:rPr lang="en-US" sz="2400" smtClean="0"/>
              <a:t>Laminated Paperboard</a:t>
            </a:r>
          </a:p>
          <a:p>
            <a:pPr eaLnBrk="1" hangingPunct="1">
              <a:lnSpc>
                <a:spcPct val="90000"/>
              </a:lnSpc>
              <a:spcBef>
                <a:spcPct val="25000"/>
              </a:spcBef>
              <a:spcAft>
                <a:spcPct val="25000"/>
              </a:spcAft>
              <a:defRPr/>
            </a:pPr>
            <a:r>
              <a:rPr lang="en-US" sz="2400" smtClean="0"/>
              <a:t>Modular threshold ramps</a:t>
            </a:r>
          </a:p>
          <a:p>
            <a:pPr eaLnBrk="1" hangingPunct="1">
              <a:lnSpc>
                <a:spcPct val="90000"/>
              </a:lnSpc>
              <a:spcBef>
                <a:spcPct val="25000"/>
              </a:spcBef>
              <a:spcAft>
                <a:spcPct val="25000"/>
              </a:spcAft>
              <a:defRPr/>
            </a:pPr>
            <a:endParaRPr lang="en-US" sz="2400" smtClean="0"/>
          </a:p>
          <a:p>
            <a:pPr eaLnBrk="1" hangingPunct="1">
              <a:lnSpc>
                <a:spcPct val="90000"/>
              </a:lnSpc>
              <a:spcBef>
                <a:spcPct val="25000"/>
              </a:spcBef>
              <a:spcAft>
                <a:spcPct val="25000"/>
              </a:spcAft>
              <a:defRPr/>
            </a:pPr>
            <a:endParaRPr lang="en-US" sz="2400" smtClean="0"/>
          </a:p>
          <a:p>
            <a:pPr eaLnBrk="1" hangingPunct="1">
              <a:lnSpc>
                <a:spcPct val="90000"/>
              </a:lnSpc>
              <a:spcBef>
                <a:spcPct val="25000"/>
              </a:spcBef>
              <a:spcAft>
                <a:spcPct val="25000"/>
              </a:spcAft>
              <a:buFont typeface="Wingdings" pitchFamily="2" charset="2"/>
              <a:buNone/>
              <a:defRPr/>
            </a:pPr>
            <a:endParaRPr lang="en-US" sz="2400" smtClean="0"/>
          </a:p>
        </p:txBody>
      </p:sp>
      <p:sp>
        <p:nvSpPr>
          <p:cNvPr id="475140" name="Rectangle 4"/>
          <p:cNvSpPr>
            <a:spLocks noGrp="1" noChangeArrowheads="1"/>
          </p:cNvSpPr>
          <p:nvPr>
            <p:ph type="body" sz="half" idx="2"/>
          </p:nvPr>
        </p:nvSpPr>
        <p:spPr>
          <a:xfrm>
            <a:off x="5105400" y="1809750"/>
            <a:ext cx="3810000" cy="4057650"/>
          </a:xfrm>
        </p:spPr>
        <p:txBody>
          <a:bodyPr/>
          <a:lstStyle/>
          <a:p>
            <a:pPr eaLnBrk="1" hangingPunct="1">
              <a:lnSpc>
                <a:spcPct val="90000"/>
              </a:lnSpc>
              <a:spcBef>
                <a:spcPct val="25000"/>
              </a:spcBef>
              <a:spcAft>
                <a:spcPct val="25000"/>
              </a:spcAft>
              <a:defRPr/>
            </a:pPr>
            <a:r>
              <a:rPr lang="en-US" sz="2400" smtClean="0"/>
              <a:t>Nonpressure pipe</a:t>
            </a:r>
          </a:p>
          <a:p>
            <a:pPr eaLnBrk="1" hangingPunct="1">
              <a:lnSpc>
                <a:spcPct val="90000"/>
              </a:lnSpc>
              <a:spcBef>
                <a:spcPct val="25000"/>
              </a:spcBef>
              <a:spcAft>
                <a:spcPct val="25000"/>
              </a:spcAft>
              <a:defRPr/>
            </a:pPr>
            <a:r>
              <a:rPr lang="en-US" sz="2400" smtClean="0"/>
              <a:t>Patio blocks</a:t>
            </a:r>
          </a:p>
          <a:p>
            <a:pPr eaLnBrk="1" hangingPunct="1">
              <a:lnSpc>
                <a:spcPct val="90000"/>
              </a:lnSpc>
              <a:spcBef>
                <a:spcPct val="25000"/>
              </a:spcBef>
              <a:spcAft>
                <a:spcPct val="25000"/>
              </a:spcAft>
              <a:defRPr/>
            </a:pPr>
            <a:r>
              <a:rPr lang="en-US" sz="2400" smtClean="0"/>
              <a:t>Railroad grade crossing surfaces</a:t>
            </a:r>
          </a:p>
          <a:p>
            <a:pPr eaLnBrk="1" hangingPunct="1">
              <a:lnSpc>
                <a:spcPct val="90000"/>
              </a:lnSpc>
              <a:spcBef>
                <a:spcPct val="25000"/>
              </a:spcBef>
              <a:spcAft>
                <a:spcPct val="25000"/>
              </a:spcAft>
              <a:defRPr/>
            </a:pPr>
            <a:r>
              <a:rPr lang="en-US" sz="2400" smtClean="0"/>
              <a:t>Roofing materials</a:t>
            </a:r>
          </a:p>
          <a:p>
            <a:pPr eaLnBrk="1" hangingPunct="1">
              <a:lnSpc>
                <a:spcPct val="90000"/>
              </a:lnSpc>
              <a:spcBef>
                <a:spcPct val="25000"/>
              </a:spcBef>
              <a:spcAft>
                <a:spcPct val="25000"/>
              </a:spcAft>
              <a:defRPr/>
            </a:pPr>
            <a:r>
              <a:rPr lang="en-US" sz="2400" smtClean="0"/>
              <a:t>Shower and restroom dividers</a:t>
            </a:r>
          </a:p>
          <a:p>
            <a:pPr eaLnBrk="1" hangingPunct="1">
              <a:lnSpc>
                <a:spcPct val="90000"/>
              </a:lnSpc>
              <a:spcBef>
                <a:spcPct val="25000"/>
              </a:spcBef>
              <a:spcAft>
                <a:spcPct val="25000"/>
              </a:spcAft>
              <a:defRPr/>
            </a:pPr>
            <a:r>
              <a:rPr lang="en-US" sz="2400" smtClean="0"/>
              <a:t>Structural fiberboard</a:t>
            </a:r>
          </a:p>
        </p:txBody>
      </p:sp>
      <p:pic>
        <p:nvPicPr>
          <p:cNvPr id="23558" name="Picture 5" descr="CNSTWRKR"/>
          <p:cNvPicPr>
            <a:picLocks noChangeAspect="1" noChangeArrowheads="1"/>
          </p:cNvPicPr>
          <p:nvPr/>
        </p:nvPicPr>
        <p:blipFill>
          <a:blip r:embed="rId3" cstate="print"/>
          <a:srcRect/>
          <a:stretch>
            <a:fillRect/>
          </a:stretch>
        </p:blipFill>
        <p:spPr bwMode="auto">
          <a:xfrm>
            <a:off x="6838950" y="238125"/>
            <a:ext cx="1943100" cy="1543050"/>
          </a:xfrm>
          <a:prstGeom prst="rect">
            <a:avLst/>
          </a:prstGeom>
          <a:noFill/>
          <a:ln w="9525">
            <a:noFill/>
            <a:miter lim="800000"/>
            <a:headEnd/>
            <a:tailEnd/>
          </a:ln>
        </p:spPr>
      </p:pic>
      <p:sp>
        <p:nvSpPr>
          <p:cNvPr id="475142" name="Rectangle 6"/>
          <p:cNvSpPr>
            <a:spLocks noChangeArrowheads="1"/>
          </p:cNvSpPr>
          <p:nvPr/>
        </p:nvSpPr>
        <p:spPr bwMode="auto">
          <a:xfrm>
            <a:off x="238125" y="742950"/>
            <a:ext cx="4457700" cy="533400"/>
          </a:xfrm>
          <a:prstGeom prst="rect">
            <a:avLst/>
          </a:prstGeom>
          <a:noFill/>
          <a:ln w="12700">
            <a:noFill/>
            <a:miter lim="800000"/>
            <a:headEnd/>
            <a:tailEnd/>
          </a:ln>
          <a:effectLst/>
        </p:spPr>
        <p:txBody>
          <a:bodyPr lIns="101600" tIns="50800" rIns="101600" bIns="50800"/>
          <a:lstStyle/>
          <a:p>
            <a:pPr marL="342900" indent="-342900">
              <a:spcBef>
                <a:spcPct val="20000"/>
              </a:spcBef>
              <a:buClr>
                <a:srgbClr val="F8EF99"/>
              </a:buClr>
              <a:defRPr/>
            </a:pPr>
            <a:r>
              <a:rPr lang="en-US" sz="2800" b="1" i="1">
                <a:solidFill>
                  <a:srgbClr val="FFFF66"/>
                </a:solidFill>
                <a:effectLst>
                  <a:outerShdw blurRad="38100" dist="38100" dir="2700000" algn="tl">
                    <a:srgbClr val="000000"/>
                  </a:outerShdw>
                </a:effectLst>
              </a:rPr>
              <a:t>Designated Items:</a:t>
            </a:r>
          </a:p>
        </p:txBody>
      </p:sp>
      <p:pic>
        <p:nvPicPr>
          <p:cNvPr id="23560" name="Picture 9" descr="doe"/>
          <p:cNvPicPr>
            <a:picLocks noChangeAspect="1" noChangeArrowheads="1"/>
          </p:cNvPicPr>
          <p:nvPr/>
        </p:nvPicPr>
        <p:blipFill>
          <a:blip r:embed="rId4" cstate="print"/>
          <a:srcRect/>
          <a:stretch>
            <a:fillRect/>
          </a:stretch>
        </p:blipFill>
        <p:spPr bwMode="auto">
          <a:xfrm>
            <a:off x="7413625" y="5810250"/>
            <a:ext cx="906463" cy="906463"/>
          </a:xfrm>
          <a:prstGeom prst="rect">
            <a:avLst/>
          </a:prstGeom>
          <a:noFill/>
          <a:ln w="9525">
            <a:noFill/>
            <a:miter lim="800000"/>
            <a:headEnd/>
            <a:tailEnd/>
          </a:ln>
        </p:spPr>
      </p:pic>
      <p:pic>
        <p:nvPicPr>
          <p:cNvPr id="23561" name="Picture 10" descr="RECYC"/>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76213" y="5943600"/>
            <a:ext cx="914400" cy="914400"/>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p:txBody>
          <a:bodyPr/>
          <a:lstStyle/>
          <a:p>
            <a:pPr>
              <a:defRPr/>
            </a:pPr>
            <a:fld id="{6548484A-803C-45CF-B292-77144508F233}" type="slidenum">
              <a:rPr lang="en-US"/>
              <a:pPr>
                <a:defRPr/>
              </a:pPr>
              <a:t>21</a:t>
            </a:fld>
            <a:endParaRPr lang="en-US"/>
          </a:p>
        </p:txBody>
      </p:sp>
      <p:sp>
        <p:nvSpPr>
          <p:cNvPr id="476162" name="Rectangle 2"/>
          <p:cNvSpPr>
            <a:spLocks noGrp="1" noChangeArrowheads="1"/>
          </p:cNvSpPr>
          <p:nvPr>
            <p:ph type="title"/>
          </p:nvPr>
        </p:nvSpPr>
        <p:spPr/>
        <p:txBody>
          <a:bodyPr/>
          <a:lstStyle/>
          <a:p>
            <a:pPr eaLnBrk="1" hangingPunct="1">
              <a:defRPr/>
            </a:pPr>
            <a:r>
              <a:rPr lang="en-US" smtClean="0"/>
              <a:t>Landscaping Products</a:t>
            </a:r>
          </a:p>
        </p:txBody>
      </p:sp>
      <p:sp>
        <p:nvSpPr>
          <p:cNvPr id="476163" name="Rectangle 3"/>
          <p:cNvSpPr>
            <a:spLocks noGrp="1" noChangeArrowheads="1"/>
          </p:cNvSpPr>
          <p:nvPr>
            <p:ph type="body" sz="half" idx="1"/>
          </p:nvPr>
        </p:nvSpPr>
        <p:spPr>
          <a:xfrm>
            <a:off x="457200" y="1600200"/>
            <a:ext cx="4041775" cy="4525963"/>
          </a:xfrm>
        </p:spPr>
        <p:txBody>
          <a:bodyPr/>
          <a:lstStyle/>
          <a:p>
            <a:pPr eaLnBrk="1" hangingPunct="1">
              <a:spcBef>
                <a:spcPct val="25000"/>
              </a:spcBef>
              <a:spcAft>
                <a:spcPct val="25000"/>
              </a:spcAft>
              <a:defRPr/>
            </a:pPr>
            <a:r>
              <a:rPr lang="en-US" sz="2400" smtClean="0"/>
              <a:t>Compost made from yard trimmings or food waste</a:t>
            </a:r>
          </a:p>
          <a:p>
            <a:pPr eaLnBrk="1" hangingPunct="1">
              <a:spcBef>
                <a:spcPct val="25000"/>
              </a:spcBef>
              <a:spcAft>
                <a:spcPct val="25000"/>
              </a:spcAft>
              <a:defRPr/>
            </a:pPr>
            <a:r>
              <a:rPr lang="en-US" sz="2400" smtClean="0"/>
              <a:t>Garden and soaker hoses</a:t>
            </a:r>
          </a:p>
          <a:p>
            <a:pPr eaLnBrk="1" hangingPunct="1">
              <a:spcBef>
                <a:spcPct val="25000"/>
              </a:spcBef>
              <a:spcAft>
                <a:spcPct val="25000"/>
              </a:spcAft>
              <a:defRPr/>
            </a:pPr>
            <a:r>
              <a:rPr lang="en-US" sz="2400" smtClean="0"/>
              <a:t>Hydraulic mulch</a:t>
            </a:r>
          </a:p>
          <a:p>
            <a:pPr eaLnBrk="1" hangingPunct="1">
              <a:spcBef>
                <a:spcPct val="25000"/>
              </a:spcBef>
              <a:spcAft>
                <a:spcPct val="25000"/>
              </a:spcAft>
              <a:defRPr/>
            </a:pPr>
            <a:r>
              <a:rPr lang="en-US" sz="2400" smtClean="0"/>
              <a:t>Lawn and garden edging</a:t>
            </a:r>
          </a:p>
          <a:p>
            <a:pPr eaLnBrk="1" hangingPunct="1">
              <a:spcBef>
                <a:spcPct val="25000"/>
              </a:spcBef>
              <a:spcAft>
                <a:spcPct val="25000"/>
              </a:spcAft>
              <a:defRPr/>
            </a:pPr>
            <a:r>
              <a:rPr lang="en-US" sz="2400" smtClean="0"/>
              <a:t>Plastic lumber landscaping timbers and posts</a:t>
            </a:r>
          </a:p>
          <a:p>
            <a:pPr eaLnBrk="1" hangingPunct="1">
              <a:spcBef>
                <a:spcPct val="25000"/>
              </a:spcBef>
              <a:spcAft>
                <a:spcPct val="25000"/>
              </a:spcAft>
              <a:defRPr/>
            </a:pPr>
            <a:endParaRPr lang="en-US" sz="2400" smtClean="0"/>
          </a:p>
        </p:txBody>
      </p:sp>
      <p:pic>
        <p:nvPicPr>
          <p:cNvPr id="24581" name="Picture 5" descr="HH02184_"/>
          <p:cNvPicPr>
            <a:picLocks noChangeAspect="1" noChangeArrowheads="1"/>
          </p:cNvPicPr>
          <p:nvPr/>
        </p:nvPicPr>
        <p:blipFill>
          <a:blip r:embed="rId3" cstate="print"/>
          <a:srcRect/>
          <a:stretch>
            <a:fillRect/>
          </a:stretch>
        </p:blipFill>
        <p:spPr bwMode="auto">
          <a:xfrm>
            <a:off x="6096000" y="2759075"/>
            <a:ext cx="1447800" cy="1285875"/>
          </a:xfrm>
          <a:prstGeom prst="rect">
            <a:avLst/>
          </a:prstGeom>
          <a:noFill/>
          <a:ln w="9525">
            <a:noFill/>
            <a:miter lim="800000"/>
            <a:headEnd/>
            <a:tailEnd/>
          </a:ln>
        </p:spPr>
      </p:pic>
      <p:pic>
        <p:nvPicPr>
          <p:cNvPr id="24582" name="Picture 7" descr="hh00043_"/>
          <p:cNvPicPr>
            <a:picLocks noChangeAspect="1" noChangeArrowheads="1"/>
          </p:cNvPicPr>
          <p:nvPr/>
        </p:nvPicPr>
        <p:blipFill>
          <a:blip r:embed="rId4" cstate="print"/>
          <a:srcRect/>
          <a:stretch>
            <a:fillRect/>
          </a:stretch>
        </p:blipFill>
        <p:spPr bwMode="auto">
          <a:xfrm>
            <a:off x="6076950" y="4800600"/>
            <a:ext cx="2362200" cy="1184275"/>
          </a:xfrm>
          <a:prstGeom prst="rect">
            <a:avLst/>
          </a:prstGeom>
          <a:noFill/>
          <a:ln w="9525">
            <a:noFill/>
            <a:miter lim="800000"/>
            <a:headEnd/>
            <a:tailEnd/>
          </a:ln>
        </p:spPr>
      </p:pic>
      <p:sp>
        <p:nvSpPr>
          <p:cNvPr id="476169" name="Rectangle 9"/>
          <p:cNvSpPr>
            <a:spLocks noChangeArrowheads="1"/>
          </p:cNvSpPr>
          <p:nvPr/>
        </p:nvSpPr>
        <p:spPr bwMode="auto">
          <a:xfrm>
            <a:off x="571500" y="1257300"/>
            <a:ext cx="4457700" cy="533400"/>
          </a:xfrm>
          <a:prstGeom prst="rect">
            <a:avLst/>
          </a:prstGeom>
          <a:noFill/>
          <a:ln w="12700">
            <a:noFill/>
            <a:miter lim="800000"/>
            <a:headEnd/>
            <a:tailEnd/>
          </a:ln>
          <a:effectLst/>
        </p:spPr>
        <p:txBody>
          <a:bodyPr lIns="101600" tIns="50800" rIns="101600" bIns="50800"/>
          <a:lstStyle/>
          <a:p>
            <a:pPr marL="342900" indent="-342900">
              <a:spcBef>
                <a:spcPct val="20000"/>
              </a:spcBef>
              <a:buClr>
                <a:srgbClr val="F8EF99"/>
              </a:buClr>
              <a:defRPr/>
            </a:pPr>
            <a:r>
              <a:rPr lang="en-US" sz="2800" b="1" i="1">
                <a:solidFill>
                  <a:srgbClr val="FFFF66"/>
                </a:solidFill>
                <a:effectLst>
                  <a:outerShdw blurRad="38100" dist="38100" dir="2700000" algn="tl">
                    <a:srgbClr val="000000"/>
                  </a:outerShdw>
                </a:effectLst>
              </a:rPr>
              <a:t>Designated Items:</a:t>
            </a:r>
          </a:p>
        </p:txBody>
      </p:sp>
      <p:pic>
        <p:nvPicPr>
          <p:cNvPr id="24584" name="Picture 11" descr="RECYC"/>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0" y="5827713"/>
            <a:ext cx="1012825" cy="1030287"/>
          </a:xfrm>
          <a:prstGeom prst="rect">
            <a:avLst/>
          </a:prstGeom>
          <a:noFill/>
          <a:ln w="9525">
            <a:noFill/>
            <a:miter lim="800000"/>
            <a:headEnd/>
            <a:tailEnd/>
          </a:ln>
        </p:spPr>
      </p:pic>
      <p:pic>
        <p:nvPicPr>
          <p:cNvPr id="24585" name="Picture 14" descr="doe"/>
          <p:cNvPicPr>
            <a:picLocks noChangeAspect="1" noChangeArrowheads="1"/>
          </p:cNvPicPr>
          <p:nvPr/>
        </p:nvPicPr>
        <p:blipFill>
          <a:blip r:embed="rId6" cstate="print"/>
          <a:srcRect/>
          <a:stretch>
            <a:fillRect/>
          </a:stretch>
        </p:blipFill>
        <p:spPr bwMode="auto">
          <a:xfrm>
            <a:off x="7413625" y="5810250"/>
            <a:ext cx="906463" cy="906463"/>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p>
            <a:pPr>
              <a:defRPr/>
            </a:pPr>
            <a:fld id="{1F164079-A8EB-4EB6-95AA-F90E3C34891D}" type="slidenum">
              <a:rPr lang="en-US"/>
              <a:pPr>
                <a:defRPr/>
              </a:pPr>
              <a:t>22</a:t>
            </a:fld>
            <a:endParaRPr lang="en-US"/>
          </a:p>
        </p:txBody>
      </p:sp>
      <p:sp>
        <p:nvSpPr>
          <p:cNvPr id="477186" name="Rectangle 2"/>
          <p:cNvSpPr>
            <a:spLocks noGrp="1" noChangeArrowheads="1"/>
          </p:cNvSpPr>
          <p:nvPr>
            <p:ph type="title"/>
          </p:nvPr>
        </p:nvSpPr>
        <p:spPr>
          <a:xfrm>
            <a:off x="228600" y="276225"/>
            <a:ext cx="8408988" cy="1143000"/>
          </a:xfrm>
        </p:spPr>
        <p:txBody>
          <a:bodyPr/>
          <a:lstStyle/>
          <a:p>
            <a:pPr eaLnBrk="1" hangingPunct="1">
              <a:defRPr/>
            </a:pPr>
            <a:r>
              <a:rPr lang="en-US" smtClean="0"/>
              <a:t>Non-Paper Office Products</a:t>
            </a:r>
          </a:p>
        </p:txBody>
      </p:sp>
      <p:sp>
        <p:nvSpPr>
          <p:cNvPr id="477187" name="Rectangle 3"/>
          <p:cNvSpPr>
            <a:spLocks noGrp="1" noChangeArrowheads="1"/>
          </p:cNvSpPr>
          <p:nvPr>
            <p:ph type="body" sz="half" idx="1"/>
          </p:nvPr>
        </p:nvSpPr>
        <p:spPr>
          <a:xfrm>
            <a:off x="1447800" y="2114550"/>
            <a:ext cx="6915150" cy="4514850"/>
          </a:xfrm>
        </p:spPr>
        <p:txBody>
          <a:bodyPr/>
          <a:lstStyle/>
          <a:p>
            <a:pPr eaLnBrk="1" hangingPunct="1">
              <a:lnSpc>
                <a:spcPct val="90000"/>
              </a:lnSpc>
              <a:defRPr/>
            </a:pPr>
            <a:r>
              <a:rPr lang="en-US" smtClean="0"/>
              <a:t>Binders, clipboards, file folders, clip portfolios, and presentation folders</a:t>
            </a:r>
          </a:p>
          <a:p>
            <a:pPr eaLnBrk="1" hangingPunct="1">
              <a:lnSpc>
                <a:spcPct val="90000"/>
              </a:lnSpc>
              <a:defRPr/>
            </a:pPr>
            <a:r>
              <a:rPr lang="en-US" smtClean="0"/>
              <a:t>Office furniture</a:t>
            </a:r>
          </a:p>
          <a:p>
            <a:pPr eaLnBrk="1" hangingPunct="1">
              <a:lnSpc>
                <a:spcPct val="90000"/>
              </a:lnSpc>
              <a:defRPr/>
            </a:pPr>
            <a:r>
              <a:rPr lang="en-US" smtClean="0"/>
              <a:t>Office recycling containers</a:t>
            </a:r>
          </a:p>
          <a:p>
            <a:pPr eaLnBrk="1" hangingPunct="1">
              <a:lnSpc>
                <a:spcPct val="90000"/>
              </a:lnSpc>
              <a:defRPr/>
            </a:pPr>
            <a:r>
              <a:rPr lang="en-US" smtClean="0"/>
              <a:t>Office waste receptacles </a:t>
            </a:r>
          </a:p>
          <a:p>
            <a:pPr eaLnBrk="1" hangingPunct="1">
              <a:lnSpc>
                <a:spcPct val="90000"/>
              </a:lnSpc>
              <a:defRPr/>
            </a:pPr>
            <a:r>
              <a:rPr lang="en-US" smtClean="0"/>
              <a:t>Plastic desktop accessories</a:t>
            </a:r>
          </a:p>
          <a:p>
            <a:pPr eaLnBrk="1" hangingPunct="1">
              <a:lnSpc>
                <a:spcPct val="90000"/>
              </a:lnSpc>
              <a:defRPr/>
            </a:pPr>
            <a:r>
              <a:rPr lang="en-US" smtClean="0"/>
              <a:t>Plastic envelopes</a:t>
            </a:r>
          </a:p>
          <a:p>
            <a:pPr eaLnBrk="1" hangingPunct="1">
              <a:lnSpc>
                <a:spcPct val="90000"/>
              </a:lnSpc>
              <a:defRPr/>
            </a:pPr>
            <a:r>
              <a:rPr lang="en-US" smtClean="0"/>
              <a:t>Plastic trash bags</a:t>
            </a:r>
          </a:p>
          <a:p>
            <a:pPr eaLnBrk="1" hangingPunct="1">
              <a:lnSpc>
                <a:spcPct val="90000"/>
              </a:lnSpc>
              <a:defRPr/>
            </a:pPr>
            <a:r>
              <a:rPr lang="en-US" smtClean="0"/>
              <a:t>Printer ribbons</a:t>
            </a:r>
          </a:p>
          <a:p>
            <a:pPr eaLnBrk="1" hangingPunct="1">
              <a:lnSpc>
                <a:spcPct val="90000"/>
              </a:lnSpc>
              <a:defRPr/>
            </a:pPr>
            <a:r>
              <a:rPr lang="en-US" smtClean="0"/>
              <a:t>Toner cartridges</a:t>
            </a:r>
          </a:p>
        </p:txBody>
      </p:sp>
      <p:sp>
        <p:nvSpPr>
          <p:cNvPr id="477188" name="Rectangle 4"/>
          <p:cNvSpPr>
            <a:spLocks noGrp="1" noChangeArrowheads="1"/>
          </p:cNvSpPr>
          <p:nvPr>
            <p:ph type="body" sz="half" idx="2"/>
          </p:nvPr>
        </p:nvSpPr>
        <p:spPr>
          <a:xfrm flipH="1" flipV="1">
            <a:off x="8991600" y="2090738"/>
            <a:ext cx="152400" cy="42862"/>
          </a:xfrm>
        </p:spPr>
        <p:txBody>
          <a:bodyPr/>
          <a:lstStyle/>
          <a:p>
            <a:pPr eaLnBrk="1" hangingPunct="1">
              <a:spcAft>
                <a:spcPct val="20000"/>
              </a:spcAft>
              <a:defRPr/>
            </a:pPr>
            <a:endParaRPr lang="en-US" smtClean="0"/>
          </a:p>
        </p:txBody>
      </p:sp>
      <p:sp>
        <p:nvSpPr>
          <p:cNvPr id="477190" name="Rectangle 6"/>
          <p:cNvSpPr>
            <a:spLocks noChangeArrowheads="1"/>
          </p:cNvSpPr>
          <p:nvPr/>
        </p:nvSpPr>
        <p:spPr bwMode="auto">
          <a:xfrm>
            <a:off x="1543050" y="1400175"/>
            <a:ext cx="3524250" cy="533400"/>
          </a:xfrm>
          <a:prstGeom prst="rect">
            <a:avLst/>
          </a:prstGeom>
          <a:noFill/>
          <a:ln w="12700">
            <a:noFill/>
            <a:miter lim="800000"/>
            <a:headEnd/>
            <a:tailEnd/>
          </a:ln>
          <a:effectLst/>
        </p:spPr>
        <p:txBody>
          <a:bodyPr lIns="101600" tIns="50800" rIns="101600" bIns="50800"/>
          <a:lstStyle/>
          <a:p>
            <a:pPr marL="342900" indent="-342900">
              <a:spcBef>
                <a:spcPct val="20000"/>
              </a:spcBef>
              <a:buClr>
                <a:srgbClr val="F8EF99"/>
              </a:buClr>
              <a:defRPr/>
            </a:pPr>
            <a:r>
              <a:rPr lang="en-US" sz="2800" b="1" i="1">
                <a:solidFill>
                  <a:srgbClr val="FFFF66"/>
                </a:solidFill>
                <a:effectLst>
                  <a:outerShdw blurRad="38100" dist="38100" dir="2700000" algn="tl">
                    <a:srgbClr val="000000"/>
                  </a:outerShdw>
                </a:effectLst>
              </a:rPr>
              <a:t>Designated Items:</a:t>
            </a:r>
          </a:p>
        </p:txBody>
      </p:sp>
      <p:pic>
        <p:nvPicPr>
          <p:cNvPr id="25607" name="Picture 9" descr="doe"/>
          <p:cNvPicPr>
            <a:picLocks noChangeAspect="1" noChangeArrowheads="1"/>
          </p:cNvPicPr>
          <p:nvPr/>
        </p:nvPicPr>
        <p:blipFill>
          <a:blip r:embed="rId3" cstate="print"/>
          <a:srcRect/>
          <a:stretch>
            <a:fillRect/>
          </a:stretch>
        </p:blipFill>
        <p:spPr bwMode="auto">
          <a:xfrm>
            <a:off x="7413625" y="5810250"/>
            <a:ext cx="906463" cy="906463"/>
          </a:xfrm>
          <a:prstGeom prst="rect">
            <a:avLst/>
          </a:prstGeom>
          <a:noFill/>
          <a:ln w="9525">
            <a:noFill/>
            <a:miter lim="800000"/>
            <a:headEnd/>
            <a:tailEnd/>
          </a:ln>
        </p:spPr>
      </p:pic>
      <p:pic>
        <p:nvPicPr>
          <p:cNvPr id="25608" name="Picture 10" descr="RECYC"/>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23863" y="5886450"/>
            <a:ext cx="971550" cy="971550"/>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p:txBody>
          <a:bodyPr/>
          <a:lstStyle/>
          <a:p>
            <a:pPr>
              <a:defRPr/>
            </a:pPr>
            <a:fld id="{1194DEA7-7F9F-42DE-A543-A2F8820172D9}" type="slidenum">
              <a:rPr lang="en-US"/>
              <a:pPr>
                <a:defRPr/>
              </a:pPr>
              <a:t>23</a:t>
            </a:fld>
            <a:endParaRPr lang="en-US"/>
          </a:p>
        </p:txBody>
      </p:sp>
      <p:sp>
        <p:nvSpPr>
          <p:cNvPr id="478210" name="Rectangle 2"/>
          <p:cNvSpPr>
            <a:spLocks noGrp="1" noChangeArrowheads="1"/>
          </p:cNvSpPr>
          <p:nvPr>
            <p:ph type="title"/>
          </p:nvPr>
        </p:nvSpPr>
        <p:spPr>
          <a:xfrm>
            <a:off x="552450" y="190500"/>
            <a:ext cx="8408988" cy="1143000"/>
          </a:xfrm>
        </p:spPr>
        <p:txBody>
          <a:bodyPr/>
          <a:lstStyle/>
          <a:p>
            <a:pPr eaLnBrk="1" hangingPunct="1">
              <a:defRPr/>
            </a:pPr>
            <a:r>
              <a:rPr lang="en-US" sz="4000" smtClean="0"/>
              <a:t>Paper </a:t>
            </a:r>
            <a:r>
              <a:rPr lang="en-US" smtClean="0"/>
              <a:t>and</a:t>
            </a:r>
            <a:r>
              <a:rPr lang="en-US" sz="4000" smtClean="0"/>
              <a:t> Paper Products</a:t>
            </a:r>
          </a:p>
        </p:txBody>
      </p:sp>
      <p:sp>
        <p:nvSpPr>
          <p:cNvPr id="478211" name="Rectangle 3"/>
          <p:cNvSpPr>
            <a:spLocks noGrp="1" noChangeArrowheads="1"/>
          </p:cNvSpPr>
          <p:nvPr>
            <p:ph type="body" sz="half" idx="1"/>
          </p:nvPr>
        </p:nvSpPr>
        <p:spPr>
          <a:xfrm>
            <a:off x="950913" y="1763713"/>
            <a:ext cx="5462587" cy="3994150"/>
          </a:xfrm>
        </p:spPr>
        <p:txBody>
          <a:bodyPr/>
          <a:lstStyle/>
          <a:p>
            <a:pPr eaLnBrk="1" hangingPunct="1">
              <a:spcAft>
                <a:spcPct val="20000"/>
              </a:spcAft>
              <a:defRPr/>
            </a:pPr>
            <a:r>
              <a:rPr lang="en-US" sz="3200" smtClean="0"/>
              <a:t>Commercial/industrial sanitary tissue products</a:t>
            </a:r>
          </a:p>
          <a:p>
            <a:pPr eaLnBrk="1" hangingPunct="1">
              <a:spcAft>
                <a:spcPct val="20000"/>
              </a:spcAft>
              <a:defRPr/>
            </a:pPr>
            <a:r>
              <a:rPr lang="en-US" sz="3200" smtClean="0"/>
              <a:t>Miscellaneous papers</a:t>
            </a:r>
          </a:p>
          <a:p>
            <a:pPr eaLnBrk="1" hangingPunct="1">
              <a:spcAft>
                <a:spcPct val="20000"/>
              </a:spcAft>
              <a:defRPr/>
            </a:pPr>
            <a:r>
              <a:rPr lang="en-US" sz="3200" smtClean="0"/>
              <a:t>Newsprint</a:t>
            </a:r>
          </a:p>
          <a:p>
            <a:pPr eaLnBrk="1" hangingPunct="1">
              <a:spcAft>
                <a:spcPct val="20000"/>
              </a:spcAft>
              <a:defRPr/>
            </a:pPr>
            <a:r>
              <a:rPr lang="en-US" sz="3200" smtClean="0"/>
              <a:t>Paperboard and packaging products</a:t>
            </a:r>
          </a:p>
          <a:p>
            <a:pPr eaLnBrk="1" hangingPunct="1">
              <a:spcAft>
                <a:spcPct val="20000"/>
              </a:spcAft>
              <a:defRPr/>
            </a:pPr>
            <a:r>
              <a:rPr lang="en-US" sz="3200" smtClean="0"/>
              <a:t>Printing and writing papers</a:t>
            </a:r>
          </a:p>
        </p:txBody>
      </p:sp>
      <p:sp>
        <p:nvSpPr>
          <p:cNvPr id="478212" name="Rectangle 4"/>
          <p:cNvSpPr>
            <a:spLocks noGrp="1" noChangeArrowheads="1"/>
          </p:cNvSpPr>
          <p:nvPr>
            <p:ph type="body" sz="half" idx="2"/>
          </p:nvPr>
        </p:nvSpPr>
        <p:spPr>
          <a:xfrm>
            <a:off x="5638800" y="1981200"/>
            <a:ext cx="3810000" cy="4114800"/>
          </a:xfrm>
        </p:spPr>
        <p:txBody>
          <a:bodyPr/>
          <a:lstStyle/>
          <a:p>
            <a:pPr eaLnBrk="1" hangingPunct="1">
              <a:buFont typeface="Wingdings" pitchFamily="2" charset="2"/>
              <a:buNone/>
              <a:defRPr/>
            </a:pPr>
            <a:endParaRPr lang="en-US" smtClean="0"/>
          </a:p>
          <a:p>
            <a:pPr eaLnBrk="1" hangingPunct="1">
              <a:buFont typeface="Wingdings" pitchFamily="2" charset="2"/>
              <a:buNone/>
              <a:defRPr/>
            </a:pPr>
            <a:endParaRPr lang="en-US" smtClean="0"/>
          </a:p>
        </p:txBody>
      </p:sp>
      <p:pic>
        <p:nvPicPr>
          <p:cNvPr id="26630" name="Picture 5" descr="PAPRTALL"/>
          <p:cNvPicPr>
            <a:picLocks noChangeAspect="1" noChangeArrowheads="1"/>
          </p:cNvPicPr>
          <p:nvPr/>
        </p:nvPicPr>
        <p:blipFill>
          <a:blip r:embed="rId3" cstate="print"/>
          <a:srcRect/>
          <a:stretch>
            <a:fillRect/>
          </a:stretch>
        </p:blipFill>
        <p:spPr bwMode="auto">
          <a:xfrm>
            <a:off x="6867525" y="2286000"/>
            <a:ext cx="981075" cy="3200400"/>
          </a:xfrm>
          <a:prstGeom prst="rect">
            <a:avLst/>
          </a:prstGeom>
          <a:noFill/>
          <a:ln w="9525">
            <a:noFill/>
            <a:miter lim="800000"/>
            <a:headEnd/>
            <a:tailEnd/>
          </a:ln>
        </p:spPr>
      </p:pic>
      <p:sp>
        <p:nvSpPr>
          <p:cNvPr id="478214" name="Rectangle 6"/>
          <p:cNvSpPr>
            <a:spLocks noChangeArrowheads="1"/>
          </p:cNvSpPr>
          <p:nvPr/>
        </p:nvSpPr>
        <p:spPr bwMode="auto">
          <a:xfrm>
            <a:off x="762000" y="1219200"/>
            <a:ext cx="4457700" cy="533400"/>
          </a:xfrm>
          <a:prstGeom prst="rect">
            <a:avLst/>
          </a:prstGeom>
          <a:noFill/>
          <a:ln w="12700">
            <a:noFill/>
            <a:miter lim="800000"/>
            <a:headEnd/>
            <a:tailEnd/>
          </a:ln>
          <a:effectLst/>
        </p:spPr>
        <p:txBody>
          <a:bodyPr lIns="101600" tIns="50800" rIns="101600" bIns="50800"/>
          <a:lstStyle/>
          <a:p>
            <a:pPr marL="342900" indent="-342900">
              <a:spcBef>
                <a:spcPct val="20000"/>
              </a:spcBef>
              <a:buClr>
                <a:srgbClr val="F8EF99"/>
              </a:buClr>
              <a:defRPr/>
            </a:pPr>
            <a:r>
              <a:rPr lang="en-US" sz="2800" b="1" i="1">
                <a:solidFill>
                  <a:srgbClr val="FFFF66"/>
                </a:solidFill>
                <a:effectLst>
                  <a:outerShdw blurRad="38100" dist="38100" dir="2700000" algn="tl">
                    <a:srgbClr val="000000"/>
                  </a:outerShdw>
                </a:effectLst>
              </a:rPr>
              <a:t>Designated Items:</a:t>
            </a:r>
          </a:p>
        </p:txBody>
      </p:sp>
      <p:pic>
        <p:nvPicPr>
          <p:cNvPr id="26632" name="Picture 8" descr="RECYC"/>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0" y="5694363"/>
            <a:ext cx="1012825" cy="1030287"/>
          </a:xfrm>
          <a:prstGeom prst="rect">
            <a:avLst/>
          </a:prstGeom>
          <a:noFill/>
          <a:ln w="9525">
            <a:noFill/>
            <a:miter lim="800000"/>
            <a:headEnd/>
            <a:tailEnd/>
          </a:ln>
        </p:spPr>
      </p:pic>
      <p:pic>
        <p:nvPicPr>
          <p:cNvPr id="26633" name="Picture 9" descr="doe"/>
          <p:cNvPicPr>
            <a:picLocks noChangeAspect="1" noChangeArrowheads="1"/>
          </p:cNvPicPr>
          <p:nvPr/>
        </p:nvPicPr>
        <p:blipFill>
          <a:blip r:embed="rId5" cstate="print"/>
          <a:srcRect/>
          <a:stretch>
            <a:fillRect/>
          </a:stretch>
        </p:blipFill>
        <p:spPr bwMode="auto">
          <a:xfrm>
            <a:off x="7413625" y="5810250"/>
            <a:ext cx="906463" cy="906463"/>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p:txBody>
          <a:bodyPr/>
          <a:lstStyle/>
          <a:p>
            <a:pPr>
              <a:defRPr/>
            </a:pPr>
            <a:fld id="{98F3F36F-7184-4297-8535-E9ADB0CC32F3}" type="slidenum">
              <a:rPr lang="en-US"/>
              <a:pPr>
                <a:defRPr/>
              </a:pPr>
              <a:t>24</a:t>
            </a:fld>
            <a:endParaRPr lang="en-US"/>
          </a:p>
        </p:txBody>
      </p:sp>
      <p:sp>
        <p:nvSpPr>
          <p:cNvPr id="479234" name="Rectangle 2"/>
          <p:cNvSpPr>
            <a:spLocks noGrp="1" noChangeArrowheads="1"/>
          </p:cNvSpPr>
          <p:nvPr>
            <p:ph type="title"/>
          </p:nvPr>
        </p:nvSpPr>
        <p:spPr>
          <a:xfrm>
            <a:off x="419100" y="585788"/>
            <a:ext cx="8389938" cy="1143000"/>
          </a:xfrm>
        </p:spPr>
        <p:txBody>
          <a:bodyPr/>
          <a:lstStyle/>
          <a:p>
            <a:pPr eaLnBrk="1" hangingPunct="1">
              <a:defRPr/>
            </a:pPr>
            <a:r>
              <a:rPr lang="en-US" smtClean="0"/>
              <a:t>Park And Recreation Products</a:t>
            </a:r>
          </a:p>
        </p:txBody>
      </p:sp>
      <p:sp>
        <p:nvSpPr>
          <p:cNvPr id="479235" name="Rectangle 3"/>
          <p:cNvSpPr>
            <a:spLocks noGrp="1" noChangeArrowheads="1"/>
          </p:cNvSpPr>
          <p:nvPr>
            <p:ph type="body" sz="half" idx="1"/>
          </p:nvPr>
        </p:nvSpPr>
        <p:spPr>
          <a:xfrm>
            <a:off x="619125" y="2062163"/>
            <a:ext cx="5592763" cy="3103562"/>
          </a:xfrm>
        </p:spPr>
        <p:txBody>
          <a:bodyPr/>
          <a:lstStyle/>
          <a:p>
            <a:pPr eaLnBrk="1" hangingPunct="1">
              <a:spcAft>
                <a:spcPct val="20000"/>
              </a:spcAft>
              <a:defRPr/>
            </a:pPr>
            <a:r>
              <a:rPr lang="en-US" sz="3200" smtClean="0"/>
              <a:t>Park benches &amp; picnic tables</a:t>
            </a:r>
          </a:p>
          <a:p>
            <a:pPr eaLnBrk="1" hangingPunct="1">
              <a:spcAft>
                <a:spcPct val="20000"/>
              </a:spcAft>
              <a:defRPr/>
            </a:pPr>
            <a:r>
              <a:rPr lang="en-US" sz="3200" smtClean="0"/>
              <a:t>Plastic fencing</a:t>
            </a:r>
          </a:p>
          <a:p>
            <a:pPr eaLnBrk="1" hangingPunct="1">
              <a:spcAft>
                <a:spcPct val="20000"/>
              </a:spcAft>
              <a:defRPr/>
            </a:pPr>
            <a:r>
              <a:rPr lang="en-US" sz="3200" smtClean="0"/>
              <a:t>Playground equipment</a:t>
            </a:r>
          </a:p>
          <a:p>
            <a:pPr eaLnBrk="1" hangingPunct="1">
              <a:spcAft>
                <a:spcPct val="20000"/>
              </a:spcAft>
              <a:defRPr/>
            </a:pPr>
            <a:r>
              <a:rPr lang="en-US" sz="3200" smtClean="0"/>
              <a:t>Playground surfaces</a:t>
            </a:r>
          </a:p>
          <a:p>
            <a:pPr eaLnBrk="1" hangingPunct="1">
              <a:spcAft>
                <a:spcPct val="20000"/>
              </a:spcAft>
              <a:defRPr/>
            </a:pPr>
            <a:r>
              <a:rPr lang="en-US" sz="3200" smtClean="0"/>
              <a:t>Running tracks</a:t>
            </a:r>
          </a:p>
          <a:p>
            <a:pPr eaLnBrk="1" hangingPunct="1">
              <a:spcAft>
                <a:spcPct val="20000"/>
              </a:spcAft>
              <a:defRPr/>
            </a:pPr>
            <a:endParaRPr lang="en-US" sz="3200" smtClean="0"/>
          </a:p>
          <a:p>
            <a:pPr eaLnBrk="1" hangingPunct="1">
              <a:spcAft>
                <a:spcPct val="20000"/>
              </a:spcAft>
              <a:buFont typeface="Wingdings" pitchFamily="2" charset="2"/>
              <a:buNone/>
              <a:defRPr/>
            </a:pPr>
            <a:endParaRPr lang="en-US" sz="2400" smtClean="0"/>
          </a:p>
        </p:txBody>
      </p:sp>
      <p:sp>
        <p:nvSpPr>
          <p:cNvPr id="479236" name="Rectangle 4"/>
          <p:cNvSpPr>
            <a:spLocks noGrp="1" noChangeArrowheads="1"/>
          </p:cNvSpPr>
          <p:nvPr>
            <p:ph type="body" sz="half" idx="2"/>
          </p:nvPr>
        </p:nvSpPr>
        <p:spPr>
          <a:xfrm>
            <a:off x="3994150" y="2001838"/>
            <a:ext cx="4032250" cy="2363787"/>
          </a:xfrm>
        </p:spPr>
        <p:txBody>
          <a:bodyPr/>
          <a:lstStyle/>
          <a:p>
            <a:pPr eaLnBrk="1" hangingPunct="1">
              <a:buFont typeface="Wingdings" pitchFamily="2" charset="2"/>
              <a:buNone/>
              <a:defRPr/>
            </a:pPr>
            <a:endParaRPr lang="en-US" sz="2400" smtClean="0"/>
          </a:p>
          <a:p>
            <a:pPr eaLnBrk="1" hangingPunct="1">
              <a:buFont typeface="Wingdings" pitchFamily="2" charset="2"/>
              <a:buNone/>
              <a:defRPr/>
            </a:pPr>
            <a:endParaRPr lang="en-US" sz="2400" smtClean="0"/>
          </a:p>
        </p:txBody>
      </p:sp>
      <p:pic>
        <p:nvPicPr>
          <p:cNvPr id="27654" name="Picture 5" descr="JOGGER4"/>
          <p:cNvPicPr>
            <a:picLocks noChangeAspect="1" noChangeArrowheads="1"/>
          </p:cNvPicPr>
          <p:nvPr/>
        </p:nvPicPr>
        <p:blipFill>
          <a:blip r:embed="rId3" cstate="print"/>
          <a:srcRect/>
          <a:stretch>
            <a:fillRect/>
          </a:stretch>
        </p:blipFill>
        <p:spPr bwMode="auto">
          <a:xfrm>
            <a:off x="7315200" y="2514600"/>
            <a:ext cx="796925" cy="2286000"/>
          </a:xfrm>
          <a:prstGeom prst="rect">
            <a:avLst/>
          </a:prstGeom>
          <a:noFill/>
          <a:ln w="9525">
            <a:noFill/>
            <a:miter lim="800000"/>
            <a:headEnd/>
            <a:tailEnd/>
          </a:ln>
        </p:spPr>
      </p:pic>
      <p:sp>
        <p:nvSpPr>
          <p:cNvPr id="479239" name="Rectangle 7"/>
          <p:cNvSpPr>
            <a:spLocks noChangeArrowheads="1"/>
          </p:cNvSpPr>
          <p:nvPr/>
        </p:nvSpPr>
        <p:spPr bwMode="auto">
          <a:xfrm>
            <a:off x="685800" y="1609725"/>
            <a:ext cx="4419600" cy="609600"/>
          </a:xfrm>
          <a:prstGeom prst="rect">
            <a:avLst/>
          </a:prstGeom>
          <a:noFill/>
          <a:ln w="12700">
            <a:noFill/>
            <a:miter lim="800000"/>
            <a:headEnd/>
            <a:tailEnd/>
          </a:ln>
          <a:effectLst/>
        </p:spPr>
        <p:txBody>
          <a:bodyPr lIns="101600" tIns="50800" rIns="101600" bIns="50800"/>
          <a:lstStyle/>
          <a:p>
            <a:pPr marL="342900" indent="-342900">
              <a:spcBef>
                <a:spcPct val="20000"/>
              </a:spcBef>
              <a:buClr>
                <a:srgbClr val="F8EF99"/>
              </a:buClr>
              <a:defRPr/>
            </a:pPr>
            <a:r>
              <a:rPr lang="en-US" sz="2800" b="1" i="1">
                <a:solidFill>
                  <a:srgbClr val="FFFF66"/>
                </a:solidFill>
                <a:effectLst>
                  <a:outerShdw blurRad="38100" dist="38100" dir="2700000" algn="tl">
                    <a:srgbClr val="000000"/>
                  </a:outerShdw>
                </a:effectLst>
              </a:rPr>
              <a:t>Designated Items:</a:t>
            </a:r>
          </a:p>
        </p:txBody>
      </p:sp>
      <p:pic>
        <p:nvPicPr>
          <p:cNvPr id="27656" name="Picture 9" descr="RECYC"/>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0" y="5827713"/>
            <a:ext cx="1012825" cy="1030287"/>
          </a:xfrm>
          <a:prstGeom prst="rect">
            <a:avLst/>
          </a:prstGeom>
          <a:noFill/>
          <a:ln w="9525">
            <a:noFill/>
            <a:miter lim="800000"/>
            <a:headEnd/>
            <a:tailEnd/>
          </a:ln>
        </p:spPr>
      </p:pic>
      <p:pic>
        <p:nvPicPr>
          <p:cNvPr id="27657" name="Picture 10" descr="doe"/>
          <p:cNvPicPr>
            <a:picLocks noChangeAspect="1" noChangeArrowheads="1"/>
          </p:cNvPicPr>
          <p:nvPr/>
        </p:nvPicPr>
        <p:blipFill>
          <a:blip r:embed="rId5" cstate="print"/>
          <a:srcRect/>
          <a:stretch>
            <a:fillRect/>
          </a:stretch>
        </p:blipFill>
        <p:spPr bwMode="auto">
          <a:xfrm>
            <a:off x="7413625" y="5810250"/>
            <a:ext cx="906463" cy="906463"/>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6"/>
          <p:cNvSpPr>
            <a:spLocks noGrp="1"/>
          </p:cNvSpPr>
          <p:nvPr>
            <p:ph type="sldNum" sz="quarter" idx="12"/>
          </p:nvPr>
        </p:nvSpPr>
        <p:spPr/>
        <p:txBody>
          <a:bodyPr/>
          <a:lstStyle/>
          <a:p>
            <a:pPr>
              <a:defRPr/>
            </a:pPr>
            <a:fld id="{0056E5B4-FECA-4E65-B64C-3EE109B18ED9}" type="slidenum">
              <a:rPr lang="en-US"/>
              <a:pPr>
                <a:defRPr/>
              </a:pPr>
              <a:t>25</a:t>
            </a:fld>
            <a:endParaRPr lang="en-US"/>
          </a:p>
        </p:txBody>
      </p:sp>
      <p:sp>
        <p:nvSpPr>
          <p:cNvPr id="480258" name="Rectangle 2"/>
          <p:cNvSpPr>
            <a:spLocks noGrp="1" noChangeArrowheads="1"/>
          </p:cNvSpPr>
          <p:nvPr>
            <p:ph type="title"/>
          </p:nvPr>
        </p:nvSpPr>
        <p:spPr>
          <a:xfrm>
            <a:off x="460375" y="277813"/>
            <a:ext cx="8105775" cy="984250"/>
          </a:xfrm>
        </p:spPr>
        <p:txBody>
          <a:bodyPr/>
          <a:lstStyle/>
          <a:p>
            <a:pPr eaLnBrk="1" hangingPunct="1">
              <a:defRPr/>
            </a:pPr>
            <a:r>
              <a:rPr lang="en-US" smtClean="0"/>
              <a:t>Transportation Products</a:t>
            </a:r>
          </a:p>
        </p:txBody>
      </p:sp>
      <p:sp>
        <p:nvSpPr>
          <p:cNvPr id="480259" name="Rectangle 3"/>
          <p:cNvSpPr>
            <a:spLocks noGrp="1" noChangeArrowheads="1"/>
          </p:cNvSpPr>
          <p:nvPr>
            <p:ph type="body" sz="half" idx="1"/>
          </p:nvPr>
        </p:nvSpPr>
        <p:spPr>
          <a:xfrm>
            <a:off x="912813" y="1912938"/>
            <a:ext cx="4291012" cy="3695700"/>
          </a:xfrm>
        </p:spPr>
        <p:txBody>
          <a:bodyPr/>
          <a:lstStyle/>
          <a:p>
            <a:pPr eaLnBrk="1" hangingPunct="1">
              <a:spcAft>
                <a:spcPct val="20000"/>
              </a:spcAft>
              <a:defRPr/>
            </a:pPr>
            <a:r>
              <a:rPr lang="en-US" sz="3200" smtClean="0"/>
              <a:t>Channelizers</a:t>
            </a:r>
          </a:p>
          <a:p>
            <a:pPr eaLnBrk="1" hangingPunct="1">
              <a:spcAft>
                <a:spcPct val="20000"/>
              </a:spcAft>
              <a:defRPr/>
            </a:pPr>
            <a:r>
              <a:rPr lang="en-US" sz="3200" smtClean="0"/>
              <a:t>Delineators</a:t>
            </a:r>
          </a:p>
          <a:p>
            <a:pPr eaLnBrk="1" hangingPunct="1">
              <a:spcAft>
                <a:spcPct val="20000"/>
              </a:spcAft>
              <a:defRPr/>
            </a:pPr>
            <a:r>
              <a:rPr lang="en-US" sz="3200" smtClean="0"/>
              <a:t>Flexible delineators</a:t>
            </a:r>
          </a:p>
          <a:p>
            <a:pPr eaLnBrk="1" hangingPunct="1">
              <a:spcAft>
                <a:spcPct val="20000"/>
              </a:spcAft>
              <a:defRPr/>
            </a:pPr>
            <a:r>
              <a:rPr lang="en-US" sz="3200" smtClean="0"/>
              <a:t>Parking stops</a:t>
            </a:r>
          </a:p>
          <a:p>
            <a:pPr eaLnBrk="1" hangingPunct="1">
              <a:spcAft>
                <a:spcPct val="20000"/>
              </a:spcAft>
              <a:defRPr/>
            </a:pPr>
            <a:r>
              <a:rPr lang="en-US" sz="3200" smtClean="0"/>
              <a:t>Traffic barricades</a:t>
            </a:r>
          </a:p>
          <a:p>
            <a:pPr eaLnBrk="1" hangingPunct="1">
              <a:spcAft>
                <a:spcPct val="20000"/>
              </a:spcAft>
              <a:defRPr/>
            </a:pPr>
            <a:r>
              <a:rPr lang="en-US" sz="3200" smtClean="0"/>
              <a:t>Traffic cones</a:t>
            </a:r>
          </a:p>
          <a:p>
            <a:pPr eaLnBrk="1" hangingPunct="1">
              <a:spcAft>
                <a:spcPct val="20000"/>
              </a:spcAft>
              <a:buFont typeface="Wingdings" pitchFamily="2" charset="2"/>
              <a:buNone/>
              <a:defRPr/>
            </a:pPr>
            <a:endParaRPr lang="en-US" sz="3200" smtClean="0"/>
          </a:p>
        </p:txBody>
      </p:sp>
      <p:grpSp>
        <p:nvGrpSpPr>
          <p:cNvPr id="28677" name="Group 4"/>
          <p:cNvGrpSpPr>
            <a:grpSpLocks/>
          </p:cNvGrpSpPr>
          <p:nvPr/>
        </p:nvGrpSpPr>
        <p:grpSpPr bwMode="auto">
          <a:xfrm>
            <a:off x="4876800" y="3048000"/>
            <a:ext cx="3825875" cy="2819400"/>
            <a:chOff x="3072" y="2256"/>
            <a:chExt cx="2410" cy="1776"/>
          </a:xfrm>
        </p:grpSpPr>
        <p:pic>
          <p:nvPicPr>
            <p:cNvPr id="28681" name="Picture 5" descr="IN00693_"/>
            <p:cNvPicPr>
              <a:picLocks noChangeAspect="1" noChangeArrowheads="1"/>
            </p:cNvPicPr>
            <p:nvPr/>
          </p:nvPicPr>
          <p:blipFill>
            <a:blip r:embed="rId3" cstate="print"/>
            <a:srcRect/>
            <a:stretch>
              <a:fillRect/>
            </a:stretch>
          </p:blipFill>
          <p:spPr bwMode="auto">
            <a:xfrm>
              <a:off x="3648" y="2256"/>
              <a:ext cx="1733" cy="1214"/>
            </a:xfrm>
            <a:prstGeom prst="rect">
              <a:avLst/>
            </a:prstGeom>
            <a:noFill/>
            <a:ln w="9525">
              <a:noFill/>
              <a:miter lim="800000"/>
              <a:headEnd/>
              <a:tailEnd/>
            </a:ln>
          </p:spPr>
        </p:pic>
        <p:grpSp>
          <p:nvGrpSpPr>
            <p:cNvPr id="28682" name="Group 6"/>
            <p:cNvGrpSpPr>
              <a:grpSpLocks/>
            </p:cNvGrpSpPr>
            <p:nvPr/>
          </p:nvGrpSpPr>
          <p:grpSpPr bwMode="auto">
            <a:xfrm>
              <a:off x="3744" y="3408"/>
              <a:ext cx="346" cy="624"/>
              <a:chOff x="4080" y="3216"/>
              <a:chExt cx="442" cy="624"/>
            </a:xfrm>
          </p:grpSpPr>
          <p:pic>
            <p:nvPicPr>
              <p:cNvPr id="28691" name="Picture 7" descr="ED00213_"/>
              <p:cNvPicPr>
                <a:picLocks noChangeAspect="1" noChangeArrowheads="1"/>
              </p:cNvPicPr>
              <p:nvPr/>
            </p:nvPicPr>
            <p:blipFill>
              <a:blip r:embed="rId4" cstate="print"/>
              <a:srcRect/>
              <a:stretch>
                <a:fillRect/>
              </a:stretch>
            </p:blipFill>
            <p:spPr bwMode="auto">
              <a:xfrm>
                <a:off x="4080" y="3216"/>
                <a:ext cx="442" cy="624"/>
              </a:xfrm>
              <a:prstGeom prst="rect">
                <a:avLst/>
              </a:prstGeom>
              <a:noFill/>
              <a:ln w="9525">
                <a:noFill/>
                <a:miter lim="800000"/>
                <a:headEnd/>
                <a:tailEnd/>
              </a:ln>
            </p:spPr>
          </p:pic>
          <p:sp>
            <p:nvSpPr>
              <p:cNvPr id="28692" name="Freeform 8"/>
              <p:cNvSpPr>
                <a:spLocks/>
              </p:cNvSpPr>
              <p:nvPr/>
            </p:nvSpPr>
            <p:spPr bwMode="auto">
              <a:xfrm>
                <a:off x="4176" y="3456"/>
                <a:ext cx="250" cy="122"/>
              </a:xfrm>
              <a:custGeom>
                <a:avLst/>
                <a:gdLst>
                  <a:gd name="T0" fmla="*/ 29 w 250"/>
                  <a:gd name="T1" fmla="*/ 0 h 122"/>
                  <a:gd name="T2" fmla="*/ 218 w 250"/>
                  <a:gd name="T3" fmla="*/ 27 h 122"/>
                  <a:gd name="T4" fmla="*/ 245 w 250"/>
                  <a:gd name="T5" fmla="*/ 81 h 122"/>
                  <a:gd name="T6" fmla="*/ 218 w 250"/>
                  <a:gd name="T7" fmla="*/ 90 h 122"/>
                  <a:gd name="T8" fmla="*/ 137 w 250"/>
                  <a:gd name="T9" fmla="*/ 117 h 122"/>
                  <a:gd name="T10" fmla="*/ 2 w 250"/>
                  <a:gd name="T11" fmla="*/ 63 h 122"/>
                  <a:gd name="T12" fmla="*/ 29 w 250"/>
                  <a:gd name="T13" fmla="*/ 0 h 122"/>
                  <a:gd name="T14" fmla="*/ 0 60000 65536"/>
                  <a:gd name="T15" fmla="*/ 0 60000 65536"/>
                  <a:gd name="T16" fmla="*/ 0 60000 65536"/>
                  <a:gd name="T17" fmla="*/ 0 60000 65536"/>
                  <a:gd name="T18" fmla="*/ 0 60000 65536"/>
                  <a:gd name="T19" fmla="*/ 0 60000 65536"/>
                  <a:gd name="T20" fmla="*/ 0 60000 65536"/>
                  <a:gd name="T21" fmla="*/ 0 w 250"/>
                  <a:gd name="T22" fmla="*/ 0 h 122"/>
                  <a:gd name="T23" fmla="*/ 250 w 250"/>
                  <a:gd name="T24" fmla="*/ 122 h 1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0" h="122">
                    <a:moveTo>
                      <a:pt x="29" y="0"/>
                    </a:moveTo>
                    <a:cubicBezTo>
                      <a:pt x="101" y="54"/>
                      <a:pt x="106" y="35"/>
                      <a:pt x="218" y="27"/>
                    </a:cubicBezTo>
                    <a:cubicBezTo>
                      <a:pt x="221" y="32"/>
                      <a:pt x="250" y="70"/>
                      <a:pt x="245" y="81"/>
                    </a:cubicBezTo>
                    <a:cubicBezTo>
                      <a:pt x="241" y="89"/>
                      <a:pt x="226" y="86"/>
                      <a:pt x="218" y="90"/>
                    </a:cubicBezTo>
                    <a:cubicBezTo>
                      <a:pt x="155" y="122"/>
                      <a:pt x="237" y="100"/>
                      <a:pt x="137" y="117"/>
                    </a:cubicBezTo>
                    <a:cubicBezTo>
                      <a:pt x="60" y="109"/>
                      <a:pt x="40" y="120"/>
                      <a:pt x="2" y="63"/>
                    </a:cubicBezTo>
                    <a:cubicBezTo>
                      <a:pt x="13" y="10"/>
                      <a:pt x="0" y="29"/>
                      <a:pt x="29" y="0"/>
                    </a:cubicBezTo>
                    <a:close/>
                  </a:path>
                </a:pathLst>
              </a:custGeom>
              <a:solidFill>
                <a:schemeClr val="bg1"/>
              </a:solidFill>
              <a:ln w="9525">
                <a:solidFill>
                  <a:schemeClr val="tx1"/>
                </a:solidFill>
                <a:miter lim="800000"/>
                <a:headEnd/>
                <a:tailEnd/>
              </a:ln>
            </p:spPr>
            <p:txBody>
              <a:bodyPr wrap="none"/>
              <a:lstStyle/>
              <a:p>
                <a:endParaRPr lang="en-US"/>
              </a:p>
            </p:txBody>
          </p:sp>
          <p:sp>
            <p:nvSpPr>
              <p:cNvPr id="28693" name="Freeform 9"/>
              <p:cNvSpPr>
                <a:spLocks/>
              </p:cNvSpPr>
              <p:nvPr/>
            </p:nvSpPr>
            <p:spPr bwMode="auto">
              <a:xfrm>
                <a:off x="4128" y="3600"/>
                <a:ext cx="384" cy="144"/>
              </a:xfrm>
              <a:custGeom>
                <a:avLst/>
                <a:gdLst>
                  <a:gd name="T0" fmla="*/ 106 w 250"/>
                  <a:gd name="T1" fmla="*/ 0 h 122"/>
                  <a:gd name="T2" fmla="*/ 791 w 250"/>
                  <a:gd name="T3" fmla="*/ 45 h 122"/>
                  <a:gd name="T4" fmla="*/ 888 w 250"/>
                  <a:gd name="T5" fmla="*/ 133 h 122"/>
                  <a:gd name="T6" fmla="*/ 791 w 250"/>
                  <a:gd name="T7" fmla="*/ 148 h 122"/>
                  <a:gd name="T8" fmla="*/ 496 w 250"/>
                  <a:gd name="T9" fmla="*/ 192 h 122"/>
                  <a:gd name="T10" fmla="*/ 8 w 250"/>
                  <a:gd name="T11" fmla="*/ 103 h 122"/>
                  <a:gd name="T12" fmla="*/ 106 w 250"/>
                  <a:gd name="T13" fmla="*/ 0 h 122"/>
                  <a:gd name="T14" fmla="*/ 0 60000 65536"/>
                  <a:gd name="T15" fmla="*/ 0 60000 65536"/>
                  <a:gd name="T16" fmla="*/ 0 60000 65536"/>
                  <a:gd name="T17" fmla="*/ 0 60000 65536"/>
                  <a:gd name="T18" fmla="*/ 0 60000 65536"/>
                  <a:gd name="T19" fmla="*/ 0 60000 65536"/>
                  <a:gd name="T20" fmla="*/ 0 60000 65536"/>
                  <a:gd name="T21" fmla="*/ 0 w 250"/>
                  <a:gd name="T22" fmla="*/ 0 h 122"/>
                  <a:gd name="T23" fmla="*/ 250 w 250"/>
                  <a:gd name="T24" fmla="*/ 122 h 1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0" h="122">
                    <a:moveTo>
                      <a:pt x="29" y="0"/>
                    </a:moveTo>
                    <a:cubicBezTo>
                      <a:pt x="101" y="54"/>
                      <a:pt x="106" y="35"/>
                      <a:pt x="218" y="27"/>
                    </a:cubicBezTo>
                    <a:cubicBezTo>
                      <a:pt x="221" y="32"/>
                      <a:pt x="250" y="70"/>
                      <a:pt x="245" y="81"/>
                    </a:cubicBezTo>
                    <a:cubicBezTo>
                      <a:pt x="241" y="89"/>
                      <a:pt x="226" y="86"/>
                      <a:pt x="218" y="90"/>
                    </a:cubicBezTo>
                    <a:cubicBezTo>
                      <a:pt x="155" y="122"/>
                      <a:pt x="237" y="100"/>
                      <a:pt x="137" y="117"/>
                    </a:cubicBezTo>
                    <a:cubicBezTo>
                      <a:pt x="60" y="109"/>
                      <a:pt x="40" y="120"/>
                      <a:pt x="2" y="63"/>
                    </a:cubicBezTo>
                    <a:cubicBezTo>
                      <a:pt x="13" y="10"/>
                      <a:pt x="0" y="29"/>
                      <a:pt x="29" y="0"/>
                    </a:cubicBezTo>
                    <a:close/>
                  </a:path>
                </a:pathLst>
              </a:custGeom>
              <a:solidFill>
                <a:schemeClr val="bg1"/>
              </a:solidFill>
              <a:ln w="9525">
                <a:solidFill>
                  <a:schemeClr val="tx1"/>
                </a:solidFill>
                <a:miter lim="800000"/>
                <a:headEnd/>
                <a:tailEnd/>
              </a:ln>
            </p:spPr>
            <p:txBody>
              <a:bodyPr wrap="none"/>
              <a:lstStyle/>
              <a:p>
                <a:endParaRPr lang="en-US"/>
              </a:p>
            </p:txBody>
          </p:sp>
        </p:grpSp>
        <p:grpSp>
          <p:nvGrpSpPr>
            <p:cNvPr id="28683" name="Group 10"/>
            <p:cNvGrpSpPr>
              <a:grpSpLocks/>
            </p:cNvGrpSpPr>
            <p:nvPr/>
          </p:nvGrpSpPr>
          <p:grpSpPr bwMode="auto">
            <a:xfrm>
              <a:off x="5136" y="3312"/>
              <a:ext cx="346" cy="624"/>
              <a:chOff x="4080" y="3216"/>
              <a:chExt cx="442" cy="624"/>
            </a:xfrm>
          </p:grpSpPr>
          <p:pic>
            <p:nvPicPr>
              <p:cNvPr id="28688" name="Picture 11" descr="ED00213_"/>
              <p:cNvPicPr>
                <a:picLocks noChangeAspect="1" noChangeArrowheads="1"/>
              </p:cNvPicPr>
              <p:nvPr/>
            </p:nvPicPr>
            <p:blipFill>
              <a:blip r:embed="rId4" cstate="print"/>
              <a:srcRect/>
              <a:stretch>
                <a:fillRect/>
              </a:stretch>
            </p:blipFill>
            <p:spPr bwMode="auto">
              <a:xfrm>
                <a:off x="4080" y="3216"/>
                <a:ext cx="442" cy="624"/>
              </a:xfrm>
              <a:prstGeom prst="rect">
                <a:avLst/>
              </a:prstGeom>
              <a:noFill/>
              <a:ln w="9525">
                <a:noFill/>
                <a:miter lim="800000"/>
                <a:headEnd/>
                <a:tailEnd/>
              </a:ln>
            </p:spPr>
          </p:pic>
          <p:sp>
            <p:nvSpPr>
              <p:cNvPr id="28689" name="Freeform 12"/>
              <p:cNvSpPr>
                <a:spLocks/>
              </p:cNvSpPr>
              <p:nvPr/>
            </p:nvSpPr>
            <p:spPr bwMode="auto">
              <a:xfrm>
                <a:off x="4176" y="3456"/>
                <a:ext cx="250" cy="122"/>
              </a:xfrm>
              <a:custGeom>
                <a:avLst/>
                <a:gdLst>
                  <a:gd name="T0" fmla="*/ 29 w 250"/>
                  <a:gd name="T1" fmla="*/ 0 h 122"/>
                  <a:gd name="T2" fmla="*/ 218 w 250"/>
                  <a:gd name="T3" fmla="*/ 27 h 122"/>
                  <a:gd name="T4" fmla="*/ 245 w 250"/>
                  <a:gd name="T5" fmla="*/ 81 h 122"/>
                  <a:gd name="T6" fmla="*/ 218 w 250"/>
                  <a:gd name="T7" fmla="*/ 90 h 122"/>
                  <a:gd name="T8" fmla="*/ 137 w 250"/>
                  <a:gd name="T9" fmla="*/ 117 h 122"/>
                  <a:gd name="T10" fmla="*/ 2 w 250"/>
                  <a:gd name="T11" fmla="*/ 63 h 122"/>
                  <a:gd name="T12" fmla="*/ 29 w 250"/>
                  <a:gd name="T13" fmla="*/ 0 h 122"/>
                  <a:gd name="T14" fmla="*/ 0 60000 65536"/>
                  <a:gd name="T15" fmla="*/ 0 60000 65536"/>
                  <a:gd name="T16" fmla="*/ 0 60000 65536"/>
                  <a:gd name="T17" fmla="*/ 0 60000 65536"/>
                  <a:gd name="T18" fmla="*/ 0 60000 65536"/>
                  <a:gd name="T19" fmla="*/ 0 60000 65536"/>
                  <a:gd name="T20" fmla="*/ 0 60000 65536"/>
                  <a:gd name="T21" fmla="*/ 0 w 250"/>
                  <a:gd name="T22" fmla="*/ 0 h 122"/>
                  <a:gd name="T23" fmla="*/ 250 w 250"/>
                  <a:gd name="T24" fmla="*/ 122 h 1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0" h="122">
                    <a:moveTo>
                      <a:pt x="29" y="0"/>
                    </a:moveTo>
                    <a:cubicBezTo>
                      <a:pt x="101" y="54"/>
                      <a:pt x="106" y="35"/>
                      <a:pt x="218" y="27"/>
                    </a:cubicBezTo>
                    <a:cubicBezTo>
                      <a:pt x="221" y="32"/>
                      <a:pt x="250" y="70"/>
                      <a:pt x="245" y="81"/>
                    </a:cubicBezTo>
                    <a:cubicBezTo>
                      <a:pt x="241" y="89"/>
                      <a:pt x="226" y="86"/>
                      <a:pt x="218" y="90"/>
                    </a:cubicBezTo>
                    <a:cubicBezTo>
                      <a:pt x="155" y="122"/>
                      <a:pt x="237" y="100"/>
                      <a:pt x="137" y="117"/>
                    </a:cubicBezTo>
                    <a:cubicBezTo>
                      <a:pt x="60" y="109"/>
                      <a:pt x="40" y="120"/>
                      <a:pt x="2" y="63"/>
                    </a:cubicBezTo>
                    <a:cubicBezTo>
                      <a:pt x="13" y="10"/>
                      <a:pt x="0" y="29"/>
                      <a:pt x="29" y="0"/>
                    </a:cubicBezTo>
                    <a:close/>
                  </a:path>
                </a:pathLst>
              </a:custGeom>
              <a:solidFill>
                <a:schemeClr val="bg1"/>
              </a:solidFill>
              <a:ln w="9525">
                <a:solidFill>
                  <a:schemeClr val="tx1"/>
                </a:solidFill>
                <a:miter lim="800000"/>
                <a:headEnd/>
                <a:tailEnd/>
              </a:ln>
            </p:spPr>
            <p:txBody>
              <a:bodyPr wrap="none"/>
              <a:lstStyle/>
              <a:p>
                <a:endParaRPr lang="en-US"/>
              </a:p>
            </p:txBody>
          </p:sp>
          <p:sp>
            <p:nvSpPr>
              <p:cNvPr id="28690" name="Freeform 13"/>
              <p:cNvSpPr>
                <a:spLocks/>
              </p:cNvSpPr>
              <p:nvPr/>
            </p:nvSpPr>
            <p:spPr bwMode="auto">
              <a:xfrm>
                <a:off x="4128" y="3600"/>
                <a:ext cx="384" cy="144"/>
              </a:xfrm>
              <a:custGeom>
                <a:avLst/>
                <a:gdLst>
                  <a:gd name="T0" fmla="*/ 106 w 250"/>
                  <a:gd name="T1" fmla="*/ 0 h 122"/>
                  <a:gd name="T2" fmla="*/ 791 w 250"/>
                  <a:gd name="T3" fmla="*/ 45 h 122"/>
                  <a:gd name="T4" fmla="*/ 888 w 250"/>
                  <a:gd name="T5" fmla="*/ 133 h 122"/>
                  <a:gd name="T6" fmla="*/ 791 w 250"/>
                  <a:gd name="T7" fmla="*/ 148 h 122"/>
                  <a:gd name="T8" fmla="*/ 496 w 250"/>
                  <a:gd name="T9" fmla="*/ 192 h 122"/>
                  <a:gd name="T10" fmla="*/ 8 w 250"/>
                  <a:gd name="T11" fmla="*/ 103 h 122"/>
                  <a:gd name="T12" fmla="*/ 106 w 250"/>
                  <a:gd name="T13" fmla="*/ 0 h 122"/>
                  <a:gd name="T14" fmla="*/ 0 60000 65536"/>
                  <a:gd name="T15" fmla="*/ 0 60000 65536"/>
                  <a:gd name="T16" fmla="*/ 0 60000 65536"/>
                  <a:gd name="T17" fmla="*/ 0 60000 65536"/>
                  <a:gd name="T18" fmla="*/ 0 60000 65536"/>
                  <a:gd name="T19" fmla="*/ 0 60000 65536"/>
                  <a:gd name="T20" fmla="*/ 0 60000 65536"/>
                  <a:gd name="T21" fmla="*/ 0 w 250"/>
                  <a:gd name="T22" fmla="*/ 0 h 122"/>
                  <a:gd name="T23" fmla="*/ 250 w 250"/>
                  <a:gd name="T24" fmla="*/ 122 h 1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0" h="122">
                    <a:moveTo>
                      <a:pt x="29" y="0"/>
                    </a:moveTo>
                    <a:cubicBezTo>
                      <a:pt x="101" y="54"/>
                      <a:pt x="106" y="35"/>
                      <a:pt x="218" y="27"/>
                    </a:cubicBezTo>
                    <a:cubicBezTo>
                      <a:pt x="221" y="32"/>
                      <a:pt x="250" y="70"/>
                      <a:pt x="245" y="81"/>
                    </a:cubicBezTo>
                    <a:cubicBezTo>
                      <a:pt x="241" y="89"/>
                      <a:pt x="226" y="86"/>
                      <a:pt x="218" y="90"/>
                    </a:cubicBezTo>
                    <a:cubicBezTo>
                      <a:pt x="155" y="122"/>
                      <a:pt x="237" y="100"/>
                      <a:pt x="137" y="117"/>
                    </a:cubicBezTo>
                    <a:cubicBezTo>
                      <a:pt x="60" y="109"/>
                      <a:pt x="40" y="120"/>
                      <a:pt x="2" y="63"/>
                    </a:cubicBezTo>
                    <a:cubicBezTo>
                      <a:pt x="13" y="10"/>
                      <a:pt x="0" y="29"/>
                      <a:pt x="29" y="0"/>
                    </a:cubicBezTo>
                    <a:close/>
                  </a:path>
                </a:pathLst>
              </a:custGeom>
              <a:solidFill>
                <a:schemeClr val="bg1"/>
              </a:solidFill>
              <a:ln w="9525">
                <a:solidFill>
                  <a:schemeClr val="tx1"/>
                </a:solidFill>
                <a:miter lim="800000"/>
                <a:headEnd/>
                <a:tailEnd/>
              </a:ln>
            </p:spPr>
            <p:txBody>
              <a:bodyPr wrap="none"/>
              <a:lstStyle/>
              <a:p>
                <a:endParaRPr lang="en-US"/>
              </a:p>
            </p:txBody>
          </p:sp>
        </p:grpSp>
        <p:grpSp>
          <p:nvGrpSpPr>
            <p:cNvPr id="28684" name="Group 14"/>
            <p:cNvGrpSpPr>
              <a:grpSpLocks/>
            </p:cNvGrpSpPr>
            <p:nvPr/>
          </p:nvGrpSpPr>
          <p:grpSpPr bwMode="auto">
            <a:xfrm>
              <a:off x="3072" y="2736"/>
              <a:ext cx="346" cy="624"/>
              <a:chOff x="4080" y="3216"/>
              <a:chExt cx="442" cy="624"/>
            </a:xfrm>
          </p:grpSpPr>
          <p:pic>
            <p:nvPicPr>
              <p:cNvPr id="28685" name="Picture 15" descr="ED00213_"/>
              <p:cNvPicPr>
                <a:picLocks noChangeAspect="1" noChangeArrowheads="1"/>
              </p:cNvPicPr>
              <p:nvPr/>
            </p:nvPicPr>
            <p:blipFill>
              <a:blip r:embed="rId4" cstate="print"/>
              <a:srcRect/>
              <a:stretch>
                <a:fillRect/>
              </a:stretch>
            </p:blipFill>
            <p:spPr bwMode="auto">
              <a:xfrm>
                <a:off x="4080" y="3216"/>
                <a:ext cx="442" cy="624"/>
              </a:xfrm>
              <a:prstGeom prst="rect">
                <a:avLst/>
              </a:prstGeom>
              <a:noFill/>
              <a:ln w="9525">
                <a:noFill/>
                <a:miter lim="800000"/>
                <a:headEnd/>
                <a:tailEnd/>
              </a:ln>
            </p:spPr>
          </p:pic>
          <p:sp>
            <p:nvSpPr>
              <p:cNvPr id="28686" name="Freeform 16"/>
              <p:cNvSpPr>
                <a:spLocks/>
              </p:cNvSpPr>
              <p:nvPr/>
            </p:nvSpPr>
            <p:spPr bwMode="auto">
              <a:xfrm>
                <a:off x="4176" y="3456"/>
                <a:ext cx="250" cy="122"/>
              </a:xfrm>
              <a:custGeom>
                <a:avLst/>
                <a:gdLst>
                  <a:gd name="T0" fmla="*/ 29 w 250"/>
                  <a:gd name="T1" fmla="*/ 0 h 122"/>
                  <a:gd name="T2" fmla="*/ 218 w 250"/>
                  <a:gd name="T3" fmla="*/ 27 h 122"/>
                  <a:gd name="T4" fmla="*/ 245 w 250"/>
                  <a:gd name="T5" fmla="*/ 81 h 122"/>
                  <a:gd name="T6" fmla="*/ 218 w 250"/>
                  <a:gd name="T7" fmla="*/ 90 h 122"/>
                  <a:gd name="T8" fmla="*/ 137 w 250"/>
                  <a:gd name="T9" fmla="*/ 117 h 122"/>
                  <a:gd name="T10" fmla="*/ 2 w 250"/>
                  <a:gd name="T11" fmla="*/ 63 h 122"/>
                  <a:gd name="T12" fmla="*/ 29 w 250"/>
                  <a:gd name="T13" fmla="*/ 0 h 122"/>
                  <a:gd name="T14" fmla="*/ 0 60000 65536"/>
                  <a:gd name="T15" fmla="*/ 0 60000 65536"/>
                  <a:gd name="T16" fmla="*/ 0 60000 65536"/>
                  <a:gd name="T17" fmla="*/ 0 60000 65536"/>
                  <a:gd name="T18" fmla="*/ 0 60000 65536"/>
                  <a:gd name="T19" fmla="*/ 0 60000 65536"/>
                  <a:gd name="T20" fmla="*/ 0 60000 65536"/>
                  <a:gd name="T21" fmla="*/ 0 w 250"/>
                  <a:gd name="T22" fmla="*/ 0 h 122"/>
                  <a:gd name="T23" fmla="*/ 250 w 250"/>
                  <a:gd name="T24" fmla="*/ 122 h 1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0" h="122">
                    <a:moveTo>
                      <a:pt x="29" y="0"/>
                    </a:moveTo>
                    <a:cubicBezTo>
                      <a:pt x="101" y="54"/>
                      <a:pt x="106" y="35"/>
                      <a:pt x="218" y="27"/>
                    </a:cubicBezTo>
                    <a:cubicBezTo>
                      <a:pt x="221" y="32"/>
                      <a:pt x="250" y="70"/>
                      <a:pt x="245" y="81"/>
                    </a:cubicBezTo>
                    <a:cubicBezTo>
                      <a:pt x="241" y="89"/>
                      <a:pt x="226" y="86"/>
                      <a:pt x="218" y="90"/>
                    </a:cubicBezTo>
                    <a:cubicBezTo>
                      <a:pt x="155" y="122"/>
                      <a:pt x="237" y="100"/>
                      <a:pt x="137" y="117"/>
                    </a:cubicBezTo>
                    <a:cubicBezTo>
                      <a:pt x="60" y="109"/>
                      <a:pt x="40" y="120"/>
                      <a:pt x="2" y="63"/>
                    </a:cubicBezTo>
                    <a:cubicBezTo>
                      <a:pt x="13" y="10"/>
                      <a:pt x="0" y="29"/>
                      <a:pt x="29" y="0"/>
                    </a:cubicBezTo>
                    <a:close/>
                  </a:path>
                </a:pathLst>
              </a:custGeom>
              <a:solidFill>
                <a:schemeClr val="bg1"/>
              </a:solidFill>
              <a:ln w="9525">
                <a:solidFill>
                  <a:schemeClr val="tx1"/>
                </a:solidFill>
                <a:miter lim="800000"/>
                <a:headEnd/>
                <a:tailEnd/>
              </a:ln>
            </p:spPr>
            <p:txBody>
              <a:bodyPr wrap="none"/>
              <a:lstStyle/>
              <a:p>
                <a:endParaRPr lang="en-US"/>
              </a:p>
            </p:txBody>
          </p:sp>
          <p:sp>
            <p:nvSpPr>
              <p:cNvPr id="28687" name="Freeform 17"/>
              <p:cNvSpPr>
                <a:spLocks/>
              </p:cNvSpPr>
              <p:nvPr/>
            </p:nvSpPr>
            <p:spPr bwMode="auto">
              <a:xfrm>
                <a:off x="4128" y="3600"/>
                <a:ext cx="384" cy="144"/>
              </a:xfrm>
              <a:custGeom>
                <a:avLst/>
                <a:gdLst>
                  <a:gd name="T0" fmla="*/ 106 w 250"/>
                  <a:gd name="T1" fmla="*/ 0 h 122"/>
                  <a:gd name="T2" fmla="*/ 791 w 250"/>
                  <a:gd name="T3" fmla="*/ 45 h 122"/>
                  <a:gd name="T4" fmla="*/ 888 w 250"/>
                  <a:gd name="T5" fmla="*/ 133 h 122"/>
                  <a:gd name="T6" fmla="*/ 791 w 250"/>
                  <a:gd name="T7" fmla="*/ 148 h 122"/>
                  <a:gd name="T8" fmla="*/ 496 w 250"/>
                  <a:gd name="T9" fmla="*/ 192 h 122"/>
                  <a:gd name="T10" fmla="*/ 8 w 250"/>
                  <a:gd name="T11" fmla="*/ 103 h 122"/>
                  <a:gd name="T12" fmla="*/ 106 w 250"/>
                  <a:gd name="T13" fmla="*/ 0 h 122"/>
                  <a:gd name="T14" fmla="*/ 0 60000 65536"/>
                  <a:gd name="T15" fmla="*/ 0 60000 65536"/>
                  <a:gd name="T16" fmla="*/ 0 60000 65536"/>
                  <a:gd name="T17" fmla="*/ 0 60000 65536"/>
                  <a:gd name="T18" fmla="*/ 0 60000 65536"/>
                  <a:gd name="T19" fmla="*/ 0 60000 65536"/>
                  <a:gd name="T20" fmla="*/ 0 60000 65536"/>
                  <a:gd name="T21" fmla="*/ 0 w 250"/>
                  <a:gd name="T22" fmla="*/ 0 h 122"/>
                  <a:gd name="T23" fmla="*/ 250 w 250"/>
                  <a:gd name="T24" fmla="*/ 122 h 1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0" h="122">
                    <a:moveTo>
                      <a:pt x="29" y="0"/>
                    </a:moveTo>
                    <a:cubicBezTo>
                      <a:pt x="101" y="54"/>
                      <a:pt x="106" y="35"/>
                      <a:pt x="218" y="27"/>
                    </a:cubicBezTo>
                    <a:cubicBezTo>
                      <a:pt x="221" y="32"/>
                      <a:pt x="250" y="70"/>
                      <a:pt x="245" y="81"/>
                    </a:cubicBezTo>
                    <a:cubicBezTo>
                      <a:pt x="241" y="89"/>
                      <a:pt x="226" y="86"/>
                      <a:pt x="218" y="90"/>
                    </a:cubicBezTo>
                    <a:cubicBezTo>
                      <a:pt x="155" y="122"/>
                      <a:pt x="237" y="100"/>
                      <a:pt x="137" y="117"/>
                    </a:cubicBezTo>
                    <a:cubicBezTo>
                      <a:pt x="60" y="109"/>
                      <a:pt x="40" y="120"/>
                      <a:pt x="2" y="63"/>
                    </a:cubicBezTo>
                    <a:cubicBezTo>
                      <a:pt x="13" y="10"/>
                      <a:pt x="0" y="29"/>
                      <a:pt x="29" y="0"/>
                    </a:cubicBezTo>
                    <a:close/>
                  </a:path>
                </a:pathLst>
              </a:custGeom>
              <a:solidFill>
                <a:schemeClr val="bg1"/>
              </a:solidFill>
              <a:ln w="9525">
                <a:solidFill>
                  <a:schemeClr val="tx1"/>
                </a:solidFill>
                <a:miter lim="800000"/>
                <a:headEnd/>
                <a:tailEnd/>
              </a:ln>
            </p:spPr>
            <p:txBody>
              <a:bodyPr wrap="none"/>
              <a:lstStyle/>
              <a:p>
                <a:endParaRPr lang="en-US"/>
              </a:p>
            </p:txBody>
          </p:sp>
        </p:grpSp>
      </p:grpSp>
      <p:sp>
        <p:nvSpPr>
          <p:cNvPr id="480274" name="Rectangle 18"/>
          <p:cNvSpPr>
            <a:spLocks noChangeArrowheads="1"/>
          </p:cNvSpPr>
          <p:nvPr/>
        </p:nvSpPr>
        <p:spPr bwMode="auto">
          <a:xfrm>
            <a:off x="638175" y="1362075"/>
            <a:ext cx="4457700" cy="609600"/>
          </a:xfrm>
          <a:prstGeom prst="rect">
            <a:avLst/>
          </a:prstGeom>
          <a:noFill/>
          <a:ln w="12700">
            <a:noFill/>
            <a:miter lim="800000"/>
            <a:headEnd/>
            <a:tailEnd/>
          </a:ln>
          <a:effectLst/>
        </p:spPr>
        <p:txBody>
          <a:bodyPr lIns="101600" tIns="50800" rIns="101600" bIns="50800"/>
          <a:lstStyle/>
          <a:p>
            <a:pPr marL="342900" indent="-342900">
              <a:spcBef>
                <a:spcPct val="20000"/>
              </a:spcBef>
              <a:buClr>
                <a:srgbClr val="F8EF99"/>
              </a:buClr>
              <a:defRPr/>
            </a:pPr>
            <a:r>
              <a:rPr lang="en-US" sz="3200" b="1" i="1">
                <a:solidFill>
                  <a:srgbClr val="FFFF66"/>
                </a:solidFill>
                <a:effectLst>
                  <a:outerShdw blurRad="38100" dist="38100" dir="2700000" algn="tl">
                    <a:srgbClr val="000000"/>
                  </a:outerShdw>
                </a:effectLst>
              </a:rPr>
              <a:t>Designated Items:</a:t>
            </a:r>
          </a:p>
        </p:txBody>
      </p:sp>
      <p:pic>
        <p:nvPicPr>
          <p:cNvPr id="28679" name="Picture 20" descr="RECYC"/>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0" y="5827713"/>
            <a:ext cx="1012825" cy="1030287"/>
          </a:xfrm>
          <a:prstGeom prst="rect">
            <a:avLst/>
          </a:prstGeom>
          <a:noFill/>
          <a:ln w="9525">
            <a:noFill/>
            <a:miter lim="800000"/>
            <a:headEnd/>
            <a:tailEnd/>
          </a:ln>
        </p:spPr>
      </p:pic>
      <p:pic>
        <p:nvPicPr>
          <p:cNvPr id="28680" name="Picture 21" descr="doe"/>
          <p:cNvPicPr>
            <a:picLocks noChangeAspect="1" noChangeArrowheads="1"/>
          </p:cNvPicPr>
          <p:nvPr/>
        </p:nvPicPr>
        <p:blipFill>
          <a:blip r:embed="rId6" cstate="print"/>
          <a:srcRect/>
          <a:stretch>
            <a:fillRect/>
          </a:stretch>
        </p:blipFill>
        <p:spPr bwMode="auto">
          <a:xfrm>
            <a:off x="7413625" y="5810250"/>
            <a:ext cx="906463" cy="906463"/>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p>
            <a:pPr>
              <a:defRPr/>
            </a:pPr>
            <a:fld id="{BA2B8162-05DD-4D9F-A0C9-BDCE46262E9E}" type="slidenum">
              <a:rPr lang="en-US"/>
              <a:pPr>
                <a:defRPr/>
              </a:pPr>
              <a:t>26</a:t>
            </a:fld>
            <a:endParaRPr lang="en-US"/>
          </a:p>
        </p:txBody>
      </p:sp>
      <p:sp>
        <p:nvSpPr>
          <p:cNvPr id="481282" name="Rectangle 2"/>
          <p:cNvSpPr>
            <a:spLocks noGrp="1" noChangeArrowheads="1"/>
          </p:cNvSpPr>
          <p:nvPr>
            <p:ph type="title"/>
          </p:nvPr>
        </p:nvSpPr>
        <p:spPr>
          <a:xfrm>
            <a:off x="228600" y="585788"/>
            <a:ext cx="8523288" cy="1143000"/>
          </a:xfrm>
        </p:spPr>
        <p:txBody>
          <a:bodyPr/>
          <a:lstStyle/>
          <a:p>
            <a:pPr eaLnBrk="1" hangingPunct="1">
              <a:defRPr/>
            </a:pPr>
            <a:r>
              <a:rPr lang="en-US" smtClean="0"/>
              <a:t>Vehicular Products</a:t>
            </a:r>
          </a:p>
        </p:txBody>
      </p:sp>
      <p:sp>
        <p:nvSpPr>
          <p:cNvPr id="481283" name="Rectangle 3"/>
          <p:cNvSpPr>
            <a:spLocks noGrp="1" noChangeArrowheads="1"/>
          </p:cNvSpPr>
          <p:nvPr>
            <p:ph type="body" sz="half" idx="1"/>
          </p:nvPr>
        </p:nvSpPr>
        <p:spPr>
          <a:xfrm>
            <a:off x="1047750" y="2081213"/>
            <a:ext cx="4295775" cy="533400"/>
          </a:xfrm>
        </p:spPr>
        <p:txBody>
          <a:bodyPr/>
          <a:lstStyle/>
          <a:p>
            <a:pPr eaLnBrk="1" hangingPunct="1">
              <a:lnSpc>
                <a:spcPct val="90000"/>
              </a:lnSpc>
              <a:buFont typeface="Wingdings" pitchFamily="2" charset="2"/>
              <a:buNone/>
              <a:defRPr/>
            </a:pPr>
            <a:r>
              <a:rPr lang="en-US" sz="3200" i="1" smtClean="0">
                <a:solidFill>
                  <a:srgbClr val="FFFF66"/>
                </a:solidFill>
              </a:rPr>
              <a:t>Designated Items:</a:t>
            </a:r>
          </a:p>
        </p:txBody>
      </p:sp>
      <p:pic>
        <p:nvPicPr>
          <p:cNvPr id="29701" name="Picture 4" descr="na00604_"/>
          <p:cNvPicPr>
            <a:picLocks noChangeAspect="1" noChangeArrowheads="1"/>
          </p:cNvPicPr>
          <p:nvPr/>
        </p:nvPicPr>
        <p:blipFill>
          <a:blip r:embed="rId3" cstate="print"/>
          <a:srcRect/>
          <a:stretch>
            <a:fillRect/>
          </a:stretch>
        </p:blipFill>
        <p:spPr bwMode="auto">
          <a:xfrm>
            <a:off x="6534150" y="2066925"/>
            <a:ext cx="2028825" cy="2052638"/>
          </a:xfrm>
          <a:prstGeom prst="rect">
            <a:avLst/>
          </a:prstGeom>
          <a:noFill/>
          <a:ln w="9525">
            <a:noFill/>
            <a:miter lim="800000"/>
            <a:headEnd/>
            <a:tailEnd/>
          </a:ln>
        </p:spPr>
      </p:pic>
      <p:sp>
        <p:nvSpPr>
          <p:cNvPr id="481285" name="Rectangle 5"/>
          <p:cNvSpPr>
            <a:spLocks noChangeArrowheads="1"/>
          </p:cNvSpPr>
          <p:nvPr/>
        </p:nvSpPr>
        <p:spPr bwMode="auto">
          <a:xfrm>
            <a:off x="1143000" y="2819400"/>
            <a:ext cx="5200650" cy="3200400"/>
          </a:xfrm>
          <a:prstGeom prst="rect">
            <a:avLst/>
          </a:prstGeom>
          <a:noFill/>
          <a:ln w="12700">
            <a:noFill/>
            <a:miter lim="800000"/>
            <a:headEnd/>
            <a:tailEnd/>
          </a:ln>
          <a:effectLst/>
        </p:spPr>
        <p:txBody>
          <a:bodyPr lIns="101600" tIns="50800" rIns="101600" bIns="50800"/>
          <a:lstStyle/>
          <a:p>
            <a:pPr marL="342900" indent="-342900">
              <a:spcBef>
                <a:spcPct val="40000"/>
              </a:spcBef>
              <a:buClr>
                <a:srgbClr val="F8EF99"/>
              </a:buClr>
              <a:buFontTx/>
              <a:buChar char="•"/>
              <a:defRPr/>
            </a:pPr>
            <a:r>
              <a:rPr lang="en-US" sz="2800" b="1">
                <a:effectLst>
                  <a:outerShdw blurRad="38100" dist="38100" dir="2700000" algn="tl">
                    <a:srgbClr val="000000"/>
                  </a:outerShdw>
                </a:effectLst>
              </a:rPr>
              <a:t>Engine coolants</a:t>
            </a:r>
          </a:p>
          <a:p>
            <a:pPr marL="342900" indent="-342900">
              <a:spcBef>
                <a:spcPct val="40000"/>
              </a:spcBef>
              <a:buClr>
                <a:srgbClr val="F8EF99"/>
              </a:buClr>
              <a:buFontTx/>
              <a:buChar char="•"/>
              <a:defRPr/>
            </a:pPr>
            <a:r>
              <a:rPr lang="en-US" sz="2800" b="1">
                <a:effectLst>
                  <a:outerShdw blurRad="38100" dist="38100" dir="2700000" algn="tl">
                    <a:srgbClr val="000000"/>
                  </a:outerShdw>
                </a:effectLst>
              </a:rPr>
              <a:t>Rebuilt vehicular parts</a:t>
            </a:r>
          </a:p>
          <a:p>
            <a:pPr marL="342900" indent="-342900">
              <a:spcBef>
                <a:spcPct val="40000"/>
              </a:spcBef>
              <a:buClr>
                <a:srgbClr val="F8EF99"/>
              </a:buClr>
              <a:buFontTx/>
              <a:buChar char="•"/>
              <a:defRPr/>
            </a:pPr>
            <a:r>
              <a:rPr lang="en-US" sz="2800" b="1">
                <a:effectLst>
                  <a:outerShdw blurRad="38100" dist="38100" dir="2700000" algn="tl">
                    <a:srgbClr val="000000"/>
                  </a:outerShdw>
                </a:effectLst>
              </a:rPr>
              <a:t>Re-refined lubricating oils</a:t>
            </a:r>
          </a:p>
          <a:p>
            <a:pPr marL="342900" indent="-342900">
              <a:spcBef>
                <a:spcPct val="40000"/>
              </a:spcBef>
              <a:buClr>
                <a:srgbClr val="F8EF99"/>
              </a:buClr>
              <a:buFontTx/>
              <a:buChar char="•"/>
              <a:defRPr/>
            </a:pPr>
            <a:r>
              <a:rPr lang="en-US" sz="2800" b="1">
                <a:effectLst>
                  <a:outerShdw blurRad="38100" dist="38100" dir="2700000" algn="tl">
                    <a:srgbClr val="000000"/>
                  </a:outerShdw>
                </a:effectLst>
              </a:rPr>
              <a:t>Retread tires</a:t>
            </a:r>
          </a:p>
        </p:txBody>
      </p:sp>
      <p:pic>
        <p:nvPicPr>
          <p:cNvPr id="29703" name="Picture 7" descr="RECYC"/>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0" y="5827713"/>
            <a:ext cx="1012825" cy="1030287"/>
          </a:xfrm>
          <a:prstGeom prst="rect">
            <a:avLst/>
          </a:prstGeom>
          <a:noFill/>
          <a:ln w="9525">
            <a:noFill/>
            <a:miter lim="800000"/>
            <a:headEnd/>
            <a:tailEnd/>
          </a:ln>
        </p:spPr>
      </p:pic>
      <p:pic>
        <p:nvPicPr>
          <p:cNvPr id="29704" name="Picture 8" descr="doe"/>
          <p:cNvPicPr>
            <a:picLocks noChangeAspect="1" noChangeArrowheads="1"/>
          </p:cNvPicPr>
          <p:nvPr/>
        </p:nvPicPr>
        <p:blipFill>
          <a:blip r:embed="rId5" cstate="print"/>
          <a:srcRect/>
          <a:stretch>
            <a:fillRect/>
          </a:stretch>
        </p:blipFill>
        <p:spPr bwMode="auto">
          <a:xfrm>
            <a:off x="7413625" y="5810250"/>
            <a:ext cx="906463" cy="906463"/>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pPr>
              <a:defRPr/>
            </a:pPr>
            <a:fld id="{495EA94C-3C06-4A2B-B4CF-6C4B7AFCF13F}" type="slidenum">
              <a:rPr lang="en-US"/>
              <a:pPr>
                <a:defRPr/>
              </a:pPr>
              <a:t>27</a:t>
            </a:fld>
            <a:endParaRPr lang="en-US"/>
          </a:p>
        </p:txBody>
      </p:sp>
      <p:pic>
        <p:nvPicPr>
          <p:cNvPr id="30723" name="Picture 2" descr="j0282496"/>
          <p:cNvPicPr>
            <a:picLocks noChangeAspect="1" noChangeArrowheads="1"/>
          </p:cNvPicPr>
          <p:nvPr/>
        </p:nvPicPr>
        <p:blipFill>
          <a:blip r:embed="rId3" cstate="print"/>
          <a:srcRect/>
          <a:stretch>
            <a:fillRect/>
          </a:stretch>
        </p:blipFill>
        <p:spPr bwMode="auto">
          <a:xfrm>
            <a:off x="7086600" y="1981200"/>
            <a:ext cx="1012825" cy="1370013"/>
          </a:xfrm>
          <a:prstGeom prst="rect">
            <a:avLst/>
          </a:prstGeom>
          <a:noFill/>
          <a:ln w="9525">
            <a:noFill/>
            <a:miter lim="800000"/>
            <a:headEnd/>
            <a:tailEnd/>
          </a:ln>
        </p:spPr>
      </p:pic>
      <p:sp>
        <p:nvSpPr>
          <p:cNvPr id="482307" name="Rectangle 3"/>
          <p:cNvSpPr>
            <a:spLocks noGrp="1" noChangeArrowheads="1"/>
          </p:cNvSpPr>
          <p:nvPr>
            <p:ph type="title"/>
          </p:nvPr>
        </p:nvSpPr>
        <p:spPr>
          <a:xfrm>
            <a:off x="228600" y="0"/>
            <a:ext cx="8294688" cy="1143000"/>
          </a:xfrm>
        </p:spPr>
        <p:txBody>
          <a:bodyPr/>
          <a:lstStyle/>
          <a:p>
            <a:pPr eaLnBrk="1" hangingPunct="1">
              <a:defRPr/>
            </a:pPr>
            <a:r>
              <a:rPr lang="en-US" smtClean="0"/>
              <a:t>Miscellaneous Products</a:t>
            </a:r>
          </a:p>
        </p:txBody>
      </p:sp>
      <p:sp>
        <p:nvSpPr>
          <p:cNvPr id="482308" name="Rectangle 4"/>
          <p:cNvSpPr>
            <a:spLocks noGrp="1" noChangeArrowheads="1"/>
          </p:cNvSpPr>
          <p:nvPr>
            <p:ph type="body" idx="1"/>
          </p:nvPr>
        </p:nvSpPr>
        <p:spPr>
          <a:xfrm>
            <a:off x="679450" y="1520825"/>
            <a:ext cx="5175250" cy="3902075"/>
          </a:xfrm>
        </p:spPr>
        <p:txBody>
          <a:bodyPr/>
          <a:lstStyle/>
          <a:p>
            <a:pPr marL="231775" indent="-231775" eaLnBrk="1" hangingPunct="1">
              <a:lnSpc>
                <a:spcPct val="80000"/>
              </a:lnSpc>
              <a:spcAft>
                <a:spcPct val="20000"/>
              </a:spcAft>
              <a:defRPr/>
            </a:pPr>
            <a:r>
              <a:rPr lang="en-US" sz="2800" smtClean="0"/>
              <a:t>Awards and plaques</a:t>
            </a:r>
          </a:p>
          <a:p>
            <a:pPr marL="231775" indent="-231775" eaLnBrk="1" hangingPunct="1">
              <a:lnSpc>
                <a:spcPct val="80000"/>
              </a:lnSpc>
              <a:spcAft>
                <a:spcPct val="20000"/>
              </a:spcAft>
              <a:defRPr/>
            </a:pPr>
            <a:r>
              <a:rPr lang="en-US" sz="2800" smtClean="0"/>
              <a:t>Bike Racks</a:t>
            </a:r>
          </a:p>
          <a:p>
            <a:pPr marL="231775" indent="-231775" eaLnBrk="1" hangingPunct="1">
              <a:lnSpc>
                <a:spcPct val="80000"/>
              </a:lnSpc>
              <a:spcAft>
                <a:spcPct val="20000"/>
              </a:spcAft>
              <a:defRPr/>
            </a:pPr>
            <a:r>
              <a:rPr lang="en-US" sz="2800" smtClean="0"/>
              <a:t>Blasting grit</a:t>
            </a:r>
          </a:p>
          <a:p>
            <a:pPr marL="231775" indent="-231775" eaLnBrk="1" hangingPunct="1">
              <a:lnSpc>
                <a:spcPct val="80000"/>
              </a:lnSpc>
              <a:spcAft>
                <a:spcPct val="20000"/>
              </a:spcAft>
              <a:defRPr/>
            </a:pPr>
            <a:r>
              <a:rPr lang="en-US" sz="2800" smtClean="0"/>
              <a:t>Industrial drums</a:t>
            </a:r>
          </a:p>
          <a:p>
            <a:pPr marL="231775" indent="-231775" eaLnBrk="1" hangingPunct="1">
              <a:lnSpc>
                <a:spcPct val="80000"/>
              </a:lnSpc>
              <a:spcAft>
                <a:spcPct val="20000"/>
              </a:spcAft>
              <a:defRPr/>
            </a:pPr>
            <a:r>
              <a:rPr lang="en-US" sz="2800" smtClean="0"/>
              <a:t>Manual-grade strapping </a:t>
            </a:r>
          </a:p>
          <a:p>
            <a:pPr marL="231775" indent="-231775" eaLnBrk="1" hangingPunct="1">
              <a:lnSpc>
                <a:spcPct val="80000"/>
              </a:lnSpc>
              <a:spcAft>
                <a:spcPct val="20000"/>
              </a:spcAft>
              <a:defRPr/>
            </a:pPr>
            <a:r>
              <a:rPr lang="en-US" sz="2800" smtClean="0"/>
              <a:t>Mats</a:t>
            </a:r>
          </a:p>
          <a:p>
            <a:pPr marL="231775" indent="-231775" eaLnBrk="1" hangingPunct="1">
              <a:lnSpc>
                <a:spcPct val="80000"/>
              </a:lnSpc>
              <a:spcAft>
                <a:spcPct val="20000"/>
              </a:spcAft>
              <a:defRPr/>
            </a:pPr>
            <a:r>
              <a:rPr lang="en-US" sz="2800" smtClean="0"/>
              <a:t>Pallets</a:t>
            </a:r>
          </a:p>
          <a:p>
            <a:pPr marL="231775" indent="-231775" eaLnBrk="1" hangingPunct="1">
              <a:lnSpc>
                <a:spcPct val="80000"/>
              </a:lnSpc>
              <a:spcAft>
                <a:spcPct val="20000"/>
              </a:spcAft>
              <a:defRPr/>
            </a:pPr>
            <a:r>
              <a:rPr lang="en-US" sz="2800" smtClean="0"/>
              <a:t>Signage </a:t>
            </a:r>
          </a:p>
          <a:p>
            <a:pPr marL="231775" indent="-231775" eaLnBrk="1" hangingPunct="1">
              <a:lnSpc>
                <a:spcPct val="80000"/>
              </a:lnSpc>
              <a:spcAft>
                <a:spcPct val="20000"/>
              </a:spcAft>
              <a:defRPr/>
            </a:pPr>
            <a:r>
              <a:rPr lang="en-US" sz="2800" smtClean="0"/>
              <a:t>Sorbents</a:t>
            </a:r>
          </a:p>
        </p:txBody>
      </p:sp>
      <p:pic>
        <p:nvPicPr>
          <p:cNvPr id="30726" name="Picture 5" descr="j0197504"/>
          <p:cNvPicPr>
            <a:picLocks noChangeAspect="1" noChangeArrowheads="1"/>
          </p:cNvPicPr>
          <p:nvPr/>
        </p:nvPicPr>
        <p:blipFill>
          <a:blip r:embed="rId4" cstate="print"/>
          <a:srcRect/>
          <a:stretch>
            <a:fillRect/>
          </a:stretch>
        </p:blipFill>
        <p:spPr bwMode="auto">
          <a:xfrm>
            <a:off x="5715000" y="2895600"/>
            <a:ext cx="1946275" cy="2706688"/>
          </a:xfrm>
          <a:prstGeom prst="rect">
            <a:avLst/>
          </a:prstGeom>
          <a:noFill/>
          <a:ln w="9525">
            <a:noFill/>
            <a:miter lim="800000"/>
            <a:headEnd/>
            <a:tailEnd/>
          </a:ln>
        </p:spPr>
      </p:pic>
      <p:pic>
        <p:nvPicPr>
          <p:cNvPr id="30727" name="Picture 6" descr="stop"/>
          <p:cNvPicPr>
            <a:picLocks noChangeAspect="1" noChangeArrowheads="1"/>
          </p:cNvPicPr>
          <p:nvPr/>
        </p:nvPicPr>
        <p:blipFill>
          <a:blip r:embed="rId5" cstate="print"/>
          <a:srcRect/>
          <a:stretch>
            <a:fillRect/>
          </a:stretch>
        </p:blipFill>
        <p:spPr bwMode="auto">
          <a:xfrm>
            <a:off x="7086600" y="3276600"/>
            <a:ext cx="1668463" cy="2781300"/>
          </a:xfrm>
          <a:prstGeom prst="rect">
            <a:avLst/>
          </a:prstGeom>
          <a:noFill/>
          <a:ln w="9525">
            <a:noFill/>
            <a:miter lim="800000"/>
            <a:headEnd/>
            <a:tailEnd/>
          </a:ln>
        </p:spPr>
      </p:pic>
      <p:sp>
        <p:nvSpPr>
          <p:cNvPr id="482311" name="Rectangle 7"/>
          <p:cNvSpPr>
            <a:spLocks noChangeArrowheads="1"/>
          </p:cNvSpPr>
          <p:nvPr/>
        </p:nvSpPr>
        <p:spPr bwMode="auto">
          <a:xfrm>
            <a:off x="590550" y="866775"/>
            <a:ext cx="4838700" cy="685800"/>
          </a:xfrm>
          <a:prstGeom prst="rect">
            <a:avLst/>
          </a:prstGeom>
          <a:noFill/>
          <a:ln w="12700">
            <a:noFill/>
            <a:miter lim="800000"/>
            <a:headEnd/>
            <a:tailEnd/>
          </a:ln>
          <a:effectLst/>
        </p:spPr>
        <p:txBody>
          <a:bodyPr lIns="101600" tIns="50800" rIns="101600" bIns="50800"/>
          <a:lstStyle/>
          <a:p>
            <a:pPr marL="231775" indent="-231775">
              <a:spcBef>
                <a:spcPct val="20000"/>
              </a:spcBef>
              <a:spcAft>
                <a:spcPct val="40000"/>
              </a:spcAft>
              <a:buClr>
                <a:srgbClr val="F8EF99"/>
              </a:buClr>
              <a:defRPr/>
            </a:pPr>
            <a:r>
              <a:rPr lang="en-US" sz="3200" b="1" i="1">
                <a:solidFill>
                  <a:srgbClr val="FFFF66"/>
                </a:solidFill>
                <a:effectLst>
                  <a:outerShdw blurRad="38100" dist="38100" dir="2700000" algn="tl">
                    <a:srgbClr val="000000"/>
                  </a:outerShdw>
                </a:effectLst>
              </a:rPr>
              <a:t>Designated Items:</a:t>
            </a:r>
          </a:p>
        </p:txBody>
      </p:sp>
      <p:pic>
        <p:nvPicPr>
          <p:cNvPr id="30729" name="Picture 9" descr="RECYC"/>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0" y="5827713"/>
            <a:ext cx="1012825" cy="1030287"/>
          </a:xfrm>
          <a:prstGeom prst="rect">
            <a:avLst/>
          </a:prstGeom>
          <a:noFill/>
          <a:ln w="9525">
            <a:noFill/>
            <a:miter lim="800000"/>
            <a:headEnd/>
            <a:tailEnd/>
          </a:ln>
        </p:spPr>
      </p:pic>
      <p:pic>
        <p:nvPicPr>
          <p:cNvPr id="30730" name="Picture 10" descr="doe"/>
          <p:cNvPicPr>
            <a:picLocks noChangeAspect="1" noChangeArrowheads="1"/>
          </p:cNvPicPr>
          <p:nvPr/>
        </p:nvPicPr>
        <p:blipFill>
          <a:blip r:embed="rId7" cstate="print"/>
          <a:srcRect/>
          <a:stretch>
            <a:fillRect/>
          </a:stretch>
        </p:blipFill>
        <p:spPr bwMode="auto">
          <a:xfrm>
            <a:off x="7413625" y="5810250"/>
            <a:ext cx="906463" cy="906463"/>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pPr>
              <a:defRPr/>
            </a:pPr>
            <a:fld id="{877B126E-CEEE-4991-BAC6-E813C1E19067}" type="slidenum">
              <a:rPr lang="en-US"/>
              <a:pPr>
                <a:defRPr/>
              </a:pPr>
              <a:t>28</a:t>
            </a:fld>
            <a:endParaRPr lang="en-US"/>
          </a:p>
        </p:txBody>
      </p:sp>
      <p:sp>
        <p:nvSpPr>
          <p:cNvPr id="578562" name="Rectangle 2"/>
          <p:cNvSpPr>
            <a:spLocks noGrp="1" noChangeArrowheads="1"/>
          </p:cNvSpPr>
          <p:nvPr>
            <p:ph type="title"/>
          </p:nvPr>
        </p:nvSpPr>
        <p:spPr/>
        <p:txBody>
          <a:bodyPr/>
          <a:lstStyle/>
          <a:p>
            <a:pPr eaLnBrk="1" hangingPunct="1">
              <a:defRPr/>
            </a:pPr>
            <a:r>
              <a:rPr lang="en-US" smtClean="0"/>
              <a:t>Biobased</a:t>
            </a:r>
          </a:p>
        </p:txBody>
      </p:sp>
      <p:sp>
        <p:nvSpPr>
          <p:cNvPr id="578563" name="Rectangle 3"/>
          <p:cNvSpPr>
            <a:spLocks noGrp="1" noChangeArrowheads="1"/>
          </p:cNvSpPr>
          <p:nvPr>
            <p:ph type="body" sz="half" idx="1"/>
          </p:nvPr>
        </p:nvSpPr>
        <p:spPr>
          <a:xfrm>
            <a:off x="457200" y="1600200"/>
            <a:ext cx="7704138" cy="4525963"/>
          </a:xfrm>
        </p:spPr>
        <p:txBody>
          <a:bodyPr/>
          <a:lstStyle/>
          <a:p>
            <a:pPr eaLnBrk="1" hangingPunct="1">
              <a:defRPr/>
            </a:pPr>
            <a:r>
              <a:rPr lang="en-US" sz="2800" smtClean="0"/>
              <a:t>Initial U.S.D.A. Designations</a:t>
            </a:r>
          </a:p>
          <a:p>
            <a:pPr lvl="1" eaLnBrk="1" hangingPunct="1">
              <a:defRPr/>
            </a:pPr>
            <a:r>
              <a:rPr lang="en-US" sz="2400" smtClean="0"/>
              <a:t>Mobile equipment hydraulic fluids</a:t>
            </a:r>
          </a:p>
          <a:p>
            <a:pPr lvl="1" eaLnBrk="1" hangingPunct="1">
              <a:defRPr/>
            </a:pPr>
            <a:r>
              <a:rPr lang="en-US" sz="2400" smtClean="0"/>
              <a:t>Urethane roof coatings</a:t>
            </a:r>
          </a:p>
          <a:p>
            <a:pPr lvl="1" eaLnBrk="1" hangingPunct="1">
              <a:defRPr/>
            </a:pPr>
            <a:r>
              <a:rPr lang="en-US" sz="2400" smtClean="0"/>
              <a:t>Water tank coatings </a:t>
            </a:r>
          </a:p>
          <a:p>
            <a:pPr lvl="1" eaLnBrk="1" hangingPunct="1">
              <a:defRPr/>
            </a:pPr>
            <a:r>
              <a:rPr lang="en-US" sz="2400" smtClean="0"/>
              <a:t>Diesel fuel additives</a:t>
            </a:r>
          </a:p>
          <a:p>
            <a:pPr lvl="1" eaLnBrk="1" hangingPunct="1">
              <a:defRPr/>
            </a:pPr>
            <a:r>
              <a:rPr lang="en-US" sz="2400" smtClean="0"/>
              <a:t>Penetrating lubricants</a:t>
            </a:r>
          </a:p>
          <a:p>
            <a:pPr lvl="1" eaLnBrk="1" hangingPunct="1">
              <a:defRPr/>
            </a:pPr>
            <a:r>
              <a:rPr lang="en-US" sz="2400" smtClean="0"/>
              <a:t>Bedding, bed linens, towels </a:t>
            </a:r>
          </a:p>
          <a:p>
            <a:pPr lvl="1" eaLnBrk="1" hangingPunct="1">
              <a:defRPr/>
            </a:pPr>
            <a:endParaRPr lang="en-US" sz="2400" smtClean="0"/>
          </a:p>
          <a:p>
            <a:pPr lvl="1" eaLnBrk="1" hangingPunct="1">
              <a:defRPr/>
            </a:pPr>
            <a:endParaRPr lang="en-US" sz="2400" smtClean="0"/>
          </a:p>
        </p:txBody>
      </p:sp>
      <p:pic>
        <p:nvPicPr>
          <p:cNvPr id="31749" name="Picture 10" descr="doe"/>
          <p:cNvPicPr>
            <a:picLocks noChangeAspect="1" noChangeArrowheads="1"/>
          </p:cNvPicPr>
          <p:nvPr/>
        </p:nvPicPr>
        <p:blipFill>
          <a:blip r:embed="rId2" cstate="print"/>
          <a:srcRect/>
          <a:stretch>
            <a:fillRect/>
          </a:stretch>
        </p:blipFill>
        <p:spPr bwMode="auto">
          <a:xfrm>
            <a:off x="7413625" y="5810250"/>
            <a:ext cx="906463" cy="906463"/>
          </a:xfrm>
          <a:prstGeom prst="rect">
            <a:avLst/>
          </a:prstGeom>
          <a:noFill/>
          <a:ln w="9525">
            <a:noFill/>
            <a:miter lim="800000"/>
            <a:headEnd/>
            <a:tailEnd/>
          </a:ln>
        </p:spPr>
      </p:pic>
      <p:pic>
        <p:nvPicPr>
          <p:cNvPr id="31750" name="Picture 11" descr="RECYC"/>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23863" y="5886450"/>
            <a:ext cx="971550" cy="971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62" name="Rectangle 2"/>
          <p:cNvSpPr>
            <a:spLocks noGrp="1" noChangeArrowheads="1"/>
          </p:cNvSpPr>
          <p:nvPr>
            <p:ph type="title"/>
          </p:nvPr>
        </p:nvSpPr>
        <p:spPr/>
        <p:txBody>
          <a:bodyPr/>
          <a:lstStyle/>
          <a:p>
            <a:pPr eaLnBrk="1" hangingPunct="1">
              <a:defRPr/>
            </a:pPr>
            <a:r>
              <a:rPr lang="en-US" smtClean="0">
                <a:solidFill>
                  <a:schemeClr val="tx1"/>
                </a:solidFill>
                <a:latin typeface="Dauphin" pitchFamily="18" charset="0"/>
              </a:rPr>
              <a:t>Biobased Products (cont'd)</a:t>
            </a:r>
          </a:p>
        </p:txBody>
      </p:sp>
      <p:sp>
        <p:nvSpPr>
          <p:cNvPr id="604163" name="Rectangle 3"/>
          <p:cNvSpPr>
            <a:spLocks noGrp="1" noChangeArrowheads="1"/>
          </p:cNvSpPr>
          <p:nvPr>
            <p:ph type="body" sz="half" idx="1"/>
          </p:nvPr>
        </p:nvSpPr>
        <p:spPr>
          <a:xfrm>
            <a:off x="457200" y="1600200"/>
            <a:ext cx="4033838" cy="4525963"/>
          </a:xfrm>
        </p:spPr>
        <p:txBody>
          <a:bodyPr/>
          <a:lstStyle/>
          <a:p>
            <a:pPr eaLnBrk="1" hangingPunct="1">
              <a:lnSpc>
                <a:spcPct val="90000"/>
              </a:lnSpc>
              <a:buFont typeface="Wingdings" pitchFamily="2" charset="2"/>
              <a:buNone/>
              <a:defRPr/>
            </a:pPr>
            <a:endParaRPr lang="en-US" smtClean="0">
              <a:cs typeface="Times New Roman" pitchFamily="18" charset="0"/>
            </a:endParaRPr>
          </a:p>
          <a:p>
            <a:pPr eaLnBrk="1" hangingPunct="1">
              <a:lnSpc>
                <a:spcPct val="90000"/>
              </a:lnSpc>
              <a:buFont typeface="Wingdings" pitchFamily="2" charset="2"/>
              <a:buNone/>
              <a:defRPr/>
            </a:pPr>
            <a:r>
              <a:rPr lang="en-US" smtClean="0">
                <a:cs typeface="Times New Roman" pitchFamily="18" charset="0"/>
              </a:rPr>
              <a:t>Adhesive and Mastic Removers</a:t>
            </a:r>
          </a:p>
          <a:p>
            <a:pPr eaLnBrk="1" hangingPunct="1">
              <a:lnSpc>
                <a:spcPct val="90000"/>
              </a:lnSpc>
              <a:buFont typeface="Wingdings" pitchFamily="2" charset="2"/>
              <a:buNone/>
              <a:defRPr/>
            </a:pPr>
            <a:r>
              <a:rPr lang="en-US" smtClean="0">
                <a:cs typeface="Times New Roman" pitchFamily="18" charset="0"/>
              </a:rPr>
              <a:t>Biodegradable Containers</a:t>
            </a:r>
          </a:p>
          <a:p>
            <a:pPr eaLnBrk="1" hangingPunct="1">
              <a:lnSpc>
                <a:spcPct val="90000"/>
              </a:lnSpc>
              <a:buFont typeface="Wingdings" pitchFamily="2" charset="2"/>
              <a:buNone/>
              <a:defRPr/>
            </a:pPr>
            <a:r>
              <a:rPr lang="en-US" smtClean="0">
                <a:cs typeface="Times New Roman" pitchFamily="18" charset="0"/>
              </a:rPr>
              <a:t>Bio-Fluid Filled Transformers</a:t>
            </a:r>
          </a:p>
          <a:p>
            <a:pPr eaLnBrk="1" hangingPunct="1">
              <a:lnSpc>
                <a:spcPct val="90000"/>
              </a:lnSpc>
              <a:buFont typeface="Wingdings" pitchFamily="2" charset="2"/>
              <a:buNone/>
              <a:defRPr/>
            </a:pPr>
            <a:r>
              <a:rPr lang="en-US" smtClean="0">
                <a:cs typeface="Times New Roman" pitchFamily="18" charset="0"/>
              </a:rPr>
              <a:t>Composite Panels</a:t>
            </a:r>
          </a:p>
          <a:p>
            <a:pPr eaLnBrk="1" hangingPunct="1">
              <a:lnSpc>
                <a:spcPct val="90000"/>
              </a:lnSpc>
              <a:buFont typeface="Wingdings" pitchFamily="2" charset="2"/>
              <a:buNone/>
              <a:defRPr/>
            </a:pPr>
            <a:r>
              <a:rPr lang="en-US" smtClean="0">
                <a:cs typeface="Times New Roman" pitchFamily="18" charset="0"/>
              </a:rPr>
              <a:t>Fertilizers</a:t>
            </a:r>
          </a:p>
          <a:p>
            <a:pPr eaLnBrk="1" hangingPunct="1">
              <a:lnSpc>
                <a:spcPct val="90000"/>
              </a:lnSpc>
              <a:buFont typeface="Wingdings" pitchFamily="2" charset="2"/>
              <a:buNone/>
              <a:defRPr/>
            </a:pPr>
            <a:endParaRPr lang="en-US" smtClean="0">
              <a:cs typeface="Times New Roman" pitchFamily="18" charset="0"/>
            </a:endParaRPr>
          </a:p>
          <a:p>
            <a:pPr eaLnBrk="1" hangingPunct="1">
              <a:lnSpc>
                <a:spcPct val="90000"/>
              </a:lnSpc>
              <a:buFont typeface="Wingdings" pitchFamily="2" charset="2"/>
              <a:buNone/>
              <a:defRPr/>
            </a:pPr>
            <a:endParaRPr lang="en-US" smtClean="0"/>
          </a:p>
        </p:txBody>
      </p:sp>
      <p:sp>
        <p:nvSpPr>
          <p:cNvPr id="604164" name="Rectangle 4"/>
          <p:cNvSpPr>
            <a:spLocks noGrp="1" noChangeArrowheads="1"/>
          </p:cNvSpPr>
          <p:nvPr>
            <p:ph type="body" sz="half" idx="2"/>
          </p:nvPr>
        </p:nvSpPr>
        <p:spPr>
          <a:xfrm>
            <a:off x="4652963" y="1600200"/>
            <a:ext cx="4033837" cy="4525963"/>
          </a:xfrm>
        </p:spPr>
        <p:txBody>
          <a:bodyPr/>
          <a:lstStyle/>
          <a:p>
            <a:pPr eaLnBrk="1" hangingPunct="1">
              <a:buFont typeface="Wingdings" pitchFamily="2" charset="2"/>
              <a:buNone/>
              <a:defRPr/>
            </a:pPr>
            <a:endParaRPr lang="en-US" smtClean="0">
              <a:cs typeface="Times New Roman" pitchFamily="18" charset="0"/>
            </a:endParaRPr>
          </a:p>
          <a:p>
            <a:pPr eaLnBrk="1" hangingPunct="1">
              <a:buFont typeface="Wingdings" pitchFamily="2" charset="2"/>
              <a:buNone/>
              <a:defRPr/>
            </a:pPr>
            <a:r>
              <a:rPr lang="en-US" smtClean="0">
                <a:cs typeface="Times New Roman" pitchFamily="18" charset="0"/>
              </a:rPr>
              <a:t>Grease and Graffiti Removers</a:t>
            </a:r>
          </a:p>
          <a:p>
            <a:pPr eaLnBrk="1" hangingPunct="1">
              <a:buFont typeface="Wingdings" pitchFamily="2" charset="2"/>
              <a:buNone/>
              <a:defRPr/>
            </a:pPr>
            <a:r>
              <a:rPr lang="en-US" smtClean="0">
                <a:cs typeface="Times New Roman" pitchFamily="18" charset="0"/>
              </a:rPr>
              <a:t>Hand Cleaners and Sanitizers</a:t>
            </a:r>
          </a:p>
          <a:p>
            <a:pPr eaLnBrk="1" hangingPunct="1">
              <a:buFont typeface="Wingdings" pitchFamily="2" charset="2"/>
              <a:buNone/>
              <a:defRPr/>
            </a:pPr>
            <a:r>
              <a:rPr lang="en-US" smtClean="0">
                <a:cs typeface="Times New Roman" pitchFamily="18" charset="0"/>
              </a:rPr>
              <a:t>Insulating Foams – Wall Construction</a:t>
            </a:r>
          </a:p>
          <a:p>
            <a:pPr eaLnBrk="1" hangingPunct="1">
              <a:buFont typeface="Wingdings" pitchFamily="2" charset="2"/>
              <a:buNone/>
              <a:defRPr/>
            </a:pPr>
            <a:r>
              <a:rPr lang="en-US" smtClean="0">
                <a:cs typeface="Times New Roman" pitchFamily="18" charset="0"/>
              </a:rPr>
              <a:t>Metal Working Fluids</a:t>
            </a:r>
          </a:p>
          <a:p>
            <a:pPr eaLnBrk="1" hangingPunct="1">
              <a:buFont typeface="Wingdings" pitchFamily="2" charset="2"/>
              <a:buNone/>
              <a:defRPr/>
            </a:pPr>
            <a:r>
              <a:rPr lang="en-US" smtClean="0">
                <a:cs typeface="Times New Roman" pitchFamily="18" charset="0"/>
              </a:rPr>
              <a:t>Sorbents</a:t>
            </a:r>
          </a:p>
        </p:txBody>
      </p:sp>
      <p:pic>
        <p:nvPicPr>
          <p:cNvPr id="32773" name="Picture 6" descr="doe"/>
          <p:cNvPicPr>
            <a:picLocks noChangeAspect="1" noChangeArrowheads="1"/>
          </p:cNvPicPr>
          <p:nvPr/>
        </p:nvPicPr>
        <p:blipFill>
          <a:blip r:embed="rId2" cstate="print"/>
          <a:srcRect/>
          <a:stretch>
            <a:fillRect/>
          </a:stretch>
        </p:blipFill>
        <p:spPr bwMode="auto">
          <a:xfrm>
            <a:off x="7185025" y="5657850"/>
            <a:ext cx="906463" cy="906463"/>
          </a:xfrm>
          <a:prstGeom prst="rect">
            <a:avLst/>
          </a:prstGeom>
          <a:noFill/>
          <a:ln w="9525">
            <a:noFill/>
            <a:miter lim="800000"/>
            <a:headEnd/>
            <a:tailEnd/>
          </a:ln>
        </p:spPr>
      </p:pic>
      <p:pic>
        <p:nvPicPr>
          <p:cNvPr id="32774" name="Picture 7" descr="RECYC"/>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23863" y="5886450"/>
            <a:ext cx="971550" cy="971550"/>
          </a:xfrm>
          <a:prstGeom prst="rect">
            <a:avLst/>
          </a:prstGeom>
          <a:noFill/>
          <a:ln w="9525">
            <a:noFill/>
            <a:miter lim="800000"/>
            <a:headEnd/>
            <a:tailEnd/>
          </a:ln>
        </p:spPr>
      </p:pic>
      <p:sp>
        <p:nvSpPr>
          <p:cNvPr id="604169" name="Text Box 9"/>
          <p:cNvSpPr txBox="1">
            <a:spLocks noChangeArrowheads="1"/>
          </p:cNvSpPr>
          <p:nvPr/>
        </p:nvSpPr>
        <p:spPr bwMode="auto">
          <a:xfrm>
            <a:off x="393700" y="1550988"/>
            <a:ext cx="7672388" cy="519112"/>
          </a:xfrm>
          <a:prstGeom prst="rect">
            <a:avLst/>
          </a:prstGeom>
          <a:noFill/>
          <a:ln w="9525">
            <a:noFill/>
            <a:miter lim="800000"/>
            <a:headEnd/>
            <a:tailEnd/>
          </a:ln>
          <a:effectLst/>
        </p:spPr>
        <p:txBody>
          <a:bodyPr wrap="none">
            <a:spAutoFit/>
          </a:bodyPr>
          <a:lstStyle/>
          <a:p>
            <a:pPr>
              <a:defRPr/>
            </a:pPr>
            <a:r>
              <a:rPr lang="en-US" sz="2800">
                <a:effectLst>
                  <a:outerShdw blurRad="38100" dist="38100" dir="2700000" algn="tl">
                    <a:srgbClr val="000000"/>
                  </a:outerShdw>
                </a:effectLst>
              </a:rPr>
              <a:t>Round 2 Designations</a:t>
            </a:r>
            <a:r>
              <a:rPr lang="en-US">
                <a:effectLst>
                  <a:outerShdw blurRad="38100" dist="38100" dir="2700000" algn="tl">
                    <a:srgbClr val="000000"/>
                  </a:outerShdw>
                </a:effectLst>
              </a:rPr>
              <a:t> </a:t>
            </a:r>
            <a:r>
              <a:rPr lang="en-US" sz="2800">
                <a:effectLst>
                  <a:outerShdw blurRad="38100" dist="38100" dir="2700000" algn="tl">
                    <a:srgbClr val="000000"/>
                  </a:outerShdw>
                </a:effectLst>
              </a:rPr>
              <a:t>– Effective May 14, 2009</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B02BB4C-99B4-403D-BDED-5499D4A52BA7}" type="slidenum">
              <a:rPr lang="en-US"/>
              <a:pPr>
                <a:defRPr/>
              </a:pPr>
              <a:t>3</a:t>
            </a:fld>
            <a:endParaRPr lang="en-US"/>
          </a:p>
        </p:txBody>
      </p:sp>
      <p:sp>
        <p:nvSpPr>
          <p:cNvPr id="623618" name="Rectangle 2"/>
          <p:cNvSpPr>
            <a:spLocks noGrp="1" noChangeArrowheads="1"/>
          </p:cNvSpPr>
          <p:nvPr>
            <p:ph type="title"/>
          </p:nvPr>
        </p:nvSpPr>
        <p:spPr/>
        <p:txBody>
          <a:bodyPr/>
          <a:lstStyle/>
          <a:p>
            <a:pPr eaLnBrk="1" hangingPunct="1">
              <a:defRPr/>
            </a:pPr>
            <a:r>
              <a:rPr lang="en-US" sz="4000" smtClean="0"/>
              <a:t>Affirmative Procurement Program</a:t>
            </a:r>
          </a:p>
        </p:txBody>
      </p:sp>
      <p:sp>
        <p:nvSpPr>
          <p:cNvPr id="623619" name="Rectangle 3"/>
          <p:cNvSpPr>
            <a:spLocks noGrp="1" noChangeArrowheads="1"/>
          </p:cNvSpPr>
          <p:nvPr>
            <p:ph type="body" idx="1"/>
          </p:nvPr>
        </p:nvSpPr>
        <p:spPr/>
        <p:txBody>
          <a:bodyPr/>
          <a:lstStyle/>
          <a:p>
            <a:pPr eaLnBrk="1" hangingPunct="1">
              <a:lnSpc>
                <a:spcPct val="80000"/>
              </a:lnSpc>
              <a:defRPr/>
            </a:pPr>
            <a:r>
              <a:rPr lang="en-US" sz="2800" smtClean="0"/>
              <a:t>Resource Conservation and Recovery Act of 1976 at Section 6002 established the Affirmative Procurement Program allowing EPA to designate products which Federal agencies would be required to acquire with recycled content</a:t>
            </a:r>
          </a:p>
          <a:p>
            <a:pPr eaLnBrk="1" hangingPunct="1">
              <a:lnSpc>
                <a:spcPct val="80000"/>
              </a:lnSpc>
              <a:defRPr/>
            </a:pPr>
            <a:r>
              <a:rPr lang="en-US" sz="2800" smtClean="0"/>
              <a:t>Farm Security and Rural Investment Act of 2002 established the Biobased Products Procurement Preference Program allowing USDA to designate products which Federal agencies would be required to acquire with biobased content </a:t>
            </a:r>
          </a:p>
          <a:p>
            <a:pPr eaLnBrk="1" hangingPunct="1">
              <a:lnSpc>
                <a:spcPct val="80000"/>
              </a:lnSpc>
              <a:defRPr/>
            </a:pPr>
            <a:endParaRPr lang="en-US" sz="2800" smtClean="0"/>
          </a:p>
          <a:p>
            <a:pPr eaLnBrk="1" hangingPunct="1">
              <a:lnSpc>
                <a:spcPct val="80000"/>
              </a:lnSpc>
              <a:defRPr/>
            </a:pPr>
            <a:endParaRPr lang="en-US" sz="2800" smtClean="0"/>
          </a:p>
          <a:p>
            <a:pPr eaLnBrk="1" hangingPunct="1">
              <a:lnSpc>
                <a:spcPct val="80000"/>
              </a:lnSpc>
              <a:defRPr/>
            </a:pPr>
            <a:endParaRPr lang="en-US" sz="2800" smtClean="0"/>
          </a:p>
        </p:txBody>
      </p:sp>
      <p:pic>
        <p:nvPicPr>
          <p:cNvPr id="6149" name="Picture 5" descr="RECYC"/>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22238" y="5734050"/>
            <a:ext cx="1009650" cy="1009650"/>
          </a:xfrm>
          <a:prstGeom prst="rect">
            <a:avLst/>
          </a:prstGeom>
          <a:noFill/>
          <a:ln w="9525">
            <a:noFill/>
            <a:miter lim="800000"/>
            <a:headEnd/>
            <a:tailEnd/>
          </a:ln>
        </p:spPr>
      </p:pic>
      <p:pic>
        <p:nvPicPr>
          <p:cNvPr id="6150" name="Picture 6" descr="doe"/>
          <p:cNvPicPr>
            <a:picLocks noChangeAspect="1" noChangeArrowheads="1"/>
          </p:cNvPicPr>
          <p:nvPr/>
        </p:nvPicPr>
        <p:blipFill>
          <a:blip r:embed="rId3" cstate="print"/>
          <a:srcRect/>
          <a:stretch>
            <a:fillRect/>
          </a:stretch>
        </p:blipFill>
        <p:spPr bwMode="auto">
          <a:xfrm>
            <a:off x="7413625" y="5810250"/>
            <a:ext cx="906463" cy="9064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pPr eaLnBrk="1" hangingPunct="1">
              <a:defRPr/>
            </a:pPr>
            <a:r>
              <a:rPr lang="en-US" smtClean="0">
                <a:solidFill>
                  <a:schemeClr val="tx1"/>
                </a:solidFill>
                <a:latin typeface="Dauphin" pitchFamily="18" charset="0"/>
              </a:rPr>
              <a:t>Biobased Products (cont’d)</a:t>
            </a:r>
          </a:p>
        </p:txBody>
      </p:sp>
      <p:sp>
        <p:nvSpPr>
          <p:cNvPr id="605187" name="Rectangle 3"/>
          <p:cNvSpPr>
            <a:spLocks noGrp="1" noChangeArrowheads="1"/>
          </p:cNvSpPr>
          <p:nvPr>
            <p:ph type="body" sz="half" idx="1"/>
          </p:nvPr>
        </p:nvSpPr>
        <p:spPr>
          <a:xfrm>
            <a:off x="457200" y="2133600"/>
            <a:ext cx="4033838" cy="3992563"/>
          </a:xfrm>
        </p:spPr>
        <p:txBody>
          <a:bodyPr/>
          <a:lstStyle/>
          <a:p>
            <a:pPr eaLnBrk="1" hangingPunct="1">
              <a:buFont typeface="Wingdings" pitchFamily="2" charset="2"/>
              <a:buNone/>
              <a:defRPr/>
            </a:pPr>
            <a:r>
              <a:rPr lang="en-US" smtClean="0">
                <a:cs typeface="Times New Roman" pitchFamily="18" charset="0"/>
              </a:rPr>
              <a:t>2 Cycle Engine Oils</a:t>
            </a:r>
          </a:p>
          <a:p>
            <a:pPr eaLnBrk="1" hangingPunct="1">
              <a:buFont typeface="Wingdings" pitchFamily="2" charset="2"/>
              <a:buNone/>
              <a:defRPr/>
            </a:pPr>
            <a:r>
              <a:rPr lang="en-US" smtClean="0">
                <a:cs typeface="Times New Roman" pitchFamily="18" charset="0"/>
              </a:rPr>
              <a:t>Biodegradable Cutlery</a:t>
            </a:r>
          </a:p>
          <a:p>
            <a:pPr eaLnBrk="1" hangingPunct="1">
              <a:buFont typeface="Wingdings" pitchFamily="2" charset="2"/>
              <a:buNone/>
              <a:defRPr/>
            </a:pPr>
            <a:r>
              <a:rPr lang="en-US" smtClean="0">
                <a:cs typeface="Times New Roman" pitchFamily="18" charset="0"/>
              </a:rPr>
              <a:t>Biodegradable Films</a:t>
            </a:r>
          </a:p>
          <a:p>
            <a:pPr eaLnBrk="1" hangingPunct="1">
              <a:buFont typeface="Wingdings" pitchFamily="2" charset="2"/>
              <a:buNone/>
              <a:defRPr/>
            </a:pPr>
            <a:r>
              <a:rPr lang="en-US" smtClean="0">
                <a:cs typeface="Times New Roman" pitchFamily="18" charset="0"/>
              </a:rPr>
              <a:t>Carpet Cleaners</a:t>
            </a:r>
          </a:p>
          <a:p>
            <a:pPr eaLnBrk="1" hangingPunct="1">
              <a:buFont typeface="Wingdings" pitchFamily="2" charset="2"/>
              <a:buNone/>
              <a:defRPr/>
            </a:pPr>
            <a:r>
              <a:rPr lang="en-US" smtClean="0">
                <a:cs typeface="Times New Roman" pitchFamily="18" charset="0"/>
              </a:rPr>
              <a:t>Carpets</a:t>
            </a:r>
          </a:p>
          <a:p>
            <a:pPr eaLnBrk="1" hangingPunct="1">
              <a:buFont typeface="Wingdings" pitchFamily="2" charset="2"/>
              <a:buNone/>
              <a:defRPr/>
            </a:pPr>
            <a:endParaRPr lang="en-US" smtClean="0">
              <a:cs typeface="Times New Roman" pitchFamily="18" charset="0"/>
            </a:endParaRPr>
          </a:p>
          <a:p>
            <a:pPr eaLnBrk="1" hangingPunct="1">
              <a:buFont typeface="Wingdings" pitchFamily="2" charset="2"/>
              <a:buNone/>
              <a:defRPr/>
            </a:pPr>
            <a:endParaRPr lang="en-US" smtClean="0">
              <a:cs typeface="Times New Roman" pitchFamily="18" charset="0"/>
            </a:endParaRPr>
          </a:p>
          <a:p>
            <a:pPr eaLnBrk="1" hangingPunct="1">
              <a:buFont typeface="Wingdings" pitchFamily="2" charset="2"/>
              <a:buNone/>
              <a:defRPr/>
            </a:pPr>
            <a:endParaRPr lang="en-US" smtClean="0"/>
          </a:p>
        </p:txBody>
      </p:sp>
      <p:sp>
        <p:nvSpPr>
          <p:cNvPr id="605188" name="Rectangle 4"/>
          <p:cNvSpPr>
            <a:spLocks noGrp="1" noChangeArrowheads="1"/>
          </p:cNvSpPr>
          <p:nvPr>
            <p:ph type="body" sz="half" idx="2"/>
          </p:nvPr>
        </p:nvSpPr>
        <p:spPr>
          <a:xfrm>
            <a:off x="4652963" y="1600200"/>
            <a:ext cx="4033837" cy="4525963"/>
          </a:xfrm>
        </p:spPr>
        <p:txBody>
          <a:bodyPr/>
          <a:lstStyle/>
          <a:p>
            <a:pPr eaLnBrk="1" hangingPunct="1">
              <a:buFont typeface="Wingdings" pitchFamily="2" charset="2"/>
              <a:buNone/>
              <a:defRPr/>
            </a:pPr>
            <a:endParaRPr lang="en-US" smtClean="0">
              <a:cs typeface="Times New Roman" pitchFamily="18" charset="0"/>
            </a:endParaRPr>
          </a:p>
          <a:p>
            <a:pPr eaLnBrk="1" hangingPunct="1">
              <a:buFont typeface="Wingdings" pitchFamily="2" charset="2"/>
              <a:buNone/>
              <a:defRPr/>
            </a:pPr>
            <a:r>
              <a:rPr lang="en-US" smtClean="0">
                <a:cs typeface="Times New Roman" pitchFamily="18" charset="0"/>
              </a:rPr>
              <a:t>Dust Suppressants</a:t>
            </a:r>
          </a:p>
          <a:p>
            <a:pPr eaLnBrk="1" hangingPunct="1">
              <a:buFont typeface="Wingdings" pitchFamily="2" charset="2"/>
              <a:buNone/>
              <a:defRPr/>
            </a:pPr>
            <a:r>
              <a:rPr lang="en-US" smtClean="0">
                <a:cs typeface="Times New Roman" pitchFamily="18" charset="0"/>
              </a:rPr>
              <a:t>Glass Cleaners</a:t>
            </a:r>
          </a:p>
          <a:p>
            <a:pPr eaLnBrk="1" hangingPunct="1">
              <a:buFont typeface="Wingdings" pitchFamily="2" charset="2"/>
              <a:buNone/>
              <a:defRPr/>
            </a:pPr>
            <a:r>
              <a:rPr lang="en-US" smtClean="0">
                <a:cs typeface="Times New Roman" pitchFamily="18" charset="0"/>
              </a:rPr>
              <a:t>Greases</a:t>
            </a:r>
          </a:p>
          <a:p>
            <a:pPr eaLnBrk="1" hangingPunct="1">
              <a:buFont typeface="Wingdings" pitchFamily="2" charset="2"/>
              <a:buNone/>
              <a:defRPr/>
            </a:pPr>
            <a:r>
              <a:rPr lang="en-US" smtClean="0">
                <a:cs typeface="Times New Roman" pitchFamily="18" charset="0"/>
              </a:rPr>
              <a:t>Hydraulic Fluid – Stationary Equipment</a:t>
            </a:r>
          </a:p>
          <a:p>
            <a:pPr eaLnBrk="1" hangingPunct="1">
              <a:buFont typeface="Wingdings" pitchFamily="2" charset="2"/>
              <a:buNone/>
              <a:defRPr/>
            </a:pPr>
            <a:r>
              <a:rPr lang="en-US" smtClean="0">
                <a:cs typeface="Times New Roman" pitchFamily="18" charset="0"/>
              </a:rPr>
              <a:t>Lip Care Balm </a:t>
            </a:r>
          </a:p>
        </p:txBody>
      </p:sp>
      <p:pic>
        <p:nvPicPr>
          <p:cNvPr id="33797" name="Picture 6" descr="doe"/>
          <p:cNvPicPr>
            <a:picLocks noChangeAspect="1" noChangeArrowheads="1"/>
          </p:cNvPicPr>
          <p:nvPr/>
        </p:nvPicPr>
        <p:blipFill>
          <a:blip r:embed="rId2" cstate="print"/>
          <a:srcRect/>
          <a:stretch>
            <a:fillRect/>
          </a:stretch>
        </p:blipFill>
        <p:spPr bwMode="auto">
          <a:xfrm>
            <a:off x="7413625" y="5810250"/>
            <a:ext cx="906463" cy="906463"/>
          </a:xfrm>
          <a:prstGeom prst="rect">
            <a:avLst/>
          </a:prstGeom>
          <a:noFill/>
          <a:ln w="9525">
            <a:noFill/>
            <a:miter lim="800000"/>
            <a:headEnd/>
            <a:tailEnd/>
          </a:ln>
        </p:spPr>
      </p:pic>
      <p:pic>
        <p:nvPicPr>
          <p:cNvPr id="33798" name="Picture 7" descr="RECYC"/>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23863" y="5886450"/>
            <a:ext cx="971550" cy="971550"/>
          </a:xfrm>
          <a:prstGeom prst="rect">
            <a:avLst/>
          </a:prstGeom>
          <a:noFill/>
          <a:ln w="9525">
            <a:noFill/>
            <a:miter lim="800000"/>
            <a:headEnd/>
            <a:tailEnd/>
          </a:ln>
        </p:spPr>
      </p:pic>
      <p:sp>
        <p:nvSpPr>
          <p:cNvPr id="605192" name="Text Box 8"/>
          <p:cNvSpPr txBox="1">
            <a:spLocks noChangeArrowheads="1"/>
          </p:cNvSpPr>
          <p:nvPr/>
        </p:nvSpPr>
        <p:spPr bwMode="auto">
          <a:xfrm>
            <a:off x="508000" y="1550988"/>
            <a:ext cx="8039100" cy="519112"/>
          </a:xfrm>
          <a:prstGeom prst="rect">
            <a:avLst/>
          </a:prstGeom>
          <a:noFill/>
          <a:ln w="9525">
            <a:noFill/>
            <a:miter lim="800000"/>
            <a:headEnd/>
            <a:tailEnd/>
          </a:ln>
          <a:effectLst/>
        </p:spPr>
        <p:txBody>
          <a:bodyPr>
            <a:spAutoFit/>
          </a:bodyPr>
          <a:lstStyle/>
          <a:p>
            <a:pPr>
              <a:defRPr/>
            </a:pPr>
            <a:r>
              <a:rPr lang="en-US" sz="2800">
                <a:effectLst>
                  <a:outerShdw blurRad="38100" dist="38100" dir="2700000" algn="tl">
                    <a:srgbClr val="000000"/>
                  </a:outerShdw>
                </a:effectLst>
              </a:rPr>
              <a:t>Round 3 Designations – Effective May 14, 2009</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p:txBody>
          <a:bodyPr/>
          <a:lstStyle/>
          <a:p>
            <a:pPr eaLnBrk="1" hangingPunct="1">
              <a:defRPr/>
            </a:pPr>
            <a:r>
              <a:rPr lang="en-US" smtClean="0">
                <a:solidFill>
                  <a:schemeClr val="tx1"/>
                </a:solidFill>
                <a:latin typeface="Dauphin" pitchFamily="18" charset="0"/>
              </a:rPr>
              <a:t>Biobased Products (cont’d)</a:t>
            </a:r>
          </a:p>
        </p:txBody>
      </p:sp>
      <p:sp>
        <p:nvSpPr>
          <p:cNvPr id="606211" name="Rectangle 3"/>
          <p:cNvSpPr>
            <a:spLocks noGrp="1" noChangeArrowheads="1"/>
          </p:cNvSpPr>
          <p:nvPr>
            <p:ph type="body" sz="half" idx="1"/>
          </p:nvPr>
        </p:nvSpPr>
        <p:spPr>
          <a:xfrm>
            <a:off x="457200" y="2143125"/>
            <a:ext cx="4033838" cy="3983038"/>
          </a:xfrm>
        </p:spPr>
        <p:txBody>
          <a:bodyPr/>
          <a:lstStyle/>
          <a:p>
            <a:pPr eaLnBrk="1" hangingPunct="1">
              <a:buFont typeface="Wingdings" pitchFamily="2" charset="2"/>
              <a:buNone/>
              <a:defRPr/>
            </a:pPr>
            <a:r>
              <a:rPr lang="en-US" smtClean="0">
                <a:cs typeface="Times New Roman" pitchFamily="18" charset="0"/>
              </a:rPr>
              <a:t>Bath and Tile Cleaners</a:t>
            </a:r>
          </a:p>
          <a:p>
            <a:pPr eaLnBrk="1" hangingPunct="1">
              <a:buFont typeface="Wingdings" pitchFamily="2" charset="2"/>
              <a:buNone/>
              <a:defRPr/>
            </a:pPr>
            <a:r>
              <a:rPr lang="en-US" smtClean="0">
                <a:cs typeface="Times New Roman" pitchFamily="18" charset="0"/>
              </a:rPr>
              <a:t>Biobased Clothing</a:t>
            </a:r>
          </a:p>
          <a:p>
            <a:pPr eaLnBrk="1" hangingPunct="1">
              <a:buFont typeface="Wingdings" pitchFamily="2" charset="2"/>
              <a:buNone/>
              <a:defRPr/>
            </a:pPr>
            <a:r>
              <a:rPr lang="en-US" smtClean="0">
                <a:cs typeface="Times New Roman" pitchFamily="18" charset="0"/>
              </a:rPr>
              <a:t>Concrete and Asphalt Release Fluids</a:t>
            </a:r>
          </a:p>
          <a:p>
            <a:pPr eaLnBrk="1" hangingPunct="1">
              <a:buFont typeface="Wingdings" pitchFamily="2" charset="2"/>
              <a:buNone/>
              <a:defRPr/>
            </a:pPr>
            <a:r>
              <a:rPr lang="en-US" smtClean="0">
                <a:cs typeface="Times New Roman" pitchFamily="18" charset="0"/>
              </a:rPr>
              <a:t>Cutting, Drilling and Tapping Oils</a:t>
            </a:r>
          </a:p>
          <a:p>
            <a:pPr eaLnBrk="1" hangingPunct="1">
              <a:buFont typeface="Wingdings" pitchFamily="2" charset="2"/>
              <a:buNone/>
              <a:defRPr/>
            </a:pPr>
            <a:r>
              <a:rPr lang="en-US" smtClean="0">
                <a:cs typeface="Times New Roman" pitchFamily="18" charset="0"/>
              </a:rPr>
              <a:t>De-Icers </a:t>
            </a:r>
          </a:p>
          <a:p>
            <a:pPr eaLnBrk="1" hangingPunct="1">
              <a:buFont typeface="Wingdings" pitchFamily="2" charset="2"/>
              <a:buNone/>
              <a:defRPr/>
            </a:pPr>
            <a:endParaRPr lang="en-US" smtClean="0">
              <a:cs typeface="Times New Roman" pitchFamily="18" charset="0"/>
            </a:endParaRPr>
          </a:p>
          <a:p>
            <a:pPr eaLnBrk="1" hangingPunct="1">
              <a:buFont typeface="Wingdings" pitchFamily="2" charset="2"/>
              <a:buNone/>
              <a:defRPr/>
            </a:pPr>
            <a:endParaRPr lang="en-US" smtClean="0">
              <a:cs typeface="Times New Roman" pitchFamily="18" charset="0"/>
            </a:endParaRPr>
          </a:p>
          <a:p>
            <a:pPr eaLnBrk="1" hangingPunct="1">
              <a:buFont typeface="Wingdings" pitchFamily="2" charset="2"/>
              <a:buNone/>
              <a:defRPr/>
            </a:pPr>
            <a:endParaRPr lang="en-US" smtClean="0"/>
          </a:p>
        </p:txBody>
      </p:sp>
      <p:sp>
        <p:nvSpPr>
          <p:cNvPr id="606212" name="Rectangle 4"/>
          <p:cNvSpPr>
            <a:spLocks noGrp="1" noChangeArrowheads="1"/>
          </p:cNvSpPr>
          <p:nvPr>
            <p:ph type="body" sz="half" idx="2"/>
          </p:nvPr>
        </p:nvSpPr>
        <p:spPr>
          <a:xfrm>
            <a:off x="4652963" y="1600200"/>
            <a:ext cx="4033837" cy="4525963"/>
          </a:xfrm>
        </p:spPr>
        <p:txBody>
          <a:bodyPr/>
          <a:lstStyle/>
          <a:p>
            <a:pPr eaLnBrk="1" hangingPunct="1">
              <a:buFont typeface="Wingdings" pitchFamily="2" charset="2"/>
              <a:buNone/>
              <a:defRPr/>
            </a:pPr>
            <a:endParaRPr lang="en-US" smtClean="0">
              <a:cs typeface="Times New Roman" pitchFamily="18" charset="0"/>
            </a:endParaRPr>
          </a:p>
          <a:p>
            <a:pPr eaLnBrk="1" hangingPunct="1">
              <a:buFont typeface="Wingdings" pitchFamily="2" charset="2"/>
              <a:buNone/>
              <a:defRPr/>
            </a:pPr>
            <a:r>
              <a:rPr lang="en-US" smtClean="0">
                <a:cs typeface="Times New Roman" pitchFamily="18" charset="0"/>
              </a:rPr>
              <a:t>Durable Plastic Films</a:t>
            </a:r>
          </a:p>
          <a:p>
            <a:pPr eaLnBrk="1" hangingPunct="1">
              <a:buFont typeface="Wingdings" pitchFamily="2" charset="2"/>
              <a:buNone/>
              <a:defRPr/>
            </a:pPr>
            <a:r>
              <a:rPr lang="en-US" smtClean="0">
                <a:cs typeface="Times New Roman" pitchFamily="18" charset="0"/>
              </a:rPr>
              <a:t>Fire Arm Lubricants</a:t>
            </a:r>
          </a:p>
          <a:p>
            <a:pPr eaLnBrk="1" hangingPunct="1">
              <a:buFont typeface="Wingdings" pitchFamily="2" charset="2"/>
              <a:buNone/>
              <a:defRPr/>
            </a:pPr>
            <a:r>
              <a:rPr lang="en-US" smtClean="0">
                <a:cs typeface="Times New Roman" pitchFamily="18" charset="0"/>
              </a:rPr>
              <a:t>Floor Strippers</a:t>
            </a:r>
          </a:p>
          <a:p>
            <a:pPr eaLnBrk="1" hangingPunct="1">
              <a:buFont typeface="Wingdings" pitchFamily="2" charset="2"/>
              <a:buNone/>
              <a:defRPr/>
            </a:pPr>
            <a:r>
              <a:rPr lang="en-US" smtClean="0">
                <a:cs typeface="Times New Roman" pitchFamily="18" charset="0"/>
              </a:rPr>
              <a:t>Laundry Products</a:t>
            </a:r>
          </a:p>
          <a:p>
            <a:pPr eaLnBrk="1" hangingPunct="1">
              <a:buFont typeface="Wingdings" pitchFamily="2" charset="2"/>
              <a:buNone/>
              <a:defRPr/>
            </a:pPr>
            <a:r>
              <a:rPr lang="en-US" smtClean="0">
                <a:cs typeface="Times New Roman" pitchFamily="18" charset="0"/>
              </a:rPr>
              <a:t>Wood and Concrete Sealers</a:t>
            </a:r>
          </a:p>
          <a:p>
            <a:pPr eaLnBrk="1" hangingPunct="1">
              <a:buFont typeface="Wingdings" pitchFamily="2" charset="2"/>
              <a:buNone/>
              <a:defRPr/>
            </a:pPr>
            <a:endParaRPr lang="en-US" smtClean="0">
              <a:cs typeface="Times New Roman" pitchFamily="18" charset="0"/>
            </a:endParaRPr>
          </a:p>
        </p:txBody>
      </p:sp>
      <p:pic>
        <p:nvPicPr>
          <p:cNvPr id="34821" name="Picture 6" descr="doe"/>
          <p:cNvPicPr>
            <a:picLocks noChangeAspect="1" noChangeArrowheads="1"/>
          </p:cNvPicPr>
          <p:nvPr/>
        </p:nvPicPr>
        <p:blipFill>
          <a:blip r:embed="rId2" cstate="print"/>
          <a:srcRect/>
          <a:stretch>
            <a:fillRect/>
          </a:stretch>
        </p:blipFill>
        <p:spPr bwMode="auto">
          <a:xfrm>
            <a:off x="7794625" y="5600700"/>
            <a:ext cx="906463" cy="906463"/>
          </a:xfrm>
          <a:prstGeom prst="rect">
            <a:avLst/>
          </a:prstGeom>
          <a:noFill/>
          <a:ln w="9525">
            <a:noFill/>
            <a:miter lim="800000"/>
            <a:headEnd/>
            <a:tailEnd/>
          </a:ln>
        </p:spPr>
      </p:pic>
      <p:pic>
        <p:nvPicPr>
          <p:cNvPr id="34822" name="Picture 7" descr="RECYC"/>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23863" y="5886450"/>
            <a:ext cx="971550" cy="971550"/>
          </a:xfrm>
          <a:prstGeom prst="rect">
            <a:avLst/>
          </a:prstGeom>
          <a:noFill/>
          <a:ln w="9525">
            <a:noFill/>
            <a:miter lim="800000"/>
            <a:headEnd/>
            <a:tailEnd/>
          </a:ln>
        </p:spPr>
      </p:pic>
      <p:sp>
        <p:nvSpPr>
          <p:cNvPr id="606216" name="Text Box 8"/>
          <p:cNvSpPr txBox="1">
            <a:spLocks noChangeArrowheads="1"/>
          </p:cNvSpPr>
          <p:nvPr/>
        </p:nvSpPr>
        <p:spPr bwMode="auto">
          <a:xfrm>
            <a:off x="479425" y="1446213"/>
            <a:ext cx="7981950" cy="519112"/>
          </a:xfrm>
          <a:prstGeom prst="rect">
            <a:avLst/>
          </a:prstGeom>
          <a:noFill/>
          <a:ln w="9525">
            <a:noFill/>
            <a:miter lim="800000"/>
            <a:headEnd/>
            <a:tailEnd/>
          </a:ln>
          <a:effectLst/>
        </p:spPr>
        <p:txBody>
          <a:bodyPr>
            <a:spAutoFit/>
          </a:bodyPr>
          <a:lstStyle/>
          <a:p>
            <a:pPr>
              <a:defRPr/>
            </a:pPr>
            <a:r>
              <a:rPr lang="en-US" sz="2800">
                <a:effectLst>
                  <a:outerShdw blurRad="38100" dist="38100" dir="2700000" algn="tl">
                    <a:srgbClr val="000000"/>
                  </a:outerShdw>
                </a:effectLst>
              </a:rPr>
              <a:t>Round 4 Designations – Effective May 14, 2009</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p:txBody>
          <a:bodyPr/>
          <a:lstStyle/>
          <a:p>
            <a:pPr>
              <a:defRPr/>
            </a:pPr>
            <a:fld id="{99D770E9-E93A-4CA4-BDD4-5DD36DDD511D}" type="slidenum">
              <a:rPr lang="en-US"/>
              <a:pPr>
                <a:defRPr/>
              </a:pPr>
              <a:t>32</a:t>
            </a:fld>
            <a:endParaRPr lang="en-US"/>
          </a:p>
        </p:txBody>
      </p:sp>
      <p:sp>
        <p:nvSpPr>
          <p:cNvPr id="483330" name="Rectangle 2"/>
          <p:cNvSpPr>
            <a:spLocks noGrp="1" noChangeArrowheads="1"/>
          </p:cNvSpPr>
          <p:nvPr>
            <p:ph type="title"/>
          </p:nvPr>
        </p:nvSpPr>
        <p:spPr>
          <a:xfrm>
            <a:off x="457200" y="573088"/>
            <a:ext cx="8229600" cy="844550"/>
          </a:xfrm>
        </p:spPr>
        <p:txBody>
          <a:bodyPr/>
          <a:lstStyle/>
          <a:p>
            <a:pPr eaLnBrk="1" hangingPunct="1">
              <a:lnSpc>
                <a:spcPct val="85000"/>
              </a:lnSpc>
              <a:defRPr/>
            </a:pPr>
            <a:r>
              <a:rPr lang="en-US" smtClean="0"/>
              <a:t>Where Can These Products Be Found?</a:t>
            </a:r>
          </a:p>
        </p:txBody>
      </p:sp>
      <p:sp>
        <p:nvSpPr>
          <p:cNvPr id="483331" name="Rectangle 3"/>
          <p:cNvSpPr>
            <a:spLocks noGrp="1" noChangeArrowheads="1"/>
          </p:cNvSpPr>
          <p:nvPr>
            <p:ph type="body" sz="half" idx="1"/>
          </p:nvPr>
        </p:nvSpPr>
        <p:spPr>
          <a:xfrm>
            <a:off x="457200" y="1762125"/>
            <a:ext cx="7645400" cy="4364038"/>
          </a:xfrm>
        </p:spPr>
        <p:txBody>
          <a:bodyPr/>
          <a:lstStyle/>
          <a:p>
            <a:pPr eaLnBrk="1" hangingPunct="1">
              <a:defRPr/>
            </a:pPr>
            <a:r>
              <a:rPr lang="en-US" sz="2800" smtClean="0"/>
              <a:t>Open Market</a:t>
            </a:r>
          </a:p>
          <a:p>
            <a:pPr eaLnBrk="1" hangingPunct="1">
              <a:defRPr/>
            </a:pPr>
            <a:r>
              <a:rPr lang="en-US" sz="2800" smtClean="0"/>
              <a:t>Government Supply Sources</a:t>
            </a:r>
          </a:p>
          <a:p>
            <a:pPr lvl="1" eaLnBrk="1" hangingPunct="1">
              <a:lnSpc>
                <a:spcPct val="90000"/>
              </a:lnSpc>
              <a:spcBef>
                <a:spcPct val="50000"/>
              </a:spcBef>
              <a:defRPr/>
            </a:pPr>
            <a:r>
              <a:rPr lang="en-US" sz="2400" smtClean="0"/>
              <a:t>General Services Administration (GSA)</a:t>
            </a:r>
            <a:endParaRPr lang="en-US" sz="2400" smtClean="0">
              <a:solidFill>
                <a:srgbClr val="0000FF"/>
              </a:solidFill>
            </a:endParaRPr>
          </a:p>
          <a:p>
            <a:pPr lvl="1" eaLnBrk="1" hangingPunct="1">
              <a:lnSpc>
                <a:spcPct val="90000"/>
              </a:lnSpc>
              <a:spcBef>
                <a:spcPct val="50000"/>
              </a:spcBef>
              <a:defRPr/>
            </a:pPr>
            <a:r>
              <a:rPr lang="en-US" sz="2400" smtClean="0"/>
              <a:t>Defense Logistics Agency (DLA)</a:t>
            </a:r>
            <a:endParaRPr lang="en-US" sz="2400" smtClean="0">
              <a:solidFill>
                <a:srgbClr val="0000FF"/>
              </a:solidFill>
            </a:endParaRPr>
          </a:p>
          <a:p>
            <a:pPr lvl="1" eaLnBrk="1" hangingPunct="1">
              <a:lnSpc>
                <a:spcPct val="90000"/>
              </a:lnSpc>
              <a:spcBef>
                <a:spcPct val="50000"/>
              </a:spcBef>
              <a:defRPr/>
            </a:pPr>
            <a:r>
              <a:rPr lang="en-US" sz="2400" smtClean="0"/>
              <a:t>Government Printing Office (GPO)</a:t>
            </a:r>
            <a:endParaRPr lang="en-US" sz="2400" smtClean="0">
              <a:solidFill>
                <a:srgbClr val="0000FF"/>
              </a:solidFill>
            </a:endParaRPr>
          </a:p>
          <a:p>
            <a:pPr lvl="1" eaLnBrk="1" hangingPunct="1">
              <a:lnSpc>
                <a:spcPct val="90000"/>
              </a:lnSpc>
              <a:spcBef>
                <a:spcPct val="50000"/>
              </a:spcBef>
              <a:defRPr/>
            </a:pPr>
            <a:r>
              <a:rPr lang="en-US" sz="2400" smtClean="0"/>
              <a:t>Your Facility Supply Store</a:t>
            </a:r>
          </a:p>
          <a:p>
            <a:pPr lvl="1" eaLnBrk="1" hangingPunct="1">
              <a:lnSpc>
                <a:spcPct val="90000"/>
              </a:lnSpc>
              <a:spcBef>
                <a:spcPct val="50000"/>
              </a:spcBef>
              <a:defRPr/>
            </a:pPr>
            <a:r>
              <a:rPr lang="en-US" sz="2400" smtClean="0"/>
              <a:t>JWOD</a:t>
            </a:r>
          </a:p>
        </p:txBody>
      </p:sp>
      <p:grpSp>
        <p:nvGrpSpPr>
          <p:cNvPr id="1030" name="Group 4"/>
          <p:cNvGrpSpPr>
            <a:grpSpLocks/>
          </p:cNvGrpSpPr>
          <p:nvPr/>
        </p:nvGrpSpPr>
        <p:grpSpPr bwMode="auto">
          <a:xfrm>
            <a:off x="6937375" y="1503363"/>
            <a:ext cx="1433513" cy="1784350"/>
            <a:chOff x="192" y="2256"/>
            <a:chExt cx="673" cy="770"/>
          </a:xfrm>
        </p:grpSpPr>
        <p:graphicFrame>
          <p:nvGraphicFramePr>
            <p:cNvPr id="1026" name="Object 5">
              <a:hlinkClick r:id="" action="ppaction://ole?verb=0"/>
            </p:cNvPr>
            <p:cNvGraphicFramePr>
              <a:graphicFrameLocks/>
            </p:cNvGraphicFramePr>
            <p:nvPr/>
          </p:nvGraphicFramePr>
          <p:xfrm>
            <a:off x="192" y="2256"/>
            <a:ext cx="673" cy="770"/>
          </p:xfrm>
          <a:graphic>
            <a:graphicData uri="http://schemas.openxmlformats.org/presentationml/2006/ole">
              <mc:AlternateContent xmlns:mc="http://schemas.openxmlformats.org/markup-compatibility/2006">
                <mc:Choice xmlns:v="urn:schemas-microsoft-com:vml" Requires="v">
                  <p:oleObj spid="_x0000_s1027" name="Clip" r:id="rId4" imgW="2896920" imgH="3360600" progId="MS_ClipArt_Gallery.2">
                    <p:embed/>
                  </p:oleObj>
                </mc:Choice>
                <mc:Fallback>
                  <p:oleObj name="Clip" r:id="rId4" imgW="2896920" imgH="3360600" progId="MS_ClipArt_Gallery.2">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 y="2256"/>
                          <a:ext cx="673" cy="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33" name="Picture 6" descr="mp00640_"/>
            <p:cNvPicPr>
              <a:picLocks noChangeAspect="1" noChangeArrowheads="1"/>
            </p:cNvPicPr>
            <p:nvPr/>
          </p:nvPicPr>
          <p:blipFill>
            <a:blip r:embed="rId6" cstate="print"/>
            <a:srcRect/>
            <a:stretch>
              <a:fillRect/>
            </a:stretch>
          </p:blipFill>
          <p:spPr bwMode="auto">
            <a:xfrm>
              <a:off x="336" y="2400"/>
              <a:ext cx="528" cy="525"/>
            </a:xfrm>
            <a:prstGeom prst="rect">
              <a:avLst/>
            </a:prstGeom>
            <a:noFill/>
            <a:ln w="9525">
              <a:noFill/>
              <a:miter lim="800000"/>
              <a:headEnd/>
              <a:tailEnd/>
            </a:ln>
          </p:spPr>
        </p:pic>
      </p:grpSp>
      <p:pic>
        <p:nvPicPr>
          <p:cNvPr id="1031" name="Picture 9" descr="RECYC"/>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295275" y="5827713"/>
            <a:ext cx="1012825" cy="1030287"/>
          </a:xfrm>
          <a:prstGeom prst="rect">
            <a:avLst/>
          </a:prstGeom>
          <a:noFill/>
          <a:ln w="9525">
            <a:noFill/>
            <a:miter lim="800000"/>
            <a:headEnd/>
            <a:tailEnd/>
          </a:ln>
        </p:spPr>
      </p:pic>
      <p:pic>
        <p:nvPicPr>
          <p:cNvPr id="1032" name="Picture 13" descr="doe"/>
          <p:cNvPicPr>
            <a:picLocks noChangeAspect="1" noChangeArrowheads="1"/>
          </p:cNvPicPr>
          <p:nvPr/>
        </p:nvPicPr>
        <p:blipFill>
          <a:blip r:embed="rId8" cstate="print"/>
          <a:srcRect/>
          <a:stretch>
            <a:fillRect/>
          </a:stretch>
        </p:blipFill>
        <p:spPr bwMode="auto">
          <a:xfrm>
            <a:off x="7413625" y="5810250"/>
            <a:ext cx="906463" cy="906463"/>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C6C06F9F-C486-4012-AEA6-B18DCB7B1AF7}" type="slidenum">
              <a:rPr lang="en-US"/>
              <a:pPr>
                <a:defRPr/>
              </a:pPr>
              <a:t>33</a:t>
            </a:fld>
            <a:endParaRPr lang="en-US"/>
          </a:p>
        </p:txBody>
      </p:sp>
      <p:sp>
        <p:nvSpPr>
          <p:cNvPr id="484354" name="Rectangle 2"/>
          <p:cNvSpPr>
            <a:spLocks noGrp="1" noChangeArrowheads="1"/>
          </p:cNvSpPr>
          <p:nvPr>
            <p:ph type="title"/>
          </p:nvPr>
        </p:nvSpPr>
        <p:spPr>
          <a:xfrm>
            <a:off x="301625" y="0"/>
            <a:ext cx="8370888" cy="1127125"/>
          </a:xfrm>
        </p:spPr>
        <p:txBody>
          <a:bodyPr/>
          <a:lstStyle/>
          <a:p>
            <a:pPr eaLnBrk="1" hangingPunct="1">
              <a:defRPr/>
            </a:pPr>
            <a:r>
              <a:rPr lang="en-US" smtClean="0"/>
              <a:t>AP Made Easy…</a:t>
            </a:r>
          </a:p>
        </p:txBody>
      </p:sp>
      <p:sp>
        <p:nvSpPr>
          <p:cNvPr id="484355" name="Rectangle 3"/>
          <p:cNvSpPr>
            <a:spLocks noGrp="1" noChangeArrowheads="1"/>
          </p:cNvSpPr>
          <p:nvPr>
            <p:ph type="body" idx="1"/>
          </p:nvPr>
        </p:nvSpPr>
        <p:spPr>
          <a:xfrm>
            <a:off x="0" y="863600"/>
            <a:ext cx="9144000" cy="5340350"/>
          </a:xfrm>
        </p:spPr>
        <p:txBody>
          <a:bodyPr/>
          <a:lstStyle/>
          <a:p>
            <a:pPr eaLnBrk="1" hangingPunct="1">
              <a:lnSpc>
                <a:spcPct val="90000"/>
              </a:lnSpc>
              <a:defRPr/>
            </a:pPr>
            <a:r>
              <a:rPr lang="en-US" smtClean="0"/>
              <a:t>Use The Web</a:t>
            </a:r>
          </a:p>
          <a:p>
            <a:pPr lvl="1" eaLnBrk="1" hangingPunct="1">
              <a:lnSpc>
                <a:spcPct val="90000"/>
              </a:lnSpc>
              <a:defRPr/>
            </a:pPr>
            <a:r>
              <a:rPr lang="en-US" sz="2600" smtClean="0"/>
              <a:t>For Information</a:t>
            </a:r>
          </a:p>
          <a:p>
            <a:pPr lvl="1" eaLnBrk="1" hangingPunct="1">
              <a:lnSpc>
                <a:spcPct val="90000"/>
              </a:lnSpc>
              <a:defRPr/>
            </a:pPr>
            <a:r>
              <a:rPr lang="en-US" b="1" smtClean="0">
                <a:effectLst/>
              </a:rPr>
              <a:t>EPA:  </a:t>
            </a:r>
            <a:r>
              <a:rPr lang="en-US" b="1" smtClean="0">
                <a:effectLst/>
                <a:hlinkClick r:id="rId3"/>
              </a:rPr>
              <a:t>http://www.epa.gov/cpg</a:t>
            </a:r>
            <a:r>
              <a:rPr lang="en-US" b="1" smtClean="0">
                <a:effectLst/>
              </a:rPr>
              <a:t> and USDA </a:t>
            </a:r>
            <a:r>
              <a:rPr lang="en-US" b="1" smtClean="0">
                <a:effectLst/>
                <a:hlinkClick r:id="rId4"/>
              </a:rPr>
              <a:t>http://www.biopreferred.gov</a:t>
            </a:r>
            <a:r>
              <a:rPr lang="en-US" b="1" smtClean="0">
                <a:effectLst/>
              </a:rPr>
              <a:t>   </a:t>
            </a:r>
          </a:p>
          <a:p>
            <a:pPr lvl="3" eaLnBrk="1" hangingPunct="1">
              <a:lnSpc>
                <a:spcPct val="90000"/>
              </a:lnSpc>
              <a:defRPr/>
            </a:pPr>
            <a:endParaRPr lang="en-US" b="1" smtClean="0"/>
          </a:p>
          <a:p>
            <a:pPr eaLnBrk="1" hangingPunct="1">
              <a:lnSpc>
                <a:spcPct val="90000"/>
              </a:lnSpc>
              <a:spcBef>
                <a:spcPct val="30000"/>
              </a:spcBef>
              <a:defRPr/>
            </a:pPr>
            <a:r>
              <a:rPr lang="en-US" smtClean="0">
                <a:effectLst/>
                <a:cs typeface="Arial" charset="0"/>
              </a:rPr>
              <a:t>DOE:  </a:t>
            </a:r>
            <a:r>
              <a:rPr lang="en-US" smtClean="0">
                <a:effectLst/>
                <a:cs typeface="Arial" charset="0"/>
                <a:hlinkClick r:id="rId5"/>
              </a:rPr>
              <a:t>http://www.hhs.do.gov/pp/epp</a:t>
            </a:r>
            <a:r>
              <a:rPr lang="en-US" sz="2800" smtClean="0">
                <a:effectLst/>
                <a:cs typeface="Arial" charset="0"/>
              </a:rPr>
              <a:t> </a:t>
            </a:r>
            <a:r>
              <a:rPr lang="en-US" sz="2800" smtClean="0">
                <a:effectLst/>
              </a:rPr>
              <a:t>	</a:t>
            </a:r>
            <a:endParaRPr lang="en-US" sz="2800" smtClean="0"/>
          </a:p>
          <a:p>
            <a:pPr lvl="1" eaLnBrk="1" hangingPunct="1">
              <a:lnSpc>
                <a:spcPct val="90000"/>
              </a:lnSpc>
              <a:defRPr/>
            </a:pPr>
            <a:r>
              <a:rPr lang="en-US" sz="2600" smtClean="0"/>
              <a:t>To Search for Products</a:t>
            </a:r>
          </a:p>
          <a:p>
            <a:pPr lvl="2" eaLnBrk="1" hangingPunct="1">
              <a:lnSpc>
                <a:spcPct val="90000"/>
              </a:lnSpc>
              <a:spcBef>
                <a:spcPct val="30000"/>
              </a:spcBef>
              <a:defRPr/>
            </a:pPr>
            <a:r>
              <a:rPr lang="en-US" b="1" smtClean="0"/>
              <a:t>GSA</a:t>
            </a:r>
            <a:r>
              <a:rPr lang="en-US" b="1" smtClean="0">
                <a:solidFill>
                  <a:schemeClr val="bg1"/>
                </a:solidFill>
              </a:rPr>
              <a:t> </a:t>
            </a:r>
            <a:r>
              <a:rPr lang="en-US" b="1" smtClean="0">
                <a:solidFill>
                  <a:schemeClr val="bg1"/>
                </a:solidFill>
                <a:hlinkClick r:id="rId6"/>
              </a:rPr>
              <a:t>http://www.gsaadvantage.gov</a:t>
            </a:r>
            <a:r>
              <a:rPr lang="en-US" b="1" smtClean="0">
                <a:solidFill>
                  <a:schemeClr val="bg1"/>
                </a:solidFill>
              </a:rPr>
              <a:t> </a:t>
            </a:r>
          </a:p>
          <a:p>
            <a:pPr lvl="2" eaLnBrk="1" hangingPunct="1">
              <a:lnSpc>
                <a:spcPct val="90000"/>
              </a:lnSpc>
              <a:spcBef>
                <a:spcPct val="30000"/>
              </a:spcBef>
              <a:defRPr/>
            </a:pPr>
            <a:r>
              <a:rPr lang="en-US" b="1" smtClean="0"/>
              <a:t>DLA</a:t>
            </a:r>
            <a:r>
              <a:rPr lang="en-US" b="1" smtClean="0">
                <a:solidFill>
                  <a:schemeClr val="bg1"/>
                </a:solidFill>
              </a:rPr>
              <a:t> </a:t>
            </a:r>
            <a:r>
              <a:rPr lang="en-US" b="1" smtClean="0">
                <a:solidFill>
                  <a:schemeClr val="bg1"/>
                </a:solidFill>
                <a:hlinkClick r:id="rId7"/>
              </a:rPr>
              <a:t>http://www.dscr.dla.mil</a:t>
            </a:r>
            <a:r>
              <a:rPr lang="en-US" b="1" smtClean="0">
                <a:solidFill>
                  <a:schemeClr val="bg1"/>
                </a:solidFill>
              </a:rPr>
              <a:t> </a:t>
            </a:r>
          </a:p>
          <a:p>
            <a:pPr lvl="2" eaLnBrk="1" hangingPunct="1">
              <a:lnSpc>
                <a:spcPct val="90000"/>
              </a:lnSpc>
              <a:spcBef>
                <a:spcPct val="30000"/>
              </a:spcBef>
              <a:defRPr/>
            </a:pPr>
            <a:r>
              <a:rPr lang="en-US" b="1" smtClean="0"/>
              <a:t>EPA</a:t>
            </a:r>
            <a:r>
              <a:rPr lang="en-US" b="1" smtClean="0">
                <a:solidFill>
                  <a:schemeClr val="bg1"/>
                </a:solidFill>
              </a:rPr>
              <a:t> </a:t>
            </a:r>
            <a:r>
              <a:rPr lang="en-US" b="1" smtClean="0">
                <a:solidFill>
                  <a:schemeClr val="bg1"/>
                </a:solidFill>
                <a:hlinkClick r:id="rId8"/>
              </a:rPr>
              <a:t>http://yosemite1.epa.gov/oppt/eppstand2.nsf</a:t>
            </a:r>
            <a:r>
              <a:rPr lang="en-US" b="1" smtClean="0">
                <a:solidFill>
                  <a:schemeClr val="bg1"/>
                </a:solidFill>
              </a:rPr>
              <a:t> </a:t>
            </a:r>
          </a:p>
          <a:p>
            <a:pPr lvl="2" eaLnBrk="1" hangingPunct="1">
              <a:lnSpc>
                <a:spcPct val="90000"/>
              </a:lnSpc>
              <a:spcBef>
                <a:spcPct val="30000"/>
              </a:spcBef>
              <a:defRPr/>
            </a:pPr>
            <a:r>
              <a:rPr lang="en-US" b="1" smtClean="0"/>
              <a:t>CA Waste Management Board’s Recycled Content</a:t>
            </a:r>
            <a:r>
              <a:rPr lang="en-US" b="1" smtClean="0">
                <a:solidFill>
                  <a:schemeClr val="bg1"/>
                </a:solidFill>
              </a:rPr>
              <a:t> </a:t>
            </a:r>
            <a:r>
              <a:rPr lang="en-US" b="1" smtClean="0"/>
              <a:t>Database:</a:t>
            </a:r>
            <a:r>
              <a:rPr lang="en-US" b="1" smtClean="0">
                <a:solidFill>
                  <a:schemeClr val="bg1"/>
                </a:solidFill>
              </a:rPr>
              <a:t> </a:t>
            </a:r>
            <a:r>
              <a:rPr lang="en-US" b="1" smtClean="0">
                <a:solidFill>
                  <a:schemeClr val="bg1"/>
                </a:solidFill>
                <a:hlinkClick r:id="rId9"/>
              </a:rPr>
              <a:t>http://www.ciwmb.ca.gov/rcp/</a:t>
            </a:r>
            <a:r>
              <a:rPr lang="en-US" b="1" smtClean="0">
                <a:solidFill>
                  <a:schemeClr val="bg1"/>
                </a:solidFill>
              </a:rPr>
              <a:t> </a:t>
            </a:r>
          </a:p>
          <a:p>
            <a:pPr eaLnBrk="1" hangingPunct="1">
              <a:lnSpc>
                <a:spcPct val="90000"/>
              </a:lnSpc>
              <a:defRPr/>
            </a:pPr>
            <a:endParaRPr lang="en-US" sz="2800" smtClean="0"/>
          </a:p>
        </p:txBody>
      </p:sp>
      <p:pic>
        <p:nvPicPr>
          <p:cNvPr id="35845" name="Picture 9" descr="RECYC"/>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0" y="5827713"/>
            <a:ext cx="1012825" cy="1030287"/>
          </a:xfrm>
          <a:prstGeom prst="rect">
            <a:avLst/>
          </a:prstGeom>
          <a:noFill/>
          <a:ln w="9525">
            <a:noFill/>
            <a:miter lim="800000"/>
            <a:headEnd/>
            <a:tailEnd/>
          </a:ln>
        </p:spPr>
      </p:pic>
      <p:pic>
        <p:nvPicPr>
          <p:cNvPr id="35846" name="Picture 10" descr="doe"/>
          <p:cNvPicPr>
            <a:picLocks noChangeAspect="1" noChangeArrowheads="1"/>
          </p:cNvPicPr>
          <p:nvPr/>
        </p:nvPicPr>
        <p:blipFill>
          <a:blip r:embed="rId11" cstate="print"/>
          <a:srcRect/>
          <a:stretch>
            <a:fillRect/>
          </a:stretch>
        </p:blipFill>
        <p:spPr bwMode="auto">
          <a:xfrm>
            <a:off x="7413625" y="5810250"/>
            <a:ext cx="906463" cy="906463"/>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DE5584F0-E9DF-46AB-9983-9E4A9A4AAA8F}" type="slidenum">
              <a:rPr lang="en-US"/>
              <a:pPr>
                <a:defRPr/>
              </a:pPr>
              <a:t>34</a:t>
            </a:fld>
            <a:endParaRPr lang="en-US"/>
          </a:p>
        </p:txBody>
      </p:sp>
      <p:sp>
        <p:nvSpPr>
          <p:cNvPr id="485378" name="Rectangle 2"/>
          <p:cNvSpPr>
            <a:spLocks noGrp="1" noChangeArrowheads="1"/>
          </p:cNvSpPr>
          <p:nvPr>
            <p:ph type="title"/>
          </p:nvPr>
        </p:nvSpPr>
        <p:spPr>
          <a:xfrm>
            <a:off x="228600" y="350838"/>
            <a:ext cx="8915400" cy="1143000"/>
          </a:xfrm>
        </p:spPr>
        <p:txBody>
          <a:bodyPr/>
          <a:lstStyle/>
          <a:p>
            <a:pPr eaLnBrk="1" hangingPunct="1">
              <a:lnSpc>
                <a:spcPct val="85000"/>
              </a:lnSpc>
              <a:defRPr/>
            </a:pPr>
            <a:r>
              <a:rPr lang="en-US" smtClean="0"/>
              <a:t>How Will Purchases of EPA-</a:t>
            </a:r>
            <a:br>
              <a:rPr lang="en-US" smtClean="0"/>
            </a:br>
            <a:r>
              <a:rPr lang="en-US" smtClean="0"/>
              <a:t>Designated Items Be Monitored?</a:t>
            </a:r>
          </a:p>
        </p:txBody>
      </p:sp>
      <p:sp>
        <p:nvSpPr>
          <p:cNvPr id="485379" name="Rectangle 3"/>
          <p:cNvSpPr>
            <a:spLocks noGrp="1" noChangeArrowheads="1"/>
          </p:cNvSpPr>
          <p:nvPr>
            <p:ph type="body" idx="1"/>
          </p:nvPr>
        </p:nvSpPr>
        <p:spPr>
          <a:xfrm>
            <a:off x="2965450" y="1912938"/>
            <a:ext cx="5573713" cy="3135312"/>
          </a:xfrm>
        </p:spPr>
        <p:txBody>
          <a:bodyPr/>
          <a:lstStyle/>
          <a:p>
            <a:pPr eaLnBrk="1" hangingPunct="1">
              <a:spcBef>
                <a:spcPct val="40000"/>
              </a:spcBef>
              <a:defRPr/>
            </a:pPr>
            <a:r>
              <a:rPr lang="en-US" sz="3400" smtClean="0"/>
              <a:t>EPA RCRA Inspections</a:t>
            </a:r>
          </a:p>
          <a:p>
            <a:pPr eaLnBrk="1" hangingPunct="1">
              <a:spcBef>
                <a:spcPct val="40000"/>
              </a:spcBef>
              <a:defRPr/>
            </a:pPr>
            <a:r>
              <a:rPr lang="en-US" sz="3400" smtClean="0"/>
              <a:t>EPA Facility Questionnaires</a:t>
            </a:r>
          </a:p>
          <a:p>
            <a:pPr eaLnBrk="1" hangingPunct="1">
              <a:spcBef>
                <a:spcPct val="40000"/>
              </a:spcBef>
              <a:defRPr/>
            </a:pPr>
            <a:r>
              <a:rPr lang="en-US" sz="3400" smtClean="0"/>
              <a:t>Reporting of Purchases</a:t>
            </a:r>
          </a:p>
          <a:p>
            <a:pPr eaLnBrk="1" hangingPunct="1">
              <a:spcBef>
                <a:spcPct val="40000"/>
              </a:spcBef>
              <a:defRPr/>
            </a:pPr>
            <a:r>
              <a:rPr lang="en-US" sz="3400" smtClean="0"/>
              <a:t>Annual Purchase Card Audit</a:t>
            </a:r>
          </a:p>
          <a:p>
            <a:pPr eaLnBrk="1" hangingPunct="1">
              <a:spcBef>
                <a:spcPct val="40000"/>
              </a:spcBef>
              <a:defRPr/>
            </a:pPr>
            <a:r>
              <a:rPr lang="en-US" sz="3400" smtClean="0"/>
              <a:t>IG Inspections</a:t>
            </a:r>
          </a:p>
        </p:txBody>
      </p:sp>
      <p:pic>
        <p:nvPicPr>
          <p:cNvPr id="36869" name="Picture 4" descr="bd19827_"/>
          <p:cNvPicPr>
            <a:picLocks noChangeAspect="1" noChangeArrowheads="1"/>
          </p:cNvPicPr>
          <p:nvPr/>
        </p:nvPicPr>
        <p:blipFill>
          <a:blip r:embed="rId3" cstate="print"/>
          <a:srcRect/>
          <a:stretch>
            <a:fillRect/>
          </a:stretch>
        </p:blipFill>
        <p:spPr bwMode="auto">
          <a:xfrm>
            <a:off x="457200" y="2819400"/>
            <a:ext cx="2578100" cy="2279650"/>
          </a:xfrm>
          <a:prstGeom prst="rect">
            <a:avLst/>
          </a:prstGeom>
          <a:noFill/>
          <a:ln w="9525">
            <a:noFill/>
            <a:miter lim="800000"/>
            <a:headEnd/>
            <a:tailEnd/>
          </a:ln>
        </p:spPr>
      </p:pic>
      <p:pic>
        <p:nvPicPr>
          <p:cNvPr id="36870" name="Picture 6" descr="RECYC"/>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0" y="5827713"/>
            <a:ext cx="1012825" cy="1030287"/>
          </a:xfrm>
          <a:prstGeom prst="rect">
            <a:avLst/>
          </a:prstGeom>
          <a:noFill/>
          <a:ln w="9525">
            <a:noFill/>
            <a:miter lim="800000"/>
            <a:headEnd/>
            <a:tailEnd/>
          </a:ln>
        </p:spPr>
      </p:pic>
      <p:pic>
        <p:nvPicPr>
          <p:cNvPr id="36871" name="Picture 7" descr="doe"/>
          <p:cNvPicPr>
            <a:picLocks noChangeAspect="1" noChangeArrowheads="1"/>
          </p:cNvPicPr>
          <p:nvPr/>
        </p:nvPicPr>
        <p:blipFill>
          <a:blip r:embed="rId5" cstate="print"/>
          <a:srcRect/>
          <a:stretch>
            <a:fillRect/>
          </a:stretch>
        </p:blipFill>
        <p:spPr bwMode="auto">
          <a:xfrm>
            <a:off x="7413625" y="5810250"/>
            <a:ext cx="906463" cy="9064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pPr>
              <a:defRPr/>
            </a:pPr>
            <a:fld id="{21A20413-1973-479B-87ED-B6AEFA69D703}" type="slidenum">
              <a:rPr lang="en-US"/>
              <a:pPr>
                <a:defRPr/>
              </a:pPr>
              <a:t>35</a:t>
            </a:fld>
            <a:endParaRPr lang="en-US"/>
          </a:p>
        </p:txBody>
      </p:sp>
      <p:sp>
        <p:nvSpPr>
          <p:cNvPr id="557058" name="Rectangle 2"/>
          <p:cNvSpPr>
            <a:spLocks noGrp="1" noChangeArrowheads="1"/>
          </p:cNvSpPr>
          <p:nvPr>
            <p:ph type="title"/>
          </p:nvPr>
        </p:nvSpPr>
        <p:spPr/>
        <p:txBody>
          <a:bodyPr/>
          <a:lstStyle/>
          <a:p>
            <a:pPr eaLnBrk="1" hangingPunct="1">
              <a:defRPr/>
            </a:pPr>
            <a:r>
              <a:rPr lang="en-US" smtClean="0"/>
              <a:t>How Do I Report Purchase Card Transactions?</a:t>
            </a:r>
          </a:p>
        </p:txBody>
      </p:sp>
      <p:sp>
        <p:nvSpPr>
          <p:cNvPr id="557059" name="Rectangle 3"/>
          <p:cNvSpPr>
            <a:spLocks noGrp="1" noChangeArrowheads="1"/>
          </p:cNvSpPr>
          <p:nvPr>
            <p:ph type="body" sz="half" idx="1"/>
          </p:nvPr>
        </p:nvSpPr>
        <p:spPr>
          <a:xfrm>
            <a:off x="457200" y="1666875"/>
            <a:ext cx="7721600" cy="4897438"/>
          </a:xfrm>
        </p:spPr>
        <p:txBody>
          <a:bodyPr/>
          <a:lstStyle/>
          <a:p>
            <a:pPr lvl="1" eaLnBrk="1" hangingPunct="1">
              <a:defRPr/>
            </a:pPr>
            <a:endParaRPr lang="en-US" sz="2000" smtClean="0"/>
          </a:p>
          <a:p>
            <a:pPr lvl="1" eaLnBrk="1" hangingPunct="1">
              <a:defRPr/>
            </a:pPr>
            <a:r>
              <a:rPr lang="en-US" smtClean="0"/>
              <a:t>Purchases Should Be Reported Above the Micro-purchase Threshold</a:t>
            </a:r>
          </a:p>
          <a:p>
            <a:pPr lvl="1" eaLnBrk="1" hangingPunct="1">
              <a:defRPr/>
            </a:pPr>
            <a:r>
              <a:rPr lang="en-US" smtClean="0"/>
              <a:t>Affirmative Procurement Reporting Procedures Vary From Site to Site</a:t>
            </a:r>
          </a:p>
          <a:p>
            <a:pPr lvl="1" eaLnBrk="1" hangingPunct="1">
              <a:defRPr/>
            </a:pPr>
            <a:r>
              <a:rPr lang="en-US" smtClean="0"/>
              <a:t>Contact Your Recycling Coordinator, Green Acquisition Advocate, or Equivalent for Procedures at your Site </a:t>
            </a:r>
          </a:p>
          <a:p>
            <a:pPr lvl="1" eaLnBrk="1" hangingPunct="1">
              <a:defRPr/>
            </a:pPr>
            <a:r>
              <a:rPr lang="en-US" smtClean="0"/>
              <a:t>Contacts are at </a:t>
            </a:r>
            <a:r>
              <a:rPr lang="en-US" smtClean="0">
                <a:hlinkClick r:id="rId2"/>
              </a:rPr>
              <a:t>http://www.hss.doe.gov/pp/epp/</a:t>
            </a:r>
            <a:r>
              <a:rPr lang="en-US" sz="2000" smtClean="0"/>
              <a:t> </a:t>
            </a:r>
          </a:p>
        </p:txBody>
      </p:sp>
      <p:pic>
        <p:nvPicPr>
          <p:cNvPr id="37893" name="Picture 5" descr="RECYC"/>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0" y="5827713"/>
            <a:ext cx="1012825" cy="1030287"/>
          </a:xfrm>
          <a:prstGeom prst="rect">
            <a:avLst/>
          </a:prstGeom>
          <a:noFill/>
          <a:ln w="9525">
            <a:noFill/>
            <a:miter lim="800000"/>
            <a:headEnd/>
            <a:tailEnd/>
          </a:ln>
        </p:spPr>
      </p:pic>
      <p:pic>
        <p:nvPicPr>
          <p:cNvPr id="37894" name="Picture 9" descr="doe"/>
          <p:cNvPicPr>
            <a:picLocks noChangeAspect="1" noChangeArrowheads="1"/>
          </p:cNvPicPr>
          <p:nvPr/>
        </p:nvPicPr>
        <p:blipFill>
          <a:blip r:embed="rId4" cstate="print"/>
          <a:srcRect/>
          <a:stretch>
            <a:fillRect/>
          </a:stretch>
        </p:blipFill>
        <p:spPr bwMode="auto">
          <a:xfrm>
            <a:off x="7413625" y="5810250"/>
            <a:ext cx="906463" cy="9064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p>
            <a:pPr>
              <a:defRPr/>
            </a:pPr>
            <a:fld id="{29D02147-7235-451B-9B10-E8CA6DB956D3}" type="slidenum">
              <a:rPr lang="en-US"/>
              <a:pPr>
                <a:defRPr/>
              </a:pPr>
              <a:t>36</a:t>
            </a:fld>
            <a:endParaRPr lang="en-US"/>
          </a:p>
        </p:txBody>
      </p:sp>
      <p:sp>
        <p:nvSpPr>
          <p:cNvPr id="486402" name="Rectangle 2"/>
          <p:cNvSpPr>
            <a:spLocks noGrp="1" noChangeArrowheads="1"/>
          </p:cNvSpPr>
          <p:nvPr>
            <p:ph type="title"/>
          </p:nvPr>
        </p:nvSpPr>
        <p:spPr>
          <a:xfrm>
            <a:off x="1057275" y="534988"/>
            <a:ext cx="6972300" cy="792162"/>
          </a:xfrm>
        </p:spPr>
        <p:txBody>
          <a:bodyPr/>
          <a:lstStyle/>
          <a:p>
            <a:pPr eaLnBrk="1" hangingPunct="1">
              <a:defRPr/>
            </a:pPr>
            <a:r>
              <a:rPr lang="en-US" smtClean="0"/>
              <a:t/>
            </a:r>
            <a:br>
              <a:rPr lang="en-US" smtClean="0"/>
            </a:br>
            <a:r>
              <a:rPr lang="en-US" sz="3600" smtClean="0"/>
              <a:t>What Should You Do?</a:t>
            </a:r>
          </a:p>
        </p:txBody>
      </p:sp>
      <p:sp>
        <p:nvSpPr>
          <p:cNvPr id="486403" name="Rectangle 3"/>
          <p:cNvSpPr>
            <a:spLocks noGrp="1" noChangeArrowheads="1"/>
          </p:cNvSpPr>
          <p:nvPr>
            <p:ph type="body" sz="half" idx="1"/>
          </p:nvPr>
        </p:nvSpPr>
        <p:spPr>
          <a:xfrm>
            <a:off x="390525" y="1817688"/>
            <a:ext cx="8201025" cy="5040312"/>
          </a:xfrm>
        </p:spPr>
        <p:txBody>
          <a:bodyPr/>
          <a:lstStyle/>
          <a:p>
            <a:pPr lvl="1" eaLnBrk="1" hangingPunct="1">
              <a:lnSpc>
                <a:spcPct val="90000"/>
              </a:lnSpc>
              <a:spcAft>
                <a:spcPct val="20000"/>
              </a:spcAft>
              <a:tabLst>
                <a:tab pos="6681788" algn="l"/>
                <a:tab pos="6967538" algn="l"/>
                <a:tab pos="7605713" algn="l"/>
              </a:tabLst>
              <a:defRPr/>
            </a:pPr>
            <a:r>
              <a:rPr lang="en-US" sz="2400" dirty="0" smtClean="0"/>
              <a:t>Keep the list of designated products handy or bookmark EPA’s and USDA’s  Home Pages </a:t>
            </a:r>
            <a:r>
              <a:rPr lang="en-US" sz="2400" smtClean="0"/>
              <a:t>(slide 33) and </a:t>
            </a:r>
            <a:r>
              <a:rPr lang="en-US" sz="2400" dirty="0" smtClean="0"/>
              <a:t>refer to them when planning purchases</a:t>
            </a:r>
          </a:p>
          <a:p>
            <a:pPr lvl="1" eaLnBrk="1" hangingPunct="1">
              <a:lnSpc>
                <a:spcPct val="90000"/>
              </a:lnSpc>
              <a:spcAft>
                <a:spcPct val="20000"/>
              </a:spcAft>
              <a:tabLst>
                <a:tab pos="6681788" algn="l"/>
                <a:tab pos="6967538" algn="l"/>
                <a:tab pos="7605713" algn="l"/>
              </a:tabLst>
              <a:defRPr/>
            </a:pPr>
            <a:r>
              <a:rPr lang="en-US" sz="2400" dirty="0" smtClean="0"/>
              <a:t>Maximize your purchases of recycled-</a:t>
            </a:r>
            <a:br>
              <a:rPr lang="en-US" sz="2400" dirty="0" smtClean="0"/>
            </a:br>
            <a:r>
              <a:rPr lang="en-US" sz="2400" dirty="0" smtClean="0"/>
              <a:t>content items by</a:t>
            </a:r>
          </a:p>
          <a:p>
            <a:pPr lvl="2" eaLnBrk="1" hangingPunct="1">
              <a:lnSpc>
                <a:spcPct val="90000"/>
              </a:lnSpc>
              <a:tabLst>
                <a:tab pos="6681788" algn="l"/>
                <a:tab pos="6967538" algn="l"/>
                <a:tab pos="7605713" algn="l"/>
              </a:tabLst>
              <a:defRPr/>
            </a:pPr>
            <a:r>
              <a:rPr lang="en-US" dirty="0" smtClean="0"/>
              <a:t>Searching for recycled-content products</a:t>
            </a:r>
            <a:br>
              <a:rPr lang="en-US" dirty="0" smtClean="0"/>
            </a:br>
            <a:r>
              <a:rPr lang="en-US" dirty="0" smtClean="0"/>
              <a:t>in catalogs and online sources</a:t>
            </a:r>
          </a:p>
          <a:p>
            <a:pPr lvl="2" eaLnBrk="1" hangingPunct="1">
              <a:lnSpc>
                <a:spcPct val="90000"/>
              </a:lnSpc>
              <a:tabLst>
                <a:tab pos="6681788" algn="l"/>
                <a:tab pos="6967538" algn="l"/>
                <a:tab pos="7605713" algn="l"/>
              </a:tabLst>
              <a:defRPr/>
            </a:pPr>
            <a:r>
              <a:rPr lang="en-US" dirty="0" smtClean="0"/>
              <a:t>Requesting recycled-content items from your </a:t>
            </a:r>
            <a:br>
              <a:rPr lang="en-US" dirty="0" smtClean="0"/>
            </a:br>
            <a:r>
              <a:rPr lang="en-US" dirty="0" smtClean="0"/>
              <a:t>vendors</a:t>
            </a:r>
          </a:p>
          <a:p>
            <a:pPr lvl="1" eaLnBrk="1" hangingPunct="1">
              <a:lnSpc>
                <a:spcPct val="90000"/>
              </a:lnSpc>
              <a:spcAft>
                <a:spcPct val="20000"/>
              </a:spcAft>
              <a:tabLst>
                <a:tab pos="6681788" algn="l"/>
                <a:tab pos="6967538" algn="l"/>
                <a:tab pos="7605713" algn="l"/>
              </a:tabLst>
              <a:defRPr/>
            </a:pPr>
            <a:r>
              <a:rPr lang="en-US" sz="2400" dirty="0" smtClean="0"/>
              <a:t>Document  purchases not meeting recycled or </a:t>
            </a:r>
            <a:r>
              <a:rPr lang="en-US" sz="2400" dirty="0" err="1" smtClean="0"/>
              <a:t>biopreferred</a:t>
            </a:r>
            <a:r>
              <a:rPr lang="en-US" sz="2400" dirty="0" smtClean="0"/>
              <a:t> content requirements for reasons of availability, price or performance</a:t>
            </a:r>
          </a:p>
        </p:txBody>
      </p:sp>
      <p:pic>
        <p:nvPicPr>
          <p:cNvPr id="38917" name="Picture 4" descr="bd09974_"/>
          <p:cNvPicPr>
            <a:picLocks noChangeAspect="1" noChangeArrowheads="1"/>
          </p:cNvPicPr>
          <p:nvPr/>
        </p:nvPicPr>
        <p:blipFill>
          <a:blip r:embed="rId3" cstate="print"/>
          <a:srcRect/>
          <a:stretch>
            <a:fillRect/>
          </a:stretch>
        </p:blipFill>
        <p:spPr bwMode="auto">
          <a:xfrm>
            <a:off x="561975" y="357188"/>
            <a:ext cx="1482725" cy="1204912"/>
          </a:xfrm>
          <a:prstGeom prst="rect">
            <a:avLst/>
          </a:prstGeom>
          <a:noFill/>
          <a:ln w="9525">
            <a:noFill/>
            <a:miter lim="800000"/>
            <a:headEnd/>
            <a:tailEnd/>
          </a:ln>
        </p:spPr>
      </p:pic>
      <p:sp>
        <p:nvSpPr>
          <p:cNvPr id="38918" name="Rectangle 5"/>
          <p:cNvSpPr>
            <a:spLocks noChangeArrowheads="1"/>
          </p:cNvSpPr>
          <p:nvPr/>
        </p:nvSpPr>
        <p:spPr bwMode="auto">
          <a:xfrm>
            <a:off x="6705600" y="3048000"/>
            <a:ext cx="2133600" cy="1676400"/>
          </a:xfrm>
          <a:prstGeom prst="rect">
            <a:avLst/>
          </a:prstGeom>
          <a:noFill/>
          <a:ln w="9525">
            <a:noFill/>
            <a:miter lim="800000"/>
            <a:headEnd/>
            <a:tailEnd/>
          </a:ln>
        </p:spPr>
        <p:txBody>
          <a:bodyPr wrap="none" anchor="ctr"/>
          <a:lstStyle/>
          <a:p>
            <a:endParaRPr lang="en-US"/>
          </a:p>
        </p:txBody>
      </p:sp>
      <p:pic>
        <p:nvPicPr>
          <p:cNvPr id="38919" name="Picture 7" descr="RECYC"/>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0" y="5827713"/>
            <a:ext cx="1012825" cy="1030287"/>
          </a:xfrm>
          <a:prstGeom prst="rect">
            <a:avLst/>
          </a:prstGeom>
          <a:noFill/>
          <a:ln w="9525">
            <a:noFill/>
            <a:miter lim="800000"/>
            <a:headEnd/>
            <a:tailEnd/>
          </a:ln>
        </p:spPr>
      </p:pic>
      <p:pic>
        <p:nvPicPr>
          <p:cNvPr id="38920" name="Picture 11" descr="doe"/>
          <p:cNvPicPr>
            <a:picLocks noChangeAspect="1" noChangeArrowheads="1"/>
          </p:cNvPicPr>
          <p:nvPr/>
        </p:nvPicPr>
        <p:blipFill>
          <a:blip r:embed="rId5" cstate="print"/>
          <a:srcRect/>
          <a:stretch>
            <a:fillRect/>
          </a:stretch>
        </p:blipFill>
        <p:spPr bwMode="auto">
          <a:xfrm>
            <a:off x="7413625" y="5810250"/>
            <a:ext cx="906463" cy="906463"/>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pPr>
              <a:defRPr/>
            </a:pPr>
            <a:fld id="{370C0CF4-EFC2-4EF8-A7DC-7BE511028DEB}" type="slidenum">
              <a:rPr lang="en-US"/>
              <a:pPr>
                <a:defRPr/>
              </a:pPr>
              <a:t>37</a:t>
            </a:fld>
            <a:endParaRPr lang="en-US"/>
          </a:p>
        </p:txBody>
      </p:sp>
      <p:sp>
        <p:nvSpPr>
          <p:cNvPr id="487426" name="Rectangle 2"/>
          <p:cNvSpPr>
            <a:spLocks noGrp="1" noChangeArrowheads="1"/>
          </p:cNvSpPr>
          <p:nvPr>
            <p:ph type="title"/>
          </p:nvPr>
        </p:nvSpPr>
        <p:spPr>
          <a:xfrm>
            <a:off x="574675" y="0"/>
            <a:ext cx="8332788" cy="1143000"/>
          </a:xfrm>
        </p:spPr>
        <p:txBody>
          <a:bodyPr/>
          <a:lstStyle/>
          <a:p>
            <a:pPr eaLnBrk="1" hangingPunct="1">
              <a:defRPr/>
            </a:pPr>
            <a:r>
              <a:rPr lang="en-US" dirty="0" smtClean="0"/>
              <a:t>Need More Information?</a:t>
            </a:r>
          </a:p>
        </p:txBody>
      </p:sp>
      <p:sp>
        <p:nvSpPr>
          <p:cNvPr id="487427" name="Text Box 3"/>
          <p:cNvSpPr txBox="1">
            <a:spLocks noGrp="1" noChangeArrowheads="1"/>
          </p:cNvSpPr>
          <p:nvPr>
            <p:ph type="body" idx="1"/>
          </p:nvPr>
        </p:nvSpPr>
        <p:spPr>
          <a:xfrm>
            <a:off x="385763" y="984250"/>
            <a:ext cx="8499475" cy="5165725"/>
          </a:xfrm>
        </p:spPr>
        <p:txBody>
          <a:bodyPr/>
          <a:lstStyle/>
          <a:p>
            <a:pPr defTabSz="238125" eaLnBrk="1" hangingPunct="1">
              <a:lnSpc>
                <a:spcPct val="90000"/>
              </a:lnSpc>
              <a:spcBef>
                <a:spcPct val="30000"/>
              </a:spcBef>
              <a:buFont typeface="Wingdings" pitchFamily="2" charset="2"/>
              <a:buNone/>
              <a:defRPr/>
            </a:pPr>
            <a:r>
              <a:rPr lang="en-US" sz="2400" i="1" dirty="0" smtClean="0"/>
              <a:t>Denise Clarke </a:t>
            </a:r>
            <a:r>
              <a:rPr lang="en-US" sz="2400" i="1" dirty="0" smtClean="0">
                <a:solidFill>
                  <a:srgbClr val="FFCC99"/>
                </a:solidFill>
              </a:rPr>
              <a:t>			</a:t>
            </a:r>
            <a:r>
              <a:rPr lang="en-US" sz="2400" dirty="0" smtClean="0"/>
              <a:t>DOE Purchase Card Program Manager</a:t>
            </a:r>
            <a:br>
              <a:rPr lang="en-US" sz="2400" dirty="0" smtClean="0"/>
            </a:br>
            <a:r>
              <a:rPr lang="en-US" sz="2400" dirty="0" smtClean="0"/>
              <a:t>												(202-287-1748)</a:t>
            </a:r>
          </a:p>
          <a:p>
            <a:pPr defTabSz="238125" eaLnBrk="1" hangingPunct="1">
              <a:lnSpc>
                <a:spcPct val="90000"/>
              </a:lnSpc>
              <a:spcBef>
                <a:spcPct val="30000"/>
              </a:spcBef>
              <a:buFont typeface="Wingdings" pitchFamily="2" charset="2"/>
              <a:buNone/>
              <a:defRPr/>
            </a:pPr>
            <a:r>
              <a:rPr lang="en-US" sz="2400" i="1" dirty="0" smtClean="0"/>
              <a:t>Richard Langston 	</a:t>
            </a:r>
            <a:r>
              <a:rPr lang="en-US" sz="2400" dirty="0" smtClean="0"/>
              <a:t>Procurement Policy Analyst</a:t>
            </a:r>
            <a:br>
              <a:rPr lang="en-US" sz="2400" dirty="0" smtClean="0"/>
            </a:br>
            <a:r>
              <a:rPr lang="en-US" sz="2400" dirty="0" smtClean="0"/>
              <a:t>												(202-287-1339)</a:t>
            </a:r>
          </a:p>
          <a:p>
            <a:pPr defTabSz="238125" eaLnBrk="1" hangingPunct="1">
              <a:lnSpc>
                <a:spcPct val="90000"/>
              </a:lnSpc>
              <a:spcBef>
                <a:spcPct val="0"/>
              </a:spcBef>
              <a:buClr>
                <a:schemeClr val="bg1"/>
              </a:buClr>
              <a:buFont typeface="Wingdings" pitchFamily="2" charset="2"/>
              <a:buNone/>
              <a:defRPr/>
            </a:pPr>
            <a:r>
              <a:rPr lang="en-US" sz="2400" i="1" dirty="0" smtClean="0"/>
              <a:t>Jeff Eagan        	</a:t>
            </a:r>
            <a:r>
              <a:rPr lang="en-US" sz="2400" i="1" dirty="0" smtClean="0">
                <a:solidFill>
                  <a:srgbClr val="FFCC99"/>
                </a:solidFill>
              </a:rPr>
              <a:t>	   </a:t>
            </a:r>
            <a:r>
              <a:rPr lang="en-US" sz="2400" dirty="0" smtClean="0"/>
              <a:t>Sustainable Acquisition </a:t>
            </a:r>
            <a:br>
              <a:rPr lang="en-US" sz="2400" dirty="0" smtClean="0"/>
            </a:br>
            <a:r>
              <a:rPr lang="en-US" sz="2400" dirty="0" smtClean="0"/>
              <a:t>												Program Manager</a:t>
            </a:r>
            <a:br>
              <a:rPr lang="en-US" sz="2400" dirty="0" smtClean="0"/>
            </a:br>
            <a:r>
              <a:rPr lang="en-US" sz="2400" dirty="0" smtClean="0"/>
              <a:t>												(202-586-4598)</a:t>
            </a:r>
          </a:p>
          <a:p>
            <a:pPr defTabSz="238125" eaLnBrk="1" hangingPunct="1">
              <a:lnSpc>
                <a:spcPct val="90000"/>
              </a:lnSpc>
              <a:spcBef>
                <a:spcPct val="30000"/>
              </a:spcBef>
              <a:buFont typeface="Wingdings" pitchFamily="2" charset="2"/>
              <a:buNone/>
              <a:defRPr/>
            </a:pPr>
            <a:endParaRPr lang="en-US" sz="2400" b="1" dirty="0" smtClean="0">
              <a:solidFill>
                <a:srgbClr val="FFFF66"/>
              </a:solidFill>
              <a:effectLst/>
            </a:endParaRPr>
          </a:p>
          <a:p>
            <a:pPr defTabSz="238125" eaLnBrk="1" hangingPunct="1">
              <a:lnSpc>
                <a:spcPct val="90000"/>
              </a:lnSpc>
              <a:spcBef>
                <a:spcPct val="30000"/>
              </a:spcBef>
              <a:buFont typeface="Wingdings" pitchFamily="2" charset="2"/>
              <a:buNone/>
              <a:defRPr/>
            </a:pPr>
            <a:r>
              <a:rPr lang="en-US" sz="2400" b="1" dirty="0" smtClean="0">
                <a:solidFill>
                  <a:srgbClr val="FFFF66"/>
                </a:solidFill>
                <a:effectLst/>
              </a:rPr>
              <a:t>Print your completion certificate from the next slide.  If you are using </a:t>
            </a:r>
            <a:r>
              <a:rPr lang="en-US" sz="2400" b="1" dirty="0" err="1" smtClean="0">
                <a:solidFill>
                  <a:srgbClr val="FFFF66"/>
                </a:solidFill>
                <a:effectLst/>
              </a:rPr>
              <a:t>NetScape</a:t>
            </a:r>
            <a:r>
              <a:rPr lang="en-US" sz="2400" b="1" dirty="0" smtClean="0">
                <a:solidFill>
                  <a:srgbClr val="FFFF66"/>
                </a:solidFill>
                <a:effectLst/>
              </a:rPr>
              <a:t>, press escape if in view mode, click on the center of the slide, enter your name, then print slide 35.  If you are using Internet Explorer, right click on the next slide, select EDIT, insert your name and then click outside the slide; print slide 35.  </a:t>
            </a:r>
          </a:p>
          <a:p>
            <a:pPr defTabSz="238125" eaLnBrk="1" hangingPunct="1">
              <a:lnSpc>
                <a:spcPct val="90000"/>
              </a:lnSpc>
              <a:spcBef>
                <a:spcPct val="30000"/>
              </a:spcBef>
              <a:buFont typeface="Wingdings" pitchFamily="2" charset="2"/>
              <a:buNone/>
              <a:defRPr/>
            </a:pPr>
            <a:r>
              <a:rPr lang="en-US" sz="2400" b="1" dirty="0" smtClean="0">
                <a:solidFill>
                  <a:srgbClr val="FFFF66"/>
                </a:solidFill>
              </a:rPr>
              <a:t>Furnish a copy to your local purchase card coordinator!</a:t>
            </a:r>
          </a:p>
        </p:txBody>
      </p:sp>
      <p:sp>
        <p:nvSpPr>
          <p:cNvPr id="487428" name="Text Box 4"/>
          <p:cNvSpPr txBox="1">
            <a:spLocks noChangeArrowheads="1"/>
          </p:cNvSpPr>
          <p:nvPr/>
        </p:nvSpPr>
        <p:spPr bwMode="auto">
          <a:xfrm>
            <a:off x="1771650" y="3657600"/>
            <a:ext cx="5638800" cy="1676400"/>
          </a:xfrm>
          <a:prstGeom prst="rect">
            <a:avLst/>
          </a:prstGeom>
          <a:noFill/>
          <a:ln w="12700">
            <a:noFill/>
            <a:miter lim="800000"/>
            <a:headEnd type="none" w="sm" len="sm"/>
            <a:tailEnd type="none" w="sm" len="sm"/>
          </a:ln>
          <a:effectLst/>
        </p:spPr>
        <p:txBody>
          <a:bodyPr/>
          <a:lstStyle/>
          <a:p>
            <a:pPr marL="342900" indent="-342900">
              <a:spcBef>
                <a:spcPct val="30000"/>
              </a:spcBef>
              <a:defRPr/>
            </a:pPr>
            <a:endParaRPr lang="en-US" sz="2400" b="1">
              <a:solidFill>
                <a:schemeClr val="bg1"/>
              </a:solidFill>
              <a:effectLst>
                <a:outerShdw blurRad="38100" dist="38100" dir="2700000" algn="tl">
                  <a:srgbClr val="000000"/>
                </a:outerShdw>
              </a:effectLst>
              <a:latin typeface="Times New Roman" pitchFamily="18" charset="0"/>
            </a:endParaRPr>
          </a:p>
        </p:txBody>
      </p:sp>
      <p:sp>
        <p:nvSpPr>
          <p:cNvPr id="487429" name="Text Box 5"/>
          <p:cNvSpPr txBox="1">
            <a:spLocks noChangeArrowheads="1"/>
          </p:cNvSpPr>
          <p:nvPr/>
        </p:nvSpPr>
        <p:spPr bwMode="auto">
          <a:xfrm>
            <a:off x="1771650" y="5029200"/>
            <a:ext cx="5638800" cy="1676400"/>
          </a:xfrm>
          <a:prstGeom prst="rect">
            <a:avLst/>
          </a:prstGeom>
          <a:noFill/>
          <a:ln w="12700">
            <a:noFill/>
            <a:miter lim="800000"/>
            <a:headEnd type="none" w="sm" len="sm"/>
            <a:tailEnd type="none" w="sm" len="sm"/>
          </a:ln>
          <a:effectLst/>
        </p:spPr>
        <p:txBody>
          <a:bodyPr/>
          <a:lstStyle/>
          <a:p>
            <a:pPr marL="342900" indent="-342900">
              <a:spcBef>
                <a:spcPct val="30000"/>
              </a:spcBef>
              <a:defRPr/>
            </a:pPr>
            <a:endParaRPr lang="en-US" sz="2400" b="1">
              <a:solidFill>
                <a:schemeClr val="bg1"/>
              </a:solidFill>
              <a:effectLst>
                <a:outerShdw blurRad="38100" dist="38100" dir="2700000" algn="tl">
                  <a:srgbClr val="000000"/>
                </a:outerShdw>
              </a:effectLst>
              <a:latin typeface="Times New Roman" pitchFamily="18" charset="0"/>
            </a:endParaRPr>
          </a:p>
        </p:txBody>
      </p:sp>
      <p:pic>
        <p:nvPicPr>
          <p:cNvPr id="39943" name="Picture 6" descr="bd09655_"/>
          <p:cNvPicPr>
            <a:picLocks noChangeAspect="1" noChangeArrowheads="1"/>
          </p:cNvPicPr>
          <p:nvPr/>
        </p:nvPicPr>
        <p:blipFill>
          <a:blip r:embed="rId4" cstate="print"/>
          <a:srcRect/>
          <a:stretch>
            <a:fillRect/>
          </a:stretch>
        </p:blipFill>
        <p:spPr bwMode="auto">
          <a:xfrm>
            <a:off x="7104063" y="1641475"/>
            <a:ext cx="1571625" cy="1836738"/>
          </a:xfrm>
          <a:prstGeom prst="rect">
            <a:avLst/>
          </a:prstGeom>
          <a:noFill/>
          <a:ln w="9525">
            <a:noFill/>
            <a:miter lim="800000"/>
            <a:headEnd/>
            <a:tailEnd/>
          </a:ln>
        </p:spPr>
      </p:pic>
      <p:sp>
        <p:nvSpPr>
          <p:cNvPr id="487433" name="Text Box 9"/>
          <p:cNvSpPr txBox="1">
            <a:spLocks noChangeArrowheads="1"/>
          </p:cNvSpPr>
          <p:nvPr/>
        </p:nvSpPr>
        <p:spPr bwMode="auto">
          <a:xfrm>
            <a:off x="6789738" y="2851150"/>
            <a:ext cx="1997075" cy="457200"/>
          </a:xfrm>
          <a:prstGeom prst="rect">
            <a:avLst/>
          </a:prstGeom>
          <a:noFill/>
          <a:ln w="9525">
            <a:noFill/>
            <a:miter lim="800000"/>
            <a:headEnd/>
            <a:tailEnd/>
          </a:ln>
          <a:effectLst/>
        </p:spPr>
        <p:txBody>
          <a:bodyPr>
            <a:spAutoFit/>
          </a:bodyPr>
          <a:lstStyle/>
          <a:p>
            <a:pPr>
              <a:defRPr/>
            </a:pPr>
            <a:endParaRPr lang="en-US" sz="2400">
              <a:effectLst>
                <a:outerShdw blurRad="38100" dist="38100" dir="2700000" algn="tl">
                  <a:srgbClr val="000000"/>
                </a:outerShdw>
              </a:effectLst>
              <a:latin typeface="Times New Roman" pitchFamily="18" charset="0"/>
            </a:endParaRPr>
          </a:p>
        </p:txBody>
      </p:sp>
      <p:sp>
        <p:nvSpPr>
          <p:cNvPr id="39945" name="Text Box 10"/>
          <p:cNvSpPr txBox="1">
            <a:spLocks noChangeArrowheads="1"/>
          </p:cNvSpPr>
          <p:nvPr/>
        </p:nvSpPr>
        <p:spPr bwMode="auto">
          <a:xfrm>
            <a:off x="1550988" y="3462338"/>
            <a:ext cx="5672137" cy="603250"/>
          </a:xfrm>
          <a:prstGeom prst="rect">
            <a:avLst/>
          </a:prstGeom>
          <a:noFill/>
          <a:ln w="9525">
            <a:noFill/>
            <a:miter lim="800000"/>
            <a:headEnd/>
            <a:tailEnd/>
          </a:ln>
        </p:spPr>
        <p:txBody>
          <a:bodyPr>
            <a:spAutoFit/>
          </a:bodyPr>
          <a:lstStyle/>
          <a:p>
            <a:pPr algn="ctr">
              <a:lnSpc>
                <a:spcPct val="80000"/>
              </a:lnSpc>
            </a:pPr>
            <a:r>
              <a:rPr lang="en-US">
                <a:solidFill>
                  <a:srgbClr val="FFFF66"/>
                </a:solidFill>
              </a:rPr>
              <a:t>Just one more step – Prepare your Certificate</a:t>
            </a:r>
          </a:p>
          <a:p>
            <a:pPr algn="ctr">
              <a:lnSpc>
                <a:spcPct val="80000"/>
              </a:lnSpc>
            </a:pPr>
            <a:r>
              <a:rPr lang="en-US">
                <a:solidFill>
                  <a:srgbClr val="FFFF66"/>
                </a:solidFill>
              </a:rPr>
              <a:t>Thanks for learning about our Program.</a:t>
            </a:r>
            <a:r>
              <a:rPr lang="en-US" sz="2400">
                <a:solidFill>
                  <a:srgbClr val="FFFF66"/>
                </a:solidFill>
                <a:latin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nodePh="1">
                                  <p:stCondLst>
                                    <p:cond delay="0"/>
                                  </p:stCondLst>
                                  <p:endCondLst>
                                    <p:cond evt="begin" delay="0">
                                      <p:tn val="5"/>
                                    </p:cond>
                                  </p:endCondLst>
                                  <p:childTnLst>
                                    <p:set>
                                      <p:cBhvr>
                                        <p:cTn id="6" dur="1" fill="hold">
                                          <p:stCondLst>
                                            <p:cond delay="0"/>
                                          </p:stCondLst>
                                        </p:cTn>
                                        <p:tgtEl>
                                          <p:spTgt spid="487428"/>
                                        </p:tgtEl>
                                        <p:attrNameLst>
                                          <p:attrName>style.visibility</p:attrName>
                                        </p:attrNameLst>
                                      </p:cBhvr>
                                      <p:to>
                                        <p:strVal val="visible"/>
                                      </p:to>
                                    </p:set>
                                    <p:animEffect transition="in" filter="slide(fromBottom)">
                                      <p:cBhvr>
                                        <p:cTn id="7" dur="500"/>
                                        <p:tgtEl>
                                          <p:spTgt spid="487428"/>
                                        </p:tgtEl>
                                      </p:cBhvr>
                                    </p:animEffect>
                                  </p:childTnLst>
                                  <p:subTnLst>
                                    <p:audio>
                                      <p:cMediaNode>
                                        <p:cTn display="0" masterRel="sameClick">
                                          <p:stCondLst>
                                            <p:cond evt="begin" delay="0">
                                              <p:tn val="5"/>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28"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55010" name="Text Box 2"/>
          <p:cNvSpPr txBox="1">
            <a:spLocks noChangeArrowheads="1"/>
          </p:cNvSpPr>
          <p:nvPr/>
        </p:nvSpPr>
        <p:spPr bwMode="auto">
          <a:xfrm>
            <a:off x="638175" y="790575"/>
            <a:ext cx="1497013" cy="457200"/>
          </a:xfrm>
          <a:prstGeom prst="rect">
            <a:avLst/>
          </a:prstGeom>
          <a:noFill/>
          <a:ln w="9525">
            <a:noFill/>
            <a:miter lim="800000"/>
            <a:headEnd/>
            <a:tailEnd/>
          </a:ln>
          <a:effectLst/>
        </p:spPr>
        <p:txBody>
          <a:bodyPr>
            <a:spAutoFit/>
          </a:bodyPr>
          <a:lstStyle/>
          <a:p>
            <a:pPr>
              <a:defRPr/>
            </a:pPr>
            <a:endParaRPr lang="en-US" sz="2400">
              <a:effectLst>
                <a:outerShdw blurRad="38100" dist="38100" dir="2700000" algn="tl">
                  <a:srgbClr val="000000"/>
                </a:outerShdw>
              </a:effectLst>
              <a:latin typeface="Times New Roman" pitchFamily="18" charset="0"/>
            </a:endParaRPr>
          </a:p>
        </p:txBody>
      </p:sp>
      <p:sp>
        <p:nvSpPr>
          <p:cNvPr id="555012" name="Rectangle 4"/>
          <p:cNvSpPr>
            <a:spLocks noChangeArrowheads="1"/>
          </p:cNvSpPr>
          <p:nvPr/>
        </p:nvSpPr>
        <p:spPr bwMode="auto">
          <a:xfrm>
            <a:off x="1501775" y="1468438"/>
            <a:ext cx="6638925" cy="5262562"/>
          </a:xfrm>
          <a:prstGeom prst="rect">
            <a:avLst/>
          </a:prstGeom>
          <a:noFill/>
          <a:ln w="9525">
            <a:noFill/>
            <a:miter lim="800000"/>
            <a:headEnd/>
            <a:tailEnd/>
          </a:ln>
          <a:effectLst/>
        </p:spPr>
        <p:txBody>
          <a:bodyPr>
            <a:spAutoFit/>
          </a:bodyPr>
          <a:lstStyle/>
          <a:p>
            <a:pPr algn="ctr">
              <a:defRPr/>
            </a:pPr>
            <a:r>
              <a:rPr lang="en-US" sz="2400" b="1" dirty="0">
                <a:effectLst>
                  <a:outerShdw blurRad="38100" dist="38100" dir="2700000" algn="tl">
                    <a:srgbClr val="000000"/>
                  </a:outerShdw>
                </a:effectLst>
                <a:latin typeface="Times New Roman" pitchFamily="18" charset="0"/>
                <a:cs typeface="Times New Roman" pitchFamily="18" charset="0"/>
              </a:rPr>
              <a:t>U.S. DEPARTMENT OF ENERGY </a:t>
            </a:r>
            <a:endParaRPr lang="en-US" sz="2400" dirty="0">
              <a:effectLst>
                <a:outerShdw blurRad="38100" dist="38100" dir="2700000" algn="tl">
                  <a:srgbClr val="000000"/>
                </a:outerShdw>
              </a:effectLst>
              <a:latin typeface="Times New Roman" pitchFamily="18" charset="0"/>
              <a:cs typeface="Times New Roman" pitchFamily="18" charset="0"/>
            </a:endParaRPr>
          </a:p>
          <a:p>
            <a:pPr algn="ctr">
              <a:defRPr/>
            </a:pPr>
            <a:r>
              <a:rPr lang="en-US" sz="2400" b="1" dirty="0">
                <a:effectLst>
                  <a:outerShdw blurRad="38100" dist="38100" dir="2700000" algn="tl">
                    <a:srgbClr val="000000"/>
                  </a:outerShdw>
                </a:effectLst>
                <a:latin typeface="Times New Roman" pitchFamily="18" charset="0"/>
                <a:cs typeface="Times New Roman" pitchFamily="18" charset="0"/>
              </a:rPr>
              <a:t>AFFIRMATIVE AND ENVIRONMENTALLY PREFERABLE PROCUREMENT </a:t>
            </a:r>
            <a:endParaRPr lang="en-US" sz="2400" dirty="0">
              <a:effectLst>
                <a:outerShdw blurRad="38100" dist="38100" dir="2700000" algn="tl">
                  <a:srgbClr val="000000"/>
                </a:outerShdw>
              </a:effectLst>
              <a:latin typeface="Times New Roman" pitchFamily="18" charset="0"/>
              <a:cs typeface="Times New Roman" pitchFamily="18" charset="0"/>
            </a:endParaRPr>
          </a:p>
          <a:p>
            <a:pPr algn="ctr">
              <a:defRPr/>
            </a:pPr>
            <a:r>
              <a:rPr lang="en-US" sz="2400" b="1" dirty="0">
                <a:effectLst>
                  <a:outerShdw blurRad="38100" dist="38100" dir="2700000" algn="tl">
                    <a:srgbClr val="000000"/>
                  </a:outerShdw>
                </a:effectLst>
                <a:latin typeface="Times New Roman" pitchFamily="18" charset="0"/>
                <a:cs typeface="Times New Roman" pitchFamily="18" charset="0"/>
              </a:rPr>
              <a:t>TRAINING FOR PURCHASE CARD USERS</a:t>
            </a:r>
            <a:endParaRPr lang="en-US" sz="2400" dirty="0">
              <a:effectLst>
                <a:outerShdw blurRad="38100" dist="38100" dir="2700000" algn="tl">
                  <a:srgbClr val="000000"/>
                </a:outerShdw>
              </a:effectLst>
              <a:latin typeface="Times New Roman" pitchFamily="18" charset="0"/>
              <a:cs typeface="Times New Roman" pitchFamily="18" charset="0"/>
            </a:endParaRPr>
          </a:p>
          <a:p>
            <a:pPr algn="ctr">
              <a:defRPr/>
            </a:pPr>
            <a:r>
              <a:rPr lang="en-US" sz="2400" b="1" dirty="0">
                <a:effectLst>
                  <a:outerShdw blurRad="38100" dist="38100" dir="2700000" algn="tl">
                    <a:srgbClr val="000000"/>
                  </a:outerShdw>
                </a:effectLst>
                <a:latin typeface="Times New Roman" pitchFamily="18" charset="0"/>
                <a:cs typeface="Times New Roman" pitchFamily="18" charset="0"/>
              </a:rPr>
              <a:t>CERTIFICATE OF COMPLETION</a:t>
            </a:r>
            <a:endParaRPr lang="en-US" sz="2400" dirty="0">
              <a:effectLst>
                <a:outerShdw blurRad="38100" dist="38100" dir="2700000" algn="tl">
                  <a:srgbClr val="000000"/>
                </a:outerShdw>
              </a:effectLst>
              <a:latin typeface="Times New Roman" pitchFamily="18" charset="0"/>
              <a:cs typeface="Times New Roman" pitchFamily="18" charset="0"/>
            </a:endParaRPr>
          </a:p>
          <a:p>
            <a:pPr algn="ctr">
              <a:defRPr/>
            </a:pPr>
            <a:r>
              <a:rPr lang="en-US" sz="2400" dirty="0">
                <a:effectLst>
                  <a:outerShdw blurRad="38100" dist="38100" dir="2700000" algn="tl">
                    <a:srgbClr val="000000"/>
                  </a:outerShdw>
                </a:effectLst>
                <a:latin typeface="Times New Roman" pitchFamily="18" charset="0"/>
                <a:cs typeface="Times New Roman" pitchFamily="18" charset="0"/>
              </a:rPr>
              <a:t> </a:t>
            </a:r>
          </a:p>
          <a:p>
            <a:pPr algn="ctr">
              <a:defRPr/>
            </a:pPr>
            <a:r>
              <a:rPr lang="en-US" sz="2400" dirty="0">
                <a:effectLst>
                  <a:outerShdw blurRad="38100" dist="38100" dir="2700000" algn="tl">
                    <a:srgbClr val="000000"/>
                  </a:outerShdw>
                </a:effectLst>
                <a:latin typeface="Times New Roman" pitchFamily="18" charset="0"/>
                <a:cs typeface="Times New Roman" pitchFamily="18" charset="0"/>
              </a:rPr>
              <a:t>NAME  </a:t>
            </a:r>
          </a:p>
          <a:p>
            <a:pPr algn="ctr">
              <a:defRPr/>
            </a:pPr>
            <a:r>
              <a:rPr lang="en-US" sz="2400" dirty="0">
                <a:effectLst>
                  <a:outerShdw blurRad="38100" dist="38100" dir="2700000" algn="tl">
                    <a:srgbClr val="000000"/>
                  </a:outerShdw>
                </a:effectLst>
                <a:latin typeface="Times New Roman" pitchFamily="18" charset="0"/>
                <a:cs typeface="Times New Roman" pitchFamily="18" charset="0"/>
              </a:rPr>
              <a:t>DATE</a:t>
            </a:r>
          </a:p>
          <a:p>
            <a:pPr algn="ctr">
              <a:defRPr/>
            </a:pPr>
            <a:endParaRPr lang="en-US" sz="2400" dirty="0">
              <a:effectLst>
                <a:outerShdw blurRad="38100" dist="38100" dir="2700000" algn="tl">
                  <a:srgbClr val="000000"/>
                </a:outerShdw>
              </a:effectLst>
              <a:latin typeface="Times New Roman" pitchFamily="18" charset="0"/>
              <a:cs typeface="Times New Roman" pitchFamily="18" charset="0"/>
            </a:endParaRPr>
          </a:p>
          <a:p>
            <a:pPr algn="ctr">
              <a:defRPr/>
            </a:pPr>
            <a:endParaRPr lang="en-US" sz="2400" b="1" dirty="0">
              <a:effectLst>
                <a:outerShdw blurRad="38100" dist="38100" dir="2700000" algn="tl">
                  <a:srgbClr val="000000"/>
                </a:outerShdw>
              </a:effectLst>
              <a:latin typeface="Times New Roman" pitchFamily="18" charset="0"/>
              <a:cs typeface="Times New Roman" pitchFamily="18" charset="0"/>
            </a:endParaRPr>
          </a:p>
          <a:p>
            <a:pPr algn="ctr">
              <a:defRPr/>
            </a:pPr>
            <a:r>
              <a:rPr lang="en-US" sz="2400" b="1" dirty="0">
                <a:effectLst>
                  <a:outerShdw blurRad="38100" dist="38100" dir="2700000" algn="tl">
                    <a:srgbClr val="000000"/>
                  </a:outerShdw>
                </a:effectLst>
                <a:latin typeface="Times New Roman" pitchFamily="18" charset="0"/>
                <a:cs typeface="Times New Roman" pitchFamily="18" charset="0"/>
              </a:rPr>
              <a:t>In Recognition of Your Completion of the Department of Energy</a:t>
            </a:r>
            <a:endParaRPr lang="en-US" sz="2400" dirty="0">
              <a:effectLst>
                <a:outerShdw blurRad="38100" dist="38100" dir="2700000" algn="tl">
                  <a:srgbClr val="000000"/>
                </a:outerShdw>
              </a:effectLst>
              <a:latin typeface="Times New Roman" pitchFamily="18" charset="0"/>
              <a:cs typeface="Times New Roman" pitchFamily="18" charset="0"/>
            </a:endParaRPr>
          </a:p>
          <a:p>
            <a:pPr algn="ctr">
              <a:defRPr/>
            </a:pPr>
            <a:r>
              <a:rPr lang="en-US" sz="2400" b="1" dirty="0">
                <a:effectLst>
                  <a:outerShdw blurRad="38100" dist="38100" dir="2700000" algn="tl">
                    <a:srgbClr val="000000"/>
                  </a:outerShdw>
                </a:effectLst>
                <a:latin typeface="Times New Roman" pitchFamily="18" charset="0"/>
                <a:cs typeface="Times New Roman" pitchFamily="18" charset="0"/>
              </a:rPr>
              <a:t>Affirmative Procurement Program Overview Training 0.5 Hours Credit</a:t>
            </a:r>
          </a:p>
        </p:txBody>
      </p:sp>
      <p:sp>
        <p:nvSpPr>
          <p:cNvPr id="555013" name="Text Box 5"/>
          <p:cNvSpPr txBox="1">
            <a:spLocks noChangeArrowheads="1"/>
          </p:cNvSpPr>
          <p:nvPr/>
        </p:nvSpPr>
        <p:spPr bwMode="auto">
          <a:xfrm>
            <a:off x="2384425" y="2752725"/>
            <a:ext cx="4175125" cy="457200"/>
          </a:xfrm>
          <a:prstGeom prst="rect">
            <a:avLst/>
          </a:prstGeom>
          <a:noFill/>
          <a:ln w="9525">
            <a:noFill/>
            <a:miter lim="800000"/>
            <a:headEnd/>
            <a:tailEnd/>
          </a:ln>
          <a:effectLst/>
        </p:spPr>
        <p:txBody>
          <a:bodyPr>
            <a:spAutoFit/>
          </a:bodyPr>
          <a:lstStyle/>
          <a:p>
            <a:pPr>
              <a:defRPr/>
            </a:pPr>
            <a:endParaRPr lang="en-US" sz="2400">
              <a:effectLst>
                <a:outerShdw blurRad="38100" dist="38100" dir="2700000" algn="tl">
                  <a:srgbClr val="000000"/>
                </a:outerShdw>
              </a:effectLst>
              <a:latin typeface="Times New Roman" pitchFamily="18" charset="0"/>
            </a:endParaRPr>
          </a:p>
        </p:txBody>
      </p:sp>
      <p:pic>
        <p:nvPicPr>
          <p:cNvPr id="40965" name="Picture 7" descr="RECYC"/>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750175" y="303213"/>
            <a:ext cx="1012825" cy="1030287"/>
          </a:xfrm>
          <a:prstGeom prst="rect">
            <a:avLst/>
          </a:prstGeom>
          <a:noFill/>
          <a:ln w="9525">
            <a:noFill/>
            <a:miter lim="800000"/>
            <a:headEnd/>
            <a:tailEnd/>
          </a:ln>
        </p:spPr>
      </p:pic>
      <p:pic>
        <p:nvPicPr>
          <p:cNvPr id="40966" name="Picture 8" descr="doe"/>
          <p:cNvPicPr>
            <a:picLocks noChangeAspect="1" noChangeArrowheads="1"/>
          </p:cNvPicPr>
          <p:nvPr/>
        </p:nvPicPr>
        <p:blipFill>
          <a:blip r:embed="rId3" cstate="print"/>
          <a:srcRect/>
          <a:stretch>
            <a:fillRect/>
          </a:stretch>
        </p:blipFill>
        <p:spPr bwMode="auto">
          <a:xfrm>
            <a:off x="352425" y="268288"/>
            <a:ext cx="1039813" cy="10398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243571C-9916-4AD4-AFCA-C0184C681498}" type="slidenum">
              <a:rPr lang="en-US"/>
              <a:pPr>
                <a:defRPr/>
              </a:pPr>
              <a:t>4</a:t>
            </a:fld>
            <a:endParaRPr lang="en-US"/>
          </a:p>
        </p:txBody>
      </p:sp>
      <p:sp>
        <p:nvSpPr>
          <p:cNvPr id="624642" name="Rectangle 2"/>
          <p:cNvSpPr>
            <a:spLocks noGrp="1" noChangeArrowheads="1"/>
          </p:cNvSpPr>
          <p:nvPr>
            <p:ph type="title"/>
          </p:nvPr>
        </p:nvSpPr>
        <p:spPr/>
        <p:txBody>
          <a:bodyPr/>
          <a:lstStyle/>
          <a:p>
            <a:pPr eaLnBrk="1" hangingPunct="1">
              <a:defRPr/>
            </a:pPr>
            <a:r>
              <a:rPr lang="en-US" sz="4000" smtClean="0"/>
              <a:t>Affirmative Procurement Program</a:t>
            </a:r>
          </a:p>
        </p:txBody>
      </p:sp>
      <p:sp>
        <p:nvSpPr>
          <p:cNvPr id="624643" name="Rectangle 3"/>
          <p:cNvSpPr>
            <a:spLocks noGrp="1" noChangeArrowheads="1"/>
          </p:cNvSpPr>
          <p:nvPr>
            <p:ph type="body" idx="1"/>
          </p:nvPr>
        </p:nvSpPr>
        <p:spPr/>
        <p:txBody>
          <a:bodyPr/>
          <a:lstStyle/>
          <a:p>
            <a:pPr eaLnBrk="1" hangingPunct="1">
              <a:defRPr/>
            </a:pPr>
            <a:r>
              <a:rPr lang="en-US" dirty="0" smtClean="0"/>
              <a:t>Federal Acquisition Regulation was amended 11/07/2007 to add the Biobased Preference Program to the Affirmative Procurement Program so it became a program allowing EPA and USDA to designate products that Federal agencies are required to acquire with recycled or biobased content.</a:t>
            </a:r>
          </a:p>
        </p:txBody>
      </p:sp>
      <p:pic>
        <p:nvPicPr>
          <p:cNvPr id="7173" name="Picture 4" descr="doe"/>
          <p:cNvPicPr>
            <a:picLocks noChangeAspect="1" noChangeArrowheads="1"/>
          </p:cNvPicPr>
          <p:nvPr/>
        </p:nvPicPr>
        <p:blipFill>
          <a:blip r:embed="rId2" cstate="print"/>
          <a:srcRect/>
          <a:stretch>
            <a:fillRect/>
          </a:stretch>
        </p:blipFill>
        <p:spPr bwMode="auto">
          <a:xfrm>
            <a:off x="7413625" y="5810250"/>
            <a:ext cx="906463" cy="906463"/>
          </a:xfrm>
          <a:prstGeom prst="rect">
            <a:avLst/>
          </a:prstGeom>
          <a:noFill/>
          <a:ln w="9525">
            <a:noFill/>
            <a:miter lim="800000"/>
            <a:headEnd/>
            <a:tailEnd/>
          </a:ln>
        </p:spPr>
      </p:pic>
      <p:pic>
        <p:nvPicPr>
          <p:cNvPr id="7174" name="Picture 5" descr="RECYC"/>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00038" y="5762625"/>
            <a:ext cx="1095375" cy="1095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6F65817-8997-4FA7-8F8C-3362A0B7131A}" type="slidenum">
              <a:rPr lang="en-US"/>
              <a:pPr>
                <a:defRPr/>
              </a:pPr>
              <a:t>5</a:t>
            </a:fld>
            <a:endParaRPr lang="en-US"/>
          </a:p>
        </p:txBody>
      </p:sp>
      <p:sp>
        <p:nvSpPr>
          <p:cNvPr id="619522" name="Rectangle 2"/>
          <p:cNvSpPr>
            <a:spLocks noGrp="1" noChangeArrowheads="1"/>
          </p:cNvSpPr>
          <p:nvPr>
            <p:ph type="title"/>
          </p:nvPr>
        </p:nvSpPr>
        <p:spPr/>
        <p:txBody>
          <a:bodyPr/>
          <a:lstStyle/>
          <a:p>
            <a:pPr eaLnBrk="1" hangingPunct="1">
              <a:defRPr/>
            </a:pPr>
            <a:r>
              <a:rPr lang="en-US" sz="4000" smtClean="0"/>
              <a:t>Environmentally Preferable Procurement</a:t>
            </a:r>
          </a:p>
        </p:txBody>
      </p:sp>
      <p:sp>
        <p:nvSpPr>
          <p:cNvPr id="619523" name="Rectangle 3"/>
          <p:cNvSpPr>
            <a:spLocks noGrp="1" noChangeArrowheads="1"/>
          </p:cNvSpPr>
          <p:nvPr>
            <p:ph type="body" idx="1"/>
          </p:nvPr>
        </p:nvSpPr>
        <p:spPr/>
        <p:txBody>
          <a:bodyPr/>
          <a:lstStyle/>
          <a:p>
            <a:pPr algn="ctr" eaLnBrk="1" hangingPunct="1">
              <a:lnSpc>
                <a:spcPct val="80000"/>
              </a:lnSpc>
              <a:buSzTx/>
              <a:defRPr/>
            </a:pPr>
            <a:r>
              <a:rPr lang="en-US" sz="2800" smtClean="0"/>
              <a:t>DOE includes:</a:t>
            </a:r>
          </a:p>
          <a:p>
            <a:pPr eaLnBrk="1" hangingPunct="1">
              <a:lnSpc>
                <a:spcPct val="80000"/>
              </a:lnSpc>
              <a:buSzTx/>
              <a:defRPr/>
            </a:pPr>
            <a:r>
              <a:rPr lang="en-US" sz="2800" smtClean="0"/>
              <a:t> Affirmative Procurement plus:</a:t>
            </a:r>
          </a:p>
          <a:p>
            <a:pPr eaLnBrk="1" hangingPunct="1">
              <a:lnSpc>
                <a:spcPct val="90000"/>
              </a:lnSpc>
              <a:buSzTx/>
              <a:defRPr/>
            </a:pPr>
            <a:r>
              <a:rPr lang="en-US" sz="2800" smtClean="0"/>
              <a:t> Energy Efficiency Programs 	</a:t>
            </a:r>
          </a:p>
          <a:p>
            <a:pPr lvl="2" eaLnBrk="1" hangingPunct="1">
              <a:lnSpc>
                <a:spcPct val="90000"/>
              </a:lnSpc>
              <a:buFont typeface="Wingdings" pitchFamily="2" charset="2"/>
              <a:buChar char="q"/>
              <a:defRPr/>
            </a:pPr>
            <a:r>
              <a:rPr lang="en-US" sz="2000" smtClean="0"/>
              <a:t>	EnergyStar and FEMP</a:t>
            </a:r>
          </a:p>
          <a:p>
            <a:pPr eaLnBrk="1" hangingPunct="1">
              <a:lnSpc>
                <a:spcPct val="80000"/>
              </a:lnSpc>
              <a:buSzTx/>
              <a:defRPr/>
            </a:pPr>
            <a:r>
              <a:rPr lang="en-US" sz="2800" smtClean="0"/>
              <a:t> Alternative Fuels and Alternative Fueled    Vehicles</a:t>
            </a:r>
          </a:p>
          <a:p>
            <a:pPr eaLnBrk="1" hangingPunct="1">
              <a:lnSpc>
                <a:spcPct val="80000"/>
              </a:lnSpc>
              <a:buSzTx/>
              <a:defRPr/>
            </a:pPr>
            <a:r>
              <a:rPr lang="en-US" sz="2800" smtClean="0"/>
              <a:t> Non-Ozone Depleting Substances</a:t>
            </a:r>
          </a:p>
          <a:p>
            <a:pPr eaLnBrk="1" hangingPunct="1">
              <a:lnSpc>
                <a:spcPct val="80000"/>
              </a:lnSpc>
              <a:buSzTx/>
              <a:defRPr/>
            </a:pPr>
            <a:r>
              <a:rPr lang="en-US" sz="2800" smtClean="0"/>
              <a:t>Water Efficiency Program i.e. WaterSense</a:t>
            </a:r>
          </a:p>
          <a:p>
            <a:pPr eaLnBrk="1" hangingPunct="1">
              <a:lnSpc>
                <a:spcPct val="80000"/>
              </a:lnSpc>
              <a:buSzTx/>
              <a:defRPr/>
            </a:pPr>
            <a:r>
              <a:rPr lang="en-US" sz="2800" smtClean="0"/>
              <a:t>Electronic Products Environment Assessment Tool (EPEAT) Program</a:t>
            </a:r>
          </a:p>
          <a:p>
            <a:pPr eaLnBrk="1" hangingPunct="1">
              <a:lnSpc>
                <a:spcPct val="80000"/>
              </a:lnSpc>
              <a:buSzTx/>
              <a:defRPr/>
            </a:pPr>
            <a:r>
              <a:rPr lang="en-US" sz="2800" smtClean="0"/>
              <a:t> Sustainable Design/Green Buildings</a:t>
            </a:r>
          </a:p>
          <a:p>
            <a:pPr lvl="1" eaLnBrk="1" hangingPunct="1">
              <a:lnSpc>
                <a:spcPct val="80000"/>
              </a:lnSpc>
              <a:buSzTx/>
              <a:buFont typeface="Wingdings" pitchFamily="2" charset="2"/>
              <a:buChar char="Ø"/>
              <a:defRPr/>
            </a:pPr>
            <a:endParaRPr lang="en-US" sz="2400" smtClean="0"/>
          </a:p>
        </p:txBody>
      </p:sp>
      <p:pic>
        <p:nvPicPr>
          <p:cNvPr id="8197" name="Picture 4" descr="doe"/>
          <p:cNvPicPr>
            <a:picLocks noChangeAspect="1" noChangeArrowheads="1"/>
          </p:cNvPicPr>
          <p:nvPr/>
        </p:nvPicPr>
        <p:blipFill>
          <a:blip r:embed="rId2" cstate="print"/>
          <a:srcRect/>
          <a:stretch>
            <a:fillRect/>
          </a:stretch>
        </p:blipFill>
        <p:spPr bwMode="auto">
          <a:xfrm>
            <a:off x="7413625" y="5810250"/>
            <a:ext cx="906463" cy="906463"/>
          </a:xfrm>
          <a:prstGeom prst="rect">
            <a:avLst/>
          </a:prstGeom>
          <a:noFill/>
          <a:ln w="9525">
            <a:noFill/>
            <a:miter lim="800000"/>
            <a:headEnd/>
            <a:tailEnd/>
          </a:ln>
        </p:spPr>
      </p:pic>
      <p:pic>
        <p:nvPicPr>
          <p:cNvPr id="8198" name="Picture 5" descr="RECYC"/>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52438" y="5915025"/>
            <a:ext cx="942975" cy="942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77B9307C-C596-42A4-B258-092EFF804C53}" type="slidenum">
              <a:rPr lang="en-US"/>
              <a:pPr>
                <a:defRPr/>
              </a:pPr>
              <a:t>6</a:t>
            </a:fld>
            <a:endParaRPr lang="en-US"/>
          </a:p>
        </p:txBody>
      </p:sp>
      <p:sp>
        <p:nvSpPr>
          <p:cNvPr id="620546" name="Rectangle 2"/>
          <p:cNvSpPr>
            <a:spLocks noGrp="1" noChangeArrowheads="1"/>
          </p:cNvSpPr>
          <p:nvPr>
            <p:ph type="title"/>
          </p:nvPr>
        </p:nvSpPr>
        <p:spPr>
          <a:xfrm>
            <a:off x="457200" y="1135063"/>
            <a:ext cx="8229600" cy="1139825"/>
          </a:xfrm>
        </p:spPr>
        <p:txBody>
          <a:bodyPr/>
          <a:lstStyle/>
          <a:p>
            <a:pPr eaLnBrk="1" hangingPunct="1">
              <a:defRPr/>
            </a:pPr>
            <a:r>
              <a:rPr lang="en-US" smtClean="0"/>
              <a:t>Green Purchasing</a:t>
            </a:r>
          </a:p>
        </p:txBody>
      </p:sp>
      <p:sp>
        <p:nvSpPr>
          <p:cNvPr id="620547" name="Rectangle 3"/>
          <p:cNvSpPr>
            <a:spLocks noGrp="1" noChangeArrowheads="1"/>
          </p:cNvSpPr>
          <p:nvPr>
            <p:ph type="body" idx="1"/>
          </p:nvPr>
        </p:nvSpPr>
        <p:spPr>
          <a:xfrm>
            <a:off x="457200" y="2952750"/>
            <a:ext cx="8229600" cy="3173413"/>
          </a:xfrm>
        </p:spPr>
        <p:txBody>
          <a:bodyPr/>
          <a:lstStyle/>
          <a:p>
            <a:pPr lvl="1" algn="ctr" eaLnBrk="1" hangingPunct="1">
              <a:buClr>
                <a:schemeClr val="hlink"/>
              </a:buClr>
              <a:buSzTx/>
              <a:buFont typeface="Wingdings" pitchFamily="2" charset="2"/>
              <a:buNone/>
              <a:defRPr/>
            </a:pPr>
            <a:r>
              <a:rPr lang="en-US" sz="3200" smtClean="0"/>
              <a:t>Green Purchasing is an Internationally Accepted Term Synonymous with Environmentally Preferable Procurement</a:t>
            </a:r>
          </a:p>
          <a:p>
            <a:pPr lvl="1" eaLnBrk="1" hangingPunct="1">
              <a:buClr>
                <a:schemeClr val="hlink"/>
              </a:buClr>
              <a:buSzTx/>
              <a:buFont typeface="Wingdings" pitchFamily="2" charset="2"/>
              <a:buNone/>
              <a:defRPr/>
            </a:pPr>
            <a:endParaRPr lang="en-US" sz="3200" smtClean="0"/>
          </a:p>
          <a:p>
            <a:pPr eaLnBrk="1" hangingPunct="1">
              <a:defRPr/>
            </a:pPr>
            <a:endParaRPr lang="en-US" smtClean="0"/>
          </a:p>
        </p:txBody>
      </p:sp>
      <p:pic>
        <p:nvPicPr>
          <p:cNvPr id="9221" name="Picture 4" descr="doe"/>
          <p:cNvPicPr>
            <a:picLocks noChangeAspect="1" noChangeArrowheads="1"/>
          </p:cNvPicPr>
          <p:nvPr/>
        </p:nvPicPr>
        <p:blipFill>
          <a:blip r:embed="rId2" cstate="print"/>
          <a:srcRect/>
          <a:stretch>
            <a:fillRect/>
          </a:stretch>
        </p:blipFill>
        <p:spPr bwMode="auto">
          <a:xfrm>
            <a:off x="7413625" y="5810250"/>
            <a:ext cx="906463" cy="906463"/>
          </a:xfrm>
          <a:prstGeom prst="rect">
            <a:avLst/>
          </a:prstGeom>
          <a:noFill/>
          <a:ln w="9525">
            <a:noFill/>
            <a:miter lim="800000"/>
            <a:headEnd/>
            <a:tailEnd/>
          </a:ln>
        </p:spPr>
      </p:pic>
      <p:pic>
        <p:nvPicPr>
          <p:cNvPr id="9222" name="Picture 5" descr="RECYC"/>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00038" y="5762625"/>
            <a:ext cx="1095375" cy="1095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99D728D5-CA41-4803-B19E-F3E0AA926F70}" type="slidenum">
              <a:rPr lang="en-US"/>
              <a:pPr>
                <a:defRPr/>
              </a:pPr>
              <a:t>7</a:t>
            </a:fld>
            <a:endParaRPr lang="en-US"/>
          </a:p>
        </p:txBody>
      </p:sp>
      <p:sp>
        <p:nvSpPr>
          <p:cNvPr id="625666" name="Rectangle 2"/>
          <p:cNvSpPr>
            <a:spLocks noGrp="1" noChangeArrowheads="1"/>
          </p:cNvSpPr>
          <p:nvPr>
            <p:ph type="title"/>
          </p:nvPr>
        </p:nvSpPr>
        <p:spPr>
          <a:xfrm>
            <a:off x="476250" y="906463"/>
            <a:ext cx="8229600" cy="1139825"/>
          </a:xfrm>
        </p:spPr>
        <p:txBody>
          <a:bodyPr/>
          <a:lstStyle/>
          <a:p>
            <a:pPr eaLnBrk="1" hangingPunct="1">
              <a:defRPr/>
            </a:pPr>
            <a:r>
              <a:rPr lang="en-US" smtClean="0"/>
              <a:t>Preferred Procurement</a:t>
            </a:r>
          </a:p>
        </p:txBody>
      </p:sp>
      <p:sp>
        <p:nvSpPr>
          <p:cNvPr id="625667" name="Rectangle 3"/>
          <p:cNvSpPr>
            <a:spLocks noGrp="1" noChangeArrowheads="1"/>
          </p:cNvSpPr>
          <p:nvPr>
            <p:ph type="body" idx="1"/>
          </p:nvPr>
        </p:nvSpPr>
        <p:spPr>
          <a:xfrm>
            <a:off x="381000" y="2724150"/>
            <a:ext cx="8229600" cy="2582863"/>
          </a:xfrm>
        </p:spPr>
        <p:txBody>
          <a:bodyPr/>
          <a:lstStyle/>
          <a:p>
            <a:pPr eaLnBrk="1" hangingPunct="1">
              <a:defRPr/>
            </a:pPr>
            <a:r>
              <a:rPr lang="en-US" smtClean="0"/>
              <a:t>Within DOE, the Terms Preferred Procurement and Environmentally Preferable Procurement are Used Interchangeably </a:t>
            </a:r>
          </a:p>
        </p:txBody>
      </p:sp>
      <p:pic>
        <p:nvPicPr>
          <p:cNvPr id="10245" name="Picture 4" descr="doe"/>
          <p:cNvPicPr>
            <a:picLocks noChangeAspect="1" noChangeArrowheads="1"/>
          </p:cNvPicPr>
          <p:nvPr/>
        </p:nvPicPr>
        <p:blipFill>
          <a:blip r:embed="rId2" cstate="print"/>
          <a:srcRect/>
          <a:stretch>
            <a:fillRect/>
          </a:stretch>
        </p:blipFill>
        <p:spPr bwMode="auto">
          <a:xfrm>
            <a:off x="7413625" y="5810250"/>
            <a:ext cx="906463" cy="906463"/>
          </a:xfrm>
          <a:prstGeom prst="rect">
            <a:avLst/>
          </a:prstGeom>
          <a:noFill/>
          <a:ln w="9525">
            <a:noFill/>
            <a:miter lim="800000"/>
            <a:headEnd/>
            <a:tailEnd/>
          </a:ln>
        </p:spPr>
      </p:pic>
      <p:pic>
        <p:nvPicPr>
          <p:cNvPr id="10246" name="Picture 5" descr="RECYC"/>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00038" y="5762625"/>
            <a:ext cx="1095375" cy="1095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pPr>
              <a:defRPr/>
            </a:pPr>
            <a:fld id="{917FD13C-D5CD-4642-9350-C08688E97E39}" type="slidenum">
              <a:rPr lang="en-US"/>
              <a:pPr>
                <a:defRPr/>
              </a:pPr>
              <a:t>8</a:t>
            </a:fld>
            <a:endParaRPr lang="en-US"/>
          </a:p>
        </p:txBody>
      </p:sp>
      <p:sp>
        <p:nvSpPr>
          <p:cNvPr id="164866" name="Rectangle 2"/>
          <p:cNvSpPr>
            <a:spLocks noGrp="1" noChangeArrowheads="1"/>
          </p:cNvSpPr>
          <p:nvPr>
            <p:ph type="title"/>
          </p:nvPr>
        </p:nvSpPr>
        <p:spPr/>
        <p:txBody>
          <a:bodyPr/>
          <a:lstStyle/>
          <a:p>
            <a:pPr eaLnBrk="1" hangingPunct="1">
              <a:defRPr/>
            </a:pPr>
            <a:r>
              <a:rPr lang="en-US" smtClean="0"/>
              <a:t>Opportunity to Buy Green</a:t>
            </a:r>
          </a:p>
        </p:txBody>
      </p:sp>
      <p:sp>
        <p:nvSpPr>
          <p:cNvPr id="164867" name="Rectangle 3"/>
          <p:cNvSpPr>
            <a:spLocks noGrp="1" noChangeArrowheads="1"/>
          </p:cNvSpPr>
          <p:nvPr>
            <p:ph type="body" sz="half" idx="1"/>
          </p:nvPr>
        </p:nvSpPr>
        <p:spPr>
          <a:xfrm>
            <a:off x="457200" y="1600200"/>
            <a:ext cx="8170863" cy="4525963"/>
          </a:xfrm>
        </p:spPr>
        <p:txBody>
          <a:bodyPr/>
          <a:lstStyle/>
          <a:p>
            <a:pPr algn="ctr" eaLnBrk="1" hangingPunct="1">
              <a:lnSpc>
                <a:spcPct val="90000"/>
              </a:lnSpc>
              <a:spcBef>
                <a:spcPct val="25000"/>
              </a:spcBef>
              <a:buFont typeface="Wingdings" pitchFamily="2" charset="2"/>
              <a:buNone/>
              <a:defRPr/>
            </a:pPr>
            <a:r>
              <a:rPr lang="en-US" sz="2800" smtClean="0"/>
              <a:t>2007 Government-Wide Statistics for the Purchase Card Program</a:t>
            </a:r>
          </a:p>
          <a:p>
            <a:pPr lvl="1" eaLnBrk="1" hangingPunct="1">
              <a:lnSpc>
                <a:spcPct val="90000"/>
              </a:lnSpc>
              <a:spcBef>
                <a:spcPct val="25000"/>
              </a:spcBef>
              <a:defRPr/>
            </a:pPr>
            <a:r>
              <a:rPr lang="en-US" sz="2400" smtClean="0"/>
              <a:t>Purchase card spend- $18.7 billion</a:t>
            </a:r>
          </a:p>
          <a:p>
            <a:pPr lvl="1" eaLnBrk="1" hangingPunct="1">
              <a:lnSpc>
                <a:spcPct val="90000"/>
              </a:lnSpc>
              <a:spcBef>
                <a:spcPct val="25000"/>
              </a:spcBef>
              <a:defRPr/>
            </a:pPr>
            <a:r>
              <a:rPr lang="en-US" sz="2400" smtClean="0"/>
              <a:t>283,861 cardholders </a:t>
            </a:r>
          </a:p>
          <a:p>
            <a:pPr lvl="1" eaLnBrk="1" hangingPunct="1">
              <a:lnSpc>
                <a:spcPct val="90000"/>
              </a:lnSpc>
              <a:spcBef>
                <a:spcPct val="25000"/>
              </a:spcBef>
              <a:defRPr/>
            </a:pPr>
            <a:r>
              <a:rPr lang="en-US" sz="2400" smtClean="0"/>
              <a:t>26.5 million transactions</a:t>
            </a:r>
          </a:p>
          <a:p>
            <a:pPr lvl="1" eaLnBrk="1" hangingPunct="1">
              <a:lnSpc>
                <a:spcPct val="90000"/>
              </a:lnSpc>
              <a:spcBef>
                <a:spcPct val="25000"/>
              </a:spcBef>
              <a:defRPr/>
            </a:pPr>
            <a:r>
              <a:rPr lang="en-US" sz="2400" smtClean="0"/>
              <a:t>Important to include green purchasing in all purchase card training and manuals</a:t>
            </a:r>
          </a:p>
        </p:txBody>
      </p:sp>
      <p:pic>
        <p:nvPicPr>
          <p:cNvPr id="11269" name="Picture 5" descr="RECYC"/>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57175" y="5827713"/>
            <a:ext cx="1012825" cy="1030287"/>
          </a:xfrm>
          <a:prstGeom prst="rect">
            <a:avLst/>
          </a:prstGeom>
          <a:noFill/>
          <a:ln w="9525">
            <a:noFill/>
            <a:miter lim="800000"/>
            <a:headEnd/>
            <a:tailEnd/>
          </a:ln>
        </p:spPr>
      </p:pic>
      <p:pic>
        <p:nvPicPr>
          <p:cNvPr id="11270" name="Picture 6" descr="doe"/>
          <p:cNvPicPr>
            <a:picLocks noGrp="1" noChangeAspect="1" noChangeArrowheads="1"/>
          </p:cNvPicPr>
          <p:nvPr>
            <p:ph sz="half" idx="2"/>
          </p:nvPr>
        </p:nvPicPr>
        <p:blipFill>
          <a:blip r:embed="rId4" cstate="print"/>
          <a:srcRect/>
          <a:stretch>
            <a:fillRect/>
          </a:stretch>
        </p:blipFill>
        <p:spPr>
          <a:xfrm>
            <a:off x="7424738" y="5791200"/>
            <a:ext cx="923925" cy="923925"/>
          </a:xfrm>
          <a:noFill/>
        </p:spPr>
      </p:pic>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0"/>
          <p:cNvSpPr>
            <a:spLocks noGrp="1" noChangeArrowheads="1"/>
          </p:cNvSpPr>
          <p:nvPr>
            <p:ph type="sldNum" sz="quarter" idx="12"/>
          </p:nvPr>
        </p:nvSpPr>
        <p:spPr/>
        <p:txBody>
          <a:bodyPr/>
          <a:lstStyle/>
          <a:p>
            <a:pPr>
              <a:defRPr/>
            </a:pPr>
            <a:fld id="{5AFD5891-DB4D-46F9-B39A-DD0372947ECC}" type="slidenum">
              <a:rPr lang="en-US"/>
              <a:pPr>
                <a:defRPr/>
              </a:pPr>
              <a:t>9</a:t>
            </a:fld>
            <a:endParaRPr lang="en-US"/>
          </a:p>
        </p:txBody>
      </p:sp>
      <p:pic>
        <p:nvPicPr>
          <p:cNvPr id="12291" name="Picture 2"/>
          <p:cNvPicPr>
            <a:picLocks noChangeAspect="1" noChangeArrowheads="1"/>
          </p:cNvPicPr>
          <p:nvPr/>
        </p:nvPicPr>
        <p:blipFill>
          <a:blip r:embed="rId2" cstate="print"/>
          <a:srcRect/>
          <a:stretch>
            <a:fillRect/>
          </a:stretch>
        </p:blipFill>
        <p:spPr bwMode="auto">
          <a:xfrm>
            <a:off x="533400" y="457200"/>
            <a:ext cx="8153400" cy="60150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Ripple">
  <a:themeElements>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fontScheme name="Rip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ipple 1">
        <a:dk1>
          <a:srgbClr val="2B2B85"/>
        </a:dk1>
        <a:lt1>
          <a:srgbClr val="FFFFFF"/>
        </a:lt1>
        <a:dk2>
          <a:srgbClr val="00254A"/>
        </a:dk2>
        <a:lt2>
          <a:srgbClr val="C0C0C0"/>
        </a:lt2>
        <a:accent1>
          <a:srgbClr val="0099FF"/>
        </a:accent1>
        <a:accent2>
          <a:srgbClr val="006699"/>
        </a:accent2>
        <a:accent3>
          <a:srgbClr val="AAACB1"/>
        </a:accent3>
        <a:accent4>
          <a:srgbClr val="DADADA"/>
        </a:accent4>
        <a:accent5>
          <a:srgbClr val="AACAFF"/>
        </a:accent5>
        <a:accent6>
          <a:srgbClr val="005C8A"/>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Ripple 2">
        <a:dk1>
          <a:srgbClr val="3B4B5D"/>
        </a:dk1>
        <a:lt1>
          <a:srgbClr val="FFFFFF"/>
        </a:lt1>
        <a:dk2>
          <a:srgbClr val="466886"/>
        </a:dk2>
        <a:lt2>
          <a:srgbClr val="CCECFF"/>
        </a:lt2>
        <a:accent1>
          <a:srgbClr val="6D9D97"/>
        </a:accent1>
        <a:accent2>
          <a:srgbClr val="53718C"/>
        </a:accent2>
        <a:accent3>
          <a:srgbClr val="B0B9C3"/>
        </a:accent3>
        <a:accent4>
          <a:srgbClr val="DADADA"/>
        </a:accent4>
        <a:accent5>
          <a:srgbClr val="BACCC9"/>
        </a:accent5>
        <a:accent6>
          <a:srgbClr val="4A667E"/>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Ripple 4">
        <a:dk1>
          <a:srgbClr val="9B69FF"/>
        </a:dk1>
        <a:lt1>
          <a:srgbClr val="FFFFFF"/>
        </a:lt1>
        <a:dk2>
          <a:srgbClr val="666699"/>
        </a:dk2>
        <a:lt2>
          <a:srgbClr val="D9D9FF"/>
        </a:lt2>
        <a:accent1>
          <a:srgbClr val="66CCFF"/>
        </a:accent1>
        <a:accent2>
          <a:srgbClr val="9966FF"/>
        </a:accent2>
        <a:accent3>
          <a:srgbClr val="B8B8CA"/>
        </a:accent3>
        <a:accent4>
          <a:srgbClr val="DADADA"/>
        </a:accent4>
        <a:accent5>
          <a:srgbClr val="B8E2FF"/>
        </a:accent5>
        <a:accent6>
          <a:srgbClr val="8A5CE7"/>
        </a:accent6>
        <a:hlink>
          <a:srgbClr val="0099CC"/>
        </a:hlink>
        <a:folHlink>
          <a:srgbClr val="003399"/>
        </a:folHlink>
      </a:clrScheme>
      <a:clrMap bg1="dk2" tx1="lt1" bg2="dk1" tx2="lt2" accent1="accent1" accent2="accent2" accent3="accent3" accent4="accent4" accent5="accent5" accent6="accent6" hlink="hlink" folHlink="folHlink"/>
    </a:extraClrScheme>
    <a:extraClrScheme>
      <a:clrScheme name="Ripple 5">
        <a:dk1>
          <a:srgbClr val="008080"/>
        </a:dk1>
        <a:lt1>
          <a:srgbClr val="FFFFFF"/>
        </a:lt1>
        <a:dk2>
          <a:srgbClr val="006666"/>
        </a:dk2>
        <a:lt2>
          <a:srgbClr val="FFFFCC"/>
        </a:lt2>
        <a:accent1>
          <a:srgbClr val="0099FF"/>
        </a:accent1>
        <a:accent2>
          <a:srgbClr val="008080"/>
        </a:accent2>
        <a:accent3>
          <a:srgbClr val="AAB8B8"/>
        </a:accent3>
        <a:accent4>
          <a:srgbClr val="DADADA"/>
        </a:accent4>
        <a:accent5>
          <a:srgbClr val="AACAFF"/>
        </a:accent5>
        <a:accent6>
          <a:srgbClr val="007373"/>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Ripple 6">
        <a:dk1>
          <a:srgbClr val="CDD9D1"/>
        </a:dk1>
        <a:lt1>
          <a:srgbClr val="FFFFFF"/>
        </a:lt1>
        <a:dk2>
          <a:srgbClr val="A3BBA9"/>
        </a:dk2>
        <a:lt2>
          <a:srgbClr val="007D80"/>
        </a:lt2>
        <a:accent1>
          <a:srgbClr val="9CA8A4"/>
        </a:accent1>
        <a:accent2>
          <a:srgbClr val="CBD7CE"/>
        </a:accent2>
        <a:accent3>
          <a:srgbClr val="CEDAD1"/>
        </a:accent3>
        <a:accent4>
          <a:srgbClr val="DADADA"/>
        </a:accent4>
        <a:accent5>
          <a:srgbClr val="CBD1CF"/>
        </a:accent5>
        <a:accent6>
          <a:srgbClr val="B8C3BA"/>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Ripple 7">
        <a:dk1>
          <a:srgbClr val="686B5D"/>
        </a:dk1>
        <a:lt1>
          <a:srgbClr val="DCDAD0"/>
        </a:lt1>
        <a:dk2>
          <a:srgbClr val="525040"/>
        </a:dk2>
        <a:lt2>
          <a:srgbClr val="D3D2A6"/>
        </a:lt2>
        <a:accent1>
          <a:srgbClr val="5D8770"/>
        </a:accent1>
        <a:accent2>
          <a:srgbClr val="686B5D"/>
        </a:accent2>
        <a:accent3>
          <a:srgbClr val="B3B3AF"/>
        </a:accent3>
        <a:accent4>
          <a:srgbClr val="BCBAB1"/>
        </a:accent4>
        <a:accent5>
          <a:srgbClr val="B6C3BB"/>
        </a:accent5>
        <a:accent6>
          <a:srgbClr val="5E6053"/>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Ripple 8">
        <a:dk1>
          <a:srgbClr val="000000"/>
        </a:dk1>
        <a:lt1>
          <a:srgbClr val="EAEAEA"/>
        </a:lt1>
        <a:dk2>
          <a:srgbClr val="000000"/>
        </a:dk2>
        <a:lt2>
          <a:srgbClr val="B2B2B2"/>
        </a:lt2>
        <a:accent1>
          <a:srgbClr val="A4BCC4"/>
        </a:accent1>
        <a:accent2>
          <a:srgbClr val="FFFFFF"/>
        </a:accent2>
        <a:accent3>
          <a:srgbClr val="F3F3F3"/>
        </a:accent3>
        <a:accent4>
          <a:srgbClr val="000000"/>
        </a:accent4>
        <a:accent5>
          <a:srgbClr val="CFDADE"/>
        </a:accent5>
        <a:accent6>
          <a:srgbClr val="E7E7E7"/>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Ripple 9">
        <a:dk1>
          <a:srgbClr val="000000"/>
        </a:dk1>
        <a:lt1>
          <a:srgbClr val="D7D1B9"/>
        </a:lt1>
        <a:dk2>
          <a:srgbClr val="B39257"/>
        </a:dk2>
        <a:lt2>
          <a:srgbClr val="B1A887"/>
        </a:lt2>
        <a:accent1>
          <a:srgbClr val="FFCC66"/>
        </a:accent1>
        <a:accent2>
          <a:srgbClr val="E6E3AC"/>
        </a:accent2>
        <a:accent3>
          <a:srgbClr val="E8E5D9"/>
        </a:accent3>
        <a:accent4>
          <a:srgbClr val="000000"/>
        </a:accent4>
        <a:accent5>
          <a:srgbClr val="FFE2B8"/>
        </a:accent5>
        <a:accent6>
          <a:srgbClr val="D0CE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Ripple</Template>
  <TotalTime>5711</TotalTime>
  <Words>1490</Words>
  <Application>Microsoft Office PowerPoint</Application>
  <PresentationFormat>On-screen Show (4:3)</PresentationFormat>
  <Paragraphs>342</Paragraphs>
  <Slides>38</Slides>
  <Notes>18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6" baseType="lpstr">
      <vt:lpstr>Arial</vt:lpstr>
      <vt:lpstr>Arial Rounded MT Bold</vt:lpstr>
      <vt:lpstr>ChelthmITC Bk BT</vt:lpstr>
      <vt:lpstr>Dauphin</vt:lpstr>
      <vt:lpstr>Times New Roman</vt:lpstr>
      <vt:lpstr>Wingdings</vt:lpstr>
      <vt:lpstr>Ripple</vt:lpstr>
      <vt:lpstr>Clip</vt:lpstr>
      <vt:lpstr>Training for Purchase Card Users and Approving Officials </vt:lpstr>
      <vt:lpstr>HELP ME WITH THESE TERMS !</vt:lpstr>
      <vt:lpstr>Affirmative Procurement Program</vt:lpstr>
      <vt:lpstr>Affirmative Procurement Program</vt:lpstr>
      <vt:lpstr>Environmentally Preferable Procurement</vt:lpstr>
      <vt:lpstr>Green Purchasing</vt:lpstr>
      <vt:lpstr>Preferred Procurement</vt:lpstr>
      <vt:lpstr>Opportunity to Buy Green</vt:lpstr>
      <vt:lpstr>PowerPoint Presentation</vt:lpstr>
      <vt:lpstr>Environmentally Preferable Purchasing</vt:lpstr>
      <vt:lpstr>Affirmative Procurement</vt:lpstr>
      <vt:lpstr>Environmentally Preferable Products Include All of These</vt:lpstr>
      <vt:lpstr>Environmentally Preferable Products Include All of These</vt:lpstr>
      <vt:lpstr>Environmentally Preferable Products Include All of These</vt:lpstr>
      <vt:lpstr>Affirmative Procurement and Environmentally Preferable Purchasing</vt:lpstr>
      <vt:lpstr>Biobased Product Categories</vt:lpstr>
      <vt:lpstr>Environmentally Preferable Purchasing</vt:lpstr>
      <vt:lpstr>Exemptions</vt:lpstr>
      <vt:lpstr>And The Products Are:</vt:lpstr>
      <vt:lpstr>Construction Products</vt:lpstr>
      <vt:lpstr>Landscaping Products</vt:lpstr>
      <vt:lpstr>Non-Paper Office Products</vt:lpstr>
      <vt:lpstr>Paper and Paper Products</vt:lpstr>
      <vt:lpstr>Park And Recreation Products</vt:lpstr>
      <vt:lpstr>Transportation Products</vt:lpstr>
      <vt:lpstr>Vehicular Products</vt:lpstr>
      <vt:lpstr>Miscellaneous Products</vt:lpstr>
      <vt:lpstr>Biobased</vt:lpstr>
      <vt:lpstr>Biobased Products (cont'd)</vt:lpstr>
      <vt:lpstr>Biobased Products (cont’d)</vt:lpstr>
      <vt:lpstr>Biobased Products (cont’d)</vt:lpstr>
      <vt:lpstr>Where Can These Products Be Found?</vt:lpstr>
      <vt:lpstr>AP Made Easy…</vt:lpstr>
      <vt:lpstr>How Will Purchases of EPA- Designated Items Be Monitored?</vt:lpstr>
      <vt:lpstr>How Do I Report Purchase Card Transactions?</vt:lpstr>
      <vt:lpstr> What Should You Do?</vt:lpstr>
      <vt:lpstr>Need More Information?</vt:lpstr>
      <vt:lpstr>PowerPoint Presentation</vt:lpstr>
    </vt:vector>
  </TitlesOfParts>
  <Company>HQ USAF/CE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for Purchase Card Users and Approving Officials</dc:title>
  <dc:creator>HQ USAF/CE</dc:creator>
  <cp:lastModifiedBy>Hardison, Larry</cp:lastModifiedBy>
  <cp:revision>246</cp:revision>
  <cp:lastPrinted>2001-04-05T18:43:04Z</cp:lastPrinted>
  <dcterms:created xsi:type="dcterms:W3CDTF">1980-01-04T21:14:38Z</dcterms:created>
  <dcterms:modified xsi:type="dcterms:W3CDTF">2015-12-14T19:12:47Z</dcterms:modified>
</cp:coreProperties>
</file>