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7" r:id="rId1"/>
  </p:sldMasterIdLst>
  <p:notesMasterIdLst>
    <p:notesMasterId r:id="rId9"/>
  </p:notesMasterIdLst>
  <p:handoutMasterIdLst>
    <p:handoutMasterId r:id="rId10"/>
  </p:handoutMasterIdLst>
  <p:sldIdLst>
    <p:sldId id="743" r:id="rId2"/>
    <p:sldId id="739" r:id="rId3"/>
    <p:sldId id="744" r:id="rId4"/>
    <p:sldId id="745" r:id="rId5"/>
    <p:sldId id="748" r:id="rId6"/>
    <p:sldId id="742" r:id="rId7"/>
    <p:sldId id="747" r:id="rId8"/>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0099"/>
    <a:srgbClr val="FF00FF"/>
    <a:srgbClr val="0000FF"/>
    <a:srgbClr val="FFFFFF"/>
    <a:srgbClr val="C0C0C0"/>
    <a:srgbClr val="FF3300"/>
    <a:srgbClr val="008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03" autoAdjust="0"/>
    <p:restoredTop sz="97178" autoAdjust="0"/>
  </p:normalViewPr>
  <p:slideViewPr>
    <p:cSldViewPr>
      <p:cViewPr>
        <p:scale>
          <a:sx n="69" d="100"/>
          <a:sy n="69" d="100"/>
        </p:scale>
        <p:origin x="-45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6"/>
    </p:cViewPr>
  </p:sorterViewPr>
  <p:notesViewPr>
    <p:cSldViewPr>
      <p:cViewPr varScale="1">
        <p:scale>
          <a:sx n="56" d="100"/>
          <a:sy n="56" d="100"/>
        </p:scale>
        <p:origin x="-1854" y="-90"/>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8978" name="Rectangle 2"/>
          <p:cNvSpPr>
            <a:spLocks noGrp="1" noChangeArrowheads="1"/>
          </p:cNvSpPr>
          <p:nvPr>
            <p:ph type="hdr" sz="quarter"/>
          </p:nvPr>
        </p:nvSpPr>
        <p:spPr bwMode="auto">
          <a:xfrm>
            <a:off x="0" y="0"/>
            <a:ext cx="3040063" cy="465138"/>
          </a:xfrm>
          <a:prstGeom prst="rect">
            <a:avLst/>
          </a:prstGeom>
          <a:noFill/>
          <a:ln w="9525">
            <a:noFill/>
            <a:miter lim="800000"/>
            <a:headEnd/>
            <a:tailEnd/>
          </a:ln>
        </p:spPr>
        <p:txBody>
          <a:bodyPr vert="horz" wrap="square" lIns="91411" tIns="45704" rIns="91411" bIns="45704" numCol="1" anchor="t" anchorCtr="0" compatLnSpc="1">
            <a:prstTxWarp prst="textNoShape">
              <a:avLst/>
            </a:prstTxWarp>
          </a:bodyPr>
          <a:lstStyle>
            <a:lvl1pPr defTabSz="915988">
              <a:defRPr sz="1200">
                <a:cs typeface="+mn-cs"/>
              </a:defRPr>
            </a:lvl1pPr>
          </a:lstStyle>
          <a:p>
            <a:pPr>
              <a:defRPr/>
            </a:pPr>
            <a:endParaRPr lang="en-US"/>
          </a:p>
        </p:txBody>
      </p:sp>
      <p:sp>
        <p:nvSpPr>
          <p:cNvPr id="638979" name="Rectangle 3"/>
          <p:cNvSpPr>
            <a:spLocks noGrp="1" noChangeArrowheads="1"/>
          </p:cNvSpPr>
          <p:nvPr>
            <p:ph type="dt" sz="quarter" idx="1"/>
          </p:nvPr>
        </p:nvSpPr>
        <p:spPr bwMode="auto">
          <a:xfrm>
            <a:off x="3968750" y="0"/>
            <a:ext cx="3040063" cy="465138"/>
          </a:xfrm>
          <a:prstGeom prst="rect">
            <a:avLst/>
          </a:prstGeom>
          <a:noFill/>
          <a:ln w="9525">
            <a:noFill/>
            <a:miter lim="800000"/>
            <a:headEnd/>
            <a:tailEnd/>
          </a:ln>
        </p:spPr>
        <p:txBody>
          <a:bodyPr vert="horz" wrap="square" lIns="91411" tIns="45704" rIns="91411" bIns="45704" numCol="1" anchor="t" anchorCtr="0" compatLnSpc="1">
            <a:prstTxWarp prst="textNoShape">
              <a:avLst/>
            </a:prstTxWarp>
          </a:bodyPr>
          <a:lstStyle>
            <a:lvl1pPr algn="r" defTabSz="915988">
              <a:defRPr sz="1200">
                <a:cs typeface="+mn-cs"/>
              </a:defRPr>
            </a:lvl1pPr>
          </a:lstStyle>
          <a:p>
            <a:pPr>
              <a:defRPr/>
            </a:pPr>
            <a:endParaRPr lang="en-US"/>
          </a:p>
        </p:txBody>
      </p:sp>
      <p:sp>
        <p:nvSpPr>
          <p:cNvPr id="638980" name="Rectangle 4"/>
          <p:cNvSpPr>
            <a:spLocks noGrp="1" noChangeArrowheads="1"/>
          </p:cNvSpPr>
          <p:nvPr>
            <p:ph type="ftr" sz="quarter" idx="2"/>
          </p:nvPr>
        </p:nvSpPr>
        <p:spPr bwMode="auto">
          <a:xfrm>
            <a:off x="0" y="8829675"/>
            <a:ext cx="3040063" cy="465138"/>
          </a:xfrm>
          <a:prstGeom prst="rect">
            <a:avLst/>
          </a:prstGeom>
          <a:noFill/>
          <a:ln w="9525">
            <a:noFill/>
            <a:miter lim="800000"/>
            <a:headEnd/>
            <a:tailEnd/>
          </a:ln>
        </p:spPr>
        <p:txBody>
          <a:bodyPr vert="horz" wrap="square" lIns="91411" tIns="45704" rIns="91411" bIns="45704" numCol="1" anchor="b" anchorCtr="0" compatLnSpc="1">
            <a:prstTxWarp prst="textNoShape">
              <a:avLst/>
            </a:prstTxWarp>
          </a:bodyPr>
          <a:lstStyle>
            <a:lvl1pPr defTabSz="915988">
              <a:defRPr sz="1200">
                <a:cs typeface="+mn-cs"/>
              </a:defRPr>
            </a:lvl1pPr>
          </a:lstStyle>
          <a:p>
            <a:pPr>
              <a:defRPr/>
            </a:pPr>
            <a:endParaRPr lang="en-US"/>
          </a:p>
        </p:txBody>
      </p:sp>
      <p:sp>
        <p:nvSpPr>
          <p:cNvPr id="638981" name="Rectangle 5"/>
          <p:cNvSpPr>
            <a:spLocks noGrp="1" noChangeArrowheads="1"/>
          </p:cNvSpPr>
          <p:nvPr>
            <p:ph type="sldNum" sz="quarter" idx="3"/>
          </p:nvPr>
        </p:nvSpPr>
        <p:spPr bwMode="auto">
          <a:xfrm>
            <a:off x="3968750" y="8829675"/>
            <a:ext cx="3040063" cy="465138"/>
          </a:xfrm>
          <a:prstGeom prst="rect">
            <a:avLst/>
          </a:prstGeom>
          <a:noFill/>
          <a:ln w="9525">
            <a:noFill/>
            <a:miter lim="800000"/>
            <a:headEnd/>
            <a:tailEnd/>
          </a:ln>
        </p:spPr>
        <p:txBody>
          <a:bodyPr vert="horz" wrap="square" lIns="91411" tIns="45704" rIns="91411" bIns="45704" numCol="1" anchor="b" anchorCtr="0" compatLnSpc="1">
            <a:prstTxWarp prst="textNoShape">
              <a:avLst/>
            </a:prstTxWarp>
          </a:bodyPr>
          <a:lstStyle>
            <a:lvl1pPr algn="r" defTabSz="915988">
              <a:defRPr sz="1200">
                <a:cs typeface="+mn-cs"/>
              </a:defRPr>
            </a:lvl1pPr>
          </a:lstStyle>
          <a:p>
            <a:pPr>
              <a:defRPr/>
            </a:pPr>
            <a:fld id="{9E26997A-82A5-41A2-800D-4D8CE5BB845A}"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040063" cy="465138"/>
          </a:xfrm>
          <a:prstGeom prst="rect">
            <a:avLst/>
          </a:prstGeom>
          <a:noFill/>
          <a:ln w="9525">
            <a:noFill/>
            <a:miter lim="800000"/>
            <a:headEnd/>
            <a:tailEnd/>
          </a:ln>
        </p:spPr>
        <p:txBody>
          <a:bodyPr vert="horz" wrap="square" lIns="91381" tIns="45691" rIns="91381" bIns="45691" numCol="1" anchor="t" anchorCtr="0" compatLnSpc="1">
            <a:prstTxWarp prst="textNoShape">
              <a:avLst/>
            </a:prstTxWarp>
          </a:bodyPr>
          <a:lstStyle>
            <a:lvl1pPr defTabSz="915988">
              <a:defRPr sz="1200">
                <a:cs typeface="+mn-cs"/>
              </a:defRPr>
            </a:lvl1pPr>
          </a:lstStyle>
          <a:p>
            <a:pPr>
              <a:defRPr/>
            </a:pPr>
            <a:endParaRPr lang="en-US"/>
          </a:p>
        </p:txBody>
      </p:sp>
      <p:sp>
        <p:nvSpPr>
          <p:cNvPr id="57347" name="Rectangle 3"/>
          <p:cNvSpPr>
            <a:spLocks noGrp="1" noChangeArrowheads="1"/>
          </p:cNvSpPr>
          <p:nvPr>
            <p:ph type="dt" idx="1"/>
          </p:nvPr>
        </p:nvSpPr>
        <p:spPr bwMode="auto">
          <a:xfrm>
            <a:off x="3968750" y="0"/>
            <a:ext cx="3040063" cy="465138"/>
          </a:xfrm>
          <a:prstGeom prst="rect">
            <a:avLst/>
          </a:prstGeom>
          <a:noFill/>
          <a:ln w="9525">
            <a:noFill/>
            <a:miter lim="800000"/>
            <a:headEnd/>
            <a:tailEnd/>
          </a:ln>
        </p:spPr>
        <p:txBody>
          <a:bodyPr vert="horz" wrap="square" lIns="91381" tIns="45691" rIns="91381" bIns="45691" numCol="1" anchor="t" anchorCtr="0" compatLnSpc="1">
            <a:prstTxWarp prst="textNoShape">
              <a:avLst/>
            </a:prstTxWarp>
          </a:bodyPr>
          <a:lstStyle>
            <a:lvl1pPr algn="r" defTabSz="915988">
              <a:defRPr sz="1200">
                <a:cs typeface="+mn-cs"/>
              </a:defRPr>
            </a:lvl1pPr>
          </a:lstStyle>
          <a:p>
            <a:pPr>
              <a:defRPr/>
            </a:pPr>
            <a:endParaRPr lang="en-US"/>
          </a:p>
        </p:txBody>
      </p:sp>
      <p:sp>
        <p:nvSpPr>
          <p:cNvPr id="7172" name="Rectangle 4"/>
          <p:cNvSpPr>
            <a:spLocks noGrp="1" noRot="1" noChangeAspect="1" noChangeArrowheads="1" noTextEdit="1"/>
          </p:cNvSpPr>
          <p:nvPr>
            <p:ph type="sldImg" idx="2"/>
          </p:nvPr>
        </p:nvSpPr>
        <p:spPr bwMode="auto">
          <a:xfrm>
            <a:off x="1182688" y="696913"/>
            <a:ext cx="4648200" cy="3486150"/>
          </a:xfrm>
          <a:prstGeom prst="rect">
            <a:avLst/>
          </a:prstGeom>
          <a:noFill/>
          <a:ln w="9525">
            <a:solidFill>
              <a:srgbClr val="000000"/>
            </a:solidFill>
            <a:miter lim="800000"/>
            <a:headEnd/>
            <a:tailEnd/>
          </a:ln>
        </p:spPr>
      </p:sp>
      <p:sp>
        <p:nvSpPr>
          <p:cNvPr id="57349"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p:spPr>
        <p:txBody>
          <a:bodyPr vert="horz" wrap="square" lIns="91381" tIns="45691" rIns="91381" bIns="4569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7350" name="Rectangle 6"/>
          <p:cNvSpPr>
            <a:spLocks noGrp="1" noChangeArrowheads="1"/>
          </p:cNvSpPr>
          <p:nvPr>
            <p:ph type="ftr" sz="quarter" idx="4"/>
          </p:nvPr>
        </p:nvSpPr>
        <p:spPr bwMode="auto">
          <a:xfrm>
            <a:off x="0" y="8829675"/>
            <a:ext cx="3040063" cy="465138"/>
          </a:xfrm>
          <a:prstGeom prst="rect">
            <a:avLst/>
          </a:prstGeom>
          <a:noFill/>
          <a:ln w="9525">
            <a:noFill/>
            <a:miter lim="800000"/>
            <a:headEnd/>
            <a:tailEnd/>
          </a:ln>
        </p:spPr>
        <p:txBody>
          <a:bodyPr vert="horz" wrap="square" lIns="91381" tIns="45691" rIns="91381" bIns="45691" numCol="1" anchor="b" anchorCtr="0" compatLnSpc="1">
            <a:prstTxWarp prst="textNoShape">
              <a:avLst/>
            </a:prstTxWarp>
          </a:bodyPr>
          <a:lstStyle>
            <a:lvl1pPr defTabSz="915988">
              <a:defRPr sz="1200">
                <a:cs typeface="+mn-cs"/>
              </a:defRPr>
            </a:lvl1pPr>
          </a:lstStyle>
          <a:p>
            <a:pPr>
              <a:defRPr/>
            </a:pPr>
            <a:endParaRPr lang="en-US"/>
          </a:p>
        </p:txBody>
      </p:sp>
      <p:sp>
        <p:nvSpPr>
          <p:cNvPr id="57351" name="Rectangle 7"/>
          <p:cNvSpPr>
            <a:spLocks noGrp="1" noChangeArrowheads="1"/>
          </p:cNvSpPr>
          <p:nvPr>
            <p:ph type="sldNum" sz="quarter" idx="5"/>
          </p:nvPr>
        </p:nvSpPr>
        <p:spPr bwMode="auto">
          <a:xfrm>
            <a:off x="3968750" y="8829675"/>
            <a:ext cx="3040063" cy="465138"/>
          </a:xfrm>
          <a:prstGeom prst="rect">
            <a:avLst/>
          </a:prstGeom>
          <a:noFill/>
          <a:ln w="9525">
            <a:noFill/>
            <a:miter lim="800000"/>
            <a:headEnd/>
            <a:tailEnd/>
          </a:ln>
        </p:spPr>
        <p:txBody>
          <a:bodyPr vert="horz" wrap="square" lIns="91381" tIns="45691" rIns="91381" bIns="45691" numCol="1" anchor="b" anchorCtr="0" compatLnSpc="1">
            <a:prstTxWarp prst="textNoShape">
              <a:avLst/>
            </a:prstTxWarp>
          </a:bodyPr>
          <a:lstStyle>
            <a:lvl1pPr algn="r" defTabSz="915988">
              <a:defRPr sz="1200">
                <a:cs typeface="+mn-cs"/>
              </a:defRPr>
            </a:lvl1pPr>
          </a:lstStyle>
          <a:p>
            <a:pPr>
              <a:defRPr/>
            </a:pPr>
            <a:fld id="{EEA00C09-6E47-48A8-81AF-55407FAF919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1380062-E39A-4B40-9486-84227D249C02}" type="datetime1">
              <a:rPr lang="en-US"/>
              <a:pPr>
                <a:defRPr/>
              </a:pPr>
              <a:t>3/24/2011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918F8FB-6426-4688-948D-358493E4AE8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E07F0D7-529A-4711-8799-EF5FC7FE2B0B}" type="datetime1">
              <a:rPr lang="en-US"/>
              <a:pPr>
                <a:defRPr/>
              </a:pPr>
              <a:t>3/24/2011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51433C9-1AAD-451E-AC58-082FAE2D4E0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F0D3744-0F1F-49F7-ADA7-9A9E96A6EBBC}" type="datetime1">
              <a:rPr lang="en-US"/>
              <a:pPr>
                <a:defRPr/>
              </a:pPr>
              <a:t>3/24/2011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0FA7977-EC05-408A-997D-B5020EFF5C7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8211F52-614A-4F53-A4AF-65366391C640}" type="datetime1">
              <a:rPr lang="en-US"/>
              <a:pPr>
                <a:defRPr/>
              </a:pPr>
              <a:t>3/24/2011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B67205C-979A-49AB-9C6B-7CE1DA699FA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1333DA3-D087-4842-9DED-0CA7384B47D6}" type="datetime1">
              <a:rPr lang="en-US"/>
              <a:pPr>
                <a:defRPr/>
              </a:pPr>
              <a:t>3/24/2011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D75B1DE-2DF7-4858-8DCC-1C0F98B7A63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ED3BE30-9367-43A1-B800-A861D173F6D2}" type="datetime1">
              <a:rPr lang="en-US"/>
              <a:pPr>
                <a:defRPr/>
              </a:pPr>
              <a:t>3/24/2011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715A0A5-4E3D-4FC7-980B-0C58C4A383A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F998EC8-4684-46A2-B281-5F040F137CD4}" type="datetime1">
              <a:rPr lang="en-US"/>
              <a:pPr>
                <a:defRPr/>
              </a:pPr>
              <a:t>3/24/2011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3795937-D153-4835-A914-A403C3B6109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B776139-1D44-49AC-8A71-CE1E1830BCC1}" type="datetime1">
              <a:rPr lang="en-US"/>
              <a:pPr>
                <a:defRPr/>
              </a:pPr>
              <a:t>3/24/2011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D89AD36-3316-4F15-9061-1344386956C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4057083-65B5-4D2F-8C52-1E98FE9F2374}" type="datetime1">
              <a:rPr lang="en-US"/>
              <a:pPr>
                <a:defRPr/>
              </a:pPr>
              <a:t>3/24/2011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0FD8D4C-5BA8-4550-819F-D657934C395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6772DCC-6D13-4F45-84B9-BF751D2E8ABB}" type="datetime1">
              <a:rPr lang="en-US"/>
              <a:pPr>
                <a:defRPr/>
              </a:pPr>
              <a:t>3/24/2011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DE146B8-7D8D-4C76-A90B-BB5530A7498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E35CC8C-0A4F-48C0-8286-C280220803AB}" type="datetime1">
              <a:rPr lang="en-US"/>
              <a:pPr>
                <a:defRPr/>
              </a:pPr>
              <a:t>3/24/2011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B443E75-EB88-422B-BB06-C05B9B9B40A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cs typeface="+mn-cs"/>
              </a:defRPr>
            </a:lvl1pPr>
          </a:lstStyle>
          <a:p>
            <a:pPr>
              <a:defRPr/>
            </a:pPr>
            <a:fld id="{53717DED-0DC1-4B23-8DD7-7E84362A2D0D}" type="datetime1">
              <a:rPr lang="en-US"/>
              <a:pPr>
                <a:defRPr/>
              </a:pPr>
              <a:t>3/24/2011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cs typeface="+mn-cs"/>
              </a:defRPr>
            </a:lvl1pPr>
          </a:lstStyle>
          <a:p>
            <a:pPr>
              <a:defRPr/>
            </a:pPr>
            <a:fld id="{4BF51383-A389-44F9-9963-34F26D3971D0}" type="slidenum">
              <a:rPr lang="en-US"/>
              <a:pPr>
                <a:defRPr/>
              </a:pPr>
              <a:t>‹#›</a:t>
            </a:fld>
            <a:endParaRPr lang="en-US"/>
          </a:p>
        </p:txBody>
      </p:sp>
      <p:sp>
        <p:nvSpPr>
          <p:cNvPr id="7" name="Rectangle 10"/>
          <p:cNvSpPr>
            <a:spLocks noChangeArrowheads="1"/>
          </p:cNvSpPr>
          <p:nvPr userDrawn="1"/>
        </p:nvSpPr>
        <p:spPr bwMode="auto">
          <a:xfrm rot="10800000">
            <a:off x="0" y="914400"/>
            <a:ext cx="9144000" cy="76200"/>
          </a:xfrm>
          <a:prstGeom prst="rect">
            <a:avLst/>
          </a:prstGeom>
          <a:gradFill rotWithShape="0">
            <a:gsLst>
              <a:gs pos="0">
                <a:srgbClr val="FFFFFF"/>
              </a:gs>
              <a:gs pos="50000">
                <a:srgbClr val="000066">
                  <a:alpha val="86000"/>
                </a:srgbClr>
              </a:gs>
              <a:gs pos="100000">
                <a:srgbClr val="FFFFFF"/>
              </a:gs>
            </a:gsLst>
            <a:lin ang="0" scaled="1"/>
          </a:gradFill>
          <a:ln w="9525">
            <a:noFill/>
            <a:miter lim="800000"/>
            <a:headEnd/>
            <a:tailEnd/>
          </a:ln>
          <a:effectLst/>
        </p:spPr>
        <p:txBody>
          <a:bodyPr wrap="none" anchor="ctr"/>
          <a:lstStyle/>
          <a:p>
            <a:pPr>
              <a:defRPr/>
            </a:pPr>
            <a:endParaRPr lang="en-US">
              <a:cs typeface="+mn-cs"/>
            </a:endParaRPr>
          </a:p>
        </p:txBody>
      </p:sp>
      <p:pic>
        <p:nvPicPr>
          <p:cNvPr id="1034" name="Picture 13"/>
          <p:cNvPicPr>
            <a:picLocks noChangeAspect="1" noChangeArrowheads="1"/>
          </p:cNvPicPr>
          <p:nvPr userDrawn="1"/>
        </p:nvPicPr>
        <p:blipFill>
          <a:blip r:embed="rId13" cstate="print"/>
          <a:srcRect/>
          <a:stretch>
            <a:fillRect/>
          </a:stretch>
        </p:blipFill>
        <p:spPr bwMode="auto">
          <a:xfrm>
            <a:off x="76200" y="31750"/>
            <a:ext cx="2286000" cy="577850"/>
          </a:xfrm>
          <a:prstGeom prst="rect">
            <a:avLst/>
          </a:prstGeom>
          <a:noFill/>
          <a:ln w="9525">
            <a:noFill/>
            <a:miter lim="800000"/>
            <a:headEnd/>
            <a:tailEnd/>
          </a:ln>
        </p:spPr>
      </p:pic>
      <p:pic>
        <p:nvPicPr>
          <p:cNvPr id="1035" name="Picture 15" descr="NNSA logo"/>
          <p:cNvPicPr>
            <a:picLocks noChangeAspect="1" noChangeArrowheads="1"/>
          </p:cNvPicPr>
          <p:nvPr userDrawn="1"/>
        </p:nvPicPr>
        <p:blipFill>
          <a:blip r:embed="rId14" cstate="print"/>
          <a:srcRect/>
          <a:stretch>
            <a:fillRect/>
          </a:stretch>
        </p:blipFill>
        <p:spPr bwMode="auto">
          <a:xfrm>
            <a:off x="7162800" y="49213"/>
            <a:ext cx="1855788"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Radiological Assessment</a:t>
            </a:r>
            <a:br>
              <a:rPr lang="en-US" dirty="0" smtClean="0"/>
            </a:br>
            <a:r>
              <a:rPr lang="en-US" dirty="0" smtClean="0"/>
              <a:t>March 22, 2011</a:t>
            </a:r>
            <a:endParaRPr lang="en-US" dirty="0"/>
          </a:p>
        </p:txBody>
      </p:sp>
      <p:sp>
        <p:nvSpPr>
          <p:cNvPr id="4" name="Slide Number Placeholder 3"/>
          <p:cNvSpPr>
            <a:spLocks noGrp="1"/>
          </p:cNvSpPr>
          <p:nvPr>
            <p:ph type="sldNum" sz="quarter" idx="12"/>
          </p:nvPr>
        </p:nvSpPr>
        <p:spPr/>
        <p:txBody>
          <a:bodyPr/>
          <a:lstStyle/>
          <a:p>
            <a:pPr>
              <a:defRPr/>
            </a:pPr>
            <a:fld id="{2918F8FB-6426-4688-948D-358493E4AE88}" type="slidenum">
              <a:rPr lang="en-US" smtClean="0"/>
              <a:pPr>
                <a:defRPr/>
              </a:pPr>
              <a:t>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838200" y="76200"/>
            <a:ext cx="7772400" cy="990600"/>
          </a:xfrm>
        </p:spPr>
        <p:txBody>
          <a:bodyPr/>
          <a:lstStyle/>
          <a:p>
            <a:pPr eaLnBrk="1" hangingPunct="1"/>
            <a:r>
              <a:rPr lang="en-US" sz="3600" b="1" smtClean="0"/>
              <a:t>AMS Summary</a:t>
            </a:r>
            <a:endParaRPr lang="en-US" sz="3600" b="1" dirty="0" smtClean="0"/>
          </a:p>
        </p:txBody>
      </p:sp>
      <p:sp>
        <p:nvSpPr>
          <p:cNvPr id="4" name="Slide Number Placeholder 3"/>
          <p:cNvSpPr>
            <a:spLocks noGrp="1"/>
          </p:cNvSpPr>
          <p:nvPr>
            <p:ph type="sldNum" sz="quarter" idx="12"/>
          </p:nvPr>
        </p:nvSpPr>
        <p:spPr/>
        <p:txBody>
          <a:bodyPr/>
          <a:lstStyle/>
          <a:p>
            <a:pPr>
              <a:defRPr/>
            </a:pPr>
            <a:fld id="{C1832E1F-4D96-4F30-901B-B3C719C87A31}" type="slidenum">
              <a:rPr lang="en-US" smtClean="0"/>
              <a:pPr>
                <a:defRPr/>
              </a:pPr>
              <a:t>2</a:t>
            </a:fld>
            <a:endParaRPr lang="en-US"/>
          </a:p>
        </p:txBody>
      </p:sp>
      <p:sp>
        <p:nvSpPr>
          <p:cNvPr id="8" name="Rectangle 6"/>
          <p:cNvSpPr txBox="1">
            <a:spLocks noChangeArrowheads="1"/>
          </p:cNvSpPr>
          <p:nvPr/>
        </p:nvSpPr>
        <p:spPr bwMode="auto">
          <a:xfrm>
            <a:off x="381000" y="1295400"/>
            <a:ext cx="83820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80000"/>
              </a:lnSpc>
              <a:spcBef>
                <a:spcPct val="20000"/>
              </a:spcBef>
              <a:spcAft>
                <a:spcPct val="0"/>
              </a:spcAft>
              <a:buClrTx/>
              <a:buSzTx/>
              <a:buFont typeface="Arial" charset="0"/>
              <a:buChar char="•"/>
              <a:tabLst/>
              <a:defRPr/>
            </a:pPr>
            <a:r>
              <a:rPr kumimoji="0" lang="en-US" sz="2200" b="0" i="0" u="none" strike="noStrike" kern="1200" cap="none" spc="0" normalizeH="0" baseline="0" noProof="0" dirty="0" smtClean="0">
                <a:ln>
                  <a:noFill/>
                </a:ln>
                <a:effectLst/>
                <a:uLnTx/>
                <a:uFillTx/>
                <a:latin typeface="+mn-lt"/>
                <a:ea typeface="+mn-ea"/>
                <a:cs typeface="+mn-cs"/>
              </a:rPr>
              <a:t>Ops Summary</a:t>
            </a:r>
          </a:p>
          <a:p>
            <a:pPr marL="742950" marR="0" lvl="1" indent="-285750" algn="l" defTabSz="914400" rtl="0" eaLnBrk="0" fontAlgn="base" latinLnBrk="0" hangingPunct="0">
              <a:lnSpc>
                <a:spcPct val="80000"/>
              </a:lnSpc>
              <a:spcBef>
                <a:spcPct val="20000"/>
              </a:spcBef>
              <a:spcAft>
                <a:spcPct val="0"/>
              </a:spcAft>
              <a:buClrTx/>
              <a:buSzTx/>
              <a:buFont typeface="Arial" charset="0"/>
              <a:buChar char="–"/>
              <a:tabLst/>
              <a:defRPr/>
            </a:pPr>
            <a:r>
              <a:rPr kumimoji="0" lang="en-US" sz="2200" b="0" i="0" u="none" strike="noStrike" kern="1200" cap="none" spc="0" normalizeH="0" baseline="0" noProof="0" dirty="0" smtClean="0">
                <a:ln>
                  <a:noFill/>
                </a:ln>
                <a:effectLst/>
                <a:uLnTx/>
                <a:uFillTx/>
                <a:latin typeface="+mn-lt"/>
                <a:ea typeface="+mn-ea"/>
                <a:cs typeface="+mn-cs"/>
              </a:rPr>
              <a:t>Aerial Measurement Systems totaled</a:t>
            </a:r>
            <a:r>
              <a:rPr kumimoji="0" lang="en-US" sz="2200" b="0" i="0" u="none" strike="noStrike" kern="1200" cap="none" spc="0" normalizeH="0" noProof="0" dirty="0" smtClean="0">
                <a:ln>
                  <a:noFill/>
                </a:ln>
                <a:effectLst/>
                <a:uLnTx/>
                <a:uFillTx/>
                <a:latin typeface="+mn-lt"/>
                <a:ea typeface="+mn-ea"/>
                <a:cs typeface="+mn-cs"/>
              </a:rPr>
              <a:t> m</a:t>
            </a:r>
            <a:r>
              <a:rPr kumimoji="0" lang="en-US" sz="2200" b="0" i="0" u="none" strike="noStrike" kern="1200" cap="none" spc="0" normalizeH="0" baseline="0" noProof="0" dirty="0" smtClean="0">
                <a:ln>
                  <a:noFill/>
                </a:ln>
                <a:effectLst/>
                <a:uLnTx/>
                <a:uFillTx/>
                <a:latin typeface="+mn-lt"/>
                <a:ea typeface="+mn-ea"/>
                <a:cs typeface="+mn-cs"/>
              </a:rPr>
              <a:t>ore than</a:t>
            </a:r>
            <a:r>
              <a:rPr kumimoji="0" lang="en-US" sz="2200" b="0" i="0" u="none" strike="noStrike" kern="1200" cap="none" spc="0" normalizeH="0" noProof="0" dirty="0" smtClean="0">
                <a:ln>
                  <a:noFill/>
                </a:ln>
                <a:effectLst/>
                <a:uLnTx/>
                <a:uFillTx/>
                <a:latin typeface="+mn-lt"/>
                <a:ea typeface="+mn-ea"/>
                <a:cs typeface="+mn-cs"/>
              </a:rPr>
              <a:t> 40 hours of flying</a:t>
            </a:r>
          </a:p>
          <a:p>
            <a:pPr marL="342900" marR="0" lvl="0" indent="-342900" algn="l" defTabSz="914400" rtl="0" eaLnBrk="0" fontAlgn="base" latinLnBrk="0" hangingPunct="0">
              <a:lnSpc>
                <a:spcPct val="80000"/>
              </a:lnSpc>
              <a:spcBef>
                <a:spcPct val="20000"/>
              </a:spcBef>
              <a:spcAft>
                <a:spcPct val="0"/>
              </a:spcAft>
              <a:buClrTx/>
              <a:buSzTx/>
              <a:buFont typeface="Arial" charset="0"/>
              <a:buChar char="•"/>
              <a:tabLst/>
              <a:defRPr/>
            </a:pPr>
            <a:r>
              <a:rPr kumimoji="0" lang="en-US" sz="2200" b="0" i="0" u="none" strike="noStrike" kern="1200" cap="none" spc="0" normalizeH="0" baseline="0" noProof="0" dirty="0" smtClean="0">
                <a:ln>
                  <a:noFill/>
                </a:ln>
                <a:effectLst/>
                <a:uLnTx/>
                <a:uFillTx/>
                <a:latin typeface="+mn-lt"/>
                <a:ea typeface="+mn-ea"/>
                <a:cs typeface="+mn-cs"/>
              </a:rPr>
              <a:t>Plot interpretation</a:t>
            </a:r>
          </a:p>
          <a:p>
            <a:pPr marL="742950" marR="0" lvl="1" indent="-285750" algn="l" defTabSz="914400" rtl="0" eaLnBrk="0" fontAlgn="base" latinLnBrk="0" hangingPunct="0">
              <a:lnSpc>
                <a:spcPct val="80000"/>
              </a:lnSpc>
              <a:spcBef>
                <a:spcPct val="20000"/>
              </a:spcBef>
              <a:spcAft>
                <a:spcPct val="0"/>
              </a:spcAft>
              <a:buClrTx/>
              <a:buSzTx/>
              <a:buFont typeface="Arial" charset="0"/>
              <a:buChar char="–"/>
              <a:tabLst/>
              <a:defRPr/>
            </a:pPr>
            <a:r>
              <a:rPr kumimoji="0" lang="en-US" sz="2200" b="0" i="0" u="none" strike="noStrike" kern="1200" cap="none" spc="0" normalizeH="0" baseline="0" noProof="0" dirty="0" smtClean="0">
                <a:ln>
                  <a:noFill/>
                </a:ln>
                <a:effectLst/>
                <a:uLnTx/>
                <a:uFillTx/>
                <a:latin typeface="+mn-lt"/>
                <a:ea typeface="+mn-ea"/>
                <a:cs typeface="+mn-cs"/>
              </a:rPr>
              <a:t>AMS data is presented as exposure rate 1 meter from the ground at the time the measurements occurred.</a:t>
            </a:r>
          </a:p>
          <a:p>
            <a:pPr marL="342900" marR="0" lvl="0" indent="-342900" algn="l" defTabSz="914400" rtl="0" eaLnBrk="0" fontAlgn="base" latinLnBrk="0" hangingPunct="0">
              <a:lnSpc>
                <a:spcPct val="80000"/>
              </a:lnSpc>
              <a:spcBef>
                <a:spcPct val="20000"/>
              </a:spcBef>
              <a:spcAft>
                <a:spcPct val="0"/>
              </a:spcAft>
              <a:buClrTx/>
              <a:buSzTx/>
              <a:buFont typeface="Wingdings" pitchFamily="2" charset="2"/>
              <a:buNone/>
              <a:tabLst/>
              <a:defRPr/>
            </a:pPr>
            <a:r>
              <a:rPr kumimoji="0" lang="en-US" sz="2200" b="0" i="0" u="none" strike="noStrike" kern="1200" cap="none" spc="0" normalizeH="0" baseline="0" noProof="0" dirty="0" smtClean="0">
                <a:ln>
                  <a:noFill/>
                </a:ln>
                <a:effectLst/>
                <a:uLnTx/>
                <a:uFillTx/>
                <a:latin typeface="+mn-lt"/>
                <a:ea typeface="+mn-ea"/>
                <a:cs typeface="+mn-cs"/>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60FD8D4C-5BA8-4550-819F-D657934C395F}" type="slidenum">
              <a:rPr lang="en-US" smtClean="0"/>
              <a:pPr>
                <a:defRPr/>
              </a:pPr>
              <a:t>3</a:t>
            </a:fld>
            <a:endParaRPr lang="en-US"/>
          </a:p>
        </p:txBody>
      </p:sp>
      <p:sp>
        <p:nvSpPr>
          <p:cNvPr id="3" name="TextBox 2"/>
          <p:cNvSpPr txBox="1"/>
          <p:nvPr/>
        </p:nvSpPr>
        <p:spPr>
          <a:xfrm>
            <a:off x="2362200" y="304800"/>
            <a:ext cx="4495800" cy="584775"/>
          </a:xfrm>
          <a:prstGeom prst="rect">
            <a:avLst/>
          </a:prstGeom>
          <a:noFill/>
        </p:spPr>
        <p:txBody>
          <a:bodyPr wrap="square" rtlCol="0">
            <a:spAutoFit/>
          </a:bodyPr>
          <a:lstStyle/>
          <a:p>
            <a:pPr algn="ctr"/>
            <a:r>
              <a:rPr lang="en-US" sz="3200" b="1" dirty="0" smtClean="0">
                <a:latin typeface="+mn-lt"/>
              </a:rPr>
              <a:t>Guide to Interpretation</a:t>
            </a:r>
            <a:endParaRPr lang="en-US" sz="3200" b="1" dirty="0">
              <a:latin typeface="+mn-lt"/>
            </a:endParaRPr>
          </a:p>
        </p:txBody>
      </p:sp>
      <p:sp>
        <p:nvSpPr>
          <p:cNvPr id="4" name="TextBox 3"/>
          <p:cNvSpPr txBox="1"/>
          <p:nvPr/>
        </p:nvSpPr>
        <p:spPr>
          <a:xfrm>
            <a:off x="685800" y="1143000"/>
            <a:ext cx="7924800" cy="5355312"/>
          </a:xfrm>
          <a:prstGeom prst="rect">
            <a:avLst/>
          </a:prstGeom>
          <a:noFill/>
        </p:spPr>
        <p:txBody>
          <a:bodyPr wrap="square" rtlCol="0">
            <a:spAutoFit/>
          </a:bodyPr>
          <a:lstStyle/>
          <a:p>
            <a:pPr marL="347472" indent="-347472">
              <a:spcBef>
                <a:spcPts val="0"/>
              </a:spcBef>
              <a:spcAft>
                <a:spcPts val="0"/>
              </a:spcAft>
              <a:buFont typeface="Arial" pitchFamily="34" charset="0"/>
              <a:buChar char="•"/>
            </a:pPr>
            <a:r>
              <a:rPr lang="en-US" sz="1900" dirty="0" smtClean="0">
                <a:latin typeface="+mn-lt"/>
              </a:rPr>
              <a:t>US radiological assessments are composed of aerial and ground measurements and indicate the amounts of radiological material that has settled on the ground. </a:t>
            </a:r>
          </a:p>
          <a:p>
            <a:pPr marL="347472" indent="-347472">
              <a:spcBef>
                <a:spcPts val="0"/>
              </a:spcBef>
              <a:spcAft>
                <a:spcPts val="0"/>
              </a:spcAft>
            </a:pPr>
            <a:endParaRPr lang="en-US" sz="1900" dirty="0" smtClean="0">
              <a:latin typeface="+mn-lt"/>
            </a:endParaRPr>
          </a:p>
          <a:p>
            <a:pPr marL="347472" indent="-347472">
              <a:spcBef>
                <a:spcPts val="0"/>
              </a:spcBef>
              <a:spcAft>
                <a:spcPts val="0"/>
              </a:spcAft>
              <a:buFont typeface="Arial" pitchFamily="34" charset="0"/>
              <a:buChar char="•"/>
            </a:pPr>
            <a:r>
              <a:rPr lang="en-US" sz="1900" dirty="0" smtClean="0">
                <a:latin typeface="+mn-lt"/>
              </a:rPr>
              <a:t>Each measurement corresponds to the radiation a person receives in one hour at that location.</a:t>
            </a:r>
          </a:p>
          <a:p>
            <a:pPr marL="347472" indent="-347472">
              <a:spcBef>
                <a:spcPts val="0"/>
              </a:spcBef>
              <a:spcAft>
                <a:spcPts val="0"/>
              </a:spcAft>
              <a:buFont typeface="Arial" pitchFamily="34" charset="0"/>
              <a:buChar char="•"/>
            </a:pPr>
            <a:endParaRPr lang="en-US" sz="1900" dirty="0" smtClean="0">
              <a:latin typeface="+mn-lt"/>
            </a:endParaRPr>
          </a:p>
          <a:p>
            <a:pPr marL="347472" indent="-347472">
              <a:spcBef>
                <a:spcPts val="0"/>
              </a:spcBef>
              <a:spcAft>
                <a:spcPts val="0"/>
              </a:spcAft>
              <a:buFont typeface="Arial" pitchFamily="34" charset="0"/>
              <a:buChar char="•"/>
            </a:pPr>
            <a:r>
              <a:rPr lang="en-US" sz="1900" dirty="0" smtClean="0">
                <a:latin typeface="+mn-lt"/>
              </a:rPr>
              <a:t>These calculations account for multiple variables. For instance, radiation is most intense in the first days following its release. Therefore, dose reduction may be achieved by evacuating early in the response. </a:t>
            </a:r>
          </a:p>
          <a:p>
            <a:pPr marL="347472" indent="-347472">
              <a:spcBef>
                <a:spcPts val="0"/>
              </a:spcBef>
              <a:spcAft>
                <a:spcPts val="0"/>
              </a:spcAft>
            </a:pPr>
            <a:endParaRPr lang="en-US" sz="1900" dirty="0" smtClean="0">
              <a:latin typeface="+mn-lt"/>
            </a:endParaRPr>
          </a:p>
          <a:p>
            <a:pPr marL="347472" indent="-347472">
              <a:spcBef>
                <a:spcPts val="0"/>
              </a:spcBef>
              <a:spcAft>
                <a:spcPts val="0"/>
              </a:spcAft>
              <a:buFont typeface="Arial" pitchFamily="34" charset="0"/>
              <a:buChar char="•"/>
            </a:pPr>
            <a:r>
              <a:rPr lang="en-US" sz="1900" dirty="0" smtClean="0">
                <a:latin typeface="+mn-lt"/>
              </a:rPr>
              <a:t>All measurements in this plot are </a:t>
            </a:r>
            <a:r>
              <a:rPr lang="en-US" sz="1900" smtClean="0">
                <a:latin typeface="+mn-lt"/>
              </a:rPr>
              <a:t>below 0.03 </a:t>
            </a:r>
            <a:r>
              <a:rPr lang="en-US" sz="1900" dirty="0" err="1" smtClean="0">
                <a:latin typeface="+mn-lt"/>
              </a:rPr>
              <a:t>Rem</a:t>
            </a:r>
            <a:r>
              <a:rPr lang="en-US" sz="1900" dirty="0" smtClean="0">
                <a:latin typeface="+mn-lt"/>
              </a:rPr>
              <a:t> per hour – a low level. And nearly all elevated readings are within 25 miles of Fukushima Daiichi.</a:t>
            </a:r>
          </a:p>
          <a:p>
            <a:pPr marL="347472" indent="-347472">
              <a:spcBef>
                <a:spcPts val="0"/>
              </a:spcBef>
              <a:spcAft>
                <a:spcPts val="0"/>
              </a:spcAft>
              <a:buFont typeface="Arial" pitchFamily="34" charset="0"/>
              <a:buChar char="•"/>
            </a:pPr>
            <a:endParaRPr lang="en-US" sz="1900" dirty="0" smtClean="0">
              <a:latin typeface="+mn-lt"/>
            </a:endParaRPr>
          </a:p>
          <a:p>
            <a:pPr marL="347472" indent="-347472">
              <a:spcBef>
                <a:spcPts val="0"/>
              </a:spcBef>
              <a:spcAft>
                <a:spcPts val="0"/>
              </a:spcAft>
              <a:buFont typeface="Arial" pitchFamily="34" charset="0"/>
              <a:buChar char="•"/>
            </a:pPr>
            <a:r>
              <a:rPr lang="en-US" sz="1900" dirty="0" smtClean="0">
                <a:latin typeface="+mn-lt"/>
              </a:rPr>
              <a:t>Measurements also show an area of greater radiation extending northwest from the accident. This area may be of interest to public safety officials and responders. </a:t>
            </a:r>
          </a:p>
          <a:p>
            <a:pPr marL="347472" indent="347472"/>
            <a:endParaRPr lang="en-US" sz="1900"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60FD8D4C-5BA8-4550-819F-D657934C395F}" type="slidenum">
              <a:rPr lang="en-US" smtClean="0"/>
              <a:pPr>
                <a:defRPr/>
              </a:pPr>
              <a:t>4</a:t>
            </a:fld>
            <a:endParaRPr lang="en-US"/>
          </a:p>
        </p:txBody>
      </p:sp>
      <p:pic>
        <p:nvPicPr>
          <p:cNvPr id="5" name="Picture 4" descr="Page 4.JPG"/>
          <p:cNvPicPr>
            <a:picLocks noChangeAspect="1"/>
          </p:cNvPicPr>
          <p:nvPr/>
        </p:nvPicPr>
        <p:blipFill>
          <a:blip r:embed="rId2" cstate="print"/>
          <a:stretch>
            <a:fillRect/>
          </a:stretch>
        </p:blipFill>
        <p:spPr>
          <a:xfrm>
            <a:off x="914400" y="1066800"/>
            <a:ext cx="7410429" cy="572482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60FD8D4C-5BA8-4550-819F-D657934C395F}" type="slidenum">
              <a:rPr lang="en-US" smtClean="0"/>
              <a:pPr>
                <a:defRPr/>
              </a:pPr>
              <a:t>5</a:t>
            </a:fld>
            <a:endParaRPr lang="en-US"/>
          </a:p>
        </p:txBody>
      </p:sp>
      <p:pic>
        <p:nvPicPr>
          <p:cNvPr id="4" name="Picture 3" descr="Page 5.JPG"/>
          <p:cNvPicPr>
            <a:picLocks noChangeAspect="1"/>
          </p:cNvPicPr>
          <p:nvPr/>
        </p:nvPicPr>
        <p:blipFill>
          <a:blip r:embed="rId2" cstate="print"/>
          <a:stretch>
            <a:fillRect/>
          </a:stretch>
        </p:blipFill>
        <p:spPr>
          <a:xfrm>
            <a:off x="914400" y="1066800"/>
            <a:ext cx="7420149" cy="573233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itle 1"/>
          <p:cNvSpPr txBox="1">
            <a:spLocks/>
          </p:cNvSpPr>
          <p:nvPr/>
        </p:nvSpPr>
        <p:spPr bwMode="auto">
          <a:xfrm>
            <a:off x="533400" y="274638"/>
            <a:ext cx="8229600" cy="868362"/>
          </a:xfrm>
          <a:prstGeom prst="rect">
            <a:avLst/>
          </a:prstGeom>
          <a:noFill/>
          <a:ln w="9525">
            <a:noFill/>
            <a:miter lim="800000"/>
            <a:headEnd/>
            <a:tailEnd/>
          </a:ln>
        </p:spPr>
        <p:txBody>
          <a:bodyPr/>
          <a:lstStyle/>
          <a:p>
            <a:pPr algn="ctr"/>
            <a:r>
              <a:rPr lang="en-US" sz="3600" b="1" dirty="0" smtClean="0">
                <a:latin typeface="Calibri" pitchFamily="34" charset="0"/>
              </a:rPr>
              <a:t>Context</a:t>
            </a:r>
            <a:endParaRPr lang="en-US" sz="3600" b="1" dirty="0">
              <a:latin typeface="Calibri" pitchFamily="34" charset="0"/>
            </a:endParaRPr>
          </a:p>
        </p:txBody>
      </p:sp>
      <p:sp>
        <p:nvSpPr>
          <p:cNvPr id="6149" name="Slide Number Placeholder 2"/>
          <p:cNvSpPr txBox="1">
            <a:spLocks/>
          </p:cNvSpPr>
          <p:nvPr/>
        </p:nvSpPr>
        <p:spPr bwMode="auto">
          <a:xfrm>
            <a:off x="6705600" y="6492875"/>
            <a:ext cx="2133600" cy="365125"/>
          </a:xfrm>
          <a:prstGeom prst="rect">
            <a:avLst/>
          </a:prstGeom>
          <a:noFill/>
          <a:ln w="9525">
            <a:noFill/>
            <a:miter lim="800000"/>
            <a:headEnd/>
            <a:tailEnd/>
          </a:ln>
        </p:spPr>
        <p:txBody>
          <a:bodyPr anchor="ctr"/>
          <a:lstStyle/>
          <a:p>
            <a:pPr algn="r"/>
            <a:fld id="{301260A5-79C3-49E6-B17D-1855F956D7EE}" type="slidenum">
              <a:rPr lang="en-US" sz="1200">
                <a:solidFill>
                  <a:srgbClr val="898989"/>
                </a:solidFill>
              </a:rPr>
              <a:pPr algn="r"/>
              <a:t>6</a:t>
            </a:fld>
            <a:endParaRPr lang="en-US" sz="1200">
              <a:solidFill>
                <a:srgbClr val="898989"/>
              </a:solidFill>
            </a:endParaRPr>
          </a:p>
        </p:txBody>
      </p:sp>
      <p:sp>
        <p:nvSpPr>
          <p:cNvPr id="8" name="Subtitle 2"/>
          <p:cNvSpPr txBox="1">
            <a:spLocks/>
          </p:cNvSpPr>
          <p:nvPr/>
        </p:nvSpPr>
        <p:spPr>
          <a:xfrm>
            <a:off x="533400" y="1371600"/>
            <a:ext cx="8153400" cy="4953000"/>
          </a:xfrm>
          <a:prstGeom prst="rect">
            <a:avLst/>
          </a:prstGeom>
        </p:spPr>
        <p:txBody>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defRPr/>
            </a:pPr>
            <a:r>
              <a:rPr lang="en-US" sz="2200" dirty="0" smtClean="0"/>
              <a:t>The Nuclear Regulatory Commission estimates that the average American absorbs 620 </a:t>
            </a:r>
            <a:r>
              <a:rPr lang="en-US" sz="2200" dirty="0" err="1" smtClean="0"/>
              <a:t>mRem</a:t>
            </a:r>
            <a:r>
              <a:rPr lang="en-US" sz="2200" dirty="0" smtClean="0"/>
              <a:t> a year* (or 0.071 </a:t>
            </a:r>
            <a:r>
              <a:rPr lang="en-US" sz="2200" dirty="0" err="1" smtClean="0"/>
              <a:t>mRem</a:t>
            </a:r>
            <a:r>
              <a:rPr lang="en-US" sz="2200" dirty="0" smtClean="0"/>
              <a:t>/hour)</a:t>
            </a:r>
          </a:p>
          <a:p>
            <a:pPr>
              <a:lnSpc>
                <a:spcPct val="90000"/>
              </a:lnSpc>
              <a:buNone/>
              <a:defRPr/>
            </a:pPr>
            <a:endParaRPr lang="en-US" sz="2000" dirty="0" smtClean="0"/>
          </a:p>
          <a:p>
            <a:pPr>
              <a:lnSpc>
                <a:spcPct val="90000"/>
              </a:lnSpc>
              <a:defRPr/>
            </a:pPr>
            <a:r>
              <a:rPr lang="en-US" sz="2200" dirty="0" smtClean="0"/>
              <a:t>An average transatlantic flight produces an exposure of 2.5 </a:t>
            </a:r>
            <a:r>
              <a:rPr lang="en-US" sz="2200" dirty="0" err="1" smtClean="0"/>
              <a:t>mRem</a:t>
            </a:r>
            <a:r>
              <a:rPr lang="en-US" sz="2200" dirty="0" smtClean="0"/>
              <a:t>*</a:t>
            </a:r>
          </a:p>
          <a:p>
            <a:pPr>
              <a:lnSpc>
                <a:spcPct val="90000"/>
              </a:lnSpc>
              <a:buNone/>
              <a:defRPr/>
            </a:pPr>
            <a:endParaRPr lang="en-US" sz="2200" dirty="0" smtClean="0"/>
          </a:p>
          <a:p>
            <a:pPr>
              <a:lnSpc>
                <a:spcPct val="90000"/>
              </a:lnSpc>
              <a:defRPr/>
            </a:pPr>
            <a:r>
              <a:rPr lang="en-US" sz="2200" dirty="0" smtClean="0"/>
              <a:t>A typical chest x-ray produces 10 </a:t>
            </a:r>
            <a:r>
              <a:rPr lang="en-US" sz="2200" dirty="0" err="1" smtClean="0"/>
              <a:t>mRem</a:t>
            </a:r>
            <a:r>
              <a:rPr lang="en-US" sz="2200" dirty="0" smtClean="0"/>
              <a:t> per image</a:t>
            </a:r>
          </a:p>
          <a:p>
            <a:pPr>
              <a:lnSpc>
                <a:spcPct val="90000"/>
              </a:lnSpc>
              <a:buNone/>
              <a:defRPr/>
            </a:pPr>
            <a:endParaRPr lang="en-US" sz="2200" dirty="0" smtClean="0"/>
          </a:p>
          <a:p>
            <a:pPr>
              <a:lnSpc>
                <a:spcPct val="90000"/>
              </a:lnSpc>
              <a:defRPr/>
            </a:pPr>
            <a:r>
              <a:rPr lang="en-US" sz="2200" dirty="0" smtClean="0"/>
              <a:t>EPA guidelines call for public health actions if exposure exceed 1000 </a:t>
            </a:r>
            <a:r>
              <a:rPr lang="en-US" sz="2200" dirty="0" err="1" smtClean="0"/>
              <a:t>mRem</a:t>
            </a:r>
            <a:r>
              <a:rPr lang="en-US" sz="2200" dirty="0" smtClean="0"/>
              <a:t> over 4 days</a:t>
            </a:r>
          </a:p>
          <a:p>
            <a:pPr>
              <a:lnSpc>
                <a:spcPct val="90000"/>
              </a:lnSpc>
              <a:buNone/>
              <a:defRPr/>
            </a:pPr>
            <a:endParaRPr lang="en-US" sz="1600" dirty="0" smtClean="0"/>
          </a:p>
          <a:p>
            <a:pPr marL="457200" lvl="1" indent="0">
              <a:lnSpc>
                <a:spcPct val="90000"/>
              </a:lnSpc>
              <a:buNone/>
              <a:defRPr/>
            </a:pPr>
            <a:r>
              <a:rPr lang="en-US" sz="1600" dirty="0" smtClean="0"/>
              <a:t>       * Source: NRC: </a:t>
            </a:r>
            <a:r>
              <a:rPr lang="en-US" sz="1600" u="sng" dirty="0" smtClean="0"/>
              <a:t>http://nrc.gov/images/about-nrc/radiation/factoid2-lrg.gif</a:t>
            </a:r>
            <a:r>
              <a:rPr lang="en-US" sz="1600" dirty="0" smtClean="0"/>
              <a:t> </a:t>
            </a:r>
          </a:p>
          <a:p>
            <a:pPr marL="457200" lvl="1" indent="0">
              <a:lnSpc>
                <a:spcPct val="90000"/>
              </a:lnSpc>
              <a:buNone/>
              <a:defRPr/>
            </a:pP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60FD8D4C-5BA8-4550-819F-D657934C395F}" type="slidenum">
              <a:rPr lang="en-US" smtClean="0"/>
              <a:pPr>
                <a:defRPr/>
              </a:pPr>
              <a:t>7</a:t>
            </a:fld>
            <a:endParaRPr lang="en-US"/>
          </a:p>
        </p:txBody>
      </p:sp>
      <p:pic>
        <p:nvPicPr>
          <p:cNvPr id="4" name="Picture 3" descr="Radiation Doses Explained.jpg"/>
          <p:cNvPicPr>
            <a:picLocks noChangeAspect="1"/>
          </p:cNvPicPr>
          <p:nvPr/>
        </p:nvPicPr>
        <p:blipFill>
          <a:blip r:embed="rId2" cstate="print"/>
          <a:srcRect t="6866" r="2364" b="5248"/>
          <a:stretch>
            <a:fillRect/>
          </a:stretch>
        </p:blipFill>
        <p:spPr>
          <a:xfrm>
            <a:off x="566306" y="1143001"/>
            <a:ext cx="7829549" cy="544664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245</Words>
  <Application>Microsoft Office PowerPoint</Application>
  <PresentationFormat>On-screen Show (4:3)</PresentationFormat>
  <Paragraphs>34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Radiological Assessment March 22, 2011</vt:lpstr>
      <vt:lpstr>AMS Summary</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
  <cp:revision>635</cp:revision>
  <dcterms:created xsi:type="dcterms:W3CDTF">2007-03-02T13:04:13Z</dcterms:created>
  <dcterms:modified xsi:type="dcterms:W3CDTF">2011-03-24T18:47:05Z</dcterms:modified>
</cp:coreProperties>
</file>