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</p:sldMasterIdLst>
  <p:notesMasterIdLst>
    <p:notesMasterId r:id="rId10"/>
  </p:notesMasterIdLst>
  <p:handoutMasterIdLst>
    <p:handoutMasterId r:id="rId11"/>
  </p:handoutMasterIdLst>
  <p:sldIdLst>
    <p:sldId id="743" r:id="rId2"/>
    <p:sldId id="739" r:id="rId3"/>
    <p:sldId id="744" r:id="rId4"/>
    <p:sldId id="745" r:id="rId5"/>
    <p:sldId id="748" r:id="rId6"/>
    <p:sldId id="750" r:id="rId7"/>
    <p:sldId id="742" r:id="rId8"/>
    <p:sldId id="747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99"/>
    <a:srgbClr val="FF00FF"/>
    <a:srgbClr val="0000FF"/>
    <a:srgbClr val="FFFFFF"/>
    <a:srgbClr val="C0C0C0"/>
    <a:srgbClr val="FF33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7178" autoAdjust="0"/>
  </p:normalViewPr>
  <p:slideViewPr>
    <p:cSldViewPr>
      <p:cViewPr varScale="1">
        <p:scale>
          <a:sx n="72" d="100"/>
          <a:sy n="72" d="100"/>
        </p:scale>
        <p:origin x="-3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fld id="{A2612E5C-E6B4-4D59-9DAA-83C2E6849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fld id="{C7B26450-3A6E-47D7-84D6-2695BC98D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EF078-07B1-469C-A52C-0166F3C133BE}" type="datetime1">
              <a:rPr lang="en-US"/>
              <a:pPr>
                <a:defRPr/>
              </a:pPr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F7826-D60E-4BE1-98EB-27C2A93B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3B269-44CF-4750-9DD5-7D3C720B0931}" type="datetime1">
              <a:rPr lang="en-US"/>
              <a:pPr>
                <a:defRPr/>
              </a:pPr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2AA28-51DF-4632-91D9-73639015F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7D4D-9C39-482F-AEA8-0F10BFD33403}" type="datetime1">
              <a:rPr lang="en-US"/>
              <a:pPr>
                <a:defRPr/>
              </a:pPr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9B234-0F35-4F8C-8982-6EC215B81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7B781-E6B2-450E-A924-85699B7AF853}" type="datetime1">
              <a:rPr lang="en-US"/>
              <a:pPr>
                <a:defRPr/>
              </a:pPr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782F2-95E3-40BF-B96C-8000AE976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E8464-2BDE-40DC-8FF5-D1031883361A}" type="datetime1">
              <a:rPr lang="en-US"/>
              <a:pPr>
                <a:defRPr/>
              </a:pPr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39D0-2AE5-48FA-92E0-5720722BF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F5F81-34CA-4E54-801F-982A15A8782F}" type="datetime1">
              <a:rPr lang="en-US"/>
              <a:pPr>
                <a:defRPr/>
              </a:pPr>
              <a:t>3/25/2011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1E3BB-A188-458A-97A2-459D386AE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463BB-3F33-478C-9DB6-D5313681C0C1}" type="datetime1">
              <a:rPr lang="en-US"/>
              <a:pPr>
                <a:defRPr/>
              </a:pPr>
              <a:t>3/25/2011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B0415-8D3A-475E-9CA7-796C6FDD7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2B0D1-2494-45CA-B226-9768113A10BB}" type="datetime1">
              <a:rPr lang="en-US"/>
              <a:pPr>
                <a:defRPr/>
              </a:pPr>
              <a:t>3/25/2011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B5063-6E6B-478A-8A0A-EA27F6DB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1D8C2-A002-4741-BD8C-2B24FFCAFE1C}" type="datetime1">
              <a:rPr lang="en-US"/>
              <a:pPr>
                <a:defRPr/>
              </a:pPr>
              <a:t>3/25/2011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702A4-BB71-4BCD-8B3A-823215F76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DC0E9-2799-4D48-878F-9F2FCA508CEC}" type="datetime1">
              <a:rPr lang="en-US"/>
              <a:pPr>
                <a:defRPr/>
              </a:pPr>
              <a:t>3/25/2011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344B-3CBF-4D68-8041-3C796FC7B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0C22B-6EB3-4697-974B-B9600C1485E3}" type="datetime1">
              <a:rPr lang="en-US"/>
              <a:pPr>
                <a:defRPr/>
              </a:pPr>
              <a:t>3/25/2011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B78E-92D9-459B-A5FD-4A76AD014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7219D8A8-5CE4-4A8B-A9E9-982FC8D920A3}" type="datetime1">
              <a:rPr lang="en-US"/>
              <a:pPr>
                <a:defRPr/>
              </a:pPr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AFC91205-B4A9-4B63-86A8-D34A489E7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 rot="10800000">
            <a:off x="0" y="914400"/>
            <a:ext cx="91440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000066">
                  <a:alpha val="86000"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34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31750"/>
            <a:ext cx="22860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5" descr="NNSA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2800" y="49213"/>
            <a:ext cx="18557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Radiological Assessment</a:t>
            </a:r>
            <a:br>
              <a:rPr lang="en-US" dirty="0" smtClean="0"/>
            </a:br>
            <a:r>
              <a:rPr lang="en-US" dirty="0" smtClean="0"/>
              <a:t>March </a:t>
            </a:r>
            <a:r>
              <a:rPr lang="en-US" dirty="0" smtClean="0"/>
              <a:t>25, </a:t>
            </a:r>
            <a:r>
              <a:rPr lang="en-US" dirty="0" smtClean="0"/>
              <a:t>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97643-B1B5-4FB1-831F-FF2F75B444B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772400" cy="990600"/>
          </a:xfrm>
        </p:spPr>
        <p:txBody>
          <a:bodyPr/>
          <a:lstStyle/>
          <a:p>
            <a:pPr eaLnBrk="1" hangingPunct="1"/>
            <a:r>
              <a:rPr lang="en-US" sz="3600" b="1" smtClean="0"/>
              <a:t>AMS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98875-F7FB-4DCE-8720-021555CAED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685800" y="1143000"/>
            <a:ext cx="78486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Ops Summary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200" dirty="0">
                <a:latin typeface="Calibri" pitchFamily="34" charset="0"/>
              </a:rPr>
              <a:t>Aerial Measurement Systems totaled more than 70 hours of </a:t>
            </a:r>
            <a:r>
              <a:rPr lang="en-US" sz="2200" dirty="0" smtClean="0">
                <a:latin typeface="Calibri" pitchFamily="34" charset="0"/>
              </a:rPr>
              <a:t>flying</a:t>
            </a:r>
          </a:p>
          <a:p>
            <a:pPr marL="1200150" lvl="2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200" dirty="0" smtClean="0">
                <a:latin typeface="Calibri" pitchFamily="34" charset="0"/>
              </a:rPr>
              <a:t>Flight operations were curtailed on March 20-22 due to weather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200" dirty="0" smtClean="0">
                <a:latin typeface="Calibri" pitchFamily="34" charset="0"/>
              </a:rPr>
              <a:t>NNSA’s Consequence Management Response Teams have collected thousands of ground measurements that were provided by DOE, </a:t>
            </a:r>
            <a:r>
              <a:rPr lang="en-US" sz="2200" dirty="0" err="1" smtClean="0">
                <a:latin typeface="Calibri" pitchFamily="34" charset="0"/>
              </a:rPr>
              <a:t>DoD</a:t>
            </a:r>
            <a:r>
              <a:rPr lang="en-US" sz="2200" dirty="0" smtClean="0">
                <a:latin typeface="Calibri" pitchFamily="34" charset="0"/>
              </a:rPr>
              <a:t> and the Japanese</a:t>
            </a:r>
            <a:endParaRPr lang="en-US" sz="2200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 smtClean="0">
                <a:latin typeface="Calibri" pitchFamily="34" charset="0"/>
              </a:rPr>
              <a:t> </a:t>
            </a:r>
            <a:endParaRPr lang="en-US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BB0F82-54C9-4313-AED8-524F26FA65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7400" y="304800"/>
            <a:ext cx="5105400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atin typeface="+mn-lt"/>
              </a:rPr>
              <a:t>Guide to Interpretation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924800" cy="44319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7472" indent="-347472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900" dirty="0">
                <a:latin typeface="+mn-lt"/>
              </a:rPr>
              <a:t>US radiological assessments are composed of aerial and ground measurements and indicate the amounts of radiological material that has settled on the ground. </a:t>
            </a:r>
          </a:p>
          <a:p>
            <a:pPr marL="347472" lvl="1" indent="-347472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900" dirty="0" smtClean="0">
                <a:latin typeface="+mn-lt"/>
              </a:rPr>
              <a:t>Each </a:t>
            </a:r>
            <a:r>
              <a:rPr lang="en-US" sz="1900" dirty="0">
                <a:latin typeface="+mn-lt"/>
              </a:rPr>
              <a:t>measurement corresponds to the radiation a person receives in one hour at that location</a:t>
            </a:r>
            <a:r>
              <a:rPr lang="en-US" sz="1900" dirty="0" smtClean="0">
                <a:latin typeface="+mn-lt"/>
              </a:rPr>
              <a:t>. </a:t>
            </a:r>
            <a:r>
              <a:rPr lang="en-US" sz="1900" dirty="0" smtClean="0">
                <a:latin typeface="Calibri" pitchFamily="34" charset="0"/>
              </a:rPr>
              <a:t>AMS data is presented as exposure rate 1 meter from the ground at the time the measurements occurred.</a:t>
            </a:r>
            <a:endParaRPr lang="en-US" sz="1900" dirty="0">
              <a:latin typeface="+mn-lt"/>
            </a:endParaRPr>
          </a:p>
          <a:p>
            <a:pPr marL="347472" indent="-347472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900" dirty="0" smtClean="0">
                <a:latin typeface="+mn-lt"/>
              </a:rPr>
              <a:t>All </a:t>
            </a:r>
            <a:r>
              <a:rPr lang="en-US" sz="1900" dirty="0">
                <a:latin typeface="+mn-lt"/>
              </a:rPr>
              <a:t>measurements in this plot are below 0.03 </a:t>
            </a:r>
            <a:r>
              <a:rPr lang="en-US" sz="1900" dirty="0" err="1">
                <a:latin typeface="+mn-lt"/>
              </a:rPr>
              <a:t>Rem</a:t>
            </a:r>
            <a:r>
              <a:rPr lang="en-US" sz="1900" dirty="0">
                <a:latin typeface="+mn-lt"/>
              </a:rPr>
              <a:t> per hour – a </a:t>
            </a:r>
            <a:r>
              <a:rPr lang="en-US" sz="1900" dirty="0" smtClean="0">
                <a:latin typeface="+mn-lt"/>
              </a:rPr>
              <a:t>low but not insignificant </a:t>
            </a:r>
            <a:r>
              <a:rPr lang="en-US" sz="1900" dirty="0">
                <a:latin typeface="+mn-lt"/>
              </a:rPr>
              <a:t>level. And nearly all elevated readings are within 25 miles of Fukushima Daiichi.</a:t>
            </a:r>
          </a:p>
          <a:p>
            <a:pPr marL="347472" indent="-347472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900" dirty="0" smtClean="0">
                <a:latin typeface="+mn-lt"/>
              </a:rPr>
              <a:t>Measurements </a:t>
            </a:r>
            <a:r>
              <a:rPr lang="en-US" sz="1900" dirty="0">
                <a:latin typeface="+mn-lt"/>
              </a:rPr>
              <a:t>also show an area of greater radiation extending northwest from the accident. This area may be of interest to public safety officials and responders. </a:t>
            </a:r>
          </a:p>
          <a:p>
            <a:pPr marL="347472" indent="347472">
              <a:defRPr/>
            </a:pPr>
            <a:endParaRPr lang="en-US" sz="19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6EEC2-AADB-4247-87FE-40D643D431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8436" name="Picture 4" descr="Pictur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313613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313613" cy="5484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b="1" smtClean="0"/>
              <a:t>Assessment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0010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By comparing </a:t>
            </a:r>
            <a:r>
              <a:rPr lang="en-US" sz="2000" smtClean="0"/>
              <a:t>data from March 24</a:t>
            </a:r>
            <a:r>
              <a:rPr lang="en-US" sz="2000" baseline="30000" smtClean="0"/>
              <a:t>th</a:t>
            </a:r>
            <a:r>
              <a:rPr lang="en-US" sz="2000" smtClean="0"/>
              <a:t> to </a:t>
            </a:r>
            <a:r>
              <a:rPr lang="en-US" sz="2000" dirty="0" smtClean="0"/>
              <a:t>previous measurements, the data indicate: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Peak exposure rates are lower in comparable areas (Note: reduction in exposure rate is expected as a result of radioactive decay);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No new areas of deposition are apparent although winds since March 19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have crossed the area measured.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Font typeface="Arial" charset="0"/>
              <a:buNone/>
            </a:pPr>
            <a:r>
              <a:rPr lang="en-US" sz="2000" b="1" u="sng" dirty="0" smtClean="0"/>
              <a:t>Conclusion: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sz="2000" dirty="0" smtClean="0"/>
              <a:t>In the area measured, radiological material has not deposited in significant quantities since March 19</a:t>
            </a:r>
            <a:r>
              <a:rPr lang="en-US" sz="2000" baseline="30000" dirty="0" smtClean="0"/>
              <a:t>th</a:t>
            </a:r>
            <a:endParaRPr lang="en-US" sz="2000" dirty="0" smtClean="0"/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Font typeface="Arial" charset="0"/>
              <a:buNone/>
            </a:pPr>
            <a:r>
              <a:rPr lang="en-US" sz="2000" b="1" u="sng" dirty="0" smtClean="0"/>
              <a:t>Path Forward: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sz="2000" dirty="0" smtClean="0"/>
              <a:t>These conclusions are preliminary.  Additional measurements will refine our knowledge of radiological conditions in the area surrounding Fukushima Dai-</a:t>
            </a:r>
            <a:r>
              <a:rPr lang="en-US" sz="2000" dirty="0" err="1" smtClean="0"/>
              <a:t>ichi</a:t>
            </a:r>
            <a:r>
              <a:rPr lang="en-US" sz="2000" dirty="0" smtClean="0"/>
              <a:t>.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 txBox="1">
            <a:spLocks/>
          </p:cNvSpPr>
          <p:nvPr/>
        </p:nvSpPr>
        <p:spPr bwMode="auto">
          <a:xfrm>
            <a:off x="5334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Calibri" pitchFamily="34" charset="0"/>
              </a:rPr>
              <a:t>Context</a:t>
            </a:r>
          </a:p>
        </p:txBody>
      </p:sp>
      <p:sp>
        <p:nvSpPr>
          <p:cNvPr id="20482" name="Slide Number Placeholder 2"/>
          <p:cNvSpPr txBox="1">
            <a:spLocks/>
          </p:cNvSpPr>
          <p:nvPr/>
        </p:nvSpPr>
        <p:spPr bwMode="auto">
          <a:xfrm>
            <a:off x="6705600" y="649287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DC5AFB2-836C-42EA-942D-CD4DB25E7D50}" type="slidenum">
              <a:rPr lang="en-US" sz="1200">
                <a:solidFill>
                  <a:srgbClr val="898989"/>
                </a:solidFill>
              </a:rPr>
              <a:pPr algn="r"/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0483" name="Subtitle 2"/>
          <p:cNvSpPr txBox="1">
            <a:spLocks/>
          </p:cNvSpPr>
          <p:nvPr/>
        </p:nvSpPr>
        <p:spPr bwMode="auto">
          <a:xfrm>
            <a:off x="685800" y="11430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The Nuclear Regulatory Commission estimates that the average American absorbs 620 mRem a year* (or 0.071 mRem/hour)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An average transatlantic flight produces an exposure of 2.5 mRem*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A typical chest x-ray produces 10 mRem per image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EPA guidelines call for public health actions if exposure exceed 1000 mRem over 4 days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600">
              <a:latin typeface="Calibri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>
                <a:latin typeface="Calibri" pitchFamily="34" charset="0"/>
              </a:rPr>
              <a:t>       * Source: NRC: </a:t>
            </a:r>
            <a:r>
              <a:rPr lang="en-US" sz="1600" u="sng">
                <a:latin typeface="Calibri" pitchFamily="34" charset="0"/>
              </a:rPr>
              <a:t>http://nrc.gov/images/about-nrc/radiation/factoid2-lrg.gif</a:t>
            </a:r>
            <a:r>
              <a:rPr lang="en-US" sz="1600">
                <a:latin typeface="Calibri" pitchFamily="34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B36CF-939E-4883-90DC-EB7D53A1E9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1506" name="Picture 3" descr="Radiation Doses Explained.jpg"/>
          <p:cNvPicPr>
            <a:picLocks noChangeAspect="1"/>
          </p:cNvPicPr>
          <p:nvPr/>
        </p:nvPicPr>
        <p:blipFill>
          <a:blip r:embed="rId2" cstate="print"/>
          <a:srcRect t="6866" r="2364" b="5247"/>
          <a:stretch>
            <a:fillRect/>
          </a:stretch>
        </p:blipFill>
        <p:spPr bwMode="auto">
          <a:xfrm>
            <a:off x="566738" y="1143000"/>
            <a:ext cx="7829550" cy="544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339</Words>
  <Application>Microsoft Office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Radiological Assessment March 25, 2011</vt:lpstr>
      <vt:lpstr>AMS Summary</vt:lpstr>
      <vt:lpstr>Slide 3</vt:lpstr>
      <vt:lpstr>Slide 4</vt:lpstr>
      <vt:lpstr>Slide 5</vt:lpstr>
      <vt:lpstr>Assessment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636</cp:revision>
  <dcterms:created xsi:type="dcterms:W3CDTF">2007-03-02T13:04:13Z</dcterms:created>
  <dcterms:modified xsi:type="dcterms:W3CDTF">2011-03-25T21:57:27Z</dcterms:modified>
</cp:coreProperties>
</file>