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1"/>
  </p:sldMasterIdLst>
  <p:notesMasterIdLst>
    <p:notesMasterId r:id="rId10"/>
  </p:notesMasterIdLst>
  <p:handoutMasterIdLst>
    <p:handoutMasterId r:id="rId11"/>
  </p:handoutMasterIdLst>
  <p:sldIdLst>
    <p:sldId id="743" r:id="rId2"/>
    <p:sldId id="739" r:id="rId3"/>
    <p:sldId id="744" r:id="rId4"/>
    <p:sldId id="754" r:id="rId5"/>
    <p:sldId id="751" r:id="rId6"/>
    <p:sldId id="750" r:id="rId7"/>
    <p:sldId id="742" r:id="rId8"/>
    <p:sldId id="747" r:id="rId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FF00FF"/>
    <a:srgbClr val="0000FF"/>
    <a:srgbClr val="FFFFFF"/>
    <a:srgbClr val="C0C0C0"/>
    <a:srgbClr val="FF33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7178" autoAdjust="0"/>
  </p:normalViewPr>
  <p:slideViewPr>
    <p:cSldViewPr>
      <p:cViewPr>
        <p:scale>
          <a:sx n="70" d="100"/>
          <a:sy n="70" d="100"/>
        </p:scale>
        <p:origin x="-42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6"/>
    </p:cViewPr>
  </p:sorterViewPr>
  <p:notesViewPr>
    <p:cSldViewPr>
      <p:cViewPr varScale="1">
        <p:scale>
          <a:sx n="56" d="100"/>
          <a:sy n="56" d="100"/>
        </p:scale>
        <p:origin x="-1854" y="-9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8978"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defTabSz="915988">
              <a:defRPr sz="1200">
                <a:cs typeface="+mn-cs"/>
              </a:defRPr>
            </a:lvl1pPr>
          </a:lstStyle>
          <a:p>
            <a:pPr>
              <a:defRPr/>
            </a:pPr>
            <a:endParaRPr lang="en-US"/>
          </a:p>
        </p:txBody>
      </p:sp>
      <p:sp>
        <p:nvSpPr>
          <p:cNvPr id="638979" name="Rectangle 3"/>
          <p:cNvSpPr>
            <a:spLocks noGrp="1" noChangeArrowheads="1"/>
          </p:cNvSpPr>
          <p:nvPr>
            <p:ph type="dt" sz="quarter" idx="1"/>
          </p:nvPr>
        </p:nvSpPr>
        <p:spPr bwMode="auto">
          <a:xfrm>
            <a:off x="3968750" y="0"/>
            <a:ext cx="3040063" cy="465138"/>
          </a:xfrm>
          <a:prstGeom prst="rect">
            <a:avLst/>
          </a:prstGeom>
          <a:noFill/>
          <a:ln w="9525">
            <a:noFill/>
            <a:miter lim="800000"/>
            <a:headEnd/>
            <a:tailEnd/>
          </a:ln>
        </p:spPr>
        <p:txBody>
          <a:bodyPr vert="horz" wrap="square" lIns="91411" tIns="45704" rIns="91411" bIns="45704" numCol="1" anchor="t" anchorCtr="0" compatLnSpc="1">
            <a:prstTxWarp prst="textNoShape">
              <a:avLst/>
            </a:prstTxWarp>
          </a:bodyPr>
          <a:lstStyle>
            <a:lvl1pPr algn="r" defTabSz="915988">
              <a:defRPr sz="1200">
                <a:cs typeface="+mn-cs"/>
              </a:defRPr>
            </a:lvl1pPr>
          </a:lstStyle>
          <a:p>
            <a:pPr>
              <a:defRPr/>
            </a:pPr>
            <a:endParaRPr lang="en-US"/>
          </a:p>
        </p:txBody>
      </p:sp>
      <p:sp>
        <p:nvSpPr>
          <p:cNvPr id="638980" name="Rectangle 4"/>
          <p:cNvSpPr>
            <a:spLocks noGrp="1" noChangeArrowheads="1"/>
          </p:cNvSpPr>
          <p:nvPr>
            <p:ph type="ftr" sz="quarter" idx="2"/>
          </p:nvPr>
        </p:nvSpPr>
        <p:spPr bwMode="auto">
          <a:xfrm>
            <a:off x="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defTabSz="915988">
              <a:defRPr sz="1200">
                <a:cs typeface="+mn-cs"/>
              </a:defRPr>
            </a:lvl1pPr>
          </a:lstStyle>
          <a:p>
            <a:pPr>
              <a:defRPr/>
            </a:pPr>
            <a:endParaRPr lang="en-US"/>
          </a:p>
        </p:txBody>
      </p:sp>
      <p:sp>
        <p:nvSpPr>
          <p:cNvPr id="638981" name="Rectangle 5"/>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p:spPr>
        <p:txBody>
          <a:bodyPr vert="horz" wrap="square" lIns="91411" tIns="45704" rIns="91411" bIns="45704" numCol="1" anchor="b" anchorCtr="0" compatLnSpc="1">
            <a:prstTxWarp prst="textNoShape">
              <a:avLst/>
            </a:prstTxWarp>
          </a:bodyPr>
          <a:lstStyle>
            <a:lvl1pPr algn="r" defTabSz="915988">
              <a:defRPr sz="1200">
                <a:cs typeface="+mn-cs"/>
              </a:defRPr>
            </a:lvl1pPr>
          </a:lstStyle>
          <a:p>
            <a:pPr>
              <a:defRPr/>
            </a:pPr>
            <a:fld id="{A2612E5C-E6B4-4D59-9DAA-83C2E68492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defTabSz="915988">
              <a:defRPr sz="1200">
                <a:cs typeface="+mn-cs"/>
              </a:defRPr>
            </a:lvl1pPr>
          </a:lstStyle>
          <a:p>
            <a:pPr>
              <a:defRPr/>
            </a:pPr>
            <a:endParaRPr lang="en-US"/>
          </a:p>
        </p:txBody>
      </p:sp>
      <p:sp>
        <p:nvSpPr>
          <p:cNvPr id="57347" name="Rectangle 3"/>
          <p:cNvSpPr>
            <a:spLocks noGrp="1" noChangeArrowheads="1"/>
          </p:cNvSpPr>
          <p:nvPr>
            <p:ph type="dt" idx="1"/>
          </p:nvPr>
        </p:nvSpPr>
        <p:spPr bwMode="auto">
          <a:xfrm>
            <a:off x="3968750" y="0"/>
            <a:ext cx="3040063" cy="465138"/>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lvl1pPr algn="r" defTabSz="915988">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1381" tIns="45691" rIns="91381" bIns="456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defTabSz="915988">
              <a:defRPr sz="1200">
                <a:cs typeface="+mn-cs"/>
              </a:defRPr>
            </a:lvl1pPr>
          </a:lstStyle>
          <a:p>
            <a:pPr>
              <a:defRPr/>
            </a:pPr>
            <a:endParaRPr lang="en-US"/>
          </a:p>
        </p:txBody>
      </p:sp>
      <p:sp>
        <p:nvSpPr>
          <p:cNvPr id="57351" name="Rectangle 7"/>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p:spPr>
        <p:txBody>
          <a:bodyPr vert="horz" wrap="square" lIns="91381" tIns="45691" rIns="91381" bIns="45691" numCol="1" anchor="b" anchorCtr="0" compatLnSpc="1">
            <a:prstTxWarp prst="textNoShape">
              <a:avLst/>
            </a:prstTxWarp>
          </a:bodyPr>
          <a:lstStyle>
            <a:lvl1pPr algn="r" defTabSz="915988">
              <a:defRPr sz="1200">
                <a:cs typeface="+mn-cs"/>
              </a:defRPr>
            </a:lvl1pPr>
          </a:lstStyle>
          <a:p>
            <a:pPr>
              <a:defRPr/>
            </a:pPr>
            <a:fld id="{C7B26450-3A6E-47D7-84D6-2695BC98DE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81100" y="696913"/>
            <a:ext cx="4648200" cy="3486150"/>
          </a:xfrm>
          <a:ln/>
        </p:spPr>
      </p:sp>
      <p:sp>
        <p:nvSpPr>
          <p:cNvPr id="256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5EF078-07B1-469C-A52C-0166F3C133BE}" type="datetime1">
              <a:rPr lang="en-US"/>
              <a:pPr>
                <a:defRPr/>
              </a:pPr>
              <a:t>3/29/2011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BF7826-D60E-4BE1-98EB-27C2A93B6E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33B269-44CF-4750-9DD5-7D3C720B0931}" type="datetime1">
              <a:rPr lang="en-US"/>
              <a:pPr>
                <a:defRPr/>
              </a:pPr>
              <a:t>3/29/2011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A2AA28-51DF-4632-91D9-73639015FC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9B7D4D-9C39-482F-AEA8-0F10BFD33403}" type="datetime1">
              <a:rPr lang="en-US"/>
              <a:pPr>
                <a:defRPr/>
              </a:pPr>
              <a:t>3/29/2011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B9B234-0F35-4F8C-8982-6EC215B811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87B781-E6B2-450E-A924-85699B7AF853}" type="datetime1">
              <a:rPr lang="en-US"/>
              <a:pPr>
                <a:defRPr/>
              </a:pPr>
              <a:t>3/29/2011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4782F2-95E3-40BF-B96C-8000AE976C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FE8464-2BDE-40DC-8FF5-D1031883361A}" type="datetime1">
              <a:rPr lang="en-US"/>
              <a:pPr>
                <a:defRPr/>
              </a:pPr>
              <a:t>3/29/2011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4539D0-2AE5-48FA-92E0-5720722BFF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9FF5F81-34CA-4E54-801F-982A15A8782F}" type="datetime1">
              <a:rPr lang="en-US"/>
              <a:pPr>
                <a:defRPr/>
              </a:pPr>
              <a:t>3/29/2011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11E3BB-A188-458A-97A2-459D386AE9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9463BB-3F33-478C-9DB6-D5313681C0C1}" type="datetime1">
              <a:rPr lang="en-US"/>
              <a:pPr>
                <a:defRPr/>
              </a:pPr>
              <a:t>3/29/2011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ACB0415-8D3A-475E-9CA7-796C6FDD728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952B0D1-2494-45CA-B226-9768113A10BB}" type="datetime1">
              <a:rPr lang="en-US"/>
              <a:pPr>
                <a:defRPr/>
              </a:pPr>
              <a:t>3/29/2011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3B5063-6E6B-478A-8A0A-EA27F6DB15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D1D8C2-A002-4741-BD8C-2B24FFCAFE1C}" type="datetime1">
              <a:rPr lang="en-US"/>
              <a:pPr>
                <a:defRPr/>
              </a:pPr>
              <a:t>3/29/2011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1B702A4-BB71-4BCD-8B3A-823215F760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BDC0E9-2799-4D48-878F-9F2FCA508CEC}" type="datetime1">
              <a:rPr lang="en-US"/>
              <a:pPr>
                <a:defRPr/>
              </a:pPr>
              <a:t>3/29/2011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80344B-3CBF-4D68-8041-3C796FC7BF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80C22B-6EB3-4697-974B-B9600C1485E3}" type="datetime1">
              <a:rPr lang="en-US"/>
              <a:pPr>
                <a:defRPr/>
              </a:pPr>
              <a:t>3/29/2011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7EB78E-92D9-459B-A5FD-4A76AD0146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7219D8A8-5CE4-4A8B-A9E9-982FC8D920A3}" type="datetime1">
              <a:rPr lang="en-US"/>
              <a:pPr>
                <a:defRPr/>
              </a:pPr>
              <a:t>3/29/2011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AFC91205-B4A9-4B63-86A8-D34A489E761F}" type="slidenum">
              <a:rPr lang="en-US"/>
              <a:pPr>
                <a:defRPr/>
              </a:pPr>
              <a:t>‹#›</a:t>
            </a:fld>
            <a:endParaRPr lang="en-US"/>
          </a:p>
        </p:txBody>
      </p:sp>
      <p:sp>
        <p:nvSpPr>
          <p:cNvPr id="7" name="Rectangle 10"/>
          <p:cNvSpPr>
            <a:spLocks noChangeArrowheads="1"/>
          </p:cNvSpPr>
          <p:nvPr userDrawn="1"/>
        </p:nvSpPr>
        <p:spPr bwMode="auto">
          <a:xfrm rot="10800000">
            <a:off x="0" y="914400"/>
            <a:ext cx="9144000" cy="76200"/>
          </a:xfrm>
          <a:prstGeom prst="rect">
            <a:avLst/>
          </a:prstGeom>
          <a:gradFill rotWithShape="0">
            <a:gsLst>
              <a:gs pos="0">
                <a:srgbClr val="FFFFFF"/>
              </a:gs>
              <a:gs pos="50000">
                <a:srgbClr val="000066">
                  <a:alpha val="86000"/>
                </a:srgbClr>
              </a:gs>
              <a:gs pos="100000">
                <a:srgbClr val="FFFFFF"/>
              </a:gs>
            </a:gsLst>
            <a:lin ang="0" scaled="1"/>
          </a:gradFill>
          <a:ln w="9525">
            <a:noFill/>
            <a:miter lim="800000"/>
            <a:headEnd/>
            <a:tailEnd/>
          </a:ln>
          <a:effectLst/>
        </p:spPr>
        <p:txBody>
          <a:bodyPr wrap="none" anchor="ctr"/>
          <a:lstStyle/>
          <a:p>
            <a:pPr>
              <a:defRPr/>
            </a:pPr>
            <a:endParaRPr lang="en-US">
              <a:cs typeface="+mn-cs"/>
            </a:endParaRPr>
          </a:p>
        </p:txBody>
      </p:sp>
      <p:pic>
        <p:nvPicPr>
          <p:cNvPr id="1034" name="Picture 13"/>
          <p:cNvPicPr>
            <a:picLocks noChangeAspect="1" noChangeArrowheads="1"/>
          </p:cNvPicPr>
          <p:nvPr userDrawn="1"/>
        </p:nvPicPr>
        <p:blipFill>
          <a:blip r:embed="rId13" cstate="print"/>
          <a:srcRect/>
          <a:stretch>
            <a:fillRect/>
          </a:stretch>
        </p:blipFill>
        <p:spPr bwMode="auto">
          <a:xfrm>
            <a:off x="76200" y="31750"/>
            <a:ext cx="2286000" cy="577850"/>
          </a:xfrm>
          <a:prstGeom prst="rect">
            <a:avLst/>
          </a:prstGeom>
          <a:noFill/>
          <a:ln w="9525">
            <a:noFill/>
            <a:miter lim="800000"/>
            <a:headEnd/>
            <a:tailEnd/>
          </a:ln>
        </p:spPr>
      </p:pic>
      <p:pic>
        <p:nvPicPr>
          <p:cNvPr id="1035" name="Picture 15" descr="NNSA logo"/>
          <p:cNvPicPr>
            <a:picLocks noChangeAspect="1" noChangeArrowheads="1"/>
          </p:cNvPicPr>
          <p:nvPr userDrawn="1"/>
        </p:nvPicPr>
        <p:blipFill>
          <a:blip r:embed="rId14" cstate="print"/>
          <a:srcRect/>
          <a:stretch>
            <a:fillRect/>
          </a:stretch>
        </p:blipFill>
        <p:spPr bwMode="auto">
          <a:xfrm>
            <a:off x="7162800" y="49213"/>
            <a:ext cx="1855788" cy="407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r>
              <a:rPr lang="en-US" dirty="0" smtClean="0"/>
              <a:t>Radiological Assessment</a:t>
            </a:r>
            <a:br>
              <a:rPr lang="en-US" dirty="0" smtClean="0"/>
            </a:br>
            <a:r>
              <a:rPr lang="en-US" dirty="0" smtClean="0"/>
              <a:t>March 29, 2011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838200" y="76200"/>
            <a:ext cx="7772400" cy="990600"/>
          </a:xfrm>
        </p:spPr>
        <p:txBody>
          <a:bodyPr/>
          <a:lstStyle/>
          <a:p>
            <a:pPr eaLnBrk="1" hangingPunct="1"/>
            <a:r>
              <a:rPr lang="en-US" sz="3600" b="1" smtClean="0"/>
              <a:t>AMS Summary</a:t>
            </a:r>
          </a:p>
        </p:txBody>
      </p:sp>
      <p:sp>
        <p:nvSpPr>
          <p:cNvPr id="8" name="Rectangle 6"/>
          <p:cNvSpPr txBox="1">
            <a:spLocks noChangeArrowheads="1"/>
          </p:cNvSpPr>
          <p:nvPr/>
        </p:nvSpPr>
        <p:spPr bwMode="auto">
          <a:xfrm>
            <a:off x="685800" y="1143000"/>
            <a:ext cx="7848600" cy="4683125"/>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200" dirty="0">
                <a:latin typeface="Calibri" pitchFamily="34" charset="0"/>
              </a:rPr>
              <a:t>Ops Summary</a:t>
            </a:r>
          </a:p>
          <a:p>
            <a:pPr marL="742950" lvl="1" indent="-285750" eaLnBrk="0" hangingPunct="0">
              <a:lnSpc>
                <a:spcPct val="80000"/>
              </a:lnSpc>
              <a:spcBef>
                <a:spcPct val="20000"/>
              </a:spcBef>
              <a:buFont typeface="Arial" charset="0"/>
              <a:buChar char="–"/>
            </a:pPr>
            <a:r>
              <a:rPr lang="en-US" sz="2200" dirty="0">
                <a:latin typeface="Calibri" pitchFamily="34" charset="0"/>
              </a:rPr>
              <a:t>Aerial </a:t>
            </a:r>
            <a:r>
              <a:rPr lang="en-US" sz="2200" dirty="0" smtClean="0">
                <a:latin typeface="Calibri" pitchFamily="34" charset="0"/>
              </a:rPr>
              <a:t>Measuring </a:t>
            </a:r>
            <a:r>
              <a:rPr lang="en-US" sz="2200" dirty="0">
                <a:latin typeface="Calibri" pitchFamily="34" charset="0"/>
              </a:rPr>
              <a:t>Systems totaled more than </a:t>
            </a:r>
            <a:r>
              <a:rPr lang="en-US" sz="2200" dirty="0" smtClean="0">
                <a:latin typeface="Calibri" pitchFamily="34" charset="0"/>
              </a:rPr>
              <a:t>130 </a:t>
            </a:r>
            <a:r>
              <a:rPr lang="en-US" sz="2200" dirty="0">
                <a:latin typeface="Calibri" pitchFamily="34" charset="0"/>
              </a:rPr>
              <a:t>hours of </a:t>
            </a:r>
            <a:r>
              <a:rPr lang="en-US" sz="2200" dirty="0" smtClean="0">
                <a:latin typeface="Calibri" pitchFamily="34" charset="0"/>
              </a:rPr>
              <a:t>flying</a:t>
            </a:r>
          </a:p>
          <a:p>
            <a:pPr marL="1200150" lvl="2" indent="-285750" eaLnBrk="0" hangingPunct="0">
              <a:lnSpc>
                <a:spcPct val="80000"/>
              </a:lnSpc>
              <a:spcBef>
                <a:spcPct val="20000"/>
              </a:spcBef>
              <a:buFont typeface="Arial" charset="0"/>
              <a:buChar char="–"/>
            </a:pPr>
            <a:r>
              <a:rPr lang="en-US" sz="2200" dirty="0" smtClean="0">
                <a:latin typeface="Calibri" pitchFamily="34" charset="0"/>
              </a:rPr>
              <a:t>Flight operations were curtailed on March 20-22 and March 25</a:t>
            </a:r>
            <a:r>
              <a:rPr lang="en-US" sz="2200" b="1" dirty="0" smtClean="0">
                <a:solidFill>
                  <a:srgbClr val="FF0000"/>
                </a:solidFill>
                <a:latin typeface="Calibri" pitchFamily="34" charset="0"/>
              </a:rPr>
              <a:t> </a:t>
            </a:r>
            <a:r>
              <a:rPr lang="en-US" sz="2200" dirty="0" smtClean="0">
                <a:latin typeface="Calibri" pitchFamily="34" charset="0"/>
              </a:rPr>
              <a:t>due to weather</a:t>
            </a:r>
          </a:p>
          <a:p>
            <a:pPr marL="1200150" lvl="2" indent="-285750" eaLnBrk="0" hangingPunct="0">
              <a:lnSpc>
                <a:spcPct val="80000"/>
              </a:lnSpc>
              <a:spcBef>
                <a:spcPct val="20000"/>
              </a:spcBef>
              <a:buFont typeface="Arial" charset="0"/>
              <a:buChar char="–"/>
            </a:pPr>
            <a:r>
              <a:rPr lang="en-US" sz="2200" dirty="0" smtClean="0">
                <a:latin typeface="Calibri" pitchFamily="34" charset="0"/>
              </a:rPr>
              <a:t>Flight operations conducted March 27 and 28 focused on areas outside of a 25 mile radius from the incident site</a:t>
            </a:r>
          </a:p>
          <a:p>
            <a:pPr marL="742950" lvl="1" indent="-285750" eaLnBrk="0" hangingPunct="0">
              <a:lnSpc>
                <a:spcPct val="80000"/>
              </a:lnSpc>
              <a:spcBef>
                <a:spcPct val="20000"/>
              </a:spcBef>
              <a:buFont typeface="Arial" charset="0"/>
              <a:buChar char="–"/>
            </a:pPr>
            <a:r>
              <a:rPr lang="en-US" sz="2200" dirty="0" smtClean="0">
                <a:latin typeface="Calibri" pitchFamily="34" charset="0"/>
              </a:rPr>
              <a:t>NNSA’s Consequence Management Response Teams have collected thousands of ground measurements provided by DOE, </a:t>
            </a:r>
            <a:r>
              <a:rPr lang="en-US" sz="2200" dirty="0" err="1" smtClean="0">
                <a:latin typeface="Calibri" pitchFamily="34" charset="0"/>
              </a:rPr>
              <a:t>DoD</a:t>
            </a:r>
            <a:r>
              <a:rPr lang="en-US" sz="2200" dirty="0" smtClean="0">
                <a:latin typeface="Calibri" pitchFamily="34" charset="0"/>
              </a:rPr>
              <a:t> and the Japanese monitoring teams</a:t>
            </a:r>
            <a:endParaRPr lang="en-US" sz="2200" dirty="0">
              <a:latin typeface="Calibri" pitchFamily="34" charset="0"/>
            </a:endParaRPr>
          </a:p>
          <a:p>
            <a:pPr marL="342900" indent="-342900" eaLnBrk="0" hangingPunct="0">
              <a:lnSpc>
                <a:spcPct val="80000"/>
              </a:lnSpc>
              <a:spcBef>
                <a:spcPct val="20000"/>
              </a:spcBef>
              <a:buFont typeface="Wingdings" pitchFamily="2" charset="2"/>
              <a:buNone/>
            </a:pPr>
            <a:r>
              <a:rPr lang="en-US" sz="2200" dirty="0" smtClean="0">
                <a:latin typeface="Calibri" pitchFamily="34" charset="0"/>
              </a:rPr>
              <a:t> </a:t>
            </a:r>
            <a:endParaRPr lang="en-US" sz="22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304800"/>
            <a:ext cx="5105400" cy="579438"/>
          </a:xfrm>
          <a:prstGeom prst="rect">
            <a:avLst/>
          </a:prstGeom>
          <a:noFill/>
        </p:spPr>
        <p:txBody>
          <a:bodyPr>
            <a:spAutoFit/>
          </a:bodyPr>
          <a:lstStyle/>
          <a:p>
            <a:pPr algn="ctr">
              <a:defRPr/>
            </a:pPr>
            <a:r>
              <a:rPr lang="en-US" sz="3200" b="1" dirty="0">
                <a:latin typeface="+mn-lt"/>
              </a:rPr>
              <a:t>Guide to Interpretation</a:t>
            </a:r>
          </a:p>
        </p:txBody>
      </p:sp>
      <p:sp>
        <p:nvSpPr>
          <p:cNvPr id="4" name="TextBox 3"/>
          <p:cNvSpPr txBox="1"/>
          <p:nvPr/>
        </p:nvSpPr>
        <p:spPr>
          <a:xfrm>
            <a:off x="685800" y="1143000"/>
            <a:ext cx="7924800" cy="3862596"/>
          </a:xfrm>
          <a:prstGeom prst="rect">
            <a:avLst/>
          </a:prstGeom>
          <a:noFill/>
        </p:spPr>
        <p:txBody>
          <a:bodyPr>
            <a:spAutoFit/>
          </a:bodyPr>
          <a:lstStyle/>
          <a:p>
            <a:pPr marL="347472" indent="-347472">
              <a:spcBef>
                <a:spcPts val="600"/>
              </a:spcBef>
              <a:spcAft>
                <a:spcPts val="600"/>
              </a:spcAft>
              <a:buFont typeface="Arial" pitchFamily="34" charset="0"/>
              <a:buChar char="•"/>
              <a:defRPr/>
            </a:pPr>
            <a:r>
              <a:rPr lang="en-US" sz="2200" dirty="0">
                <a:latin typeface="+mn-lt"/>
              </a:rPr>
              <a:t>US radiological assessments are composed of aerial and ground measurements and indicate the amounts of radiological material that has settled on the ground. </a:t>
            </a:r>
          </a:p>
          <a:p>
            <a:pPr marL="347472" lvl="1" indent="-347472">
              <a:spcBef>
                <a:spcPts val="600"/>
              </a:spcBef>
              <a:spcAft>
                <a:spcPts val="600"/>
              </a:spcAft>
              <a:buFont typeface="Arial" pitchFamily="34" charset="0"/>
              <a:buChar char="•"/>
              <a:defRPr/>
            </a:pPr>
            <a:r>
              <a:rPr lang="en-US" sz="2200" dirty="0" smtClean="0">
                <a:latin typeface="+mn-lt"/>
              </a:rPr>
              <a:t>Each </a:t>
            </a:r>
            <a:r>
              <a:rPr lang="en-US" sz="2200" dirty="0">
                <a:latin typeface="+mn-lt"/>
              </a:rPr>
              <a:t>measurement corresponds to the radiation a person receives in one hour at that location</a:t>
            </a:r>
            <a:r>
              <a:rPr lang="en-US" sz="2200" dirty="0" smtClean="0">
                <a:latin typeface="+mn-lt"/>
              </a:rPr>
              <a:t>. AMS data is presented as exposure rate 1 meter from the ground at the time the measurements occurred.</a:t>
            </a:r>
            <a:endParaRPr lang="en-US" sz="2200" dirty="0">
              <a:latin typeface="+mn-lt"/>
            </a:endParaRPr>
          </a:p>
          <a:p>
            <a:pPr marL="347472" indent="-347472">
              <a:spcBef>
                <a:spcPts val="600"/>
              </a:spcBef>
              <a:spcAft>
                <a:spcPts val="600"/>
              </a:spcAft>
              <a:buFont typeface="Arial" pitchFamily="34" charset="0"/>
              <a:buChar char="•"/>
              <a:defRPr/>
            </a:pPr>
            <a:r>
              <a:rPr lang="en-US" sz="2200" dirty="0" smtClean="0">
                <a:latin typeface="+mn-lt"/>
              </a:rPr>
              <a:t>All </a:t>
            </a:r>
            <a:r>
              <a:rPr lang="en-US" sz="2200" dirty="0">
                <a:latin typeface="+mn-lt"/>
              </a:rPr>
              <a:t>measurements in this plot are below 0.03 </a:t>
            </a:r>
            <a:r>
              <a:rPr lang="en-US" sz="2200" dirty="0" err="1">
                <a:latin typeface="+mn-lt"/>
              </a:rPr>
              <a:t>Rem</a:t>
            </a:r>
            <a:r>
              <a:rPr lang="en-US" sz="2200" dirty="0">
                <a:latin typeface="+mn-lt"/>
              </a:rPr>
              <a:t> per hour – a </a:t>
            </a:r>
            <a:r>
              <a:rPr lang="en-US" sz="2200" dirty="0" smtClean="0">
                <a:latin typeface="+mn-lt"/>
              </a:rPr>
              <a:t>low but not insignificant </a:t>
            </a:r>
            <a:r>
              <a:rPr lang="en-US" sz="2200" dirty="0">
                <a:latin typeface="+mn-lt"/>
              </a:rPr>
              <a:t>level. </a:t>
            </a:r>
          </a:p>
          <a:p>
            <a:pPr marL="347472" indent="347472">
              <a:defRPr/>
            </a:pPr>
            <a:endParaRPr lang="en-US" sz="22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descr="NIT Combined C12 and UH1 26Mar2011 Results.jpg"/>
          <p:cNvPicPr>
            <a:picLocks noChangeAspect="1"/>
          </p:cNvPicPr>
          <p:nvPr/>
        </p:nvPicPr>
        <p:blipFill>
          <a:blip r:embed="rId2" cstate="print"/>
          <a:srcRect/>
          <a:stretch>
            <a:fillRect/>
          </a:stretch>
        </p:blipFill>
        <p:spPr bwMode="auto">
          <a:xfrm>
            <a:off x="914400" y="990600"/>
            <a:ext cx="7408863" cy="5725633"/>
          </a:xfrm>
          <a:prstGeom prst="rect">
            <a:avLst/>
          </a:prstGeom>
          <a:noFill/>
          <a:ln w="9525">
            <a:noFill/>
            <a:miter lim="800000"/>
            <a:headEnd/>
            <a:tailEnd/>
          </a:ln>
        </p:spPr>
      </p:pic>
      <p:sp>
        <p:nvSpPr>
          <p:cNvPr id="3" name="TextBox 2"/>
          <p:cNvSpPr txBox="1"/>
          <p:nvPr/>
        </p:nvSpPr>
        <p:spPr>
          <a:xfrm>
            <a:off x="4038600" y="6400800"/>
            <a:ext cx="3581400" cy="369332"/>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CMHT C12  AgriculturalImpactPathPlot.jpg"/>
          <p:cNvPicPr>
            <a:picLocks noChangeAspect="1"/>
          </p:cNvPicPr>
          <p:nvPr/>
        </p:nvPicPr>
        <p:blipFill>
          <a:blip r:embed="rId2" cstate="print"/>
          <a:srcRect/>
          <a:stretch>
            <a:fillRect/>
          </a:stretch>
        </p:blipFill>
        <p:spPr bwMode="auto">
          <a:xfrm>
            <a:off x="914400" y="990600"/>
            <a:ext cx="7315200" cy="5653249"/>
          </a:xfrm>
          <a:prstGeom prst="rect">
            <a:avLst/>
          </a:prstGeom>
          <a:noFill/>
          <a:ln w="9525">
            <a:noFill/>
            <a:miter lim="800000"/>
            <a:headEnd/>
            <a:tailEnd/>
          </a:ln>
        </p:spPr>
      </p:pic>
      <p:sp>
        <p:nvSpPr>
          <p:cNvPr id="4" name="TextBox 3"/>
          <p:cNvSpPr txBox="1"/>
          <p:nvPr/>
        </p:nvSpPr>
        <p:spPr>
          <a:xfrm>
            <a:off x="5943600" y="6477000"/>
            <a:ext cx="1676400" cy="369332"/>
          </a:xfrm>
          <a:prstGeom prst="rect">
            <a:avLst/>
          </a:prstGeom>
          <a:solidFill>
            <a:schemeClr val="bg1"/>
          </a:solidFill>
        </p:spPr>
        <p:txBody>
          <a:bodyPr wrap="square" rtlCol="0">
            <a:spAutoFit/>
          </a:bodyPr>
          <a:lstStyle/>
          <a:p>
            <a:endParaRPr lang="en-US" dirty="0"/>
          </a:p>
        </p:txBody>
      </p:sp>
      <p:sp>
        <p:nvSpPr>
          <p:cNvPr id="5" name="TextBox 4"/>
          <p:cNvSpPr txBox="1"/>
          <p:nvPr/>
        </p:nvSpPr>
        <p:spPr>
          <a:xfrm>
            <a:off x="3810000" y="6324600"/>
            <a:ext cx="1676400" cy="369332"/>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57200" y="274638"/>
            <a:ext cx="8229600" cy="639762"/>
          </a:xfrm>
        </p:spPr>
        <p:txBody>
          <a:bodyPr/>
          <a:lstStyle/>
          <a:p>
            <a:r>
              <a:rPr lang="en-US" sz="3200" b="1" dirty="0" smtClean="0"/>
              <a:t>Assessment</a:t>
            </a:r>
          </a:p>
        </p:txBody>
      </p:sp>
      <p:sp>
        <p:nvSpPr>
          <p:cNvPr id="24579" name="Rectangle 3"/>
          <p:cNvSpPr>
            <a:spLocks noGrp="1"/>
          </p:cNvSpPr>
          <p:nvPr>
            <p:ph type="body" idx="1"/>
          </p:nvPr>
        </p:nvSpPr>
        <p:spPr>
          <a:xfrm>
            <a:off x="685800" y="1143000"/>
            <a:ext cx="8001000" cy="5334000"/>
          </a:xfrm>
        </p:spPr>
        <p:txBody>
          <a:bodyPr/>
          <a:lstStyle/>
          <a:p>
            <a:pPr>
              <a:lnSpc>
                <a:spcPct val="90000"/>
              </a:lnSpc>
              <a:buFont typeface="Wingdings" pitchFamily="2" charset="2"/>
              <a:buNone/>
            </a:pPr>
            <a:r>
              <a:rPr lang="en-US" sz="2200" b="1" u="sng" dirty="0" smtClean="0"/>
              <a:t>Assessment:</a:t>
            </a:r>
          </a:p>
          <a:p>
            <a:pPr>
              <a:lnSpc>
                <a:spcPct val="90000"/>
              </a:lnSpc>
              <a:buFont typeface="Wingdings" pitchFamily="2" charset="2"/>
              <a:buNone/>
            </a:pPr>
            <a:endParaRPr lang="en-US" sz="2200" b="1" u="sng" dirty="0" smtClean="0"/>
          </a:p>
          <a:p>
            <a:pPr>
              <a:lnSpc>
                <a:spcPct val="90000"/>
              </a:lnSpc>
            </a:pPr>
            <a:r>
              <a:rPr lang="en-US" sz="2200" dirty="0" smtClean="0"/>
              <a:t>The dose rates measured by AMS have decreased since last week. This is expected due to radioactive decay of the material deposited on the ground</a:t>
            </a:r>
          </a:p>
          <a:p>
            <a:pPr>
              <a:lnSpc>
                <a:spcPct val="90000"/>
              </a:lnSpc>
              <a:buNone/>
            </a:pPr>
            <a:endParaRPr lang="en-US" sz="2200" dirty="0" smtClean="0"/>
          </a:p>
          <a:p>
            <a:pPr>
              <a:lnSpc>
                <a:spcPct val="90000"/>
              </a:lnSpc>
            </a:pPr>
            <a:r>
              <a:rPr lang="en-US" sz="2200" dirty="0" smtClean="0"/>
              <a:t>AMS monitoring results in areas beyond 25 miles from the Fukushima Daiichi reactors show areas where dose rates are many times higher than historical background. </a:t>
            </a:r>
          </a:p>
          <a:p>
            <a:pPr lvl="1">
              <a:lnSpc>
                <a:spcPct val="90000"/>
              </a:lnSpc>
            </a:pPr>
            <a:r>
              <a:rPr lang="en-US" sz="1800" dirty="0" smtClean="0"/>
              <a:t>The measured external dose rates in these areas are not high enough to warrant evacuation or relocation of the population, however, lower levels of radioactive contamination in food provide more of a risk because the radioactive material can be ingested into the </a:t>
            </a:r>
            <a:r>
              <a:rPr lang="en-US" sz="1800" dirty="0" smtClean="0"/>
              <a:t>body.</a:t>
            </a:r>
            <a:r>
              <a:rPr lang="en-US" sz="1800" dirty="0" smtClean="0"/>
              <a:t> </a:t>
            </a:r>
            <a:r>
              <a:rPr lang="en-US" sz="1800" dirty="0" smtClean="0"/>
              <a:t>Agricultural </a:t>
            </a:r>
            <a:r>
              <a:rPr lang="en-US" sz="1800" dirty="0" smtClean="0"/>
              <a:t>monitoring in these areas </a:t>
            </a:r>
            <a:r>
              <a:rPr lang="en-US" sz="1800" dirty="0" smtClean="0"/>
              <a:t>may be warranted.</a:t>
            </a:r>
            <a:endParaRPr lang="en-US" sz="1800" dirty="0" smtClean="0"/>
          </a:p>
          <a:p>
            <a:pPr>
              <a:lnSpc>
                <a:spcPct val="90000"/>
              </a:lnSpc>
              <a:buNone/>
            </a:pPr>
            <a:endParaRPr lang="en-US" sz="2200" dirty="0" smtClean="0"/>
          </a:p>
          <a:p>
            <a:pPr>
              <a:lnSpc>
                <a:spcPct val="90000"/>
              </a:lnSpc>
            </a:pPr>
            <a:r>
              <a:rPr lang="en-US" sz="2200" dirty="0" smtClean="0"/>
              <a:t>Radiological material has not deposited in significant quantities in the areas measured since March 19.</a:t>
            </a:r>
          </a:p>
          <a:p>
            <a:pPr>
              <a:lnSpc>
                <a:spcPct val="90000"/>
              </a:lnSpc>
              <a:spcBef>
                <a:spcPct val="30000"/>
              </a:spcBef>
              <a:spcAft>
                <a:spcPct val="30000"/>
              </a:spcAft>
              <a:buNone/>
            </a:pPr>
            <a:endParaRPr lang="en-US" sz="22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txBox="1">
            <a:spLocks/>
          </p:cNvSpPr>
          <p:nvPr/>
        </p:nvSpPr>
        <p:spPr bwMode="auto">
          <a:xfrm>
            <a:off x="533400" y="274638"/>
            <a:ext cx="8229600" cy="868362"/>
          </a:xfrm>
          <a:prstGeom prst="rect">
            <a:avLst/>
          </a:prstGeom>
          <a:noFill/>
          <a:ln w="9525">
            <a:noFill/>
            <a:miter lim="800000"/>
            <a:headEnd/>
            <a:tailEnd/>
          </a:ln>
        </p:spPr>
        <p:txBody>
          <a:bodyPr/>
          <a:lstStyle/>
          <a:p>
            <a:pPr algn="ctr"/>
            <a:r>
              <a:rPr lang="en-US" sz="3600" b="1">
                <a:latin typeface="Calibri" pitchFamily="34" charset="0"/>
              </a:rPr>
              <a:t>Context</a:t>
            </a:r>
          </a:p>
        </p:txBody>
      </p:sp>
      <p:sp>
        <p:nvSpPr>
          <p:cNvPr id="20483" name="Subtitle 2"/>
          <p:cNvSpPr txBox="1">
            <a:spLocks/>
          </p:cNvSpPr>
          <p:nvPr/>
        </p:nvSpPr>
        <p:spPr bwMode="auto">
          <a:xfrm>
            <a:off x="685800" y="1143000"/>
            <a:ext cx="7848600" cy="51816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pPr>
            <a:r>
              <a:rPr lang="en-US" sz="2200" dirty="0">
                <a:latin typeface="Calibri" pitchFamily="34" charset="0"/>
              </a:rPr>
              <a:t>The Nuclear Regulatory Commission estimates that the average American absorbs 620 </a:t>
            </a:r>
            <a:r>
              <a:rPr lang="en-US" sz="2200" dirty="0" err="1">
                <a:latin typeface="Calibri" pitchFamily="34" charset="0"/>
              </a:rPr>
              <a:t>mRem</a:t>
            </a:r>
            <a:r>
              <a:rPr lang="en-US" sz="2200" dirty="0">
                <a:latin typeface="Calibri" pitchFamily="34" charset="0"/>
              </a:rPr>
              <a:t> a year* (or 0.071 </a:t>
            </a:r>
            <a:r>
              <a:rPr lang="en-US" sz="2200" dirty="0" err="1">
                <a:latin typeface="Calibri" pitchFamily="34" charset="0"/>
              </a:rPr>
              <a:t>mRem</a:t>
            </a:r>
            <a:r>
              <a:rPr lang="en-US" sz="2200" dirty="0">
                <a:latin typeface="Calibri" pitchFamily="34" charset="0"/>
              </a:rPr>
              <a:t>/hour)</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An average transatlantic flight produces an exposure of 2.5 </a:t>
            </a:r>
            <a:r>
              <a:rPr lang="en-US" sz="2200" dirty="0" err="1">
                <a:latin typeface="Calibri" pitchFamily="34" charset="0"/>
              </a:rPr>
              <a:t>mRem</a:t>
            </a:r>
            <a:r>
              <a:rPr lang="en-US" sz="2200" dirty="0">
                <a:latin typeface="Calibri" pitchFamily="34" charset="0"/>
              </a:rPr>
              <a:t>*</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A typical chest x-ray produces 10 </a:t>
            </a:r>
            <a:r>
              <a:rPr lang="en-US" sz="2200" dirty="0" err="1">
                <a:latin typeface="Calibri" pitchFamily="34" charset="0"/>
              </a:rPr>
              <a:t>mRem</a:t>
            </a:r>
            <a:r>
              <a:rPr lang="en-US" sz="2200" dirty="0">
                <a:latin typeface="Calibri" pitchFamily="34" charset="0"/>
              </a:rPr>
              <a:t> per image</a:t>
            </a:r>
          </a:p>
          <a:p>
            <a:pPr marL="342900" indent="-342900">
              <a:lnSpc>
                <a:spcPct val="90000"/>
              </a:lnSpc>
              <a:spcBef>
                <a:spcPct val="20000"/>
              </a:spcBef>
              <a:buFont typeface="Arial" charset="0"/>
              <a:buNone/>
            </a:pPr>
            <a:endParaRPr lang="en-US" sz="2200" dirty="0">
              <a:latin typeface="Calibri" pitchFamily="34" charset="0"/>
            </a:endParaRPr>
          </a:p>
          <a:p>
            <a:pPr marL="342900" indent="-342900">
              <a:lnSpc>
                <a:spcPct val="90000"/>
              </a:lnSpc>
              <a:spcBef>
                <a:spcPct val="20000"/>
              </a:spcBef>
              <a:buFont typeface="Arial" charset="0"/>
              <a:buChar char="•"/>
            </a:pPr>
            <a:r>
              <a:rPr lang="en-US" sz="2200" dirty="0">
                <a:latin typeface="Calibri" pitchFamily="34" charset="0"/>
              </a:rPr>
              <a:t>EPA guidelines call for public health actions if exposure exceed 1000 </a:t>
            </a:r>
            <a:r>
              <a:rPr lang="en-US" sz="2200" dirty="0" err="1">
                <a:latin typeface="Calibri" pitchFamily="34" charset="0"/>
              </a:rPr>
              <a:t>mRem</a:t>
            </a:r>
            <a:r>
              <a:rPr lang="en-US" sz="2200" dirty="0">
                <a:latin typeface="Calibri" pitchFamily="34" charset="0"/>
              </a:rPr>
              <a:t> over 4 days</a:t>
            </a:r>
          </a:p>
          <a:p>
            <a:pPr marL="342900" indent="-342900">
              <a:lnSpc>
                <a:spcPct val="90000"/>
              </a:lnSpc>
              <a:spcBef>
                <a:spcPct val="20000"/>
              </a:spcBef>
              <a:buFont typeface="Arial" charset="0"/>
              <a:buNone/>
            </a:pPr>
            <a:endParaRPr lang="en-US" sz="1600" dirty="0">
              <a:latin typeface="Calibri" pitchFamily="34" charset="0"/>
            </a:endParaRPr>
          </a:p>
          <a:p>
            <a:pPr lvl="1">
              <a:lnSpc>
                <a:spcPct val="90000"/>
              </a:lnSpc>
              <a:spcBef>
                <a:spcPct val="20000"/>
              </a:spcBef>
              <a:buFont typeface="Arial" charset="0"/>
              <a:buNone/>
            </a:pPr>
            <a:r>
              <a:rPr lang="en-US" sz="1600" dirty="0">
                <a:latin typeface="Calibri" pitchFamily="34" charset="0"/>
              </a:rPr>
              <a:t>       * Source: NRC: </a:t>
            </a:r>
            <a:r>
              <a:rPr lang="en-US" sz="1600" u="sng" dirty="0">
                <a:latin typeface="Calibri" pitchFamily="34" charset="0"/>
              </a:rPr>
              <a:t>http://nrc.gov/images/about-nrc/radiation/factoid2-lrg.gif</a:t>
            </a:r>
            <a:r>
              <a:rPr lang="en-US" sz="1600" dirty="0">
                <a:latin typeface="Calibri" pitchFamily="34" charset="0"/>
              </a:rPr>
              <a:t> </a:t>
            </a:r>
          </a:p>
          <a:p>
            <a:pPr lvl="1">
              <a:lnSpc>
                <a:spcPct val="90000"/>
              </a:lnSpc>
              <a:spcBef>
                <a:spcPct val="20000"/>
              </a:spcBef>
              <a:buFont typeface="Arial" charset="0"/>
              <a:buNone/>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descr="Radiation Doses Explained.jpg"/>
          <p:cNvPicPr>
            <a:picLocks noChangeAspect="1"/>
          </p:cNvPicPr>
          <p:nvPr/>
        </p:nvPicPr>
        <p:blipFill>
          <a:blip r:embed="rId2" cstate="print"/>
          <a:srcRect t="6866" r="2364" b="5247"/>
          <a:stretch>
            <a:fillRect/>
          </a:stretch>
        </p:blipFill>
        <p:spPr bwMode="auto">
          <a:xfrm>
            <a:off x="566738" y="1143000"/>
            <a:ext cx="7829550" cy="544671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343</Words>
  <Application>Microsoft Office PowerPoint</Application>
  <PresentationFormat>On-screen Show (4:3)</PresentationFormat>
  <Paragraphs>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Radiological Assessment March 29, 2011</vt:lpstr>
      <vt:lpstr>AMS Summary</vt:lpstr>
      <vt:lpstr>Slide 3</vt:lpstr>
      <vt:lpstr>Slide 4</vt:lpstr>
      <vt:lpstr>Slide 5</vt:lpstr>
      <vt:lpstr>Assessment</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636</cp:revision>
  <dcterms:created xsi:type="dcterms:W3CDTF">2007-03-02T13:04:13Z</dcterms:created>
  <dcterms:modified xsi:type="dcterms:W3CDTF">2011-03-29T20:40:17Z</dcterms:modified>
</cp:coreProperties>
</file>