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Lst>
  <p:notesMasterIdLst>
    <p:notesMasterId r:id="rId10"/>
  </p:notesMasterIdLst>
  <p:handoutMasterIdLst>
    <p:handoutMasterId r:id="rId11"/>
  </p:handoutMasterIdLst>
  <p:sldIdLst>
    <p:sldId id="389" r:id="rId2"/>
    <p:sldId id="427" r:id="rId3"/>
    <p:sldId id="428" r:id="rId4"/>
    <p:sldId id="429" r:id="rId5"/>
    <p:sldId id="430" r:id="rId6"/>
    <p:sldId id="445" r:id="rId7"/>
    <p:sldId id="442" r:id="rId8"/>
    <p:sldId id="446"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2889">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rley, Susanna (CONTR)" initials="MS(" lastIdx="4" clrIdx="0">
    <p:extLst/>
  </p:cmAuthor>
  <p:cmAuthor id="2" name="Dawn Washelesky" initials="" lastIdx="0" clrIdx="1"/>
  <p:cmAuthor id="3" name="Paul Basore" initials="PAB" lastIdx="3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6B737C"/>
    <a:srgbClr val="0B5F9A"/>
    <a:srgbClr val="5084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5" autoAdjust="0"/>
    <p:restoredTop sz="93910" autoAdjust="0"/>
  </p:normalViewPr>
  <p:slideViewPr>
    <p:cSldViewPr snapToGrid="0">
      <p:cViewPr>
        <p:scale>
          <a:sx n="103" d="100"/>
          <a:sy n="103" d="100"/>
        </p:scale>
        <p:origin x="-1760" y="-328"/>
      </p:cViewPr>
      <p:guideLst>
        <p:guide orient="horz" pos="2160"/>
        <p:guide pos="2880"/>
        <p:guide pos="28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3992"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7" rIns="93172" bIns="46587"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7" rIns="93172" bIns="46587" rtlCol="0"/>
          <a:lstStyle>
            <a:lvl1pPr algn="r">
              <a:defRPr sz="1200"/>
            </a:lvl1pPr>
          </a:lstStyle>
          <a:p>
            <a:fld id="{6B034909-10DD-D044-A44F-38C9B54C16DE}" type="datetimeFigureOut">
              <a:rPr lang="en-US" smtClean="0"/>
              <a:t>11/9/16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7" rIns="93172" bIns="4658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7" rIns="93172" bIns="46587" rtlCol="0" anchor="b"/>
          <a:lstStyle>
            <a:lvl1pPr algn="r">
              <a:defRPr sz="1200"/>
            </a:lvl1pPr>
          </a:lstStyle>
          <a:p>
            <a:fld id="{947BBECF-24FE-914A-A804-39FA6866727D}" type="slidenum">
              <a:rPr lang="en-US" smtClean="0"/>
              <a:t>‹#›</a:t>
            </a:fld>
            <a:endParaRPr lang="en-US" dirty="0"/>
          </a:p>
        </p:txBody>
      </p:sp>
    </p:spTree>
    <p:extLst>
      <p:ext uri="{BB962C8B-B14F-4D97-AF65-F5344CB8AC3E}">
        <p14:creationId xmlns:p14="http://schemas.microsoft.com/office/powerpoint/2010/main" val="2577186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7" rIns="93172" bIns="46587"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2" tIns="46587" rIns="93172" bIns="46587" rtlCol="0"/>
          <a:lstStyle>
            <a:lvl1pPr algn="r">
              <a:defRPr sz="1200"/>
            </a:lvl1pPr>
          </a:lstStyle>
          <a:p>
            <a:fld id="{62430CC7-8C13-4D51-BC46-B95A4AC4A04B}" type="datetimeFigureOut">
              <a:rPr lang="en-US" smtClean="0"/>
              <a:pPr/>
              <a:t>11/9/16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2" tIns="46587" rIns="93172" bIns="46587"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7" rIns="93172" bIns="465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7" rIns="93172" bIns="465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7" rIns="93172" bIns="46587" rtlCol="0" anchor="b"/>
          <a:lstStyle>
            <a:lvl1pPr algn="r">
              <a:defRPr sz="1200"/>
            </a:lvl1pPr>
          </a:lstStyle>
          <a:p>
            <a:fld id="{7CD645B7-0B3A-4239-8069-075A43B72B67}" type="slidenum">
              <a:rPr lang="en-US" smtClean="0"/>
              <a:pPr/>
              <a:t>‹#›</a:t>
            </a:fld>
            <a:endParaRPr lang="en-US" dirty="0"/>
          </a:p>
        </p:txBody>
      </p:sp>
    </p:spTree>
    <p:extLst>
      <p:ext uri="{BB962C8B-B14F-4D97-AF65-F5344CB8AC3E}">
        <p14:creationId xmlns:p14="http://schemas.microsoft.com/office/powerpoint/2010/main" val="16549524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dirty="0"/>
          </a:p>
          <a:p>
            <a:endParaRPr lang="en-US" sz="1800" dirty="0"/>
          </a:p>
          <a:p>
            <a:endParaRPr lang="en-US" sz="1800" dirty="0"/>
          </a:p>
        </p:txBody>
      </p:sp>
      <p:sp>
        <p:nvSpPr>
          <p:cNvPr id="4" name="Slide Number Placeholder 3"/>
          <p:cNvSpPr>
            <a:spLocks noGrp="1"/>
          </p:cNvSpPr>
          <p:nvPr>
            <p:ph type="sldNum" sz="quarter" idx="10"/>
          </p:nvPr>
        </p:nvSpPr>
        <p:spPr/>
        <p:txBody>
          <a:bodyPr/>
          <a:lstStyle/>
          <a:p>
            <a:fld id="{0477508B-E454-1C48-9A1A-9DCCB2D17B66}" type="slidenum">
              <a:rPr lang="en-US" smtClean="0"/>
              <a:t>1</a:t>
            </a:fld>
            <a:endParaRPr lang="en-US" dirty="0"/>
          </a:p>
        </p:txBody>
      </p:sp>
    </p:spTree>
    <p:extLst>
      <p:ext uri="{BB962C8B-B14F-4D97-AF65-F5344CB8AC3E}">
        <p14:creationId xmlns:p14="http://schemas.microsoft.com/office/powerpoint/2010/main" val="174031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Although these targets are aggressive, multiple pathways toward achieving them are possible. Here we show one potential route, which relies on significant improvements in module price and efficiency, system reliability, O&amp;M costs, hardware and labor costs, and financing rates. However, the numerous interdependencies and tradeoffs among cost- and performance-improvement factors create numerous potential approaches—all of which require sustained, multifaceted innovation.</a:t>
            </a:r>
          </a:p>
        </p:txBody>
      </p:sp>
      <p:sp>
        <p:nvSpPr>
          <p:cNvPr id="4" name="Slide Number Placeholder 3"/>
          <p:cNvSpPr>
            <a:spLocks noGrp="1"/>
          </p:cNvSpPr>
          <p:nvPr>
            <p:ph type="sldNum" sz="quarter" idx="10"/>
          </p:nvPr>
        </p:nvSpPr>
        <p:spPr/>
        <p:txBody>
          <a:bodyPr/>
          <a:lstStyle/>
          <a:p>
            <a:fld id="{0477508B-E454-1C48-9A1A-9DCCB2D17B66}" type="slidenum">
              <a:rPr lang="en-US" smtClean="0"/>
              <a:t>2</a:t>
            </a:fld>
            <a:endParaRPr lang="en-US" dirty="0"/>
          </a:p>
        </p:txBody>
      </p:sp>
    </p:spTree>
    <p:extLst>
      <p:ext uri="{BB962C8B-B14F-4D97-AF65-F5344CB8AC3E}">
        <p14:creationId xmlns:p14="http://schemas.microsoft.com/office/powerpoint/2010/main" val="428551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Although these targets are aggressive, multiple pathways toward achieving them are possible. Here we show one potential route, which relies on significant improvements in module price and efficiency, system reliability, O&amp;M costs, hardware and labor costs, and financing rates. However, the numerous interdependencies and tradeoffs among cost- and performance-improvement factors create numerous potential approaches—all of which require sustained, multifaceted innovation.</a:t>
            </a:r>
          </a:p>
        </p:txBody>
      </p:sp>
      <p:sp>
        <p:nvSpPr>
          <p:cNvPr id="4" name="Slide Number Placeholder 3"/>
          <p:cNvSpPr>
            <a:spLocks noGrp="1"/>
          </p:cNvSpPr>
          <p:nvPr>
            <p:ph type="sldNum" sz="quarter" idx="10"/>
          </p:nvPr>
        </p:nvSpPr>
        <p:spPr/>
        <p:txBody>
          <a:bodyPr/>
          <a:lstStyle/>
          <a:p>
            <a:fld id="{0477508B-E454-1C48-9A1A-9DCCB2D17B66}" type="slidenum">
              <a:rPr lang="en-US" smtClean="0"/>
              <a:t>3</a:t>
            </a:fld>
            <a:endParaRPr lang="en-US" dirty="0"/>
          </a:p>
        </p:txBody>
      </p:sp>
    </p:spTree>
    <p:extLst>
      <p:ext uri="{BB962C8B-B14F-4D97-AF65-F5344CB8AC3E}">
        <p14:creationId xmlns:p14="http://schemas.microsoft.com/office/powerpoint/2010/main" val="180390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Although these targets are aggressive, multiple pathways toward achieving them are possible. Here we show one potential route, which relies on significant improvements in module price and efficiency, system reliability, O&amp;M costs, hardware and labor costs, and financing rates. However, the numerous interdependencies and tradeoffs among cost- and performance-improvement factors create numerous potential approaches—all of which require sustained, multifaceted innovation.</a:t>
            </a:r>
          </a:p>
        </p:txBody>
      </p:sp>
      <p:sp>
        <p:nvSpPr>
          <p:cNvPr id="4" name="Slide Number Placeholder 3"/>
          <p:cNvSpPr>
            <a:spLocks noGrp="1"/>
          </p:cNvSpPr>
          <p:nvPr>
            <p:ph type="sldNum" sz="quarter" idx="10"/>
          </p:nvPr>
        </p:nvSpPr>
        <p:spPr/>
        <p:txBody>
          <a:bodyPr/>
          <a:lstStyle/>
          <a:p>
            <a:fld id="{0477508B-E454-1C48-9A1A-9DCCB2D17B66}" type="slidenum">
              <a:rPr lang="en-US" smtClean="0"/>
              <a:t>4</a:t>
            </a:fld>
            <a:endParaRPr lang="en-US" dirty="0"/>
          </a:p>
        </p:txBody>
      </p:sp>
    </p:spTree>
    <p:extLst>
      <p:ext uri="{BB962C8B-B14F-4D97-AF65-F5344CB8AC3E}">
        <p14:creationId xmlns:p14="http://schemas.microsoft.com/office/powerpoint/2010/main" val="322523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Although these targets are aggressive, multiple pathways toward achieving them are possible. Here we show one potential route, which relies on significant improvements in module price and efficiency, system reliability, O&amp;M costs, hardware and labor costs, and financing rates. However, the numerous interdependencies and tradeoffs among cost- and performance-improvement factors create numerous potential approaches—all of which require sustained, multifaceted innovation.</a:t>
            </a:r>
          </a:p>
        </p:txBody>
      </p:sp>
      <p:sp>
        <p:nvSpPr>
          <p:cNvPr id="4" name="Slide Number Placeholder 3"/>
          <p:cNvSpPr>
            <a:spLocks noGrp="1"/>
          </p:cNvSpPr>
          <p:nvPr>
            <p:ph type="sldNum" sz="quarter" idx="10"/>
          </p:nvPr>
        </p:nvSpPr>
        <p:spPr/>
        <p:txBody>
          <a:bodyPr/>
          <a:lstStyle/>
          <a:p>
            <a:fld id="{0477508B-E454-1C48-9A1A-9DCCB2D17B66}" type="slidenum">
              <a:rPr lang="en-US" smtClean="0"/>
              <a:t>5</a:t>
            </a:fld>
            <a:endParaRPr lang="en-US" dirty="0"/>
          </a:p>
        </p:txBody>
      </p:sp>
    </p:spTree>
    <p:extLst>
      <p:ext uri="{BB962C8B-B14F-4D97-AF65-F5344CB8AC3E}">
        <p14:creationId xmlns:p14="http://schemas.microsoft.com/office/powerpoint/2010/main" val="295598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Although these targets are aggressive, multiple pathways toward achieving them are possible. Here we show one potential route, which relies on significant improvements in module price and efficiency, system reliability, O&amp;M costs, hardware and labor costs, and financing rates. However, the numerous interdependencies and tradeoffs among cost- and performance-improvement factors create numerous potential approaches—all of which require sustained, multifaceted innovation.</a:t>
            </a:r>
          </a:p>
        </p:txBody>
      </p:sp>
      <p:sp>
        <p:nvSpPr>
          <p:cNvPr id="4" name="Slide Number Placeholder 3"/>
          <p:cNvSpPr>
            <a:spLocks noGrp="1"/>
          </p:cNvSpPr>
          <p:nvPr>
            <p:ph type="sldNum" sz="quarter" idx="10"/>
          </p:nvPr>
        </p:nvSpPr>
        <p:spPr/>
        <p:txBody>
          <a:bodyPr/>
          <a:lstStyle/>
          <a:p>
            <a:fld id="{0477508B-E454-1C48-9A1A-9DCCB2D17B66}" type="slidenum">
              <a:rPr lang="en-US" smtClean="0"/>
              <a:t>7</a:t>
            </a:fld>
            <a:endParaRPr lang="en-US" dirty="0"/>
          </a:p>
        </p:txBody>
      </p:sp>
    </p:spTree>
    <p:extLst>
      <p:ext uri="{BB962C8B-B14F-4D97-AF65-F5344CB8AC3E}">
        <p14:creationId xmlns:p14="http://schemas.microsoft.com/office/powerpoint/2010/main" val="97724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Although these targets are aggressive, multiple pathways toward achieving them are possible. Here we show one potential route, which relies on significant improvements in module price and efficiency, system reliability, O&amp;M costs, hardware and labor costs, and financing rates. However, the numerous interdependencies and tradeoffs among cost- and performance-improvement factors create numerous potential approaches—all of which require sustained, multifaceted innovation.</a:t>
            </a:r>
          </a:p>
        </p:txBody>
      </p:sp>
      <p:sp>
        <p:nvSpPr>
          <p:cNvPr id="4" name="Slide Number Placeholder 3"/>
          <p:cNvSpPr>
            <a:spLocks noGrp="1"/>
          </p:cNvSpPr>
          <p:nvPr>
            <p:ph type="sldNum" sz="quarter" idx="10"/>
          </p:nvPr>
        </p:nvSpPr>
        <p:spPr/>
        <p:txBody>
          <a:bodyPr/>
          <a:lstStyle/>
          <a:p>
            <a:fld id="{0477508B-E454-1C48-9A1A-9DCCB2D17B66}" type="slidenum">
              <a:rPr lang="en-US" smtClean="0"/>
              <a:t>8</a:t>
            </a:fld>
            <a:endParaRPr lang="en-US" dirty="0"/>
          </a:p>
        </p:txBody>
      </p:sp>
    </p:spTree>
    <p:extLst>
      <p:ext uri="{BB962C8B-B14F-4D97-AF65-F5344CB8AC3E}">
        <p14:creationId xmlns:p14="http://schemas.microsoft.com/office/powerpoint/2010/main" val="372579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jpe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Picture 13"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289904" y="1995715"/>
            <a:ext cx="5168295" cy="1701486"/>
          </a:xfrm>
        </p:spPr>
        <p:txBody>
          <a:bodyPr anchor="b">
            <a:normAutofit/>
          </a:bodyPr>
          <a:lstStyle>
            <a:lvl1pPr algn="l">
              <a:defRPr sz="3600" b="1" i="0">
                <a:solidFill>
                  <a:srgbClr val="ED902F"/>
                </a:solidFill>
                <a:latin typeface="Calibri"/>
                <a:cs typeface="Calibri"/>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289904" y="3825709"/>
            <a:ext cx="5168296" cy="1302672"/>
          </a:xfrm>
        </p:spPr>
        <p:txBody>
          <a:bodyPr>
            <a:normAutofit/>
          </a:bodyPr>
          <a:lstStyle>
            <a:lvl1pPr marL="0" indent="0" algn="l">
              <a:buNone/>
              <a:defRPr sz="2400" b="0" i="0">
                <a:solidFill>
                  <a:schemeClr val="bg2">
                    <a:lumMod val="50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77938"/>
            <a:ext cx="4160762" cy="792856"/>
          </a:xfrm>
          <a:prstGeom prst="rect">
            <a:avLst/>
          </a:prstGeom>
        </p:spPr>
      </p:pic>
      <p:cxnSp>
        <p:nvCxnSpPr>
          <p:cNvPr id="12" name="Straight Connector 11"/>
          <p:cNvCxnSpPr/>
          <p:nvPr/>
        </p:nvCxnSpPr>
        <p:spPr>
          <a:xfrm>
            <a:off x="3289905" y="5511483"/>
            <a:ext cx="5854095"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36626" y="6048320"/>
            <a:ext cx="1431401" cy="276999"/>
          </a:xfrm>
          <a:prstGeom prst="rect">
            <a:avLst/>
          </a:prstGeom>
        </p:spPr>
        <p:txBody>
          <a:bodyPr wrap="none">
            <a:spAutoFit/>
          </a:bodyPr>
          <a:lstStyle/>
          <a:p>
            <a:r>
              <a:rPr lang="en-US" sz="1200" b="0" i="0" dirty="0" smtClean="0">
                <a:solidFill>
                  <a:srgbClr val="8D98A3"/>
                </a:solidFill>
                <a:latin typeface="Calibri"/>
                <a:cs typeface="Calibri"/>
              </a:rPr>
              <a:t>energy.gov/sunshot</a:t>
            </a:r>
            <a:endParaRPr lang="en-US" sz="1200" b="0" i="0" dirty="0">
              <a:solidFill>
                <a:srgbClr val="8D98A3"/>
              </a:solidFill>
              <a:latin typeface="Calibri"/>
              <a:cs typeface="Calibri"/>
            </a:endParaRPr>
          </a:p>
        </p:txBody>
      </p:sp>
      <p:sp>
        <p:nvSpPr>
          <p:cNvPr id="5" name="Text Placeholder 4"/>
          <p:cNvSpPr>
            <a:spLocks noGrp="1"/>
          </p:cNvSpPr>
          <p:nvPr>
            <p:ph type="body" sz="quarter" idx="10" hasCustomPrompt="1"/>
          </p:nvPr>
        </p:nvSpPr>
        <p:spPr>
          <a:xfrm>
            <a:off x="5248092" y="5695548"/>
            <a:ext cx="3210108" cy="909770"/>
          </a:xfrm>
        </p:spPr>
        <p:txBody>
          <a:bodyPr anchor="ctr">
            <a:noAutofit/>
          </a:bodyPr>
          <a:lstStyle>
            <a:lvl1pPr marL="0" indent="0">
              <a:buNone/>
              <a:defRPr sz="1600">
                <a:solidFill>
                  <a:srgbClr val="8D98A3"/>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smtClean="0"/>
              <a:t>Click to edit Author</a:t>
            </a:r>
          </a:p>
        </p:txBody>
      </p:sp>
      <p:pic>
        <p:nvPicPr>
          <p:cNvPr id="9" name="Picture 8"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77938"/>
            <a:ext cx="4160762" cy="792856"/>
          </a:xfrm>
          <a:prstGeom prst="rect">
            <a:avLst/>
          </a:prstGeom>
        </p:spPr>
      </p:pic>
      <p:cxnSp>
        <p:nvCxnSpPr>
          <p:cNvPr id="13" name="Straight Connector 12"/>
          <p:cNvCxnSpPr/>
          <p:nvPr/>
        </p:nvCxnSpPr>
        <p:spPr>
          <a:xfrm>
            <a:off x="3289905" y="5511483"/>
            <a:ext cx="5854095"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36626" y="6048320"/>
            <a:ext cx="1431401" cy="276999"/>
          </a:xfrm>
          <a:prstGeom prst="rect">
            <a:avLst/>
          </a:prstGeom>
        </p:spPr>
        <p:txBody>
          <a:bodyPr wrap="none">
            <a:spAutoFit/>
          </a:bodyPr>
          <a:lstStyle/>
          <a:p>
            <a:r>
              <a:rPr lang="en-US" sz="1200" b="0" i="0" dirty="0" smtClean="0">
                <a:solidFill>
                  <a:srgbClr val="8D98A3"/>
                </a:solidFill>
                <a:latin typeface="Calibri"/>
                <a:cs typeface="Calibri"/>
              </a:rPr>
              <a:t>energy.gov/sunshot</a:t>
            </a:r>
            <a:endParaRPr lang="en-US" sz="1200" b="0" i="0" dirty="0">
              <a:solidFill>
                <a:srgbClr val="8D98A3"/>
              </a:solidFill>
              <a:latin typeface="Calibri"/>
              <a:cs typeface="Calibri"/>
            </a:endParaRPr>
          </a:p>
        </p:txBody>
      </p:sp>
    </p:spTree>
    <p:extLst>
      <p:ext uri="{BB962C8B-B14F-4D97-AF65-F5344CB8AC3E}">
        <p14:creationId xmlns:p14="http://schemas.microsoft.com/office/powerpoint/2010/main" val="74713194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SunShot &#10;U.S. Department of Energ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1" name="Rectangle 10"/>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2" name="Rectangle 11"/>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13"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uk-UA" dirty="0"/>
          </a:p>
        </p:txBody>
      </p:sp>
      <p:sp>
        <p:nvSpPr>
          <p:cNvPr id="16"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
        <p:nvSpPr>
          <p:cNvPr id="10" name="Rectangle 9"/>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SunShot &#10;U.S. Department of Energ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5" name="Rectangle 14"/>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7" name="Rectangle 16"/>
          <p:cNvSpPr/>
          <p:nvPr/>
        </p:nvSpPr>
        <p:spPr>
          <a:xfrm>
            <a:off x="8763394" y="6304785"/>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18"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uk-UA" dirty="0"/>
          </a:p>
        </p:txBody>
      </p:sp>
      <p:sp>
        <p:nvSpPr>
          <p:cNvPr id="19" name="Slide Number Placeholder 1"/>
          <p:cNvSpPr txBox="1">
            <a:spLocks/>
          </p:cNvSpPr>
          <p:nvPr/>
        </p:nvSpPr>
        <p:spPr>
          <a:xfrm>
            <a:off x="8771003" y="6285005"/>
            <a:ext cx="37299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237478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56266"/>
            <a:ext cx="5486400" cy="402166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621866"/>
            <a:ext cx="5486400" cy="550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tle 1"/>
          <p:cNvSpPr>
            <a:spLocks noGrp="1"/>
          </p:cNvSpPr>
          <p:nvPr>
            <p:ph type="title"/>
          </p:nvPr>
        </p:nvSpPr>
        <p:spPr>
          <a:xfrm>
            <a:off x="457200" y="0"/>
            <a:ext cx="8229600" cy="886505"/>
          </a:xfrm>
        </p:spPr>
        <p:txBody>
          <a:bodyPr/>
          <a:lstStyle/>
          <a:p>
            <a:r>
              <a:rPr lang="en-US" smtClean="0"/>
              <a:t>Click to edit Master title style</a:t>
            </a:r>
            <a:endParaRPr lang="en-US" dirty="0"/>
          </a:p>
        </p:txBody>
      </p:sp>
      <p:sp>
        <p:nvSpPr>
          <p:cNvPr id="8"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326138246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2310426562"/>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entered Text Only">
    <p:spTree>
      <p:nvGrpSpPr>
        <p:cNvPr id="1" name=""/>
        <p:cNvGrpSpPr/>
        <p:nvPr/>
      </p:nvGrpSpPr>
      <p:grpSpPr>
        <a:xfrm>
          <a:off x="0" y="0"/>
          <a:ext cx="0" cy="0"/>
          <a:chOff x="0" y="0"/>
          <a:chExt cx="0" cy="0"/>
        </a:xfrm>
      </p:grpSpPr>
      <p:sp>
        <p:nvSpPr>
          <p:cNvPr id="3" name="Rectangle 2"/>
          <p:cNvSpPr/>
          <p:nvPr/>
        </p:nvSpPr>
        <p:spPr>
          <a:xfrm>
            <a:off x="0" y="946150"/>
            <a:ext cx="9144000" cy="261938"/>
          </a:xfrm>
          <a:prstGeom prst="rect">
            <a:avLst/>
          </a:prstGeom>
          <a:solidFill>
            <a:srgbClr val="FFFFF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3F5FF"/>
              </a:solidFill>
              <a:latin typeface="Gill Sans MT" pitchFamily="34" charset="0"/>
              <a:cs typeface="Arial" pitchFamily="34" charset="0"/>
            </a:endParaRPr>
          </a:p>
        </p:txBody>
      </p:sp>
      <p:sp>
        <p:nvSpPr>
          <p:cNvPr id="2" name="Title 1"/>
          <p:cNvSpPr>
            <a:spLocks noGrp="1"/>
          </p:cNvSpPr>
          <p:nvPr>
            <p:ph type="title"/>
          </p:nvPr>
        </p:nvSpPr>
        <p:spPr>
          <a:xfrm>
            <a:off x="457200" y="2213855"/>
            <a:ext cx="8229600" cy="1822107"/>
          </a:xfrm>
        </p:spPr>
        <p:txBody>
          <a:bodyPr/>
          <a:lstStyle>
            <a:lvl1pPr algn="ctr">
              <a:defRPr b="1" i="0">
                <a:latin typeface="Calibri"/>
                <a:cs typeface="Gill Sans MT"/>
              </a:defRPr>
            </a:lvl1pPr>
          </a:lstStyle>
          <a:p>
            <a:r>
              <a:rPr lang="en-US" smtClean="0"/>
              <a:t>Click to edit Master title style</a:t>
            </a:r>
            <a:endParaRPr lang="en-US" dirty="0"/>
          </a:p>
        </p:txBody>
      </p:sp>
      <p:sp>
        <p:nvSpPr>
          <p:cNvPr id="5"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
        <p:nvSpPr>
          <p:cNvPr id="6" name="Rectangle 5"/>
          <p:cNvSpPr/>
          <p:nvPr/>
        </p:nvSpPr>
        <p:spPr>
          <a:xfrm>
            <a:off x="0" y="946150"/>
            <a:ext cx="9144000" cy="261938"/>
          </a:xfrm>
          <a:prstGeom prst="rect">
            <a:avLst/>
          </a:prstGeom>
          <a:solidFill>
            <a:srgbClr val="FFFFF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3F5FF"/>
              </a:solidFill>
              <a:latin typeface="Gill Sans MT" pitchFamily="34" charset="0"/>
              <a:cs typeface="Arial" pitchFamily="34" charset="0"/>
            </a:endParaRPr>
          </a:p>
        </p:txBody>
      </p:sp>
    </p:spTree>
    <p:extLst>
      <p:ext uri="{BB962C8B-B14F-4D97-AF65-F5344CB8AC3E}">
        <p14:creationId xmlns:p14="http://schemas.microsoft.com/office/powerpoint/2010/main" val="1210664658"/>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886505"/>
          </a:xfrm>
        </p:spPr>
        <p:txBody>
          <a:bodyPr/>
          <a:lstStyle/>
          <a:p>
            <a:r>
              <a:rPr lang="en-US" smtClean="0"/>
              <a:t>Click to edit Master title style</a:t>
            </a:r>
            <a:endParaRPr lang="en-US" dirty="0"/>
          </a:p>
        </p:txBody>
      </p:sp>
      <p:sp>
        <p:nvSpPr>
          <p:cNvPr id="6"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957124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14" name="Picture 13"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289904" y="1995715"/>
            <a:ext cx="5168295" cy="1701486"/>
          </a:xfrm>
        </p:spPr>
        <p:txBody>
          <a:bodyPr anchor="b">
            <a:normAutofit/>
          </a:bodyPr>
          <a:lstStyle>
            <a:lvl1pPr algn="l">
              <a:defRPr sz="3600" b="1" i="0">
                <a:solidFill>
                  <a:srgbClr val="ED902F"/>
                </a:solidFill>
                <a:latin typeface="Calibri"/>
                <a:cs typeface="Calibri"/>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289904" y="3825709"/>
            <a:ext cx="5168296" cy="1302672"/>
          </a:xfrm>
        </p:spPr>
        <p:txBody>
          <a:bodyPr>
            <a:normAutofit/>
          </a:bodyPr>
          <a:lstStyle>
            <a:lvl1pPr marL="0" indent="0" algn="l">
              <a:buNone/>
              <a:defRPr sz="2400" b="0" i="0">
                <a:solidFill>
                  <a:schemeClr val="bg2">
                    <a:lumMod val="50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77938"/>
            <a:ext cx="4160762" cy="792856"/>
          </a:xfrm>
          <a:prstGeom prst="rect">
            <a:avLst/>
          </a:prstGeom>
        </p:spPr>
      </p:pic>
      <p:cxnSp>
        <p:nvCxnSpPr>
          <p:cNvPr id="12" name="Straight Connector 11"/>
          <p:cNvCxnSpPr/>
          <p:nvPr/>
        </p:nvCxnSpPr>
        <p:spPr>
          <a:xfrm>
            <a:off x="3289905" y="5511483"/>
            <a:ext cx="5854095"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36626" y="6048320"/>
            <a:ext cx="1431401" cy="276999"/>
          </a:xfrm>
          <a:prstGeom prst="rect">
            <a:avLst/>
          </a:prstGeom>
        </p:spPr>
        <p:txBody>
          <a:bodyPr wrap="none">
            <a:spAutoFit/>
          </a:bodyPr>
          <a:lstStyle/>
          <a:p>
            <a:r>
              <a:rPr lang="en-US" sz="1200" b="0" i="0" dirty="0" smtClean="0">
                <a:solidFill>
                  <a:srgbClr val="8D98A3"/>
                </a:solidFill>
                <a:latin typeface="Calibri"/>
                <a:cs typeface="Calibri"/>
              </a:rPr>
              <a:t>energy.gov/sunshot</a:t>
            </a:r>
            <a:endParaRPr lang="en-US" sz="1200" b="0" i="0" dirty="0">
              <a:solidFill>
                <a:srgbClr val="8D98A3"/>
              </a:solidFill>
              <a:latin typeface="Calibri"/>
              <a:cs typeface="Calibri"/>
            </a:endParaRPr>
          </a:p>
        </p:txBody>
      </p:sp>
      <p:sp>
        <p:nvSpPr>
          <p:cNvPr id="5" name="Text Placeholder 4"/>
          <p:cNvSpPr>
            <a:spLocks noGrp="1"/>
          </p:cNvSpPr>
          <p:nvPr>
            <p:ph type="body" sz="quarter" idx="10" hasCustomPrompt="1"/>
          </p:nvPr>
        </p:nvSpPr>
        <p:spPr>
          <a:xfrm>
            <a:off x="5248092" y="5695548"/>
            <a:ext cx="3210108" cy="909770"/>
          </a:xfrm>
        </p:spPr>
        <p:txBody>
          <a:bodyPr anchor="ctr">
            <a:noAutofit/>
          </a:bodyPr>
          <a:lstStyle>
            <a:lvl1pPr marL="0" indent="0">
              <a:buNone/>
              <a:defRPr sz="1600">
                <a:solidFill>
                  <a:srgbClr val="8D98A3"/>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smtClean="0"/>
              <a:t>Click to edit Author</a:t>
            </a:r>
          </a:p>
        </p:txBody>
      </p:sp>
    </p:spTree>
    <p:extLst>
      <p:ext uri="{BB962C8B-B14F-4D97-AF65-F5344CB8AC3E}">
        <p14:creationId xmlns:p14="http://schemas.microsoft.com/office/powerpoint/2010/main" val="74713194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9" name="Text Placeholder 2"/>
          <p:cNvSpPr>
            <a:spLocks noGrp="1"/>
          </p:cNvSpPr>
          <p:nvPr>
            <p:ph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10"/>
          </p:nvPr>
        </p:nvSpPr>
        <p:spPr/>
        <p:txBody>
          <a:bodyPr/>
          <a:lstStyle/>
          <a:p>
            <a:fld id="{6C18F691-EA95-6046-80B7-51AACA2B9C03}" type="slidenum">
              <a:rPr lang="en-US" smtClean="0"/>
              <a:pPr/>
              <a:t>‹#›</a:t>
            </a:fld>
            <a:endParaRPr lang="en-US" dirty="0"/>
          </a:p>
        </p:txBody>
      </p:sp>
      <p:sp>
        <p:nvSpPr>
          <p:cNvPr id="5" name="Title Placeholder 1"/>
          <p:cNvSpPr>
            <a:spLocks noGrp="1"/>
          </p:cNvSpPr>
          <p:nvPr>
            <p:ph type="title"/>
          </p:nvPr>
        </p:nvSpPr>
        <p:spPr>
          <a:xfrm>
            <a:off x="457200" y="66607"/>
            <a:ext cx="8229600" cy="8865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0885495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4" name="Slide Number Placeholder 3"/>
          <p:cNvSpPr>
            <a:spLocks noGrp="1"/>
          </p:cNvSpPr>
          <p:nvPr>
            <p:ph type="sldNum" sz="quarter" idx="10"/>
          </p:nvPr>
        </p:nvSpPr>
        <p:spPr/>
        <p:txBody>
          <a:bodyPr/>
          <a:lstStyle/>
          <a:p>
            <a:fld id="{6C18F691-EA95-6046-80B7-51AACA2B9C03}" type="slidenum">
              <a:rPr lang="en-US" smtClean="0"/>
              <a:pPr/>
              <a:t>‹#›</a:t>
            </a:fld>
            <a:endParaRPr lang="en-US" dirty="0"/>
          </a:p>
        </p:txBody>
      </p:sp>
      <p:sp>
        <p:nvSpPr>
          <p:cNvPr id="10" name="Title Placeholder 1"/>
          <p:cNvSpPr>
            <a:spLocks noGrp="1"/>
          </p:cNvSpPr>
          <p:nvPr>
            <p:ph type="title"/>
          </p:nvPr>
        </p:nvSpPr>
        <p:spPr>
          <a:xfrm>
            <a:off x="457200" y="66607"/>
            <a:ext cx="8229600" cy="8865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432658783"/>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Placeholder 2"/>
          <p:cNvSpPr>
            <a:spLocks noGrp="1"/>
          </p:cNvSpPr>
          <p:nvPr>
            <p:ph type="body"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itle 1"/>
          <p:cNvSpPr>
            <a:spLocks noGrp="1"/>
          </p:cNvSpPr>
          <p:nvPr>
            <p:ph type="title"/>
          </p:nvPr>
        </p:nvSpPr>
        <p:spPr>
          <a:xfrm>
            <a:off x="457200" y="65694"/>
            <a:ext cx="8229600" cy="886505"/>
          </a:xfrm>
        </p:spPr>
        <p:txBody>
          <a:bodyPr/>
          <a:lstStyle/>
          <a:p>
            <a:r>
              <a:rPr lang="en-US" smtClean="0"/>
              <a:t>Click to edit Master title style</a:t>
            </a:r>
            <a:endParaRPr lang="en-US" dirty="0"/>
          </a:p>
        </p:txBody>
      </p:sp>
      <p:pic>
        <p:nvPicPr>
          <p:cNvPr id="11" name="Picture 10"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2" name="Rectangle 11"/>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5" name="Rectangle 14"/>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2" name="Slide Number Placeholder 1"/>
          <p:cNvSpPr>
            <a:spLocks noGrp="1"/>
          </p:cNvSpPr>
          <p:nvPr>
            <p:ph type="sldNum" sz="quarter" idx="10"/>
          </p:nvPr>
        </p:nvSpPr>
        <p:spPr/>
        <p:txBody>
          <a:body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252320954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67155"/>
            <a:ext cx="40386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67155"/>
            <a:ext cx="40386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457200" y="87590"/>
            <a:ext cx="8229600" cy="886505"/>
          </a:xfrm>
        </p:spPr>
        <p:txBody>
          <a:body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266328147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86218"/>
            <a:ext cx="8229600" cy="8865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9" name="Text Placeholder 2"/>
          <p:cNvSpPr>
            <a:spLocks noGrp="1"/>
          </p:cNvSpPr>
          <p:nvPr>
            <p:ph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9BAE948-20A7-4498-8473-DBC884CCADDC}" type="slidenum">
              <a:rPr lang="uk-UA" smtClean="0"/>
              <a:pPr>
                <a:defRPr/>
              </a:pPr>
              <a:t>‹#›</a:t>
            </a:fld>
            <a:endParaRPr lang="uk-UA" dirty="0"/>
          </a:p>
        </p:txBody>
      </p:sp>
    </p:spTree>
    <p:extLst>
      <p:ext uri="{BB962C8B-B14F-4D97-AF65-F5344CB8AC3E}">
        <p14:creationId xmlns:p14="http://schemas.microsoft.com/office/powerpoint/2010/main" val="3088549566"/>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3089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3089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457200" y="87589"/>
            <a:ext cx="8229600" cy="886505"/>
          </a:xfrm>
        </p:spPr>
        <p:txBody>
          <a:bodyPr/>
          <a:lstStyle/>
          <a:p>
            <a:r>
              <a:rPr lang="en-US" smtClean="0"/>
              <a:t>Click to edit Master title style</a:t>
            </a:r>
            <a:endParaRPr lang="en-US" dirty="0"/>
          </a:p>
        </p:txBody>
      </p:sp>
      <p:sp>
        <p:nvSpPr>
          <p:cNvPr id="2" name="Slide Number Placeholder 1"/>
          <p:cNvSpPr>
            <a:spLocks noGrp="1"/>
          </p:cNvSpPr>
          <p:nvPr>
            <p:ph type="sldNum" sz="quarter" idx="10"/>
          </p:nvPr>
        </p:nvSpPr>
        <p:spPr>
          <a:xfrm>
            <a:off x="8771003" y="6298510"/>
            <a:ext cx="372997" cy="365125"/>
          </a:xfrm>
        </p:spPr>
        <p:txBody>
          <a:body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81253156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56266"/>
            <a:ext cx="5486400" cy="402166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621866"/>
            <a:ext cx="5486400" cy="550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tle 1"/>
          <p:cNvSpPr>
            <a:spLocks noGrp="1"/>
          </p:cNvSpPr>
          <p:nvPr>
            <p:ph type="title"/>
          </p:nvPr>
        </p:nvSpPr>
        <p:spPr>
          <a:xfrm>
            <a:off x="457200" y="65693"/>
            <a:ext cx="8229600" cy="886505"/>
          </a:xfrm>
        </p:spPr>
        <p:txBody>
          <a:body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3261382469"/>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7200" y="65692"/>
            <a:ext cx="8229600" cy="886505"/>
          </a:xfrm>
        </p:spPr>
        <p:txBody>
          <a:body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957124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ection Divider">
    <p:spTree>
      <p:nvGrpSpPr>
        <p:cNvPr id="1" name=""/>
        <p:cNvGrpSpPr/>
        <p:nvPr/>
      </p:nvGrpSpPr>
      <p:grpSpPr>
        <a:xfrm>
          <a:off x="0" y="0"/>
          <a:ext cx="0" cy="0"/>
          <a:chOff x="0" y="0"/>
          <a:chExt cx="0" cy="0"/>
        </a:xfrm>
      </p:grpSpPr>
      <p:pic>
        <p:nvPicPr>
          <p:cNvPr id="23" name="Picture 22" descr="NREL Logo2010white.eps"/>
          <p:cNvPicPr>
            <a:picLocks noChangeAspect="1"/>
          </p:cNvPicPr>
          <p:nvPr userDrawn="1"/>
        </p:nvPicPr>
        <p:blipFill>
          <a:blip r:embed="rId2" cstate="print"/>
          <a:stretch>
            <a:fillRect/>
          </a:stretch>
        </p:blipFill>
        <p:spPr>
          <a:xfrm>
            <a:off x="270538" y="304800"/>
            <a:ext cx="1516324" cy="421106"/>
          </a:xfrm>
          <a:prstGeom prst="rect">
            <a:avLst/>
          </a:prstGeom>
        </p:spPr>
      </p:pic>
      <p:pic>
        <p:nvPicPr>
          <p:cNvPr id="8" name="Picture 7" descr="image1.png"/>
          <p:cNvPicPr>
            <a:picLocks/>
          </p:cNvPicPr>
          <p:nvPr userDrawn="1"/>
        </p:nvPicPr>
        <p:blipFill>
          <a:blip r:embed="rId3" cstate="print"/>
          <a:stretch>
            <a:fillRect/>
          </a:stretch>
        </p:blipFill>
        <p:spPr>
          <a:xfrm>
            <a:off x="0" y="2590800"/>
            <a:ext cx="1664208" cy="768096"/>
          </a:xfrm>
          <a:prstGeom prst="rect">
            <a:avLst/>
          </a:prstGeom>
        </p:spPr>
      </p:pic>
      <p:pic>
        <p:nvPicPr>
          <p:cNvPr id="9" name="Picture 8" descr="image2.png"/>
          <p:cNvPicPr>
            <a:picLocks/>
          </p:cNvPicPr>
          <p:nvPr userDrawn="1"/>
        </p:nvPicPr>
        <p:blipFill>
          <a:blip r:embed="rId4" cstate="print"/>
          <a:stretch>
            <a:fillRect/>
          </a:stretch>
        </p:blipFill>
        <p:spPr>
          <a:xfrm>
            <a:off x="1371600" y="2590801"/>
            <a:ext cx="1901952" cy="765461"/>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descr="image3.jpg"/>
          <p:cNvPicPr>
            <a:picLocks/>
          </p:cNvPicPr>
          <p:nvPr userDrawn="1"/>
        </p:nvPicPr>
        <p:blipFill>
          <a:blip r:embed="rId5" cstate="print"/>
          <a:stretch>
            <a:fillRect/>
          </a:stretch>
        </p:blipFill>
        <p:spPr>
          <a:xfrm>
            <a:off x="3310128" y="2590800"/>
            <a:ext cx="2203704" cy="768096"/>
          </a:xfrm>
          <a:prstGeom prst="rect">
            <a:avLst/>
          </a:prstGeom>
        </p:spPr>
      </p:pic>
      <p:pic>
        <p:nvPicPr>
          <p:cNvPr id="12" name="Picture 11" descr="image4.jpg"/>
          <p:cNvPicPr>
            <a:picLocks/>
          </p:cNvPicPr>
          <p:nvPr userDrawn="1"/>
        </p:nvPicPr>
        <p:blipFill>
          <a:blip r:embed="rId6" cstate="print"/>
          <a:stretch>
            <a:fillRect/>
          </a:stretch>
        </p:blipFill>
        <p:spPr>
          <a:xfrm>
            <a:off x="5550408" y="2587752"/>
            <a:ext cx="1271016" cy="771402"/>
          </a:xfrm>
          <a:prstGeom prst="rect">
            <a:avLst/>
          </a:prstGeom>
        </p:spPr>
      </p:pic>
      <p:pic>
        <p:nvPicPr>
          <p:cNvPr id="13" name="Picture 12" descr="image5.jpg"/>
          <p:cNvPicPr>
            <a:picLocks/>
          </p:cNvPicPr>
          <p:nvPr userDrawn="1"/>
        </p:nvPicPr>
        <p:blipFill>
          <a:blip r:embed="rId7" cstate="print"/>
          <a:stretch>
            <a:fillRect/>
          </a:stretch>
        </p:blipFill>
        <p:spPr>
          <a:xfrm>
            <a:off x="6858000" y="2590800"/>
            <a:ext cx="2286000" cy="768096"/>
          </a:xfrm>
          <a:prstGeom prst="rect">
            <a:avLst/>
          </a:prstGeom>
        </p:spPr>
      </p:pic>
      <p:sp>
        <p:nvSpPr>
          <p:cNvPr id="18" name="Text Placeholder 8"/>
          <p:cNvSpPr>
            <a:spLocks noGrp="1"/>
          </p:cNvSpPr>
          <p:nvPr>
            <p:ph type="body" sz="quarter" idx="12" hasCustomPrompt="1"/>
          </p:nvPr>
        </p:nvSpPr>
        <p:spPr>
          <a:xfrm>
            <a:off x="2743200" y="3584448"/>
            <a:ext cx="6248400" cy="762000"/>
          </a:xfrm>
        </p:spPr>
        <p:txBody>
          <a:bodyPr>
            <a:noAutofit/>
          </a:bodyPr>
          <a:lstStyle>
            <a:lvl1pPr>
              <a:buNone/>
              <a:defRPr sz="3600">
                <a:solidFill>
                  <a:schemeClr val="tx2"/>
                </a:solidFill>
              </a:defRPr>
            </a:lvl1pPr>
          </a:lstStyle>
          <a:p>
            <a:pPr lvl="0"/>
            <a:r>
              <a:rPr lang="en-US" dirty="0" smtClean="0"/>
              <a:t>Click to edit Master 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05000"/>
            <a:ext cx="4038600" cy="4267200"/>
          </a:xfrm>
        </p:spPr>
        <p:txBody>
          <a:bodyPr/>
          <a:lstStyle>
            <a:lvl1pPr>
              <a:defRPr sz="2400" b="0" baseline="0">
                <a:solidFill>
                  <a:schemeClr val="tx1"/>
                </a:solidFill>
              </a:defRPr>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solidFill>
                  <a:schemeClr val="tx1"/>
                </a:solidFill>
              </a:defRPr>
            </a:lvl3pPr>
            <a:lvl4pPr>
              <a:buFont typeface="Wingdings" pitchFamily="2" charset="2"/>
              <a:buChar cha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solidFill>
                  <a:schemeClr val="tx1"/>
                </a:solidFill>
              </a:defRPr>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solidFill>
                  <a:schemeClr val="tx1"/>
                </a:solidFill>
              </a:defRPr>
            </a:lvl3pPr>
            <a:lvl4pPr>
              <a:buFont typeface="Wingdings" pitchFamily="2" charset="2"/>
              <a:buChar cha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10"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563562"/>
          </a:xfrm>
        </p:spPr>
        <p:txBody>
          <a:bodyPr/>
          <a:lstStyle>
            <a:lvl1pPr algn="ctr">
              <a:defRPr/>
            </a:lvl1pPr>
          </a:lstStyle>
          <a:p>
            <a:r>
              <a:rPr lang="en-US"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lvl1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41325" y="1261736"/>
            <a:ext cx="8261350" cy="5106987"/>
          </a:xfrm>
          <a:prstGeom prst="rect">
            <a:avLst/>
          </a:prstGeom>
        </p:spPr>
        <p:txBody>
          <a:bodyPr/>
          <a:lstStyle>
            <a:lvl1pPr marL="342900" indent="-342900">
              <a:buFont typeface="Wingdings" pitchFamily="2" charset="2"/>
              <a:buChar char="§"/>
              <a:defRPr/>
            </a:lvl1pPr>
            <a:lvl4pPr marL="1600200" indent="-228600">
              <a:buFont typeface="Courier New" pitchFamily="49" charset="0"/>
              <a:buChar char="o"/>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a:xfrm>
            <a:off x="0" y="274638"/>
            <a:ext cx="8686800" cy="574448"/>
          </a:xfrm>
          <a:prstGeom prst="rect">
            <a:avLst/>
          </a:prstGeom>
        </p:spPr>
        <p:txBody>
          <a:bodyPr vert="horz" lIns="91440" tIns="45720" rIns="91440" bIns="45720" rtlCol="0" anchor="ctr">
            <a:noAutofit/>
          </a:bodyPr>
          <a:lstStyle>
            <a:lvl1pPr algn="l">
              <a:defRPr sz="3600" b="1" i="0">
                <a:solidFill>
                  <a:srgbClr val="F38F26"/>
                </a:solidFill>
                <a:latin typeface="+mj-lt"/>
                <a:cs typeface="Gill Sans MT"/>
              </a:defRPr>
            </a:lvl1pPr>
          </a:lstStyle>
          <a:p>
            <a:r>
              <a:rPr lang="en-US" smtClean="0"/>
              <a:t>Click to edit Master title style</a:t>
            </a:r>
            <a:endParaRPr lang="en-US" dirty="0"/>
          </a:p>
        </p:txBody>
      </p:sp>
      <p:sp>
        <p:nvSpPr>
          <p:cNvPr id="10" name="Text Placeholder 3"/>
          <p:cNvSpPr>
            <a:spLocks noGrp="1"/>
          </p:cNvSpPr>
          <p:nvPr>
            <p:ph type="body" sz="quarter" idx="10"/>
          </p:nvPr>
        </p:nvSpPr>
        <p:spPr>
          <a:xfrm>
            <a:off x="2171699" y="6381749"/>
            <a:ext cx="6384925" cy="476251"/>
          </a:xfrm>
          <a:prstGeom prst="rect">
            <a:avLst/>
          </a:prstGeom>
        </p:spPr>
        <p:txBody>
          <a:bodyPr anchor="ctr">
            <a:normAutofit/>
          </a:bodyPr>
          <a:lstStyle>
            <a:lvl1pPr marL="0" indent="0">
              <a:buNone/>
              <a:defRPr sz="1200" b="0" i="0">
                <a:latin typeface="Gill Sans MT"/>
                <a:cs typeface="Gill Sans MT"/>
              </a:defRPr>
            </a:lvl1pPr>
          </a:lstStyle>
          <a:p>
            <a:pPr lvl="0"/>
            <a:r>
              <a:rPr lang="en-US" smtClean="0"/>
              <a:t>Click to edit Master text styles</a:t>
            </a:r>
          </a:p>
        </p:txBody>
      </p:sp>
    </p:spTree>
    <p:extLst>
      <p:ext uri="{BB962C8B-B14F-4D97-AF65-F5344CB8AC3E}">
        <p14:creationId xmlns:p14="http://schemas.microsoft.com/office/powerpoint/2010/main" val="10370658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41325" y="1261736"/>
            <a:ext cx="8261350" cy="5106987"/>
          </a:xfrm>
          <a:prstGeom prst="rect">
            <a:avLst/>
          </a:prstGeom>
        </p:spPr>
        <p:txBody>
          <a:bodyPr/>
          <a:lstStyle>
            <a:lvl1pPr marL="342900" indent="-342900">
              <a:buFont typeface="Wingdings" pitchFamily="2" charset="2"/>
              <a:buChar char="§"/>
              <a:defRPr/>
            </a:lvl1pPr>
            <a:lvl4pPr marL="1600200" indent="-228600">
              <a:buFont typeface="Courier New" pitchFamily="49" charset="0"/>
              <a:buChar char="o"/>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a:xfrm>
            <a:off x="0" y="274638"/>
            <a:ext cx="8686800" cy="574448"/>
          </a:xfrm>
          <a:prstGeom prst="rect">
            <a:avLst/>
          </a:prstGeom>
        </p:spPr>
        <p:txBody>
          <a:bodyPr vert="horz" lIns="91440" tIns="45720" rIns="91440" bIns="45720" rtlCol="0" anchor="ctr">
            <a:noAutofit/>
          </a:bodyPr>
          <a:lstStyle>
            <a:lvl1pPr algn="l">
              <a:defRPr sz="3600" b="1" i="0">
                <a:solidFill>
                  <a:srgbClr val="F38F26"/>
                </a:solidFill>
                <a:latin typeface="+mj-lt"/>
                <a:cs typeface="Gill Sans MT"/>
              </a:defRPr>
            </a:lvl1pPr>
          </a:lstStyle>
          <a:p>
            <a:r>
              <a:rPr lang="en-US" smtClean="0"/>
              <a:t>Click to edit Master title style</a:t>
            </a:r>
            <a:endParaRPr lang="en-US" dirty="0"/>
          </a:p>
        </p:txBody>
      </p:sp>
      <p:sp>
        <p:nvSpPr>
          <p:cNvPr id="10" name="Text Placeholder 3"/>
          <p:cNvSpPr>
            <a:spLocks noGrp="1"/>
          </p:cNvSpPr>
          <p:nvPr>
            <p:ph type="body" sz="quarter" idx="10"/>
          </p:nvPr>
        </p:nvSpPr>
        <p:spPr>
          <a:xfrm>
            <a:off x="2171699" y="6381749"/>
            <a:ext cx="6384925" cy="476251"/>
          </a:xfrm>
          <a:prstGeom prst="rect">
            <a:avLst/>
          </a:prstGeom>
        </p:spPr>
        <p:txBody>
          <a:bodyPr anchor="ctr">
            <a:normAutofit/>
          </a:bodyPr>
          <a:lstStyle>
            <a:lvl1pPr marL="0" indent="0">
              <a:buNone/>
              <a:defRPr sz="1200" b="0" i="0">
                <a:latin typeface="Gill Sans MT"/>
                <a:cs typeface="Gill Sans MT"/>
              </a:defRPr>
            </a:lvl1pPr>
          </a:lstStyle>
          <a:p>
            <a:pPr lvl="0"/>
            <a:r>
              <a:rPr lang="en-US" smtClean="0"/>
              <a:t>Click to edit Master text styles</a:t>
            </a:r>
          </a:p>
        </p:txBody>
      </p:sp>
    </p:spTree>
    <p:extLst>
      <p:ext uri="{BB962C8B-B14F-4D97-AF65-F5344CB8AC3E}">
        <p14:creationId xmlns:p14="http://schemas.microsoft.com/office/powerpoint/2010/main" val="34482557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41325" y="1261736"/>
            <a:ext cx="8261350" cy="5106987"/>
          </a:xfrm>
          <a:prstGeom prst="rect">
            <a:avLst/>
          </a:prstGeom>
        </p:spPr>
        <p:txBody>
          <a:bodyPr/>
          <a:lstStyle>
            <a:lvl1pPr marL="342900" indent="-342900">
              <a:buFont typeface="Wingdings" pitchFamily="2" charset="2"/>
              <a:buChar char="§"/>
              <a:defRPr/>
            </a:lvl1pPr>
            <a:lvl4pPr marL="1600200" indent="-228600">
              <a:buFont typeface="Courier New" pitchFamily="49" charset="0"/>
              <a:buChar char="o"/>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a:xfrm>
            <a:off x="0" y="274638"/>
            <a:ext cx="8686800" cy="574448"/>
          </a:xfrm>
          <a:prstGeom prst="rect">
            <a:avLst/>
          </a:prstGeom>
        </p:spPr>
        <p:txBody>
          <a:bodyPr vert="horz" lIns="91440" tIns="45720" rIns="91440" bIns="45720" rtlCol="0" anchor="ctr">
            <a:noAutofit/>
          </a:bodyPr>
          <a:lstStyle>
            <a:lvl1pPr algn="l">
              <a:defRPr sz="3600" b="1" i="0">
                <a:solidFill>
                  <a:srgbClr val="F38F26"/>
                </a:solidFill>
                <a:latin typeface="+mj-lt"/>
                <a:cs typeface="Gill Sans MT"/>
              </a:defRPr>
            </a:lvl1pPr>
          </a:lstStyle>
          <a:p>
            <a:r>
              <a:rPr lang="en-US" smtClean="0"/>
              <a:t>Click to edit Master title style</a:t>
            </a:r>
            <a:endParaRPr lang="en-US" dirty="0"/>
          </a:p>
        </p:txBody>
      </p:sp>
      <p:sp>
        <p:nvSpPr>
          <p:cNvPr id="10" name="Text Placeholder 3"/>
          <p:cNvSpPr>
            <a:spLocks noGrp="1"/>
          </p:cNvSpPr>
          <p:nvPr>
            <p:ph type="body" sz="quarter" idx="10"/>
          </p:nvPr>
        </p:nvSpPr>
        <p:spPr>
          <a:xfrm>
            <a:off x="2171699" y="6381749"/>
            <a:ext cx="6384925" cy="476251"/>
          </a:xfrm>
          <a:prstGeom prst="rect">
            <a:avLst/>
          </a:prstGeom>
        </p:spPr>
        <p:txBody>
          <a:bodyPr anchor="ctr">
            <a:normAutofit/>
          </a:bodyPr>
          <a:lstStyle>
            <a:lvl1pPr marL="0" indent="0">
              <a:buNone/>
              <a:defRPr sz="1200" b="0" i="0">
                <a:latin typeface="Gill Sans MT"/>
                <a:cs typeface="Gill Sans MT"/>
              </a:defRPr>
            </a:lvl1pPr>
          </a:lstStyle>
          <a:p>
            <a:pPr lvl="0"/>
            <a:r>
              <a:rPr lang="en-US" smtClean="0"/>
              <a:t>Click to edit Master text styles</a:t>
            </a:r>
          </a:p>
        </p:txBody>
      </p:sp>
    </p:spTree>
    <p:extLst>
      <p:ext uri="{BB962C8B-B14F-4D97-AF65-F5344CB8AC3E}">
        <p14:creationId xmlns:p14="http://schemas.microsoft.com/office/powerpoint/2010/main" val="4117422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itle 1"/>
          <p:cNvSpPr>
            <a:spLocks noGrp="1"/>
          </p:cNvSpPr>
          <p:nvPr>
            <p:ph type="title"/>
          </p:nvPr>
        </p:nvSpPr>
        <p:spPr>
          <a:xfrm>
            <a:off x="457200" y="98087"/>
            <a:ext cx="8229600" cy="886505"/>
          </a:xfrm>
        </p:spPr>
        <p:txBody>
          <a:bodyPr/>
          <a:lstStyle/>
          <a:p>
            <a:r>
              <a:rPr lang="en-US" smtClean="0"/>
              <a:t>Click to edit Master title style</a:t>
            </a:r>
            <a:endParaRPr lang="en-US" dirty="0"/>
          </a:p>
        </p:txBody>
      </p:sp>
      <p:pic>
        <p:nvPicPr>
          <p:cNvPr id="11" name="Picture 10" descr="SunShot &#10;U.S. Department of Energ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2" name="Rectangle 11"/>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6"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9BAE948-20A7-4498-8473-DBC884CCADDC}" type="slidenum">
              <a:rPr lang="uk-UA" smtClean="0"/>
              <a:pPr>
                <a:defRPr/>
              </a:pPr>
              <a:t>‹#›</a:t>
            </a:fld>
            <a:endParaRPr lang="uk-UA" dirty="0"/>
          </a:p>
        </p:txBody>
      </p:sp>
      <p:sp>
        <p:nvSpPr>
          <p:cNvPr id="14" name="Rectangle 13"/>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Tree>
    <p:extLst>
      <p:ext uri="{BB962C8B-B14F-4D97-AF65-F5344CB8AC3E}">
        <p14:creationId xmlns:p14="http://schemas.microsoft.com/office/powerpoint/2010/main" val="143265878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41325" y="1261736"/>
            <a:ext cx="8261350" cy="5106987"/>
          </a:xfrm>
          <a:prstGeom prst="rect">
            <a:avLst/>
          </a:prstGeom>
        </p:spPr>
        <p:txBody>
          <a:bodyPr/>
          <a:lstStyle>
            <a:lvl1pPr marL="342900" indent="-342900">
              <a:buFont typeface="Wingdings" pitchFamily="2" charset="2"/>
              <a:buChar char="§"/>
              <a:defRPr/>
            </a:lvl1pPr>
            <a:lvl4pPr marL="1600200" indent="-228600">
              <a:buFont typeface="Courier New" pitchFamily="49" charset="0"/>
              <a:buChar char="o"/>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a:xfrm>
            <a:off x="0" y="274638"/>
            <a:ext cx="8686800" cy="574448"/>
          </a:xfrm>
          <a:prstGeom prst="rect">
            <a:avLst/>
          </a:prstGeom>
        </p:spPr>
        <p:txBody>
          <a:bodyPr vert="horz" lIns="91440" tIns="45720" rIns="91440" bIns="45720" rtlCol="0" anchor="ctr">
            <a:noAutofit/>
          </a:bodyPr>
          <a:lstStyle>
            <a:lvl1pPr algn="l">
              <a:defRPr sz="3600" b="1" i="0">
                <a:solidFill>
                  <a:srgbClr val="F38F26"/>
                </a:solidFill>
                <a:latin typeface="+mj-lt"/>
                <a:cs typeface="Gill Sans MT"/>
              </a:defRPr>
            </a:lvl1pPr>
          </a:lstStyle>
          <a:p>
            <a:r>
              <a:rPr lang="en-US" smtClean="0"/>
              <a:t>Click to edit Master title style</a:t>
            </a:r>
            <a:endParaRPr lang="en-US" dirty="0"/>
          </a:p>
        </p:txBody>
      </p:sp>
      <p:sp>
        <p:nvSpPr>
          <p:cNvPr id="10" name="Text Placeholder 3"/>
          <p:cNvSpPr>
            <a:spLocks noGrp="1"/>
          </p:cNvSpPr>
          <p:nvPr>
            <p:ph type="body" sz="quarter" idx="10"/>
          </p:nvPr>
        </p:nvSpPr>
        <p:spPr>
          <a:xfrm>
            <a:off x="2171699" y="6381749"/>
            <a:ext cx="6384925" cy="476251"/>
          </a:xfrm>
          <a:prstGeom prst="rect">
            <a:avLst/>
          </a:prstGeom>
        </p:spPr>
        <p:txBody>
          <a:bodyPr anchor="ctr">
            <a:normAutofit/>
          </a:bodyPr>
          <a:lstStyle>
            <a:lvl1pPr marL="0" indent="0">
              <a:buNone/>
              <a:defRPr sz="1200" b="0" i="0">
                <a:latin typeface="Gill Sans MT"/>
                <a:cs typeface="Gill Sans MT"/>
              </a:defRPr>
            </a:lvl1pPr>
          </a:lstStyle>
          <a:p>
            <a:pPr lvl="0"/>
            <a:r>
              <a:rPr lang="en-US" smtClean="0"/>
              <a:t>Click to edit Master text styles</a:t>
            </a:r>
          </a:p>
        </p:txBody>
      </p:sp>
    </p:spTree>
    <p:extLst>
      <p:ext uri="{BB962C8B-B14F-4D97-AF65-F5344CB8AC3E}">
        <p14:creationId xmlns:p14="http://schemas.microsoft.com/office/powerpoint/2010/main" val="5819146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Placeholder 2"/>
          <p:cNvSpPr>
            <a:spLocks noGrp="1"/>
          </p:cNvSpPr>
          <p:nvPr>
            <p:ph type="body"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2" name="Rectangle 11"/>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5" name="Rectangle 14"/>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16"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9BAE948-20A7-4498-8473-DBC884CCADDC}" type="slidenum">
              <a:rPr lang="uk-UA" smtClean="0"/>
              <a:pPr>
                <a:defRPr/>
              </a:pPr>
              <a:t>‹#›</a:t>
            </a:fld>
            <a:endParaRPr lang="uk-UA" dirty="0"/>
          </a:p>
        </p:txBody>
      </p:sp>
      <p:sp>
        <p:nvSpPr>
          <p:cNvPr id="14" name="Rectangle 13"/>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 name="Picture 27"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29" name="Rectangle 28"/>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30" name="Rectangle 29"/>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cxnSp>
        <p:nvCxnSpPr>
          <p:cNvPr id="33" name="Straight Connector 32"/>
          <p:cNvCxnSpPr/>
          <p:nvPr/>
        </p:nvCxnSpPr>
        <p:spPr>
          <a:xfrm>
            <a:off x="457199" y="898479"/>
            <a:ext cx="8229600"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sp>
        <p:nvSpPr>
          <p:cNvPr id="34"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532EC4BD-B57B-4B4A-948D-87199E97207C}" type="slidenum">
              <a:rPr lang="en-US" smtClean="0"/>
              <a:t>‹#›</a:t>
            </a:fld>
            <a:endParaRPr lang="en-US" dirty="0"/>
          </a:p>
        </p:txBody>
      </p:sp>
      <p:sp>
        <p:nvSpPr>
          <p:cNvPr id="35" name="Title Placeholder 1"/>
          <p:cNvSpPr txBox="1">
            <a:spLocks/>
          </p:cNvSpPr>
          <p:nvPr/>
        </p:nvSpPr>
        <p:spPr>
          <a:xfrm>
            <a:off x="457199" y="12894"/>
            <a:ext cx="8229600" cy="8865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a:solidFill>
                  <a:srgbClr val="F38F26"/>
                </a:solidFill>
                <a:latin typeface="Calibri"/>
                <a:ea typeface="+mj-ea"/>
                <a:cs typeface="Calibri"/>
              </a:defRPr>
            </a:lvl1pPr>
          </a:lstStyle>
          <a:p>
            <a:r>
              <a:rPr lang="en-US" dirty="0" smtClean="0"/>
              <a:t>Click to edit title</a:t>
            </a:r>
            <a:endParaRPr lang="en-US" dirty="0"/>
          </a:p>
        </p:txBody>
      </p:sp>
      <p:sp>
        <p:nvSpPr>
          <p:cNvPr id="17" name="Rectangle 16"/>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9" name="Rectangle 18"/>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20" name="Rectangle 19"/>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cxnSp>
        <p:nvCxnSpPr>
          <p:cNvPr id="21" name="Straight Connector 20"/>
          <p:cNvCxnSpPr/>
          <p:nvPr/>
        </p:nvCxnSpPr>
        <p:spPr>
          <a:xfrm>
            <a:off x="457199" y="898479"/>
            <a:ext cx="8229600"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558"/>
            <a:ext cx="8229600" cy="88650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9784246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Placeholder 2"/>
          <p:cNvSpPr>
            <a:spLocks noGrp="1"/>
          </p:cNvSpPr>
          <p:nvPr>
            <p:ph type="body"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descr="SunShot &#10;U.S. Department of Ener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2" name="Rectangle 11"/>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5" name="Rectangle 14"/>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16"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9BAE948-20A7-4498-8473-DBC884CCADDC}" type="slidenum">
              <a:rPr lang="uk-UA" smtClean="0"/>
              <a:pPr>
                <a:defRPr/>
              </a:pPr>
              <a:t>‹#›</a:t>
            </a:fld>
            <a:endParaRPr lang="uk-UA" dirty="0"/>
          </a:p>
        </p:txBody>
      </p:sp>
      <p:sp>
        <p:nvSpPr>
          <p:cNvPr id="14" name="Rectangle 13"/>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descr="SunShot &#10;U.S. Department of Ener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29" name="Rectangle 28"/>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30" name="Rectangle 29"/>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cxnSp>
        <p:nvCxnSpPr>
          <p:cNvPr id="33" name="Straight Connector 32"/>
          <p:cNvCxnSpPr/>
          <p:nvPr/>
        </p:nvCxnSpPr>
        <p:spPr>
          <a:xfrm>
            <a:off x="457199" y="898479"/>
            <a:ext cx="8229600"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sp>
        <p:nvSpPr>
          <p:cNvPr id="34"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532EC4BD-B57B-4B4A-948D-87199E97207C}" type="slidenum">
              <a:rPr lang="en-US" smtClean="0"/>
              <a:t>‹#›</a:t>
            </a:fld>
            <a:endParaRPr lang="en-US"/>
          </a:p>
        </p:txBody>
      </p:sp>
      <p:sp>
        <p:nvSpPr>
          <p:cNvPr id="35" name="Title Placeholder 1"/>
          <p:cNvSpPr txBox="1">
            <a:spLocks/>
          </p:cNvSpPr>
          <p:nvPr/>
        </p:nvSpPr>
        <p:spPr>
          <a:xfrm>
            <a:off x="457199" y="12894"/>
            <a:ext cx="8229600" cy="8865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a:solidFill>
                  <a:srgbClr val="F38F26"/>
                </a:solidFill>
                <a:latin typeface="Calibri"/>
                <a:ea typeface="+mj-ea"/>
                <a:cs typeface="Calibri"/>
              </a:defRPr>
            </a:lvl1pPr>
          </a:lstStyle>
          <a:p>
            <a:r>
              <a:rPr lang="en-US" dirty="0" smtClean="0"/>
              <a:t>Click to edit title</a:t>
            </a:r>
            <a:endParaRPr lang="en-US" dirty="0"/>
          </a:p>
        </p:txBody>
      </p:sp>
      <p:sp>
        <p:nvSpPr>
          <p:cNvPr id="17" name="Rectangle 16"/>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descr="SunShot &#10;U.S. Department of Ener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9" name="Rectangle 18"/>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20" name="Rectangle 19"/>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cxnSp>
        <p:nvCxnSpPr>
          <p:cNvPr id="21" name="Straight Connector 20"/>
          <p:cNvCxnSpPr/>
          <p:nvPr/>
        </p:nvCxnSpPr>
        <p:spPr>
          <a:xfrm>
            <a:off x="457199" y="898479"/>
            <a:ext cx="8229600"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558"/>
            <a:ext cx="8229600" cy="88650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39610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Placeholder 2"/>
          <p:cNvSpPr>
            <a:spLocks noGrp="1"/>
          </p:cNvSpPr>
          <p:nvPr>
            <p:ph type="body"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itle 1"/>
          <p:cNvSpPr>
            <a:spLocks noGrp="1"/>
          </p:cNvSpPr>
          <p:nvPr>
            <p:ph type="title"/>
          </p:nvPr>
        </p:nvSpPr>
        <p:spPr>
          <a:xfrm>
            <a:off x="457200" y="274638"/>
            <a:ext cx="8229600" cy="886505"/>
          </a:xfrm>
        </p:spPr>
        <p:txBody>
          <a:bodyPr/>
          <a:lstStyle/>
          <a:p>
            <a:r>
              <a:rPr lang="en-US" smtClean="0"/>
              <a:t>Click to edit Master title style</a:t>
            </a:r>
            <a:endParaRPr lang="en-US" dirty="0"/>
          </a:p>
        </p:txBody>
      </p:sp>
      <p:pic>
        <p:nvPicPr>
          <p:cNvPr id="11" name="Picture 10"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2" name="Rectangle 11"/>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5" name="Rectangle 14"/>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16"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9BAE948-20A7-4498-8473-DBC884CCADDC}" type="slidenum">
              <a:rPr lang="uk-UA" smtClean="0"/>
              <a:pPr>
                <a:defRPr/>
              </a:pPr>
              <a:t>‹#›</a:t>
            </a:fld>
            <a:endParaRPr lang="uk-UA" dirty="0"/>
          </a:p>
        </p:txBody>
      </p:sp>
      <p:sp>
        <p:nvSpPr>
          <p:cNvPr id="14" name="Rectangle 13"/>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9" name="Rectangle 18"/>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20" name="Rectangle 19"/>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22" name="Slide Number Placeholder 1"/>
          <p:cNvSpPr>
            <a:spLocks noGrp="1"/>
          </p:cNvSpPr>
          <p:nvPr>
            <p:ph type="sldNum" sz="quarter" idx="10"/>
          </p:nvPr>
        </p:nvSpPr>
        <p:spPr>
          <a:xfrm>
            <a:off x="8771003" y="6298510"/>
            <a:ext cx="372997" cy="365125"/>
          </a:xfrm>
        </p:spPr>
        <p:txBody>
          <a:body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252320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8466"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 y="0"/>
            <a:ext cx="9144000" cy="6858000"/>
          </a:xfrm>
          <a:prstGeom prst="rect">
            <a:avLst/>
          </a:prstGeom>
        </p:spPr>
      </p:pic>
      <p:sp>
        <p:nvSpPr>
          <p:cNvPr id="2" name="Title 1"/>
          <p:cNvSpPr>
            <a:spLocks noGrp="1"/>
          </p:cNvSpPr>
          <p:nvPr>
            <p:ph type="title"/>
          </p:nvPr>
        </p:nvSpPr>
        <p:spPr>
          <a:xfrm>
            <a:off x="457200" y="4483103"/>
            <a:ext cx="8275561" cy="1362075"/>
          </a:xfrm>
        </p:spPr>
        <p:txBody>
          <a:bodyPr anchor="t">
            <a:normAutofit/>
          </a:bodyPr>
          <a:lstStyle>
            <a:lvl1pPr algn="l">
              <a:defRPr sz="2400" b="0" cap="all">
                <a:solidFill>
                  <a:schemeClr val="bg1">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457200" y="2847444"/>
            <a:ext cx="8275561" cy="1500187"/>
          </a:xfrm>
        </p:spPr>
        <p:txBody>
          <a:bodyPr anchor="b">
            <a:normAutofit/>
          </a:bodyPr>
          <a:lstStyle>
            <a:lvl1pPr marL="0" indent="0">
              <a:buNone/>
              <a:defRPr sz="3200" b="1">
                <a:solidFill>
                  <a:srgbClr val="F38F2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cxnSp>
        <p:nvCxnSpPr>
          <p:cNvPr id="8" name="Straight Connector 7"/>
          <p:cNvCxnSpPr/>
          <p:nvPr/>
        </p:nvCxnSpPr>
        <p:spPr>
          <a:xfrm>
            <a:off x="457200" y="4409350"/>
            <a:ext cx="8275561"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pic>
        <p:nvPicPr>
          <p:cNvPr id="11" name="Picture 10"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2" name="Rectangle 11"/>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3" name="Rectangle 12"/>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14"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9BAE948-20A7-4498-8473-DBC884CCADDC}" type="slidenum">
              <a:rPr lang="uk-UA" smtClean="0"/>
              <a:pPr>
                <a:defRPr/>
              </a:pPr>
              <a:t>‹#›</a:t>
            </a:fld>
            <a:endParaRPr lang="uk-UA" dirty="0"/>
          </a:p>
        </p:txBody>
      </p:sp>
      <p:sp>
        <p:nvSpPr>
          <p:cNvPr id="15" name="Rectangle 14"/>
          <p:cNvSpPr/>
          <p:nvPr/>
        </p:nvSpPr>
        <p:spPr>
          <a:xfrm>
            <a:off x="-8466"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457200" y="4409350"/>
            <a:ext cx="8275561"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pic>
        <p:nvPicPr>
          <p:cNvPr id="18" name="Picture 17"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9" name="Rectangle 18"/>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20" name="Rectangle 19"/>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21" name="Slide Number Placeholder 1"/>
          <p:cNvSpPr>
            <a:spLocks noGrp="1"/>
          </p:cNvSpPr>
          <p:nvPr>
            <p:ph type="sldNum" sz="quarter" idx="10"/>
          </p:nvPr>
        </p:nvSpPr>
        <p:spPr>
          <a:xfrm>
            <a:off x="8771003" y="6298510"/>
            <a:ext cx="372997" cy="365125"/>
          </a:xfrm>
        </p:spPr>
        <p:txBody>
          <a:body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260635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67155"/>
            <a:ext cx="40386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67155"/>
            <a:ext cx="40386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457200" y="99458"/>
            <a:ext cx="8229600" cy="886505"/>
          </a:xfrm>
        </p:spPr>
        <p:txBody>
          <a:bodyPr/>
          <a:lstStyle/>
          <a:p>
            <a:r>
              <a:rPr lang="en-US" smtClean="0"/>
              <a:t>Click to edit Master title style</a:t>
            </a:r>
            <a:endParaRPr lang="en-US" dirty="0"/>
          </a:p>
        </p:txBody>
      </p:sp>
      <p:sp>
        <p:nvSpPr>
          <p:cNvPr id="8" name="Slide Number Placeholder 4"/>
          <p:cNvSpPr>
            <a:spLocks noGrp="1"/>
          </p:cNvSpPr>
          <p:nvPr>
            <p:ph type="sldNum" sz="quarter" idx="4"/>
          </p:nvPr>
        </p:nvSpPr>
        <p:spPr>
          <a:xfrm>
            <a:off x="8771003" y="6306398"/>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266328147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3089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3089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457200" y="88510"/>
            <a:ext cx="8229600" cy="886505"/>
          </a:xfrm>
        </p:spPr>
        <p:txBody>
          <a:bodyPr/>
          <a:lstStyle/>
          <a:p>
            <a:r>
              <a:rPr lang="en-US" smtClean="0"/>
              <a:t>Click to edit Master title style</a:t>
            </a:r>
            <a:endParaRPr lang="en-US" dirty="0"/>
          </a:p>
        </p:txBody>
      </p:sp>
      <p:sp>
        <p:nvSpPr>
          <p:cNvPr id="10" name="Slide Number Placeholder 4"/>
          <p:cNvSpPr>
            <a:spLocks noGrp="1"/>
          </p:cNvSpPr>
          <p:nvPr>
            <p:ph type="sldNum" sz="quarter" idx="10"/>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81253156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8510"/>
            <a:ext cx="8229600" cy="886505"/>
          </a:xfrm>
        </p:spPr>
        <p:txBody>
          <a:bodyPr/>
          <a:lstStyle/>
          <a:p>
            <a:r>
              <a:rPr lang="en-US" smtClean="0"/>
              <a:t>Click to edit Master title style</a:t>
            </a:r>
            <a:endParaRPr lang="en-US" dirty="0"/>
          </a:p>
        </p:txBody>
      </p:sp>
      <p:sp>
        <p:nvSpPr>
          <p:cNvPr id="8"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Tree>
    <p:extLst>
      <p:ext uri="{BB962C8B-B14F-4D97-AF65-F5344CB8AC3E}">
        <p14:creationId xmlns:p14="http://schemas.microsoft.com/office/powerpoint/2010/main" val="67042627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 y="0"/>
            <a:ext cx="9144000" cy="6858000"/>
          </a:xfrm>
          <a:prstGeom prst="rect">
            <a:avLst/>
          </a:prstGeom>
        </p:spPr>
      </p:pic>
      <p:pic>
        <p:nvPicPr>
          <p:cNvPr id="8" name="Picture 7"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9" name="Rectangle 8"/>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0" name="Rectangle 9"/>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12"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uk-UA" dirty="0"/>
          </a:p>
        </p:txBody>
      </p:sp>
      <p:sp>
        <p:nvSpPr>
          <p:cNvPr id="13"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sp>
        <p:nvSpPr>
          <p:cNvPr id="11" name="Rectangle 10"/>
          <p:cNvSpPr/>
          <p:nvPr/>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SunShot &#10;U.S. Department of Energ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 y="0"/>
            <a:ext cx="9144000" cy="6858000"/>
          </a:xfrm>
          <a:prstGeom prst="rect">
            <a:avLst/>
          </a:prstGeom>
        </p:spPr>
      </p:pic>
      <p:pic>
        <p:nvPicPr>
          <p:cNvPr id="15" name="Picture 14" descr="SunShot &#10;U.S. Department of Ener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16" name="Rectangle 15"/>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7" name="Rectangle 16"/>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18" name="Slide Number Placeholder 5"/>
          <p:cNvSpPr txBox="1">
            <a:spLocks/>
          </p:cNvSpPr>
          <p:nvPr/>
        </p:nvSpPr>
        <p:spPr>
          <a:xfrm>
            <a:off x="8763395" y="6309329"/>
            <a:ext cx="380605" cy="337988"/>
          </a:xfrm>
          <a:prstGeom prst="rect">
            <a:avLst/>
          </a:prstGeom>
        </p:spPr>
        <p:txBody>
          <a:bodyPr vert="horz" lIns="91440" tIns="45720" rIns="91440" bIns="45720" rtlCol="0" anchor="ctr"/>
          <a:lstStyle>
            <a:defPPr>
              <a:defRPr lang="en-US"/>
            </a:defPPr>
            <a:lvl1pPr marL="0" algn="ctr" defTabSz="457200" rtl="0" eaLnBrk="1" latinLnBrk="0" hangingPunct="1">
              <a:defRPr lang="en-US" sz="1200" kern="1200" smtClean="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uk-UA" dirty="0"/>
          </a:p>
        </p:txBody>
      </p:sp>
    </p:spTree>
    <p:extLst>
      <p:ext uri="{BB962C8B-B14F-4D97-AF65-F5344CB8AC3E}">
        <p14:creationId xmlns:p14="http://schemas.microsoft.com/office/powerpoint/2010/main" val="598748332"/>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865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467155"/>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SunShot &#10;U.S. Department of Energy"/>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715579" y="6149985"/>
            <a:ext cx="2047816" cy="646213"/>
          </a:xfrm>
          <a:prstGeom prst="rect">
            <a:avLst/>
          </a:prstGeom>
        </p:spPr>
      </p:pic>
      <p:sp>
        <p:nvSpPr>
          <p:cNvPr id="4" name="Rectangle 3"/>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
        <p:nvSpPr>
          <p:cNvPr id="11" name="Rectangle 10"/>
          <p:cNvSpPr/>
          <p:nvPr/>
        </p:nvSpPr>
        <p:spPr>
          <a:xfrm>
            <a:off x="8763394" y="6293836"/>
            <a:ext cx="380605" cy="363232"/>
          </a:xfrm>
          <a:prstGeom prst="rect">
            <a:avLst/>
          </a:prstGeom>
          <a:solidFill>
            <a:srgbClr val="F38F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38F26"/>
              </a:solidFill>
            </a:endParaRPr>
          </a:p>
        </p:txBody>
      </p:sp>
      <p:sp>
        <p:nvSpPr>
          <p:cNvPr id="5" name="Slide Number Placeholder 4"/>
          <p:cNvSpPr>
            <a:spLocks noGrp="1"/>
          </p:cNvSpPr>
          <p:nvPr>
            <p:ph type="sldNum" sz="quarter" idx="4"/>
          </p:nvPr>
        </p:nvSpPr>
        <p:spPr>
          <a:xfrm>
            <a:off x="8771003" y="6298510"/>
            <a:ext cx="372997" cy="365125"/>
          </a:xfrm>
          <a:prstGeom prst="rect">
            <a:avLst/>
          </a:prstGeom>
        </p:spPr>
        <p:txBody>
          <a:bodyPr vert="horz" lIns="91440" tIns="45720" rIns="91440" bIns="45720" rtlCol="0" anchor="ctr"/>
          <a:lstStyle>
            <a:lvl1pPr algn="r">
              <a:defRPr sz="1200">
                <a:solidFill>
                  <a:schemeClr val="tx2"/>
                </a:solidFill>
              </a:defRPr>
            </a:lvl1pPr>
          </a:lstStyle>
          <a:p>
            <a:fld id="{6C18F691-EA95-6046-80B7-51AACA2B9C03}" type="slidenum">
              <a:rPr lang="en-US" smtClean="0"/>
              <a:pPr/>
              <a:t>‹#›</a:t>
            </a:fld>
            <a:endParaRPr lang="en-US" dirty="0"/>
          </a:p>
        </p:txBody>
      </p:sp>
      <p:cxnSp>
        <p:nvCxnSpPr>
          <p:cNvPr id="14" name="Straight Connector 13"/>
          <p:cNvCxnSpPr/>
          <p:nvPr/>
        </p:nvCxnSpPr>
        <p:spPr>
          <a:xfrm>
            <a:off x="457200" y="838200"/>
            <a:ext cx="8229600" cy="0"/>
          </a:xfrm>
          <a:prstGeom prst="line">
            <a:avLst/>
          </a:prstGeom>
          <a:ln>
            <a:solidFill>
              <a:srgbClr val="F38F26"/>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57200" y="6444476"/>
            <a:ext cx="1431401" cy="276999"/>
          </a:xfrm>
          <a:prstGeom prst="rect">
            <a:avLst/>
          </a:prstGeom>
        </p:spPr>
        <p:txBody>
          <a:bodyPr wrap="none">
            <a:spAutoFit/>
          </a:bodyPr>
          <a:lstStyle/>
          <a:p>
            <a:r>
              <a:rPr lang="en-US" sz="1200" b="0" i="0" dirty="0" smtClean="0">
                <a:solidFill>
                  <a:schemeClr val="tx1">
                    <a:lumMod val="60000"/>
                    <a:lumOff val="40000"/>
                  </a:schemeClr>
                </a:solidFill>
                <a:latin typeface="Calibri"/>
                <a:cs typeface="Calibri"/>
              </a:rPr>
              <a:t>energy.gov/sunshot</a:t>
            </a:r>
            <a:endParaRPr lang="en-US" sz="1200" b="0" i="0" dirty="0">
              <a:solidFill>
                <a:schemeClr val="tx1">
                  <a:lumMod val="60000"/>
                  <a:lumOff val="40000"/>
                </a:schemeClr>
              </a:solidFill>
              <a:latin typeface="Calibri"/>
              <a:cs typeface="Calibri"/>
            </a:endParaRPr>
          </a:p>
        </p:txBody>
      </p:sp>
    </p:spTree>
    <p:extLst>
      <p:ext uri="{BB962C8B-B14F-4D97-AF65-F5344CB8AC3E}">
        <p14:creationId xmlns:p14="http://schemas.microsoft.com/office/powerpoint/2010/main" val="391061604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3" r:id="rId22"/>
    <p:sldLayoutId id="2147483696" r:id="rId23"/>
    <p:sldLayoutId id="2147483652" r:id="rId24"/>
    <p:sldLayoutId id="2147483669" r:id="rId25"/>
    <p:sldLayoutId id="2147483667" r:id="rId26"/>
    <p:sldLayoutId id="2147483697" r:id="rId27"/>
    <p:sldLayoutId id="2147483698" r:id="rId28"/>
    <p:sldLayoutId id="2147483699" r:id="rId29"/>
    <p:sldLayoutId id="2147483700" r:id="rId30"/>
    <p:sldLayoutId id="2147483702" r:id="rId31"/>
    <p:sldLayoutId id="2147483703" r:id="rId32"/>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i="0" kern="1200">
          <a:solidFill>
            <a:srgbClr val="F38F26"/>
          </a:solidFill>
          <a:latin typeface="Calibri"/>
          <a:ea typeface="+mj-ea"/>
          <a:cs typeface="Calibri"/>
        </a:defRPr>
      </a:lvl1pPr>
    </p:titleStyle>
    <p:bodyStyle>
      <a:lvl1pPr marL="342900" indent="-342900" algn="l" defTabSz="457200" rtl="0" eaLnBrk="1" latinLnBrk="0" hangingPunct="1">
        <a:spcBef>
          <a:spcPct val="20000"/>
        </a:spcBef>
        <a:buClr>
          <a:srgbClr val="F38F26"/>
        </a:buClr>
        <a:buSzPct val="100000"/>
        <a:buFont typeface="Arial"/>
        <a:buChar char="•"/>
        <a:defRPr sz="2600" kern="1200">
          <a:solidFill>
            <a:schemeClr val="tx1"/>
          </a:solidFill>
          <a:latin typeface="Calibri"/>
          <a:ea typeface="+mn-ea"/>
          <a:cs typeface="Calibri"/>
        </a:defRPr>
      </a:lvl1pPr>
      <a:lvl2pPr marL="742950" indent="-285750" algn="l" defTabSz="457200" rtl="0" eaLnBrk="1" latinLnBrk="0" hangingPunct="1">
        <a:spcBef>
          <a:spcPct val="20000"/>
        </a:spcBef>
        <a:buClr>
          <a:schemeClr val="bg1">
            <a:lumMod val="75000"/>
          </a:schemeClr>
        </a:buClr>
        <a:buFont typeface="Arial"/>
        <a:buChar char="•"/>
        <a:defRPr sz="2400" kern="1200">
          <a:solidFill>
            <a:schemeClr val="tx1"/>
          </a:solidFill>
          <a:latin typeface="Calibri"/>
          <a:ea typeface="+mn-ea"/>
          <a:cs typeface="Calibri"/>
        </a:defRPr>
      </a:lvl2pPr>
      <a:lvl3pPr marL="1143000" indent="-228600" algn="l" defTabSz="457200" rtl="0" eaLnBrk="1" latinLnBrk="0" hangingPunct="1">
        <a:spcBef>
          <a:spcPct val="20000"/>
        </a:spcBef>
        <a:buClr>
          <a:srgbClr val="F38F26"/>
        </a:buClr>
        <a:buFont typeface="Arial"/>
        <a:buChar char="•"/>
        <a:defRPr sz="2200" kern="1200">
          <a:solidFill>
            <a:schemeClr val="tx1"/>
          </a:solidFill>
          <a:latin typeface="Calibri"/>
          <a:ea typeface="+mn-ea"/>
          <a:cs typeface="Calibri"/>
        </a:defRPr>
      </a:lvl3pPr>
      <a:lvl4pPr marL="1600200" indent="-228600" algn="l" defTabSz="457200" rtl="0" eaLnBrk="1" latinLnBrk="0" hangingPunct="1">
        <a:spcBef>
          <a:spcPct val="20000"/>
        </a:spcBef>
        <a:buClr>
          <a:srgbClr val="F38F26"/>
        </a:buClr>
        <a:buFont typeface="Arial"/>
        <a:buChar char="–"/>
        <a:defRPr sz="1800" kern="1200">
          <a:solidFill>
            <a:schemeClr val="tx1"/>
          </a:solidFill>
          <a:latin typeface="Calibri"/>
          <a:ea typeface="+mn-ea"/>
          <a:cs typeface="Calibri"/>
        </a:defRPr>
      </a:lvl4pPr>
      <a:lvl5pPr marL="2057400" indent="-228600" algn="l" defTabSz="457200" rtl="0" eaLnBrk="1" latinLnBrk="0" hangingPunct="1">
        <a:spcBef>
          <a:spcPct val="20000"/>
        </a:spcBef>
        <a:buClr>
          <a:srgbClr val="F38F26"/>
        </a:buClr>
        <a:buFont typeface="Arial"/>
        <a:buChar char="»"/>
        <a:defRPr sz="180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08662" y="3189191"/>
            <a:ext cx="5587878" cy="3323580"/>
          </a:xfrm>
        </p:spPr>
        <p:txBody>
          <a:bodyPr anchor="b"/>
          <a:lstStyle/>
          <a:p>
            <a:endParaRPr lang="en-US" sz="2400" dirty="0" smtClean="0">
              <a:solidFill>
                <a:schemeClr val="tx2"/>
              </a:solidFill>
            </a:endParaRPr>
          </a:p>
          <a:p>
            <a:endParaRPr lang="en-US" dirty="0" smtClean="0">
              <a:solidFill>
                <a:schemeClr val="tx2"/>
              </a:solidFill>
            </a:endParaRPr>
          </a:p>
          <a:p>
            <a:endParaRPr lang="en-US" dirty="0" smtClean="0"/>
          </a:p>
        </p:txBody>
      </p:sp>
      <p:sp>
        <p:nvSpPr>
          <p:cNvPr id="3" name="TextBox 2"/>
          <p:cNvSpPr txBox="1"/>
          <p:nvPr/>
        </p:nvSpPr>
        <p:spPr>
          <a:xfrm>
            <a:off x="3308661" y="3780548"/>
            <a:ext cx="3793235" cy="1446550"/>
          </a:xfrm>
          <a:prstGeom prst="rect">
            <a:avLst/>
          </a:prstGeom>
          <a:noFill/>
        </p:spPr>
        <p:txBody>
          <a:bodyPr wrap="square" rtlCol="0">
            <a:spAutoFit/>
          </a:bodyPr>
          <a:lstStyle/>
          <a:p>
            <a:r>
              <a:rPr lang="en-US" sz="4400" dirty="0" err="1" smtClean="0"/>
              <a:t>SunShot</a:t>
            </a:r>
            <a:r>
              <a:rPr lang="en-US" sz="4400" dirty="0" smtClean="0"/>
              <a:t> </a:t>
            </a:r>
            <a:endParaRPr lang="en-US" sz="4400" dirty="0" smtClean="0"/>
          </a:p>
          <a:p>
            <a:r>
              <a:rPr lang="en-US" sz="4400" dirty="0" smtClean="0"/>
              <a:t>2030</a:t>
            </a:r>
            <a:r>
              <a:rPr lang="en-US" sz="4400" dirty="0"/>
              <a:t> </a:t>
            </a:r>
            <a:r>
              <a:rPr lang="en-US" sz="4400" dirty="0" smtClean="0"/>
              <a:t>Waterfalls</a:t>
            </a:r>
            <a:endParaRPr lang="en-US" sz="4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7651" y="5967231"/>
            <a:ext cx="2559917" cy="375205"/>
          </a:xfrm>
          <a:prstGeom prst="rect">
            <a:avLst/>
          </a:prstGeom>
        </p:spPr>
      </p:pic>
    </p:spTree>
    <p:extLst>
      <p:ext uri="{BB962C8B-B14F-4D97-AF65-F5344CB8AC3E}">
        <p14:creationId xmlns:p14="http://schemas.microsoft.com/office/powerpoint/2010/main" val="803677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739" y="77800"/>
            <a:ext cx="8934260" cy="5283126"/>
          </a:xfrm>
          <a:prstGeom prst="rect">
            <a:avLst/>
          </a:prstGeom>
        </p:spPr>
      </p:pic>
      <p:sp>
        <p:nvSpPr>
          <p:cNvPr id="53" name="Rectangle 52"/>
          <p:cNvSpPr/>
          <p:nvPr/>
        </p:nvSpPr>
        <p:spPr>
          <a:xfrm>
            <a:off x="76200" y="6324600"/>
            <a:ext cx="2433109"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457200" y="0"/>
            <a:ext cx="8229600" cy="93456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a:solidFill>
                  <a:srgbClr val="F38F26"/>
                </a:solidFill>
                <a:latin typeface="Calibri"/>
                <a:ea typeface="+mj-ea"/>
                <a:cs typeface="Calibri"/>
              </a:defRPr>
            </a:lvl1pPr>
          </a:lstStyle>
          <a:p>
            <a:r>
              <a:rPr lang="en-US" dirty="0">
                <a:solidFill>
                  <a:srgbClr val="F18F25"/>
                </a:solidFill>
              </a:rPr>
              <a:t>A Pathway To 3 Cents per </a:t>
            </a:r>
            <a:r>
              <a:rPr lang="en-US" dirty="0" smtClean="0">
                <a:solidFill>
                  <a:srgbClr val="F18F25"/>
                </a:solidFill>
              </a:rPr>
              <a:t>kWh</a:t>
            </a:r>
          </a:p>
        </p:txBody>
      </p:sp>
      <p:sp>
        <p:nvSpPr>
          <p:cNvPr id="2" name="Slide Number Placeholder 1"/>
          <p:cNvSpPr>
            <a:spLocks noGrp="1"/>
          </p:cNvSpPr>
          <p:nvPr>
            <p:ph type="sldNum" sz="quarter" idx="4"/>
          </p:nvPr>
        </p:nvSpPr>
        <p:spPr/>
        <p:txBody>
          <a:bodyPr/>
          <a:lstStyle/>
          <a:p>
            <a:pPr algn="ctr"/>
            <a:fld id="{6C18F691-EA95-6046-80B7-51AACA2B9C03}" type="slidenum">
              <a:rPr lang="en-US" smtClean="0"/>
              <a:pPr algn="ctr"/>
              <a:t>2</a:t>
            </a:fld>
            <a:endParaRPr lang="en-US" dirty="0"/>
          </a:p>
        </p:txBody>
      </p:sp>
      <p:sp>
        <p:nvSpPr>
          <p:cNvPr id="15" name="TextBox 14"/>
          <p:cNvSpPr txBox="1"/>
          <p:nvPr/>
        </p:nvSpPr>
        <p:spPr>
          <a:xfrm>
            <a:off x="370926" y="5233196"/>
            <a:ext cx="1133330" cy="923330"/>
          </a:xfrm>
          <a:prstGeom prst="rect">
            <a:avLst/>
          </a:prstGeom>
          <a:noFill/>
        </p:spPr>
        <p:txBody>
          <a:bodyPr wrap="square" lIns="91440" rtlCol="0">
            <a:noAutofit/>
          </a:bodyPr>
          <a:lstStyle/>
          <a:p>
            <a:pPr algn="ctr"/>
            <a:r>
              <a:rPr lang="en-US" sz="1600" dirty="0" smtClean="0">
                <a:solidFill>
                  <a:schemeClr val="bg2">
                    <a:lumMod val="50000"/>
                  </a:schemeClr>
                </a:solidFill>
              </a:rPr>
              <a:t>2016</a:t>
            </a:r>
          </a:p>
          <a:p>
            <a:pPr algn="ctr"/>
            <a:r>
              <a:rPr lang="en-US" sz="1600" dirty="0" smtClean="0">
                <a:solidFill>
                  <a:schemeClr val="bg2">
                    <a:lumMod val="50000"/>
                  </a:schemeClr>
                </a:solidFill>
              </a:rPr>
              <a:t>Benchmark</a:t>
            </a:r>
            <a:endParaRPr lang="en-US" sz="1600" dirty="0">
              <a:solidFill>
                <a:schemeClr val="bg2">
                  <a:lumMod val="50000"/>
                </a:schemeClr>
              </a:solidFill>
            </a:endParaRPr>
          </a:p>
        </p:txBody>
      </p:sp>
      <p:sp>
        <p:nvSpPr>
          <p:cNvPr id="16" name="TextBox 15"/>
          <p:cNvSpPr txBox="1"/>
          <p:nvPr/>
        </p:nvSpPr>
        <p:spPr>
          <a:xfrm>
            <a:off x="4555979" y="5233196"/>
            <a:ext cx="1720115"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Improve Lifetime:</a:t>
            </a:r>
          </a:p>
          <a:p>
            <a:pPr algn="ctr">
              <a:lnSpc>
                <a:spcPct val="90000"/>
              </a:lnSpc>
            </a:pPr>
            <a:r>
              <a:rPr lang="en-US" sz="1200" dirty="0" smtClean="0">
                <a:solidFill>
                  <a:srgbClr val="6B737C"/>
                </a:solidFill>
              </a:rPr>
              <a:t>30 to 50 years</a:t>
            </a:r>
          </a:p>
          <a:p>
            <a:pPr algn="ctr">
              <a:lnSpc>
                <a:spcPct val="90000"/>
              </a:lnSpc>
            </a:pPr>
            <a:r>
              <a:rPr lang="en-US" sz="1400" dirty="0" smtClean="0">
                <a:solidFill>
                  <a:srgbClr val="6B737C"/>
                </a:solidFill>
              </a:rPr>
              <a:t>and </a:t>
            </a:r>
            <a:r>
              <a:rPr lang="en-US" sz="1400" dirty="0">
                <a:solidFill>
                  <a:srgbClr val="6B737C"/>
                </a:solidFill>
              </a:rPr>
              <a:t>Lower </a:t>
            </a:r>
            <a:r>
              <a:rPr lang="en-US" sz="1400" dirty="0" smtClean="0">
                <a:solidFill>
                  <a:srgbClr val="6B737C"/>
                </a:solidFill>
              </a:rPr>
              <a:t>Degradation </a:t>
            </a:r>
            <a:r>
              <a:rPr lang="en-US" sz="1400" dirty="0">
                <a:solidFill>
                  <a:srgbClr val="6B737C"/>
                </a:solidFill>
              </a:rPr>
              <a:t>Rate:</a:t>
            </a:r>
          </a:p>
          <a:p>
            <a:pPr algn="ctr">
              <a:lnSpc>
                <a:spcPct val="90000"/>
              </a:lnSpc>
            </a:pPr>
            <a:r>
              <a:rPr lang="en-US" sz="1200" dirty="0">
                <a:solidFill>
                  <a:srgbClr val="6B737C"/>
                </a:solidFill>
              </a:rPr>
              <a:t>0.75% to </a:t>
            </a:r>
            <a:r>
              <a:rPr lang="en-US" sz="1200" dirty="0" smtClean="0">
                <a:solidFill>
                  <a:srgbClr val="6B737C"/>
                </a:solidFill>
              </a:rPr>
              <a:t>0.2% /year</a:t>
            </a:r>
            <a:endParaRPr lang="en-US" sz="1200" dirty="0">
              <a:solidFill>
                <a:srgbClr val="6B737C"/>
              </a:solidFill>
            </a:endParaRPr>
          </a:p>
          <a:p>
            <a:pPr algn="ctr">
              <a:lnSpc>
                <a:spcPct val="90000"/>
              </a:lnSpc>
            </a:pPr>
            <a:endParaRPr lang="en-US" sz="1200" dirty="0">
              <a:solidFill>
                <a:srgbClr val="6B737C"/>
              </a:solidFill>
            </a:endParaRPr>
          </a:p>
        </p:txBody>
      </p:sp>
      <p:sp>
        <p:nvSpPr>
          <p:cNvPr id="17" name="TextBox 16"/>
          <p:cNvSpPr txBox="1"/>
          <p:nvPr/>
        </p:nvSpPr>
        <p:spPr>
          <a:xfrm>
            <a:off x="1820086" y="5233196"/>
            <a:ext cx="1332743"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a:t>
            </a:r>
            <a:r>
              <a:rPr lang="en-US" sz="1400" b="1" dirty="0" smtClean="0">
                <a:solidFill>
                  <a:srgbClr val="6B737C"/>
                </a:solidFill>
              </a:rPr>
              <a:t>Sustainable</a:t>
            </a:r>
            <a:r>
              <a:rPr lang="en-US" sz="1400" dirty="0" smtClean="0">
                <a:solidFill>
                  <a:srgbClr val="6B737C"/>
                </a:solidFill>
              </a:rPr>
              <a:t> Module Price:</a:t>
            </a:r>
          </a:p>
          <a:p>
            <a:pPr algn="ctr">
              <a:lnSpc>
                <a:spcPct val="90000"/>
              </a:lnSpc>
            </a:pPr>
            <a:r>
              <a:rPr lang="en-US" sz="1200" dirty="0" smtClean="0">
                <a:solidFill>
                  <a:srgbClr val="6B737C"/>
                </a:solidFill>
              </a:rPr>
              <a:t>$0.65 to $0.30/W</a:t>
            </a:r>
            <a:endParaRPr lang="en-US" sz="1200" dirty="0">
              <a:solidFill>
                <a:srgbClr val="6B737C"/>
              </a:solidFill>
            </a:endParaRPr>
          </a:p>
        </p:txBody>
      </p:sp>
      <p:sp>
        <p:nvSpPr>
          <p:cNvPr id="19" name="TextBox 18"/>
          <p:cNvSpPr txBox="1"/>
          <p:nvPr/>
        </p:nvSpPr>
        <p:spPr>
          <a:xfrm>
            <a:off x="6280492" y="5233196"/>
            <a:ext cx="1345734"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O&amp;M:</a:t>
            </a:r>
          </a:p>
          <a:p>
            <a:pPr algn="ctr">
              <a:lnSpc>
                <a:spcPct val="90000"/>
              </a:lnSpc>
            </a:pPr>
            <a:r>
              <a:rPr lang="en-US" sz="1200" dirty="0" smtClean="0">
                <a:solidFill>
                  <a:srgbClr val="6B737C"/>
                </a:solidFill>
              </a:rPr>
              <a:t>$14 </a:t>
            </a:r>
            <a:r>
              <a:rPr lang="en-US" sz="1200" dirty="0">
                <a:solidFill>
                  <a:srgbClr val="6B737C"/>
                </a:solidFill>
              </a:rPr>
              <a:t>to </a:t>
            </a:r>
          </a:p>
          <a:p>
            <a:pPr algn="ctr">
              <a:lnSpc>
                <a:spcPct val="90000"/>
              </a:lnSpc>
            </a:pPr>
            <a:r>
              <a:rPr lang="en-US" sz="1200" dirty="0" smtClean="0">
                <a:solidFill>
                  <a:srgbClr val="6B737C"/>
                </a:solidFill>
              </a:rPr>
              <a:t>$4/kW-yr</a:t>
            </a:r>
            <a:endParaRPr lang="en-US" sz="1200" dirty="0">
              <a:solidFill>
                <a:srgbClr val="6B737C"/>
              </a:solidFill>
            </a:endParaRPr>
          </a:p>
        </p:txBody>
      </p:sp>
      <p:sp>
        <p:nvSpPr>
          <p:cNvPr id="20" name="TextBox 19"/>
          <p:cNvSpPr txBox="1"/>
          <p:nvPr/>
        </p:nvSpPr>
        <p:spPr>
          <a:xfrm>
            <a:off x="3240565" y="5233196"/>
            <a:ext cx="1396978"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Balance of System Hardware and Soft Costs</a:t>
            </a:r>
          </a:p>
          <a:p>
            <a:pPr algn="ctr">
              <a:lnSpc>
                <a:spcPct val="90000"/>
              </a:lnSpc>
            </a:pPr>
            <a:r>
              <a:rPr lang="en-US" sz="1200" dirty="0" smtClean="0">
                <a:solidFill>
                  <a:srgbClr val="6B737C"/>
                </a:solidFill>
              </a:rPr>
              <a:t>$0.85 to $0.55/W</a:t>
            </a:r>
            <a:endParaRPr lang="en-US" sz="1200" dirty="0">
              <a:solidFill>
                <a:srgbClr val="6B737C"/>
              </a:solidFill>
            </a:endParaRPr>
          </a:p>
        </p:txBody>
      </p:sp>
      <p:sp>
        <p:nvSpPr>
          <p:cNvPr id="22" name="TextBox 21"/>
          <p:cNvSpPr txBox="1"/>
          <p:nvPr/>
        </p:nvSpPr>
        <p:spPr>
          <a:xfrm>
            <a:off x="7760311" y="5233196"/>
            <a:ext cx="1186335" cy="923330"/>
          </a:xfrm>
          <a:prstGeom prst="rect">
            <a:avLst/>
          </a:prstGeom>
          <a:noFill/>
        </p:spPr>
        <p:txBody>
          <a:bodyPr wrap="square" lIns="91440" rtlCol="0">
            <a:noAutofit/>
          </a:bodyPr>
          <a:lstStyle/>
          <a:p>
            <a:pPr algn="ctr">
              <a:lnSpc>
                <a:spcPct val="90000"/>
              </a:lnSpc>
            </a:pPr>
            <a:r>
              <a:rPr lang="en-US" sz="1600" dirty="0" smtClean="0">
                <a:solidFill>
                  <a:schemeClr val="bg2">
                    <a:lumMod val="50000"/>
                  </a:schemeClr>
                </a:solidFill>
              </a:rPr>
              <a:t>SunShot 2030</a:t>
            </a:r>
          </a:p>
          <a:p>
            <a:pPr algn="ctr">
              <a:lnSpc>
                <a:spcPct val="90000"/>
              </a:lnSpc>
            </a:pPr>
            <a:r>
              <a:rPr lang="en-US" sz="1600" dirty="0" smtClean="0">
                <a:solidFill>
                  <a:schemeClr val="bg2">
                    <a:lumMod val="50000"/>
                  </a:schemeClr>
                </a:solidFill>
              </a:rPr>
              <a:t>Goal</a:t>
            </a:r>
          </a:p>
        </p:txBody>
      </p:sp>
      <p:sp>
        <p:nvSpPr>
          <p:cNvPr id="24" name="TextBox 23"/>
          <p:cNvSpPr txBox="1"/>
          <p:nvPr/>
        </p:nvSpPr>
        <p:spPr>
          <a:xfrm>
            <a:off x="200946" y="6331231"/>
            <a:ext cx="6640608" cy="461665"/>
          </a:xfrm>
          <a:prstGeom prst="rect">
            <a:avLst/>
          </a:prstGeom>
          <a:noFill/>
        </p:spPr>
        <p:txBody>
          <a:bodyPr wrap="square" rtlCol="0">
            <a:spAutoFit/>
          </a:bodyPr>
          <a:lstStyle/>
          <a:p>
            <a:pPr>
              <a:defRPr sz="1800" b="1" i="0" u="none" strike="noStrike" kern="1200" baseline="0">
                <a:solidFill>
                  <a:srgbClr val="4B545D"/>
                </a:solidFill>
                <a:latin typeface="+mn-lt"/>
                <a:ea typeface="+mn-ea"/>
                <a:cs typeface="+mn-cs"/>
              </a:defRPr>
            </a:pPr>
            <a:r>
              <a:rPr lang="en-US" sz="1200" dirty="0"/>
              <a:t>100 MW</a:t>
            </a:r>
            <a:r>
              <a:rPr lang="en-US" sz="1200" baseline="-25000" dirty="0"/>
              <a:t>(DC) </a:t>
            </a:r>
            <a:r>
              <a:rPr lang="en-US" sz="1200" baseline="-25000" dirty="0" smtClean="0"/>
              <a:t> </a:t>
            </a:r>
            <a:r>
              <a:rPr lang="en-US" sz="1200" dirty="0" smtClean="0"/>
              <a:t>One</a:t>
            </a:r>
            <a:r>
              <a:rPr lang="en-US" sz="1200" dirty="0"/>
              <a:t>-Axis Tracking Systems With 1,860 kWh</a:t>
            </a:r>
            <a:r>
              <a:rPr lang="en-US" sz="1200" baseline="-25000" dirty="0"/>
              <a:t>(AC)</a:t>
            </a:r>
            <a:r>
              <a:rPr lang="en-US" sz="1200" dirty="0"/>
              <a:t>/kW</a:t>
            </a:r>
            <a:r>
              <a:rPr lang="en-US" sz="1200" baseline="-25000" dirty="0"/>
              <a:t>(DC) </a:t>
            </a:r>
            <a:r>
              <a:rPr lang="en-US" sz="1200" baseline="-25000" dirty="0" smtClean="0"/>
              <a:t> </a:t>
            </a:r>
            <a:r>
              <a:rPr lang="en-US" sz="1200" dirty="0" smtClean="0"/>
              <a:t>First</a:t>
            </a:r>
            <a:r>
              <a:rPr lang="en-US" sz="1200" dirty="0"/>
              <a:t>-Year Performance. </a:t>
            </a:r>
          </a:p>
          <a:p>
            <a:pPr>
              <a:defRPr sz="1800" b="1" i="0" u="none" strike="noStrike" kern="1200" baseline="0">
                <a:solidFill>
                  <a:srgbClr val="4B545D"/>
                </a:solidFill>
                <a:latin typeface="+mn-lt"/>
                <a:ea typeface="+mn-ea"/>
                <a:cs typeface="+mn-cs"/>
              </a:defRPr>
            </a:pPr>
            <a:r>
              <a:rPr lang="en-US" sz="1200" dirty="0"/>
              <a:t>Includes 5 Year MACRS. </a:t>
            </a:r>
            <a:r>
              <a:rPr lang="en-US" sz="1200" dirty="0" smtClean="0"/>
              <a:t> Cost of capital is 7% and inflation is 2.5%.</a:t>
            </a:r>
            <a:endParaRPr lang="en-US" sz="1200" dirty="0"/>
          </a:p>
        </p:txBody>
      </p:sp>
      <p:sp>
        <p:nvSpPr>
          <p:cNvPr id="13" name="Oval 12"/>
          <p:cNvSpPr/>
          <p:nvPr/>
        </p:nvSpPr>
        <p:spPr>
          <a:xfrm>
            <a:off x="1637689" y="1049551"/>
            <a:ext cx="1584742" cy="1560635"/>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1422691" y="3405786"/>
            <a:ext cx="4447622" cy="1754326"/>
          </a:xfrm>
          <a:prstGeom prst="rect">
            <a:avLst/>
          </a:prstGeom>
          <a:noFill/>
        </p:spPr>
        <p:txBody>
          <a:bodyPr wrap="square" rtlCol="0">
            <a:spAutoFit/>
          </a:bodyPr>
          <a:lstStyle/>
          <a:p>
            <a:r>
              <a:rPr lang="en-US" dirty="0" smtClean="0"/>
              <a:t>Improve efficiency while decreasing cost. Example 1: Further reduction of impurities and defects in multicrystalline material. Example 2: Improved screen-print metal pastes. </a:t>
            </a:r>
            <a:r>
              <a:rPr lang="en-US" dirty="0"/>
              <a:t>Example 3</a:t>
            </a:r>
            <a:r>
              <a:rPr lang="en-US" dirty="0" smtClean="0"/>
              <a:t>: </a:t>
            </a:r>
            <a:r>
              <a:rPr lang="en-US" dirty="0"/>
              <a:t>Lowering manufacturing CapEx by kerfless wafering. </a:t>
            </a:r>
            <a:endParaRPr lang="en-US" dirty="0" smtClean="0"/>
          </a:p>
        </p:txBody>
      </p:sp>
    </p:spTree>
    <p:extLst>
      <p:ext uri="{BB962C8B-B14F-4D97-AF65-F5344CB8AC3E}">
        <p14:creationId xmlns:p14="http://schemas.microsoft.com/office/powerpoint/2010/main" val="14918080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739" y="77800"/>
            <a:ext cx="8934260" cy="5283126"/>
          </a:xfrm>
          <a:prstGeom prst="rect">
            <a:avLst/>
          </a:prstGeom>
        </p:spPr>
      </p:pic>
      <p:sp>
        <p:nvSpPr>
          <p:cNvPr id="53" name="Rectangle 52"/>
          <p:cNvSpPr/>
          <p:nvPr/>
        </p:nvSpPr>
        <p:spPr>
          <a:xfrm>
            <a:off x="76200" y="6324600"/>
            <a:ext cx="2433109"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457200" y="0"/>
            <a:ext cx="8229600" cy="93456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a:solidFill>
                  <a:srgbClr val="F38F26"/>
                </a:solidFill>
                <a:latin typeface="Calibri"/>
                <a:ea typeface="+mj-ea"/>
                <a:cs typeface="Calibri"/>
              </a:defRPr>
            </a:lvl1pPr>
          </a:lstStyle>
          <a:p>
            <a:r>
              <a:rPr lang="en-US" dirty="0">
                <a:solidFill>
                  <a:srgbClr val="F18F25"/>
                </a:solidFill>
              </a:rPr>
              <a:t>A Pathway To 3 Cents per </a:t>
            </a:r>
            <a:r>
              <a:rPr lang="en-US" dirty="0" smtClean="0">
                <a:solidFill>
                  <a:srgbClr val="F18F25"/>
                </a:solidFill>
              </a:rPr>
              <a:t>kWh</a:t>
            </a:r>
          </a:p>
        </p:txBody>
      </p:sp>
      <p:sp>
        <p:nvSpPr>
          <p:cNvPr id="2" name="Slide Number Placeholder 1"/>
          <p:cNvSpPr>
            <a:spLocks noGrp="1"/>
          </p:cNvSpPr>
          <p:nvPr>
            <p:ph type="sldNum" sz="quarter" idx="4"/>
          </p:nvPr>
        </p:nvSpPr>
        <p:spPr/>
        <p:txBody>
          <a:bodyPr/>
          <a:lstStyle/>
          <a:p>
            <a:pPr algn="ctr"/>
            <a:fld id="{6C18F691-EA95-6046-80B7-51AACA2B9C03}" type="slidenum">
              <a:rPr lang="en-US" smtClean="0"/>
              <a:pPr algn="ctr"/>
              <a:t>3</a:t>
            </a:fld>
            <a:endParaRPr lang="en-US" dirty="0"/>
          </a:p>
        </p:txBody>
      </p:sp>
      <p:sp>
        <p:nvSpPr>
          <p:cNvPr id="15" name="TextBox 14"/>
          <p:cNvSpPr txBox="1"/>
          <p:nvPr/>
        </p:nvSpPr>
        <p:spPr>
          <a:xfrm>
            <a:off x="370926" y="5233196"/>
            <a:ext cx="1133330" cy="923330"/>
          </a:xfrm>
          <a:prstGeom prst="rect">
            <a:avLst/>
          </a:prstGeom>
          <a:noFill/>
        </p:spPr>
        <p:txBody>
          <a:bodyPr wrap="square" lIns="91440" rtlCol="0">
            <a:noAutofit/>
          </a:bodyPr>
          <a:lstStyle/>
          <a:p>
            <a:pPr algn="ctr"/>
            <a:r>
              <a:rPr lang="en-US" sz="1600" dirty="0" smtClean="0">
                <a:solidFill>
                  <a:schemeClr val="bg2">
                    <a:lumMod val="50000"/>
                  </a:schemeClr>
                </a:solidFill>
              </a:rPr>
              <a:t>2016</a:t>
            </a:r>
          </a:p>
          <a:p>
            <a:pPr algn="ctr"/>
            <a:r>
              <a:rPr lang="en-US" sz="1600" dirty="0" smtClean="0">
                <a:solidFill>
                  <a:schemeClr val="bg2">
                    <a:lumMod val="50000"/>
                  </a:schemeClr>
                </a:solidFill>
              </a:rPr>
              <a:t>Benchmark</a:t>
            </a:r>
            <a:endParaRPr lang="en-US" sz="1600" dirty="0">
              <a:solidFill>
                <a:schemeClr val="bg2">
                  <a:lumMod val="50000"/>
                </a:schemeClr>
              </a:solidFill>
            </a:endParaRPr>
          </a:p>
        </p:txBody>
      </p:sp>
      <p:sp>
        <p:nvSpPr>
          <p:cNvPr id="16" name="TextBox 15"/>
          <p:cNvSpPr txBox="1"/>
          <p:nvPr/>
        </p:nvSpPr>
        <p:spPr>
          <a:xfrm>
            <a:off x="4555979" y="5233196"/>
            <a:ext cx="1720115"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Improve Lifetime:</a:t>
            </a:r>
          </a:p>
          <a:p>
            <a:pPr algn="ctr">
              <a:lnSpc>
                <a:spcPct val="90000"/>
              </a:lnSpc>
            </a:pPr>
            <a:r>
              <a:rPr lang="en-US" sz="1200" dirty="0" smtClean="0">
                <a:solidFill>
                  <a:srgbClr val="6B737C"/>
                </a:solidFill>
              </a:rPr>
              <a:t>30 to 50 years</a:t>
            </a:r>
          </a:p>
          <a:p>
            <a:pPr algn="ctr">
              <a:lnSpc>
                <a:spcPct val="90000"/>
              </a:lnSpc>
            </a:pPr>
            <a:r>
              <a:rPr lang="en-US" sz="1400" dirty="0" smtClean="0">
                <a:solidFill>
                  <a:srgbClr val="6B737C"/>
                </a:solidFill>
              </a:rPr>
              <a:t>and </a:t>
            </a:r>
            <a:r>
              <a:rPr lang="en-US" sz="1400" dirty="0">
                <a:solidFill>
                  <a:srgbClr val="6B737C"/>
                </a:solidFill>
              </a:rPr>
              <a:t>Lower </a:t>
            </a:r>
            <a:r>
              <a:rPr lang="en-US" sz="1400" dirty="0" smtClean="0">
                <a:solidFill>
                  <a:srgbClr val="6B737C"/>
                </a:solidFill>
              </a:rPr>
              <a:t>Degradation </a:t>
            </a:r>
            <a:r>
              <a:rPr lang="en-US" sz="1400" dirty="0">
                <a:solidFill>
                  <a:srgbClr val="6B737C"/>
                </a:solidFill>
              </a:rPr>
              <a:t>Rate:</a:t>
            </a:r>
          </a:p>
          <a:p>
            <a:pPr algn="ctr">
              <a:lnSpc>
                <a:spcPct val="90000"/>
              </a:lnSpc>
            </a:pPr>
            <a:r>
              <a:rPr lang="en-US" sz="1200" dirty="0">
                <a:solidFill>
                  <a:srgbClr val="6B737C"/>
                </a:solidFill>
              </a:rPr>
              <a:t>0.75% to </a:t>
            </a:r>
            <a:r>
              <a:rPr lang="en-US" sz="1200" dirty="0" smtClean="0">
                <a:solidFill>
                  <a:srgbClr val="6B737C"/>
                </a:solidFill>
              </a:rPr>
              <a:t>0.2% /year</a:t>
            </a:r>
            <a:endParaRPr lang="en-US" sz="1200" dirty="0">
              <a:solidFill>
                <a:srgbClr val="6B737C"/>
              </a:solidFill>
            </a:endParaRPr>
          </a:p>
          <a:p>
            <a:pPr algn="ctr">
              <a:lnSpc>
                <a:spcPct val="90000"/>
              </a:lnSpc>
            </a:pPr>
            <a:endParaRPr lang="en-US" sz="1200" dirty="0">
              <a:solidFill>
                <a:srgbClr val="6B737C"/>
              </a:solidFill>
            </a:endParaRPr>
          </a:p>
        </p:txBody>
      </p:sp>
      <p:sp>
        <p:nvSpPr>
          <p:cNvPr id="17" name="TextBox 16"/>
          <p:cNvSpPr txBox="1"/>
          <p:nvPr/>
        </p:nvSpPr>
        <p:spPr>
          <a:xfrm>
            <a:off x="1820086" y="5233196"/>
            <a:ext cx="1332743"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a:t>
            </a:r>
            <a:r>
              <a:rPr lang="en-US" sz="1400" b="1" dirty="0" smtClean="0">
                <a:solidFill>
                  <a:srgbClr val="6B737C"/>
                </a:solidFill>
              </a:rPr>
              <a:t>Sustainable</a:t>
            </a:r>
            <a:r>
              <a:rPr lang="en-US" sz="1400" dirty="0" smtClean="0">
                <a:solidFill>
                  <a:srgbClr val="6B737C"/>
                </a:solidFill>
              </a:rPr>
              <a:t> Module Price:</a:t>
            </a:r>
          </a:p>
          <a:p>
            <a:pPr algn="ctr">
              <a:lnSpc>
                <a:spcPct val="90000"/>
              </a:lnSpc>
            </a:pPr>
            <a:r>
              <a:rPr lang="en-US" sz="1200" dirty="0" smtClean="0">
                <a:solidFill>
                  <a:srgbClr val="6B737C"/>
                </a:solidFill>
              </a:rPr>
              <a:t>$0.65 to $0.30/W</a:t>
            </a:r>
            <a:endParaRPr lang="en-US" sz="1200" dirty="0">
              <a:solidFill>
                <a:srgbClr val="6B737C"/>
              </a:solidFill>
            </a:endParaRPr>
          </a:p>
        </p:txBody>
      </p:sp>
      <p:sp>
        <p:nvSpPr>
          <p:cNvPr id="19" name="TextBox 18"/>
          <p:cNvSpPr txBox="1"/>
          <p:nvPr/>
        </p:nvSpPr>
        <p:spPr>
          <a:xfrm>
            <a:off x="6280492" y="5233196"/>
            <a:ext cx="1345734"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O&amp;M:</a:t>
            </a:r>
          </a:p>
          <a:p>
            <a:pPr algn="ctr">
              <a:lnSpc>
                <a:spcPct val="90000"/>
              </a:lnSpc>
            </a:pPr>
            <a:r>
              <a:rPr lang="en-US" sz="1200" dirty="0" smtClean="0">
                <a:solidFill>
                  <a:srgbClr val="6B737C"/>
                </a:solidFill>
              </a:rPr>
              <a:t>$14 </a:t>
            </a:r>
            <a:r>
              <a:rPr lang="en-US" sz="1200" dirty="0">
                <a:solidFill>
                  <a:srgbClr val="6B737C"/>
                </a:solidFill>
              </a:rPr>
              <a:t>to </a:t>
            </a:r>
          </a:p>
          <a:p>
            <a:pPr algn="ctr">
              <a:lnSpc>
                <a:spcPct val="90000"/>
              </a:lnSpc>
            </a:pPr>
            <a:r>
              <a:rPr lang="en-US" sz="1200" dirty="0" smtClean="0">
                <a:solidFill>
                  <a:srgbClr val="6B737C"/>
                </a:solidFill>
              </a:rPr>
              <a:t>$4/kW-yr</a:t>
            </a:r>
            <a:endParaRPr lang="en-US" sz="1200" dirty="0">
              <a:solidFill>
                <a:srgbClr val="6B737C"/>
              </a:solidFill>
            </a:endParaRPr>
          </a:p>
        </p:txBody>
      </p:sp>
      <p:sp>
        <p:nvSpPr>
          <p:cNvPr id="20" name="TextBox 19"/>
          <p:cNvSpPr txBox="1"/>
          <p:nvPr/>
        </p:nvSpPr>
        <p:spPr>
          <a:xfrm>
            <a:off x="3240565" y="5233196"/>
            <a:ext cx="1396978"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Balance of System Hardware and Soft Costs</a:t>
            </a:r>
          </a:p>
          <a:p>
            <a:pPr algn="ctr">
              <a:lnSpc>
                <a:spcPct val="90000"/>
              </a:lnSpc>
            </a:pPr>
            <a:r>
              <a:rPr lang="en-US" sz="1200" dirty="0" smtClean="0">
                <a:solidFill>
                  <a:srgbClr val="6B737C"/>
                </a:solidFill>
              </a:rPr>
              <a:t>$0.85 to $0.55/W</a:t>
            </a:r>
            <a:endParaRPr lang="en-US" sz="1200" dirty="0">
              <a:solidFill>
                <a:srgbClr val="6B737C"/>
              </a:solidFill>
            </a:endParaRPr>
          </a:p>
        </p:txBody>
      </p:sp>
      <p:sp>
        <p:nvSpPr>
          <p:cNvPr id="22" name="TextBox 21"/>
          <p:cNvSpPr txBox="1"/>
          <p:nvPr/>
        </p:nvSpPr>
        <p:spPr>
          <a:xfrm>
            <a:off x="7760311" y="5233196"/>
            <a:ext cx="1186335" cy="923330"/>
          </a:xfrm>
          <a:prstGeom prst="rect">
            <a:avLst/>
          </a:prstGeom>
          <a:noFill/>
        </p:spPr>
        <p:txBody>
          <a:bodyPr wrap="square" lIns="91440" rtlCol="0">
            <a:noAutofit/>
          </a:bodyPr>
          <a:lstStyle/>
          <a:p>
            <a:pPr algn="ctr">
              <a:lnSpc>
                <a:spcPct val="90000"/>
              </a:lnSpc>
            </a:pPr>
            <a:r>
              <a:rPr lang="en-US" sz="1600" dirty="0" smtClean="0">
                <a:solidFill>
                  <a:schemeClr val="bg2">
                    <a:lumMod val="50000"/>
                  </a:schemeClr>
                </a:solidFill>
              </a:rPr>
              <a:t>SunShot 2030</a:t>
            </a:r>
          </a:p>
          <a:p>
            <a:pPr algn="ctr">
              <a:lnSpc>
                <a:spcPct val="90000"/>
              </a:lnSpc>
            </a:pPr>
            <a:r>
              <a:rPr lang="en-US" sz="1600" dirty="0" smtClean="0">
                <a:solidFill>
                  <a:schemeClr val="bg2">
                    <a:lumMod val="50000"/>
                  </a:schemeClr>
                </a:solidFill>
              </a:rPr>
              <a:t>Goal</a:t>
            </a:r>
          </a:p>
        </p:txBody>
      </p:sp>
      <p:sp>
        <p:nvSpPr>
          <p:cNvPr id="24" name="TextBox 23"/>
          <p:cNvSpPr txBox="1"/>
          <p:nvPr/>
        </p:nvSpPr>
        <p:spPr>
          <a:xfrm>
            <a:off x="200946" y="6331231"/>
            <a:ext cx="6640608" cy="461665"/>
          </a:xfrm>
          <a:prstGeom prst="rect">
            <a:avLst/>
          </a:prstGeom>
          <a:noFill/>
        </p:spPr>
        <p:txBody>
          <a:bodyPr wrap="square" rtlCol="0">
            <a:spAutoFit/>
          </a:bodyPr>
          <a:lstStyle/>
          <a:p>
            <a:pPr>
              <a:defRPr sz="1800" b="1" i="0" u="none" strike="noStrike" kern="1200" baseline="0">
                <a:solidFill>
                  <a:srgbClr val="4B545D"/>
                </a:solidFill>
                <a:latin typeface="+mn-lt"/>
                <a:ea typeface="+mn-ea"/>
                <a:cs typeface="+mn-cs"/>
              </a:defRPr>
            </a:pPr>
            <a:r>
              <a:rPr lang="en-US" sz="1200" dirty="0"/>
              <a:t>100 MW</a:t>
            </a:r>
            <a:r>
              <a:rPr lang="en-US" sz="1200" baseline="-25000" dirty="0"/>
              <a:t>(DC) </a:t>
            </a:r>
            <a:r>
              <a:rPr lang="en-US" sz="1200" baseline="-25000" dirty="0" smtClean="0"/>
              <a:t> </a:t>
            </a:r>
            <a:r>
              <a:rPr lang="en-US" sz="1200" dirty="0" smtClean="0"/>
              <a:t>One</a:t>
            </a:r>
            <a:r>
              <a:rPr lang="en-US" sz="1200" dirty="0"/>
              <a:t>-Axis Tracking Systems With 1,860 kWh</a:t>
            </a:r>
            <a:r>
              <a:rPr lang="en-US" sz="1200" baseline="-25000" dirty="0"/>
              <a:t>(AC)</a:t>
            </a:r>
            <a:r>
              <a:rPr lang="en-US" sz="1200" dirty="0"/>
              <a:t>/kW</a:t>
            </a:r>
            <a:r>
              <a:rPr lang="en-US" sz="1200" baseline="-25000" dirty="0"/>
              <a:t>(DC) </a:t>
            </a:r>
            <a:r>
              <a:rPr lang="en-US" sz="1200" baseline="-25000" dirty="0" smtClean="0"/>
              <a:t> </a:t>
            </a:r>
            <a:r>
              <a:rPr lang="en-US" sz="1200" dirty="0" smtClean="0"/>
              <a:t>First</a:t>
            </a:r>
            <a:r>
              <a:rPr lang="en-US" sz="1200" dirty="0"/>
              <a:t>-Year Performance. </a:t>
            </a:r>
          </a:p>
          <a:p>
            <a:pPr>
              <a:defRPr sz="1800" b="1" i="0" u="none" strike="noStrike" kern="1200" baseline="0">
                <a:solidFill>
                  <a:srgbClr val="4B545D"/>
                </a:solidFill>
                <a:latin typeface="+mn-lt"/>
                <a:ea typeface="+mn-ea"/>
                <a:cs typeface="+mn-cs"/>
              </a:defRPr>
            </a:pPr>
            <a:r>
              <a:rPr lang="en-US" sz="1200" dirty="0"/>
              <a:t>Includes 5 Year MACRS. Cost of capital is 7% and inflation is 2.5%.</a:t>
            </a:r>
          </a:p>
        </p:txBody>
      </p:sp>
      <p:sp>
        <p:nvSpPr>
          <p:cNvPr id="18" name="Oval 17"/>
          <p:cNvSpPr/>
          <p:nvPr/>
        </p:nvSpPr>
        <p:spPr>
          <a:xfrm>
            <a:off x="3152829" y="1831697"/>
            <a:ext cx="1371213" cy="1251257"/>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4302329" y="985497"/>
            <a:ext cx="4735513" cy="1200329"/>
          </a:xfrm>
          <a:prstGeom prst="rect">
            <a:avLst/>
          </a:prstGeom>
          <a:noFill/>
        </p:spPr>
        <p:txBody>
          <a:bodyPr wrap="square" rtlCol="0">
            <a:spAutoFit/>
          </a:bodyPr>
          <a:lstStyle/>
          <a:p>
            <a:r>
              <a:rPr lang="en-US" dirty="0" smtClean="0"/>
              <a:t>Every balance-of-system hardware component’s cost can be reduced. Example 1: Identification of materials that can withstand higher system voltage. Example 2: Higher-frequency inverters. </a:t>
            </a:r>
          </a:p>
        </p:txBody>
      </p:sp>
      <p:sp>
        <p:nvSpPr>
          <p:cNvPr id="23" name="TextBox 22"/>
          <p:cNvSpPr txBox="1"/>
          <p:nvPr/>
        </p:nvSpPr>
        <p:spPr>
          <a:xfrm>
            <a:off x="1430926" y="3489275"/>
            <a:ext cx="4566928" cy="1477328"/>
          </a:xfrm>
          <a:prstGeom prst="rect">
            <a:avLst/>
          </a:prstGeom>
          <a:noFill/>
        </p:spPr>
        <p:txBody>
          <a:bodyPr wrap="square" rtlCol="0">
            <a:spAutoFit/>
          </a:bodyPr>
          <a:lstStyle/>
          <a:p>
            <a:r>
              <a:rPr lang="en-US" dirty="0"/>
              <a:t>Labor costs can be reduced by speeding up </a:t>
            </a:r>
            <a:r>
              <a:rPr lang="en-US" dirty="0" smtClean="0"/>
              <a:t>every step in the process</a:t>
            </a:r>
            <a:r>
              <a:rPr lang="en-US" dirty="0"/>
              <a:t>. Example 1: Standardization across jurisdictions accelerates permitting. Example 2: Self-configuring module electronics </a:t>
            </a:r>
            <a:r>
              <a:rPr lang="en-US" dirty="0" smtClean="0"/>
              <a:t>reduce </a:t>
            </a:r>
            <a:r>
              <a:rPr lang="en-US" dirty="0"/>
              <a:t>installation time</a:t>
            </a:r>
            <a:r>
              <a:rPr lang="en-US" dirty="0" smtClean="0"/>
              <a:t>.</a:t>
            </a:r>
            <a:endParaRPr lang="en-US" dirty="0"/>
          </a:p>
        </p:txBody>
      </p:sp>
    </p:spTree>
    <p:extLst>
      <p:ext uri="{BB962C8B-B14F-4D97-AF65-F5344CB8AC3E}">
        <p14:creationId xmlns:p14="http://schemas.microsoft.com/office/powerpoint/2010/main" val="254947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739" y="77800"/>
            <a:ext cx="8934260" cy="5283126"/>
          </a:xfrm>
          <a:prstGeom prst="rect">
            <a:avLst/>
          </a:prstGeom>
        </p:spPr>
      </p:pic>
      <p:sp>
        <p:nvSpPr>
          <p:cNvPr id="53" name="Rectangle 52"/>
          <p:cNvSpPr/>
          <p:nvPr/>
        </p:nvSpPr>
        <p:spPr>
          <a:xfrm>
            <a:off x="76200" y="6324600"/>
            <a:ext cx="2433109"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457200" y="0"/>
            <a:ext cx="8229600" cy="93456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a:solidFill>
                  <a:srgbClr val="F38F26"/>
                </a:solidFill>
                <a:latin typeface="Calibri"/>
                <a:ea typeface="+mj-ea"/>
                <a:cs typeface="Calibri"/>
              </a:defRPr>
            </a:lvl1pPr>
          </a:lstStyle>
          <a:p>
            <a:r>
              <a:rPr lang="en-US" dirty="0">
                <a:solidFill>
                  <a:srgbClr val="F18F25"/>
                </a:solidFill>
              </a:rPr>
              <a:t>A Pathway To 3 Cents per </a:t>
            </a:r>
            <a:r>
              <a:rPr lang="en-US" dirty="0" smtClean="0">
                <a:solidFill>
                  <a:srgbClr val="F18F25"/>
                </a:solidFill>
              </a:rPr>
              <a:t>kWh</a:t>
            </a:r>
          </a:p>
        </p:txBody>
      </p:sp>
      <p:sp>
        <p:nvSpPr>
          <p:cNvPr id="2" name="Slide Number Placeholder 1"/>
          <p:cNvSpPr>
            <a:spLocks noGrp="1"/>
          </p:cNvSpPr>
          <p:nvPr>
            <p:ph type="sldNum" sz="quarter" idx="4"/>
          </p:nvPr>
        </p:nvSpPr>
        <p:spPr/>
        <p:txBody>
          <a:bodyPr/>
          <a:lstStyle/>
          <a:p>
            <a:pPr algn="ctr"/>
            <a:fld id="{6C18F691-EA95-6046-80B7-51AACA2B9C03}" type="slidenum">
              <a:rPr lang="en-US" smtClean="0"/>
              <a:pPr algn="ctr"/>
              <a:t>4</a:t>
            </a:fld>
            <a:endParaRPr lang="en-US" dirty="0"/>
          </a:p>
        </p:txBody>
      </p:sp>
      <p:sp>
        <p:nvSpPr>
          <p:cNvPr id="15" name="TextBox 14"/>
          <p:cNvSpPr txBox="1"/>
          <p:nvPr/>
        </p:nvSpPr>
        <p:spPr>
          <a:xfrm>
            <a:off x="370926" y="5233196"/>
            <a:ext cx="1133330" cy="923330"/>
          </a:xfrm>
          <a:prstGeom prst="rect">
            <a:avLst/>
          </a:prstGeom>
          <a:noFill/>
        </p:spPr>
        <p:txBody>
          <a:bodyPr wrap="square" lIns="91440" rtlCol="0">
            <a:noAutofit/>
          </a:bodyPr>
          <a:lstStyle/>
          <a:p>
            <a:pPr algn="ctr"/>
            <a:r>
              <a:rPr lang="en-US" sz="1600" dirty="0" smtClean="0">
                <a:solidFill>
                  <a:schemeClr val="bg2">
                    <a:lumMod val="50000"/>
                  </a:schemeClr>
                </a:solidFill>
              </a:rPr>
              <a:t>2016</a:t>
            </a:r>
          </a:p>
          <a:p>
            <a:pPr algn="ctr"/>
            <a:r>
              <a:rPr lang="en-US" sz="1600" dirty="0" smtClean="0">
                <a:solidFill>
                  <a:schemeClr val="bg2">
                    <a:lumMod val="50000"/>
                  </a:schemeClr>
                </a:solidFill>
              </a:rPr>
              <a:t>Benchmark</a:t>
            </a:r>
            <a:endParaRPr lang="en-US" sz="1600" dirty="0">
              <a:solidFill>
                <a:schemeClr val="bg2">
                  <a:lumMod val="50000"/>
                </a:schemeClr>
              </a:solidFill>
            </a:endParaRPr>
          </a:p>
        </p:txBody>
      </p:sp>
      <p:sp>
        <p:nvSpPr>
          <p:cNvPr id="16" name="TextBox 15"/>
          <p:cNvSpPr txBox="1"/>
          <p:nvPr/>
        </p:nvSpPr>
        <p:spPr>
          <a:xfrm>
            <a:off x="4555979" y="5233196"/>
            <a:ext cx="1720115"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Improve Lifetime:</a:t>
            </a:r>
          </a:p>
          <a:p>
            <a:pPr algn="ctr">
              <a:lnSpc>
                <a:spcPct val="90000"/>
              </a:lnSpc>
            </a:pPr>
            <a:r>
              <a:rPr lang="en-US" sz="1200" dirty="0" smtClean="0">
                <a:solidFill>
                  <a:srgbClr val="6B737C"/>
                </a:solidFill>
              </a:rPr>
              <a:t>30 to 50 years</a:t>
            </a:r>
          </a:p>
          <a:p>
            <a:pPr algn="ctr">
              <a:lnSpc>
                <a:spcPct val="90000"/>
              </a:lnSpc>
            </a:pPr>
            <a:r>
              <a:rPr lang="en-US" sz="1400" dirty="0" smtClean="0">
                <a:solidFill>
                  <a:srgbClr val="6B737C"/>
                </a:solidFill>
              </a:rPr>
              <a:t>and </a:t>
            </a:r>
            <a:r>
              <a:rPr lang="en-US" sz="1400" dirty="0">
                <a:solidFill>
                  <a:srgbClr val="6B737C"/>
                </a:solidFill>
              </a:rPr>
              <a:t>Lower </a:t>
            </a:r>
            <a:r>
              <a:rPr lang="en-US" sz="1400" dirty="0" smtClean="0">
                <a:solidFill>
                  <a:srgbClr val="6B737C"/>
                </a:solidFill>
              </a:rPr>
              <a:t>Degradation </a:t>
            </a:r>
            <a:r>
              <a:rPr lang="en-US" sz="1400" dirty="0">
                <a:solidFill>
                  <a:srgbClr val="6B737C"/>
                </a:solidFill>
              </a:rPr>
              <a:t>Rate:</a:t>
            </a:r>
          </a:p>
          <a:p>
            <a:pPr algn="ctr">
              <a:lnSpc>
                <a:spcPct val="90000"/>
              </a:lnSpc>
            </a:pPr>
            <a:r>
              <a:rPr lang="en-US" sz="1200" dirty="0">
                <a:solidFill>
                  <a:srgbClr val="6B737C"/>
                </a:solidFill>
              </a:rPr>
              <a:t>0.75% to </a:t>
            </a:r>
            <a:r>
              <a:rPr lang="en-US" sz="1200" dirty="0" smtClean="0">
                <a:solidFill>
                  <a:srgbClr val="6B737C"/>
                </a:solidFill>
              </a:rPr>
              <a:t>0.2% /year</a:t>
            </a:r>
            <a:endParaRPr lang="en-US" sz="1200" dirty="0">
              <a:solidFill>
                <a:srgbClr val="6B737C"/>
              </a:solidFill>
            </a:endParaRPr>
          </a:p>
          <a:p>
            <a:pPr algn="ctr">
              <a:lnSpc>
                <a:spcPct val="90000"/>
              </a:lnSpc>
            </a:pPr>
            <a:endParaRPr lang="en-US" sz="1200" dirty="0">
              <a:solidFill>
                <a:srgbClr val="6B737C"/>
              </a:solidFill>
            </a:endParaRPr>
          </a:p>
        </p:txBody>
      </p:sp>
      <p:sp>
        <p:nvSpPr>
          <p:cNvPr id="17" name="TextBox 16"/>
          <p:cNvSpPr txBox="1"/>
          <p:nvPr/>
        </p:nvSpPr>
        <p:spPr>
          <a:xfrm>
            <a:off x="1820086" y="5233196"/>
            <a:ext cx="1332743"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a:t>
            </a:r>
            <a:r>
              <a:rPr lang="en-US" sz="1400" b="1" dirty="0" smtClean="0">
                <a:solidFill>
                  <a:srgbClr val="6B737C"/>
                </a:solidFill>
              </a:rPr>
              <a:t>Sustainable</a:t>
            </a:r>
            <a:r>
              <a:rPr lang="en-US" sz="1400" dirty="0" smtClean="0">
                <a:solidFill>
                  <a:srgbClr val="6B737C"/>
                </a:solidFill>
              </a:rPr>
              <a:t> Module Price:</a:t>
            </a:r>
          </a:p>
          <a:p>
            <a:pPr algn="ctr">
              <a:lnSpc>
                <a:spcPct val="90000"/>
              </a:lnSpc>
            </a:pPr>
            <a:r>
              <a:rPr lang="en-US" sz="1200" dirty="0" smtClean="0">
                <a:solidFill>
                  <a:srgbClr val="6B737C"/>
                </a:solidFill>
              </a:rPr>
              <a:t>$0.65 to $0.30/W</a:t>
            </a:r>
            <a:endParaRPr lang="en-US" sz="1200" dirty="0">
              <a:solidFill>
                <a:srgbClr val="6B737C"/>
              </a:solidFill>
            </a:endParaRPr>
          </a:p>
        </p:txBody>
      </p:sp>
      <p:sp>
        <p:nvSpPr>
          <p:cNvPr id="19" name="TextBox 18"/>
          <p:cNvSpPr txBox="1"/>
          <p:nvPr/>
        </p:nvSpPr>
        <p:spPr>
          <a:xfrm>
            <a:off x="6280492" y="5233196"/>
            <a:ext cx="1345734"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O&amp;M:</a:t>
            </a:r>
          </a:p>
          <a:p>
            <a:pPr algn="ctr">
              <a:lnSpc>
                <a:spcPct val="90000"/>
              </a:lnSpc>
            </a:pPr>
            <a:r>
              <a:rPr lang="en-US" sz="1200" dirty="0" smtClean="0">
                <a:solidFill>
                  <a:srgbClr val="6B737C"/>
                </a:solidFill>
              </a:rPr>
              <a:t>$14 </a:t>
            </a:r>
            <a:r>
              <a:rPr lang="en-US" sz="1200" dirty="0">
                <a:solidFill>
                  <a:srgbClr val="6B737C"/>
                </a:solidFill>
              </a:rPr>
              <a:t>to </a:t>
            </a:r>
          </a:p>
          <a:p>
            <a:pPr algn="ctr">
              <a:lnSpc>
                <a:spcPct val="90000"/>
              </a:lnSpc>
            </a:pPr>
            <a:r>
              <a:rPr lang="en-US" sz="1200" dirty="0" smtClean="0">
                <a:solidFill>
                  <a:srgbClr val="6B737C"/>
                </a:solidFill>
              </a:rPr>
              <a:t>$4/kW-yr</a:t>
            </a:r>
            <a:endParaRPr lang="en-US" sz="1200" dirty="0">
              <a:solidFill>
                <a:srgbClr val="6B737C"/>
              </a:solidFill>
            </a:endParaRPr>
          </a:p>
        </p:txBody>
      </p:sp>
      <p:sp>
        <p:nvSpPr>
          <p:cNvPr id="20" name="TextBox 19"/>
          <p:cNvSpPr txBox="1"/>
          <p:nvPr/>
        </p:nvSpPr>
        <p:spPr>
          <a:xfrm>
            <a:off x="3240565" y="5233196"/>
            <a:ext cx="1396978"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Balance of System Hardware and Soft Costs</a:t>
            </a:r>
          </a:p>
          <a:p>
            <a:pPr algn="ctr">
              <a:lnSpc>
                <a:spcPct val="90000"/>
              </a:lnSpc>
            </a:pPr>
            <a:r>
              <a:rPr lang="en-US" sz="1200" dirty="0" smtClean="0">
                <a:solidFill>
                  <a:srgbClr val="6B737C"/>
                </a:solidFill>
              </a:rPr>
              <a:t>$0.85 to $0.55/W</a:t>
            </a:r>
            <a:endParaRPr lang="en-US" sz="1200" dirty="0">
              <a:solidFill>
                <a:srgbClr val="6B737C"/>
              </a:solidFill>
            </a:endParaRPr>
          </a:p>
        </p:txBody>
      </p:sp>
      <p:sp>
        <p:nvSpPr>
          <p:cNvPr id="22" name="TextBox 21"/>
          <p:cNvSpPr txBox="1"/>
          <p:nvPr/>
        </p:nvSpPr>
        <p:spPr>
          <a:xfrm>
            <a:off x="7760311" y="5233196"/>
            <a:ext cx="1186335" cy="923330"/>
          </a:xfrm>
          <a:prstGeom prst="rect">
            <a:avLst/>
          </a:prstGeom>
          <a:noFill/>
        </p:spPr>
        <p:txBody>
          <a:bodyPr wrap="square" lIns="91440" rtlCol="0">
            <a:noAutofit/>
          </a:bodyPr>
          <a:lstStyle/>
          <a:p>
            <a:pPr algn="ctr">
              <a:lnSpc>
                <a:spcPct val="90000"/>
              </a:lnSpc>
            </a:pPr>
            <a:r>
              <a:rPr lang="en-US" sz="1600" dirty="0" smtClean="0">
                <a:solidFill>
                  <a:schemeClr val="bg2">
                    <a:lumMod val="50000"/>
                  </a:schemeClr>
                </a:solidFill>
              </a:rPr>
              <a:t>SunShot 2030</a:t>
            </a:r>
          </a:p>
          <a:p>
            <a:pPr algn="ctr">
              <a:lnSpc>
                <a:spcPct val="90000"/>
              </a:lnSpc>
            </a:pPr>
            <a:r>
              <a:rPr lang="en-US" sz="1600" dirty="0" smtClean="0">
                <a:solidFill>
                  <a:schemeClr val="bg2">
                    <a:lumMod val="50000"/>
                  </a:schemeClr>
                </a:solidFill>
              </a:rPr>
              <a:t>Goal</a:t>
            </a:r>
          </a:p>
        </p:txBody>
      </p:sp>
      <p:sp>
        <p:nvSpPr>
          <p:cNvPr id="24" name="TextBox 23"/>
          <p:cNvSpPr txBox="1"/>
          <p:nvPr/>
        </p:nvSpPr>
        <p:spPr>
          <a:xfrm>
            <a:off x="200946" y="6331231"/>
            <a:ext cx="6640608" cy="461665"/>
          </a:xfrm>
          <a:prstGeom prst="rect">
            <a:avLst/>
          </a:prstGeom>
          <a:noFill/>
        </p:spPr>
        <p:txBody>
          <a:bodyPr wrap="square" rtlCol="0">
            <a:spAutoFit/>
          </a:bodyPr>
          <a:lstStyle/>
          <a:p>
            <a:pPr>
              <a:defRPr sz="1800" b="1" i="0" u="none" strike="noStrike" kern="1200" baseline="0">
                <a:solidFill>
                  <a:srgbClr val="4B545D"/>
                </a:solidFill>
                <a:latin typeface="+mn-lt"/>
                <a:ea typeface="+mn-ea"/>
                <a:cs typeface="+mn-cs"/>
              </a:defRPr>
            </a:pPr>
            <a:r>
              <a:rPr lang="en-US" sz="1200" dirty="0"/>
              <a:t>100 MW</a:t>
            </a:r>
            <a:r>
              <a:rPr lang="en-US" sz="1200" baseline="-25000" dirty="0"/>
              <a:t>(DC) </a:t>
            </a:r>
            <a:r>
              <a:rPr lang="en-US" sz="1200" baseline="-25000" dirty="0" smtClean="0"/>
              <a:t> </a:t>
            </a:r>
            <a:r>
              <a:rPr lang="en-US" sz="1200" dirty="0" smtClean="0"/>
              <a:t>One</a:t>
            </a:r>
            <a:r>
              <a:rPr lang="en-US" sz="1200" dirty="0"/>
              <a:t>-Axis Tracking Systems With 1,860 kWh</a:t>
            </a:r>
            <a:r>
              <a:rPr lang="en-US" sz="1200" baseline="-25000" dirty="0"/>
              <a:t>(AC)</a:t>
            </a:r>
            <a:r>
              <a:rPr lang="en-US" sz="1200" dirty="0"/>
              <a:t>/kW</a:t>
            </a:r>
            <a:r>
              <a:rPr lang="en-US" sz="1200" baseline="-25000" dirty="0"/>
              <a:t>(DC) </a:t>
            </a:r>
            <a:r>
              <a:rPr lang="en-US" sz="1200" baseline="-25000" dirty="0" smtClean="0"/>
              <a:t> </a:t>
            </a:r>
            <a:r>
              <a:rPr lang="en-US" sz="1200" dirty="0" smtClean="0"/>
              <a:t>First</a:t>
            </a:r>
            <a:r>
              <a:rPr lang="en-US" sz="1200" dirty="0"/>
              <a:t>-Year Performance. </a:t>
            </a:r>
          </a:p>
          <a:p>
            <a:pPr>
              <a:defRPr sz="1800" b="1" i="0" u="none" strike="noStrike" kern="1200" baseline="0">
                <a:solidFill>
                  <a:srgbClr val="4B545D"/>
                </a:solidFill>
                <a:latin typeface="+mn-lt"/>
                <a:ea typeface="+mn-ea"/>
                <a:cs typeface="+mn-cs"/>
              </a:defRPr>
            </a:pPr>
            <a:r>
              <a:rPr lang="en-US" sz="1200" dirty="0"/>
              <a:t>Includes 5 Year MACRS. Cost of capital is 7% and inflation is 2.5%.</a:t>
            </a:r>
          </a:p>
        </p:txBody>
      </p:sp>
      <p:sp>
        <p:nvSpPr>
          <p:cNvPr id="18" name="Oval 17"/>
          <p:cNvSpPr/>
          <p:nvPr/>
        </p:nvSpPr>
        <p:spPr>
          <a:xfrm>
            <a:off x="4730429" y="2331527"/>
            <a:ext cx="1371213" cy="1251257"/>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Box 24"/>
          <p:cNvSpPr txBox="1"/>
          <p:nvPr/>
        </p:nvSpPr>
        <p:spPr>
          <a:xfrm>
            <a:off x="1310185" y="3541840"/>
            <a:ext cx="5117911" cy="1754326"/>
          </a:xfrm>
          <a:prstGeom prst="rect">
            <a:avLst/>
          </a:prstGeom>
          <a:noFill/>
        </p:spPr>
        <p:txBody>
          <a:bodyPr wrap="square" rtlCol="0">
            <a:spAutoFit/>
          </a:bodyPr>
          <a:lstStyle/>
          <a:p>
            <a:r>
              <a:rPr lang="en-US" dirty="0" smtClean="0"/>
              <a:t>Improve upon today’s best-in-class reliability in </a:t>
            </a:r>
            <a:r>
              <a:rPr lang="en-US" i="1" dirty="0" smtClean="0"/>
              <a:t>low-cost</a:t>
            </a:r>
            <a:r>
              <a:rPr lang="en-US" dirty="0" smtClean="0"/>
              <a:t> modules. Example 1: Glass polymer modules can transition to more durable </a:t>
            </a:r>
            <a:r>
              <a:rPr lang="en-US" dirty="0"/>
              <a:t>g</a:t>
            </a:r>
            <a:r>
              <a:rPr lang="en-US" dirty="0" smtClean="0"/>
              <a:t>lass-glass module construction. Example 2: New accelerated testing methods to provide rapid feedback to guide improvements in module durability.</a:t>
            </a:r>
          </a:p>
        </p:txBody>
      </p:sp>
    </p:spTree>
    <p:extLst>
      <p:ext uri="{BB962C8B-B14F-4D97-AF65-F5344CB8AC3E}">
        <p14:creationId xmlns:p14="http://schemas.microsoft.com/office/powerpoint/2010/main" val="20085394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739" y="77800"/>
            <a:ext cx="8934260" cy="5283126"/>
          </a:xfrm>
          <a:prstGeom prst="rect">
            <a:avLst/>
          </a:prstGeom>
        </p:spPr>
      </p:pic>
      <p:sp>
        <p:nvSpPr>
          <p:cNvPr id="53" name="Rectangle 52"/>
          <p:cNvSpPr/>
          <p:nvPr/>
        </p:nvSpPr>
        <p:spPr>
          <a:xfrm>
            <a:off x="76200" y="6324600"/>
            <a:ext cx="2433109"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457200" y="0"/>
            <a:ext cx="8229600" cy="93456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a:solidFill>
                  <a:srgbClr val="F38F26"/>
                </a:solidFill>
                <a:latin typeface="Calibri"/>
                <a:ea typeface="+mj-ea"/>
                <a:cs typeface="Calibri"/>
              </a:defRPr>
            </a:lvl1pPr>
          </a:lstStyle>
          <a:p>
            <a:r>
              <a:rPr lang="en-US" dirty="0">
                <a:solidFill>
                  <a:srgbClr val="F18F25"/>
                </a:solidFill>
              </a:rPr>
              <a:t>A Pathway To 3 Cents per </a:t>
            </a:r>
            <a:r>
              <a:rPr lang="en-US" dirty="0" smtClean="0">
                <a:solidFill>
                  <a:srgbClr val="F18F25"/>
                </a:solidFill>
              </a:rPr>
              <a:t>kWh</a:t>
            </a:r>
          </a:p>
        </p:txBody>
      </p:sp>
      <p:sp>
        <p:nvSpPr>
          <p:cNvPr id="2" name="Slide Number Placeholder 1"/>
          <p:cNvSpPr>
            <a:spLocks noGrp="1"/>
          </p:cNvSpPr>
          <p:nvPr>
            <p:ph type="sldNum" sz="quarter" idx="4"/>
          </p:nvPr>
        </p:nvSpPr>
        <p:spPr/>
        <p:txBody>
          <a:bodyPr/>
          <a:lstStyle/>
          <a:p>
            <a:pPr algn="ctr"/>
            <a:fld id="{6C18F691-EA95-6046-80B7-51AACA2B9C03}" type="slidenum">
              <a:rPr lang="en-US" smtClean="0"/>
              <a:pPr algn="ctr"/>
              <a:t>5</a:t>
            </a:fld>
            <a:endParaRPr lang="en-US" dirty="0"/>
          </a:p>
        </p:txBody>
      </p:sp>
      <p:sp>
        <p:nvSpPr>
          <p:cNvPr id="15" name="TextBox 14"/>
          <p:cNvSpPr txBox="1"/>
          <p:nvPr/>
        </p:nvSpPr>
        <p:spPr>
          <a:xfrm>
            <a:off x="370926" y="5233196"/>
            <a:ext cx="1133330" cy="923330"/>
          </a:xfrm>
          <a:prstGeom prst="rect">
            <a:avLst/>
          </a:prstGeom>
          <a:noFill/>
        </p:spPr>
        <p:txBody>
          <a:bodyPr wrap="square" lIns="91440" rtlCol="0">
            <a:noAutofit/>
          </a:bodyPr>
          <a:lstStyle/>
          <a:p>
            <a:pPr algn="ctr"/>
            <a:r>
              <a:rPr lang="en-US" sz="1600" dirty="0" smtClean="0">
                <a:solidFill>
                  <a:schemeClr val="bg2">
                    <a:lumMod val="50000"/>
                  </a:schemeClr>
                </a:solidFill>
              </a:rPr>
              <a:t>2016</a:t>
            </a:r>
          </a:p>
          <a:p>
            <a:pPr algn="ctr"/>
            <a:r>
              <a:rPr lang="en-US" sz="1600" dirty="0" smtClean="0">
                <a:solidFill>
                  <a:schemeClr val="bg2">
                    <a:lumMod val="50000"/>
                  </a:schemeClr>
                </a:solidFill>
              </a:rPr>
              <a:t>Benchmark</a:t>
            </a:r>
            <a:endParaRPr lang="en-US" sz="1600" dirty="0">
              <a:solidFill>
                <a:schemeClr val="bg2">
                  <a:lumMod val="50000"/>
                </a:schemeClr>
              </a:solidFill>
            </a:endParaRPr>
          </a:p>
        </p:txBody>
      </p:sp>
      <p:sp>
        <p:nvSpPr>
          <p:cNvPr id="16" name="TextBox 15"/>
          <p:cNvSpPr txBox="1"/>
          <p:nvPr/>
        </p:nvSpPr>
        <p:spPr>
          <a:xfrm>
            <a:off x="4555979" y="5233196"/>
            <a:ext cx="1720115"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Improve Lifetime:</a:t>
            </a:r>
          </a:p>
          <a:p>
            <a:pPr algn="ctr">
              <a:lnSpc>
                <a:spcPct val="90000"/>
              </a:lnSpc>
            </a:pPr>
            <a:r>
              <a:rPr lang="en-US" sz="1200" dirty="0" smtClean="0">
                <a:solidFill>
                  <a:srgbClr val="6B737C"/>
                </a:solidFill>
              </a:rPr>
              <a:t>30 to 50 years</a:t>
            </a:r>
          </a:p>
          <a:p>
            <a:pPr algn="ctr">
              <a:lnSpc>
                <a:spcPct val="90000"/>
              </a:lnSpc>
            </a:pPr>
            <a:r>
              <a:rPr lang="en-US" sz="1400" dirty="0" smtClean="0">
                <a:solidFill>
                  <a:srgbClr val="6B737C"/>
                </a:solidFill>
              </a:rPr>
              <a:t>and </a:t>
            </a:r>
            <a:r>
              <a:rPr lang="en-US" sz="1400" dirty="0">
                <a:solidFill>
                  <a:srgbClr val="6B737C"/>
                </a:solidFill>
              </a:rPr>
              <a:t>Lower </a:t>
            </a:r>
            <a:r>
              <a:rPr lang="en-US" sz="1400" dirty="0" smtClean="0">
                <a:solidFill>
                  <a:srgbClr val="6B737C"/>
                </a:solidFill>
              </a:rPr>
              <a:t>Degradation </a:t>
            </a:r>
            <a:r>
              <a:rPr lang="en-US" sz="1400" dirty="0">
                <a:solidFill>
                  <a:srgbClr val="6B737C"/>
                </a:solidFill>
              </a:rPr>
              <a:t>Rate:</a:t>
            </a:r>
          </a:p>
          <a:p>
            <a:pPr algn="ctr">
              <a:lnSpc>
                <a:spcPct val="90000"/>
              </a:lnSpc>
            </a:pPr>
            <a:r>
              <a:rPr lang="en-US" sz="1200" dirty="0">
                <a:solidFill>
                  <a:srgbClr val="6B737C"/>
                </a:solidFill>
              </a:rPr>
              <a:t>0.75% to </a:t>
            </a:r>
            <a:r>
              <a:rPr lang="en-US" sz="1200" dirty="0" smtClean="0">
                <a:solidFill>
                  <a:srgbClr val="6B737C"/>
                </a:solidFill>
              </a:rPr>
              <a:t>0.2% /year</a:t>
            </a:r>
            <a:endParaRPr lang="en-US" sz="1200" dirty="0">
              <a:solidFill>
                <a:srgbClr val="6B737C"/>
              </a:solidFill>
            </a:endParaRPr>
          </a:p>
          <a:p>
            <a:pPr algn="ctr">
              <a:lnSpc>
                <a:spcPct val="90000"/>
              </a:lnSpc>
            </a:pPr>
            <a:endParaRPr lang="en-US" sz="1200" dirty="0">
              <a:solidFill>
                <a:srgbClr val="6B737C"/>
              </a:solidFill>
            </a:endParaRPr>
          </a:p>
        </p:txBody>
      </p:sp>
      <p:sp>
        <p:nvSpPr>
          <p:cNvPr id="17" name="TextBox 16"/>
          <p:cNvSpPr txBox="1"/>
          <p:nvPr/>
        </p:nvSpPr>
        <p:spPr>
          <a:xfrm>
            <a:off x="1820086" y="5233196"/>
            <a:ext cx="1332743"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a:t>
            </a:r>
            <a:r>
              <a:rPr lang="en-US" sz="1400" b="1" dirty="0" smtClean="0">
                <a:solidFill>
                  <a:srgbClr val="6B737C"/>
                </a:solidFill>
              </a:rPr>
              <a:t>Sustainable</a:t>
            </a:r>
            <a:r>
              <a:rPr lang="en-US" sz="1400" dirty="0" smtClean="0">
                <a:solidFill>
                  <a:srgbClr val="6B737C"/>
                </a:solidFill>
              </a:rPr>
              <a:t> Module Price:</a:t>
            </a:r>
          </a:p>
          <a:p>
            <a:pPr algn="ctr">
              <a:lnSpc>
                <a:spcPct val="90000"/>
              </a:lnSpc>
            </a:pPr>
            <a:r>
              <a:rPr lang="en-US" sz="1200" dirty="0" smtClean="0">
                <a:solidFill>
                  <a:srgbClr val="6B737C"/>
                </a:solidFill>
              </a:rPr>
              <a:t>$0.65 to $0.30/W</a:t>
            </a:r>
            <a:endParaRPr lang="en-US" sz="1200" dirty="0">
              <a:solidFill>
                <a:srgbClr val="6B737C"/>
              </a:solidFill>
            </a:endParaRPr>
          </a:p>
        </p:txBody>
      </p:sp>
      <p:sp>
        <p:nvSpPr>
          <p:cNvPr id="19" name="TextBox 18"/>
          <p:cNvSpPr txBox="1"/>
          <p:nvPr/>
        </p:nvSpPr>
        <p:spPr>
          <a:xfrm>
            <a:off x="6280492" y="5233196"/>
            <a:ext cx="1345734"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O&amp;M:</a:t>
            </a:r>
          </a:p>
          <a:p>
            <a:pPr algn="ctr">
              <a:lnSpc>
                <a:spcPct val="90000"/>
              </a:lnSpc>
            </a:pPr>
            <a:r>
              <a:rPr lang="en-US" sz="1200" dirty="0" smtClean="0">
                <a:solidFill>
                  <a:srgbClr val="6B737C"/>
                </a:solidFill>
              </a:rPr>
              <a:t>$14 </a:t>
            </a:r>
            <a:r>
              <a:rPr lang="en-US" sz="1200" dirty="0">
                <a:solidFill>
                  <a:srgbClr val="6B737C"/>
                </a:solidFill>
              </a:rPr>
              <a:t>to </a:t>
            </a:r>
          </a:p>
          <a:p>
            <a:pPr algn="ctr">
              <a:lnSpc>
                <a:spcPct val="90000"/>
              </a:lnSpc>
            </a:pPr>
            <a:r>
              <a:rPr lang="en-US" sz="1200" dirty="0" smtClean="0">
                <a:solidFill>
                  <a:srgbClr val="6B737C"/>
                </a:solidFill>
              </a:rPr>
              <a:t>$4/kW-yr</a:t>
            </a:r>
            <a:endParaRPr lang="en-US" sz="1200" dirty="0">
              <a:solidFill>
                <a:srgbClr val="6B737C"/>
              </a:solidFill>
            </a:endParaRPr>
          </a:p>
        </p:txBody>
      </p:sp>
      <p:sp>
        <p:nvSpPr>
          <p:cNvPr id="20" name="TextBox 19"/>
          <p:cNvSpPr txBox="1"/>
          <p:nvPr/>
        </p:nvSpPr>
        <p:spPr>
          <a:xfrm>
            <a:off x="3240565" y="5233196"/>
            <a:ext cx="1396978"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Balance of System Hardware and Soft Costs</a:t>
            </a:r>
          </a:p>
          <a:p>
            <a:pPr algn="ctr">
              <a:lnSpc>
                <a:spcPct val="90000"/>
              </a:lnSpc>
            </a:pPr>
            <a:r>
              <a:rPr lang="en-US" sz="1200" dirty="0" smtClean="0">
                <a:solidFill>
                  <a:srgbClr val="6B737C"/>
                </a:solidFill>
              </a:rPr>
              <a:t>$0.85 to $0.55/W</a:t>
            </a:r>
            <a:endParaRPr lang="en-US" sz="1200" dirty="0">
              <a:solidFill>
                <a:srgbClr val="6B737C"/>
              </a:solidFill>
            </a:endParaRPr>
          </a:p>
        </p:txBody>
      </p:sp>
      <p:sp>
        <p:nvSpPr>
          <p:cNvPr id="22" name="TextBox 21"/>
          <p:cNvSpPr txBox="1"/>
          <p:nvPr/>
        </p:nvSpPr>
        <p:spPr>
          <a:xfrm>
            <a:off x="7760311" y="5233196"/>
            <a:ext cx="1186335" cy="923330"/>
          </a:xfrm>
          <a:prstGeom prst="rect">
            <a:avLst/>
          </a:prstGeom>
          <a:noFill/>
        </p:spPr>
        <p:txBody>
          <a:bodyPr wrap="square" lIns="91440" rtlCol="0">
            <a:noAutofit/>
          </a:bodyPr>
          <a:lstStyle/>
          <a:p>
            <a:pPr algn="ctr">
              <a:lnSpc>
                <a:spcPct val="90000"/>
              </a:lnSpc>
            </a:pPr>
            <a:r>
              <a:rPr lang="en-US" sz="1600" dirty="0" smtClean="0">
                <a:solidFill>
                  <a:schemeClr val="bg2">
                    <a:lumMod val="50000"/>
                  </a:schemeClr>
                </a:solidFill>
              </a:rPr>
              <a:t>SunShot 2030</a:t>
            </a:r>
          </a:p>
          <a:p>
            <a:pPr algn="ctr">
              <a:lnSpc>
                <a:spcPct val="90000"/>
              </a:lnSpc>
            </a:pPr>
            <a:r>
              <a:rPr lang="en-US" sz="1600" dirty="0" smtClean="0">
                <a:solidFill>
                  <a:schemeClr val="bg2">
                    <a:lumMod val="50000"/>
                  </a:schemeClr>
                </a:solidFill>
              </a:rPr>
              <a:t>Goal</a:t>
            </a:r>
          </a:p>
        </p:txBody>
      </p:sp>
      <p:sp>
        <p:nvSpPr>
          <p:cNvPr id="24" name="TextBox 23"/>
          <p:cNvSpPr txBox="1"/>
          <p:nvPr/>
        </p:nvSpPr>
        <p:spPr>
          <a:xfrm>
            <a:off x="200946" y="6331231"/>
            <a:ext cx="6640608" cy="461665"/>
          </a:xfrm>
          <a:prstGeom prst="rect">
            <a:avLst/>
          </a:prstGeom>
          <a:noFill/>
        </p:spPr>
        <p:txBody>
          <a:bodyPr wrap="square" rtlCol="0">
            <a:spAutoFit/>
          </a:bodyPr>
          <a:lstStyle/>
          <a:p>
            <a:pPr>
              <a:defRPr sz="1800" b="1" i="0" u="none" strike="noStrike" kern="1200" baseline="0">
                <a:solidFill>
                  <a:srgbClr val="4B545D"/>
                </a:solidFill>
                <a:latin typeface="+mn-lt"/>
                <a:ea typeface="+mn-ea"/>
                <a:cs typeface="+mn-cs"/>
              </a:defRPr>
            </a:pPr>
            <a:r>
              <a:rPr lang="en-US" sz="1200" dirty="0"/>
              <a:t>100 MW</a:t>
            </a:r>
            <a:r>
              <a:rPr lang="en-US" sz="1200" baseline="-25000" dirty="0"/>
              <a:t>(DC) </a:t>
            </a:r>
            <a:r>
              <a:rPr lang="en-US" sz="1200" baseline="-25000" dirty="0" smtClean="0"/>
              <a:t> </a:t>
            </a:r>
            <a:r>
              <a:rPr lang="en-US" sz="1200" dirty="0" smtClean="0"/>
              <a:t>One</a:t>
            </a:r>
            <a:r>
              <a:rPr lang="en-US" sz="1200" dirty="0"/>
              <a:t>-Axis Tracking Systems With 1,860 kWh</a:t>
            </a:r>
            <a:r>
              <a:rPr lang="en-US" sz="1200" baseline="-25000" dirty="0"/>
              <a:t>(AC)</a:t>
            </a:r>
            <a:r>
              <a:rPr lang="en-US" sz="1200" dirty="0"/>
              <a:t>/kW</a:t>
            </a:r>
            <a:r>
              <a:rPr lang="en-US" sz="1200" baseline="-25000" dirty="0"/>
              <a:t>(DC) </a:t>
            </a:r>
            <a:r>
              <a:rPr lang="en-US" sz="1200" baseline="-25000" dirty="0" smtClean="0"/>
              <a:t> </a:t>
            </a:r>
            <a:r>
              <a:rPr lang="en-US" sz="1200" dirty="0" smtClean="0"/>
              <a:t>First</a:t>
            </a:r>
            <a:r>
              <a:rPr lang="en-US" sz="1200" dirty="0"/>
              <a:t>-Year Performance. </a:t>
            </a:r>
          </a:p>
          <a:p>
            <a:pPr>
              <a:defRPr sz="1800" b="1" i="0" u="none" strike="noStrike" kern="1200" baseline="0">
                <a:solidFill>
                  <a:srgbClr val="4B545D"/>
                </a:solidFill>
                <a:latin typeface="+mn-lt"/>
                <a:ea typeface="+mn-ea"/>
                <a:cs typeface="+mn-cs"/>
              </a:defRPr>
            </a:pPr>
            <a:r>
              <a:rPr lang="en-US" sz="1200" dirty="0"/>
              <a:t>Includes 5 Year MACRS. Cost of capital is 7% and inflation is 2.5%.</a:t>
            </a:r>
          </a:p>
        </p:txBody>
      </p:sp>
      <p:sp>
        <p:nvSpPr>
          <p:cNvPr id="21" name="TextBox 20"/>
          <p:cNvSpPr txBox="1"/>
          <p:nvPr/>
        </p:nvSpPr>
        <p:spPr>
          <a:xfrm>
            <a:off x="4852621" y="1215272"/>
            <a:ext cx="4546713" cy="1200329"/>
          </a:xfrm>
          <a:prstGeom prst="rect">
            <a:avLst/>
          </a:prstGeom>
          <a:noFill/>
        </p:spPr>
        <p:txBody>
          <a:bodyPr wrap="square" rtlCol="0">
            <a:spAutoFit/>
          </a:bodyPr>
          <a:lstStyle/>
          <a:p>
            <a:r>
              <a:rPr lang="en-US" dirty="0" smtClean="0"/>
              <a:t>O&amp;M cost can be reduced by automation. Example 1: Automated field inspection by thermal and electroluminescence imaging.</a:t>
            </a:r>
            <a:br>
              <a:rPr lang="en-US" dirty="0" smtClean="0"/>
            </a:br>
            <a:r>
              <a:rPr lang="en-US" dirty="0" smtClean="0"/>
              <a:t>Example 2: Automated panel cleaning.</a:t>
            </a:r>
          </a:p>
        </p:txBody>
      </p:sp>
      <p:sp>
        <p:nvSpPr>
          <p:cNvPr id="23" name="Oval 22"/>
          <p:cNvSpPr/>
          <p:nvPr/>
        </p:nvSpPr>
        <p:spPr>
          <a:xfrm>
            <a:off x="6213060" y="2894696"/>
            <a:ext cx="1256988" cy="1235565"/>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817556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lgn="ctr"/>
            <a:fld id="{532EC4BD-B57B-4B4A-948D-87199E97207C}" type="slidenum">
              <a:rPr lang="en-US" smtClean="0"/>
              <a:pPr algn="ctr"/>
              <a:t>6</a:t>
            </a:fld>
            <a:endParaRPr lang="en-US"/>
          </a:p>
        </p:txBody>
      </p:sp>
      <p:sp>
        <p:nvSpPr>
          <p:cNvPr id="4" name="Title 3"/>
          <p:cNvSpPr>
            <a:spLocks noGrp="1"/>
          </p:cNvSpPr>
          <p:nvPr>
            <p:ph type="title"/>
          </p:nvPr>
        </p:nvSpPr>
        <p:spPr/>
        <p:txBody>
          <a:bodyPr/>
          <a:lstStyle/>
          <a:p>
            <a:r>
              <a:rPr lang="en-US" dirty="0" smtClean="0"/>
              <a:t>Average Solar Resource Calculation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70" y="1075624"/>
            <a:ext cx="8970760" cy="4838230"/>
          </a:xfrm>
          <a:prstGeom prst="rect">
            <a:avLst/>
          </a:prstGeom>
        </p:spPr>
      </p:pic>
      <p:sp>
        <p:nvSpPr>
          <p:cNvPr id="2" name="TextBox 1"/>
          <p:cNvSpPr txBox="1"/>
          <p:nvPr/>
        </p:nvSpPr>
        <p:spPr>
          <a:xfrm>
            <a:off x="6619875" y="3463636"/>
            <a:ext cx="2370186" cy="1931940"/>
          </a:xfrm>
          <a:prstGeom prst="rect">
            <a:avLst/>
          </a:prstGeom>
          <a:solidFill>
            <a:schemeClr val="bg1"/>
          </a:solidFill>
        </p:spPr>
        <p:txBody>
          <a:bodyPr wrap="square" tIns="0" bIns="0" rtlCol="0" anchor="ctr">
            <a:noAutofit/>
          </a:bodyPr>
          <a:lstStyle/>
          <a:p>
            <a:r>
              <a:rPr lang="en-US" sz="1050" dirty="0">
                <a:solidFill>
                  <a:schemeClr val="bg2">
                    <a:lumMod val="25000"/>
                  </a:schemeClr>
                </a:solidFill>
              </a:rPr>
              <a:t>The amount of power that is produced by a PV system depends upon the solar resource </a:t>
            </a:r>
            <a:r>
              <a:rPr lang="en-US" sz="1050" dirty="0" smtClean="0">
                <a:solidFill>
                  <a:schemeClr val="bg2">
                    <a:lumMod val="25000"/>
                  </a:schemeClr>
                </a:solidFill>
              </a:rPr>
              <a:t>availability (in addition to other factors like temperature and snowfall), </a:t>
            </a:r>
            <a:r>
              <a:rPr lang="en-US" sz="1050" dirty="0">
                <a:solidFill>
                  <a:schemeClr val="bg2">
                    <a:lumMod val="25000"/>
                  </a:schemeClr>
                </a:solidFill>
              </a:rPr>
              <a:t>which is location dependent. The median solar resource for the United States is represented by Kansas City, MO, while the highest solar resource is represented by Daggett, CA, and the lowest solar resource is represented by Seattle, WA. </a:t>
            </a:r>
            <a:endParaRPr lang="en-US" sz="900" dirty="0"/>
          </a:p>
        </p:txBody>
      </p:sp>
    </p:spTree>
    <p:extLst>
      <p:ext uri="{BB962C8B-B14F-4D97-AF65-F5344CB8AC3E}">
        <p14:creationId xmlns:p14="http://schemas.microsoft.com/office/powerpoint/2010/main" val="4439208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238" y="95250"/>
            <a:ext cx="9047137" cy="5349874"/>
          </a:xfrm>
          <a:prstGeom prst="rect">
            <a:avLst/>
          </a:prstGeom>
        </p:spPr>
      </p:pic>
      <p:sp>
        <p:nvSpPr>
          <p:cNvPr id="53" name="Rectangle 52"/>
          <p:cNvSpPr/>
          <p:nvPr/>
        </p:nvSpPr>
        <p:spPr>
          <a:xfrm>
            <a:off x="76200" y="6324600"/>
            <a:ext cx="2433109"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457200" y="0"/>
            <a:ext cx="8229600" cy="93456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a:solidFill>
                  <a:srgbClr val="F38F26"/>
                </a:solidFill>
                <a:latin typeface="Calibri"/>
                <a:ea typeface="+mj-ea"/>
                <a:cs typeface="Calibri"/>
              </a:defRPr>
            </a:lvl1pPr>
          </a:lstStyle>
          <a:p>
            <a:r>
              <a:rPr lang="en-US" dirty="0" smtClean="0">
                <a:solidFill>
                  <a:srgbClr val="F18F25"/>
                </a:solidFill>
              </a:rPr>
              <a:t>Another </a:t>
            </a:r>
            <a:r>
              <a:rPr lang="en-US" dirty="0">
                <a:solidFill>
                  <a:srgbClr val="F18F25"/>
                </a:solidFill>
              </a:rPr>
              <a:t>Pathway To 3 Cents per </a:t>
            </a:r>
            <a:r>
              <a:rPr lang="en-US" dirty="0" smtClean="0">
                <a:solidFill>
                  <a:srgbClr val="F18F25"/>
                </a:solidFill>
              </a:rPr>
              <a:t>kWh</a:t>
            </a:r>
          </a:p>
        </p:txBody>
      </p:sp>
      <p:sp>
        <p:nvSpPr>
          <p:cNvPr id="2" name="Slide Number Placeholder 1"/>
          <p:cNvSpPr>
            <a:spLocks noGrp="1"/>
          </p:cNvSpPr>
          <p:nvPr>
            <p:ph type="sldNum" sz="quarter" idx="4"/>
          </p:nvPr>
        </p:nvSpPr>
        <p:spPr/>
        <p:txBody>
          <a:bodyPr/>
          <a:lstStyle/>
          <a:p>
            <a:pPr algn="ctr"/>
            <a:fld id="{6C18F691-EA95-6046-80B7-51AACA2B9C03}" type="slidenum">
              <a:rPr lang="en-US" smtClean="0"/>
              <a:pPr algn="ctr"/>
              <a:t>7</a:t>
            </a:fld>
            <a:endParaRPr lang="en-US" dirty="0"/>
          </a:p>
        </p:txBody>
      </p:sp>
      <p:sp>
        <p:nvSpPr>
          <p:cNvPr id="15" name="TextBox 14"/>
          <p:cNvSpPr txBox="1"/>
          <p:nvPr/>
        </p:nvSpPr>
        <p:spPr>
          <a:xfrm>
            <a:off x="289361" y="5328446"/>
            <a:ext cx="1133330" cy="923330"/>
          </a:xfrm>
          <a:prstGeom prst="rect">
            <a:avLst/>
          </a:prstGeom>
          <a:noFill/>
        </p:spPr>
        <p:txBody>
          <a:bodyPr wrap="square" lIns="91440" rtlCol="0">
            <a:noAutofit/>
          </a:bodyPr>
          <a:lstStyle/>
          <a:p>
            <a:pPr algn="ctr"/>
            <a:r>
              <a:rPr lang="en-US" sz="1600" dirty="0" smtClean="0">
                <a:solidFill>
                  <a:schemeClr val="bg2">
                    <a:lumMod val="50000"/>
                  </a:schemeClr>
                </a:solidFill>
              </a:rPr>
              <a:t>2016</a:t>
            </a:r>
          </a:p>
          <a:p>
            <a:pPr algn="ctr"/>
            <a:r>
              <a:rPr lang="en-US" sz="1600" dirty="0" smtClean="0">
                <a:solidFill>
                  <a:schemeClr val="bg2">
                    <a:lumMod val="50000"/>
                  </a:schemeClr>
                </a:solidFill>
              </a:rPr>
              <a:t>Benchmark</a:t>
            </a:r>
            <a:endParaRPr lang="en-US" sz="1600" dirty="0">
              <a:solidFill>
                <a:schemeClr val="bg2">
                  <a:lumMod val="50000"/>
                </a:schemeClr>
              </a:solidFill>
            </a:endParaRPr>
          </a:p>
        </p:txBody>
      </p:sp>
      <p:sp>
        <p:nvSpPr>
          <p:cNvPr id="16" name="TextBox 15"/>
          <p:cNvSpPr txBox="1"/>
          <p:nvPr/>
        </p:nvSpPr>
        <p:spPr>
          <a:xfrm>
            <a:off x="6436545" y="5328446"/>
            <a:ext cx="1056456"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Cost of Capital:</a:t>
            </a:r>
          </a:p>
          <a:p>
            <a:pPr algn="ctr">
              <a:lnSpc>
                <a:spcPct val="90000"/>
              </a:lnSpc>
            </a:pPr>
            <a:r>
              <a:rPr lang="en-US" sz="1200" dirty="0" smtClean="0">
                <a:solidFill>
                  <a:srgbClr val="6B737C"/>
                </a:solidFill>
              </a:rPr>
              <a:t>7.0% to 6.0%</a:t>
            </a:r>
            <a:endParaRPr lang="en-US" sz="1200" dirty="0">
              <a:solidFill>
                <a:srgbClr val="6B737C"/>
              </a:solidFill>
            </a:endParaRPr>
          </a:p>
        </p:txBody>
      </p:sp>
      <p:sp>
        <p:nvSpPr>
          <p:cNvPr id="17" name="TextBox 16"/>
          <p:cNvSpPr txBox="1"/>
          <p:nvPr/>
        </p:nvSpPr>
        <p:spPr>
          <a:xfrm>
            <a:off x="1437756" y="5328446"/>
            <a:ext cx="1332743"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a:t>
            </a:r>
            <a:r>
              <a:rPr lang="en-US" sz="1400" b="1" dirty="0" smtClean="0">
                <a:solidFill>
                  <a:srgbClr val="6B737C"/>
                </a:solidFill>
              </a:rPr>
              <a:t>Sustainable</a:t>
            </a:r>
            <a:r>
              <a:rPr lang="en-US" sz="1400" dirty="0" smtClean="0">
                <a:solidFill>
                  <a:srgbClr val="6B737C"/>
                </a:solidFill>
              </a:rPr>
              <a:t> Module Price:</a:t>
            </a:r>
          </a:p>
          <a:p>
            <a:pPr algn="ctr">
              <a:lnSpc>
                <a:spcPct val="90000"/>
              </a:lnSpc>
            </a:pPr>
            <a:r>
              <a:rPr lang="en-US" sz="1200" dirty="0" smtClean="0">
                <a:solidFill>
                  <a:srgbClr val="6B737C"/>
                </a:solidFill>
              </a:rPr>
              <a:t>$0.65 to $0.35/W</a:t>
            </a:r>
            <a:endParaRPr lang="en-US" sz="1200" dirty="0">
              <a:solidFill>
                <a:srgbClr val="6B737C"/>
              </a:solidFill>
            </a:endParaRPr>
          </a:p>
        </p:txBody>
      </p:sp>
      <p:sp>
        <p:nvSpPr>
          <p:cNvPr id="18" name="TextBox 17"/>
          <p:cNvSpPr txBox="1"/>
          <p:nvPr/>
        </p:nvSpPr>
        <p:spPr>
          <a:xfrm>
            <a:off x="3873500" y="5328445"/>
            <a:ext cx="1571625" cy="973929"/>
          </a:xfrm>
          <a:prstGeom prst="rect">
            <a:avLst/>
          </a:prstGeom>
          <a:noFill/>
        </p:spPr>
        <p:txBody>
          <a:bodyPr wrap="square" lIns="91440" rtlCol="0">
            <a:noAutofit/>
          </a:bodyPr>
          <a:lstStyle/>
          <a:p>
            <a:pPr algn="ctr">
              <a:lnSpc>
                <a:spcPct val="90000"/>
              </a:lnSpc>
            </a:pPr>
            <a:r>
              <a:rPr lang="en-US" sz="1400" dirty="0">
                <a:solidFill>
                  <a:srgbClr val="6B737C"/>
                </a:solidFill>
              </a:rPr>
              <a:t>Improve Lifetime:</a:t>
            </a:r>
          </a:p>
          <a:p>
            <a:pPr algn="ctr">
              <a:lnSpc>
                <a:spcPct val="90000"/>
              </a:lnSpc>
            </a:pPr>
            <a:r>
              <a:rPr lang="en-US" sz="1200" dirty="0">
                <a:solidFill>
                  <a:srgbClr val="6B737C"/>
                </a:solidFill>
              </a:rPr>
              <a:t>30 to 50 years</a:t>
            </a:r>
          </a:p>
          <a:p>
            <a:pPr algn="ctr">
              <a:lnSpc>
                <a:spcPct val="90000"/>
              </a:lnSpc>
            </a:pPr>
            <a:r>
              <a:rPr lang="en-US" sz="1400" dirty="0">
                <a:solidFill>
                  <a:srgbClr val="6B737C"/>
                </a:solidFill>
              </a:rPr>
              <a:t>and Lower Degradation Rate:</a:t>
            </a:r>
          </a:p>
          <a:p>
            <a:pPr algn="ctr">
              <a:lnSpc>
                <a:spcPct val="90000"/>
              </a:lnSpc>
            </a:pPr>
            <a:r>
              <a:rPr lang="en-US" sz="1200" dirty="0">
                <a:solidFill>
                  <a:srgbClr val="6B737C"/>
                </a:solidFill>
              </a:rPr>
              <a:t>0.75% to </a:t>
            </a:r>
            <a:r>
              <a:rPr lang="en-US" sz="1200" dirty="0" smtClean="0">
                <a:solidFill>
                  <a:srgbClr val="6B737C"/>
                </a:solidFill>
              </a:rPr>
              <a:t>0.2% </a:t>
            </a:r>
            <a:r>
              <a:rPr lang="en-US" sz="1200" dirty="0">
                <a:solidFill>
                  <a:srgbClr val="6B737C"/>
                </a:solidFill>
              </a:rPr>
              <a:t>/year</a:t>
            </a:r>
          </a:p>
          <a:p>
            <a:pPr algn="ctr">
              <a:lnSpc>
                <a:spcPct val="90000"/>
              </a:lnSpc>
            </a:pPr>
            <a:endParaRPr lang="en-US" sz="1200" dirty="0">
              <a:solidFill>
                <a:srgbClr val="6B737C"/>
              </a:solidFill>
            </a:endParaRPr>
          </a:p>
        </p:txBody>
      </p:sp>
      <p:sp>
        <p:nvSpPr>
          <p:cNvPr id="19" name="TextBox 18"/>
          <p:cNvSpPr txBox="1"/>
          <p:nvPr/>
        </p:nvSpPr>
        <p:spPr>
          <a:xfrm>
            <a:off x="5373907" y="5328446"/>
            <a:ext cx="998194"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O&amp;M:</a:t>
            </a:r>
          </a:p>
          <a:p>
            <a:pPr algn="ctr">
              <a:lnSpc>
                <a:spcPct val="90000"/>
              </a:lnSpc>
            </a:pPr>
            <a:r>
              <a:rPr lang="en-US" sz="1200" dirty="0" smtClean="0">
                <a:solidFill>
                  <a:srgbClr val="6B737C"/>
                </a:solidFill>
              </a:rPr>
              <a:t>$14 </a:t>
            </a:r>
            <a:r>
              <a:rPr lang="en-US" sz="1200" dirty="0">
                <a:solidFill>
                  <a:srgbClr val="6B737C"/>
                </a:solidFill>
              </a:rPr>
              <a:t>to </a:t>
            </a:r>
          </a:p>
          <a:p>
            <a:pPr algn="ctr">
              <a:lnSpc>
                <a:spcPct val="90000"/>
              </a:lnSpc>
            </a:pPr>
            <a:r>
              <a:rPr lang="en-US" sz="1200" dirty="0" smtClean="0">
                <a:solidFill>
                  <a:srgbClr val="6B737C"/>
                </a:solidFill>
              </a:rPr>
              <a:t>$4/kW-yr</a:t>
            </a:r>
            <a:endParaRPr lang="en-US" sz="1200" dirty="0">
              <a:solidFill>
                <a:srgbClr val="6B737C"/>
              </a:solidFill>
            </a:endParaRPr>
          </a:p>
        </p:txBody>
      </p:sp>
      <p:sp>
        <p:nvSpPr>
          <p:cNvPr id="20" name="TextBox 19"/>
          <p:cNvSpPr txBox="1"/>
          <p:nvPr/>
        </p:nvSpPr>
        <p:spPr>
          <a:xfrm>
            <a:off x="2663356" y="5328446"/>
            <a:ext cx="1305906"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Balance of System Hardware and Soft Costs</a:t>
            </a:r>
          </a:p>
          <a:p>
            <a:pPr algn="ctr">
              <a:lnSpc>
                <a:spcPct val="90000"/>
              </a:lnSpc>
            </a:pPr>
            <a:r>
              <a:rPr lang="en-US" sz="1200" dirty="0" smtClean="0">
                <a:solidFill>
                  <a:srgbClr val="6B737C"/>
                </a:solidFill>
              </a:rPr>
              <a:t>$0.85 to $0.60/W</a:t>
            </a:r>
            <a:endParaRPr lang="en-US" sz="1200" dirty="0">
              <a:solidFill>
                <a:srgbClr val="6B737C"/>
              </a:solidFill>
            </a:endParaRPr>
          </a:p>
        </p:txBody>
      </p:sp>
      <p:sp>
        <p:nvSpPr>
          <p:cNvPr id="22" name="TextBox 21"/>
          <p:cNvSpPr txBox="1"/>
          <p:nvPr/>
        </p:nvSpPr>
        <p:spPr>
          <a:xfrm>
            <a:off x="7825455" y="5328446"/>
            <a:ext cx="1121191" cy="923330"/>
          </a:xfrm>
          <a:prstGeom prst="rect">
            <a:avLst/>
          </a:prstGeom>
          <a:noFill/>
        </p:spPr>
        <p:txBody>
          <a:bodyPr wrap="square" lIns="91440" rtlCol="0">
            <a:noAutofit/>
          </a:bodyPr>
          <a:lstStyle/>
          <a:p>
            <a:pPr algn="ctr">
              <a:lnSpc>
                <a:spcPct val="90000"/>
              </a:lnSpc>
            </a:pPr>
            <a:r>
              <a:rPr lang="en-US" sz="1600" dirty="0" smtClean="0">
                <a:solidFill>
                  <a:schemeClr val="bg2">
                    <a:lumMod val="50000"/>
                  </a:schemeClr>
                </a:solidFill>
              </a:rPr>
              <a:t>SunShot 2030</a:t>
            </a:r>
          </a:p>
          <a:p>
            <a:pPr algn="ctr">
              <a:lnSpc>
                <a:spcPct val="90000"/>
              </a:lnSpc>
            </a:pPr>
            <a:r>
              <a:rPr lang="en-US" sz="1600" dirty="0" smtClean="0">
                <a:solidFill>
                  <a:schemeClr val="bg2">
                    <a:lumMod val="50000"/>
                  </a:schemeClr>
                </a:solidFill>
              </a:rPr>
              <a:t>Goal</a:t>
            </a:r>
          </a:p>
        </p:txBody>
      </p:sp>
      <p:sp>
        <p:nvSpPr>
          <p:cNvPr id="24" name="TextBox 23"/>
          <p:cNvSpPr txBox="1"/>
          <p:nvPr/>
        </p:nvSpPr>
        <p:spPr>
          <a:xfrm>
            <a:off x="200946" y="6331231"/>
            <a:ext cx="6640608" cy="461665"/>
          </a:xfrm>
          <a:prstGeom prst="rect">
            <a:avLst/>
          </a:prstGeom>
          <a:noFill/>
        </p:spPr>
        <p:txBody>
          <a:bodyPr wrap="square" rtlCol="0">
            <a:spAutoFit/>
          </a:bodyPr>
          <a:lstStyle/>
          <a:p>
            <a:pPr>
              <a:defRPr sz="1800" b="1" i="0" u="none" strike="noStrike" kern="1200" baseline="0">
                <a:solidFill>
                  <a:srgbClr val="4B545D"/>
                </a:solidFill>
                <a:latin typeface="+mn-lt"/>
                <a:ea typeface="+mn-ea"/>
                <a:cs typeface="+mn-cs"/>
              </a:defRPr>
            </a:pPr>
            <a:r>
              <a:rPr lang="en-US" sz="1200" dirty="0"/>
              <a:t>100 MW</a:t>
            </a:r>
            <a:r>
              <a:rPr lang="en-US" sz="1200" baseline="-25000" dirty="0"/>
              <a:t>(DC) </a:t>
            </a:r>
            <a:r>
              <a:rPr lang="en-US" sz="1200" baseline="-25000" dirty="0" smtClean="0"/>
              <a:t> </a:t>
            </a:r>
            <a:r>
              <a:rPr lang="en-US" sz="1200" dirty="0" smtClean="0"/>
              <a:t>One</a:t>
            </a:r>
            <a:r>
              <a:rPr lang="en-US" sz="1200" dirty="0"/>
              <a:t>-Axis Tracking Systems With 1,860 kWh</a:t>
            </a:r>
            <a:r>
              <a:rPr lang="en-US" sz="1200" baseline="-25000" dirty="0"/>
              <a:t>(AC)</a:t>
            </a:r>
            <a:r>
              <a:rPr lang="en-US" sz="1200" dirty="0"/>
              <a:t>/kW</a:t>
            </a:r>
            <a:r>
              <a:rPr lang="en-US" sz="1200" baseline="-25000" dirty="0"/>
              <a:t>(DC) </a:t>
            </a:r>
            <a:r>
              <a:rPr lang="en-US" sz="1200" baseline="-25000" dirty="0" smtClean="0"/>
              <a:t> </a:t>
            </a:r>
            <a:r>
              <a:rPr lang="en-US" sz="1200" dirty="0" smtClean="0"/>
              <a:t>First</a:t>
            </a:r>
            <a:r>
              <a:rPr lang="en-US" sz="1200" dirty="0"/>
              <a:t>-Year Performance. </a:t>
            </a:r>
          </a:p>
          <a:p>
            <a:pPr>
              <a:defRPr sz="1800" b="1" i="0" u="none" strike="noStrike" kern="1200" baseline="0">
                <a:solidFill>
                  <a:srgbClr val="4B545D"/>
                </a:solidFill>
                <a:latin typeface="+mn-lt"/>
                <a:ea typeface="+mn-ea"/>
                <a:cs typeface="+mn-cs"/>
              </a:defRPr>
            </a:pPr>
            <a:r>
              <a:rPr lang="en-US" sz="1200" dirty="0"/>
              <a:t>Includes 5 Year MACRS. </a:t>
            </a:r>
          </a:p>
        </p:txBody>
      </p:sp>
      <p:sp>
        <p:nvSpPr>
          <p:cNvPr id="4" name="TextBox 3"/>
          <p:cNvSpPr txBox="1"/>
          <p:nvPr/>
        </p:nvSpPr>
        <p:spPr>
          <a:xfrm>
            <a:off x="3126661" y="1789471"/>
            <a:ext cx="556563" cy="338554"/>
          </a:xfrm>
          <a:prstGeom prst="rect">
            <a:avLst/>
          </a:prstGeom>
          <a:solidFill>
            <a:schemeClr val="bg1"/>
          </a:solidFill>
        </p:spPr>
        <p:txBody>
          <a:bodyPr wrap="none" rtlCol="0">
            <a:spAutoFit/>
          </a:bodyPr>
          <a:lstStyle/>
          <a:p>
            <a:r>
              <a:rPr lang="en-US" sz="1600" dirty="0" smtClean="0">
                <a:solidFill>
                  <a:srgbClr val="FF9900"/>
                </a:solidFill>
              </a:rPr>
              <a:t>0.9</a:t>
            </a:r>
            <a:r>
              <a:rPr lang="en-US" sz="1400" dirty="0" smtClean="0">
                <a:solidFill>
                  <a:srgbClr val="FF9900"/>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FF9900"/>
              </a:solidFill>
            </a:endParaRPr>
          </a:p>
        </p:txBody>
      </p:sp>
    </p:spTree>
    <p:extLst>
      <p:ext uri="{BB962C8B-B14F-4D97-AF65-F5344CB8AC3E}">
        <p14:creationId xmlns:p14="http://schemas.microsoft.com/office/powerpoint/2010/main" val="21363005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677" y="957601"/>
            <a:ext cx="8912323" cy="4266032"/>
          </a:xfrm>
          <a:prstGeom prst="rect">
            <a:avLst/>
          </a:prstGeom>
        </p:spPr>
      </p:pic>
      <p:sp>
        <p:nvSpPr>
          <p:cNvPr id="53" name="Rectangle 52"/>
          <p:cNvSpPr/>
          <p:nvPr/>
        </p:nvSpPr>
        <p:spPr>
          <a:xfrm>
            <a:off x="76200" y="6324600"/>
            <a:ext cx="2433109"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457200" y="240964"/>
            <a:ext cx="8229600" cy="5730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a:solidFill>
                  <a:srgbClr val="F38F26"/>
                </a:solidFill>
                <a:latin typeface="Calibri"/>
                <a:ea typeface="+mj-ea"/>
                <a:cs typeface="Calibri"/>
              </a:defRPr>
            </a:lvl1pPr>
          </a:lstStyle>
          <a:p>
            <a:r>
              <a:rPr lang="en-US" dirty="0">
                <a:solidFill>
                  <a:srgbClr val="F18F25"/>
                </a:solidFill>
              </a:rPr>
              <a:t>A Pathway To 5 Cents per </a:t>
            </a:r>
            <a:r>
              <a:rPr lang="en-US" dirty="0" smtClean="0">
                <a:solidFill>
                  <a:srgbClr val="F18F25"/>
                </a:solidFill>
              </a:rPr>
              <a:t>kWh for Residential PV</a:t>
            </a:r>
            <a:endParaRPr lang="en-US" baseline="30000" dirty="0">
              <a:solidFill>
                <a:srgbClr val="F18F25"/>
              </a:solidFill>
            </a:endParaRPr>
          </a:p>
        </p:txBody>
      </p:sp>
      <p:sp>
        <p:nvSpPr>
          <p:cNvPr id="2" name="Slide Number Placeholder 1"/>
          <p:cNvSpPr>
            <a:spLocks noGrp="1"/>
          </p:cNvSpPr>
          <p:nvPr>
            <p:ph type="sldNum" sz="quarter" idx="4"/>
          </p:nvPr>
        </p:nvSpPr>
        <p:spPr/>
        <p:txBody>
          <a:bodyPr/>
          <a:lstStyle/>
          <a:p>
            <a:pPr algn="ctr"/>
            <a:fld id="{6C18F691-EA95-6046-80B7-51AACA2B9C03}" type="slidenum">
              <a:rPr lang="en-US" smtClean="0"/>
              <a:pPr algn="ctr"/>
              <a:t>8</a:t>
            </a:fld>
            <a:endParaRPr lang="en-US" dirty="0"/>
          </a:p>
        </p:txBody>
      </p:sp>
      <p:sp>
        <p:nvSpPr>
          <p:cNvPr id="8" name="TextBox 7"/>
          <p:cNvSpPr txBox="1"/>
          <p:nvPr/>
        </p:nvSpPr>
        <p:spPr>
          <a:xfrm>
            <a:off x="200946" y="6371235"/>
            <a:ext cx="6149054" cy="461665"/>
          </a:xfrm>
          <a:prstGeom prst="rect">
            <a:avLst/>
          </a:prstGeom>
          <a:noFill/>
        </p:spPr>
        <p:txBody>
          <a:bodyPr wrap="square" rtlCol="0">
            <a:spAutoFit/>
          </a:bodyPr>
          <a:lstStyle/>
          <a:p>
            <a:pPr>
              <a:defRPr sz="1800" b="1" i="0" u="none" strike="noStrike" kern="1200" baseline="0">
                <a:solidFill>
                  <a:srgbClr val="4B545D"/>
                </a:solidFill>
                <a:latin typeface="+mn-lt"/>
                <a:ea typeface="+mn-ea"/>
                <a:cs typeface="+mn-cs"/>
              </a:defRPr>
            </a:pPr>
            <a:r>
              <a:rPr lang="en-US" sz="1200" dirty="0" smtClean="0"/>
              <a:t>5.6 kw</a:t>
            </a:r>
            <a:r>
              <a:rPr lang="en-US" sz="1200" baseline="-25000" dirty="0" smtClean="0"/>
              <a:t>(dc) </a:t>
            </a:r>
            <a:r>
              <a:rPr lang="en-US" sz="1200" dirty="0" smtClean="0"/>
              <a:t>residential systems with 1,470 kwh</a:t>
            </a:r>
            <a:r>
              <a:rPr lang="en-US" sz="1200" baseline="-25000" dirty="0" smtClean="0"/>
              <a:t>(ac)</a:t>
            </a:r>
            <a:r>
              <a:rPr lang="en-US" sz="1200" dirty="0" smtClean="0"/>
              <a:t>/kw</a:t>
            </a:r>
            <a:r>
              <a:rPr lang="en-US" sz="1200" baseline="-25000" dirty="0" smtClean="0"/>
              <a:t>(dc)</a:t>
            </a:r>
            <a:r>
              <a:rPr lang="en-US" sz="1200" dirty="0" smtClean="0"/>
              <a:t> first-year performance. Includes 5 year MACRS. 2016 ITC lines indicate low, median, and high U.S. solar resources.</a:t>
            </a:r>
            <a:endParaRPr lang="en-US" sz="1200" dirty="0">
              <a:solidFill>
                <a:schemeClr val="accent2"/>
              </a:solidFill>
            </a:endParaRPr>
          </a:p>
        </p:txBody>
      </p:sp>
      <p:sp>
        <p:nvSpPr>
          <p:cNvPr id="15" name="TextBox 14"/>
          <p:cNvSpPr txBox="1"/>
          <p:nvPr/>
        </p:nvSpPr>
        <p:spPr>
          <a:xfrm>
            <a:off x="289361" y="5164813"/>
            <a:ext cx="1133330" cy="923330"/>
          </a:xfrm>
          <a:prstGeom prst="rect">
            <a:avLst/>
          </a:prstGeom>
          <a:noFill/>
        </p:spPr>
        <p:txBody>
          <a:bodyPr wrap="square" lIns="91440" rtlCol="0">
            <a:noAutofit/>
          </a:bodyPr>
          <a:lstStyle/>
          <a:p>
            <a:pPr algn="ctr"/>
            <a:r>
              <a:rPr lang="en-US" sz="1600" dirty="0" smtClean="0">
                <a:solidFill>
                  <a:schemeClr val="bg2">
                    <a:lumMod val="50000"/>
                  </a:schemeClr>
                </a:solidFill>
              </a:rPr>
              <a:t>2016</a:t>
            </a:r>
          </a:p>
          <a:p>
            <a:pPr algn="ctr"/>
            <a:r>
              <a:rPr lang="en-US" sz="1600" dirty="0" smtClean="0">
                <a:solidFill>
                  <a:schemeClr val="bg2">
                    <a:lumMod val="50000"/>
                  </a:schemeClr>
                </a:solidFill>
              </a:rPr>
              <a:t>Benchmark</a:t>
            </a:r>
            <a:endParaRPr lang="en-US" sz="1600" dirty="0">
              <a:solidFill>
                <a:schemeClr val="bg2">
                  <a:lumMod val="50000"/>
                </a:schemeClr>
              </a:solidFill>
            </a:endParaRPr>
          </a:p>
        </p:txBody>
      </p:sp>
      <p:sp>
        <p:nvSpPr>
          <p:cNvPr id="16" name="TextBox 15"/>
          <p:cNvSpPr txBox="1"/>
          <p:nvPr/>
        </p:nvSpPr>
        <p:spPr>
          <a:xfrm>
            <a:off x="1351937" y="5164813"/>
            <a:ext cx="996686"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Improve Module Efficiency:</a:t>
            </a:r>
          </a:p>
          <a:p>
            <a:pPr algn="ctr">
              <a:lnSpc>
                <a:spcPct val="90000"/>
              </a:lnSpc>
            </a:pPr>
            <a:r>
              <a:rPr lang="en-US" sz="1200" dirty="0" smtClean="0">
                <a:solidFill>
                  <a:srgbClr val="6B737C"/>
                </a:solidFill>
              </a:rPr>
              <a:t>16% to 25%</a:t>
            </a:r>
            <a:endParaRPr lang="en-US" sz="1200" dirty="0">
              <a:solidFill>
                <a:srgbClr val="6B737C"/>
              </a:solidFill>
            </a:endParaRPr>
          </a:p>
        </p:txBody>
      </p:sp>
      <p:sp>
        <p:nvSpPr>
          <p:cNvPr id="17" name="TextBox 16"/>
          <p:cNvSpPr txBox="1"/>
          <p:nvPr/>
        </p:nvSpPr>
        <p:spPr>
          <a:xfrm>
            <a:off x="2289185" y="5164813"/>
            <a:ext cx="1332743"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Lower Sustainable Module Price:</a:t>
            </a:r>
          </a:p>
          <a:p>
            <a:pPr algn="ctr">
              <a:lnSpc>
                <a:spcPct val="90000"/>
              </a:lnSpc>
            </a:pPr>
            <a:r>
              <a:rPr lang="en-US" sz="1200" dirty="0" smtClean="0">
                <a:solidFill>
                  <a:srgbClr val="6B737C"/>
                </a:solidFill>
              </a:rPr>
              <a:t>$0.60 to $0.30/W</a:t>
            </a:r>
            <a:endParaRPr lang="en-US" sz="1200" dirty="0">
              <a:solidFill>
                <a:srgbClr val="6B737C"/>
              </a:solidFill>
            </a:endParaRPr>
          </a:p>
        </p:txBody>
      </p:sp>
      <p:sp>
        <p:nvSpPr>
          <p:cNvPr id="18" name="TextBox 17"/>
          <p:cNvSpPr txBox="1"/>
          <p:nvPr/>
        </p:nvSpPr>
        <p:spPr>
          <a:xfrm>
            <a:off x="3420777" y="5164813"/>
            <a:ext cx="1338565"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Improve Reliability:</a:t>
            </a:r>
          </a:p>
          <a:p>
            <a:pPr algn="ctr">
              <a:lnSpc>
                <a:spcPct val="90000"/>
              </a:lnSpc>
            </a:pPr>
            <a:r>
              <a:rPr lang="en-US" sz="1200" dirty="0" smtClean="0">
                <a:solidFill>
                  <a:srgbClr val="6B737C"/>
                </a:solidFill>
              </a:rPr>
              <a:t>0.75% to 0.2% per year, 30 Year Inverter Life, $20 to $7/kW-</a:t>
            </a:r>
            <a:r>
              <a:rPr lang="en-US" sz="1200" dirty="0" err="1" smtClean="0">
                <a:solidFill>
                  <a:srgbClr val="6B737C"/>
                </a:solidFill>
              </a:rPr>
              <a:t>yr</a:t>
            </a:r>
            <a:r>
              <a:rPr lang="en-US" sz="1200" dirty="0" smtClean="0">
                <a:solidFill>
                  <a:srgbClr val="6B737C"/>
                </a:solidFill>
              </a:rPr>
              <a:t> O&amp;M</a:t>
            </a:r>
            <a:endParaRPr lang="en-US" sz="1200" dirty="0">
              <a:solidFill>
                <a:srgbClr val="6B737C"/>
              </a:solidFill>
            </a:endParaRPr>
          </a:p>
        </p:txBody>
      </p:sp>
      <p:sp>
        <p:nvSpPr>
          <p:cNvPr id="19" name="TextBox 18"/>
          <p:cNvSpPr txBox="1"/>
          <p:nvPr/>
        </p:nvSpPr>
        <p:spPr>
          <a:xfrm>
            <a:off x="4677967" y="5164813"/>
            <a:ext cx="998194"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Reduce Hardware Costs:</a:t>
            </a:r>
          </a:p>
          <a:p>
            <a:pPr algn="ctr">
              <a:lnSpc>
                <a:spcPct val="90000"/>
              </a:lnSpc>
            </a:pPr>
            <a:r>
              <a:rPr lang="en-US" sz="1200" dirty="0">
                <a:solidFill>
                  <a:srgbClr val="6B737C"/>
                </a:solidFill>
              </a:rPr>
              <a:t>$0.60 to </a:t>
            </a:r>
          </a:p>
          <a:p>
            <a:pPr algn="ctr">
              <a:lnSpc>
                <a:spcPct val="90000"/>
              </a:lnSpc>
            </a:pPr>
            <a:r>
              <a:rPr lang="en-US" sz="1200" dirty="0">
                <a:solidFill>
                  <a:srgbClr val="6B737C"/>
                </a:solidFill>
              </a:rPr>
              <a:t>$</a:t>
            </a:r>
            <a:r>
              <a:rPr lang="en-US" sz="1200" dirty="0" smtClean="0">
                <a:solidFill>
                  <a:srgbClr val="6B737C"/>
                </a:solidFill>
              </a:rPr>
              <a:t>0.20</a:t>
            </a:r>
            <a:r>
              <a:rPr lang="en-US" sz="1200" dirty="0">
                <a:solidFill>
                  <a:srgbClr val="6B737C"/>
                </a:solidFill>
              </a:rPr>
              <a:t>/W</a:t>
            </a:r>
          </a:p>
        </p:txBody>
      </p:sp>
      <p:sp>
        <p:nvSpPr>
          <p:cNvPr id="20" name="TextBox 19"/>
          <p:cNvSpPr txBox="1"/>
          <p:nvPr/>
        </p:nvSpPr>
        <p:spPr>
          <a:xfrm>
            <a:off x="5658610" y="5164813"/>
            <a:ext cx="1232463"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Reduce Soft Costs:</a:t>
            </a:r>
          </a:p>
          <a:p>
            <a:pPr algn="ctr">
              <a:lnSpc>
                <a:spcPct val="90000"/>
              </a:lnSpc>
            </a:pPr>
            <a:r>
              <a:rPr lang="en-US" sz="1200" dirty="0" smtClean="0">
                <a:solidFill>
                  <a:srgbClr val="6B737C"/>
                </a:solidFill>
              </a:rPr>
              <a:t>$1.7 to $0.60/W</a:t>
            </a:r>
            <a:endParaRPr lang="en-US" sz="1200" dirty="0">
              <a:solidFill>
                <a:srgbClr val="6B737C"/>
              </a:solidFill>
            </a:endParaRPr>
          </a:p>
        </p:txBody>
      </p:sp>
      <p:sp>
        <p:nvSpPr>
          <p:cNvPr id="21" name="TextBox 20"/>
          <p:cNvSpPr txBox="1"/>
          <p:nvPr/>
        </p:nvSpPr>
        <p:spPr>
          <a:xfrm>
            <a:off x="6780206" y="5164813"/>
            <a:ext cx="1101179" cy="923330"/>
          </a:xfrm>
          <a:prstGeom prst="rect">
            <a:avLst/>
          </a:prstGeom>
          <a:noFill/>
        </p:spPr>
        <p:txBody>
          <a:bodyPr wrap="square" lIns="91440" rtlCol="0">
            <a:noAutofit/>
          </a:bodyPr>
          <a:lstStyle/>
          <a:p>
            <a:pPr algn="ctr">
              <a:lnSpc>
                <a:spcPct val="90000"/>
              </a:lnSpc>
            </a:pPr>
            <a:r>
              <a:rPr lang="en-US" sz="1400" dirty="0" smtClean="0">
                <a:solidFill>
                  <a:srgbClr val="6B737C"/>
                </a:solidFill>
              </a:rPr>
              <a:t>Obtain Lower Financing Rates:</a:t>
            </a:r>
          </a:p>
          <a:p>
            <a:pPr algn="ctr">
              <a:lnSpc>
                <a:spcPct val="90000"/>
              </a:lnSpc>
            </a:pPr>
            <a:r>
              <a:rPr lang="en-US" sz="1200" dirty="0" smtClean="0">
                <a:solidFill>
                  <a:srgbClr val="6B737C"/>
                </a:solidFill>
              </a:rPr>
              <a:t>7.5% to 6%</a:t>
            </a:r>
            <a:endParaRPr lang="en-US" sz="1200" dirty="0">
              <a:solidFill>
                <a:srgbClr val="6B737C"/>
              </a:solidFill>
            </a:endParaRPr>
          </a:p>
        </p:txBody>
      </p:sp>
      <p:sp>
        <p:nvSpPr>
          <p:cNvPr id="22" name="TextBox 21"/>
          <p:cNvSpPr txBox="1"/>
          <p:nvPr/>
        </p:nvSpPr>
        <p:spPr>
          <a:xfrm>
            <a:off x="7835455" y="5164813"/>
            <a:ext cx="1121191" cy="923330"/>
          </a:xfrm>
          <a:prstGeom prst="rect">
            <a:avLst/>
          </a:prstGeom>
          <a:noFill/>
        </p:spPr>
        <p:txBody>
          <a:bodyPr wrap="square" lIns="91440" rtlCol="0">
            <a:noAutofit/>
          </a:bodyPr>
          <a:lstStyle/>
          <a:p>
            <a:pPr algn="ctr">
              <a:lnSpc>
                <a:spcPct val="90000"/>
              </a:lnSpc>
            </a:pPr>
            <a:r>
              <a:rPr lang="en-US" sz="1600" dirty="0" err="1" smtClean="0">
                <a:solidFill>
                  <a:schemeClr val="bg2">
                    <a:lumMod val="50000"/>
                  </a:schemeClr>
                </a:solidFill>
              </a:rPr>
              <a:t>SunShot</a:t>
            </a:r>
            <a:r>
              <a:rPr lang="en-US" sz="1600" dirty="0" smtClean="0">
                <a:solidFill>
                  <a:schemeClr val="bg2">
                    <a:lumMod val="50000"/>
                  </a:schemeClr>
                </a:solidFill>
              </a:rPr>
              <a:t> 2030</a:t>
            </a:r>
          </a:p>
          <a:p>
            <a:pPr algn="ctr">
              <a:lnSpc>
                <a:spcPct val="90000"/>
              </a:lnSpc>
            </a:pPr>
            <a:r>
              <a:rPr lang="en-US" sz="1600" dirty="0" smtClean="0">
                <a:solidFill>
                  <a:schemeClr val="bg2">
                    <a:lumMod val="50000"/>
                  </a:schemeClr>
                </a:solidFill>
              </a:rPr>
              <a:t>Residential</a:t>
            </a:r>
          </a:p>
          <a:p>
            <a:pPr algn="ctr">
              <a:lnSpc>
                <a:spcPct val="90000"/>
              </a:lnSpc>
            </a:pPr>
            <a:r>
              <a:rPr lang="en-US" sz="1600" dirty="0" smtClean="0">
                <a:solidFill>
                  <a:schemeClr val="bg2">
                    <a:lumMod val="50000"/>
                  </a:schemeClr>
                </a:solidFill>
              </a:rPr>
              <a:t>Goal</a:t>
            </a:r>
            <a:endParaRPr lang="en-US" sz="1400" dirty="0">
              <a:solidFill>
                <a:schemeClr val="bg2">
                  <a:lumMod val="50000"/>
                </a:schemeClr>
              </a:solidFill>
            </a:endParaRPr>
          </a:p>
        </p:txBody>
      </p:sp>
      <p:sp>
        <p:nvSpPr>
          <p:cNvPr id="5" name="Rectangle 4"/>
          <p:cNvSpPr/>
          <p:nvPr/>
        </p:nvSpPr>
        <p:spPr>
          <a:xfrm>
            <a:off x="1446556" y="3137248"/>
            <a:ext cx="5861915" cy="3170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7119" r="40229" b="6582"/>
          <a:stretch/>
        </p:blipFill>
        <p:spPr>
          <a:xfrm>
            <a:off x="1762884" y="3114426"/>
            <a:ext cx="2802817" cy="2780113"/>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8076" y="3255048"/>
            <a:ext cx="2430603" cy="2679894"/>
          </a:xfrm>
          <a:prstGeom prst="rect">
            <a:avLst/>
          </a:prstGeom>
        </p:spPr>
      </p:pic>
      <p:cxnSp>
        <p:nvCxnSpPr>
          <p:cNvPr id="6" name="Straight Arrow Connector 5"/>
          <p:cNvCxnSpPr/>
          <p:nvPr/>
        </p:nvCxnSpPr>
        <p:spPr>
          <a:xfrm flipH="1">
            <a:off x="4348078" y="2848466"/>
            <a:ext cx="1581168" cy="633628"/>
          </a:xfrm>
          <a:prstGeom prst="straightConnector1">
            <a:avLst/>
          </a:prstGeom>
          <a:ln>
            <a:solidFill>
              <a:srgbClr val="23499C"/>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2416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par>
                          <p:cTn id="8" fill="hold">
                            <p:stCondLst>
                              <p:cond delay="0"/>
                            </p:stCondLst>
                            <p:childTnLst>
                              <p:par>
                                <p:cTn id="9" presetID="53" presetClass="entr" presetSubtype="16"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par>
                                <p:cTn id="14" presetID="53"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unShot2015">
  <a:themeElements>
    <a:clrScheme name="SunShot">
      <a:dk1>
        <a:srgbClr val="4B545D"/>
      </a:dk1>
      <a:lt1>
        <a:srgbClr val="FFFFFF"/>
      </a:lt1>
      <a:dk2>
        <a:srgbClr val="4B545D"/>
      </a:dk2>
      <a:lt2>
        <a:srgbClr val="E3E4E5"/>
      </a:lt2>
      <a:accent1>
        <a:srgbClr val="F18F25"/>
      </a:accent1>
      <a:accent2>
        <a:srgbClr val="EE6525"/>
      </a:accent2>
      <a:accent3>
        <a:srgbClr val="FDC125"/>
      </a:accent3>
      <a:accent4>
        <a:srgbClr val="C10B1E"/>
      </a:accent4>
      <a:accent5>
        <a:srgbClr val="1C997B"/>
      </a:accent5>
      <a:accent6>
        <a:srgbClr val="1B8EB4"/>
      </a:accent6>
      <a:hlink>
        <a:srgbClr val="F18F25"/>
      </a:hlink>
      <a:folHlink>
        <a:srgbClr val="B3B3B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Sunshot.thmx</Template>
  <TotalTime>6978</TotalTime>
  <Words>1458</Words>
  <Application>Microsoft Macintosh PowerPoint</Application>
  <PresentationFormat>On-screen Show (4:3)</PresentationFormat>
  <Paragraphs>144</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SunShot2015</vt:lpstr>
      <vt:lpstr>PowerPoint Presentation</vt:lpstr>
      <vt:lpstr>PowerPoint Presentation</vt:lpstr>
      <vt:lpstr>PowerPoint Presentation</vt:lpstr>
      <vt:lpstr>PowerPoint Presentation</vt:lpstr>
      <vt:lpstr>PowerPoint Presentation</vt:lpstr>
      <vt:lpstr>Average Solar Resource Calculation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Basore, Paul A.</dc:creator>
  <dc:description>Updated 050713</dc:description>
  <cp:lastModifiedBy>Dawn Washelesky</cp:lastModifiedBy>
  <cp:revision>599</cp:revision>
  <cp:lastPrinted>2016-11-08T13:38:10Z</cp:lastPrinted>
  <dcterms:created xsi:type="dcterms:W3CDTF">2016-01-27T19:52:39Z</dcterms:created>
  <dcterms:modified xsi:type="dcterms:W3CDTF">2016-11-09T18:36:55Z</dcterms:modified>
</cp:coreProperties>
</file>