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84" r:id="rId1"/>
  </p:sldMasterIdLst>
  <p:notesMasterIdLst>
    <p:notesMasterId r:id="rId3"/>
  </p:notesMasterIdLst>
  <p:handoutMasterIdLst>
    <p:handoutMasterId r:id="rId4"/>
  </p:handoutMasterIdLst>
  <p:sldIdLst>
    <p:sldId id="450" r:id="rId2"/>
  </p:sldIdLst>
  <p:sldSz cx="9144000" cy="6858000" type="screen4x3"/>
  <p:notesSz cx="7077075" cy="9369425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51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" initials="K" lastIdx="19" clrIdx="0"/>
  <p:cmAuthor id="1" name="Kester, David" initials="KD" lastIdx="5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8" autoAdjust="0"/>
    <p:restoredTop sz="96754" autoAdjust="0"/>
  </p:normalViewPr>
  <p:slideViewPr>
    <p:cSldViewPr>
      <p:cViewPr>
        <p:scale>
          <a:sx n="77" d="100"/>
          <a:sy n="77" d="100"/>
        </p:scale>
        <p:origin x="-133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222" y="84"/>
      </p:cViewPr>
      <p:guideLst>
        <p:guide orient="horz" pos="29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66517" cy="468633"/>
          </a:xfrm>
          <a:prstGeom prst="rect">
            <a:avLst/>
          </a:prstGeom>
        </p:spPr>
        <p:txBody>
          <a:bodyPr vert="horz" lIns="92889" tIns="46444" rIns="92889" bIns="464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944" y="2"/>
            <a:ext cx="3066517" cy="468633"/>
          </a:xfrm>
          <a:prstGeom prst="rect">
            <a:avLst/>
          </a:prstGeom>
        </p:spPr>
        <p:txBody>
          <a:bodyPr vert="horz" lIns="92889" tIns="46444" rIns="92889" bIns="46444" rtlCol="0"/>
          <a:lstStyle>
            <a:lvl1pPr algn="r">
              <a:defRPr sz="1200"/>
            </a:lvl1pPr>
          </a:lstStyle>
          <a:p>
            <a:fld id="{B0A70632-49DA-4942-B5AF-BCEB91A900F1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99185"/>
            <a:ext cx="3066517" cy="468633"/>
          </a:xfrm>
          <a:prstGeom prst="rect">
            <a:avLst/>
          </a:prstGeom>
        </p:spPr>
        <p:txBody>
          <a:bodyPr vert="horz" lIns="92889" tIns="46444" rIns="92889" bIns="464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944" y="8899185"/>
            <a:ext cx="3066517" cy="468633"/>
          </a:xfrm>
          <a:prstGeom prst="rect">
            <a:avLst/>
          </a:prstGeom>
        </p:spPr>
        <p:txBody>
          <a:bodyPr vert="horz" lIns="92889" tIns="46444" rIns="92889" bIns="46444" rtlCol="0" anchor="b"/>
          <a:lstStyle>
            <a:lvl1pPr algn="r">
              <a:defRPr sz="1200"/>
            </a:lvl1pPr>
          </a:lstStyle>
          <a:p>
            <a:fld id="{20FFCDBD-7DC1-4B53-BE8E-C17506852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0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701675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8034" y="4451202"/>
            <a:ext cx="5661013" cy="421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2" tIns="46977" rIns="93952" bIns="469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119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9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quaredstrategies.com/department-of-energy.htm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quaredstrategies.com/department-of-energy.htm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605427006.jpg"/>
          <p:cNvPicPr>
            <a:picLocks noChangeAspect="1"/>
          </p:cNvPicPr>
          <p:nvPr userDrawn="1"/>
        </p:nvPicPr>
        <p:blipFill>
          <a:blip r:embed="rId2" cstate="print">
            <a:lum bright="30000"/>
          </a:blip>
          <a:srcRect l="44444" t="58333" b="29167"/>
          <a:stretch>
            <a:fillRect/>
          </a:stretch>
        </p:blipFill>
        <p:spPr>
          <a:xfrm>
            <a:off x="1" y="-50504"/>
            <a:ext cx="9143999" cy="964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377430"/>
            <a:ext cx="8534400" cy="21558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r">
              <a:defRPr baseline="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4533255"/>
            <a:ext cx="85344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</a:t>
            </a:r>
          </a:p>
          <a:p>
            <a:r>
              <a:rPr lang="en-US" dirty="0" smtClean="0"/>
              <a:t>Presenter’s Title</a:t>
            </a:r>
          </a:p>
          <a:p>
            <a:r>
              <a:rPr lang="en-US" dirty="0" smtClean="0"/>
              <a:t>Presenter’s Organization/Company</a:t>
            </a:r>
          </a:p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D15ADF84-AAC6-496F-9554-0F2745F003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008818" y="1548"/>
            <a:ext cx="465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Department of Energy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Project Management Workshop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6200000">
            <a:off x="5445076" y="182742"/>
            <a:ext cx="8579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019125" y="576590"/>
            <a:ext cx="4485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50000"/>
                  </a:schemeClr>
                </a:solidFill>
              </a:rPr>
              <a:t>“Enhancing</a:t>
            </a:r>
            <a:r>
              <a:rPr lang="en-US" sz="1200" i="1" baseline="0" dirty="0" smtClean="0">
                <a:solidFill>
                  <a:schemeClr val="accent1">
                    <a:lumMod val="50000"/>
                  </a:schemeClr>
                </a:solidFill>
              </a:rPr>
              <a:t> Project Management</a:t>
            </a:r>
            <a:r>
              <a:rPr lang="en-US" sz="1200" i="1" dirty="0" smtClean="0">
                <a:solidFill>
                  <a:schemeClr val="accent1">
                    <a:lumMod val="50000"/>
                  </a:schemeClr>
                </a:solidFill>
              </a:rPr>
              <a:t>”</a:t>
            </a:r>
            <a:endParaRPr lang="en-US" sz="1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" name="Picture 2" descr="U.S. Department of Energy seal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1" y="0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666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9"/>
          <p:cNvSpPr/>
          <p:nvPr userDrawn="1"/>
        </p:nvSpPr>
        <p:spPr>
          <a:xfrm>
            <a:off x="0" y="0"/>
            <a:ext cx="9144000" cy="927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67" dirty="0">
              <a:latin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11" name="Rectangle 22"/>
          <p:cNvSpPr>
            <a:spLocks noChangeArrowheads="1"/>
          </p:cNvSpPr>
          <p:nvPr userDrawn="1"/>
        </p:nvSpPr>
        <p:spPr bwMode="auto">
          <a:xfrm flipH="1" flipV="1">
            <a:off x="0" y="933451"/>
            <a:ext cx="9144000" cy="42863"/>
          </a:xfrm>
          <a:prstGeom prst="rect">
            <a:avLst/>
          </a:prstGeom>
          <a:solidFill>
            <a:srgbClr val="00A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>
            <a:lvl1pPr eaLnBrk="0" hangingPunct="0"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067" dirty="0" smtClean="0">
              <a:solidFill>
                <a:srgbClr val="FFFFFF"/>
              </a:solidFill>
              <a:sym typeface="Times New Roman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 userDrawn="1"/>
        </p:nvSpPr>
        <p:spPr bwMode="auto">
          <a:xfrm flipH="1" flipV="1">
            <a:off x="0" y="933451"/>
            <a:ext cx="9144000" cy="42863"/>
          </a:xfrm>
          <a:prstGeom prst="rect">
            <a:avLst/>
          </a:prstGeom>
          <a:solidFill>
            <a:srgbClr val="00A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>
            <a:lvl1pPr eaLnBrk="0" hangingPunct="0"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067" dirty="0" smtClean="0">
              <a:solidFill>
                <a:srgbClr val="FFFFFF"/>
              </a:solidFill>
              <a:sym typeface="Times New Roman" pitchFamily="18" charset="0"/>
            </a:endParaRPr>
          </a:p>
        </p:txBody>
      </p:sp>
      <p:pic>
        <p:nvPicPr>
          <p:cNvPr id="13" name="Picture 7" descr="Fancy DOE Se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45720"/>
            <a:ext cx="819146" cy="81914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4572000" cy="2743200"/>
          </a:xfrm>
          <a:prstGeom prst="rect">
            <a:avLst/>
          </a:prstGeom>
        </p:spPr>
        <p:txBody>
          <a:bodyPr/>
          <a:lstStyle>
            <a:lvl1pPr marL="203203" indent="-203203">
              <a:buSzPct val="125000"/>
              <a:buFont typeface="Arial" pitchFamily="34" charset="0"/>
              <a:buChar char="•"/>
              <a:defRPr sz="1244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06405" indent="-203203">
              <a:defRPr sz="1244">
                <a:solidFill>
                  <a:schemeClr val="accent1">
                    <a:lumMod val="50000"/>
                  </a:schemeClr>
                </a:solidFill>
              </a:defRPr>
            </a:lvl2pPr>
            <a:lvl3pPr marL="560219" indent="-153813">
              <a:defRPr sz="1244">
                <a:solidFill>
                  <a:schemeClr val="accent1">
                    <a:lumMod val="50000"/>
                  </a:schemeClr>
                </a:solidFill>
              </a:defRPr>
            </a:lvl3pPr>
            <a:lvl4pPr marL="715443" indent="-155224">
              <a:defRPr sz="1244">
                <a:solidFill>
                  <a:schemeClr val="accent1">
                    <a:lumMod val="50000"/>
                  </a:schemeClr>
                </a:solidFill>
              </a:defRPr>
            </a:lvl4pPr>
            <a:lvl5pPr marL="918645" indent="-203203">
              <a:defRPr sz="1067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0" y="3733800"/>
            <a:ext cx="4572000" cy="2743200"/>
          </a:xfrm>
          <a:prstGeom prst="rect">
            <a:avLst/>
          </a:prstGeom>
        </p:spPr>
        <p:txBody>
          <a:bodyPr/>
          <a:lstStyle>
            <a:lvl1pPr marL="203203" indent="-203203">
              <a:buSzPct val="125000"/>
              <a:buFont typeface="Arial" pitchFamily="34" charset="0"/>
              <a:buChar char="•"/>
              <a:defRPr lang="en-US" sz="1244" b="1" kern="12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6405" indent="-203203">
              <a:tabLst>
                <a:tab pos="406405" algn="l"/>
              </a:tabLst>
              <a:defRPr sz="1244">
                <a:solidFill>
                  <a:schemeClr val="accent1">
                    <a:lumMod val="50000"/>
                  </a:schemeClr>
                </a:solidFill>
              </a:defRPr>
            </a:lvl2pPr>
            <a:lvl3pPr marL="560219" indent="-153813">
              <a:defRPr sz="1244">
                <a:solidFill>
                  <a:schemeClr val="accent1">
                    <a:lumMod val="50000"/>
                  </a:schemeClr>
                </a:solidFill>
              </a:defRPr>
            </a:lvl3pPr>
            <a:lvl4pPr marL="715443" indent="-155224">
              <a:defRPr sz="1244">
                <a:solidFill>
                  <a:schemeClr val="accent1">
                    <a:lumMod val="50000"/>
                  </a:schemeClr>
                </a:solidFill>
              </a:defRPr>
            </a:lvl4pPr>
            <a:lvl5pPr marL="918645" indent="-203203">
              <a:defRPr sz="1067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2000" y="990600"/>
            <a:ext cx="4572000" cy="2743200"/>
          </a:xfrm>
          <a:prstGeom prst="rect">
            <a:avLst/>
          </a:prstGeom>
        </p:spPr>
        <p:txBody>
          <a:bodyPr/>
          <a:lstStyle>
            <a:lvl1pPr marL="203203" indent="-203203">
              <a:buSzPct val="125000"/>
              <a:buFont typeface="Arial" pitchFamily="34" charset="0"/>
              <a:buChar char="•"/>
              <a:defRPr lang="en-US" sz="1244" b="1" kern="12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6405" indent="-203203">
              <a:defRPr sz="1244">
                <a:solidFill>
                  <a:schemeClr val="accent1">
                    <a:lumMod val="50000"/>
                  </a:schemeClr>
                </a:solidFill>
              </a:defRPr>
            </a:lvl2pPr>
            <a:lvl3pPr marL="560219" indent="-153813">
              <a:defRPr sz="1244">
                <a:solidFill>
                  <a:schemeClr val="accent1">
                    <a:lumMod val="50000"/>
                  </a:schemeClr>
                </a:solidFill>
              </a:defRPr>
            </a:lvl3pPr>
            <a:lvl4pPr marL="715443" indent="-155224">
              <a:defRPr sz="1244">
                <a:solidFill>
                  <a:schemeClr val="accent1">
                    <a:lumMod val="50000"/>
                  </a:schemeClr>
                </a:solidFill>
              </a:defRPr>
            </a:lvl4pPr>
            <a:lvl5pPr marL="918645" indent="-203203">
              <a:defRPr sz="1067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572000" y="3733800"/>
            <a:ext cx="4572000" cy="2743200"/>
          </a:xfrm>
          <a:prstGeom prst="rect">
            <a:avLst/>
          </a:prstGeom>
        </p:spPr>
        <p:txBody>
          <a:bodyPr/>
          <a:lstStyle>
            <a:lvl1pPr marL="203203" indent="-203203">
              <a:buSzPct val="125000"/>
              <a:buFont typeface="Arial" pitchFamily="34" charset="0"/>
              <a:buChar char="•"/>
              <a:defRPr lang="en-US" sz="1244" b="1" kern="12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6405" indent="-203203">
              <a:defRPr sz="1244">
                <a:solidFill>
                  <a:schemeClr val="accent1">
                    <a:lumMod val="50000"/>
                  </a:schemeClr>
                </a:solidFill>
              </a:defRPr>
            </a:lvl2pPr>
            <a:lvl3pPr marL="560219" indent="-153813">
              <a:defRPr sz="1244">
                <a:solidFill>
                  <a:schemeClr val="accent1">
                    <a:lumMod val="50000"/>
                  </a:schemeClr>
                </a:solidFill>
              </a:defRPr>
            </a:lvl3pPr>
            <a:lvl4pPr marL="715443" indent="-155224">
              <a:defRPr sz="1244">
                <a:solidFill>
                  <a:schemeClr val="accent1">
                    <a:lumMod val="50000"/>
                  </a:schemeClr>
                </a:solidFill>
              </a:defRPr>
            </a:lvl4pPr>
            <a:lvl5pPr marL="918645" indent="-203203">
              <a:defRPr sz="1067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7467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>
              <a:buNone/>
              <a:defRPr sz="2844" b="1">
                <a:solidFill>
                  <a:schemeClr val="bg1"/>
                </a:solidFill>
              </a:defRPr>
            </a:lvl1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703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62946" y="463550"/>
            <a:ext cx="781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48EC05EB-D3DC-44AC-95CC-BE0C6A8C89A6}" type="slidenum">
              <a:rPr lang="en-US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605427006.jpg"/>
          <p:cNvPicPr>
            <a:picLocks noChangeAspect="1"/>
          </p:cNvPicPr>
          <p:nvPr userDrawn="1"/>
        </p:nvPicPr>
        <p:blipFill>
          <a:blip r:embed="rId2" cstate="print">
            <a:lum bright="30000"/>
          </a:blip>
          <a:srcRect l="44444" t="58333" b="29167"/>
          <a:stretch>
            <a:fillRect/>
          </a:stretch>
        </p:blipFill>
        <p:spPr>
          <a:xfrm>
            <a:off x="1" y="-50504"/>
            <a:ext cx="9143999" cy="964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2" descr="U.S. Department of Energy seal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1" y="0"/>
            <a:ext cx="838200" cy="838200"/>
          </a:xfrm>
          <a:prstGeom prst="rect">
            <a:avLst/>
          </a:prstGeom>
          <a:noFill/>
        </p:spPr>
      </p:pic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04799" y="1219200"/>
            <a:ext cx="8534401" cy="525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D15ADF84-AAC6-496F-9554-0F2745F00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1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7493" r:id="rId1"/>
    <p:sldLayoutId id="2147487494" r:id="rId2"/>
    <p:sldLayoutId id="214748749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778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778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778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778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778">
          <a:solidFill>
            <a:schemeClr val="tx1"/>
          </a:solidFill>
          <a:latin typeface="Arial" charset="0"/>
          <a:cs typeface="Arial" charset="0"/>
        </a:defRPr>
      </a:lvl5pPr>
      <a:lvl6pPr marL="406405" algn="l" rtl="0" eaLnBrk="1" fontAlgn="base" hangingPunct="1">
        <a:spcBef>
          <a:spcPct val="0"/>
        </a:spcBef>
        <a:spcAft>
          <a:spcPct val="0"/>
        </a:spcAft>
        <a:defRPr sz="1778">
          <a:solidFill>
            <a:schemeClr val="tx1"/>
          </a:solidFill>
          <a:latin typeface="Arial" charset="0"/>
          <a:cs typeface="Arial" charset="0"/>
        </a:defRPr>
      </a:lvl6pPr>
      <a:lvl7pPr marL="812810" algn="l" rtl="0" eaLnBrk="1" fontAlgn="base" hangingPunct="1">
        <a:spcBef>
          <a:spcPct val="0"/>
        </a:spcBef>
        <a:spcAft>
          <a:spcPct val="0"/>
        </a:spcAft>
        <a:defRPr sz="1778">
          <a:solidFill>
            <a:schemeClr val="tx1"/>
          </a:solidFill>
          <a:latin typeface="Arial" charset="0"/>
          <a:cs typeface="Arial" charset="0"/>
        </a:defRPr>
      </a:lvl7pPr>
      <a:lvl8pPr marL="1219215" algn="l" rtl="0" eaLnBrk="1" fontAlgn="base" hangingPunct="1">
        <a:spcBef>
          <a:spcPct val="0"/>
        </a:spcBef>
        <a:spcAft>
          <a:spcPct val="0"/>
        </a:spcAft>
        <a:defRPr sz="1778">
          <a:solidFill>
            <a:schemeClr val="tx1"/>
          </a:solidFill>
          <a:latin typeface="Arial" charset="0"/>
          <a:cs typeface="Arial" charset="0"/>
        </a:defRPr>
      </a:lvl8pPr>
      <a:lvl9pPr marL="1625620" algn="l" rtl="0" eaLnBrk="1" fontAlgn="base" hangingPunct="1">
        <a:spcBef>
          <a:spcPct val="0"/>
        </a:spcBef>
        <a:spcAft>
          <a:spcPct val="0"/>
        </a:spcAft>
        <a:defRPr sz="1778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04804" indent="-304804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60408" indent="-25400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8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16013" indent="-20320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3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22418" indent="-20320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778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23" indent="-20320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78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235228" indent="-203203" algn="l" defTabSz="812810" rtl="0" eaLnBrk="1" latinLnBrk="0" hangingPunct="1">
        <a:spcBef>
          <a:spcPct val="20000"/>
        </a:spcBef>
        <a:buFont typeface="Arial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641633" indent="-203203" algn="l" defTabSz="812810" rtl="0" eaLnBrk="1" latinLnBrk="0" hangingPunct="1">
        <a:spcBef>
          <a:spcPct val="20000"/>
        </a:spcBef>
        <a:buFont typeface="Arial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048038" indent="-203203" algn="l" defTabSz="812810" rtl="0" eaLnBrk="1" latinLnBrk="0" hangingPunct="1">
        <a:spcBef>
          <a:spcPct val="20000"/>
        </a:spcBef>
        <a:buFont typeface="Arial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454443" indent="-203203" algn="l" defTabSz="812810" rtl="0" eaLnBrk="1" latinLnBrk="0" hangingPunct="1">
        <a:spcBef>
          <a:spcPct val="20000"/>
        </a:spcBef>
        <a:buFont typeface="Arial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990600" y="0"/>
            <a:ext cx="8153400" cy="91440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latin typeface="+mj-lt"/>
              </a:rPr>
              <a:t>EIA-748C </a:t>
            </a:r>
            <a:r>
              <a:rPr lang="en-US" sz="4000" b="1" dirty="0" smtClean="0">
                <a:latin typeface="+mj-lt"/>
              </a:rPr>
              <a:t>EVMS </a:t>
            </a:r>
            <a:r>
              <a:rPr lang="en-US" sz="4000" b="1" dirty="0" smtClean="0">
                <a:latin typeface="+mj-lt"/>
              </a:rPr>
              <a:t>Guidelines Reference</a:t>
            </a:r>
            <a:endParaRPr lang="en-US" sz="4000" b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9600" y="1118130"/>
            <a:ext cx="7180311" cy="5557837"/>
            <a:chOff x="609600" y="1118130"/>
            <a:chExt cx="7180311" cy="5557837"/>
          </a:xfrm>
        </p:grpSpPr>
        <p:pic>
          <p:nvPicPr>
            <p:cNvPr id="1026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118130"/>
              <a:ext cx="7180311" cy="555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657600" y="1292423"/>
              <a:ext cx="1219200" cy="30777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EIA-748C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4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LAUNCH_URL" val="presentation.html"/>
  <p:tag name="ARTICULATE_REFERENCE_ID" val="2f5b501a-db77-480b-91c2-8e31eca7272d"/>
  <p:tag name="ARTICULATE_SLIDE_COUNT" val="14"/>
  <p:tag name="ARTICULATE_META_COURSE_ID" val="1.1 DOE Order 413.3B EVM Requirements"/>
  <p:tag name="ARTICULATE_META_NAME" val="charles1028"/>
  <p:tag name="ARTICULATE_META_NAME_SET" val="True"/>
  <p:tag name="ARTICULATE_PROJECT_OPEN" val="1"/>
  <p:tag name="ARTICULATE_REFERENCE_TYPE_1" val="0"/>
  <p:tag name="ARTICULATE_REFERENCE_1" val="http://energy.gov/management/office-management/operational-management/project-management/policy-and-guidance"/>
  <p:tag name="ARTICULATE_REFERENCE_TITLE_1" val="DOE, Program and Project Management for the Acquisition of Capital Assets, DOE O 413.3B, Washington, DC: 11-29-2010"/>
  <p:tag name="ARTICULATE_REFERENCE_ID_1" val="b3cd4240-7ebd-4f66-ad16-a37d4d923911"/>
  <p:tag name="ARTICULATE_REFERENCE_TYPE_2" val="0"/>
  <p:tag name="ARTICULATE_REFERENCE_2" val="http://energy.gov/management/office-management/operational-management/project-management/policy-and-guidance"/>
  <p:tag name="ARTICULATE_REFERENCE_TITLE_2" val="DOE Guide 413.3-7A, Risk Management "/>
  <p:tag name="ARTICULATE_REFERENCE_ID_2" val="28da734a-b816-4296-b4f0-4d6075742568"/>
  <p:tag name="ARTICULATE_REFERENCE_TYPE_3" val="0"/>
  <p:tag name="ARTICULATE_REFERENCE_3" val="http://energy.gov/management/office-management/operational-management/project-management/policy-and-guidance"/>
  <p:tag name="ARTICULATE_REFERENCE_TITLE_3" val="DOE Guide 413.3-10A, Earned Value Management Systems  "/>
  <p:tag name="ARTICULATE_REFERENCE_ID_3" val="95a86681-fd29-4547-9ab0-a1d58ca60aab"/>
  <p:tag name="ARTICULATE_REFERENCE_TYPE_4" val="0"/>
  <p:tag name="ARTICULATE_REFERENCE_4" val="http://energy.gov/management/office-management/operational-management/project-management/policy-and-guidance"/>
  <p:tag name="ARTICULATE_REFERENCE_TITLE_4" val="DOE Guide 413.3-20, Change Control Management"/>
  <p:tag name="ARTICULATE_REFERENCE_ID_4" val="1942cc7e-edb2-4353-9416-19eac97a4d35"/>
  <p:tag name="ARTICULATE_REFERENCE_TYPE_5" val="0"/>
  <p:tag name="ARTICULATE_REFERENCE_5" val="http://energy.gov/management/office-management/operational-management/project-management/earned-value-management"/>
  <p:tag name="ARTICULATE_REFERENCE_TITLE_5" val="DOE Office of Management, Project Management, Earned Value Management website"/>
  <p:tag name="ARTICULATE_REFERENCE_ID_5" val="42da0565-64bf-4d9a-98a5-781f5beb8d49"/>
  <p:tag name="ARTICULATE_REFERENCE_TYPE_6" val="0"/>
  <p:tag name="ARTICULATE_REFERENCE_6" val="http://energy.gov/management/downloads/evms-surveillance-standard-operating-procedure-essop"/>
  <p:tag name="ARTICULATE_REFERENCE_TITLE_6" val="DOE OAPM, EVMS Surveillance Standard Operating Procedure (ESSOP) "/>
  <p:tag name="ARTICULATE_REFERENCE_ID_6" val="7844ec6d-ef89-402d-94d6-ed9808bfe84f"/>
  <p:tag name="ARTICULATE_REFERENCE_TYPE_7" val="0"/>
  <p:tag name="ARTICULATE_REFERENCE_7" val="http://energy.gov/management/downloads/earned-value-management-system-evms-and-project-analysis-standard-operating"/>
  <p:tag name="ARTICULATE_REFERENCE_TITLE_7" val="DOE OAPM, EVMS &amp; Project Analysis Standard Operating Procedure (EPASOP)"/>
  <p:tag name="ARTICULATE_REFERENCE_ID_7" val="a26f21c2-93df-4aae-a84e-96b010dded23"/>
  <p:tag name="ARTICULATE_REFERENCE_TYPE_8" val="0"/>
  <p:tag name="ARTICULATE_REFERENCE_8" val="http://webstore.ansi.org/RecordDetail.aspx?sku=EIA-748-C"/>
  <p:tag name="ARTICULATE_REFERENCE_TITLE_8" val="American National Standards Institute/Electronic Industries Alliance (ANSI/EIA) 748; FEE"/>
  <p:tag name="ARTICULATE_REFERENCE_ID_8" val="e30b8be2-7420-4e7d-8e3b-931502ffcaa3"/>
  <p:tag name="ARTICULATE_REFERENCE_TYPE_9" val="0"/>
  <p:tag name="ARTICULATE_REFERENCE_9" val="http://www.acq.osd.mil/evm/resources/guidance-references.shtml"/>
  <p:tag name="ARTICULATE_REFERENCE_TITLE_9" val="Department of Defense PARCA Integrated Program Management Report (IPMR) Implementation Guide, 1/28/2013"/>
  <p:tag name="ARTICULATE_REFERENCE_ID_9" val="46702d1d-011e-4fb0-8ca5-9e1685dcc945"/>
  <p:tag name="ARTICULATE_REFERENCE_TYPE_10" val="0"/>
  <p:tag name="ARTICULATE_REFERENCE_10" val="http://www.acq.osd.mil/evm/resources/guidance-references.shtml"/>
  <p:tag name="ARTICULATE_REFERENCE_TITLE_10" val="Department of Defense  Performance Assessments and Root Cause Analyses (PARCA) Over Target Baseline (OTB) and Over Target Schedule (OTS) Guide, 12/05/2012 "/>
  <p:tag name="ARTICULATE_REFERENCE_ID_10" val="f85e6f45-15e2-4844-83a8-839547603411"/>
  <p:tag name="ARTICULATE_REFERENCE_TYPE_11" val="0"/>
  <p:tag name="ARTICULATE_REFERENCE_11" val="http://www.acquisition.gov/far/"/>
  <p:tag name="ARTICULATE_REFERENCE_TITLE_11" val="Federal Acquisition Regulations 34.2 and 52.234, Earned Value Management Systems"/>
  <p:tag name="ARTICULATE_REFERENCE_ID_11" val="2fc95c84-49f6-4eac-b582-107564a31c5c"/>
  <p:tag name="ARTICULATE_REFERENCE_TYPE_12" val="0"/>
  <p:tag name="ARTICULATE_REFERENCE_12" val="http://www.gao.gov/new.items/d093sp.pdf"/>
  <p:tag name="ARTICULATE_REFERENCE_TITLE_12" val="GAO Cost Estimating and Assessment Guide, GAO-09-3SP. Washington, DC: March 2009"/>
  <p:tag name="ARTICULATE_REFERENCE_ID_12" val="057a4d5e-cca7-4b93-8eaf-d0727a1f271d"/>
  <p:tag name="ARTICULATE_REFERENCE_TYPE_13" val="0"/>
  <p:tag name="ARTICULATE_REFERENCE_13" val="http://www.gao.gov/assets/600/591240.pdf"/>
  <p:tag name="ARTICULATE_REFERENCE_TITLE_13" val="GAO Schedule Assessment Guide, GAO-12-12OG. Washington, DC: May 2012"/>
  <p:tag name="ARTICULATE_REFERENCE_ID_13" val="edfc1640-515c-4821-ac8e-18e768b75ea5"/>
  <p:tag name="ARTICULATE_REFERENCE_TYPE_14" val="0"/>
  <p:tag name="ARTICULATE_REFERENCE_14" val="http://www.ndia.org/Divisions/Divisions/IPMD/Pages/Documents.aspx"/>
  <p:tag name="ARTICULATE_REFERENCE_TITLE_14" val="NDIA PMSC Earned Value Management Systems Intent Guide, 2011 and  Surveillance Guide, 2011 "/>
  <p:tag name="ARTICULATE_REFERENCE_ID_14" val="c8f6d7ea-148f-492c-8b53-d6041a82ff06"/>
  <p:tag name="ARTICULATE_REFERENCE_TYPE_15" val="0"/>
  <p:tag name="ARTICULATE_REFERENCE_15" val="http://www.ndia.org/Divisions/Divisions/IPMD/Pages/Documents.aspx"/>
  <p:tag name="ARTICULATE_REFERENCE_TITLE_15" val="NDIA PMSC Planning &amp; Scheduling Excellence Guide, 2012 "/>
  <p:tag name="ARTICULATE_REFERENCE_ID_15" val="ab61dcf7-b33b-45da-a927-cd31d5469542"/>
  <p:tag name="ARTICULATE_REFERENCE_TYPE_16" val="0"/>
  <p:tag name="ARTICULATE_REFERENCE_16" val="http://www.whitehouse.gov/omb/circulars_a11_current_year_a11_toc"/>
  <p:tag name="ARTICULATE_REFERENCE_TITLE_16" val="OMB Circular A-11, Part 7, Capital Programming Guide"/>
  <p:tag name="ARTICULATE_REFERENCE_ID_16" val="b2f1a35f-3fa3-4422-93d9-9eb29ac15110"/>
  <p:tag name="ARTICULATE_REFERENCE_COUNT" val="16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492166-c:\users\charles1028\desktop\doe\presentations\snippet 1.1 doe o 413.3b evm requirements 20140705.ppt"/>
  <p:tag name="ARTICULATE_PRESENTER_VERSION" val="7"/>
  <p:tag name="ARTICULATE_USED_PAGE_ORIENTATION" val="1"/>
  <p:tag name="ARTICULATE_USED_PAGE_SIZE" val="4"/>
  <p:tag name="ARTICULATE_META_DESCRIPTION" val="1.1 DOE Order 413.3B EVM Requirements"/>
</p:tagLst>
</file>

<file path=ppt/theme/theme1.xml><?xml version="1.0" encoding="utf-8"?>
<a:theme xmlns:a="http://schemas.openxmlformats.org/drawingml/2006/main" name="DO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 w="19050">
          <a:solidFill>
            <a:schemeClr val="tx2"/>
          </a:solidFill>
        </a:ln>
      </a:spPr>
      <a:bodyPr rtlCol="0" anchor="ctr"/>
      <a:lstStyle>
        <a:defPPr algn="ctr">
          <a:defRPr sz="10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DOE Template</Template>
  <TotalTime>4636</TotalTime>
  <Pages>0</Pages>
  <Words>5</Words>
  <Characters>0</Characters>
  <Application>Microsoft Office PowerPoint</Application>
  <PresentationFormat>On-screen Show (4:3)</PresentationFormat>
  <Lines>0</Lines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DOE Template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for the Acquisition of Capital Asset Projects: The Application of DOE Order 413.3B and EVMS Interpretation Handbook (EVMSIH) to Planning, Scheduling, and Budgeting</dc:title>
  <dc:creator>K</dc:creator>
  <cp:lastModifiedBy>K</cp:lastModifiedBy>
  <cp:revision>840</cp:revision>
  <cp:lastPrinted>2016-03-14T11:39:13Z</cp:lastPrinted>
  <dcterms:created xsi:type="dcterms:W3CDTF">2015-12-29T17:59:53Z</dcterms:created>
  <dcterms:modified xsi:type="dcterms:W3CDTF">2016-03-21T12:28:00Z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Snippet 4.1 OTB OTS Implementation ku20140605</vt:lpwstr>
  </property>
  <property fmtid="{D5CDD505-2E9C-101B-9397-08002B2CF9AE}" pid="4" name="ArticulateProjectVersion">
    <vt:lpwstr>7</vt:lpwstr>
  </property>
  <property fmtid="{D5CDD505-2E9C-101B-9397-08002B2CF9AE}" pid="5" name="ArticulateGUID">
    <vt:lpwstr>1B8DC1EE-30A6-4364-AF69-C8F5FFB1E36B</vt:lpwstr>
  </property>
  <property fmtid="{D5CDD505-2E9C-101B-9397-08002B2CF9AE}" pid="6" name="ArticulateProjectFull">
    <vt:lpwstr>C:\Users\charles1028\Desktop\DOE\Presentations\Snippet 1.1 DOE O 413.3B EVM Requirements 20140705.ppta</vt:lpwstr>
  </property>
</Properties>
</file>