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  <p:sldMasterId id="2147483678" r:id="rId2"/>
  </p:sldMasterIdLst>
  <p:notesMasterIdLst>
    <p:notesMasterId r:id="rId22"/>
  </p:notesMasterIdLst>
  <p:handoutMasterIdLst>
    <p:handoutMasterId r:id="rId23"/>
  </p:handoutMasterIdLst>
  <p:sldIdLst>
    <p:sldId id="332" r:id="rId3"/>
    <p:sldId id="278" r:id="rId4"/>
    <p:sldId id="328" r:id="rId5"/>
    <p:sldId id="291" r:id="rId6"/>
    <p:sldId id="329" r:id="rId7"/>
    <p:sldId id="323" r:id="rId8"/>
    <p:sldId id="297" r:id="rId9"/>
    <p:sldId id="325" r:id="rId10"/>
    <p:sldId id="318" r:id="rId11"/>
    <p:sldId id="317" r:id="rId12"/>
    <p:sldId id="300" r:id="rId13"/>
    <p:sldId id="301" r:id="rId14"/>
    <p:sldId id="333" r:id="rId15"/>
    <p:sldId id="334" r:id="rId16"/>
    <p:sldId id="303" r:id="rId17"/>
    <p:sldId id="304" r:id="rId18"/>
    <p:sldId id="330" r:id="rId19"/>
    <p:sldId id="327" r:id="rId20"/>
    <p:sldId id="289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gersja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6875" autoAdjust="0"/>
  </p:normalViewPr>
  <p:slideViewPr>
    <p:cSldViewPr>
      <p:cViewPr>
        <p:scale>
          <a:sx n="80" d="100"/>
          <a:sy n="80" d="100"/>
        </p:scale>
        <p:origin x="-100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64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0E3D5C-EB21-43EE-B748-F7BF749654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40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F4D4B6-6ED0-46FC-B3BF-7E8BC403F9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48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05DF9-E874-4C84-A1AB-942A575CE2EF}" type="slidenum">
              <a:rPr lang="en-US"/>
              <a:pPr/>
              <a:t>2</a:t>
            </a:fld>
            <a:endParaRPr lang="en-US"/>
          </a:p>
        </p:txBody>
      </p:sp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970938" y="8828353"/>
            <a:ext cx="3037840" cy="466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58" tIns="45278" rIns="90558" bIns="45278" anchor="b"/>
          <a:lstStyle/>
          <a:p>
            <a:pPr algn="r" defTabSz="904875" eaLnBrk="1" hangingPunct="1"/>
            <a:fld id="{4855C3D7-50C6-4D28-A659-8C93756FADDA}" type="slidenum">
              <a:rPr lang="en-US" sz="1000">
                <a:cs typeface="Arial" charset="0"/>
              </a:rPr>
              <a:pPr algn="r" defTabSz="904875" eaLnBrk="1" hangingPunct="1"/>
              <a:t>2</a:t>
            </a:fld>
            <a:endParaRPr lang="en-US" sz="1000">
              <a:cs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5325"/>
            <a:ext cx="4651375" cy="3487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4D4B6-6ED0-46FC-B3BF-7E8BC403F9C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1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Web site includes: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Worker Safety and Health Program Overview pamphlet</a:t>
            </a:r>
          </a:p>
          <a:p>
            <a:pPr lvl="1">
              <a:buFont typeface="Arial" pitchFamily="34" charset="0"/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Single Page 10 CFR 851 Advisory</a:t>
            </a:r>
          </a:p>
          <a:p>
            <a:pPr lvl="1">
              <a:buFont typeface="Arial" pitchFamily="34" charset="0"/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Job Safety and Health</a:t>
            </a:r>
            <a:r>
              <a:rPr lang="en-US" baseline="0" dirty="0" smtClean="0"/>
              <a:t> Posters in English and Spanish</a:t>
            </a:r>
          </a:p>
          <a:p>
            <a:pPr lvl="1">
              <a:buFont typeface="Arial" pitchFamily="34" charset="0"/>
              <a:buNone/>
            </a:pPr>
            <a:endParaRPr lang="en-US" baseline="0" dirty="0" smtClean="0"/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Access to the Response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4D4B6-6ED0-46FC-B3BF-7E8BC403F9C0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4D4B6-6ED0-46FC-B3BF-7E8BC403F9C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2672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1775"/>
            <a:ext cx="5943600" cy="914400"/>
          </a:xfrm>
        </p:spPr>
        <p:txBody>
          <a:bodyPr/>
          <a:lstStyle>
            <a:lvl1pPr>
              <a:defRPr sz="36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85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27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1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b="1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733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28600"/>
            <a:ext cx="5979225" cy="868362"/>
          </a:xfrm>
        </p:spPr>
        <p:txBody>
          <a:bodyPr/>
          <a:lstStyle>
            <a:lvl1pPr>
              <a:defRPr sz="36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97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722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30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/>
          <a:lstStyle>
            <a:lvl1pPr>
              <a:defRPr sz="36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4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1775"/>
            <a:ext cx="5943600" cy="914400"/>
          </a:xfrm>
        </p:spPr>
        <p:txBody>
          <a:bodyPr/>
          <a:lstStyle>
            <a:lvl1pPr>
              <a:defRPr sz="36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9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9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1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b="1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2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28600"/>
            <a:ext cx="5979225" cy="868362"/>
          </a:xfrm>
        </p:spPr>
        <p:txBody>
          <a:bodyPr/>
          <a:lstStyle>
            <a:lvl1pPr>
              <a:defRPr sz="36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7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/>
          <a:lstStyle>
            <a:lvl1pPr>
              <a:defRPr sz="36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2672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3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lumMod val="41000"/>
                <a:lumOff val="59000"/>
                <a:alpha val="78000"/>
              </a:srgbClr>
            </a:gs>
            <a:gs pos="100000">
              <a:schemeClr val="bg1">
                <a:tint val="45000"/>
                <a:shade val="99000"/>
                <a:satMod val="350000"/>
                <a:alpha val="38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263525"/>
            <a:ext cx="594518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Text Box 39"/>
          <p:cNvSpPr txBox="1">
            <a:spLocks noChangeArrowheads="1"/>
          </p:cNvSpPr>
          <p:nvPr/>
        </p:nvSpPr>
        <p:spPr bwMode="auto">
          <a:xfrm>
            <a:off x="7772400" y="6248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fld id="{009164BD-5842-44A7-B975-15D4455DFC8B}" type="slidenum">
              <a:rPr kumimoji="1" lang="en-US" altLang="en-US" sz="1400" b="1">
                <a:solidFill>
                  <a:schemeClr val="accent2"/>
                </a:solidFill>
              </a:rPr>
              <a:pPr algn="r"/>
              <a:t>‹#›</a:t>
            </a:fld>
            <a:endParaRPr kumimoji="1" lang="en-US" altLang="en-US" sz="1400" b="1">
              <a:solidFill>
                <a:schemeClr val="accent2"/>
              </a:solidFill>
            </a:endParaRPr>
          </a:p>
        </p:txBody>
      </p:sp>
      <p:pic>
        <p:nvPicPr>
          <p:cNvPr id="1031" name="Picture 6" descr="doelogo2 Sept 200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5088"/>
            <a:ext cx="1217613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 descr="\\doe\dfsfr\home_gtn1\mcarthur\Desktop\EHSS 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25" y="182563"/>
            <a:ext cx="17081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3" name="Straight Connector 10"/>
          <p:cNvCxnSpPr>
            <a:cxnSpLocks noChangeShapeType="1"/>
          </p:cNvCxnSpPr>
          <p:nvPr/>
        </p:nvCxnSpPr>
        <p:spPr bwMode="auto">
          <a:xfrm>
            <a:off x="152400" y="1352550"/>
            <a:ext cx="8839200" cy="0"/>
          </a:xfrm>
          <a:prstGeom prst="line">
            <a:avLst/>
          </a:prstGeom>
          <a:noFill/>
          <a:ln w="50800" algn="ctr">
            <a:solidFill>
              <a:srgbClr val="002060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2060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2060"/>
          </a:solidFill>
          <a:latin typeface="Calibri" pitchFamily="34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2060"/>
          </a:solidFill>
          <a:latin typeface="Calibri" pitchFamily="34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Calibri" pitchFamily="34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2060"/>
          </a:solidFill>
          <a:latin typeface="Calibri" pitchFamily="34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lumMod val="41000"/>
                <a:lumOff val="59000"/>
                <a:alpha val="78000"/>
              </a:srgbClr>
            </a:gs>
            <a:gs pos="100000">
              <a:schemeClr val="bg1">
                <a:tint val="45000"/>
                <a:shade val="99000"/>
                <a:satMod val="350000"/>
                <a:alpha val="38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263525"/>
            <a:ext cx="594518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Text Box 39"/>
          <p:cNvSpPr txBox="1">
            <a:spLocks noChangeArrowheads="1"/>
          </p:cNvSpPr>
          <p:nvPr/>
        </p:nvSpPr>
        <p:spPr bwMode="auto">
          <a:xfrm>
            <a:off x="7772400" y="6248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fld id="{AB27A3B4-29CE-49A7-B7A9-94F154424D13}" type="slidenum">
              <a:rPr kumimoji="1" lang="en-US" altLang="en-US" sz="1400" b="1">
                <a:solidFill>
                  <a:srgbClr val="333399"/>
                </a:solidFill>
              </a:rPr>
              <a:pPr algn="r"/>
              <a:t>‹#›</a:t>
            </a:fld>
            <a:endParaRPr kumimoji="1" lang="en-US" altLang="en-US" sz="1400" b="1">
              <a:solidFill>
                <a:srgbClr val="333399"/>
              </a:solidFill>
            </a:endParaRPr>
          </a:p>
        </p:txBody>
      </p:sp>
      <p:pic>
        <p:nvPicPr>
          <p:cNvPr id="1031" name="Picture 6" descr="doelogo2 Sept 200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5088"/>
            <a:ext cx="1217613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 descr="\\doe\dfsfr\home_gtn1\mcarthur\Desktop\EHSS 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25" y="182563"/>
            <a:ext cx="17081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3" name="Straight Connector 10"/>
          <p:cNvCxnSpPr>
            <a:cxnSpLocks noChangeShapeType="1"/>
          </p:cNvCxnSpPr>
          <p:nvPr/>
        </p:nvCxnSpPr>
        <p:spPr bwMode="auto">
          <a:xfrm>
            <a:off x="152400" y="1352550"/>
            <a:ext cx="8839200" cy="0"/>
          </a:xfrm>
          <a:prstGeom prst="line">
            <a:avLst/>
          </a:prstGeom>
          <a:noFill/>
          <a:ln w="50800" algn="ctr">
            <a:solidFill>
              <a:srgbClr val="00206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25850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2060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2060"/>
          </a:solidFill>
          <a:latin typeface="Calibri" pitchFamily="34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2060"/>
          </a:solidFill>
          <a:latin typeface="Calibri" pitchFamily="34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Calibri" pitchFamily="34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2060"/>
          </a:solidFill>
          <a:latin typeface="Calibri" pitchFamily="34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.gov/ehss/safety-and-health-regulatory-and-policy-response-line" TargetMode="Externa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jp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.gov/ehss/downloads/job-safety-and-health-pos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is </a:t>
            </a:r>
            <a:r>
              <a:rPr lang="en-US" smtClean="0"/>
              <a:t>an outline </a:t>
            </a:r>
            <a:r>
              <a:rPr lang="en-US" dirty="0" smtClean="0"/>
              <a:t>of some of the most important aspects of DOE O 440.1B</a:t>
            </a:r>
          </a:p>
          <a:p>
            <a:r>
              <a:rPr lang="en-US" dirty="0" smtClean="0"/>
              <a:t>For completeness, copies of the Order should accompany this presentation</a:t>
            </a:r>
          </a:p>
          <a:p>
            <a:r>
              <a:rPr lang="en-US" dirty="0" smtClean="0"/>
              <a:t>Technical clarifications of requirements should be addressed to the DOE Regulatory </a:t>
            </a:r>
            <a:r>
              <a:rPr lang="en-US" dirty="0"/>
              <a:t>Response Line at</a:t>
            </a:r>
            <a:r>
              <a:rPr lang="en-US" dirty="0" smtClean="0"/>
              <a:t>: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www.energy.gov/ehss/safety-and-health-regulatory-and-policy-response-line</a:t>
            </a:r>
            <a:r>
              <a:rPr lang="en-US" u="sng" dirty="0" smtClean="0"/>
              <a:t> </a:t>
            </a:r>
            <a:r>
              <a:rPr lang="en-US" dirty="0" smtClean="0"/>
              <a:t>or AU’s Office of Worker Safety and Health Policy (301-903-6061)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8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457200"/>
            <a:ext cx="5943600" cy="914400"/>
          </a:xfrm>
        </p:spPr>
        <p:txBody>
          <a:bodyPr>
            <a:normAutofit fontScale="90000"/>
          </a:bodyPr>
          <a:lstStyle/>
          <a:p>
            <a:r>
              <a:rPr lang="en-US" sz="4000" i="1" dirty="0"/>
              <a:t>Responsibilities</a:t>
            </a:r>
            <a:br>
              <a:rPr lang="en-US" sz="4000" i="1" dirty="0"/>
            </a:br>
            <a:r>
              <a:rPr lang="en-US" sz="4000" i="1" dirty="0"/>
              <a:t>Management &amp; Employees</a:t>
            </a:r>
            <a:r>
              <a:rPr lang="en-US" sz="2800" dirty="0"/>
              <a:t/>
            </a:r>
            <a:br>
              <a:rPr lang="en-US" sz="2800" dirty="0"/>
            </a:br>
            <a:endParaRPr lang="en-US" sz="3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lvl="1"/>
            <a:r>
              <a:rPr lang="en-US" b="0" dirty="0" smtClean="0"/>
              <a:t>Be notified when overexposed</a:t>
            </a:r>
          </a:p>
          <a:p>
            <a:pPr lvl="1"/>
            <a:r>
              <a:rPr lang="en-US" b="0" dirty="0" smtClean="0"/>
              <a:t>Observe monitoring and have results of their own monitoring</a:t>
            </a:r>
          </a:p>
          <a:p>
            <a:pPr lvl="1"/>
            <a:r>
              <a:rPr lang="en-US" dirty="0"/>
              <a:t>Results of inspections and accident investigations</a:t>
            </a:r>
          </a:p>
          <a:p>
            <a:pPr lvl="1"/>
            <a:r>
              <a:rPr lang="en-US" dirty="0"/>
              <a:t>Express worker safety and health concerns</a:t>
            </a:r>
          </a:p>
          <a:p>
            <a:pPr lvl="1"/>
            <a:r>
              <a:rPr lang="en-US" dirty="0"/>
              <a:t>Decline to perform an assigned task </a:t>
            </a:r>
          </a:p>
          <a:p>
            <a:pPr lvl="2"/>
            <a:r>
              <a:rPr lang="en-US" dirty="0"/>
              <a:t>Imminent risk of death or serious physical harm </a:t>
            </a:r>
          </a:p>
          <a:p>
            <a:pPr lvl="1"/>
            <a:r>
              <a:rPr lang="en-US" dirty="0"/>
              <a:t>Stop work</a:t>
            </a:r>
          </a:p>
          <a:p>
            <a:pPr lvl="2"/>
            <a:r>
              <a:rPr lang="en-US" dirty="0"/>
              <a:t>Exposure to imminent dangerous conditions or serious hazard</a:t>
            </a:r>
          </a:p>
          <a:p>
            <a:pPr lvl="1"/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52400"/>
            <a:ext cx="5943600" cy="1143000"/>
          </a:xfrm>
        </p:spPr>
        <p:txBody>
          <a:bodyPr>
            <a:noAutofit/>
          </a:bodyPr>
          <a:lstStyle/>
          <a:p>
            <a:r>
              <a:rPr lang="en-US" b="1" i="1" dirty="0" smtClean="0"/>
              <a:t>Hazard Identification and Assessment</a:t>
            </a:r>
            <a:endParaRPr lang="en-US" b="1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b="0" dirty="0" smtClean="0"/>
              <a:t>Identify existing and potential hazards</a:t>
            </a:r>
          </a:p>
          <a:p>
            <a:pPr lvl="1"/>
            <a:r>
              <a:rPr lang="en-US" dirty="0" smtClean="0"/>
              <a:t>Assess exposure to chemical, physical, biological, or safety hazards through monitoring</a:t>
            </a:r>
          </a:p>
          <a:p>
            <a:pPr lvl="1"/>
            <a:r>
              <a:rPr lang="en-US" dirty="0" smtClean="0"/>
              <a:t>Document assessments and use accredited laboratories</a:t>
            </a:r>
          </a:p>
          <a:p>
            <a:pPr lvl="1"/>
            <a:r>
              <a:rPr lang="en-US" dirty="0" smtClean="0"/>
              <a:t>Perform activity-level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304800"/>
            <a:ext cx="5943600" cy="914400"/>
          </a:xfrm>
        </p:spPr>
        <p:txBody>
          <a:bodyPr>
            <a:noAutofit/>
          </a:bodyPr>
          <a:lstStyle/>
          <a:p>
            <a:r>
              <a:rPr lang="en-US" sz="4000" b="1" i="1" dirty="0" smtClean="0"/>
              <a:t>Hazard Prevention and Abatement</a:t>
            </a:r>
            <a:endParaRPr lang="en-US" sz="4000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800" b="0" dirty="0" smtClean="0"/>
              <a:t>Implement hazard prevention and abatement process</a:t>
            </a:r>
          </a:p>
          <a:p>
            <a:pPr lvl="1"/>
            <a:r>
              <a:rPr lang="en-US" sz="2400" dirty="0" smtClean="0"/>
              <a:t>Prioritize and implement abatement actions according to risks</a:t>
            </a:r>
          </a:p>
          <a:p>
            <a:pPr lvl="1"/>
            <a:r>
              <a:rPr lang="en-US" sz="2400" b="0" dirty="0" smtClean="0"/>
              <a:t>Protect workers from dangerous S&amp;H conditions</a:t>
            </a:r>
          </a:p>
          <a:p>
            <a:pPr lvl="1"/>
            <a:r>
              <a:rPr lang="en-US" sz="2400" dirty="0" smtClean="0"/>
              <a:t>Use the “Hierarchy of Controls”</a:t>
            </a:r>
          </a:p>
          <a:p>
            <a:r>
              <a:rPr lang="en-US" sz="2800" b="0" dirty="0" smtClean="0"/>
              <a:t>Address hazards when selecting or purchasing equipment, products, and services.</a:t>
            </a:r>
          </a:p>
          <a:p>
            <a:r>
              <a:rPr lang="en-US" dirty="0"/>
              <a:t>Develop and </a:t>
            </a:r>
            <a:r>
              <a:rPr lang="en-US" dirty="0" smtClean="0"/>
              <a:t>implement </a:t>
            </a:r>
            <a:r>
              <a:rPr lang="en-US" dirty="0"/>
              <a:t>Occupant </a:t>
            </a:r>
            <a:r>
              <a:rPr lang="en-US" dirty="0" smtClean="0"/>
              <a:t>Emergency </a:t>
            </a:r>
            <a:r>
              <a:rPr lang="en-US" dirty="0"/>
              <a:t>P</a:t>
            </a:r>
            <a:r>
              <a:rPr lang="en-US" dirty="0" smtClean="0"/>
              <a:t>lans </a:t>
            </a:r>
            <a:r>
              <a:rPr lang="en-US" dirty="0"/>
              <a:t>and </a:t>
            </a:r>
            <a:r>
              <a:rPr lang="en-US" dirty="0" smtClean="0"/>
              <a:t>Procedures </a:t>
            </a:r>
            <a:r>
              <a:rPr lang="en-US" dirty="0"/>
              <a:t>(conduct training and drills)</a:t>
            </a:r>
          </a:p>
          <a:p>
            <a:endParaRPr lang="en-US" sz="2800" b="0" dirty="0" smtClean="0"/>
          </a:p>
          <a:p>
            <a:pPr>
              <a:buNone/>
            </a:pP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5943600" cy="914400"/>
          </a:xfrm>
        </p:spPr>
        <p:txBody>
          <a:bodyPr/>
          <a:lstStyle/>
          <a:p>
            <a:r>
              <a:rPr lang="en-US" i="1" dirty="0" smtClean="0"/>
              <a:t>Worker S&amp;H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Comply with:</a:t>
            </a:r>
          </a:p>
          <a:p>
            <a:pPr lvl="1"/>
            <a:r>
              <a:rPr lang="en-US" dirty="0" smtClean="0"/>
              <a:t>29 CFR 1910, 1915, 1917, 1918, 1926, and 1928</a:t>
            </a:r>
          </a:p>
          <a:p>
            <a:pPr lvl="2"/>
            <a:r>
              <a:rPr lang="en-US" dirty="0" smtClean="0"/>
              <a:t>Occ. S&amp;H </a:t>
            </a:r>
            <a:r>
              <a:rPr lang="en-US" dirty="0" err="1" smtClean="0"/>
              <a:t>Stds</a:t>
            </a:r>
            <a:r>
              <a:rPr lang="en-US" dirty="0" smtClean="0"/>
              <a:t>, Shipyards, Marine, </a:t>
            </a:r>
            <a:r>
              <a:rPr lang="en-US" dirty="0" err="1" smtClean="0"/>
              <a:t>Longshoring</a:t>
            </a:r>
            <a:r>
              <a:rPr lang="en-US" dirty="0" smtClean="0"/>
              <a:t>, Construction, and Agriculture  </a:t>
            </a:r>
            <a:endParaRPr lang="en-US" dirty="0"/>
          </a:p>
          <a:p>
            <a:pPr lvl="1"/>
            <a:r>
              <a:rPr lang="en-US" dirty="0" smtClean="0"/>
              <a:t>29 CFR 1904, Recording and Reporting</a:t>
            </a:r>
          </a:p>
          <a:p>
            <a:pPr lvl="1"/>
            <a:r>
              <a:rPr lang="en-US" dirty="0" smtClean="0"/>
              <a:t>10 CFR 850, Chronic Beryllium Disease Prevention Program</a:t>
            </a:r>
          </a:p>
          <a:p>
            <a:pPr lvl="1"/>
            <a:r>
              <a:rPr lang="en-US" dirty="0" smtClean="0"/>
              <a:t>ACGIH, TLV’s ( if more protective)</a:t>
            </a:r>
          </a:p>
          <a:p>
            <a:pPr lvl="1"/>
            <a:r>
              <a:rPr lang="en-US" dirty="0" smtClean="0"/>
              <a:t>ANSI Laser and Welding and Cutting</a:t>
            </a:r>
          </a:p>
          <a:p>
            <a:pPr lvl="1"/>
            <a:r>
              <a:rPr lang="en-US" dirty="0" smtClean="0"/>
              <a:t>NFPA 70 and 70E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1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Worker S&amp;H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42 CFR 73, 9 CFR 121, and 7 CFR 331</a:t>
            </a:r>
          </a:p>
          <a:p>
            <a:pPr lvl="1"/>
            <a:r>
              <a:rPr lang="en-US" dirty="0" smtClean="0"/>
              <a:t>Select Agent Regulations (</a:t>
            </a:r>
            <a:r>
              <a:rPr lang="en-US" dirty="0" err="1" smtClean="0"/>
              <a:t>BioSafety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Additional S&amp;H requirements necessary to protect workers</a:t>
            </a:r>
          </a:p>
          <a:p>
            <a:r>
              <a:rPr lang="en-US" dirty="0" smtClean="0"/>
              <a:t>Related Worker S&amp;H policies</a:t>
            </a:r>
          </a:p>
          <a:p>
            <a:pPr lvl="1"/>
            <a:r>
              <a:rPr lang="en-US" sz="2400" b="1" dirty="0"/>
              <a:t>P and O 456.1</a:t>
            </a:r>
            <a:r>
              <a:rPr lang="en-US" sz="2400" dirty="0"/>
              <a:t>, Unbound Engineered </a:t>
            </a:r>
            <a:r>
              <a:rPr lang="en-US" sz="2400" dirty="0" smtClean="0"/>
              <a:t>Nanoparticles</a:t>
            </a:r>
            <a:endParaRPr lang="en-US" sz="2400" dirty="0"/>
          </a:p>
          <a:p>
            <a:pPr lvl="1"/>
            <a:r>
              <a:rPr lang="en-US" sz="2400" b="1" dirty="0" smtClean="0"/>
              <a:t>10 </a:t>
            </a:r>
            <a:r>
              <a:rPr lang="en-US" sz="2400" b="1" dirty="0"/>
              <a:t>CFR 835</a:t>
            </a:r>
            <a:r>
              <a:rPr lang="en-US" sz="2400" dirty="0"/>
              <a:t>, Occupational Radiation Protection</a:t>
            </a:r>
          </a:p>
          <a:p>
            <a:pPr lvl="1"/>
            <a:r>
              <a:rPr lang="en-US" sz="2400" b="1" dirty="0"/>
              <a:t>DOE G 440.1-1B</a:t>
            </a:r>
            <a:r>
              <a:rPr lang="en-US" sz="2400" dirty="0"/>
              <a:t>, Worker Safety and Health Program </a:t>
            </a:r>
            <a:r>
              <a:rPr lang="en-US" sz="2400" dirty="0" smtClean="0"/>
              <a:t>Guide</a:t>
            </a:r>
          </a:p>
          <a:p>
            <a:pPr lvl="1"/>
            <a:r>
              <a:rPr lang="en-US" sz="2400" b="1" dirty="0" smtClean="0"/>
              <a:t>DOE O 341.1</a:t>
            </a:r>
            <a:r>
              <a:rPr lang="en-US" sz="2400" dirty="0" smtClean="0"/>
              <a:t>, Federal Employee Health Services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89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019800" cy="868362"/>
          </a:xfrm>
        </p:spPr>
        <p:txBody>
          <a:bodyPr/>
          <a:lstStyle/>
          <a:p>
            <a:r>
              <a:rPr lang="en-US" i="1" dirty="0" smtClean="0"/>
              <a:t>DOE O 440.1 Attachment </a:t>
            </a:r>
            <a:r>
              <a:rPr lang="en-US" i="1" dirty="0"/>
              <a:t>1</a:t>
            </a:r>
            <a:endParaRPr lang="en-US" b="1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7848600" cy="639762"/>
          </a:xfrm>
        </p:spPr>
        <p:txBody>
          <a:bodyPr/>
          <a:lstStyle/>
          <a:p>
            <a:r>
              <a:rPr lang="en-US" sz="3200" i="1" dirty="0"/>
              <a:t>Functional Area Requirements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733800" cy="3951288"/>
          </a:xfrm>
        </p:spPr>
        <p:txBody>
          <a:bodyPr/>
          <a:lstStyle/>
          <a:p>
            <a:r>
              <a:rPr lang="en-US" sz="2800" dirty="0" smtClean="0"/>
              <a:t>Construction Safety</a:t>
            </a:r>
          </a:p>
          <a:p>
            <a:r>
              <a:rPr lang="en-US" sz="2800" dirty="0" smtClean="0"/>
              <a:t>Fire Protection</a:t>
            </a:r>
          </a:p>
          <a:p>
            <a:r>
              <a:rPr lang="en-US" sz="2800" dirty="0" smtClean="0"/>
              <a:t>Explosive Safety</a:t>
            </a:r>
          </a:p>
          <a:p>
            <a:r>
              <a:rPr lang="en-US" sz="2800" dirty="0" smtClean="0"/>
              <a:t>Pressure Safety</a:t>
            </a:r>
          </a:p>
          <a:p>
            <a:r>
              <a:rPr lang="en-US" sz="2800" dirty="0" smtClean="0"/>
              <a:t>Firearms Safety </a:t>
            </a:r>
          </a:p>
          <a:p>
            <a:r>
              <a:rPr lang="en-US" sz="2800" dirty="0" smtClean="0"/>
              <a:t>Industrial Hygiene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267201" y="2174875"/>
            <a:ext cx="4419600" cy="3951288"/>
          </a:xfrm>
        </p:spPr>
        <p:txBody>
          <a:bodyPr/>
          <a:lstStyle/>
          <a:p>
            <a:r>
              <a:rPr lang="en-US" sz="2800" dirty="0" smtClean="0"/>
              <a:t>Biological Safety</a:t>
            </a:r>
          </a:p>
          <a:p>
            <a:r>
              <a:rPr lang="en-US" sz="2800" dirty="0" smtClean="0"/>
              <a:t>Motor Vehicle Safety</a:t>
            </a:r>
          </a:p>
          <a:p>
            <a:r>
              <a:rPr lang="en-US" sz="2800" dirty="0" smtClean="0"/>
              <a:t>Electrical Safety</a:t>
            </a:r>
          </a:p>
          <a:p>
            <a:r>
              <a:rPr lang="en-US" sz="2800" dirty="0" smtClean="0"/>
              <a:t>Training </a:t>
            </a:r>
          </a:p>
          <a:p>
            <a:r>
              <a:rPr lang="en-US" sz="2800" dirty="0" smtClean="0"/>
              <a:t>Recordkeeping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Training and Information</a:t>
            </a:r>
            <a:endParaRPr lang="en-US" b="1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General Training requirement</a:t>
            </a:r>
            <a:r>
              <a:rPr lang="en-US" b="0" dirty="0" smtClean="0"/>
              <a:t>.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Ensure exposed workers are provided with training</a:t>
            </a:r>
          </a:p>
          <a:p>
            <a:pPr lvl="2"/>
            <a:r>
              <a:rPr lang="en-US" dirty="0" smtClean="0"/>
              <a:t>New Workers – before or at initial assignment </a:t>
            </a:r>
          </a:p>
          <a:p>
            <a:pPr lvl="2"/>
            <a:r>
              <a:rPr lang="en-US" dirty="0" smtClean="0"/>
              <a:t>Periodic – as often as necessary</a:t>
            </a:r>
          </a:p>
          <a:p>
            <a:pPr lvl="2"/>
            <a:r>
              <a:rPr lang="en-US" dirty="0" smtClean="0"/>
              <a:t>When S&amp;H information or work conditions change</a:t>
            </a:r>
          </a:p>
          <a:p>
            <a:pPr lvl="1"/>
            <a:r>
              <a:rPr lang="en-US" sz="2400" dirty="0" smtClean="0"/>
              <a:t>Workers who have S&amp;H program responsibilities</a:t>
            </a:r>
          </a:p>
          <a:p>
            <a:r>
              <a:rPr lang="en-US" sz="2800" b="0" dirty="0" smtClean="0"/>
              <a:t>Specific training requirements </a:t>
            </a:r>
            <a:r>
              <a:rPr lang="en-US" dirty="0" smtClean="0"/>
              <a:t>found </a:t>
            </a:r>
            <a:r>
              <a:rPr lang="en-US" sz="2800" b="0" dirty="0" smtClean="0"/>
              <a:t>in OSHA standards, e.g.,</a:t>
            </a:r>
          </a:p>
          <a:p>
            <a:pPr lvl="2"/>
            <a:r>
              <a:rPr lang="en-US" dirty="0" smtClean="0"/>
              <a:t>29 CFR 1910.120 – HAZWOPER</a:t>
            </a:r>
          </a:p>
          <a:p>
            <a:pPr lvl="2"/>
            <a:r>
              <a:rPr lang="en-US" b="0" dirty="0" smtClean="0"/>
              <a:t>29 CFR 1910.134 – Respiratory Protection</a:t>
            </a:r>
          </a:p>
          <a:p>
            <a:pPr lvl="2"/>
            <a:r>
              <a:rPr lang="en-US" dirty="0" smtClean="0"/>
              <a:t>29 CFR 1910.1200 – Hazard Communication</a:t>
            </a:r>
          </a:p>
          <a:p>
            <a:endParaRPr 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Federal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requirements of 10 CFR 851 (Contractor WS&amp;H Program) are implemented</a:t>
            </a:r>
          </a:p>
          <a:p>
            <a:r>
              <a:rPr lang="en-US" dirty="0" smtClean="0"/>
              <a:t>Review worker protection budgets</a:t>
            </a:r>
          </a:p>
          <a:p>
            <a:r>
              <a:rPr lang="en-US" dirty="0" smtClean="0"/>
              <a:t>Provide contractors with technical direction for the development of S&amp;H goals and objectives</a:t>
            </a:r>
          </a:p>
          <a:p>
            <a:r>
              <a:rPr lang="en-US" dirty="0" smtClean="0"/>
              <a:t>Conduct worker protection inspections of federal workplaces annually</a:t>
            </a:r>
          </a:p>
          <a:p>
            <a:r>
              <a:rPr lang="en-US" dirty="0" smtClean="0"/>
              <a:t>Incorporate performance elements for S&amp;H into management performance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21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Safety and Health Assistance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34" y="1219200"/>
            <a:ext cx="6540616" cy="523249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322" y="1219200"/>
            <a:ext cx="2741154" cy="4525963"/>
          </a:xfrm>
        </p:spPr>
      </p:pic>
      <p:pic>
        <p:nvPicPr>
          <p:cNvPr id="6" name="Picture 5" descr="Pamphle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518" y="1447800"/>
            <a:ext cx="2066850" cy="3039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180" y="2082660"/>
            <a:ext cx="2723557" cy="44705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 descr="Worker Rights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5800" y="2126496"/>
            <a:ext cx="2042962" cy="2743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269" y="6368534"/>
            <a:ext cx="604157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800" b="1" dirty="0"/>
              <a:t>http://www.energy.gov/ehss/worker-safety-and-health</a:t>
            </a:r>
          </a:p>
        </p:txBody>
      </p:sp>
      <p:pic>
        <p:nvPicPr>
          <p:cNvPr id="4" name="Picture 3" descr="Response Lin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269" y="4869696"/>
            <a:ext cx="183518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0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DOE O 440.1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5400" b="1" dirty="0" smtClean="0"/>
              <a:t>Questions?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3200400"/>
            <a:ext cx="9144000" cy="37338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571875" y="5334000"/>
            <a:ext cx="5572125" cy="1385888"/>
          </a:xfrm>
        </p:spPr>
        <p:txBody>
          <a:bodyPr/>
          <a:lstStyle/>
          <a:p>
            <a:pPr marL="0" indent="0" algn="ctr">
              <a:spcBef>
                <a:spcPct val="10000"/>
              </a:spcBef>
              <a:buFontTx/>
              <a:buNone/>
            </a:pPr>
            <a:r>
              <a:rPr lang="en-US" sz="1600" b="1" dirty="0" smtClean="0">
                <a:solidFill>
                  <a:srgbClr val="FFFF99"/>
                </a:solidFill>
                <a:latin typeface="Calibri" pitchFamily="34" charset="0"/>
              </a:rPr>
              <a:t>Office </a:t>
            </a:r>
            <a:r>
              <a:rPr lang="en-US" sz="1600" b="1" dirty="0">
                <a:solidFill>
                  <a:srgbClr val="FFFF99"/>
                </a:solidFill>
                <a:latin typeface="Calibri" pitchFamily="34" charset="0"/>
              </a:rPr>
              <a:t>of </a:t>
            </a:r>
            <a:r>
              <a:rPr lang="en-US" sz="1600" b="1" dirty="0" smtClean="0">
                <a:solidFill>
                  <a:srgbClr val="FFFF99"/>
                </a:solidFill>
                <a:latin typeface="Calibri" pitchFamily="34" charset="0"/>
              </a:rPr>
              <a:t>the Associate Undersecretary for </a:t>
            </a:r>
          </a:p>
          <a:p>
            <a:pPr marL="0" indent="0" algn="ctr">
              <a:spcBef>
                <a:spcPct val="10000"/>
              </a:spcBef>
              <a:buFontTx/>
              <a:buNone/>
            </a:pPr>
            <a:r>
              <a:rPr lang="en-US" sz="1600" b="1" dirty="0" smtClean="0">
                <a:solidFill>
                  <a:srgbClr val="FFFF99"/>
                </a:solidFill>
                <a:latin typeface="Calibri" pitchFamily="34" charset="0"/>
              </a:rPr>
              <a:t>Environment, Health, Safety </a:t>
            </a:r>
            <a:r>
              <a:rPr lang="en-US" sz="1600" b="1" dirty="0">
                <a:solidFill>
                  <a:srgbClr val="FFFF99"/>
                </a:solidFill>
                <a:latin typeface="Calibri" pitchFamily="34" charset="0"/>
              </a:rPr>
              <a:t>and </a:t>
            </a:r>
            <a:r>
              <a:rPr lang="en-US" sz="1600" b="1" dirty="0" smtClean="0">
                <a:solidFill>
                  <a:srgbClr val="FFFF99"/>
                </a:solidFill>
                <a:latin typeface="Calibri" pitchFamily="34" charset="0"/>
              </a:rPr>
              <a:t>Security</a:t>
            </a:r>
          </a:p>
          <a:p>
            <a:pPr marL="0" indent="0" algn="ctr">
              <a:spcBef>
                <a:spcPct val="10000"/>
              </a:spcBef>
              <a:buNone/>
            </a:pPr>
            <a:r>
              <a:rPr lang="en-US" sz="1600" b="1" dirty="0">
                <a:solidFill>
                  <a:srgbClr val="FFFF99"/>
                </a:solidFill>
              </a:rPr>
              <a:t>Office of Health and Safety</a:t>
            </a:r>
          </a:p>
          <a:p>
            <a:pPr marL="0" indent="0" algn="ctr">
              <a:spcBef>
                <a:spcPct val="10000"/>
              </a:spcBef>
              <a:buFontTx/>
              <a:buNone/>
            </a:pPr>
            <a:r>
              <a:rPr lang="en-US" sz="1600" b="1" dirty="0" smtClean="0">
                <a:solidFill>
                  <a:srgbClr val="FFFF99"/>
                </a:solidFill>
                <a:latin typeface="Calibri" pitchFamily="34" charset="0"/>
              </a:rPr>
              <a:t>U.S</a:t>
            </a:r>
            <a:r>
              <a:rPr lang="en-US" sz="1600" b="1" dirty="0">
                <a:solidFill>
                  <a:srgbClr val="FFFF99"/>
                </a:solidFill>
                <a:latin typeface="Calibri" pitchFamily="34" charset="0"/>
              </a:rPr>
              <a:t>. Department of Energy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1600200"/>
            <a:ext cx="8534400" cy="1382713"/>
          </a:xfrm>
        </p:spPr>
        <p:txBody>
          <a:bodyPr/>
          <a:lstStyle/>
          <a:p>
            <a:r>
              <a:rPr lang="en-US" sz="4800" b="1" i="1" dirty="0" smtClean="0">
                <a:latin typeface="Calibri" pitchFamily="34" charset="0"/>
              </a:rPr>
              <a:t>DOE O 440.1</a:t>
            </a:r>
            <a:endParaRPr lang="en-US" sz="4000" b="1" i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3352800"/>
            <a:ext cx="8991600" cy="914400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Calibri" pitchFamily="34" charset="0"/>
                <a:ea typeface="ＭＳ Ｐゴシック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Calibri" pitchFamily="34" charset="0"/>
                <a:ea typeface="ＭＳ Ｐゴシック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Calibri" pitchFamily="34" charset="0"/>
                <a:ea typeface="ＭＳ Ｐゴシック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Calibri" pitchFamily="34" charset="0"/>
                <a:ea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2800" kern="0" dirty="0" smtClean="0">
                <a:solidFill>
                  <a:srgbClr val="FFFF00"/>
                </a:solidFill>
              </a:rPr>
              <a:t>Worker Protection Program for DOE (Including the National Nuclear Security Administration) Federal Employees</a:t>
            </a:r>
            <a:endParaRPr lang="en-US" sz="2800" kern="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DOE O 440.1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Departments </a:t>
            </a:r>
            <a:r>
              <a:rPr lang="en-US" sz="3000" b="1" dirty="0"/>
              <a:t>requirement </a:t>
            </a:r>
            <a:r>
              <a:rPr lang="en-US" sz="3000" b="1" dirty="0" smtClean="0"/>
              <a:t>for: </a:t>
            </a:r>
          </a:p>
          <a:p>
            <a:pPr lvl="1"/>
            <a:r>
              <a:rPr lang="en-US" dirty="0" smtClean="0"/>
              <a:t>Establishment of </a:t>
            </a:r>
            <a:r>
              <a:rPr lang="en-US" dirty="0"/>
              <a:t>a </a:t>
            </a:r>
            <a:r>
              <a:rPr lang="en-US" dirty="0" smtClean="0"/>
              <a:t>federal employee occupational safety </a:t>
            </a:r>
            <a:r>
              <a:rPr lang="en-US" dirty="0"/>
              <a:t>and </a:t>
            </a:r>
            <a:r>
              <a:rPr lang="en-US" dirty="0" smtClean="0"/>
              <a:t>health program </a:t>
            </a:r>
          </a:p>
          <a:p>
            <a:pPr lvl="2"/>
            <a:r>
              <a:rPr lang="en-US" sz="2800" dirty="0" smtClean="0"/>
              <a:t>Executive </a:t>
            </a:r>
            <a:r>
              <a:rPr lang="en-US" sz="2800" dirty="0"/>
              <a:t>Order 12196 </a:t>
            </a:r>
            <a:endParaRPr lang="en-US" sz="2800" dirty="0" smtClean="0"/>
          </a:p>
          <a:p>
            <a:pPr lvl="2"/>
            <a:r>
              <a:rPr lang="en-US" sz="2800" dirty="0" smtClean="0"/>
              <a:t>29 </a:t>
            </a:r>
            <a:r>
              <a:rPr lang="en-US" sz="2800" dirty="0"/>
              <a:t>CFR </a:t>
            </a:r>
            <a:r>
              <a:rPr lang="en-US" sz="2800" dirty="0" smtClean="0"/>
              <a:t>1960</a:t>
            </a:r>
          </a:p>
          <a:p>
            <a:pPr lvl="1"/>
            <a:r>
              <a:rPr lang="en-US" dirty="0" smtClean="0"/>
              <a:t>Overseeing contractor S&amp;H programs required by 10 CFR 851, </a:t>
            </a:r>
            <a:r>
              <a:rPr lang="en-US" i="1" dirty="0" smtClean="0"/>
              <a:t>Worker Safety and Health Program</a:t>
            </a:r>
          </a:p>
        </p:txBody>
      </p:sp>
    </p:spTree>
    <p:extLst>
      <p:ext uri="{BB962C8B-B14F-4D97-AF65-F5344CB8AC3E}">
        <p14:creationId xmlns:p14="http://schemas.microsoft.com/office/powerpoint/2010/main" val="402697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304800"/>
            <a:ext cx="4828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2060"/>
                </a:solidFill>
                <a:latin typeface="Calibri" pitchFamily="34" charset="0"/>
              </a:rPr>
              <a:t>Background</a:t>
            </a:r>
            <a:endParaRPr lang="en-US" sz="3600" b="1" i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000" b="1" kern="0" dirty="0" smtClean="0">
                <a:solidFill>
                  <a:srgbClr val="002060"/>
                </a:solidFill>
                <a:latin typeface="Calibri" pitchFamily="34" charset="0"/>
                <a:ea typeface="+mn-ea"/>
              </a:rPr>
              <a:t>Occupational Safety and Health Act (1970)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</a:endParaRP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</a:rPr>
              <a:t>Authorizes self regulation of the Agency including safety and health</a:t>
            </a:r>
          </a:p>
          <a:p>
            <a:pPr lvl="1" eaLnBrk="1" hangingPunct="1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kern="0" dirty="0">
                <a:solidFill>
                  <a:srgbClr val="002060"/>
                </a:solidFill>
                <a:latin typeface="Calibri" pitchFamily="34" charset="0"/>
                <a:ea typeface="+mn-ea"/>
              </a:rPr>
              <a:t>Executive Order 12196, </a:t>
            </a:r>
            <a:r>
              <a:rPr lang="en-US" sz="3000" i="1" kern="0" dirty="0">
                <a:solidFill>
                  <a:srgbClr val="002060"/>
                </a:solidFill>
                <a:latin typeface="Calibri" pitchFamily="34" charset="0"/>
                <a:ea typeface="+mn-ea"/>
              </a:rPr>
              <a:t>Occupational Safety and Health Programs for Federal </a:t>
            </a:r>
            <a:r>
              <a:rPr lang="en-US" sz="3000" i="1" kern="0" dirty="0" smtClean="0">
                <a:solidFill>
                  <a:srgbClr val="002060"/>
                </a:solidFill>
                <a:latin typeface="Calibri" pitchFamily="34" charset="0"/>
                <a:ea typeface="+mn-ea"/>
              </a:rPr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i="1" kern="0" dirty="0">
              <a:solidFill>
                <a:srgbClr val="002060"/>
              </a:solidFill>
              <a:latin typeface="Calibri" pitchFamily="34" charset="0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kern="0" dirty="0">
                <a:solidFill>
                  <a:srgbClr val="002060"/>
                </a:solidFill>
                <a:latin typeface="Calibri" pitchFamily="34" charset="0"/>
                <a:ea typeface="+mn-ea"/>
              </a:rPr>
              <a:t>29 CFR 1960, </a:t>
            </a:r>
            <a:r>
              <a:rPr lang="en-US" sz="3000" i="1" kern="0" dirty="0">
                <a:solidFill>
                  <a:srgbClr val="002060"/>
                </a:solidFill>
                <a:latin typeface="Calibri" pitchFamily="34" charset="0"/>
                <a:ea typeface="+mn-ea"/>
              </a:rPr>
              <a:t>Basic Program Elements for Federal Employees Occupational Safety and Health Programs and Related Matters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endParaRPr lang="en-US" b="1" i="1" u="sng" dirty="0">
              <a:solidFill>
                <a:srgbClr val="002060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5943600" cy="914400"/>
          </a:xfrm>
        </p:spPr>
        <p:txBody>
          <a:bodyPr>
            <a:noAutofit/>
          </a:bodyPr>
          <a:lstStyle/>
          <a:p>
            <a:r>
              <a:rPr lang="en-US" sz="2800" b="1" i="1" dirty="0" smtClean="0"/>
              <a:t>Evolution of DOE’s Worker Safety </a:t>
            </a:r>
            <a:br>
              <a:rPr lang="en-US" sz="2800" b="1" i="1" dirty="0" smtClean="0"/>
            </a:br>
            <a:r>
              <a:rPr lang="en-US" sz="2800" b="1" i="1" dirty="0" smtClean="0"/>
              <a:t>and </a:t>
            </a:r>
            <a:r>
              <a:rPr lang="en-US" sz="2800" i="1" dirty="0"/>
              <a:t>H</a:t>
            </a:r>
            <a:r>
              <a:rPr lang="en-US" sz="2800" b="1" i="1" dirty="0" smtClean="0"/>
              <a:t>ealth Directives</a:t>
            </a:r>
            <a:br>
              <a:rPr lang="en-US" sz="2800" b="1" i="1" dirty="0" smtClean="0"/>
            </a:b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5584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Archived (cancelled):</a:t>
            </a:r>
          </a:p>
          <a:p>
            <a:pPr lvl="1"/>
            <a:r>
              <a:rPr lang="en-US" sz="2000" b="1" dirty="0" smtClean="0"/>
              <a:t>DOE O 5483.1</a:t>
            </a:r>
            <a:r>
              <a:rPr lang="en-US" sz="2400" dirty="0" smtClean="0"/>
              <a:t>, </a:t>
            </a:r>
            <a:r>
              <a:rPr lang="en-US" sz="2000" i="1" dirty="0" smtClean="0"/>
              <a:t>Worker Safety and Health Program</a:t>
            </a:r>
            <a:endParaRPr lang="en-US" sz="2400" i="1" dirty="0" smtClean="0"/>
          </a:p>
          <a:p>
            <a:pPr lvl="2"/>
            <a:r>
              <a:rPr lang="en-US" sz="1800" dirty="0" smtClean="0"/>
              <a:t>Federal Employees and Contractors</a:t>
            </a:r>
          </a:p>
          <a:p>
            <a:pPr lvl="1"/>
            <a:r>
              <a:rPr lang="en-US" sz="2000" b="1" dirty="0" smtClean="0"/>
              <a:t>DOE O 5480.4</a:t>
            </a:r>
            <a:r>
              <a:rPr lang="en-US" sz="2000" dirty="0" smtClean="0"/>
              <a:t>,</a:t>
            </a:r>
            <a:r>
              <a:rPr lang="en-US" sz="2400" dirty="0" smtClean="0"/>
              <a:t> </a:t>
            </a:r>
            <a:r>
              <a:rPr lang="en-US" sz="2000" i="1" dirty="0" smtClean="0"/>
              <a:t>Environmental Protection, Safety, and Health Protection Standards</a:t>
            </a:r>
            <a:endParaRPr lang="en-US" sz="2400" i="1" dirty="0" smtClean="0"/>
          </a:p>
          <a:p>
            <a:pPr lvl="2"/>
            <a:r>
              <a:rPr lang="en-US" sz="1800" dirty="0"/>
              <a:t>Federal Employees and </a:t>
            </a:r>
            <a:r>
              <a:rPr lang="en-US" sz="1800" dirty="0" smtClean="0"/>
              <a:t>Contractors</a:t>
            </a:r>
            <a:endParaRPr lang="en-US" sz="2000" i="1" dirty="0" smtClean="0"/>
          </a:p>
          <a:p>
            <a:pPr lvl="1"/>
            <a:r>
              <a:rPr lang="en-US" sz="2000" b="1" dirty="0" smtClean="0"/>
              <a:t>DOE O 440.1</a:t>
            </a:r>
            <a:r>
              <a:rPr lang="en-US" sz="2400" dirty="0" smtClean="0"/>
              <a:t>,</a:t>
            </a:r>
            <a:r>
              <a:rPr lang="en-US" sz="2000" i="1" dirty="0" smtClean="0"/>
              <a:t>Worker Protection Management for DOE Federal and Contractor Employees </a:t>
            </a:r>
          </a:p>
          <a:p>
            <a:pPr lvl="1"/>
            <a:r>
              <a:rPr lang="en-US" sz="2000" b="1" dirty="0"/>
              <a:t>DOE O 440.1A</a:t>
            </a:r>
          </a:p>
          <a:p>
            <a:pPr lvl="1"/>
            <a:endParaRPr lang="en-US" i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183577" y="4740295"/>
            <a:ext cx="56556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alibri" pitchFamily="34" charset="0"/>
                <a:ea typeface="+mn-ea"/>
              </a:rPr>
              <a:t>10 </a:t>
            </a:r>
            <a:r>
              <a:rPr lang="en-US" b="1" dirty="0">
                <a:solidFill>
                  <a:srgbClr val="002060"/>
                </a:solidFill>
                <a:latin typeface="Calibri" pitchFamily="34" charset="0"/>
                <a:ea typeface="+mn-ea"/>
              </a:rPr>
              <a:t>CFR 851 </a:t>
            </a:r>
            <a:r>
              <a:rPr lang="en-US" sz="2000" dirty="0" smtClean="0">
                <a:solidFill>
                  <a:srgbClr val="002060"/>
                </a:solidFill>
                <a:latin typeface="Calibri" pitchFamily="34" charset="0"/>
                <a:ea typeface="+mn-ea"/>
              </a:rPr>
              <a:t>(Based 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ea typeface="+mn-ea"/>
              </a:rPr>
              <a:t>on DOE O </a:t>
            </a:r>
            <a:r>
              <a:rPr lang="en-US" sz="2000" dirty="0" smtClean="0">
                <a:solidFill>
                  <a:srgbClr val="002060"/>
                </a:solidFill>
                <a:latin typeface="Calibri" pitchFamily="34" charset="0"/>
                <a:ea typeface="+mn-ea"/>
              </a:rPr>
              <a:t>440.1)</a:t>
            </a:r>
            <a:endParaRPr lang="en-US" sz="2000" dirty="0">
              <a:solidFill>
                <a:srgbClr val="002060"/>
              </a:solidFill>
              <a:latin typeface="Calibri" pitchFamily="34" charset="0"/>
              <a:ea typeface="+mn-ea"/>
            </a:endParaRPr>
          </a:p>
          <a:p>
            <a:pPr lvl="2">
              <a:spcBef>
                <a:spcPct val="20000"/>
              </a:spcBef>
              <a:defRPr/>
            </a:pPr>
            <a:r>
              <a:rPr lang="en-US" sz="2000" dirty="0" smtClean="0">
                <a:solidFill>
                  <a:srgbClr val="002060"/>
                </a:solidFill>
                <a:latin typeface="Calibri" pitchFamily="34" charset="0"/>
                <a:ea typeface="+mn-ea"/>
              </a:rPr>
              <a:t>- Current; Applies 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ea typeface="+mn-ea"/>
              </a:rPr>
              <a:t>to DOE </a:t>
            </a:r>
            <a:r>
              <a:rPr lang="en-US" sz="2000" u="sng" dirty="0">
                <a:solidFill>
                  <a:srgbClr val="002060"/>
                </a:solidFill>
                <a:latin typeface="Calibri" pitchFamily="34" charset="0"/>
                <a:ea typeface="+mn-ea"/>
              </a:rPr>
              <a:t>Contractors </a:t>
            </a:r>
            <a:r>
              <a:rPr lang="en-US" sz="2000" u="sng" dirty="0" smtClean="0">
                <a:solidFill>
                  <a:srgbClr val="002060"/>
                </a:solidFill>
                <a:latin typeface="Calibri" pitchFamily="34" charset="0"/>
                <a:ea typeface="+mn-ea"/>
              </a:rPr>
              <a:t>Only</a:t>
            </a:r>
            <a:endParaRPr lang="en-US" sz="2000" u="sng" dirty="0">
              <a:solidFill>
                <a:srgbClr val="002060"/>
              </a:solidFill>
              <a:latin typeface="Calibri" pitchFamily="34" charset="0"/>
              <a:ea typeface="+mn-ea"/>
            </a:endParaRPr>
          </a:p>
          <a:p>
            <a:r>
              <a:rPr lang="en-US" b="1" dirty="0">
                <a:solidFill>
                  <a:srgbClr val="002060"/>
                </a:solidFill>
                <a:latin typeface="Calibri" pitchFamily="34" charset="0"/>
                <a:ea typeface="+mn-ea"/>
              </a:rPr>
              <a:t>DOE O </a:t>
            </a:r>
            <a:r>
              <a:rPr lang="en-US" b="1" dirty="0" smtClean="0">
                <a:solidFill>
                  <a:srgbClr val="002060"/>
                </a:solidFill>
                <a:latin typeface="Calibri" pitchFamily="34" charset="0"/>
                <a:ea typeface="+mn-ea"/>
              </a:rPr>
              <a:t>440.1B 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  <a:latin typeface="Calibri" pitchFamily="34" charset="0"/>
                <a:ea typeface="+mn-ea"/>
              </a:rPr>
              <a:t>-   Current; Applies to Federal Employees</a:t>
            </a:r>
            <a:endParaRPr lang="en-US" sz="2000" dirty="0">
              <a:solidFill>
                <a:srgbClr val="002060"/>
              </a:solidFill>
              <a:latin typeface="Calibri" pitchFamily="34" charset="0"/>
              <a:ea typeface="+mn-ea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3699" y="294876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806131" y="4800600"/>
            <a:ext cx="409902" cy="990600"/>
            <a:chOff x="2743200" y="4969622"/>
            <a:chExt cx="409902" cy="1173486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924502" y="5181600"/>
              <a:ext cx="228600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2743200" y="4969622"/>
              <a:ext cx="384372" cy="1173486"/>
              <a:chOff x="2859457" y="4953856"/>
              <a:chExt cx="384372" cy="1173486"/>
            </a:xfrm>
          </p:grpSpPr>
          <p:cxnSp>
            <p:nvCxnSpPr>
              <p:cNvPr id="22" name="Elbow Connector 21"/>
              <p:cNvCxnSpPr/>
              <p:nvPr/>
            </p:nvCxnSpPr>
            <p:spPr>
              <a:xfrm rot="16200000" flipH="1">
                <a:off x="2542784" y="5426296"/>
                <a:ext cx="1173484" cy="228607"/>
              </a:xfrm>
              <a:prstGeom prst="bentConnector3">
                <a:avLst>
                  <a:gd name="adj1" fmla="val 102396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859457" y="4953856"/>
                <a:ext cx="152400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177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Background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876800"/>
          </a:xfrm>
        </p:spPr>
        <p:txBody>
          <a:bodyPr/>
          <a:lstStyle/>
          <a:p>
            <a:pPr marL="342900" lvl="2" indent="-342900">
              <a:defRPr/>
            </a:pPr>
            <a:r>
              <a:rPr lang="en-US" sz="2800" b="1" i="1" dirty="0"/>
              <a:t>DOE Order </a:t>
            </a:r>
            <a:r>
              <a:rPr lang="en-US" sz="2800" b="1" i="1" dirty="0" smtClean="0"/>
              <a:t>440.1B: </a:t>
            </a:r>
            <a:r>
              <a:rPr lang="en-US" sz="2800" dirty="0" smtClean="0"/>
              <a:t>Establishes Federal Responsibilities for 10 CFR 851 and DOE </a:t>
            </a:r>
            <a:r>
              <a:rPr lang="en-US" sz="2800" dirty="0"/>
              <a:t>approval of Worker Safety and Health Program</a:t>
            </a:r>
          </a:p>
          <a:p>
            <a:pPr lvl="1">
              <a:defRPr/>
            </a:pPr>
            <a:r>
              <a:rPr lang="en-US" sz="2400" dirty="0" smtClean="0"/>
              <a:t>Ensure Contractors comply with 10 CFR 851</a:t>
            </a:r>
            <a:endParaRPr lang="en-US" sz="2400" dirty="0"/>
          </a:p>
          <a:p>
            <a:pPr lvl="1">
              <a:defRPr/>
            </a:pPr>
            <a:r>
              <a:rPr lang="en-US" sz="2400" dirty="0" smtClean="0"/>
              <a:t>Hold </a:t>
            </a:r>
            <a:r>
              <a:rPr lang="en-US" sz="2400" dirty="0"/>
              <a:t>Line Accountable for Providing Technical Direction consistent with 10 CFR </a:t>
            </a:r>
            <a:r>
              <a:rPr lang="en-US" sz="2400" dirty="0" smtClean="0"/>
              <a:t>851</a:t>
            </a:r>
          </a:p>
          <a:p>
            <a:pPr lvl="1">
              <a:defRPr/>
            </a:pPr>
            <a:r>
              <a:rPr lang="en-US" sz="2400" dirty="0" smtClean="0"/>
              <a:t>Provide </a:t>
            </a:r>
            <a:r>
              <a:rPr lang="en-US" sz="2400" dirty="0"/>
              <a:t>Contractors with Technical Direction for Goals, Objectives and Performance </a:t>
            </a:r>
            <a:r>
              <a:rPr lang="en-US" sz="2400" dirty="0" smtClean="0"/>
              <a:t>Measures</a:t>
            </a:r>
          </a:p>
          <a:p>
            <a:pPr lvl="1">
              <a:defRPr/>
            </a:pPr>
            <a:r>
              <a:rPr lang="en-US" sz="2400" dirty="0"/>
              <a:t>Hold Line Accountable for Providing Technical Direction consistent with 10 CFR </a:t>
            </a:r>
            <a:r>
              <a:rPr lang="en-US" sz="2400" dirty="0" smtClean="0"/>
              <a:t>851</a:t>
            </a:r>
            <a:endParaRPr lang="en-US" sz="2400" dirty="0"/>
          </a:p>
          <a:p>
            <a:pPr lvl="1">
              <a:defRPr/>
            </a:pPr>
            <a:endParaRPr lang="en-US" sz="2400" dirty="0"/>
          </a:p>
          <a:p>
            <a:pPr lvl="1">
              <a:defRPr/>
            </a:pPr>
            <a:endParaRPr lang="en-US" sz="2400" dirty="0" smtClean="0"/>
          </a:p>
          <a:p>
            <a:pPr lvl="1"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52400"/>
            <a:ext cx="601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2060"/>
                </a:solidFill>
                <a:latin typeface="Calibri" pitchFamily="34" charset="0"/>
              </a:rPr>
              <a:t>Worker Safety and Health </a:t>
            </a:r>
          </a:p>
          <a:p>
            <a:pPr algn="ctr"/>
            <a:r>
              <a:rPr lang="en-US" sz="3600" b="1" i="1" dirty="0" smtClean="0">
                <a:solidFill>
                  <a:srgbClr val="002060"/>
                </a:solidFill>
                <a:latin typeface="Calibri" pitchFamily="34" charset="0"/>
              </a:rPr>
              <a:t>Program</a:t>
            </a:r>
            <a:endParaRPr lang="en-US" sz="3600" b="1" i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Calibri" pitchFamily="34" charset="0"/>
              </a:rPr>
              <a:t>The Federal Worker Safety and Health Program must: </a:t>
            </a:r>
          </a:p>
          <a:p>
            <a:pPr marL="914400" lvl="1" indent="-457200">
              <a:buFont typeface="Calibri" panose="020F0502020204030204" pitchFamily="34" charset="0"/>
              <a:buChar char="⁻"/>
            </a:pPr>
            <a:r>
              <a:rPr lang="en-US" sz="2800" dirty="0" smtClean="0">
                <a:solidFill>
                  <a:srgbClr val="002060"/>
                </a:solidFill>
                <a:latin typeface="Calibri" pitchFamily="34" charset="0"/>
              </a:rPr>
              <a:t>Provides a place of Employment free from recognized hazards.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2060"/>
                </a:solidFill>
                <a:latin typeface="Calibri" pitchFamily="34" charset="0"/>
              </a:rPr>
              <a:t>“General Duty”</a:t>
            </a:r>
          </a:p>
          <a:p>
            <a:pPr lvl="2"/>
            <a:endParaRPr lang="en-US" sz="2800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914400" lvl="1" indent="-457200">
              <a:buFont typeface="Calibri" panose="020F0502020204030204" pitchFamily="34" charset="0"/>
              <a:buChar char="⁻"/>
            </a:pPr>
            <a:r>
              <a:rPr lang="en-US" sz="2800" dirty="0">
                <a:solidFill>
                  <a:srgbClr val="002060"/>
                </a:solidFill>
                <a:latin typeface="Calibri" pitchFamily="34" charset="0"/>
              </a:rPr>
              <a:t>Integrate the Requirements of 29 CFR 1960 and Attachment of the Order.</a:t>
            </a:r>
          </a:p>
          <a:p>
            <a:pPr lvl="1"/>
            <a:endParaRPr lang="en-US" dirty="0" smtClean="0">
              <a:solidFill>
                <a:srgbClr val="00206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5943600" cy="9906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Responsibilities</a:t>
            </a:r>
            <a:br>
              <a:rPr lang="en-US" i="1" dirty="0" smtClean="0"/>
            </a:br>
            <a:r>
              <a:rPr lang="en-US" i="1" dirty="0" smtClean="0"/>
              <a:t>Management &amp; Employees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Establish written policy, goals and objectives for worker safety and health program</a:t>
            </a:r>
          </a:p>
          <a:p>
            <a:r>
              <a:rPr lang="en-US" dirty="0" smtClean="0"/>
              <a:t>Use qualified worker safety and health staff</a:t>
            </a:r>
          </a:p>
          <a:p>
            <a:pPr lvl="1"/>
            <a:r>
              <a:rPr lang="en-US" dirty="0" smtClean="0"/>
              <a:t>Direct and manage the program</a:t>
            </a:r>
          </a:p>
          <a:p>
            <a:r>
              <a:rPr lang="en-US" dirty="0" smtClean="0"/>
              <a:t>Encourage the involvement of  workers in the development of worker safety and health program</a:t>
            </a:r>
          </a:p>
          <a:p>
            <a:pPr lvl="1"/>
            <a:r>
              <a:rPr lang="en-US" dirty="0" smtClean="0"/>
              <a:t> Goals, objectives, and performance measures</a:t>
            </a:r>
          </a:p>
          <a:p>
            <a:pPr lvl="1"/>
            <a:r>
              <a:rPr lang="en-US" dirty="0" smtClean="0"/>
              <a:t> Identification and control of hazards</a:t>
            </a:r>
          </a:p>
          <a:p>
            <a:r>
              <a:rPr lang="en-US" dirty="0" smtClean="0"/>
              <a:t>Provide workers access to information relevant to safety and health program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800" b="0" dirty="0" smtClean="0"/>
              <a:t>Inform workers of their rights </a:t>
            </a:r>
          </a:p>
          <a:p>
            <a:pPr lvl="1"/>
            <a:r>
              <a:rPr lang="en-US" dirty="0" smtClean="0"/>
              <a:t>Post Worker Protection Poster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www.energy.gov/ehss/downloads/job-safety-and-health-poster</a:t>
            </a:r>
            <a:endParaRPr lang="en-US" dirty="0" smtClean="0"/>
          </a:p>
          <a:p>
            <a:pPr lvl="0"/>
            <a:r>
              <a:rPr lang="en-US" dirty="0" smtClean="0"/>
              <a:t>Have </a:t>
            </a:r>
            <a:r>
              <a:rPr lang="en-US" dirty="0"/>
              <a:t>the right without reprisal to:</a:t>
            </a:r>
          </a:p>
          <a:p>
            <a:pPr lvl="1"/>
            <a:r>
              <a:rPr lang="en-US" dirty="0"/>
              <a:t>Participate in activities on official time</a:t>
            </a:r>
          </a:p>
          <a:p>
            <a:pPr lvl="1"/>
            <a:r>
              <a:rPr lang="en-US" dirty="0"/>
              <a:t>Have access to:</a:t>
            </a:r>
          </a:p>
          <a:p>
            <a:pPr lvl="2"/>
            <a:r>
              <a:rPr lang="en-US" dirty="0"/>
              <a:t>Publications;</a:t>
            </a:r>
          </a:p>
          <a:p>
            <a:pPr lvl="2"/>
            <a:r>
              <a:rPr lang="en-US" dirty="0"/>
              <a:t>Worker safety and health program;</a:t>
            </a:r>
          </a:p>
          <a:p>
            <a:pPr lvl="2"/>
            <a:r>
              <a:rPr lang="en-US" dirty="0"/>
              <a:t>Safety and health poster </a:t>
            </a:r>
          </a:p>
          <a:p>
            <a:pPr lvl="2"/>
            <a:r>
              <a:rPr lang="en-US" dirty="0"/>
              <a:t>Limited information on recordkeeping log</a:t>
            </a:r>
            <a:endParaRPr lang="en-US" sz="280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5943600" cy="914400"/>
          </a:xfrm>
        </p:spPr>
        <p:txBody>
          <a:bodyPr/>
          <a:lstStyle/>
          <a:p>
            <a:r>
              <a:rPr lang="en-US" i="1" dirty="0"/>
              <a:t>Responsibilities</a:t>
            </a:r>
            <a:br>
              <a:rPr lang="en-US" i="1" dirty="0"/>
            </a:br>
            <a:r>
              <a:rPr lang="en-US" i="1" dirty="0"/>
              <a:t>Management &amp; Employees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S Presentation 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HSS Presentation 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 Template</Template>
  <TotalTime>2798</TotalTime>
  <Words>955</Words>
  <Application>Microsoft Office PowerPoint</Application>
  <PresentationFormat>On-screen Show (4:3)</PresentationFormat>
  <Paragraphs>157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HSS Presentation Template</vt:lpstr>
      <vt:lpstr>1_HSS Presentation Template</vt:lpstr>
      <vt:lpstr>NOTES</vt:lpstr>
      <vt:lpstr>DOE O 440.1</vt:lpstr>
      <vt:lpstr>DOE O 440.1</vt:lpstr>
      <vt:lpstr>PowerPoint Presentation</vt:lpstr>
      <vt:lpstr>Evolution of DOE’s Worker Safety  and Health Directives </vt:lpstr>
      <vt:lpstr> Background </vt:lpstr>
      <vt:lpstr>PowerPoint Presentation</vt:lpstr>
      <vt:lpstr> Responsibilities Management &amp; Employees  </vt:lpstr>
      <vt:lpstr>Responsibilities Management &amp; Employees </vt:lpstr>
      <vt:lpstr>Responsibilities Management &amp; Employees </vt:lpstr>
      <vt:lpstr>Hazard Identification and Assessment</vt:lpstr>
      <vt:lpstr>Hazard Prevention and Abatement</vt:lpstr>
      <vt:lpstr>Worker S&amp;H Standards</vt:lpstr>
      <vt:lpstr>Worker S&amp;H Standards</vt:lpstr>
      <vt:lpstr>DOE O 440.1 Attachment 1</vt:lpstr>
      <vt:lpstr>Training and Information</vt:lpstr>
      <vt:lpstr>Federal Responsibilities</vt:lpstr>
      <vt:lpstr>Worker Safety and Health Assistance</vt:lpstr>
      <vt:lpstr>DOE O 440.1</vt:lpstr>
    </vt:vector>
  </TitlesOfParts>
  <Company>U.S. Department of 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851 Rule Implementation  Improvement Efforts</dc:title>
  <dc:creator>mcarthur</dc:creator>
  <cp:lastModifiedBy>Sikora, Carol</cp:lastModifiedBy>
  <cp:revision>237</cp:revision>
  <cp:lastPrinted>2015-02-18T19:31:54Z</cp:lastPrinted>
  <dcterms:created xsi:type="dcterms:W3CDTF">2012-02-15T16:10:37Z</dcterms:created>
  <dcterms:modified xsi:type="dcterms:W3CDTF">2015-02-26T19:57:56Z</dcterms:modified>
</cp:coreProperties>
</file>