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320" r:id="rId3"/>
    <p:sldId id="335" r:id="rId4"/>
    <p:sldId id="336" r:id="rId5"/>
    <p:sldId id="337" r:id="rId6"/>
    <p:sldId id="333" r:id="rId7"/>
    <p:sldId id="338" r:id="rId8"/>
    <p:sldId id="339" r:id="rId9"/>
    <p:sldId id="340" r:id="rId10"/>
    <p:sldId id="311" r:id="rId11"/>
    <p:sldId id="341" r:id="rId12"/>
    <p:sldId id="324" r:id="rId13"/>
    <p:sldId id="300" r:id="rId14"/>
  </p:sldIdLst>
  <p:sldSz cx="9144000" cy="6858000" type="screen4x3"/>
  <p:notesSz cx="7010400" cy="9296400"/>
  <p:defaultTextStyle>
    <a:defPPr>
      <a:defRPr lang="en-US"/>
    </a:defPPr>
    <a:lvl1pPr algn="l" defTabSz="457200"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defTabSz="457200"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defTabSz="457200"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defTabSz="457200"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defTabSz="457200"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5588" autoAdjust="0"/>
    <p:restoredTop sz="78864" autoAdjust="0"/>
  </p:normalViewPr>
  <p:slideViewPr>
    <p:cSldViewPr snapToGrid="0">
      <p:cViewPr>
        <p:scale>
          <a:sx n="66" d="100"/>
          <a:sy n="66" d="100"/>
        </p:scale>
        <p:origin x="-1476" y="-606"/>
      </p:cViewPr>
      <p:guideLst>
        <p:guide orient="horz" pos="2160"/>
        <p:guide pos="2880"/>
      </p:guideLst>
    </p:cSldViewPr>
  </p:slideViewPr>
  <p:outlineViewPr>
    <p:cViewPr>
      <p:scale>
        <a:sx n="50" d="100"/>
        <a:sy n="50" d="100"/>
      </p:scale>
      <p:origin x="16"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2" d="100"/>
          <a:sy n="62" d="100"/>
        </p:scale>
        <p:origin x="-1722" y="-90"/>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523" cy="464662"/>
          </a:xfrm>
          <a:prstGeom prst="rect">
            <a:avLst/>
          </a:prstGeom>
        </p:spPr>
        <p:txBody>
          <a:bodyPr vert="horz" wrap="square" lIns="93175" tIns="46588" rIns="93175" bIns="46588" numCol="1" anchor="t" anchorCtr="0" compatLnSpc="1">
            <a:prstTxWarp prst="textNoShape">
              <a:avLst/>
            </a:prstTxWarp>
          </a:bodyPr>
          <a:lstStyle>
            <a:lvl1pPr>
              <a:defRPr sz="1200">
                <a:latin typeface="Calibri" pitchFamily="-106" charset="0"/>
                <a:ea typeface="ＭＳ Ｐゴシック" pitchFamily="-106" charset="-128"/>
                <a:cs typeface="ＭＳ Ｐゴシック" pitchFamily="-106" charset="-128"/>
              </a:defRPr>
            </a:lvl1pPr>
          </a:lstStyle>
          <a:p>
            <a:pPr>
              <a:defRPr/>
            </a:pPr>
            <a:endParaRPr lang="en-US"/>
          </a:p>
        </p:txBody>
      </p:sp>
      <p:sp>
        <p:nvSpPr>
          <p:cNvPr id="3" name="Date Placeholder 2"/>
          <p:cNvSpPr>
            <a:spLocks noGrp="1"/>
          </p:cNvSpPr>
          <p:nvPr>
            <p:ph type="dt" sz="quarter" idx="1"/>
          </p:nvPr>
        </p:nvSpPr>
        <p:spPr>
          <a:xfrm>
            <a:off x="3971292" y="0"/>
            <a:ext cx="3037523" cy="464662"/>
          </a:xfrm>
          <a:prstGeom prst="rect">
            <a:avLst/>
          </a:prstGeom>
        </p:spPr>
        <p:txBody>
          <a:bodyPr vert="horz" wrap="square" lIns="93175" tIns="46588" rIns="93175" bIns="46588" numCol="1" anchor="t" anchorCtr="0" compatLnSpc="1">
            <a:prstTxWarp prst="textNoShape">
              <a:avLst/>
            </a:prstTxWarp>
          </a:bodyPr>
          <a:lstStyle>
            <a:lvl1pPr algn="r">
              <a:defRPr sz="1200">
                <a:latin typeface="Calibri" pitchFamily="-106" charset="0"/>
                <a:ea typeface="ＭＳ Ｐゴシック" pitchFamily="-106" charset="-128"/>
                <a:cs typeface="+mn-cs"/>
              </a:defRPr>
            </a:lvl1pPr>
          </a:lstStyle>
          <a:p>
            <a:pPr>
              <a:defRPr/>
            </a:pPr>
            <a:fld id="{CFFAB839-955B-47F4-946C-89C813C08CE1}" type="datetime1">
              <a:rPr lang="en-US"/>
              <a:pPr>
                <a:defRPr/>
              </a:pPr>
              <a:t>7/19/2013</a:t>
            </a:fld>
            <a:endParaRPr lang="en-US"/>
          </a:p>
        </p:txBody>
      </p:sp>
      <p:sp>
        <p:nvSpPr>
          <p:cNvPr id="4" name="Footer Placeholder 3"/>
          <p:cNvSpPr>
            <a:spLocks noGrp="1"/>
          </p:cNvSpPr>
          <p:nvPr>
            <p:ph type="ftr" sz="quarter" idx="2"/>
          </p:nvPr>
        </p:nvSpPr>
        <p:spPr>
          <a:xfrm>
            <a:off x="0" y="8830153"/>
            <a:ext cx="3037523" cy="464662"/>
          </a:xfrm>
          <a:prstGeom prst="rect">
            <a:avLst/>
          </a:prstGeom>
        </p:spPr>
        <p:txBody>
          <a:bodyPr vert="horz" wrap="square" lIns="93175" tIns="46588" rIns="93175" bIns="46588" numCol="1" anchor="b" anchorCtr="0" compatLnSpc="1">
            <a:prstTxWarp prst="textNoShape">
              <a:avLst/>
            </a:prstTxWarp>
          </a:bodyPr>
          <a:lstStyle>
            <a:lvl1pPr>
              <a:defRPr sz="1200">
                <a:latin typeface="Calibri" pitchFamily="-106" charset="0"/>
                <a:ea typeface="ＭＳ Ｐゴシック" pitchFamily="-106" charset="-128"/>
                <a:cs typeface="ＭＳ Ｐゴシック" pitchFamily="-106" charset="-128"/>
              </a:defRPr>
            </a:lvl1pPr>
          </a:lstStyle>
          <a:p>
            <a:pPr>
              <a:defRPr/>
            </a:pPr>
            <a:endParaRPr lang="en-US"/>
          </a:p>
        </p:txBody>
      </p:sp>
      <p:sp>
        <p:nvSpPr>
          <p:cNvPr id="5" name="Slide Number Placeholder 4"/>
          <p:cNvSpPr>
            <a:spLocks noGrp="1"/>
          </p:cNvSpPr>
          <p:nvPr>
            <p:ph type="sldNum" sz="quarter" idx="3"/>
          </p:nvPr>
        </p:nvSpPr>
        <p:spPr>
          <a:xfrm>
            <a:off x="3971292" y="8830153"/>
            <a:ext cx="3037523" cy="464662"/>
          </a:xfrm>
          <a:prstGeom prst="rect">
            <a:avLst/>
          </a:prstGeom>
        </p:spPr>
        <p:txBody>
          <a:bodyPr vert="horz" wrap="square" lIns="93175" tIns="46588" rIns="93175" bIns="46588" numCol="1" anchor="b" anchorCtr="0" compatLnSpc="1">
            <a:prstTxWarp prst="textNoShape">
              <a:avLst/>
            </a:prstTxWarp>
          </a:bodyPr>
          <a:lstStyle>
            <a:lvl1pPr algn="r">
              <a:defRPr sz="1200">
                <a:latin typeface="Calibri" pitchFamily="-106" charset="0"/>
                <a:ea typeface="ＭＳ Ｐゴシック" pitchFamily="-106" charset="-128"/>
                <a:cs typeface="+mn-cs"/>
              </a:defRPr>
            </a:lvl1pPr>
          </a:lstStyle>
          <a:p>
            <a:pPr>
              <a:defRPr/>
            </a:pPr>
            <a:fld id="{C623302F-E8E9-4DA0-8AB0-4D0033AD4380}"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523" cy="464662"/>
          </a:xfrm>
          <a:prstGeom prst="rect">
            <a:avLst/>
          </a:prstGeom>
        </p:spPr>
        <p:txBody>
          <a:bodyPr vert="horz" wrap="square" lIns="93175" tIns="46588" rIns="93175" bIns="46588" numCol="1" anchor="t" anchorCtr="0" compatLnSpc="1">
            <a:prstTxWarp prst="textNoShape">
              <a:avLst/>
            </a:prstTxWarp>
          </a:bodyPr>
          <a:lstStyle>
            <a:lvl1pPr>
              <a:defRPr sz="1200">
                <a:latin typeface="Calibri" pitchFamily="-106" charset="0"/>
                <a:ea typeface="ＭＳ Ｐゴシック" pitchFamily="-106" charset="-128"/>
                <a:cs typeface="ＭＳ Ｐゴシック" pitchFamily="-106" charset="-128"/>
              </a:defRPr>
            </a:lvl1pPr>
          </a:lstStyle>
          <a:p>
            <a:pPr>
              <a:defRPr/>
            </a:pPr>
            <a:endParaRPr lang="en-US"/>
          </a:p>
        </p:txBody>
      </p:sp>
      <p:sp>
        <p:nvSpPr>
          <p:cNvPr id="3" name="Date Placeholder 2"/>
          <p:cNvSpPr>
            <a:spLocks noGrp="1"/>
          </p:cNvSpPr>
          <p:nvPr>
            <p:ph type="dt" idx="1"/>
          </p:nvPr>
        </p:nvSpPr>
        <p:spPr>
          <a:xfrm>
            <a:off x="3971292" y="0"/>
            <a:ext cx="3037523" cy="464662"/>
          </a:xfrm>
          <a:prstGeom prst="rect">
            <a:avLst/>
          </a:prstGeom>
        </p:spPr>
        <p:txBody>
          <a:bodyPr vert="horz" wrap="square" lIns="93175" tIns="46588" rIns="93175" bIns="46588" numCol="1" anchor="t" anchorCtr="0" compatLnSpc="1">
            <a:prstTxWarp prst="textNoShape">
              <a:avLst/>
            </a:prstTxWarp>
          </a:bodyPr>
          <a:lstStyle>
            <a:lvl1pPr algn="r">
              <a:defRPr sz="1200">
                <a:latin typeface="Calibri" pitchFamily="-106" charset="0"/>
                <a:ea typeface="ＭＳ Ｐゴシック" pitchFamily="-106" charset="-128"/>
                <a:cs typeface="+mn-cs"/>
              </a:defRPr>
            </a:lvl1pPr>
          </a:lstStyle>
          <a:p>
            <a:pPr>
              <a:defRPr/>
            </a:pPr>
            <a:fld id="{8B33C1C1-FD8E-45E0-996E-512951686A97}" type="datetime1">
              <a:rPr lang="en-US"/>
              <a:pPr>
                <a:defRPr/>
              </a:pPr>
              <a:t>7/19/2013</a:t>
            </a:fld>
            <a:endParaRPr lang="en-US"/>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wrap="square" lIns="93175" tIns="46588" rIns="93175" bIns="46588"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0723" y="4415077"/>
            <a:ext cx="5608954" cy="4183539"/>
          </a:xfrm>
          <a:prstGeom prst="rect">
            <a:avLst/>
          </a:prstGeom>
        </p:spPr>
        <p:txBody>
          <a:bodyPr vert="horz" wrap="square" lIns="93175" tIns="46588" rIns="93175" bIns="46588"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30153"/>
            <a:ext cx="3037523" cy="464662"/>
          </a:xfrm>
          <a:prstGeom prst="rect">
            <a:avLst/>
          </a:prstGeom>
        </p:spPr>
        <p:txBody>
          <a:bodyPr vert="horz" wrap="square" lIns="93175" tIns="46588" rIns="93175" bIns="46588" numCol="1" anchor="b" anchorCtr="0" compatLnSpc="1">
            <a:prstTxWarp prst="textNoShape">
              <a:avLst/>
            </a:prstTxWarp>
          </a:bodyPr>
          <a:lstStyle>
            <a:lvl1pPr>
              <a:defRPr sz="1200">
                <a:latin typeface="Calibri" pitchFamily="-106" charset="0"/>
                <a:ea typeface="ＭＳ Ｐゴシック" pitchFamily="-106" charset="-128"/>
                <a:cs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3971292" y="8830153"/>
            <a:ext cx="3037523" cy="464662"/>
          </a:xfrm>
          <a:prstGeom prst="rect">
            <a:avLst/>
          </a:prstGeom>
        </p:spPr>
        <p:txBody>
          <a:bodyPr vert="horz" wrap="square" lIns="93175" tIns="46588" rIns="93175" bIns="46588" numCol="1" anchor="b" anchorCtr="0" compatLnSpc="1">
            <a:prstTxWarp prst="textNoShape">
              <a:avLst/>
            </a:prstTxWarp>
          </a:bodyPr>
          <a:lstStyle>
            <a:lvl1pPr algn="r">
              <a:defRPr sz="1200">
                <a:latin typeface="Calibri" pitchFamily="-106" charset="0"/>
                <a:ea typeface="ＭＳ Ｐゴシック" pitchFamily="-106" charset="-128"/>
                <a:cs typeface="+mn-cs"/>
              </a:defRPr>
            </a:lvl1pPr>
          </a:lstStyle>
          <a:p>
            <a:pPr>
              <a:defRPr/>
            </a:pPr>
            <a:fld id="{48CB4971-A25B-45C0-AD23-A4AA49AEA20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defRPr/>
            </a:pPr>
            <a:r>
              <a:rPr lang="en-US" sz="1000" dirty="0" smtClean="0">
                <a:ea typeface="ＭＳ Ｐゴシック"/>
                <a:cs typeface="ＭＳ Ｐゴシック"/>
              </a:rPr>
              <a:t>Agenda- 10 min overview of DOE’s work and challenges, and the ways that states participate in them.</a:t>
            </a:r>
          </a:p>
        </p:txBody>
      </p:sp>
      <p:sp>
        <p:nvSpPr>
          <p:cNvPr id="4" name="Slide Number Placeholder 3"/>
          <p:cNvSpPr>
            <a:spLocks noGrp="1"/>
          </p:cNvSpPr>
          <p:nvPr>
            <p:ph type="sldNum" sz="quarter" idx="5"/>
          </p:nvPr>
        </p:nvSpPr>
        <p:spPr/>
        <p:txBody>
          <a:bodyPr/>
          <a:lstStyle/>
          <a:p>
            <a:pPr>
              <a:defRPr/>
            </a:pPr>
            <a:fld id="{0E7C6F49-C37F-4FAB-993B-304EE8EDE0B8}"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Aft>
                <a:spcPts val="599"/>
              </a:spcAft>
              <a:defRPr/>
            </a:pPr>
            <a:r>
              <a:rPr lang="en-US" sz="800" b="1" dirty="0" smtClean="0"/>
              <a:t>Image shown is Monument Valley, Utah, on Navajo Land</a:t>
            </a:r>
          </a:p>
          <a:p>
            <a:pPr>
              <a:spcAft>
                <a:spcPts val="599"/>
              </a:spcAft>
              <a:defRPr/>
            </a:pPr>
            <a:endParaRPr lang="en-US" sz="800" b="1" dirty="0" smtClean="0"/>
          </a:p>
          <a:p>
            <a:pPr>
              <a:spcAft>
                <a:spcPts val="599"/>
              </a:spcAft>
              <a:defRPr/>
            </a:pPr>
            <a:r>
              <a:rPr lang="en-US" sz="800" b="1" dirty="0" smtClean="0"/>
              <a:t>To promote science education and research among American Indian college students and faculty at TCUs and mainstream institutions with significant enrollment of American Indian students and/or active AISES chapters.</a:t>
            </a:r>
          </a:p>
          <a:p>
            <a:pPr>
              <a:spcAft>
                <a:spcPts val="599"/>
              </a:spcAft>
              <a:defRPr/>
            </a:pPr>
            <a:r>
              <a:rPr lang="en-US" dirty="0" smtClean="0"/>
              <a:t>Integrate DOE and National Laboratory science resources into the national American Indian STEM educational infrastructure</a:t>
            </a:r>
          </a:p>
          <a:p>
            <a:pPr>
              <a:spcAft>
                <a:spcPts val="599"/>
              </a:spcAft>
              <a:defRPr/>
            </a:pPr>
            <a:r>
              <a:rPr lang="en-US" b="1" dirty="0" smtClean="0"/>
              <a:t>Engage American Indian college students in relevant and exciting applied research engineering, and technology transfer projects conducted on Tribal Lands.</a:t>
            </a:r>
            <a:endParaRPr lang="en-US" dirty="0"/>
          </a:p>
        </p:txBody>
      </p:sp>
      <p:sp>
        <p:nvSpPr>
          <p:cNvPr id="4" name="Slide Number Placeholder 3"/>
          <p:cNvSpPr>
            <a:spLocks noGrp="1"/>
          </p:cNvSpPr>
          <p:nvPr>
            <p:ph type="sldNum" sz="quarter" idx="10"/>
          </p:nvPr>
        </p:nvSpPr>
        <p:spPr/>
        <p:txBody>
          <a:bodyPr/>
          <a:lstStyle/>
          <a:p>
            <a:fld id="{2DBA068B-7A98-4E0F-9459-9A33DEEB05D9}"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MEISPP program in ED, 10 weeks here and at our labs</a:t>
            </a:r>
          </a:p>
          <a:p>
            <a:pPr>
              <a:buFont typeface="Arial" pitchFamily="34" charset="0"/>
              <a:buChar char="•"/>
            </a:pPr>
            <a:r>
              <a:rPr lang="en-US" dirty="0" smtClean="0"/>
              <a:t>Community College Institute for science and technology – 10 weeks, mentor matches and new FY 11 partnership with TCUs</a:t>
            </a:r>
          </a:p>
          <a:p>
            <a:pPr marL="0" lvl="1" defTabSz="456651">
              <a:buFont typeface="Arial" pitchFamily="34" charset="0"/>
              <a:buChar char="•"/>
            </a:pPr>
            <a:r>
              <a:rPr lang="en-US" sz="1600" dirty="0" smtClean="0"/>
              <a:t>Office of Science Grad Fellowship SCGF supports outstanding students in the pursuit of graduate training in basic research in areas relevant to the Office of Science and encourages the development of the next generation scientific and technical talent in the U.S.</a:t>
            </a:r>
          </a:p>
          <a:p>
            <a:pPr>
              <a:buFont typeface="Arial" pitchFamily="34" charset="0"/>
              <a:buChar char="•"/>
            </a:pPr>
            <a:endParaRPr lang="en-US" dirty="0" smtClean="0"/>
          </a:p>
          <a:p>
            <a:endParaRPr lang="en-US" sz="800" dirty="0"/>
          </a:p>
        </p:txBody>
      </p:sp>
      <p:sp>
        <p:nvSpPr>
          <p:cNvPr id="4" name="Slide Number Placeholder 3"/>
          <p:cNvSpPr>
            <a:spLocks noGrp="1"/>
          </p:cNvSpPr>
          <p:nvPr>
            <p:ph type="sldNum" sz="quarter" idx="10"/>
          </p:nvPr>
        </p:nvSpPr>
        <p:spPr/>
        <p:txBody>
          <a:bodyPr/>
          <a:lstStyle/>
          <a:p>
            <a:fld id="{2DBA068B-7A98-4E0F-9459-9A33DEEB05D9}"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p:txBody>
          <a:bodyPr/>
          <a:lstStyle/>
          <a:p>
            <a:endParaRPr lang="en-US" dirty="0" smtClean="0">
              <a:latin typeface="Arial" charset="0"/>
              <a:ea typeface="ＭＳ Ｐゴシック"/>
              <a:cs typeface="ＭＳ Ｐゴシック"/>
            </a:endParaRPr>
          </a:p>
        </p:txBody>
      </p:sp>
      <p:sp>
        <p:nvSpPr>
          <p:cNvPr id="34819" name="Slide Number Placeholder 3"/>
          <p:cNvSpPr>
            <a:spLocks noGrp="1"/>
          </p:cNvSpPr>
          <p:nvPr>
            <p:ph type="sldNum" sz="quarter" idx="5"/>
          </p:nvPr>
        </p:nvSpPr>
        <p:spPr>
          <a:noFill/>
        </p:spPr>
        <p:txBody>
          <a:bodyPr/>
          <a:lstStyle/>
          <a:p>
            <a:fld id="{C28A0764-3F88-4916-80E1-C6FE758F92B1}" type="slidenum">
              <a:rPr lang="en-US">
                <a:latin typeface="Arial" charset="0"/>
              </a:rPr>
              <a:pPr/>
              <a:t>12</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a:spLocks noGrp="1"/>
          </p:cNvSpPr>
          <p:nvPr>
            <p:ph type="ftr" sz="quarter" idx="4"/>
          </p:nvPr>
        </p:nvSpPr>
        <p:spPr>
          <a:ln/>
        </p:spPr>
        <p:txBody>
          <a:bodyPr/>
          <a:lstStyle/>
          <a:p>
            <a:r>
              <a:rPr lang="en-US"/>
              <a:t>Draft May 26, 2010</a:t>
            </a:r>
          </a:p>
        </p:txBody>
      </p:sp>
      <p:sp>
        <p:nvSpPr>
          <p:cNvPr id="8" name="Slide Number Placeholder 6"/>
          <p:cNvSpPr>
            <a:spLocks noGrp="1"/>
          </p:cNvSpPr>
          <p:nvPr>
            <p:ph type="sldNum" sz="quarter" idx="5"/>
          </p:nvPr>
        </p:nvSpPr>
        <p:spPr>
          <a:ln/>
        </p:spPr>
        <p:txBody>
          <a:bodyPr/>
          <a:lstStyle/>
          <a:p>
            <a:fld id="{8CFC4E66-C8C2-4DC5-96C6-17A2BE3227C9}" type="slidenum">
              <a:rPr lang="en-US"/>
              <a:pPr/>
              <a:t>13</a:t>
            </a:fld>
            <a:endParaRPr lang="en-US"/>
          </a:p>
        </p:txBody>
      </p:sp>
      <p:sp>
        <p:nvSpPr>
          <p:cNvPr id="684033" name="Slide Image Placeholder 1"/>
          <p:cNvSpPr>
            <a:spLocks noGrp="1" noRot="1" noChangeAspect="1"/>
          </p:cNvSpPr>
          <p:nvPr>
            <p:ph type="sldImg"/>
          </p:nvPr>
        </p:nvSpPr>
        <p:spPr bwMode="auto">
          <a:noFill/>
          <a:ln>
            <a:solidFill>
              <a:srgbClr val="000000"/>
            </a:solidFill>
            <a:miter lim="800000"/>
            <a:headEnd/>
            <a:tailEnd/>
          </a:ln>
        </p:spPr>
      </p:sp>
      <p:sp>
        <p:nvSpPr>
          <p:cNvPr id="684034" name="Notes Placeholder 2"/>
          <p:cNvSpPr>
            <a:spLocks noGrp="1"/>
          </p:cNvSpPr>
          <p:nvPr>
            <p:ph type="body" idx="1"/>
          </p:nvPr>
        </p:nvSpPr>
        <p:spPr/>
        <p:txBody>
          <a:bodyPr/>
          <a:lstStyle/>
          <a:p>
            <a:endParaRPr lang="en-US" smtClean="0"/>
          </a:p>
        </p:txBody>
      </p:sp>
      <p:sp>
        <p:nvSpPr>
          <p:cNvPr id="5" name="Slide Number Placeholder 3"/>
          <p:cNvSpPr txBox="1">
            <a:spLocks noGrp="1"/>
          </p:cNvSpPr>
          <p:nvPr/>
        </p:nvSpPr>
        <p:spPr bwMode="auto">
          <a:xfrm>
            <a:off x="3972161" y="8829468"/>
            <a:ext cx="3037040" cy="464820"/>
          </a:xfrm>
          <a:prstGeom prst="rect">
            <a:avLst/>
          </a:prstGeom>
          <a:noFill/>
          <a:ln w="9525">
            <a:noFill/>
            <a:miter lim="800000"/>
            <a:headEnd/>
            <a:tailEnd/>
          </a:ln>
        </p:spPr>
        <p:txBody>
          <a:bodyPr lIns="93164" tIns="46582" rIns="93164" bIns="46582" anchor="b"/>
          <a:lstStyle/>
          <a:p>
            <a:pPr algn="r" defTabSz="456978"/>
            <a:fld id="{7427F072-96E7-431D-8C2F-FB21A915F82C}" type="slidenum">
              <a:rPr lang="en-US" sz="1000">
                <a:solidFill>
                  <a:srgbClr val="000000"/>
                </a:solidFill>
                <a:latin typeface="Calibri" pitchFamily="34" charset="0"/>
              </a:rPr>
              <a:pPr algn="r" defTabSz="456978"/>
              <a:t>13</a:t>
            </a:fld>
            <a:endParaRPr lang="en-US" sz="1000" dirty="0">
              <a:solidFill>
                <a:srgbClr val="000000"/>
              </a:solidFill>
              <a:latin typeface="Calibri" pitchFamily="34" charset="0"/>
            </a:endParaRPr>
          </a:p>
        </p:txBody>
      </p:sp>
      <p:sp>
        <p:nvSpPr>
          <p:cNvPr id="684036" name="Date Placeholder 2"/>
          <p:cNvSpPr>
            <a:spLocks noGrp="1"/>
          </p:cNvSpPr>
          <p:nvPr>
            <p:ph type="dt" sz="quarter" idx="1"/>
          </p:nvPr>
        </p:nvSpPr>
        <p:spPr>
          <a:noFill/>
        </p:spPr>
        <p:txBody>
          <a:bodyPr/>
          <a:lstStyle/>
          <a:p>
            <a:fld id="{AF7D061F-5AEE-4766-B84D-C8A5187A9AB6}" type="datetime1">
              <a:rPr lang="en-US"/>
              <a:pPr/>
              <a:t>7/19/2013</a:t>
            </a:fld>
            <a:endParaRPr lang="en-US"/>
          </a:p>
        </p:txBody>
      </p:sp>
      <p:sp>
        <p:nvSpPr>
          <p:cNvPr id="684037" name="Header Placeholder 1"/>
          <p:cNvSpPr>
            <a:spLocks noGrp="1"/>
          </p:cNvSpPr>
          <p:nvPr>
            <p:ph type="hdr" sz="quarter"/>
          </p:nvPr>
        </p:nvSpPr>
        <p:spPr>
          <a:noFill/>
        </p:spPr>
        <p:txBody>
          <a:bodyPr/>
          <a:lstStyle/>
          <a:p>
            <a:r>
              <a:rPr lang="en-US"/>
              <a:t>DRAFT – NOT FOR DISTRIBUTION</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p:nvSpPr>
        <p:spPr>
          <a:xfrm>
            <a:off x="0" y="0"/>
            <a:ext cx="9144000" cy="9271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9" name="Rectangle 8"/>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10" name="Rectangle 9"/>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11" name="Rectangle 10"/>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12" name="Rectangle 11"/>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grpSp>
        <p:nvGrpSpPr>
          <p:cNvPr id="13" name="Group 21"/>
          <p:cNvGrpSpPr>
            <a:grpSpLocks/>
          </p:cNvGrpSpPr>
          <p:nvPr/>
        </p:nvGrpSpPr>
        <p:grpSpPr bwMode="auto">
          <a:xfrm flipH="1" flipV="1">
            <a:off x="0" y="920750"/>
            <a:ext cx="9144000" cy="55563"/>
            <a:chOff x="0" y="832104"/>
            <a:chExt cx="9144000" cy="54864"/>
          </a:xfrm>
        </p:grpSpPr>
        <p:sp>
          <p:nvSpPr>
            <p:cNvPr id="14" name="Rectangle 13"/>
            <p:cNvSpPr/>
            <p:nvPr/>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15" name="Rectangle 14"/>
            <p:cNvSpPr/>
            <p:nvPr/>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16" name="Rectangle 15"/>
            <p:cNvSpPr/>
            <p:nvPr/>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grpSp>
      <p:sp>
        <p:nvSpPr>
          <p:cNvPr id="20" name="TextBox 19"/>
          <p:cNvSpPr txBox="1"/>
          <p:nvPr/>
        </p:nvSpPr>
        <p:spPr>
          <a:xfrm>
            <a:off x="6680200" y="4921250"/>
            <a:ext cx="2381250" cy="209550"/>
          </a:xfrm>
          <a:prstGeom prst="rect">
            <a:avLst/>
          </a:prstGeom>
        </p:spPr>
        <p:txBody>
          <a:bodyPr>
            <a:normAutofit/>
          </a:bodyPr>
          <a:lstStyle/>
          <a:p>
            <a:pPr algn="r" fontAlgn="auto">
              <a:spcBef>
                <a:spcPct val="20000"/>
              </a:spcBef>
              <a:spcAft>
                <a:spcPts val="0"/>
              </a:spcAft>
              <a:buFont typeface="Arial"/>
              <a:buNone/>
              <a:defRPr/>
            </a:pPr>
            <a:r>
              <a:rPr lang="en-US" sz="600" dirty="0">
                <a:solidFill>
                  <a:srgbClr val="FFFFFF"/>
                </a:solidFill>
                <a:latin typeface="+mn-lt"/>
                <a:ea typeface="+mn-ea"/>
                <a:cs typeface="Arial Narrow"/>
              </a:rPr>
              <a:t>The Parker Ranch installation in Hawaii</a:t>
            </a:r>
          </a:p>
        </p:txBody>
      </p:sp>
      <p:sp>
        <p:nvSpPr>
          <p:cNvPr id="2" name="Title 1"/>
          <p:cNvSpPr>
            <a:spLocks noGrp="1"/>
          </p:cNvSpPr>
          <p:nvPr>
            <p:ph type="ctrTitle"/>
          </p:nvPr>
        </p:nvSpPr>
        <p:spPr>
          <a:xfrm>
            <a:off x="275251" y="176825"/>
            <a:ext cx="3977435" cy="708546"/>
          </a:xfrm>
          <a:prstGeom prst="rect">
            <a:avLst/>
          </a:prstGeom>
        </p:spPr>
        <p:txBody>
          <a:bodyPr lIns="0" rIns="0">
            <a:noAutofit/>
          </a:bodyPr>
          <a:lstStyle>
            <a:lvl1pPr algn="l">
              <a:defRPr sz="3600" b="0">
                <a:solidFill>
                  <a:srgbClr val="FFFFFF"/>
                </a:solidFill>
                <a:latin typeface="Calibri" pitchFamily="34" charset="0"/>
                <a:cs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8" name="Text Placeholder 17"/>
          <p:cNvSpPr>
            <a:spLocks noGrp="1"/>
          </p:cNvSpPr>
          <p:nvPr>
            <p:ph type="body" sz="quarter" idx="10"/>
          </p:nvPr>
        </p:nvSpPr>
        <p:spPr>
          <a:xfrm>
            <a:off x="6054500" y="5206075"/>
            <a:ext cx="3082300" cy="33112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latin typeface="Calibri" pitchFamily="34" charset="0"/>
              </a:defRPr>
            </a:lvl1pPr>
          </a:lstStyle>
          <a:p>
            <a:pPr lvl="0"/>
            <a:r>
              <a:rPr lang="en-US" noProof="0" dirty="0" smtClean="0"/>
              <a:t>Click to edit Master text styles</a:t>
            </a:r>
          </a:p>
        </p:txBody>
      </p:sp>
      <p:sp>
        <p:nvSpPr>
          <p:cNvPr id="24" name="Text Placeholder 22"/>
          <p:cNvSpPr>
            <a:spLocks noGrp="1"/>
          </p:cNvSpPr>
          <p:nvPr>
            <p:ph type="body" sz="quarter" idx="12"/>
          </p:nvPr>
        </p:nvSpPr>
        <p:spPr>
          <a:xfrm>
            <a:off x="6054450" y="5543500"/>
            <a:ext cx="3089550" cy="734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Calibri" pitchFamily="34" charset="0"/>
                <a:cs typeface="Calibri" pitchFamily="34" charset="0"/>
              </a:defRPr>
            </a:lvl1pPr>
          </a:lstStyle>
          <a:p>
            <a:pPr lvl="0"/>
            <a:r>
              <a:rPr lang="en-US" noProof="0" dirty="0" smtClean="0"/>
              <a:t>Click to edit Master text styles</a:t>
            </a:r>
          </a:p>
        </p:txBody>
      </p:sp>
      <p:sp>
        <p:nvSpPr>
          <p:cNvPr id="19" name="Text Placeholder 18"/>
          <p:cNvSpPr>
            <a:spLocks noGrp="1"/>
          </p:cNvSpPr>
          <p:nvPr>
            <p:ph type="body" sz="quarter" idx="13"/>
          </p:nvPr>
        </p:nvSpPr>
        <p:spPr>
          <a:xfrm>
            <a:off x="168100" y="5672913"/>
            <a:ext cx="1390650" cy="288687"/>
          </a:xfrm>
        </p:spPr>
        <p:txBody>
          <a:bodyPr>
            <a:normAutofit/>
          </a:bodyPr>
          <a:lstStyle>
            <a:lvl1pPr>
              <a:buNone/>
              <a:defRPr sz="1200">
                <a:solidFill>
                  <a:schemeClr val="bg1"/>
                </a:solidFill>
                <a:latin typeface="Calibri" pitchFamily="34" charset="0"/>
              </a:defRPr>
            </a:lvl1pPr>
            <a:lvl5pPr>
              <a:defRPr/>
            </a:lvl5pPr>
          </a:lstStyle>
          <a:p>
            <a:pPr lvl="0"/>
            <a:r>
              <a:rPr lang="en-US" dirty="0" smtClean="0"/>
              <a:t>Click to edit Master text styles</a:t>
            </a:r>
          </a:p>
        </p:txBody>
      </p:sp>
      <p:pic>
        <p:nvPicPr>
          <p:cNvPr id="22" name="Picture 21" descr="Office of ED_Sub-Brand.png"/>
          <p:cNvPicPr>
            <a:picLocks noChangeAspect="1"/>
          </p:cNvPicPr>
          <p:nvPr userDrawn="1"/>
        </p:nvPicPr>
        <p:blipFill>
          <a:blip r:embed="rId2" cstate="print"/>
          <a:stretch>
            <a:fillRect/>
          </a:stretch>
        </p:blipFill>
        <p:spPr>
          <a:xfrm>
            <a:off x="4498480" y="188076"/>
            <a:ext cx="4355235" cy="553861"/>
          </a:xfrm>
          <a:prstGeom prst="rect">
            <a:avLst/>
          </a:prstGeom>
        </p:spPr>
      </p:pic>
      <p:pic>
        <p:nvPicPr>
          <p:cNvPr id="25" name="Picture 24" descr="Slide cover photos (EERE).jpg"/>
          <p:cNvPicPr>
            <a:picLocks noChangeAspect="1"/>
          </p:cNvPicPr>
          <p:nvPr userDrawn="1"/>
        </p:nvPicPr>
        <p:blipFill>
          <a:blip r:embed="rId3" cstate="print"/>
          <a:stretch>
            <a:fillRect/>
          </a:stretch>
        </p:blipFill>
        <p:spPr>
          <a:xfrm>
            <a:off x="0" y="961571"/>
            <a:ext cx="9144000" cy="418011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vl1pPr>
            <a:lvl2pPr>
              <a:defRPr sz="2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lvl1pPr>
              <a:defRPr b="1">
                <a:latin typeface="Calibri" pitchFamily="34" charset="0"/>
              </a:defRPr>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17097"/>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085975"/>
            <a:ext cx="4040188" cy="4381500"/>
          </a:xfrm>
          <a:prstGeom prst="rect">
            <a:avLst/>
          </a:prstGeom>
        </p:spPr>
        <p:txBody>
          <a:bodyPr/>
          <a:lstStyle>
            <a:lvl1pPr>
              <a:defRPr sz="2400">
                <a:latin typeface="Calibri" pitchFamily="34" charset="0"/>
              </a:defRPr>
            </a:lvl1pPr>
            <a:lvl2pPr>
              <a:defRPr sz="2000">
                <a:latin typeface="Calibri" pitchFamily="34" charset="0"/>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317097"/>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085975"/>
            <a:ext cx="4041775"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38250"/>
            <a:ext cx="5111750" cy="5286375"/>
          </a:xfrm>
          <a:prstGeom prst="rect">
            <a:avLst/>
          </a:prstGeom>
        </p:spPr>
        <p:txBody>
          <a:bodyPr/>
          <a:lstStyle>
            <a:lvl1pPr>
              <a:defRPr sz="2400">
                <a:latin typeface="Calibri" pitchFamily="34" charset="0"/>
              </a:defRPr>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908000"/>
            <a:ext cx="3008313" cy="4562027"/>
          </a:xfrm>
          <a:prstGeom prst="rect">
            <a:avLst/>
          </a:prstGeo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Title 6"/>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5" name="Rectangle 4"/>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6" name="Rectangle 5"/>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9" name="Rectangle 8"/>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7" name="Title 1"/>
          <p:cNvSpPr>
            <a:spLocks noGrp="1"/>
          </p:cNvSpPr>
          <p:nvPr>
            <p:ph type="ctrTitle"/>
          </p:nvPr>
        </p:nvSpPr>
        <p:spPr>
          <a:xfrm>
            <a:off x="685800" y="3081845"/>
            <a:ext cx="7772400" cy="1020763"/>
          </a:xfrm>
        </p:spPr>
        <p:txBody>
          <a:bodyPr/>
          <a:lstStyle>
            <a:lvl1pPr>
              <a:defRPr>
                <a:solidFill>
                  <a:schemeClr val="tx1"/>
                </a:solidFill>
              </a:defRPr>
            </a:lvl1pPr>
          </a:lstStyle>
          <a:p>
            <a:r>
              <a:rPr lang="en-US" smtClean="0"/>
              <a:t>Click to edit Master title style</a:t>
            </a:r>
            <a:endParaRPr lang="en-US"/>
          </a:p>
        </p:txBody>
      </p:sp>
      <p:sp>
        <p:nvSpPr>
          <p:cNvPr id="8" name="Subtitle 2"/>
          <p:cNvSpPr>
            <a:spLocks noGrp="1"/>
          </p:cNvSpPr>
          <p:nvPr>
            <p:ph type="subTitle" idx="1"/>
          </p:nvPr>
        </p:nvSpPr>
        <p:spPr>
          <a:xfrm>
            <a:off x="685800" y="4102608"/>
            <a:ext cx="6400800" cy="990600"/>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userDrawn="1"/>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16"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1028" name="Title Placeholder 13"/>
          <p:cNvSpPr>
            <a:spLocks noGrp="1"/>
          </p:cNvSpPr>
          <p:nvPr>
            <p:ph type="title"/>
          </p:nvPr>
        </p:nvSpPr>
        <p:spPr bwMode="auto">
          <a:xfrm>
            <a:off x="177801" y="0"/>
            <a:ext cx="4176486" cy="901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Text Placeholder 14"/>
          <p:cNvSpPr>
            <a:spLocks noGrp="1"/>
          </p:cNvSpPr>
          <p:nvPr>
            <p:ph type="body" idx="1"/>
          </p:nvPr>
        </p:nvSpPr>
        <p:spPr bwMode="auto">
          <a:xfrm>
            <a:off x="457200" y="1590675"/>
            <a:ext cx="8229600" cy="4802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9"/>
          <p:cNvSpPr txBox="1">
            <a:spLocks/>
          </p:cNvSpPr>
          <p:nvPr/>
        </p:nvSpPr>
        <p:spPr>
          <a:xfrm>
            <a:off x="130175" y="6616700"/>
            <a:ext cx="7286625" cy="241300"/>
          </a:xfrm>
          <a:prstGeom prst="rect">
            <a:avLst/>
          </a:prstGeom>
        </p:spPr>
        <p:txBody>
          <a:bodyPr>
            <a:prstTxWarp prst="textNoShape">
              <a:avLst/>
            </a:prstTxWarp>
            <a:normAutofit/>
          </a:bodyPr>
          <a:lstStyle/>
          <a:p>
            <a:pPr marL="342900" indent="-342900">
              <a:lnSpc>
                <a:spcPct val="90000"/>
              </a:lnSpc>
              <a:spcBef>
                <a:spcPct val="20000"/>
              </a:spcBef>
              <a:buFont typeface="Arial" pitchFamily="127" charset="0"/>
              <a:buNone/>
            </a:pPr>
            <a:fld id="{16268E9B-FC2F-45B3-AAC5-4694779DB200}" type="slidenum">
              <a:rPr lang="en-US" sz="1000">
                <a:solidFill>
                  <a:schemeClr val="bg1"/>
                </a:solidFill>
                <a:ea typeface="Arial" pitchFamily="127" charset="0"/>
                <a:cs typeface="Arial" pitchFamily="127" charset="0"/>
              </a:rPr>
              <a:pPr marL="342900" indent="-342900">
                <a:lnSpc>
                  <a:spcPct val="90000"/>
                </a:lnSpc>
                <a:spcBef>
                  <a:spcPct val="20000"/>
                </a:spcBef>
                <a:buFont typeface="Arial" pitchFamily="127" charset="0"/>
                <a:buNone/>
              </a:pPr>
              <a:t>‹#›</a:t>
            </a:fld>
            <a:r>
              <a:rPr lang="en-US" sz="1000">
                <a:solidFill>
                  <a:schemeClr val="bg1"/>
                </a:solidFill>
                <a:ea typeface="Arial" pitchFamily="127" charset="0"/>
                <a:cs typeface="Arial" pitchFamily="127" charset="0"/>
              </a:rPr>
              <a:t> |</a:t>
            </a:r>
          </a:p>
        </p:txBody>
      </p:sp>
      <p:grpSp>
        <p:nvGrpSpPr>
          <p:cNvPr id="1031" name="Group 20"/>
          <p:cNvGrpSpPr>
            <a:grpSpLocks/>
          </p:cNvGrpSpPr>
          <p:nvPr/>
        </p:nvGrpSpPr>
        <p:grpSpPr bwMode="auto">
          <a:xfrm flipH="1" flipV="1">
            <a:off x="0" y="920750"/>
            <a:ext cx="9144000" cy="55563"/>
            <a:chOff x="0" y="832104"/>
            <a:chExt cx="9144000" cy="54864"/>
          </a:xfrm>
        </p:grpSpPr>
        <p:sp>
          <p:nvSpPr>
            <p:cNvPr id="23" name="Rectangle 22"/>
            <p:cNvSpPr/>
            <p:nvPr/>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24" name="Rectangle 23"/>
            <p:cNvSpPr/>
            <p:nvPr/>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sp>
          <p:nvSpPr>
            <p:cNvPr id="25" name="Rectangle 24"/>
            <p:cNvSpPr/>
            <p:nvPr/>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ea typeface="ＭＳ Ｐゴシック" pitchFamily="-106" charset="-128"/>
                <a:cs typeface="ＭＳ Ｐゴシック" pitchFamily="-106" charset="-128"/>
              </a:endParaRPr>
            </a:p>
          </p:txBody>
        </p:sp>
      </p:grpSp>
      <p:sp>
        <p:nvSpPr>
          <p:cNvPr id="13" name="Text Placeholder 9"/>
          <p:cNvSpPr txBox="1">
            <a:spLocks/>
          </p:cNvSpPr>
          <p:nvPr/>
        </p:nvSpPr>
        <p:spPr>
          <a:xfrm>
            <a:off x="5476875" y="6616700"/>
            <a:ext cx="3667125" cy="241300"/>
          </a:xfrm>
          <a:prstGeom prst="rect">
            <a:avLst/>
          </a:prstGeom>
        </p:spPr>
        <p:txBody>
          <a:bodyPr>
            <a:noAutofit/>
          </a:bodyPr>
          <a:lstStyle/>
          <a:p>
            <a:pPr marL="342900" indent="-342900" algn="r">
              <a:lnSpc>
                <a:spcPct val="90000"/>
              </a:lnSpc>
              <a:spcBef>
                <a:spcPct val="20000"/>
              </a:spcBef>
              <a:buFont typeface="Arial" pitchFamily="-106" charset="0"/>
              <a:buNone/>
              <a:defRPr/>
            </a:pPr>
            <a:r>
              <a:rPr lang="en-US" sz="1600" dirty="0" smtClean="0">
                <a:solidFill>
                  <a:schemeClr val="bg1"/>
                </a:solidFill>
                <a:latin typeface="Calibri" pitchFamily="34" charset="0"/>
                <a:ea typeface="Arial" pitchFamily="-106" charset="0"/>
                <a:cs typeface="Arial" pitchFamily="-106" charset="0"/>
              </a:rPr>
              <a:t>energy.gov/diversity</a:t>
            </a:r>
            <a:endParaRPr lang="en-US" sz="1600" dirty="0">
              <a:solidFill>
                <a:schemeClr val="bg1"/>
              </a:solidFill>
              <a:latin typeface="Calibri" pitchFamily="34" charset="0"/>
              <a:ea typeface="Arial" pitchFamily="-106" charset="0"/>
              <a:cs typeface="Arial" pitchFamily="-106" charset="0"/>
            </a:endParaRPr>
          </a:p>
        </p:txBody>
      </p:sp>
      <p:pic>
        <p:nvPicPr>
          <p:cNvPr id="18" name="Picture 17" descr="Office of ED_Sub-Brand.png"/>
          <p:cNvPicPr>
            <a:picLocks noChangeAspect="1"/>
          </p:cNvPicPr>
          <p:nvPr userDrawn="1"/>
        </p:nvPicPr>
        <p:blipFill>
          <a:blip r:embed="rId9" cstate="print"/>
          <a:stretch>
            <a:fillRect/>
          </a:stretch>
        </p:blipFill>
        <p:spPr>
          <a:xfrm>
            <a:off x="4585566" y="202590"/>
            <a:ext cx="4355235" cy="55386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63" r:id="rId7"/>
  </p:sldLayoutIdLst>
  <p:txStyles>
    <p:titleStyle>
      <a:lvl1pPr algn="l" defTabSz="457200" rtl="0" fontAlgn="base">
        <a:lnSpc>
          <a:spcPts val="2800"/>
        </a:lnSpc>
        <a:spcBef>
          <a:spcPct val="0"/>
        </a:spcBef>
        <a:spcAft>
          <a:spcPct val="0"/>
        </a:spcAft>
        <a:defRPr sz="2600" b="1" kern="1200">
          <a:solidFill>
            <a:srgbClr val="FFFFFF"/>
          </a:solidFill>
          <a:latin typeface="+mj-lt"/>
          <a:ea typeface="ＭＳ Ｐゴシック" pitchFamily="-106" charset="-128"/>
          <a:cs typeface="ＭＳ Ｐゴシック" pitchFamily="-106" charset="-128"/>
        </a:defRPr>
      </a:lvl1pPr>
      <a:lvl2pPr algn="l" defTabSz="457200" rtl="0" fontAlgn="base">
        <a:lnSpc>
          <a:spcPts val="2800"/>
        </a:lnSpc>
        <a:spcBef>
          <a:spcPct val="0"/>
        </a:spcBef>
        <a:spcAft>
          <a:spcPct val="0"/>
        </a:spcAft>
        <a:defRPr sz="2600">
          <a:solidFill>
            <a:srgbClr val="FFFFFF"/>
          </a:solidFill>
          <a:latin typeface="Arial" pitchFamily="-106" charset="0"/>
          <a:ea typeface="ＭＳ Ｐゴシック" pitchFamily="-106" charset="-128"/>
          <a:cs typeface="ＭＳ Ｐゴシック" pitchFamily="-106" charset="-128"/>
        </a:defRPr>
      </a:lvl2pPr>
      <a:lvl3pPr algn="l" defTabSz="457200" rtl="0" fontAlgn="base">
        <a:lnSpc>
          <a:spcPts val="2800"/>
        </a:lnSpc>
        <a:spcBef>
          <a:spcPct val="0"/>
        </a:spcBef>
        <a:spcAft>
          <a:spcPct val="0"/>
        </a:spcAft>
        <a:defRPr sz="2600">
          <a:solidFill>
            <a:srgbClr val="FFFFFF"/>
          </a:solidFill>
          <a:latin typeface="Arial" pitchFamily="-106" charset="0"/>
          <a:ea typeface="ＭＳ Ｐゴシック" pitchFamily="-106" charset="-128"/>
          <a:cs typeface="ＭＳ Ｐゴシック" pitchFamily="-106" charset="-128"/>
        </a:defRPr>
      </a:lvl3pPr>
      <a:lvl4pPr algn="l" defTabSz="457200" rtl="0" fontAlgn="base">
        <a:lnSpc>
          <a:spcPts val="2800"/>
        </a:lnSpc>
        <a:spcBef>
          <a:spcPct val="0"/>
        </a:spcBef>
        <a:spcAft>
          <a:spcPct val="0"/>
        </a:spcAft>
        <a:defRPr sz="2600">
          <a:solidFill>
            <a:srgbClr val="FFFFFF"/>
          </a:solidFill>
          <a:latin typeface="Arial" pitchFamily="-106" charset="0"/>
          <a:ea typeface="ＭＳ Ｐゴシック" pitchFamily="-106" charset="-128"/>
          <a:cs typeface="ＭＳ Ｐゴシック" pitchFamily="-106" charset="-128"/>
        </a:defRPr>
      </a:lvl4pPr>
      <a:lvl5pPr algn="l" defTabSz="457200" rtl="0" fontAlgn="base">
        <a:lnSpc>
          <a:spcPts val="2800"/>
        </a:lnSpc>
        <a:spcBef>
          <a:spcPct val="0"/>
        </a:spcBef>
        <a:spcAft>
          <a:spcPct val="0"/>
        </a:spcAft>
        <a:defRPr sz="2600">
          <a:solidFill>
            <a:srgbClr val="FFFFFF"/>
          </a:solidFill>
          <a:latin typeface="Arial" pitchFamily="-106" charset="0"/>
          <a:ea typeface="ＭＳ Ｐゴシック" pitchFamily="-106" charset="-128"/>
          <a:cs typeface="ＭＳ Ｐゴシック" pitchFamily="-106" charset="-128"/>
        </a:defRPr>
      </a:lvl5pPr>
      <a:lvl6pPr marL="457200" algn="l" defTabSz="457200" rtl="0" eaLnBrk="1" fontAlgn="base" hangingPunct="1">
        <a:lnSpc>
          <a:spcPts val="2800"/>
        </a:lnSpc>
        <a:spcBef>
          <a:spcPct val="0"/>
        </a:spcBef>
        <a:spcAft>
          <a:spcPct val="0"/>
        </a:spcAft>
        <a:defRPr sz="2600">
          <a:solidFill>
            <a:srgbClr val="FFFFFF"/>
          </a:solidFill>
          <a:latin typeface="Arial" pitchFamily="-106" charset="0"/>
          <a:ea typeface="ＭＳ Ｐゴシック" pitchFamily="-106" charset="-128"/>
          <a:cs typeface="ＭＳ Ｐゴシック" pitchFamily="-106" charset="-128"/>
        </a:defRPr>
      </a:lvl6pPr>
      <a:lvl7pPr marL="914400" algn="l" defTabSz="457200" rtl="0" eaLnBrk="1" fontAlgn="base" hangingPunct="1">
        <a:lnSpc>
          <a:spcPts val="2800"/>
        </a:lnSpc>
        <a:spcBef>
          <a:spcPct val="0"/>
        </a:spcBef>
        <a:spcAft>
          <a:spcPct val="0"/>
        </a:spcAft>
        <a:defRPr sz="2600">
          <a:solidFill>
            <a:srgbClr val="FFFFFF"/>
          </a:solidFill>
          <a:latin typeface="Arial" pitchFamily="-106" charset="0"/>
          <a:ea typeface="ＭＳ Ｐゴシック" pitchFamily="-106" charset="-128"/>
          <a:cs typeface="ＭＳ Ｐゴシック" pitchFamily="-106" charset="-128"/>
        </a:defRPr>
      </a:lvl7pPr>
      <a:lvl8pPr marL="1371600" algn="l" defTabSz="457200" rtl="0" eaLnBrk="1" fontAlgn="base" hangingPunct="1">
        <a:lnSpc>
          <a:spcPts val="2800"/>
        </a:lnSpc>
        <a:spcBef>
          <a:spcPct val="0"/>
        </a:spcBef>
        <a:spcAft>
          <a:spcPct val="0"/>
        </a:spcAft>
        <a:defRPr sz="2600">
          <a:solidFill>
            <a:srgbClr val="FFFFFF"/>
          </a:solidFill>
          <a:latin typeface="Arial" pitchFamily="-106" charset="0"/>
          <a:ea typeface="ＭＳ Ｐゴシック" pitchFamily="-106" charset="-128"/>
          <a:cs typeface="ＭＳ Ｐゴシック" pitchFamily="-106" charset="-128"/>
        </a:defRPr>
      </a:lvl8pPr>
      <a:lvl9pPr marL="1828800" algn="l" defTabSz="457200" rtl="0" eaLnBrk="1" fontAlgn="base" hangingPunct="1">
        <a:lnSpc>
          <a:spcPts val="2800"/>
        </a:lnSpc>
        <a:spcBef>
          <a:spcPct val="0"/>
        </a:spcBef>
        <a:spcAft>
          <a:spcPct val="0"/>
        </a:spcAft>
        <a:defRPr sz="2600">
          <a:solidFill>
            <a:srgbClr val="FFFFFF"/>
          </a:solidFill>
          <a:latin typeface="Arial" pitchFamily="-106" charset="0"/>
          <a:ea typeface="ＭＳ Ｐゴシック" pitchFamily="-106" charset="-128"/>
          <a:cs typeface="ＭＳ Ｐゴシック" pitchFamily="-106" charset="-128"/>
        </a:defRPr>
      </a:lvl9pPr>
    </p:titleStyle>
    <p:bodyStyle>
      <a:lvl1pPr marL="342900" indent="-342900" algn="l" defTabSz="457200" rtl="0" fontAlgn="base">
        <a:spcBef>
          <a:spcPct val="20000"/>
        </a:spcBef>
        <a:spcAft>
          <a:spcPct val="0"/>
        </a:spcAft>
        <a:buFont typeface="Arial" pitchFamily="127" charset="0"/>
        <a:buChar char="•"/>
        <a:defRPr sz="2400" kern="1200">
          <a:solidFill>
            <a:schemeClr val="tx1"/>
          </a:solidFill>
          <a:latin typeface="+mn-lt"/>
          <a:ea typeface="ＭＳ Ｐゴシック" pitchFamily="-106" charset="-128"/>
          <a:cs typeface="ＭＳ Ｐゴシック" pitchFamily="-106" charset="-128"/>
        </a:defRPr>
      </a:lvl1pPr>
      <a:lvl2pPr marL="742950" indent="-285750" algn="l" defTabSz="457200" rtl="0" fontAlgn="base">
        <a:spcBef>
          <a:spcPct val="20000"/>
        </a:spcBef>
        <a:spcAft>
          <a:spcPct val="0"/>
        </a:spcAft>
        <a:buFont typeface="Arial" pitchFamily="127" charset="0"/>
        <a:buChar char="–"/>
        <a:defRPr sz="2000" kern="1200">
          <a:solidFill>
            <a:schemeClr val="tx1"/>
          </a:solidFill>
          <a:latin typeface="Calibri" pitchFamily="34" charset="0"/>
          <a:ea typeface="ＭＳ Ｐゴシック" pitchFamily="-106" charset="-128"/>
          <a:cs typeface="Calibri" pitchFamily="34" charset="0"/>
        </a:defRPr>
      </a:lvl2pPr>
      <a:lvl3pPr marL="1143000" indent="-228600" algn="l" defTabSz="457200" rtl="0" fontAlgn="base">
        <a:spcBef>
          <a:spcPct val="20000"/>
        </a:spcBef>
        <a:spcAft>
          <a:spcPct val="0"/>
        </a:spcAft>
        <a:buFont typeface="Arial" pitchFamily="127" charset="0"/>
        <a:buChar char="•"/>
        <a:defRPr sz="2400" kern="1200">
          <a:solidFill>
            <a:schemeClr val="tx1"/>
          </a:solidFill>
          <a:latin typeface="Calibri" pitchFamily="34" charset="0"/>
          <a:ea typeface="ＭＳ Ｐゴシック" pitchFamily="-106" charset="-128"/>
          <a:cs typeface="Calibri" pitchFamily="34" charset="0"/>
        </a:defRPr>
      </a:lvl3pPr>
      <a:lvl4pPr marL="1600200" indent="-228600" algn="l" defTabSz="457200" rtl="0" fontAlgn="base">
        <a:spcBef>
          <a:spcPct val="20000"/>
        </a:spcBef>
        <a:spcAft>
          <a:spcPct val="0"/>
        </a:spcAft>
        <a:buFont typeface="Arial" pitchFamily="127" charset="0"/>
        <a:buChar char="–"/>
        <a:defRPr sz="2000" kern="1200">
          <a:solidFill>
            <a:schemeClr val="tx1"/>
          </a:solidFill>
          <a:latin typeface="Calibri" pitchFamily="34" charset="0"/>
          <a:ea typeface="ＭＳ Ｐゴシック" pitchFamily="-106" charset="-128"/>
          <a:cs typeface="Calibri" pitchFamily="34" charset="0"/>
        </a:defRPr>
      </a:lvl4pPr>
      <a:lvl5pPr marL="2057400" indent="-228600" algn="l" defTabSz="457200" rtl="0" fontAlgn="base">
        <a:spcBef>
          <a:spcPct val="20000"/>
        </a:spcBef>
        <a:spcAft>
          <a:spcPct val="0"/>
        </a:spcAft>
        <a:buFont typeface="Arial" pitchFamily="127" charset="0"/>
        <a:buChar char="»"/>
        <a:defRPr sz="2000" kern="1200">
          <a:solidFill>
            <a:schemeClr val="tx1"/>
          </a:solidFill>
          <a:latin typeface="Calibri" pitchFamily="34" charset="0"/>
          <a:ea typeface="ＭＳ Ｐゴシック" pitchFamily="-106" charset="-128"/>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energy.gov/diversity/listings/women-energy"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jpe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jpeg"/><Relationship Id="rId5" Type="http://schemas.openxmlformats.org/officeDocument/2006/relationships/image" Target="../media/image15.png"/><Relationship Id="rId15" Type="http://schemas.openxmlformats.org/officeDocument/2006/relationships/image" Target="../media/image25.jpeg"/><Relationship Id="rId10" Type="http://schemas.openxmlformats.org/officeDocument/2006/relationships/image" Target="../media/image20.png"/><Relationship Id="rId4" Type="http://schemas.openxmlformats.org/officeDocument/2006/relationships/hyperlink" Target="http://www.nrel.gov/data/pix/Jpegs/01570.jpg" TargetMode="External"/><Relationship Id="rId9" Type="http://schemas.openxmlformats.org/officeDocument/2006/relationships/image" Target="../media/image19.jpeg"/><Relationship Id="rId1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homeenergychallenge.org/Default.aspx" TargetMode="External"/><Relationship Id="rId2" Type="http://schemas.openxmlformats.org/officeDocument/2006/relationships/hyperlink" Target="http://www1.eere.energy.gov/education/energy_literacy.html" TargetMode="External"/><Relationship Id="rId1" Type="http://schemas.openxmlformats.org/officeDocument/2006/relationships/slideLayout" Target="../slideLayouts/slideLayout2.xml"/><Relationship Id="rId6" Type="http://schemas.openxmlformats.org/officeDocument/2006/relationships/hyperlink" Target="http://energy.gov/diversity/student-educational-resources-stem" TargetMode="External"/><Relationship Id="rId5" Type="http://schemas.openxmlformats.org/officeDocument/2006/relationships/image" Target="../media/image3.jpeg"/><Relationship Id="rId4" Type="http://schemas.openxmlformats.org/officeDocument/2006/relationships/hyperlink" Target="http://www.eia.gov/ki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nergy.gov/fe/mickey-leland-energy-fellowship" TargetMode="External"/><Relationship Id="rId2" Type="http://schemas.openxmlformats.org/officeDocument/2006/relationships/hyperlink" Target="http://energy.gov/diversity/services/partnering-minority-serving-institutions/minority-educational-institution-student"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1.eere.energy.gov/cleancities/toolbox/internship_program.html" TargetMode="External"/><Relationship Id="rId2" Type="http://schemas.openxmlformats.org/officeDocument/2006/relationships/hyperlink" Target="http://energy.gov/diversity/american-indian-research-and-education-initiative-aire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ience.energy.gov/wdts/nsb/" TargetMode="External"/><Relationship Id="rId2" Type="http://schemas.openxmlformats.org/officeDocument/2006/relationships/hyperlink" Target="http://www.solardecathlon.gov/" TargetMode="Externa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www.windpoweringamerica.gov/windcompetit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krellinst.org/csgf/about-doe-csgf" TargetMode="External"/><Relationship Id="rId2" Type="http://schemas.openxmlformats.org/officeDocument/2006/relationships/hyperlink" Target="http://www1.eere.energy.gov/vehiclesandfuels/deployment/education/fcvt_gate.html" TargetMode="External"/><Relationship Id="rId1" Type="http://schemas.openxmlformats.org/officeDocument/2006/relationships/slideLayout" Target="../slideLayouts/slideLayout2.xml"/><Relationship Id="rId6" Type="http://schemas.openxmlformats.org/officeDocument/2006/relationships/hyperlink" Target="http://energy.gov/diversity/services/stem-education/stem-education-opportunities-grads-researchers" TargetMode="External"/><Relationship Id="rId5" Type="http://schemas.openxmlformats.org/officeDocument/2006/relationships/hyperlink" Target="http://www1.eere.energy.gov/education/stp_fellowships.html" TargetMode="External"/><Relationship Id="rId4" Type="http://schemas.openxmlformats.org/officeDocument/2006/relationships/hyperlink" Target="http://www.krellinst.org/ssg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0"/>
          <p:cNvSpPr>
            <a:spLocks noGrp="1"/>
          </p:cNvSpPr>
          <p:nvPr>
            <p:ph type="ctrTitle"/>
          </p:nvPr>
        </p:nvSpPr>
        <p:spPr>
          <a:xfrm>
            <a:off x="203200" y="219075"/>
            <a:ext cx="4209143" cy="593725"/>
          </a:xfrm>
        </p:spPr>
        <p:txBody>
          <a:bodyPr>
            <a:noAutofit/>
          </a:bodyPr>
          <a:lstStyle/>
          <a:p>
            <a:r>
              <a:rPr lang="en-US" sz="2800" b="1" dirty="0" smtClean="0">
                <a:latin typeface="Arial Narrow" pitchFamily="127" charset="0"/>
                <a:ea typeface="ＭＳ Ｐゴシック" pitchFamily="127" charset="-128"/>
                <a:cs typeface="ＭＳ Ｐゴシック" pitchFamily="127" charset="-128"/>
              </a:rPr>
              <a:t>Our Work: STEM Programs</a:t>
            </a:r>
          </a:p>
        </p:txBody>
      </p:sp>
      <p:sp>
        <p:nvSpPr>
          <p:cNvPr id="17411" name="Text Placeholder 14"/>
          <p:cNvSpPr>
            <a:spLocks noGrp="1"/>
          </p:cNvSpPr>
          <p:nvPr>
            <p:ph type="body" sz="quarter" idx="13"/>
          </p:nvPr>
        </p:nvSpPr>
        <p:spPr>
          <a:xfrm>
            <a:off x="0" y="5138057"/>
            <a:ext cx="4876800" cy="1289731"/>
          </a:xfrm>
        </p:spPr>
        <p:txBody>
          <a:bodyPr>
            <a:normAutofit/>
          </a:bodyPr>
          <a:lstStyle/>
          <a:p>
            <a:pPr>
              <a:lnSpc>
                <a:spcPct val="90000"/>
              </a:lnSpc>
            </a:pPr>
            <a:r>
              <a:rPr lang="en-US" sz="2400" b="1" dirty="0" smtClean="0">
                <a:latin typeface="Arial Narrow" pitchFamily="127" charset="0"/>
                <a:ea typeface="ＭＳ Ｐゴシック" pitchFamily="127" charset="-128"/>
                <a:cs typeface="ＭＳ Ｐゴシック" pitchFamily="127" charset="-128"/>
              </a:rPr>
              <a:t>Alexandria Clark, Intern </a:t>
            </a:r>
          </a:p>
          <a:p>
            <a:pPr>
              <a:lnSpc>
                <a:spcPct val="90000"/>
              </a:lnSpc>
            </a:pPr>
            <a:r>
              <a:rPr lang="en-US" sz="2200" b="1" dirty="0" smtClean="0">
                <a:latin typeface="Arial Narrow" pitchFamily="127" charset="0"/>
                <a:ea typeface="ＭＳ Ｐゴシック" pitchFamily="127" charset="-128"/>
                <a:cs typeface="ＭＳ Ｐゴシック" pitchFamily="127" charset="-128"/>
              </a:rPr>
              <a:t>Office of Economic Impact and Diversity</a:t>
            </a:r>
          </a:p>
        </p:txBody>
      </p:sp>
      <p:sp>
        <p:nvSpPr>
          <p:cNvPr id="7" name="TextBox 6"/>
          <p:cNvSpPr txBox="1"/>
          <p:nvPr/>
        </p:nvSpPr>
        <p:spPr>
          <a:xfrm>
            <a:off x="2819400" y="2387600"/>
            <a:ext cx="914400" cy="914400"/>
          </a:xfrm>
          <a:prstGeom prst="rect">
            <a:avLst/>
          </a:prstGeom>
        </p:spPr>
        <p:txBody>
          <a:bodyPr wrap="none">
            <a:normAutofit/>
          </a:bodyPr>
          <a:lstStyle/>
          <a:p>
            <a:pPr fontAlgn="auto">
              <a:spcBef>
                <a:spcPct val="20000"/>
              </a:spcBef>
              <a:spcAft>
                <a:spcPts val="0"/>
              </a:spcAft>
              <a:buFont typeface="Arial"/>
              <a:buNone/>
              <a:defRPr/>
            </a:pPr>
            <a:endParaRPr lang="en-US" sz="2323" b="1" dirty="0">
              <a:solidFill>
                <a:srgbClr val="FFFFFF"/>
              </a:solidFill>
              <a:latin typeface="Arial Narrow"/>
              <a:ea typeface="+mn-ea"/>
              <a:cs typeface="Arial Narrow"/>
            </a:endParaRPr>
          </a:p>
        </p:txBody>
      </p:sp>
      <p:sp>
        <p:nvSpPr>
          <p:cNvPr id="9" name="TextBox 8"/>
          <p:cNvSpPr txBox="1"/>
          <p:nvPr/>
        </p:nvSpPr>
        <p:spPr>
          <a:xfrm>
            <a:off x="6110514" y="5979886"/>
            <a:ext cx="3095399" cy="393927"/>
          </a:xfrm>
          <a:prstGeom prst="rect">
            <a:avLst/>
          </a:prstGeom>
        </p:spPr>
        <p:txBody>
          <a:bodyPr/>
          <a:lstStyle/>
          <a:p>
            <a:pPr algn="r" fontAlgn="auto">
              <a:spcBef>
                <a:spcPct val="20000"/>
              </a:spcBef>
              <a:spcAft>
                <a:spcPts val="0"/>
              </a:spcAft>
              <a:buFont typeface="Arial"/>
              <a:buNone/>
              <a:defRPr/>
            </a:pPr>
            <a:r>
              <a:rPr lang="en-US" b="1" dirty="0" smtClean="0">
                <a:solidFill>
                  <a:srgbClr val="FFFFFF"/>
                </a:solidFill>
                <a:latin typeface="Arial Narrow"/>
                <a:ea typeface="+mn-ea"/>
                <a:cs typeface="Arial Narrow"/>
              </a:rPr>
              <a:t>energy.gov/diversity</a:t>
            </a:r>
            <a:endParaRPr lang="en-US" b="1" dirty="0">
              <a:solidFill>
                <a:srgbClr val="FFFFFF"/>
              </a:solidFill>
              <a:latin typeface="Arial Narrow"/>
              <a:ea typeface="+mn-ea"/>
              <a:cs typeface="Arial Narrow"/>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 photo 3.jpg"/>
          <p:cNvPicPr>
            <a:picLocks noChangeAspect="1"/>
          </p:cNvPicPr>
          <p:nvPr/>
        </p:nvPicPr>
        <p:blipFill>
          <a:blip r:embed="rId3" cstate="print"/>
          <a:srcRect/>
          <a:stretch>
            <a:fillRect/>
          </a:stretch>
        </p:blipFill>
        <p:spPr>
          <a:xfrm>
            <a:off x="-36512" y="980580"/>
            <a:ext cx="9180512" cy="5155177"/>
          </a:xfrm>
          <a:prstGeom prst="rect">
            <a:avLst/>
          </a:prstGeom>
        </p:spPr>
      </p:pic>
      <p:sp>
        <p:nvSpPr>
          <p:cNvPr id="13314" name="Title 2"/>
          <p:cNvSpPr>
            <a:spLocks noGrp="1"/>
          </p:cNvSpPr>
          <p:nvPr>
            <p:ph type="title"/>
          </p:nvPr>
        </p:nvSpPr>
        <p:spPr>
          <a:xfrm>
            <a:off x="0" y="0"/>
            <a:ext cx="5977719" cy="1386348"/>
          </a:xfrm>
        </p:spPr>
        <p:txBody>
          <a:bodyPr/>
          <a:lstStyle/>
          <a:p>
            <a:r>
              <a:rPr lang="en-US" sz="3600" dirty="0" smtClean="0">
                <a:cs typeface="Arial" charset="0"/>
              </a:rPr>
              <a:t>Student Training</a:t>
            </a:r>
            <a:endParaRPr lang="en-US" sz="3600" i="1" dirty="0" smtClean="0">
              <a:cs typeface="Arial" charset="0"/>
            </a:endParaRPr>
          </a:p>
        </p:txBody>
      </p:sp>
      <p:sp>
        <p:nvSpPr>
          <p:cNvPr id="9221" name="Rectangle 5"/>
          <p:cNvSpPr>
            <a:spLocks noChangeArrowheads="1"/>
          </p:cNvSpPr>
          <p:nvPr/>
        </p:nvSpPr>
        <p:spPr bwMode="auto">
          <a:xfrm>
            <a:off x="0" y="4501891"/>
            <a:ext cx="6572250" cy="1200329"/>
          </a:xfrm>
          <a:prstGeom prst="rect">
            <a:avLst/>
          </a:prstGeom>
          <a:solidFill>
            <a:schemeClr val="bg1"/>
          </a:solidFill>
          <a:ln w="9525">
            <a:solidFill>
              <a:schemeClr val="accent1"/>
            </a:solidFill>
            <a:miter lim="800000"/>
            <a:headEnd/>
            <a:tailEnd/>
          </a:ln>
        </p:spPr>
        <p:txBody>
          <a:bodyPr wrap="square">
            <a:spAutoFit/>
          </a:bodyPr>
          <a:lstStyle/>
          <a:p>
            <a:pPr>
              <a:spcAft>
                <a:spcPts val="600"/>
              </a:spcAft>
              <a:defRPr/>
            </a:pPr>
            <a:r>
              <a:rPr lang="en-US" b="1" dirty="0" smtClean="0">
                <a:solidFill>
                  <a:schemeClr val="bg2">
                    <a:lumMod val="10000"/>
                  </a:schemeClr>
                </a:solidFill>
                <a:latin typeface="Calibri" pitchFamily="34" charset="0"/>
              </a:rPr>
              <a:t>Diverse students come to National Laboratories and DOE headquarters to work with researchers and scientists.</a:t>
            </a:r>
            <a:endParaRPr lang="en-US" sz="1000" b="1" dirty="0" smtClean="0">
              <a:solidFill>
                <a:schemeClr val="bg2">
                  <a:lumMod val="10000"/>
                </a:schemeClr>
              </a:solidFill>
              <a:latin typeface="Calibri" pitchFamily="34" charset="0"/>
            </a:endParaRPr>
          </a:p>
        </p:txBody>
      </p:sp>
      <p:sp>
        <p:nvSpPr>
          <p:cNvPr id="6" name="Rectangle 5"/>
          <p:cNvSpPr/>
          <p:nvPr/>
        </p:nvSpPr>
        <p:spPr>
          <a:xfrm>
            <a:off x="0" y="6143628"/>
            <a:ext cx="7633821" cy="400110"/>
          </a:xfrm>
          <a:prstGeom prst="rect">
            <a:avLst/>
          </a:prstGeom>
        </p:spPr>
        <p:txBody>
          <a:bodyPr wrap="square">
            <a:spAutoFit/>
          </a:bodyPr>
          <a:lstStyle/>
          <a:p>
            <a:r>
              <a:rPr lang="en-US" sz="2000" b="1" dirty="0" smtClean="0">
                <a:latin typeface="Calibri" pitchFamily="34" charset="0"/>
              </a:rPr>
              <a:t>For more: http://energy.gov/scholarships&amp;internships.htm</a:t>
            </a:r>
            <a:endParaRPr lang="en-US" sz="2000" b="1" dirty="0">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2743"/>
            <a:ext cx="3984171" cy="5204732"/>
          </a:xfrm>
        </p:spPr>
        <p:txBody>
          <a:bodyPr numCol="2"/>
          <a:lstStyle/>
          <a:p>
            <a:r>
              <a:rPr lang="en-US" sz="1600" dirty="0" smtClean="0">
                <a:latin typeface="Calibri" pitchFamily="34" charset="0"/>
              </a:rPr>
              <a:t>Our new feature, Women @ Energy, showcases a few of our talented and dedicated employees at the Department of Energy who are helping change the world, ensuring America’s security and prosperity through transformative science and technology solutions. </a:t>
            </a:r>
          </a:p>
          <a:p>
            <a:r>
              <a:rPr lang="en-US" sz="1600" dirty="0" smtClean="0">
                <a:latin typeface="Calibri" pitchFamily="34" charset="0"/>
              </a:rPr>
              <a:t>Only 24% of the STEM workforce is female, an alarming gap as over 51% of the workforce overall is female. </a:t>
            </a:r>
          </a:p>
          <a:p>
            <a:r>
              <a:rPr lang="en-US" sz="1600" dirty="0" smtClean="0">
                <a:latin typeface="Calibri" pitchFamily="34" charset="0"/>
              </a:rPr>
              <a:t>View over 100 profiles of women across the country, sharing what inspired them to work in STEM, what excites them about their work at the Energy Department, sharing ideas for getting more underrepresented groups engaged in STEM, offering tips, and more. </a:t>
            </a:r>
          </a:p>
        </p:txBody>
      </p:sp>
      <p:sp>
        <p:nvSpPr>
          <p:cNvPr id="3" name="Title 2"/>
          <p:cNvSpPr>
            <a:spLocks noGrp="1"/>
          </p:cNvSpPr>
          <p:nvPr>
            <p:ph type="title"/>
          </p:nvPr>
        </p:nvSpPr>
        <p:spPr/>
        <p:txBody>
          <a:bodyPr/>
          <a:lstStyle/>
          <a:p>
            <a:r>
              <a:rPr lang="en-US" sz="2800" dirty="0" smtClean="0"/>
              <a:t>Women @ Energy </a:t>
            </a:r>
            <a:endParaRPr lang="en-US" sz="2800" dirty="0"/>
          </a:p>
        </p:txBody>
      </p:sp>
      <p:sp>
        <p:nvSpPr>
          <p:cNvPr id="8" name="TextBox 7"/>
          <p:cNvSpPr txBox="1"/>
          <p:nvPr/>
        </p:nvSpPr>
        <p:spPr>
          <a:xfrm>
            <a:off x="0" y="6248401"/>
            <a:ext cx="4934858" cy="428172"/>
          </a:xfrm>
          <a:prstGeom prst="rect">
            <a:avLst/>
          </a:prstGeom>
        </p:spPr>
        <p:txBody>
          <a:bodyPr vert="horz" wrap="square" lIns="91440" tIns="45720" rIns="91440" bIns="45720" rtlCol="0">
            <a:noAutofit/>
          </a:bodyPr>
          <a:lstStyle/>
          <a:p>
            <a:pPr fontAlgn="auto">
              <a:spcBef>
                <a:spcPct val="20000"/>
              </a:spcBef>
              <a:spcAft>
                <a:spcPts val="0"/>
              </a:spcAft>
            </a:pPr>
            <a:r>
              <a:rPr lang="en-US" sz="1200" b="1" dirty="0" smtClean="0">
                <a:solidFill>
                  <a:schemeClr val="bg2">
                    <a:lumMod val="10000"/>
                  </a:schemeClr>
                </a:solidFill>
                <a:latin typeface="Calibri" pitchFamily="34" charset="0"/>
                <a:ea typeface="+mn-ea"/>
                <a:cs typeface="Arial Narrow"/>
              </a:rPr>
              <a:t>More information at: </a:t>
            </a:r>
            <a:r>
              <a:rPr lang="en-US" sz="1200" b="1" dirty="0" smtClean="0">
                <a:solidFill>
                  <a:schemeClr val="bg2">
                    <a:lumMod val="10000"/>
                  </a:schemeClr>
                </a:solidFill>
                <a:latin typeface="Calibri" pitchFamily="34" charset="0"/>
                <a:ea typeface="+mn-ea"/>
                <a:cs typeface="Arial Narrow"/>
                <a:hlinkClick r:id="rId2"/>
              </a:rPr>
              <a:t>http://energy.gov/diversity/listings/women-energy</a:t>
            </a:r>
            <a:r>
              <a:rPr lang="en-US" sz="1200" b="1" dirty="0" smtClean="0">
                <a:solidFill>
                  <a:schemeClr val="bg2">
                    <a:lumMod val="10000"/>
                  </a:schemeClr>
                </a:solidFill>
                <a:latin typeface="Calibri" pitchFamily="34" charset="0"/>
                <a:ea typeface="+mn-ea"/>
                <a:cs typeface="Arial Narrow"/>
              </a:rPr>
              <a:t> </a:t>
            </a:r>
            <a:endParaRPr kumimoji="0" lang="en-US" sz="1200" b="1" i="0" u="none" strike="noStrike" kern="1200" cap="none" spc="0" normalizeH="0" baseline="0" noProof="0" dirty="0" smtClean="0">
              <a:ln>
                <a:noFill/>
              </a:ln>
              <a:solidFill>
                <a:schemeClr val="bg2">
                  <a:lumMod val="10000"/>
                </a:schemeClr>
              </a:solidFill>
              <a:effectLst/>
              <a:uLnTx/>
              <a:uFillTx/>
              <a:latin typeface="Calibri" pitchFamily="34" charset="0"/>
              <a:ea typeface="+mn-ea"/>
              <a:cs typeface="Arial Narrow"/>
            </a:endParaRPr>
          </a:p>
        </p:txBody>
      </p:sp>
      <p:pic>
        <p:nvPicPr>
          <p:cNvPr id="9" name="Picture 8" descr="DawnM.jpg"/>
          <p:cNvPicPr>
            <a:picLocks noChangeAspect="1"/>
          </p:cNvPicPr>
          <p:nvPr/>
        </p:nvPicPr>
        <p:blipFill>
          <a:blip r:embed="rId3"/>
          <a:stretch>
            <a:fillRect/>
          </a:stretch>
        </p:blipFill>
        <p:spPr>
          <a:xfrm>
            <a:off x="4484460" y="1291592"/>
            <a:ext cx="2781715" cy="2287542"/>
          </a:xfrm>
          <a:prstGeom prst="rect">
            <a:avLst/>
          </a:prstGeom>
        </p:spPr>
      </p:pic>
      <p:pic>
        <p:nvPicPr>
          <p:cNvPr id="10" name="Picture 9" descr="Aindrila Mukhopadhyay.jpg"/>
          <p:cNvPicPr>
            <a:picLocks noChangeAspect="1"/>
          </p:cNvPicPr>
          <p:nvPr/>
        </p:nvPicPr>
        <p:blipFill>
          <a:blip r:embed="rId4"/>
          <a:stretch>
            <a:fillRect/>
          </a:stretch>
        </p:blipFill>
        <p:spPr>
          <a:xfrm>
            <a:off x="5517243" y="3807498"/>
            <a:ext cx="3368392" cy="23538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2"/>
          <p:cNvSpPr>
            <a:spLocks noGrp="1"/>
          </p:cNvSpPr>
          <p:nvPr>
            <p:ph sz="half" idx="1"/>
          </p:nvPr>
        </p:nvSpPr>
        <p:spPr>
          <a:xfrm>
            <a:off x="533400" y="1308100"/>
            <a:ext cx="5595938" cy="4818063"/>
          </a:xfrm>
        </p:spPr>
        <p:txBody>
          <a:bodyPr/>
          <a:lstStyle/>
          <a:p>
            <a:pPr>
              <a:lnSpc>
                <a:spcPct val="80000"/>
              </a:lnSpc>
              <a:buFont typeface="Arial" charset="0"/>
              <a:buNone/>
            </a:pPr>
            <a:r>
              <a:rPr lang="en-US" sz="1900" b="1" dirty="0" smtClean="0">
                <a:latin typeface="Calibri" pitchFamily="34" charset="0"/>
                <a:ea typeface="ＭＳ Ｐゴシック"/>
                <a:cs typeface="ＭＳ Ｐゴシック"/>
              </a:rPr>
              <a:t>Goals:</a:t>
            </a:r>
          </a:p>
          <a:p>
            <a:pPr>
              <a:lnSpc>
                <a:spcPct val="80000"/>
              </a:lnSpc>
              <a:buFont typeface="Arial" charset="0"/>
              <a:buNone/>
            </a:pPr>
            <a:r>
              <a:rPr lang="en-US" sz="1900" dirty="0" smtClean="0">
                <a:latin typeface="Calibri" pitchFamily="34" charset="0"/>
                <a:ea typeface="ＭＳ Ｐゴシック"/>
                <a:cs typeface="ＭＳ Ｐゴシック"/>
              </a:rPr>
              <a:t> </a:t>
            </a:r>
          </a:p>
          <a:p>
            <a:pPr>
              <a:lnSpc>
                <a:spcPct val="80000"/>
              </a:lnSpc>
            </a:pPr>
            <a:r>
              <a:rPr lang="en-US" sz="1900" b="1" dirty="0" smtClean="0">
                <a:latin typeface="Calibri" pitchFamily="34" charset="0"/>
                <a:ea typeface="ＭＳ Ｐゴシック"/>
                <a:cs typeface="ＭＳ Ｐゴシック"/>
              </a:rPr>
              <a:t>Education</a:t>
            </a:r>
            <a:r>
              <a:rPr lang="en-US" sz="1900" dirty="0" smtClean="0">
                <a:latin typeface="Calibri" pitchFamily="34" charset="0"/>
                <a:ea typeface="ＭＳ Ｐゴシック"/>
                <a:cs typeface="ＭＳ Ｐゴシック"/>
              </a:rPr>
              <a:t>: Beginning at the K-12 level, ensure ongoing development of a workforce needed to carry out invention and scale-up of EERE technologies and processes</a:t>
            </a:r>
          </a:p>
          <a:p>
            <a:pPr>
              <a:lnSpc>
                <a:spcPct val="80000"/>
              </a:lnSpc>
            </a:pPr>
            <a:endParaRPr lang="en-US" sz="1900" dirty="0" smtClean="0">
              <a:latin typeface="Calibri" pitchFamily="34" charset="0"/>
              <a:ea typeface="ＭＳ Ｐゴシック"/>
              <a:cs typeface="ＭＳ Ｐゴシック"/>
            </a:endParaRPr>
          </a:p>
          <a:p>
            <a:pPr>
              <a:lnSpc>
                <a:spcPct val="80000"/>
              </a:lnSpc>
            </a:pPr>
            <a:r>
              <a:rPr lang="en-US" sz="1900" b="1" dirty="0" smtClean="0">
                <a:latin typeface="Calibri" pitchFamily="34" charset="0"/>
                <a:ea typeface="ＭＳ Ｐゴシック"/>
                <a:cs typeface="ＭＳ Ｐゴシック"/>
              </a:rPr>
              <a:t>Training</a:t>
            </a:r>
            <a:r>
              <a:rPr lang="en-US" sz="1900" dirty="0" smtClean="0">
                <a:latin typeface="Calibri" pitchFamily="34" charset="0"/>
                <a:ea typeface="ＭＳ Ｐゴシック"/>
                <a:cs typeface="ＭＳ Ｐゴシック"/>
              </a:rPr>
              <a:t>: Ensure creation of standardized, high-quality training programs including credentialing activities for workers to meet current EERE needs in all sectors of the economy;</a:t>
            </a:r>
          </a:p>
          <a:p>
            <a:pPr>
              <a:lnSpc>
                <a:spcPct val="80000"/>
              </a:lnSpc>
              <a:buFont typeface="Arial" charset="0"/>
              <a:buNone/>
            </a:pPr>
            <a:r>
              <a:rPr lang="en-US" sz="1900" dirty="0" smtClean="0">
                <a:latin typeface="Calibri" pitchFamily="34" charset="0"/>
                <a:ea typeface="ＭＳ Ｐゴシック"/>
                <a:cs typeface="ＭＳ Ｐゴシック"/>
              </a:rPr>
              <a:t> </a:t>
            </a:r>
          </a:p>
          <a:p>
            <a:pPr>
              <a:lnSpc>
                <a:spcPct val="80000"/>
              </a:lnSpc>
            </a:pPr>
            <a:r>
              <a:rPr lang="en-US" sz="1900" b="1" dirty="0" smtClean="0">
                <a:latin typeface="Calibri" pitchFamily="34" charset="0"/>
                <a:ea typeface="ＭＳ Ｐゴシック"/>
                <a:cs typeface="ＭＳ Ｐゴシック"/>
              </a:rPr>
              <a:t>IT</a:t>
            </a:r>
            <a:r>
              <a:rPr lang="en-US" sz="1900" dirty="0" smtClean="0">
                <a:latin typeface="Calibri" pitchFamily="34" charset="0"/>
                <a:ea typeface="ＭＳ Ｐゴシック"/>
                <a:cs typeface="ＭＳ Ｐゴシック"/>
              </a:rPr>
              <a:t>: Design and deploy advanced learning technologies that will enable high quality education and training materials and programs to be created rapidly, updated and made routinely available. </a:t>
            </a:r>
          </a:p>
          <a:p>
            <a:pPr>
              <a:lnSpc>
                <a:spcPct val="80000"/>
              </a:lnSpc>
              <a:buFont typeface="Arial" charset="0"/>
              <a:buNone/>
            </a:pPr>
            <a:r>
              <a:rPr lang="en-US" sz="1900" dirty="0" smtClean="0">
                <a:ea typeface="ＭＳ Ｐゴシック"/>
                <a:cs typeface="ＭＳ Ｐゴシック"/>
              </a:rPr>
              <a:t> </a:t>
            </a:r>
          </a:p>
        </p:txBody>
      </p:sp>
      <p:sp>
        <p:nvSpPr>
          <p:cNvPr id="5" name="Slide Number Placeholder 4"/>
          <p:cNvSpPr txBox="1">
            <a:spLocks noGrp="1"/>
          </p:cNvSpPr>
          <p:nvPr/>
        </p:nvSpPr>
        <p:spPr>
          <a:xfrm>
            <a:off x="6934200" y="6324600"/>
            <a:ext cx="2133600" cy="365125"/>
          </a:xfrm>
          <a:prstGeom prst="rect">
            <a:avLst/>
          </a:prstGeom>
          <a:noFill/>
        </p:spPr>
        <p:txBody>
          <a:bodyPr anchor="ctr"/>
          <a:lstStyle/>
          <a:p>
            <a:pPr algn="r" eaLnBrk="0" fontAlgn="auto" hangingPunct="0">
              <a:lnSpc>
                <a:spcPct val="135000"/>
              </a:lnSpc>
              <a:spcBef>
                <a:spcPts val="0"/>
              </a:spcBef>
              <a:spcAft>
                <a:spcPts val="0"/>
              </a:spcAft>
              <a:defRPr/>
            </a:pPr>
            <a:fld id="{1BB5CA81-07B3-44C2-9751-D867F5654A33}" type="slidenum">
              <a:rPr lang="en-US" sz="900">
                <a:solidFill>
                  <a:schemeClr val="bg1">
                    <a:lumMod val="50000"/>
                  </a:schemeClr>
                </a:solidFill>
                <a:latin typeface="+mn-lt"/>
                <a:ea typeface="ＭＳ Ｐゴシック" pitchFamily="-106" charset="-128"/>
                <a:cs typeface="ＭＳ Ｐゴシック" pitchFamily="-106" charset="-128"/>
              </a:rPr>
              <a:pPr algn="r" eaLnBrk="0" fontAlgn="auto" hangingPunct="0">
                <a:lnSpc>
                  <a:spcPct val="135000"/>
                </a:lnSpc>
                <a:spcBef>
                  <a:spcPts val="0"/>
                </a:spcBef>
                <a:spcAft>
                  <a:spcPts val="0"/>
                </a:spcAft>
                <a:defRPr/>
              </a:pPr>
              <a:t>12</a:t>
            </a:fld>
            <a:endParaRPr lang="en-US" sz="900" dirty="0">
              <a:solidFill>
                <a:schemeClr val="bg1">
                  <a:lumMod val="50000"/>
                </a:schemeClr>
              </a:solidFill>
              <a:latin typeface="+mn-lt"/>
              <a:ea typeface="ＭＳ Ｐゴシック" pitchFamily="-106" charset="-128"/>
              <a:cs typeface="ＭＳ Ｐゴシック" pitchFamily="-106" charset="-128"/>
            </a:endParaRPr>
          </a:p>
        </p:txBody>
      </p:sp>
      <p:pic>
        <p:nvPicPr>
          <p:cNvPr id="33795" name="Picture 16" descr="15152.jpg"/>
          <p:cNvPicPr>
            <a:picLocks noChangeAspect="1"/>
          </p:cNvPicPr>
          <p:nvPr/>
        </p:nvPicPr>
        <p:blipFill>
          <a:blip r:embed="rId3" cstate="print"/>
          <a:srcRect/>
          <a:stretch>
            <a:fillRect/>
          </a:stretch>
        </p:blipFill>
        <p:spPr bwMode="auto">
          <a:xfrm>
            <a:off x="6248400" y="3124200"/>
            <a:ext cx="2511425" cy="1416050"/>
          </a:xfrm>
          <a:prstGeom prst="rect">
            <a:avLst/>
          </a:prstGeom>
          <a:noFill/>
          <a:ln w="9525">
            <a:noFill/>
            <a:miter lim="800000"/>
            <a:headEnd/>
            <a:tailEnd/>
          </a:ln>
        </p:spPr>
      </p:pic>
      <p:sp>
        <p:nvSpPr>
          <p:cNvPr id="33796" name="Title 11"/>
          <p:cNvSpPr>
            <a:spLocks noGrp="1"/>
          </p:cNvSpPr>
          <p:nvPr>
            <p:ph type="title"/>
          </p:nvPr>
        </p:nvSpPr>
        <p:spPr>
          <a:xfrm>
            <a:off x="228600" y="28575"/>
            <a:ext cx="5695950" cy="863600"/>
          </a:xfrm>
        </p:spPr>
        <p:txBody>
          <a:bodyPr anchor="t"/>
          <a:lstStyle/>
          <a:p>
            <a:r>
              <a:rPr lang="en-US" sz="2400" dirty="0" smtClean="0">
                <a:solidFill>
                  <a:schemeClr val="bg1"/>
                </a:solidFill>
                <a:latin typeface="Calibri" pitchFamily="34" charset="0"/>
                <a:ea typeface="ＭＳ Ｐゴシック"/>
                <a:cs typeface="ＭＳ Ｐゴシック"/>
              </a:rPr>
              <a:t>EERE’s Education and Workforce Development Subprogram</a:t>
            </a:r>
          </a:p>
        </p:txBody>
      </p:sp>
      <p:pic>
        <p:nvPicPr>
          <p:cNvPr id="33797" name="Picture 12" descr="06305"/>
          <p:cNvPicPr>
            <a:picLocks noChangeArrowheads="1"/>
          </p:cNvPicPr>
          <p:nvPr/>
        </p:nvPicPr>
        <p:blipFill>
          <a:blip r:embed="rId4" cstate="print"/>
          <a:srcRect/>
          <a:stretch>
            <a:fillRect/>
          </a:stretch>
        </p:blipFill>
        <p:spPr bwMode="auto">
          <a:xfrm>
            <a:off x="6248400" y="1462088"/>
            <a:ext cx="2514600" cy="1416050"/>
          </a:xfrm>
          <a:prstGeom prst="rect">
            <a:avLst/>
          </a:prstGeom>
          <a:noFill/>
          <a:ln w="9525">
            <a:noFill/>
            <a:miter lim="800000"/>
            <a:headEnd/>
            <a:tailEnd/>
          </a:ln>
        </p:spPr>
      </p:pic>
      <p:pic>
        <p:nvPicPr>
          <p:cNvPr id="33798" name="Picture 8"/>
          <p:cNvPicPr>
            <a:picLocks noChangeAspect="1" noChangeArrowheads="1"/>
          </p:cNvPicPr>
          <p:nvPr/>
        </p:nvPicPr>
        <p:blipFill>
          <a:blip r:embed="rId5" cstate="print"/>
          <a:srcRect/>
          <a:stretch>
            <a:fillRect/>
          </a:stretch>
        </p:blipFill>
        <p:spPr bwMode="auto">
          <a:xfrm>
            <a:off x="6248400" y="4648200"/>
            <a:ext cx="1228725" cy="1752600"/>
          </a:xfrm>
          <a:prstGeom prst="rect">
            <a:avLst/>
          </a:prstGeom>
          <a:noFill/>
          <a:ln w="9525">
            <a:noFill/>
            <a:miter lim="800000"/>
            <a:headEnd/>
            <a:tailEnd/>
          </a:ln>
        </p:spPr>
      </p:pic>
      <p:pic>
        <p:nvPicPr>
          <p:cNvPr id="33799" name="Picture 9"/>
          <p:cNvPicPr>
            <a:picLocks noChangeAspect="1" noChangeArrowheads="1"/>
          </p:cNvPicPr>
          <p:nvPr/>
        </p:nvPicPr>
        <p:blipFill>
          <a:blip r:embed="rId6" cstate="print"/>
          <a:srcRect/>
          <a:stretch>
            <a:fillRect/>
          </a:stretch>
        </p:blipFill>
        <p:spPr bwMode="auto">
          <a:xfrm>
            <a:off x="7593013" y="4648200"/>
            <a:ext cx="1163637"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3" name="Content Placeholder 1"/>
          <p:cNvSpPr>
            <a:spLocks noGrp="1"/>
          </p:cNvSpPr>
          <p:nvPr>
            <p:ph idx="1"/>
          </p:nvPr>
        </p:nvSpPr>
        <p:spPr>
          <a:xfrm>
            <a:off x="457200" y="1062038"/>
            <a:ext cx="8229600" cy="5405437"/>
          </a:xfrm>
        </p:spPr>
        <p:txBody>
          <a:bodyPr/>
          <a:lstStyle/>
          <a:p>
            <a:pPr algn="ctr">
              <a:buFont typeface="Arial" charset="0"/>
              <a:buNone/>
              <a:defRPr/>
            </a:pPr>
            <a:endParaRPr lang="en-US" sz="4000" dirty="0" smtClean="0"/>
          </a:p>
          <a:p>
            <a:pPr algn="ctr">
              <a:buFont typeface="Arial" charset="0"/>
              <a:buNone/>
              <a:defRPr/>
            </a:pPr>
            <a:endParaRPr lang="en-US" sz="2600" b="1" dirty="0" smtClean="0"/>
          </a:p>
          <a:p>
            <a:pPr algn="ctr">
              <a:buFont typeface="Arial" charset="0"/>
              <a:buNone/>
              <a:defRPr/>
            </a:pPr>
            <a:r>
              <a:rPr lang="en-US" sz="4000" b="1" dirty="0" smtClean="0">
                <a:solidFill>
                  <a:schemeClr val="accent1">
                    <a:lumMod val="75000"/>
                  </a:schemeClr>
                </a:solidFill>
                <a:latin typeface="Calibri" pitchFamily="34" charset="0"/>
              </a:rPr>
              <a:t>Thank You</a:t>
            </a:r>
          </a:p>
          <a:p>
            <a:pPr algn="ctr">
              <a:buFont typeface="Arial" charset="0"/>
              <a:buNone/>
              <a:defRPr/>
            </a:pPr>
            <a:endParaRPr lang="en-US" dirty="0" smtClean="0">
              <a:latin typeface="Calibri" pitchFamily="34" charset="0"/>
            </a:endParaRPr>
          </a:p>
          <a:p>
            <a:pPr algn="ctr">
              <a:buFont typeface="Arial" charset="0"/>
              <a:buNone/>
              <a:defRPr/>
            </a:pPr>
            <a:r>
              <a:rPr lang="en-US" sz="2600" b="1" dirty="0" smtClean="0">
                <a:latin typeface="Calibri" pitchFamily="34" charset="0"/>
              </a:rPr>
              <a:t>Alexandria Clark </a:t>
            </a:r>
          </a:p>
          <a:p>
            <a:pPr algn="ctr">
              <a:buFont typeface="Arial" charset="0"/>
              <a:buNone/>
              <a:defRPr/>
            </a:pPr>
            <a:r>
              <a:rPr lang="en-US" sz="2600" b="1" dirty="0" smtClean="0">
                <a:latin typeface="Calibri" pitchFamily="34" charset="0"/>
              </a:rPr>
              <a:t>diversity@hq.doe.gov</a:t>
            </a:r>
            <a:endParaRPr lang="en-US" sz="2600" b="1" dirty="0" smtClean="0">
              <a:latin typeface="Calibri" pitchFamily="34" charset="0"/>
            </a:endParaRPr>
          </a:p>
          <a:p>
            <a:pPr algn="ctr">
              <a:buFont typeface="Arial" charset="0"/>
              <a:buNone/>
              <a:defRPr/>
            </a:pPr>
            <a:r>
              <a:rPr lang="en-US" sz="2000" dirty="0" smtClean="0">
                <a:latin typeface="Calibri" pitchFamily="34" charset="0"/>
              </a:rPr>
              <a:t>Office of Economic Impact and Diversity, MESIPP Intern</a:t>
            </a:r>
          </a:p>
        </p:txBody>
      </p:sp>
      <p:pic>
        <p:nvPicPr>
          <p:cNvPr id="683010" name="Picture 40" descr="Photo - Mammoth Hot Springs area; Cleopatra Terrace"/>
          <p:cNvPicPr>
            <a:picLocks noChangeAspect="1" noChangeArrowheads="1"/>
          </p:cNvPicPr>
          <p:nvPr/>
        </p:nvPicPr>
        <p:blipFill>
          <a:blip r:embed="rId3" cstate="print"/>
          <a:srcRect/>
          <a:stretch>
            <a:fillRect/>
          </a:stretch>
        </p:blipFill>
        <p:spPr bwMode="auto">
          <a:xfrm>
            <a:off x="7345363" y="971550"/>
            <a:ext cx="914400" cy="731838"/>
          </a:xfrm>
          <a:prstGeom prst="rect">
            <a:avLst/>
          </a:prstGeom>
          <a:noFill/>
          <a:ln w="9525">
            <a:noFill/>
            <a:miter lim="800000"/>
            <a:headEnd/>
            <a:tailEnd/>
          </a:ln>
        </p:spPr>
      </p:pic>
      <p:pic>
        <p:nvPicPr>
          <p:cNvPr id="683011" name="Picture 41" descr="Photo - Newly designed jets that spray steam into the condensers at The Geysers geothermal power plant">
            <a:hlinkClick r:id="rId4"/>
          </p:cNvPr>
          <p:cNvPicPr>
            <a:picLocks noChangeAspect="1" noChangeArrowheads="1"/>
          </p:cNvPicPr>
          <p:nvPr/>
        </p:nvPicPr>
        <p:blipFill>
          <a:blip r:embed="rId5" cstate="print"/>
          <a:srcRect/>
          <a:stretch>
            <a:fillRect/>
          </a:stretch>
        </p:blipFill>
        <p:spPr bwMode="auto">
          <a:xfrm>
            <a:off x="8229600" y="971550"/>
            <a:ext cx="914400" cy="731838"/>
          </a:xfrm>
          <a:prstGeom prst="rect">
            <a:avLst/>
          </a:prstGeom>
          <a:noFill/>
          <a:ln w="9525">
            <a:noFill/>
            <a:miter lim="800000"/>
            <a:headEnd/>
            <a:tailEnd/>
          </a:ln>
        </p:spPr>
      </p:pic>
      <p:pic>
        <p:nvPicPr>
          <p:cNvPr id="683012" name="Picture 42" descr="Photo - Fountain Paint Pot"/>
          <p:cNvPicPr>
            <a:picLocks noChangeAspect="1" noChangeArrowheads="1"/>
          </p:cNvPicPr>
          <p:nvPr/>
        </p:nvPicPr>
        <p:blipFill>
          <a:blip r:embed="rId6" cstate="print"/>
          <a:srcRect/>
          <a:stretch>
            <a:fillRect/>
          </a:stretch>
        </p:blipFill>
        <p:spPr bwMode="auto">
          <a:xfrm>
            <a:off x="6578600" y="971550"/>
            <a:ext cx="914400" cy="731838"/>
          </a:xfrm>
          <a:prstGeom prst="rect">
            <a:avLst/>
          </a:prstGeom>
          <a:noFill/>
          <a:ln w="9525">
            <a:noFill/>
            <a:miter lim="800000"/>
            <a:headEnd/>
            <a:tailEnd/>
          </a:ln>
        </p:spPr>
      </p:pic>
      <p:pic>
        <p:nvPicPr>
          <p:cNvPr id="683013" name="Picture 47" descr="middelgrunden"/>
          <p:cNvPicPr>
            <a:picLocks noChangeAspect="1" noChangeArrowheads="1"/>
          </p:cNvPicPr>
          <p:nvPr/>
        </p:nvPicPr>
        <p:blipFill>
          <a:blip r:embed="rId7" cstate="print"/>
          <a:srcRect/>
          <a:stretch>
            <a:fillRect/>
          </a:stretch>
        </p:blipFill>
        <p:spPr bwMode="auto">
          <a:xfrm>
            <a:off x="5688013" y="971550"/>
            <a:ext cx="941387" cy="731838"/>
          </a:xfrm>
          <a:prstGeom prst="rect">
            <a:avLst/>
          </a:prstGeom>
          <a:noFill/>
          <a:ln w="9525">
            <a:noFill/>
            <a:miter lim="800000"/>
            <a:headEnd/>
            <a:tailEnd/>
          </a:ln>
        </p:spPr>
      </p:pic>
      <p:pic>
        <p:nvPicPr>
          <p:cNvPr id="683014" name="Picture 37" descr="00081"/>
          <p:cNvPicPr>
            <a:picLocks noChangeAspect="1" noChangeArrowheads="1"/>
          </p:cNvPicPr>
          <p:nvPr/>
        </p:nvPicPr>
        <p:blipFill>
          <a:blip r:embed="rId8" cstate="print"/>
          <a:srcRect/>
          <a:stretch>
            <a:fillRect/>
          </a:stretch>
        </p:blipFill>
        <p:spPr bwMode="auto">
          <a:xfrm>
            <a:off x="0" y="969963"/>
            <a:ext cx="1362075" cy="733425"/>
          </a:xfrm>
          <a:prstGeom prst="rect">
            <a:avLst/>
          </a:prstGeom>
          <a:noFill/>
          <a:ln w="28575">
            <a:noFill/>
            <a:miter lim="800000"/>
            <a:headEnd/>
            <a:tailEnd/>
          </a:ln>
        </p:spPr>
      </p:pic>
      <p:pic>
        <p:nvPicPr>
          <p:cNvPr id="683015" name="Picture 16"/>
          <p:cNvPicPr>
            <a:picLocks noChangeAspect="1" noChangeArrowheads="1"/>
          </p:cNvPicPr>
          <p:nvPr/>
        </p:nvPicPr>
        <p:blipFill>
          <a:blip r:embed="rId9" cstate="print"/>
          <a:srcRect/>
          <a:stretch>
            <a:fillRect/>
          </a:stretch>
        </p:blipFill>
        <p:spPr bwMode="auto">
          <a:xfrm>
            <a:off x="1524000" y="968375"/>
            <a:ext cx="612775" cy="735013"/>
          </a:xfrm>
          <a:prstGeom prst="rect">
            <a:avLst/>
          </a:prstGeom>
          <a:noFill/>
          <a:ln w="9525">
            <a:noFill/>
            <a:miter lim="800000"/>
            <a:headEnd/>
            <a:tailEnd/>
          </a:ln>
        </p:spPr>
      </p:pic>
      <p:pic>
        <p:nvPicPr>
          <p:cNvPr id="683016" name="Picture 39" descr="Photo - Hybrid cottonwood tree farm"/>
          <p:cNvPicPr>
            <a:picLocks noChangeAspect="1" noChangeArrowheads="1"/>
          </p:cNvPicPr>
          <p:nvPr/>
        </p:nvPicPr>
        <p:blipFill>
          <a:blip r:embed="rId10" cstate="print"/>
          <a:srcRect/>
          <a:stretch>
            <a:fillRect/>
          </a:stretch>
        </p:blipFill>
        <p:spPr bwMode="auto">
          <a:xfrm>
            <a:off x="990600" y="971550"/>
            <a:ext cx="585788" cy="731838"/>
          </a:xfrm>
          <a:prstGeom prst="rect">
            <a:avLst/>
          </a:prstGeom>
          <a:noFill/>
          <a:ln w="9525">
            <a:noFill/>
            <a:miter lim="800000"/>
            <a:headEnd/>
            <a:tailEnd/>
          </a:ln>
        </p:spPr>
      </p:pic>
      <p:pic>
        <p:nvPicPr>
          <p:cNvPr id="683017" name="Picture 4" descr="Photo of parbolic troughs."/>
          <p:cNvPicPr>
            <a:picLocks noChangeAspect="1" noChangeArrowheads="1"/>
          </p:cNvPicPr>
          <p:nvPr/>
        </p:nvPicPr>
        <p:blipFill>
          <a:blip r:embed="rId11" cstate="print"/>
          <a:srcRect/>
          <a:stretch>
            <a:fillRect/>
          </a:stretch>
        </p:blipFill>
        <p:spPr bwMode="auto">
          <a:xfrm>
            <a:off x="3943350" y="971550"/>
            <a:ext cx="912813" cy="731838"/>
          </a:xfrm>
          <a:prstGeom prst="rect">
            <a:avLst/>
          </a:prstGeom>
          <a:noFill/>
          <a:ln w="9525">
            <a:noFill/>
            <a:miter lim="800000"/>
            <a:headEnd/>
            <a:tailEnd/>
          </a:ln>
        </p:spPr>
      </p:pic>
      <p:pic>
        <p:nvPicPr>
          <p:cNvPr id="683018" name="Picture 4"/>
          <p:cNvPicPr>
            <a:picLocks noChangeAspect="1" noChangeArrowheads="1"/>
          </p:cNvPicPr>
          <p:nvPr/>
        </p:nvPicPr>
        <p:blipFill>
          <a:blip r:embed="rId12" cstate="print"/>
          <a:srcRect/>
          <a:stretch>
            <a:fillRect/>
          </a:stretch>
        </p:blipFill>
        <p:spPr bwMode="auto">
          <a:xfrm>
            <a:off x="2114550" y="971550"/>
            <a:ext cx="1006475" cy="731838"/>
          </a:xfrm>
          <a:prstGeom prst="rect">
            <a:avLst/>
          </a:prstGeom>
          <a:noFill/>
          <a:ln w="9525">
            <a:noFill/>
            <a:miter lim="800000"/>
            <a:headEnd/>
            <a:tailEnd/>
          </a:ln>
        </p:spPr>
      </p:pic>
      <p:pic>
        <p:nvPicPr>
          <p:cNvPr id="683019" name="Picture 9"/>
          <p:cNvPicPr>
            <a:picLocks noChangeAspect="1" noChangeArrowheads="1"/>
          </p:cNvPicPr>
          <p:nvPr/>
        </p:nvPicPr>
        <p:blipFill>
          <a:blip r:embed="rId13" cstate="print"/>
          <a:srcRect/>
          <a:stretch>
            <a:fillRect/>
          </a:stretch>
        </p:blipFill>
        <p:spPr bwMode="auto">
          <a:xfrm>
            <a:off x="3103563" y="971550"/>
            <a:ext cx="839787" cy="731838"/>
          </a:xfrm>
          <a:prstGeom prst="rect">
            <a:avLst/>
          </a:prstGeom>
          <a:noFill/>
          <a:ln w="9525">
            <a:noFill/>
            <a:miter lim="800000"/>
            <a:headEnd/>
            <a:tailEnd/>
          </a:ln>
        </p:spPr>
      </p:pic>
      <p:pic>
        <p:nvPicPr>
          <p:cNvPr id="683020" name="Picture 7" descr="oceanwave-pix"/>
          <p:cNvPicPr>
            <a:picLocks noChangeAspect="1" noChangeArrowheads="1"/>
          </p:cNvPicPr>
          <p:nvPr/>
        </p:nvPicPr>
        <p:blipFill>
          <a:blip r:embed="rId14" cstate="print"/>
          <a:srcRect/>
          <a:stretch>
            <a:fillRect/>
          </a:stretch>
        </p:blipFill>
        <p:spPr bwMode="auto">
          <a:xfrm>
            <a:off x="4802188" y="973138"/>
            <a:ext cx="996950" cy="730250"/>
          </a:xfrm>
          <a:prstGeom prst="rect">
            <a:avLst/>
          </a:prstGeom>
          <a:noFill/>
          <a:ln w="12700" algn="ctr">
            <a:noFill/>
            <a:miter lim="800000"/>
            <a:headEnd/>
            <a:tailEnd/>
          </a:ln>
        </p:spPr>
      </p:pic>
      <p:pic>
        <p:nvPicPr>
          <p:cNvPr id="683021" name="Picture 3" descr="C:\Documents and Settings\Kyle Rudzinski\Desktop\New_DOE_Logo_Color_Hi-Res_042808.jpg"/>
          <p:cNvPicPr>
            <a:picLocks noChangeAspect="1" noChangeArrowheads="1"/>
          </p:cNvPicPr>
          <p:nvPr/>
        </p:nvPicPr>
        <p:blipFill>
          <a:blip r:embed="rId15" cstate="print"/>
          <a:srcRect/>
          <a:stretch>
            <a:fillRect/>
          </a:stretch>
        </p:blipFill>
        <p:spPr bwMode="auto">
          <a:xfrm>
            <a:off x="2335439" y="5234668"/>
            <a:ext cx="4572000" cy="11493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a:xfrm>
            <a:off x="460701" y="1412875"/>
            <a:ext cx="8229600" cy="4876800"/>
          </a:xfrm>
        </p:spPr>
        <p:txBody>
          <a:bodyPr/>
          <a:lstStyle/>
          <a:p>
            <a:pPr algn="ctr">
              <a:buNone/>
            </a:pPr>
            <a:endParaRPr lang="en-US" sz="2800" b="1" dirty="0" smtClean="0">
              <a:latin typeface="Calibri" pitchFamily="34" charset="0"/>
            </a:endParaRPr>
          </a:p>
          <a:p>
            <a:pPr algn="ctr">
              <a:buNone/>
            </a:pPr>
            <a:r>
              <a:rPr lang="en-US" sz="2800" b="1" dirty="0" smtClean="0">
                <a:latin typeface="Calibri" pitchFamily="34" charset="0"/>
              </a:rPr>
              <a:t>Department of Energy </a:t>
            </a:r>
            <a:r>
              <a:rPr lang="en-US" sz="2800" b="1" dirty="0" smtClean="0">
                <a:latin typeface="Calibri" pitchFamily="34" charset="0"/>
              </a:rPr>
              <a:t>Science, Technology, Engineering, and</a:t>
            </a:r>
          </a:p>
          <a:p>
            <a:pPr algn="ctr">
              <a:buNone/>
            </a:pPr>
            <a:r>
              <a:rPr lang="en-US" sz="2800" b="1" dirty="0" smtClean="0">
                <a:latin typeface="Calibri" pitchFamily="34" charset="0"/>
              </a:rPr>
              <a:t>Mathematics (STEM) education activities include</a:t>
            </a:r>
          </a:p>
          <a:p>
            <a:pPr algn="ctr">
              <a:buNone/>
            </a:pPr>
            <a:r>
              <a:rPr lang="en-US" sz="2800" b="1" dirty="0" smtClean="0">
                <a:latin typeface="Calibri" pitchFamily="34" charset="0"/>
              </a:rPr>
              <a:t>curriculum development, competitions, summer and</a:t>
            </a:r>
          </a:p>
          <a:p>
            <a:pPr algn="ctr">
              <a:buNone/>
            </a:pPr>
            <a:r>
              <a:rPr lang="en-US" sz="2800" b="1" dirty="0" smtClean="0">
                <a:latin typeface="Calibri" pitchFamily="34" charset="0"/>
              </a:rPr>
              <a:t>extracurricular course creation, undergraduate &amp;</a:t>
            </a:r>
          </a:p>
          <a:p>
            <a:pPr algn="ctr">
              <a:buNone/>
            </a:pPr>
            <a:r>
              <a:rPr lang="en-US" sz="2800" b="1" dirty="0" smtClean="0">
                <a:latin typeface="Calibri" pitchFamily="34" charset="0"/>
              </a:rPr>
              <a:t>graduate research fellowships, summer laboratory</a:t>
            </a:r>
          </a:p>
          <a:p>
            <a:pPr algn="ctr">
              <a:buNone/>
            </a:pPr>
            <a:r>
              <a:rPr lang="en-US" sz="2800" b="1" dirty="0" smtClean="0">
                <a:latin typeface="Calibri" pitchFamily="34" charset="0"/>
              </a:rPr>
              <a:t>internships, teacher training, and others.</a:t>
            </a:r>
          </a:p>
          <a:p>
            <a:pPr algn="ctr">
              <a:buFont typeface="Arial" charset="0"/>
              <a:buNone/>
            </a:pPr>
            <a:endParaRPr lang="en-US" sz="2800" dirty="0" smtClean="0">
              <a:latin typeface="Calibri" pitchFamily="34" charset="0"/>
              <a:ea typeface="ＭＳ Ｐゴシック"/>
              <a:cs typeface="ＭＳ Ｐゴシック"/>
            </a:endParaRPr>
          </a:p>
        </p:txBody>
      </p:sp>
      <p:sp>
        <p:nvSpPr>
          <p:cNvPr id="21506" name="Title 2"/>
          <p:cNvSpPr>
            <a:spLocks noGrp="1"/>
          </p:cNvSpPr>
          <p:nvPr>
            <p:ph type="title"/>
          </p:nvPr>
        </p:nvSpPr>
        <p:spPr/>
        <p:txBody>
          <a:bodyPr/>
          <a:lstStyle/>
          <a:p>
            <a:r>
              <a:rPr lang="en-US" sz="3600" dirty="0" smtClean="0">
                <a:ea typeface="ＭＳ Ｐゴシック"/>
                <a:cs typeface="ＭＳ Ｐゴシック"/>
              </a:rPr>
              <a:t>What is STEM?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1715" y="1387474"/>
            <a:ext cx="8229600" cy="4876800"/>
          </a:xfrm>
        </p:spPr>
        <p:txBody>
          <a:bodyPr/>
          <a:lstStyle/>
          <a:p>
            <a:pPr lvl="1">
              <a:buFont typeface="Arial" pitchFamily="34" charset="0"/>
              <a:buChar char="•"/>
            </a:pPr>
            <a:r>
              <a:rPr lang="en-US" sz="2400" dirty="0" smtClean="0"/>
              <a:t>Attract and prepare students at any educational level to pursue coursework in STEM areas through formal or informal education activities</a:t>
            </a:r>
          </a:p>
          <a:p>
            <a:pPr lvl="1">
              <a:buFont typeface="Arial" pitchFamily="34" charset="0"/>
              <a:buChar char="•"/>
            </a:pPr>
            <a:r>
              <a:rPr lang="en-US" sz="2400" dirty="0" smtClean="0"/>
              <a:t>Improve or expand the capacity of institutions to promote or foster education in STEM fields</a:t>
            </a:r>
          </a:p>
          <a:p>
            <a:pPr lvl="1">
              <a:buFont typeface="Arial" pitchFamily="34" charset="0"/>
              <a:buChar char="•"/>
            </a:pPr>
            <a:r>
              <a:rPr lang="en-US" sz="2400" dirty="0" smtClean="0"/>
              <a:t>Attract graduates to pursue careers in STEM fields</a:t>
            </a:r>
          </a:p>
          <a:p>
            <a:pPr lvl="1">
              <a:buFont typeface="Arial" pitchFamily="34" charset="0"/>
              <a:buChar char="•"/>
            </a:pPr>
            <a:r>
              <a:rPr lang="en-US" sz="2400" dirty="0" smtClean="0"/>
              <a:t>Provide training and experiential opportunities (fellowships, internships, traineeships) for college and graduate students in STEM fields</a:t>
            </a:r>
          </a:p>
          <a:p>
            <a:pPr lvl="1">
              <a:buFont typeface="Arial" pitchFamily="34" charset="0"/>
              <a:buChar char="•"/>
            </a:pPr>
            <a:r>
              <a:rPr lang="en-US" sz="2400" dirty="0" smtClean="0"/>
              <a:t>Improve teacher (pre-service, in-service, and post-secondary) education in STEM areas</a:t>
            </a:r>
          </a:p>
        </p:txBody>
      </p:sp>
      <p:sp>
        <p:nvSpPr>
          <p:cNvPr id="3" name="Title 2"/>
          <p:cNvSpPr>
            <a:spLocks noGrp="1"/>
          </p:cNvSpPr>
          <p:nvPr>
            <p:ph type="title"/>
          </p:nvPr>
        </p:nvSpPr>
        <p:spPr/>
        <p:txBody>
          <a:bodyPr/>
          <a:lstStyle/>
          <a:p>
            <a:r>
              <a:rPr lang="en-US" dirty="0" smtClean="0"/>
              <a:t>Objectives of STEM Activity Programs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9143" y="1184275"/>
            <a:ext cx="8229600" cy="4876800"/>
          </a:xfrm>
        </p:spPr>
        <p:txBody>
          <a:bodyPr numCol="2"/>
          <a:lstStyle/>
          <a:p>
            <a:r>
              <a:rPr lang="en-US" b="1" i="1" dirty="0" smtClean="0">
                <a:latin typeface="Calibri" pitchFamily="34" charset="0"/>
                <a:hlinkClick r:id="rId2"/>
              </a:rPr>
              <a:t>Energy Literacy</a:t>
            </a:r>
            <a:endParaRPr lang="en-US" b="1" i="1" dirty="0" smtClean="0">
              <a:latin typeface="Calibri" pitchFamily="34" charset="0"/>
            </a:endParaRPr>
          </a:p>
          <a:p>
            <a:pPr>
              <a:buNone/>
            </a:pPr>
            <a:r>
              <a:rPr lang="en-US" i="1" dirty="0" smtClean="0">
                <a:latin typeface="Calibri" pitchFamily="34" charset="0"/>
              </a:rPr>
              <a:t>			-  </a:t>
            </a:r>
            <a:r>
              <a:rPr lang="en-US" sz="1600" i="1" dirty="0" smtClean="0">
                <a:latin typeface="Calibri" pitchFamily="34" charset="0"/>
              </a:rPr>
              <a:t>Essential Principles and Fundamental Concepts for Energy Education</a:t>
            </a:r>
            <a:r>
              <a:rPr lang="en-US" sz="1600" dirty="0" smtClean="0">
                <a:latin typeface="Calibri" pitchFamily="34" charset="0"/>
              </a:rPr>
              <a:t> identifies seven Essential Principles and a set of Fundamental Concepts to support each principle. It presents energy concepts that, if understood and applied, will help individuals and communities make informed energy decisions.</a:t>
            </a:r>
          </a:p>
          <a:p>
            <a:r>
              <a:rPr lang="en-US" b="1" i="1" dirty="0" smtClean="0">
                <a:latin typeface="Calibri" pitchFamily="34" charset="0"/>
                <a:hlinkClick r:id="rId3"/>
              </a:rPr>
              <a:t>America’s Home Energy Educational Challenge</a:t>
            </a:r>
            <a:endParaRPr lang="en-US" b="1" i="1" dirty="0" smtClean="0">
              <a:latin typeface="Calibri" pitchFamily="34" charset="0"/>
            </a:endParaRPr>
          </a:p>
          <a:p>
            <a:pPr>
              <a:buNone/>
            </a:pPr>
            <a:r>
              <a:rPr lang="en-US" sz="1600" dirty="0" smtClean="0">
                <a:latin typeface="Calibri" pitchFamily="34" charset="0"/>
              </a:rPr>
              <a:t>			-   With sponsoring from the US Department of Energy  and the National Science Teachers Association , this program gives students the chance “to learn about energy, develop techniques for reducing energy consumption, and save money in their own homes by reducing household energy use.” Deadline for registration : November 18, 2013. </a:t>
            </a:r>
          </a:p>
          <a:p>
            <a:r>
              <a:rPr lang="en-US" b="1" i="1" dirty="0" smtClean="0">
                <a:latin typeface="Calibri" pitchFamily="34" charset="0"/>
                <a:hlinkClick r:id="rId4"/>
              </a:rPr>
              <a:t>Energy Kids </a:t>
            </a:r>
            <a:endParaRPr lang="en-US" b="1" i="1" dirty="0" smtClean="0">
              <a:latin typeface="Calibri" pitchFamily="34" charset="0"/>
            </a:endParaRPr>
          </a:p>
          <a:p>
            <a:pPr>
              <a:buNone/>
            </a:pPr>
            <a:r>
              <a:rPr lang="en-US" sz="2000" dirty="0" smtClean="0">
                <a:latin typeface="Calibri" pitchFamily="34" charset="0"/>
              </a:rPr>
              <a:t>			</a:t>
            </a:r>
            <a:r>
              <a:rPr lang="en-US" sz="1600" dirty="0" smtClean="0">
                <a:latin typeface="Calibri" pitchFamily="34" charset="0"/>
              </a:rPr>
              <a:t>- a site run by the U.S. Energy Information Administration, has a</a:t>
            </a:r>
            <a:r>
              <a:rPr lang="en-US" sz="1600" b="1" dirty="0" smtClean="0">
                <a:latin typeface="Calibri" pitchFamily="34" charset="0"/>
              </a:rPr>
              <a:t> </a:t>
            </a:r>
            <a:r>
              <a:rPr lang="en-US" sz="1600" dirty="0" smtClean="0">
                <a:latin typeface="Calibri" pitchFamily="34" charset="0"/>
              </a:rPr>
              <a:t>wide range of activities for students and information about how teachers can put this site to use. </a:t>
            </a:r>
          </a:p>
          <a:p>
            <a:pPr>
              <a:buNone/>
            </a:pPr>
            <a:endParaRPr lang="en-US" sz="2000" dirty="0">
              <a:latin typeface="Calibri" pitchFamily="34" charset="0"/>
            </a:endParaRPr>
          </a:p>
        </p:txBody>
      </p:sp>
      <p:sp>
        <p:nvSpPr>
          <p:cNvPr id="3" name="Title 2"/>
          <p:cNvSpPr>
            <a:spLocks noGrp="1"/>
          </p:cNvSpPr>
          <p:nvPr>
            <p:ph type="title"/>
          </p:nvPr>
        </p:nvSpPr>
        <p:spPr/>
        <p:txBody>
          <a:bodyPr/>
          <a:lstStyle/>
          <a:p>
            <a:r>
              <a:rPr lang="en-US" dirty="0" smtClean="0"/>
              <a:t>Student Educational Resources </a:t>
            </a:r>
            <a:endParaRPr lang="en-US" dirty="0"/>
          </a:p>
        </p:txBody>
      </p:sp>
      <p:pic>
        <p:nvPicPr>
          <p:cNvPr id="4" name="Picture 3" descr="Energy Kids.jpg"/>
          <p:cNvPicPr>
            <a:picLocks noChangeAspect="1"/>
          </p:cNvPicPr>
          <p:nvPr/>
        </p:nvPicPr>
        <p:blipFill>
          <a:blip r:embed="rId5" cstate="print"/>
          <a:stretch>
            <a:fillRect/>
          </a:stretch>
        </p:blipFill>
        <p:spPr>
          <a:xfrm>
            <a:off x="4847771" y="3955146"/>
            <a:ext cx="4020457" cy="2547254"/>
          </a:xfrm>
          <a:prstGeom prst="rect">
            <a:avLst/>
          </a:prstGeom>
        </p:spPr>
      </p:pic>
      <p:sp>
        <p:nvSpPr>
          <p:cNvPr id="6" name="Rectangle 5"/>
          <p:cNvSpPr/>
          <p:nvPr/>
        </p:nvSpPr>
        <p:spPr>
          <a:xfrm>
            <a:off x="0" y="6221159"/>
            <a:ext cx="4876800" cy="261610"/>
          </a:xfrm>
          <a:prstGeom prst="rect">
            <a:avLst/>
          </a:prstGeom>
        </p:spPr>
        <p:txBody>
          <a:bodyPr wrap="square">
            <a:spAutoFit/>
          </a:bodyPr>
          <a:lstStyle/>
          <a:p>
            <a:r>
              <a:rPr lang="en-US" sz="1100" dirty="0" smtClean="0"/>
              <a:t>See more at: </a:t>
            </a:r>
            <a:r>
              <a:rPr lang="en-US" sz="1100" dirty="0" smtClean="0">
                <a:hlinkClick r:id="rId6"/>
              </a:rPr>
              <a:t>http://energy.gov/diversity/student-educational-resources-stem</a:t>
            </a:r>
            <a:r>
              <a:rPr lang="en-US" sz="1100" dirty="0" smtClean="0"/>
              <a:t> </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9485" y="1053645"/>
            <a:ext cx="8229600" cy="4876800"/>
          </a:xfrm>
        </p:spPr>
        <p:txBody>
          <a:bodyPr/>
          <a:lstStyle/>
          <a:p>
            <a:pPr>
              <a:buNone/>
            </a:pPr>
            <a:r>
              <a:rPr lang="en-US" sz="2200" b="1" i="1" dirty="0" smtClean="0">
                <a:latin typeface="Calibri" pitchFamily="34" charset="0"/>
                <a:hlinkClick r:id="rId2"/>
              </a:rPr>
              <a:t>Minority Educational Institution Student Partnership Program  (MEISPP)</a:t>
            </a:r>
            <a:r>
              <a:rPr lang="en-US" dirty="0" smtClean="0">
                <a:hlinkClick r:id="rId2"/>
              </a:rPr>
              <a:t> </a:t>
            </a:r>
            <a:endParaRPr lang="en-US" dirty="0" smtClean="0"/>
          </a:p>
          <a:p>
            <a:pPr>
              <a:buNone/>
            </a:pPr>
            <a:r>
              <a:rPr lang="en-US" sz="1600" dirty="0" smtClean="0">
                <a:latin typeface="Calibri" pitchFamily="34" charset="0"/>
              </a:rPr>
              <a:t>Offers talented undergraduate and graduate students summer internship positions with the</a:t>
            </a:r>
          </a:p>
          <a:p>
            <a:pPr>
              <a:buNone/>
            </a:pPr>
            <a:r>
              <a:rPr lang="en-US" sz="1600" dirty="0" smtClean="0">
                <a:latin typeface="Calibri" pitchFamily="34" charset="0"/>
              </a:rPr>
              <a:t>Department of Energy and our National Laboratories, with the goal of reaching underrepresented</a:t>
            </a:r>
          </a:p>
          <a:p>
            <a:pPr>
              <a:buNone/>
            </a:pPr>
            <a:r>
              <a:rPr lang="en-US" sz="1600" dirty="0" smtClean="0">
                <a:latin typeface="Calibri" pitchFamily="34" charset="0"/>
              </a:rPr>
              <a:t>students in STEM fields, such as women and girls. Positions involve scientific research or a focus</a:t>
            </a:r>
          </a:p>
          <a:p>
            <a:pPr>
              <a:buNone/>
            </a:pPr>
            <a:r>
              <a:rPr lang="en-US" sz="1600" dirty="0" smtClean="0">
                <a:latin typeface="Calibri" pitchFamily="34" charset="0"/>
              </a:rPr>
              <a:t>on policy, business, and government relations</a:t>
            </a:r>
            <a:r>
              <a:rPr lang="en-US" sz="1800" dirty="0" smtClean="0">
                <a:latin typeface="Calibri" pitchFamily="34" charset="0"/>
              </a:rPr>
              <a:t>. Deadline for application submission in</a:t>
            </a:r>
          </a:p>
          <a:p>
            <a:pPr>
              <a:buNone/>
            </a:pPr>
            <a:r>
              <a:rPr lang="en-US" sz="1800" dirty="0" smtClean="0">
                <a:latin typeface="Calibri" pitchFamily="34" charset="0"/>
              </a:rPr>
              <a:t>March. </a:t>
            </a:r>
          </a:p>
          <a:p>
            <a:pPr>
              <a:buNone/>
            </a:pPr>
            <a:r>
              <a:rPr lang="en-US" sz="2200" b="1" i="1" dirty="0" smtClean="0">
                <a:latin typeface="Calibri" pitchFamily="34" charset="0"/>
                <a:hlinkClick r:id="rId3"/>
              </a:rPr>
              <a:t>Mickey Leland Energy Fellowship </a:t>
            </a:r>
            <a:endParaRPr lang="en-US" sz="2200" b="1" i="1" dirty="0" smtClean="0">
              <a:latin typeface="Calibri" pitchFamily="34" charset="0"/>
            </a:endParaRPr>
          </a:p>
          <a:p>
            <a:pPr>
              <a:buNone/>
            </a:pPr>
            <a:r>
              <a:rPr lang="en-US" sz="1600" dirty="0" smtClean="0">
                <a:cs typeface="ＭＳ Ｐゴシック" pitchFamily="-106" charset="-128"/>
              </a:rPr>
              <a:t> </a:t>
            </a:r>
            <a:r>
              <a:rPr lang="en-US" sz="1500" dirty="0" smtClean="0">
                <a:latin typeface="Calibri" pitchFamily="34" charset="0"/>
              </a:rPr>
              <a:t>The Mickey Leland Energy Fellowship (MLEF), sponsored by the U.S. Department of   </a:t>
            </a:r>
          </a:p>
          <a:p>
            <a:pPr>
              <a:buNone/>
            </a:pPr>
            <a:r>
              <a:rPr lang="en-US" sz="1500" dirty="0" smtClean="0">
                <a:latin typeface="Calibri" pitchFamily="34" charset="0"/>
              </a:rPr>
              <a:t>Energy's Office of Fossil Energy, is a 10-week summer internship program that</a:t>
            </a:r>
          </a:p>
          <a:p>
            <a:pPr>
              <a:buNone/>
            </a:pPr>
            <a:r>
              <a:rPr lang="en-US" sz="1500" dirty="0" smtClean="0">
                <a:latin typeface="Calibri" pitchFamily="34" charset="0"/>
              </a:rPr>
              <a:t>provides opportunities to students who are pursuing degrees in science, technology</a:t>
            </a:r>
          </a:p>
          <a:p>
            <a:pPr>
              <a:buNone/>
            </a:pPr>
            <a:r>
              <a:rPr lang="en-US" sz="1500" dirty="0" smtClean="0">
                <a:latin typeface="Calibri" pitchFamily="34" charset="0"/>
              </a:rPr>
              <a:t>(IT), engineering, or mathematics (STEM majors). The goal of the program is to</a:t>
            </a:r>
          </a:p>
          <a:p>
            <a:pPr>
              <a:buNone/>
            </a:pPr>
            <a:r>
              <a:rPr lang="en-US" sz="1500" dirty="0" smtClean="0">
                <a:latin typeface="Calibri" pitchFamily="34" charset="0"/>
              </a:rPr>
              <a:t>Improve opportunities for minority and female students in these fields, but all </a:t>
            </a:r>
          </a:p>
          <a:p>
            <a:pPr>
              <a:buNone/>
            </a:pPr>
            <a:r>
              <a:rPr lang="en-US" sz="1500" dirty="0" smtClean="0">
                <a:latin typeface="Calibri" pitchFamily="34" charset="0"/>
              </a:rPr>
              <a:t>eligible candidates are encouraged to apply. Candidates who are selected will have the</a:t>
            </a:r>
          </a:p>
          <a:p>
            <a:pPr>
              <a:buNone/>
            </a:pPr>
            <a:r>
              <a:rPr lang="en-US" sz="1500" dirty="0" smtClean="0">
                <a:latin typeface="Calibri" pitchFamily="34" charset="0"/>
              </a:rPr>
              <a:t>opportunity to work on focused research projects consistent with the mission of the</a:t>
            </a:r>
          </a:p>
          <a:p>
            <a:pPr>
              <a:buNone/>
            </a:pPr>
            <a:r>
              <a:rPr lang="en-US" sz="1500" dirty="0" smtClean="0">
                <a:latin typeface="Calibri" pitchFamily="34" charset="0"/>
              </a:rPr>
              <a:t> Office of Fossil Energy.  Deadline for application in January. </a:t>
            </a:r>
          </a:p>
          <a:p>
            <a:pPr lvl="1">
              <a:buNone/>
            </a:pPr>
            <a:endParaRPr lang="en-US" sz="1400" dirty="0" smtClean="0">
              <a:latin typeface="Calibri" pitchFamily="34" charset="0"/>
            </a:endParaRPr>
          </a:p>
        </p:txBody>
      </p:sp>
      <p:sp>
        <p:nvSpPr>
          <p:cNvPr id="3" name="Title 2"/>
          <p:cNvSpPr>
            <a:spLocks noGrp="1"/>
          </p:cNvSpPr>
          <p:nvPr>
            <p:ph type="title"/>
          </p:nvPr>
        </p:nvSpPr>
        <p:spPr/>
        <p:txBody>
          <a:bodyPr/>
          <a:lstStyle/>
          <a:p>
            <a:r>
              <a:rPr lang="en-US" sz="2500" dirty="0" smtClean="0"/>
              <a:t>STEM Internships, Fellowships, and Mentorships</a:t>
            </a:r>
            <a:endParaRPr lang="en-US" sz="2500" dirty="0"/>
          </a:p>
        </p:txBody>
      </p:sp>
      <p:pic>
        <p:nvPicPr>
          <p:cNvPr id="4" name="Picture 3" descr="M Leland.jpg"/>
          <p:cNvPicPr>
            <a:picLocks noChangeAspect="1"/>
          </p:cNvPicPr>
          <p:nvPr/>
        </p:nvPicPr>
        <p:blipFill>
          <a:blip r:embed="rId4"/>
          <a:stretch>
            <a:fillRect/>
          </a:stretch>
        </p:blipFill>
        <p:spPr>
          <a:xfrm>
            <a:off x="7039429" y="3120798"/>
            <a:ext cx="1915886" cy="32654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a:xfrm>
            <a:off x="0" y="0"/>
            <a:ext cx="5977719" cy="1143001"/>
          </a:xfrm>
        </p:spPr>
        <p:txBody>
          <a:bodyPr/>
          <a:lstStyle/>
          <a:p>
            <a:pPr eaLnBrk="1" hangingPunct="1"/>
            <a:r>
              <a:rPr lang="en-US" sz="3200" dirty="0" smtClean="0">
                <a:latin typeface="Arial" charset="0"/>
                <a:cs typeface="Arial" charset="0"/>
              </a:rPr>
              <a:t>Minority Educational Institution Student Partnership Program</a:t>
            </a:r>
            <a:endParaRPr lang="en-US" sz="3200" i="1" dirty="0" smtClean="0">
              <a:latin typeface="Arial" charset="0"/>
              <a:cs typeface="Arial" charset="0"/>
            </a:endParaRPr>
          </a:p>
        </p:txBody>
      </p:sp>
      <p:sp>
        <p:nvSpPr>
          <p:cNvPr id="9221" name="Rectangle 5"/>
          <p:cNvSpPr>
            <a:spLocks noChangeArrowheads="1"/>
          </p:cNvSpPr>
          <p:nvPr/>
        </p:nvSpPr>
        <p:spPr bwMode="auto">
          <a:xfrm>
            <a:off x="0" y="4455886"/>
            <a:ext cx="9144000" cy="1569660"/>
          </a:xfrm>
          <a:prstGeom prst="rect">
            <a:avLst/>
          </a:prstGeom>
          <a:solidFill>
            <a:schemeClr val="bg1"/>
          </a:solidFill>
          <a:ln w="9525">
            <a:solidFill>
              <a:schemeClr val="accent1"/>
            </a:solidFill>
            <a:miter lim="800000"/>
            <a:headEnd/>
            <a:tailEnd/>
          </a:ln>
        </p:spPr>
        <p:txBody>
          <a:bodyPr wrap="square">
            <a:spAutoFit/>
          </a:bodyPr>
          <a:lstStyle/>
          <a:p>
            <a:pPr>
              <a:spcAft>
                <a:spcPts val="600"/>
              </a:spcAft>
              <a:defRPr/>
            </a:pPr>
            <a:r>
              <a:rPr lang="en-US" dirty="0" smtClean="0"/>
              <a:t>Gain 10 weeks of substantive professional and technical career experience while working side-by-side with an assigned mentor who is a subject matter expert. Mentors help students tailor their practical work experience to their professional interests.</a:t>
            </a:r>
            <a:endParaRPr lang="en-US" sz="1000" b="1" dirty="0" smtClean="0">
              <a:solidFill>
                <a:schemeClr val="bg2">
                  <a:lumMod val="10000"/>
                </a:schemeClr>
              </a:solidFill>
              <a:latin typeface="+mn-lt"/>
            </a:endParaRPr>
          </a:p>
        </p:txBody>
      </p:sp>
      <p:sp>
        <p:nvSpPr>
          <p:cNvPr id="6" name="Rectangle 5"/>
          <p:cNvSpPr/>
          <p:nvPr/>
        </p:nvSpPr>
        <p:spPr>
          <a:xfrm>
            <a:off x="0" y="6143628"/>
            <a:ext cx="7633821" cy="400110"/>
          </a:xfrm>
          <a:prstGeom prst="rect">
            <a:avLst/>
          </a:prstGeom>
        </p:spPr>
        <p:txBody>
          <a:bodyPr wrap="square">
            <a:spAutoFit/>
          </a:bodyPr>
          <a:lstStyle/>
          <a:p>
            <a:r>
              <a:rPr lang="en-US" sz="2000" b="1" dirty="0" smtClean="0"/>
              <a:t>For more information: </a:t>
            </a:r>
            <a:r>
              <a:rPr lang="en-US" sz="2000" dirty="0" smtClean="0"/>
              <a:t>http://www.doeminorityinternships.org</a:t>
            </a:r>
            <a:endParaRPr lang="en-US" sz="2000" b="1" dirty="0"/>
          </a:p>
        </p:txBody>
      </p:sp>
      <p:pic>
        <p:nvPicPr>
          <p:cNvPr id="7" name="Picture 6" descr="MEISSPall.jpg"/>
          <p:cNvPicPr>
            <a:picLocks noChangeAspect="1"/>
          </p:cNvPicPr>
          <p:nvPr/>
        </p:nvPicPr>
        <p:blipFill>
          <a:blip r:embed="rId3" cstate="print"/>
          <a:stretch>
            <a:fillRect/>
          </a:stretch>
        </p:blipFill>
        <p:spPr>
          <a:xfrm>
            <a:off x="0" y="985033"/>
            <a:ext cx="9144000" cy="346553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latin typeface="Calibri" pitchFamily="34" charset="0"/>
                <a:hlinkClick r:id="rId2"/>
              </a:rPr>
              <a:t>The American Indian Research and Education Initiative </a:t>
            </a:r>
            <a:endParaRPr lang="en-US" b="1" i="1" dirty="0" smtClean="0">
              <a:latin typeface="Calibri" pitchFamily="34" charset="0"/>
            </a:endParaRPr>
          </a:p>
          <a:p>
            <a:pPr>
              <a:buNone/>
            </a:pPr>
            <a:r>
              <a:rPr lang="en-US" b="1" i="1" dirty="0" smtClean="0">
                <a:latin typeface="Calibri" pitchFamily="34" charset="0"/>
              </a:rPr>
              <a:t>			-  </a:t>
            </a:r>
            <a:r>
              <a:rPr lang="en-US" sz="1600" dirty="0" smtClean="0">
                <a:latin typeface="Calibri" pitchFamily="34" charset="0"/>
              </a:rPr>
              <a:t>Introduced in 2011, the Energy Department, the American Indian Higher Education Consortium and the American Indian Science and Engineering Society have partnered to bring STEM research and education funding to our nation’s Tribal colleges and universities and other U.S. universities around the country. This program funds student and faculty research teams to bring energy projects to tribal land.</a:t>
            </a:r>
          </a:p>
          <a:p>
            <a:r>
              <a:rPr lang="en-US" b="1" i="1" dirty="0" smtClean="0">
                <a:latin typeface="Calibri" pitchFamily="34" charset="0"/>
                <a:hlinkClick r:id="rId3"/>
              </a:rPr>
              <a:t>Clean City Workforce Development Program </a:t>
            </a:r>
            <a:endParaRPr lang="en-US" b="1" i="1" dirty="0" smtClean="0">
              <a:latin typeface="Calibri" pitchFamily="34" charset="0"/>
            </a:endParaRPr>
          </a:p>
          <a:p>
            <a:pPr>
              <a:buNone/>
            </a:pPr>
            <a:r>
              <a:rPr lang="en-US" b="1" i="1" dirty="0" smtClean="0">
                <a:latin typeface="Calibri" pitchFamily="34" charset="0"/>
              </a:rPr>
              <a:t>			-  </a:t>
            </a:r>
            <a:r>
              <a:rPr lang="en-US" sz="1600" dirty="0" smtClean="0">
                <a:latin typeface="Calibri" pitchFamily="34" charset="0"/>
              </a:rPr>
              <a:t>Clean Cities, in the Office of Energy Efficiency and Renewable Energy (EERE) Vehicle Technologies Program, offers students across the country the opportunity to work with community-based Clean Cities coalitions. Students can work on a variety of projects that reduce petroleum in the transportation sector, including communication on alternative fuels, fleet analysis, and stakeholder outreach. </a:t>
            </a:r>
          </a:p>
          <a:p>
            <a:pPr>
              <a:buNone/>
            </a:pPr>
            <a:endParaRPr lang="en-US" sz="1600" dirty="0" smtClean="0">
              <a:latin typeface="Calibri" pitchFamily="34" charset="0"/>
            </a:endParaRPr>
          </a:p>
          <a:p>
            <a:pPr>
              <a:buNone/>
            </a:pPr>
            <a:endParaRPr lang="en-US" b="1" i="1" dirty="0" smtClean="0">
              <a:latin typeface="Calibri" pitchFamily="34" charset="0"/>
            </a:endParaRPr>
          </a:p>
          <a:p>
            <a:pPr>
              <a:buNone/>
            </a:pPr>
            <a:endParaRPr lang="en-US" b="1" i="1" dirty="0" smtClean="0">
              <a:latin typeface="Calibri" pitchFamily="34" charset="0"/>
            </a:endParaRPr>
          </a:p>
        </p:txBody>
      </p:sp>
      <p:sp>
        <p:nvSpPr>
          <p:cNvPr id="3" name="Title 2"/>
          <p:cNvSpPr>
            <a:spLocks noGrp="1"/>
          </p:cNvSpPr>
          <p:nvPr>
            <p:ph type="title"/>
          </p:nvPr>
        </p:nvSpPr>
        <p:spPr/>
        <p:txBody>
          <a:bodyPr/>
          <a:lstStyle/>
          <a:p>
            <a:r>
              <a:rPr lang="en-US" sz="2400" dirty="0" smtClean="0"/>
              <a:t>STEM Internships, Fellowships, and Mentorships cont.</a:t>
            </a:r>
            <a:endParaRPr lang="en-US" sz="2400" dirty="0"/>
          </a:p>
        </p:txBody>
      </p:sp>
      <p:sp>
        <p:nvSpPr>
          <p:cNvPr id="4" name="TextBox 3"/>
          <p:cNvSpPr txBox="1"/>
          <p:nvPr/>
        </p:nvSpPr>
        <p:spPr>
          <a:xfrm>
            <a:off x="391886" y="5892800"/>
            <a:ext cx="914400" cy="660399"/>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smtClean="0">
              <a:ln>
                <a:noFill/>
              </a:ln>
              <a:solidFill>
                <a:srgbClr val="FFFFFF"/>
              </a:solidFill>
              <a:effectLst/>
              <a:uLnTx/>
              <a:uFillTx/>
              <a:latin typeface="Arial Narrow"/>
              <a:ea typeface="+mn-ea"/>
              <a:cs typeface="Arial Narrow"/>
            </a:endParaRPr>
          </a:p>
        </p:txBody>
      </p:sp>
      <p:sp>
        <p:nvSpPr>
          <p:cNvPr id="5" name="TextBox 4"/>
          <p:cNvSpPr txBox="1"/>
          <p:nvPr/>
        </p:nvSpPr>
        <p:spPr>
          <a:xfrm>
            <a:off x="0" y="6248401"/>
            <a:ext cx="5979888" cy="420914"/>
          </a:xfrm>
          <a:prstGeom prst="rect">
            <a:avLst/>
          </a:prstGeom>
        </p:spPr>
        <p:txBody>
          <a:bodyPr vert="horz" wrap="square" lIns="91440" tIns="45720" rIns="91440" bIns="45720" rtlCol="0">
            <a:noAutofit/>
          </a:bodyPr>
          <a:lstStyle/>
          <a:p>
            <a:pPr fontAlgn="auto">
              <a:spcBef>
                <a:spcPct val="20000"/>
              </a:spcBef>
              <a:spcAft>
                <a:spcPts val="0"/>
              </a:spcAft>
            </a:pPr>
            <a:r>
              <a:rPr lang="en-US" sz="1200" b="1" dirty="0" smtClean="0">
                <a:latin typeface="Calibri" pitchFamily="34" charset="0"/>
                <a:ea typeface="+mn-ea"/>
                <a:cs typeface="Arial Narrow"/>
              </a:rPr>
              <a:t>See more at: </a:t>
            </a:r>
            <a:r>
              <a:rPr lang="en-US" sz="1200" b="1" dirty="0" smtClean="0">
                <a:latin typeface="Calibri" pitchFamily="34" charset="0"/>
                <a:ea typeface="+mn-ea"/>
                <a:cs typeface="Arial Narrow"/>
                <a:hlinkClick r:id="rId3"/>
              </a:rPr>
              <a:t>http://www1.eere.energy.gov/cleancities/toolbox/internship_program.html</a:t>
            </a:r>
            <a:r>
              <a:rPr lang="en-US" sz="1200" b="1" dirty="0" smtClean="0">
                <a:latin typeface="Calibri" pitchFamily="34" charset="0"/>
                <a:ea typeface="+mn-ea"/>
                <a:cs typeface="Arial Narrow"/>
              </a:rPr>
              <a:t>   </a:t>
            </a:r>
            <a:endParaRPr kumimoji="0" lang="en-US" sz="1200" b="1" i="0" u="none" strike="noStrike" kern="1200" cap="none" spc="0" normalizeH="0" baseline="0" noProof="0" dirty="0" smtClean="0">
              <a:ln>
                <a:noFill/>
              </a:ln>
              <a:effectLst/>
              <a:uLnTx/>
              <a:uFillTx/>
              <a:latin typeface="Calibri" pitchFamily="34" charset="0"/>
              <a:ea typeface="+mn-ea"/>
              <a:cs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5600" y="1053647"/>
            <a:ext cx="8229600" cy="4876800"/>
          </a:xfrm>
        </p:spPr>
        <p:txBody>
          <a:bodyPr numCol="2"/>
          <a:lstStyle/>
          <a:p>
            <a:r>
              <a:rPr lang="en-US" sz="2000" b="1" i="1" dirty="0" smtClean="0">
                <a:latin typeface="Calibri" pitchFamily="34" charset="0"/>
                <a:hlinkClick r:id="rId2"/>
              </a:rPr>
              <a:t>The U.S. Department of Energy Solar Decathlon </a:t>
            </a:r>
            <a:r>
              <a:rPr lang="en-US" sz="1800" b="1" i="1" dirty="0" smtClean="0">
                <a:latin typeface="Calibri" pitchFamily="34" charset="0"/>
              </a:rPr>
              <a:t> </a:t>
            </a:r>
          </a:p>
          <a:p>
            <a:pPr>
              <a:buNone/>
            </a:pPr>
            <a:r>
              <a:rPr lang="en-US" sz="1400" dirty="0" smtClean="0">
                <a:latin typeface="Calibri" pitchFamily="34" charset="0"/>
              </a:rPr>
              <a:t>This challenges collegiate teams to design, build, and </a:t>
            </a:r>
          </a:p>
          <a:p>
            <a:pPr>
              <a:buNone/>
            </a:pPr>
            <a:r>
              <a:rPr lang="en-US" sz="1400" dirty="0" smtClean="0">
                <a:latin typeface="Calibri" pitchFamily="34" charset="0"/>
              </a:rPr>
              <a:t>operate solar-powered houses that are cost-effective, </a:t>
            </a:r>
          </a:p>
          <a:p>
            <a:pPr>
              <a:buNone/>
            </a:pPr>
            <a:r>
              <a:rPr lang="en-US" sz="1400" dirty="0" smtClean="0">
                <a:latin typeface="Calibri" pitchFamily="34" charset="0"/>
              </a:rPr>
              <a:t>energy-efficient, and attractive. The winner of the </a:t>
            </a:r>
          </a:p>
          <a:p>
            <a:pPr>
              <a:buNone/>
            </a:pPr>
            <a:r>
              <a:rPr lang="en-US" sz="1400" dirty="0" smtClean="0">
                <a:latin typeface="Calibri" pitchFamily="34" charset="0"/>
              </a:rPr>
              <a:t>competition is the team that best blends affordability, </a:t>
            </a:r>
          </a:p>
          <a:p>
            <a:pPr>
              <a:buNone/>
            </a:pPr>
            <a:r>
              <a:rPr lang="en-US" sz="1400" dirty="0" smtClean="0">
                <a:latin typeface="Calibri" pitchFamily="34" charset="0"/>
              </a:rPr>
              <a:t>consumer appeal, and design excellence with optimal </a:t>
            </a:r>
          </a:p>
          <a:p>
            <a:pPr>
              <a:buNone/>
            </a:pPr>
            <a:r>
              <a:rPr lang="en-US" sz="1400" dirty="0" smtClean="0">
                <a:latin typeface="Calibri" pitchFamily="34" charset="0"/>
              </a:rPr>
              <a:t>energy production and maximum efficiency.</a:t>
            </a:r>
          </a:p>
          <a:p>
            <a:r>
              <a:rPr lang="en-US" sz="2000" b="1" i="1" dirty="0" smtClean="0">
                <a:latin typeface="Calibri" pitchFamily="34" charset="0"/>
                <a:hlinkClick r:id="rId3"/>
              </a:rPr>
              <a:t>The National Science Bowl</a:t>
            </a:r>
            <a:endParaRPr lang="en-US" sz="2000" b="1" i="1" dirty="0" smtClean="0">
              <a:latin typeface="Calibri" pitchFamily="34" charset="0"/>
            </a:endParaRPr>
          </a:p>
          <a:p>
            <a:pPr>
              <a:buNone/>
            </a:pPr>
            <a:r>
              <a:rPr lang="en-US" sz="1400" dirty="0" smtClean="0">
                <a:latin typeface="Calibri" pitchFamily="34" charset="0"/>
              </a:rPr>
              <a:t>Allows high school and middle school students to </a:t>
            </a:r>
          </a:p>
          <a:p>
            <a:pPr>
              <a:buNone/>
            </a:pPr>
            <a:r>
              <a:rPr lang="en-US" sz="1400" dirty="0" smtClean="0">
                <a:latin typeface="Calibri" pitchFamily="34" charset="0"/>
              </a:rPr>
              <a:t>participate in a nation-wide competition to test their </a:t>
            </a:r>
          </a:p>
          <a:p>
            <a:pPr>
              <a:buNone/>
            </a:pPr>
            <a:r>
              <a:rPr lang="en-US" sz="1400" dirty="0" smtClean="0">
                <a:latin typeface="Calibri" pitchFamily="34" charset="0"/>
              </a:rPr>
              <a:t>knowledge of STEM fields and encourage students to </a:t>
            </a:r>
          </a:p>
          <a:p>
            <a:pPr>
              <a:buNone/>
            </a:pPr>
            <a:r>
              <a:rPr lang="en-US" sz="1400" dirty="0" smtClean="0">
                <a:latin typeface="Calibri" pitchFamily="34" charset="0"/>
              </a:rPr>
              <a:t>explore careers in STEM.  High school and middle </a:t>
            </a:r>
          </a:p>
          <a:p>
            <a:pPr>
              <a:buNone/>
            </a:pPr>
            <a:r>
              <a:rPr lang="en-US" sz="1400" dirty="0" smtClean="0">
                <a:latin typeface="Calibri" pitchFamily="34" charset="0"/>
              </a:rPr>
              <a:t>school students are quizzed in a fast paced question-</a:t>
            </a:r>
          </a:p>
          <a:p>
            <a:pPr>
              <a:buNone/>
            </a:pPr>
            <a:r>
              <a:rPr lang="en-US" sz="1400" dirty="0" smtClean="0">
                <a:latin typeface="Calibri" pitchFamily="34" charset="0"/>
              </a:rPr>
              <a:t>and-answer format similar to Jeopardy. National </a:t>
            </a:r>
          </a:p>
          <a:p>
            <a:pPr>
              <a:buNone/>
            </a:pPr>
            <a:r>
              <a:rPr lang="en-US" sz="1400" dirty="0" smtClean="0">
                <a:latin typeface="Calibri" pitchFamily="34" charset="0"/>
              </a:rPr>
              <a:t>Event: April 24 – 28, 2014</a:t>
            </a:r>
          </a:p>
          <a:p>
            <a:pPr>
              <a:buNone/>
            </a:pPr>
            <a:endParaRPr lang="en-US" sz="1400" dirty="0" smtClean="0">
              <a:latin typeface="Calibri" pitchFamily="34" charset="0"/>
            </a:endParaRPr>
          </a:p>
          <a:p>
            <a:r>
              <a:rPr lang="en-US" sz="2000" b="1" i="1" dirty="0" smtClean="0">
                <a:latin typeface="Calibri" pitchFamily="34" charset="0"/>
                <a:hlinkClick r:id="rId3"/>
              </a:rPr>
              <a:t>The Collegiate Wind Competition </a:t>
            </a:r>
            <a:endParaRPr lang="en-US" sz="2000" b="1" i="1" dirty="0" smtClean="0">
              <a:latin typeface="Calibri" pitchFamily="34" charset="0"/>
            </a:endParaRPr>
          </a:p>
          <a:p>
            <a:pPr>
              <a:buNone/>
            </a:pPr>
            <a:r>
              <a:rPr lang="en-US" sz="1200" dirty="0" smtClean="0"/>
              <a:t>			</a:t>
            </a:r>
            <a:r>
              <a:rPr lang="en-US" sz="1400" dirty="0" smtClean="0">
                <a:latin typeface="Calibri" pitchFamily="34" charset="0"/>
              </a:rPr>
              <a:t>-  sends undergraduate students through a multi-part challenge that will expose them to a variety of opportunities in clean energy. Beginning in 2013, student teams from 10 universities across the country will design and construct a lightweight, transportable wind turbine that can be used to power small electronic devices. </a:t>
            </a:r>
          </a:p>
          <a:p>
            <a:r>
              <a:rPr lang="en-US" sz="2000" b="1" i="1" dirty="0" smtClean="0">
                <a:latin typeface="Calibri" pitchFamily="34" charset="0"/>
                <a:hlinkClick r:id="rId4"/>
              </a:rPr>
              <a:t>The National Clean Energy Business Plan Competition</a:t>
            </a:r>
            <a:r>
              <a:rPr lang="en-US" sz="2000" b="1" i="1" dirty="0" smtClean="0">
                <a:latin typeface="Calibri" pitchFamily="34" charset="0"/>
              </a:rPr>
              <a:t> </a:t>
            </a:r>
          </a:p>
          <a:p>
            <a:pPr>
              <a:buNone/>
            </a:pPr>
            <a:r>
              <a:rPr lang="en-US" sz="1200" dirty="0" smtClean="0"/>
              <a:t>			</a:t>
            </a:r>
            <a:r>
              <a:rPr lang="en-US" sz="1400" dirty="0" smtClean="0">
                <a:latin typeface="Calibri" pitchFamily="34" charset="0"/>
              </a:rPr>
              <a:t>-   designed to build regional networks of student-focused business creation contests across the country. Launched in 2011, the NCEBPC is part of the Obama Administration's  Startup America Initiative, the White House campaign to inspire and promote entrepreneurship. Six regional organizations were funded under the competition to hold clean energy business plan competitions. </a:t>
            </a:r>
            <a:endParaRPr lang="en-US" sz="1400" dirty="0">
              <a:latin typeface="Calibri" pitchFamily="34" charset="0"/>
            </a:endParaRPr>
          </a:p>
        </p:txBody>
      </p:sp>
      <p:sp>
        <p:nvSpPr>
          <p:cNvPr id="3" name="Title 2"/>
          <p:cNvSpPr>
            <a:spLocks noGrp="1"/>
          </p:cNvSpPr>
          <p:nvPr>
            <p:ph type="title"/>
          </p:nvPr>
        </p:nvSpPr>
        <p:spPr/>
        <p:txBody>
          <a:bodyPr/>
          <a:lstStyle/>
          <a:p>
            <a:r>
              <a:rPr lang="en-US" dirty="0" smtClean="0"/>
              <a:t>Competitions: Student STEM Contests and Events</a:t>
            </a:r>
            <a:endParaRPr lang="en-US" dirty="0"/>
          </a:p>
        </p:txBody>
      </p:sp>
      <p:pic>
        <p:nvPicPr>
          <p:cNvPr id="4" name="Picture 3" descr="Middle-School-final-round.jpg"/>
          <p:cNvPicPr>
            <a:picLocks noChangeAspect="1"/>
          </p:cNvPicPr>
          <p:nvPr/>
        </p:nvPicPr>
        <p:blipFill>
          <a:blip r:embed="rId5"/>
          <a:stretch>
            <a:fillRect/>
          </a:stretch>
        </p:blipFill>
        <p:spPr>
          <a:xfrm>
            <a:off x="507419" y="5418038"/>
            <a:ext cx="8128581" cy="11279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171" y="1213304"/>
            <a:ext cx="8229600" cy="4876800"/>
          </a:xfrm>
        </p:spPr>
        <p:txBody>
          <a:bodyPr numCol="2"/>
          <a:lstStyle/>
          <a:p>
            <a:r>
              <a:rPr lang="en-US" sz="1950" b="1" i="1" dirty="0" smtClean="0">
                <a:latin typeface="Calibri" pitchFamily="34" charset="0"/>
                <a:hlinkClick r:id="rId2"/>
              </a:rPr>
              <a:t>Graduate Automotive Technology Education</a:t>
            </a:r>
            <a:endParaRPr lang="en-US" sz="1950" b="1" i="1" dirty="0" smtClean="0">
              <a:latin typeface="Calibri" pitchFamily="34" charset="0"/>
            </a:endParaRPr>
          </a:p>
          <a:p>
            <a:pPr>
              <a:buNone/>
            </a:pPr>
            <a:r>
              <a:rPr lang="en-US" dirty="0" smtClean="0"/>
              <a:t>			 - </a:t>
            </a:r>
            <a:r>
              <a:rPr lang="en-US" sz="1400" dirty="0" smtClean="0">
                <a:latin typeface="Calibri" pitchFamily="34" charset="0"/>
              </a:rPr>
              <a:t>this DOE program helps universities sponsor student fellowships and develop graduate-level curricula, with accompanying research, in five critical technology areas: fuel cells, hybrid drive trains and control systems, lightweight materials, direct-injection engines, and advanced energy storage. </a:t>
            </a:r>
          </a:p>
          <a:p>
            <a:r>
              <a:rPr lang="en-US" sz="1950" b="1" i="1" dirty="0" smtClean="0">
                <a:latin typeface="Calibri" pitchFamily="34" charset="0"/>
                <a:hlinkClick r:id="rId3"/>
              </a:rPr>
              <a:t>Computational Science Graduate Fellowship Program </a:t>
            </a:r>
            <a:endParaRPr lang="en-US" sz="1950" b="1" i="1" dirty="0" smtClean="0">
              <a:latin typeface="Calibri" pitchFamily="34" charset="0"/>
            </a:endParaRPr>
          </a:p>
          <a:p>
            <a:pPr>
              <a:buNone/>
            </a:pPr>
            <a:r>
              <a:rPr lang="en-US" dirty="0" smtClean="0">
                <a:latin typeface="Calibri" pitchFamily="34" charset="0"/>
              </a:rPr>
              <a:t>			-  </a:t>
            </a:r>
            <a:r>
              <a:rPr lang="en-US" sz="1400" dirty="0" smtClean="0">
                <a:latin typeface="Calibri" pitchFamily="34" charset="0"/>
              </a:rPr>
              <a:t>provides outstanding benefits and opportunities to students pursuing doctoral degrees in fields of study that use high performance computing to solve complex science and engineering problems. application for 2014-2015 will be available late October 2013.</a:t>
            </a:r>
          </a:p>
          <a:p>
            <a:pPr>
              <a:buNone/>
            </a:pPr>
            <a:endParaRPr lang="en-US" sz="1400" dirty="0" smtClean="0">
              <a:latin typeface="Calibri" pitchFamily="34" charset="0"/>
            </a:endParaRPr>
          </a:p>
          <a:p>
            <a:pPr>
              <a:buNone/>
            </a:pPr>
            <a:endParaRPr lang="en-US" sz="1400" dirty="0" smtClean="0">
              <a:latin typeface="Calibri" pitchFamily="34" charset="0"/>
            </a:endParaRPr>
          </a:p>
          <a:p>
            <a:r>
              <a:rPr lang="en-US" sz="1950" b="1" i="1" dirty="0" smtClean="0">
                <a:latin typeface="Calibri" pitchFamily="34" charset="0"/>
                <a:hlinkClick r:id="rId4"/>
              </a:rPr>
              <a:t>The Stewardship Science Graduate Fellowship Program </a:t>
            </a:r>
            <a:endParaRPr lang="en-US" sz="1950" b="1" i="1" dirty="0" smtClean="0">
              <a:latin typeface="Calibri" pitchFamily="34" charset="0"/>
            </a:endParaRPr>
          </a:p>
          <a:p>
            <a:pPr>
              <a:buNone/>
            </a:pPr>
            <a:r>
              <a:rPr lang="en-US" sz="2000" b="1" i="1" dirty="0" smtClean="0">
                <a:latin typeface="Calibri" pitchFamily="34" charset="0"/>
              </a:rPr>
              <a:t>			-   </a:t>
            </a:r>
            <a:r>
              <a:rPr lang="en-US" sz="1400" dirty="0" smtClean="0">
                <a:latin typeface="Calibri" pitchFamily="34" charset="0"/>
              </a:rPr>
              <a:t>designed to help exceptional graduate students earn their PhDs in areas of interest to stewardship science, such as high-energy density physics, low-energy nuclear science, or properties of materials under extreme conditions. Deadline August 2014</a:t>
            </a:r>
            <a:endParaRPr lang="en-US" sz="1400" b="1" i="1" dirty="0" smtClean="0">
              <a:latin typeface="Calibri" pitchFamily="34" charset="0"/>
            </a:endParaRPr>
          </a:p>
          <a:p>
            <a:r>
              <a:rPr lang="en-US" sz="1950" b="1" i="1" dirty="0" smtClean="0">
                <a:latin typeface="Calibri" pitchFamily="34" charset="0"/>
                <a:hlinkClick r:id="rId5"/>
              </a:rPr>
              <a:t>Energy Efficiency and Renewable Energy  Science  and Technology  Policy Fellowship </a:t>
            </a:r>
            <a:endParaRPr lang="en-US" sz="1950" b="1" i="1" dirty="0" smtClean="0">
              <a:latin typeface="Calibri" pitchFamily="34" charset="0"/>
            </a:endParaRPr>
          </a:p>
          <a:p>
            <a:pPr>
              <a:buNone/>
            </a:pPr>
            <a:r>
              <a:rPr lang="en-US" sz="2000" b="1" i="1" dirty="0" smtClean="0">
                <a:latin typeface="Calibri" pitchFamily="34" charset="0"/>
              </a:rPr>
              <a:t>			- </a:t>
            </a:r>
            <a:r>
              <a:rPr lang="en-US" sz="1400" dirty="0" smtClean="0">
                <a:latin typeface="Calibri" pitchFamily="34" charset="0"/>
              </a:rPr>
              <a:t>serve as the next step in the educational and professional development of leaders in energy efficiency and renewable energy policy, providing an opportunity for scientists and engineers with relevant energy technology experience to participate in policy-related projects at DOE's Office of Energy Efficiency and Renewable Energy in Washington, D.C</a:t>
            </a:r>
            <a:endParaRPr lang="en-US" sz="1400" b="1" i="1" dirty="0" smtClean="0">
              <a:latin typeface="Calibri" pitchFamily="34" charset="0"/>
            </a:endParaRPr>
          </a:p>
          <a:p>
            <a:pPr>
              <a:buNone/>
            </a:pPr>
            <a:r>
              <a:rPr lang="en-US" sz="1600" b="1" i="1" dirty="0" smtClean="0">
                <a:latin typeface="Calibri" pitchFamily="34" charset="0"/>
              </a:rPr>
              <a:t>		</a:t>
            </a:r>
            <a:endParaRPr lang="en-US" sz="1600" b="1" i="1" dirty="0">
              <a:latin typeface="Calibri" pitchFamily="34" charset="0"/>
            </a:endParaRPr>
          </a:p>
        </p:txBody>
      </p:sp>
      <p:sp>
        <p:nvSpPr>
          <p:cNvPr id="3" name="Title 2"/>
          <p:cNvSpPr>
            <a:spLocks noGrp="1"/>
          </p:cNvSpPr>
          <p:nvPr>
            <p:ph type="title"/>
          </p:nvPr>
        </p:nvSpPr>
        <p:spPr>
          <a:xfrm>
            <a:off x="177801" y="188686"/>
            <a:ext cx="4176486" cy="827314"/>
          </a:xfrm>
        </p:spPr>
        <p:txBody>
          <a:bodyPr/>
          <a:lstStyle/>
          <a:p>
            <a:r>
              <a:rPr lang="en-US" sz="2400" dirty="0" smtClean="0"/>
              <a:t>STEM Education Opportunities: Grads &amp; Researchers</a:t>
            </a:r>
            <a:r>
              <a:rPr lang="en-US" dirty="0" smtClean="0"/>
              <a:t/>
            </a:r>
            <a:br>
              <a:rPr lang="en-US" dirty="0" smtClean="0"/>
            </a:br>
            <a:endParaRPr lang="en-US" dirty="0"/>
          </a:p>
        </p:txBody>
      </p:sp>
      <p:sp>
        <p:nvSpPr>
          <p:cNvPr id="4" name="TextBox 3"/>
          <p:cNvSpPr txBox="1"/>
          <p:nvPr/>
        </p:nvSpPr>
        <p:spPr>
          <a:xfrm>
            <a:off x="174170" y="6226628"/>
            <a:ext cx="8403773" cy="261258"/>
          </a:xfrm>
          <a:prstGeom prst="rect">
            <a:avLst/>
          </a:prstGeom>
        </p:spPr>
        <p:txBody>
          <a:bodyPr vert="horz" wrap="square" lIns="91440" tIns="45720" rIns="91440" bIns="45720" rtlCol="0">
            <a:noAutofit/>
          </a:bodyPr>
          <a:lstStyle/>
          <a:p>
            <a:pPr fontAlgn="auto">
              <a:spcBef>
                <a:spcPct val="20000"/>
              </a:spcBef>
              <a:spcAft>
                <a:spcPts val="0"/>
              </a:spcAft>
            </a:pPr>
            <a:r>
              <a:rPr lang="en-US" sz="1100" b="1" noProof="0" dirty="0" smtClean="0">
                <a:solidFill>
                  <a:schemeClr val="bg2">
                    <a:lumMod val="10000"/>
                  </a:schemeClr>
                </a:solidFill>
                <a:latin typeface="Calibri" pitchFamily="34" charset="0"/>
                <a:ea typeface="+mn-ea"/>
                <a:cs typeface="Arial Narrow"/>
              </a:rPr>
              <a:t>For </a:t>
            </a:r>
            <a:r>
              <a:rPr lang="en-US" sz="1100" b="1" dirty="0" smtClean="0">
                <a:solidFill>
                  <a:schemeClr val="bg2">
                    <a:lumMod val="10000"/>
                  </a:schemeClr>
                </a:solidFill>
                <a:latin typeface="Calibri" pitchFamily="34" charset="0"/>
                <a:ea typeface="+mn-ea"/>
                <a:cs typeface="Arial Narrow"/>
              </a:rPr>
              <a:t>more information see: </a:t>
            </a:r>
            <a:r>
              <a:rPr lang="en-US" sz="1100" b="1" dirty="0" smtClean="0">
                <a:solidFill>
                  <a:schemeClr val="bg2">
                    <a:lumMod val="10000"/>
                  </a:schemeClr>
                </a:solidFill>
                <a:latin typeface="Calibri" pitchFamily="34" charset="0"/>
                <a:ea typeface="+mn-ea"/>
                <a:cs typeface="Arial Narrow"/>
                <a:hlinkClick r:id="rId6"/>
              </a:rPr>
              <a:t>http://energy.gov/diversity/services/stem-education/stem-education-opportunities-grads-researchers</a:t>
            </a:r>
            <a:r>
              <a:rPr lang="en-US" sz="1100" b="1" dirty="0" smtClean="0">
                <a:solidFill>
                  <a:schemeClr val="bg2">
                    <a:lumMod val="10000"/>
                  </a:schemeClr>
                </a:solidFill>
                <a:latin typeface="Calibri" pitchFamily="34" charset="0"/>
                <a:ea typeface="+mn-ea"/>
                <a:cs typeface="Arial Narrow"/>
              </a:rPr>
              <a:t> </a:t>
            </a:r>
            <a:endParaRPr kumimoji="0" lang="en-US" sz="1100" b="1" i="0" u="none" strike="noStrike" kern="1200" cap="none" spc="0" normalizeH="0" baseline="0" noProof="0" dirty="0" smtClean="0">
              <a:ln>
                <a:noFill/>
              </a:ln>
              <a:solidFill>
                <a:schemeClr val="bg2">
                  <a:lumMod val="10000"/>
                </a:schemeClr>
              </a:solidFill>
              <a:effectLst/>
              <a:uLnTx/>
              <a:uFillTx/>
              <a:latin typeface="Calibri" pitchFamily="34" charset="0"/>
              <a:ea typeface="+mn-ea"/>
              <a:cs typeface="Arial Narrow"/>
            </a:endParaRPr>
          </a:p>
        </p:txBody>
      </p:sp>
    </p:spTree>
  </p:cSld>
  <p:clrMapOvr>
    <a:masterClrMapping/>
  </p:clrMapOvr>
</p:sld>
</file>

<file path=ppt/theme/theme1.xml><?xml version="1.0" encoding="utf-8"?>
<a:theme xmlns:a="http://schemas.openxmlformats.org/drawingml/2006/main" name="ED Slide Master Template">
  <a:themeElements>
    <a:clrScheme name="Custom 2">
      <a:dk1>
        <a:srgbClr val="50565C"/>
      </a:dk1>
      <a:lt1>
        <a:sysClr val="window" lastClr="FFFFFF"/>
      </a:lt1>
      <a:dk2>
        <a:srgbClr val="6A737B"/>
      </a:dk2>
      <a:lt2>
        <a:srgbClr val="EEECE1"/>
      </a:lt2>
      <a:accent1>
        <a:srgbClr val="7AC143"/>
      </a:accent1>
      <a:accent2>
        <a:srgbClr val="FFD200"/>
      </a:accent2>
      <a:accent3>
        <a:srgbClr val="00A4E4"/>
      </a:accent3>
      <a:accent4>
        <a:srgbClr val="7AC143"/>
      </a:accent4>
      <a:accent5>
        <a:srgbClr val="00853F"/>
      </a:accent5>
      <a:accent6>
        <a:srgbClr val="F58025"/>
      </a:accent6>
      <a:hlink>
        <a:srgbClr val="006892"/>
      </a:hlink>
      <a:folHlink>
        <a:srgbClr val="6A73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eere_template_blue</Template>
  <TotalTime>4077</TotalTime>
  <Words>602</Words>
  <Application>Microsoft Office PowerPoint</Application>
  <PresentationFormat>On-screen Show (4:3)</PresentationFormat>
  <Paragraphs>129</Paragraphs>
  <Slides>13</Slides>
  <Notes>5</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ED Slide Master Template</vt:lpstr>
      <vt:lpstr>Our Work: STEM Programs</vt:lpstr>
      <vt:lpstr>What is STEM?</vt:lpstr>
      <vt:lpstr>Objectives of STEM Activity Programs</vt:lpstr>
      <vt:lpstr>Student Educational Resources </vt:lpstr>
      <vt:lpstr>STEM Internships, Fellowships, and Mentorships</vt:lpstr>
      <vt:lpstr>Minority Educational Institution Student Partnership Program</vt:lpstr>
      <vt:lpstr>STEM Internships, Fellowships, and Mentorships cont.</vt:lpstr>
      <vt:lpstr>Competitions: Student STEM Contests and Events</vt:lpstr>
      <vt:lpstr>STEM Education Opportunities: Grads &amp; Researchers </vt:lpstr>
      <vt:lpstr>Student Training</vt:lpstr>
      <vt:lpstr>Women @ Energy </vt:lpstr>
      <vt:lpstr>EERE’s Education and Workforce Development Subprogram</vt:lpstr>
      <vt:lpstr>Slide 13</vt:lpstr>
    </vt:vector>
  </TitlesOfParts>
  <Company>EE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of Energy Efficiency and Renewable Energy</dc:title>
  <dc:subject>Blue version of the EERE PowerPoint template, for use with PowerPoint 97 through 2004.</dc:subject>
  <dc:creator>EE</dc:creator>
  <cp:lastModifiedBy>anne.ashburn</cp:lastModifiedBy>
  <cp:revision>371</cp:revision>
  <dcterms:created xsi:type="dcterms:W3CDTF">2010-11-02T18:53:51Z</dcterms:created>
  <dcterms:modified xsi:type="dcterms:W3CDTF">2013-07-19T15:42:33Z</dcterms:modified>
</cp:coreProperties>
</file>