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8" r:id="rId1"/>
  </p:sldMasterIdLst>
  <p:notesMasterIdLst>
    <p:notesMasterId r:id="rId26"/>
  </p:notesMasterIdLst>
  <p:handoutMasterIdLst>
    <p:handoutMasterId r:id="rId27"/>
  </p:handoutMasterIdLst>
  <p:sldIdLst>
    <p:sldId id="264" r:id="rId2"/>
    <p:sldId id="327" r:id="rId3"/>
    <p:sldId id="281" r:id="rId4"/>
    <p:sldId id="285" r:id="rId5"/>
    <p:sldId id="325" r:id="rId6"/>
    <p:sldId id="286" r:id="rId7"/>
    <p:sldId id="302" r:id="rId8"/>
    <p:sldId id="314" r:id="rId9"/>
    <p:sldId id="303" r:id="rId10"/>
    <p:sldId id="308" r:id="rId11"/>
    <p:sldId id="309" r:id="rId12"/>
    <p:sldId id="310" r:id="rId13"/>
    <p:sldId id="287" r:id="rId14"/>
    <p:sldId id="312" r:id="rId15"/>
    <p:sldId id="289" r:id="rId16"/>
    <p:sldId id="290" r:id="rId17"/>
    <p:sldId id="307" r:id="rId18"/>
    <p:sldId id="311" r:id="rId19"/>
    <p:sldId id="324" r:id="rId20"/>
    <p:sldId id="323" r:id="rId21"/>
    <p:sldId id="326" r:id="rId22"/>
    <p:sldId id="319" r:id="rId23"/>
    <p:sldId id="320" r:id="rId24"/>
    <p:sldId id="321" r:id="rId25"/>
  </p:sldIdLst>
  <p:sldSz cx="9144000" cy="6858000" type="screen4x3"/>
  <p:notesSz cx="7010400" cy="9372600"/>
  <p:defaultTextStyle>
    <a:defPPr>
      <a:defRPr lang="en-US"/>
    </a:defPPr>
    <a:lvl1pPr algn="l" rtl="0" fontAlgn="base">
      <a:spcBef>
        <a:spcPct val="0"/>
      </a:spcBef>
      <a:spcAft>
        <a:spcPct val="0"/>
      </a:spcAft>
      <a:defRPr sz="2400" kern="1200">
        <a:solidFill>
          <a:schemeClr val="tx1"/>
        </a:solidFill>
        <a:latin typeface="Arial" pitchFamily="-106" charset="0"/>
        <a:ea typeface="ＭＳ Ｐゴシック" charset="-128"/>
        <a:cs typeface="ＭＳ Ｐゴシック" charset="-128"/>
      </a:defRPr>
    </a:lvl1pPr>
    <a:lvl2pPr marL="457200" algn="l" rtl="0" fontAlgn="base">
      <a:spcBef>
        <a:spcPct val="0"/>
      </a:spcBef>
      <a:spcAft>
        <a:spcPct val="0"/>
      </a:spcAft>
      <a:defRPr sz="2400" kern="1200">
        <a:solidFill>
          <a:schemeClr val="tx1"/>
        </a:solidFill>
        <a:latin typeface="Arial" pitchFamily="-106" charset="0"/>
        <a:ea typeface="ＭＳ Ｐゴシック" charset="-128"/>
        <a:cs typeface="ＭＳ Ｐゴシック" charset="-128"/>
      </a:defRPr>
    </a:lvl2pPr>
    <a:lvl3pPr marL="914400" algn="l" rtl="0" fontAlgn="base">
      <a:spcBef>
        <a:spcPct val="0"/>
      </a:spcBef>
      <a:spcAft>
        <a:spcPct val="0"/>
      </a:spcAft>
      <a:defRPr sz="2400" kern="1200">
        <a:solidFill>
          <a:schemeClr val="tx1"/>
        </a:solidFill>
        <a:latin typeface="Arial" pitchFamily="-106" charset="0"/>
        <a:ea typeface="ＭＳ Ｐゴシック" charset="-128"/>
        <a:cs typeface="ＭＳ Ｐゴシック" charset="-128"/>
      </a:defRPr>
    </a:lvl3pPr>
    <a:lvl4pPr marL="1371600" algn="l" rtl="0" fontAlgn="base">
      <a:spcBef>
        <a:spcPct val="0"/>
      </a:spcBef>
      <a:spcAft>
        <a:spcPct val="0"/>
      </a:spcAft>
      <a:defRPr sz="2400" kern="1200">
        <a:solidFill>
          <a:schemeClr val="tx1"/>
        </a:solidFill>
        <a:latin typeface="Arial" pitchFamily="-106" charset="0"/>
        <a:ea typeface="ＭＳ Ｐゴシック" charset="-128"/>
        <a:cs typeface="ＭＳ Ｐゴシック" charset="-128"/>
      </a:defRPr>
    </a:lvl4pPr>
    <a:lvl5pPr marL="1828800" algn="l" rtl="0" fontAlgn="base">
      <a:spcBef>
        <a:spcPct val="0"/>
      </a:spcBef>
      <a:spcAft>
        <a:spcPct val="0"/>
      </a:spcAft>
      <a:defRPr sz="2400" kern="1200">
        <a:solidFill>
          <a:schemeClr val="tx1"/>
        </a:solidFill>
        <a:latin typeface="Arial" pitchFamily="-106"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pitchFamily="-106"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pitchFamily="-106"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pitchFamily="-106"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pitchFamily="-106"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BB5"/>
    <a:srgbClr val="AAC35D"/>
    <a:srgbClr val="BE8121"/>
    <a:srgbClr val="ECBE3E"/>
    <a:srgbClr val="18807F"/>
    <a:srgbClr val="7ECFCE"/>
    <a:srgbClr val="FF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3" autoAdjust="0"/>
    <p:restoredTop sz="78184" autoAdjust="0"/>
  </p:normalViewPr>
  <p:slideViewPr>
    <p:cSldViewPr snapToGrid="0" showGuides="1">
      <p:cViewPr>
        <p:scale>
          <a:sx n="90" d="100"/>
          <a:sy n="90" d="100"/>
        </p:scale>
        <p:origin x="-552" y="558"/>
      </p:cViewPr>
      <p:guideLst>
        <p:guide orient="horz" pos="3493"/>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6" d="100"/>
          <a:sy n="66" d="100"/>
        </p:scale>
        <p:origin x="0" y="0"/>
      </p:cViewPr>
      <p:guideLst/>
    </p:cSldViewPr>
  </p:notesViewPr>
  <p:gridSpacing cx="1828800" cy="18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Where Our Electricity</a:t>
            </a:r>
            <a:r>
              <a:rPr lang="en-US" baseline="0" dirty="0" smtClean="0"/>
              <a:t> Comes From</a:t>
            </a:r>
            <a:endParaRPr lang="en-US" dirty="0"/>
          </a:p>
        </c:rich>
      </c:tx>
      <c:layout>
        <c:manualLayout>
          <c:xMode val="edge"/>
          <c:yMode val="edge"/>
          <c:x val="0.24526141674156715"/>
          <c:y val="7.2603481168183923E-2"/>
        </c:manualLayout>
      </c:layout>
      <c:overlay val="0"/>
    </c:title>
    <c:autoTitleDeleted val="0"/>
    <c:plotArea>
      <c:layout/>
      <c:pieChart>
        <c:varyColors val="1"/>
        <c:ser>
          <c:idx val="0"/>
          <c:order val="0"/>
          <c:tx>
            <c:strRef>
              <c:f>Sheet1!$B$1</c:f>
              <c:strCache>
                <c:ptCount val="1"/>
                <c:pt idx="0">
                  <c:v>Generation</c:v>
                </c:pt>
              </c:strCache>
            </c:strRef>
          </c:tx>
          <c:dLbls>
            <c:dLbl>
              <c:idx val="0"/>
              <c:layout/>
              <c:tx>
                <c:rich>
                  <a:bodyPr/>
                  <a:lstStyle/>
                  <a:p>
                    <a:r>
                      <a:rPr lang="en-US" sz="1200" b="1"/>
                      <a:t>Coal </a:t>
                    </a:r>
                    <a:r>
                      <a:rPr lang="en-US" sz="1200" b="1" smtClean="0"/>
                      <a:t> </a:t>
                    </a:r>
                    <a:r>
                      <a:rPr lang="en-US" sz="1200" b="1"/>
                      <a:t>37%</a:t>
                    </a:r>
                    <a:endParaRPr lang="en-US"/>
                  </a:p>
                </c:rich>
              </c:tx>
              <c:dLblPos val="bestFit"/>
              <c:showLegendKey val="0"/>
              <c:showVal val="1"/>
              <c:showCatName val="1"/>
              <c:showSerName val="0"/>
              <c:showPercent val="0"/>
              <c:showBubbleSize val="0"/>
            </c:dLbl>
            <c:dLbl>
              <c:idx val="1"/>
              <c:layout/>
              <c:tx>
                <c:rich>
                  <a:bodyPr/>
                  <a:lstStyle/>
                  <a:p>
                    <a:r>
                      <a:rPr lang="en-US" sz="1200" b="1"/>
                      <a:t>Natural </a:t>
                    </a:r>
                    <a:r>
                      <a:rPr lang="en-US" sz="1200" b="1" smtClean="0"/>
                      <a:t>Gas </a:t>
                    </a:r>
                    <a:r>
                      <a:rPr lang="en-US" sz="1200" b="1"/>
                      <a:t>30%</a:t>
                    </a:r>
                    <a:endParaRPr lang="en-US"/>
                  </a:p>
                </c:rich>
              </c:tx>
              <c:dLblPos val="bestFit"/>
              <c:showLegendKey val="0"/>
              <c:showVal val="1"/>
              <c:showCatName val="1"/>
              <c:showSerName val="0"/>
              <c:showPercent val="0"/>
              <c:showBubbleSize val="0"/>
            </c:dLbl>
            <c:dLbl>
              <c:idx val="2"/>
              <c:layout/>
              <c:tx>
                <c:rich>
                  <a:bodyPr/>
                  <a:lstStyle/>
                  <a:p>
                    <a:r>
                      <a:rPr lang="en-US" sz="1200" b="1" smtClean="0"/>
                      <a:t>Nuclear </a:t>
                    </a:r>
                    <a:r>
                      <a:rPr lang="en-US" sz="1200" b="1"/>
                      <a:t>19%</a:t>
                    </a:r>
                    <a:endParaRPr lang="en-US"/>
                  </a:p>
                </c:rich>
              </c:tx>
              <c:dLblPos val="bestFit"/>
              <c:showLegendKey val="0"/>
              <c:showVal val="1"/>
              <c:showCatName val="1"/>
              <c:showSerName val="0"/>
              <c:showPercent val="0"/>
              <c:showBubbleSize val="0"/>
            </c:dLbl>
            <c:dLbl>
              <c:idx val="4"/>
              <c:layout/>
              <c:tx>
                <c:rich>
                  <a:bodyPr/>
                  <a:lstStyle/>
                  <a:p>
                    <a:r>
                      <a:rPr lang="en-US" sz="1200" b="1" smtClean="0"/>
                      <a:t>Biomass </a:t>
                    </a:r>
                    <a:r>
                      <a:rPr lang="en-US" sz="1200" b="1"/>
                      <a:t>1.42%</a:t>
                    </a:r>
                    <a:endParaRPr lang="en-US"/>
                  </a:p>
                </c:rich>
              </c:tx>
              <c:dLblPos val="bestFit"/>
              <c:showLegendKey val="0"/>
              <c:showVal val="1"/>
              <c:showCatName val="1"/>
              <c:showSerName val="0"/>
              <c:showPercent val="0"/>
              <c:showBubbleSize val="0"/>
            </c:dLbl>
            <c:dLbl>
              <c:idx val="5"/>
              <c:layout/>
              <c:tx>
                <c:rich>
                  <a:bodyPr/>
                  <a:lstStyle/>
                  <a:p>
                    <a:r>
                      <a:rPr lang="en-US" sz="1200" b="1" smtClean="0"/>
                      <a:t>Geothermal </a:t>
                    </a:r>
                    <a:r>
                      <a:rPr lang="en-US" sz="1200" b="1"/>
                      <a:t>0.41%</a:t>
                    </a:r>
                    <a:endParaRPr lang="en-US"/>
                  </a:p>
                </c:rich>
              </c:tx>
              <c:dLblPos val="bestFit"/>
              <c:showLegendKey val="0"/>
              <c:showVal val="1"/>
              <c:showCatName val="1"/>
              <c:showSerName val="0"/>
              <c:showPercent val="0"/>
              <c:showBubbleSize val="0"/>
            </c:dLbl>
            <c:dLbl>
              <c:idx val="6"/>
              <c:layout/>
              <c:tx>
                <c:rich>
                  <a:bodyPr/>
                  <a:lstStyle/>
                  <a:p>
                    <a:r>
                      <a:rPr lang="en-US" sz="1200" b="1" smtClean="0"/>
                      <a:t>Solar </a:t>
                    </a:r>
                    <a:r>
                      <a:rPr lang="en-US" sz="1200" b="1"/>
                      <a:t>0.11%</a:t>
                    </a:r>
                    <a:endParaRPr lang="en-US"/>
                  </a:p>
                </c:rich>
              </c:tx>
              <c:dLblPos val="bestFit"/>
              <c:showLegendKey val="0"/>
              <c:showVal val="1"/>
              <c:showCatName val="1"/>
              <c:showSerName val="0"/>
              <c:showPercent val="0"/>
              <c:showBubbleSize val="0"/>
            </c:dLbl>
            <c:dLbl>
              <c:idx val="8"/>
              <c:layout/>
              <c:tx>
                <c:rich>
                  <a:bodyPr/>
                  <a:lstStyle/>
                  <a:p>
                    <a:r>
                      <a:rPr lang="en-US" sz="1200" b="1" smtClean="0"/>
                      <a:t>Petroleum </a:t>
                    </a:r>
                    <a:r>
                      <a:rPr lang="en-US" sz="1200" b="1"/>
                      <a:t>1%</a:t>
                    </a:r>
                    <a:endParaRPr lang="en-US"/>
                  </a:p>
                </c:rich>
              </c:tx>
              <c:dLblPos val="bestFit"/>
              <c:showLegendKey val="0"/>
              <c:showVal val="1"/>
              <c:showCatName val="1"/>
              <c:showSerName val="0"/>
              <c:showPercent val="0"/>
              <c:showBubbleSize val="0"/>
            </c:dLbl>
            <c:dLbl>
              <c:idx val="9"/>
              <c:layout/>
              <c:tx>
                <c:rich>
                  <a:bodyPr/>
                  <a:lstStyle/>
                  <a:p>
                    <a:r>
                      <a:rPr lang="en-US" sz="1200" b="1" smtClean="0"/>
                      <a:t>Other &lt;1%</a:t>
                    </a:r>
                    <a:endParaRPr lang="en-US"/>
                  </a:p>
                </c:rich>
              </c:tx>
              <c:dLblPos val="bestFit"/>
              <c:showLegendKey val="0"/>
              <c:showVal val="1"/>
              <c:showCatName val="1"/>
              <c:showSerName val="0"/>
              <c:showPercent val="0"/>
              <c:showBubbleSize val="0"/>
            </c:dLbl>
            <c:txPr>
              <a:bodyPr/>
              <a:lstStyle/>
              <a:p>
                <a:pPr>
                  <a:defRPr sz="1200" b="1"/>
                </a:pPr>
                <a:endParaRPr lang="en-US"/>
              </a:p>
            </c:txPr>
            <c:dLblPos val="bestFit"/>
            <c:showLegendKey val="0"/>
            <c:showVal val="1"/>
            <c:showCatName val="1"/>
            <c:showSerName val="0"/>
            <c:showPercent val="0"/>
            <c:showBubbleSize val="0"/>
            <c:showLeaderLines val="1"/>
          </c:dLbls>
          <c:cat>
            <c:strRef>
              <c:f>Sheet1!$A$2:$A$15</c:f>
              <c:strCache>
                <c:ptCount val="10"/>
                <c:pt idx="0">
                  <c:v>Coal </c:v>
                </c:pt>
                <c:pt idx="1">
                  <c:v>Natural Gas</c:v>
                </c:pt>
                <c:pt idx="2">
                  <c:v>Nuclear</c:v>
                </c:pt>
                <c:pt idx="3">
                  <c:v>Hydropower</c:v>
                </c:pt>
                <c:pt idx="4">
                  <c:v>Biomass</c:v>
                </c:pt>
                <c:pt idx="5">
                  <c:v>Geothermal</c:v>
                </c:pt>
                <c:pt idx="6">
                  <c:v>Solar</c:v>
                </c:pt>
                <c:pt idx="7">
                  <c:v>Wind</c:v>
                </c:pt>
                <c:pt idx="8">
                  <c:v>Petroleum</c:v>
                </c:pt>
                <c:pt idx="9">
                  <c:v>Other</c:v>
                </c:pt>
              </c:strCache>
            </c:strRef>
          </c:cat>
          <c:val>
            <c:numRef>
              <c:f>Sheet1!$B$2:$B$15</c:f>
              <c:numCache>
                <c:formatCode>0%</c:formatCode>
                <c:ptCount val="14"/>
                <c:pt idx="0">
                  <c:v>0.37</c:v>
                </c:pt>
                <c:pt idx="1">
                  <c:v>0.3</c:v>
                </c:pt>
                <c:pt idx="2">
                  <c:v>0.19</c:v>
                </c:pt>
                <c:pt idx="3">
                  <c:v>7.0000000000000007E-2</c:v>
                </c:pt>
                <c:pt idx="4" formatCode="0.00%">
                  <c:v>1.4200000000000001E-2</c:v>
                </c:pt>
                <c:pt idx="5" formatCode="0.00%">
                  <c:v>4.1000000000000003E-3</c:v>
                </c:pt>
                <c:pt idx="6" formatCode="0.00%">
                  <c:v>1.1000000000000001E-3</c:v>
                </c:pt>
                <c:pt idx="7" formatCode="0.00%">
                  <c:v>3.4599999999999999E-2</c:v>
                </c:pt>
                <c:pt idx="8">
                  <c:v>0.01</c:v>
                </c:pt>
                <c:pt idx="9" formatCode="General">
                  <c:v>0</c:v>
                </c:pt>
              </c:numCache>
            </c:numRef>
          </c:val>
        </c:ser>
        <c:dLbls>
          <c:showLegendKey val="0"/>
          <c:showVal val="1"/>
          <c:showCatName val="0"/>
          <c:showSerName val="0"/>
          <c:showPercent val="0"/>
          <c:showBubbleSize val="0"/>
          <c:showLeaderLines val="1"/>
        </c:dLbls>
        <c:firstSliceAng val="108"/>
      </c:pie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36888" cy="466725"/>
          </a:xfrm>
          <a:prstGeom prst="rect">
            <a:avLst/>
          </a:prstGeom>
          <a:noFill/>
          <a:ln w="9525">
            <a:noFill/>
            <a:miter lim="800000"/>
            <a:headEnd/>
            <a:tailEnd/>
          </a:ln>
        </p:spPr>
        <p:txBody>
          <a:bodyPr vert="horz" wrap="square" lIns="93172" tIns="46586" rIns="93172" bIns="46586" numCol="1" anchor="t" anchorCtr="0" compatLnSpc="1">
            <a:prstTxWarp prst="textNoShape">
              <a:avLst/>
            </a:prstTxWarp>
          </a:bodyPr>
          <a:lstStyle>
            <a:lvl1pPr defTabSz="931863" eaLnBrk="0" hangingPunct="0">
              <a:defRPr sz="1200">
                <a:latin typeface="Arial" charset="0"/>
                <a:ea typeface="ＭＳ Ｐゴシック" pitchFamily="-110" charset="-128"/>
                <a:cs typeface="+mn-cs"/>
              </a:defRPr>
            </a:lvl1pPr>
          </a:lstStyle>
          <a:p>
            <a:pPr>
              <a:defRPr/>
            </a:pPr>
            <a:endParaRPr lang="en-US"/>
          </a:p>
        </p:txBody>
      </p:sp>
      <p:sp>
        <p:nvSpPr>
          <p:cNvPr id="105475" name="Rectangle 3"/>
          <p:cNvSpPr>
            <a:spLocks noGrp="1" noChangeArrowheads="1"/>
          </p:cNvSpPr>
          <p:nvPr>
            <p:ph type="dt" sz="quarter" idx="1"/>
          </p:nvPr>
        </p:nvSpPr>
        <p:spPr bwMode="auto">
          <a:xfrm>
            <a:off x="3973513" y="0"/>
            <a:ext cx="3036887" cy="466725"/>
          </a:xfrm>
          <a:prstGeom prst="rect">
            <a:avLst/>
          </a:prstGeom>
          <a:noFill/>
          <a:ln w="9525">
            <a:noFill/>
            <a:miter lim="800000"/>
            <a:headEnd/>
            <a:tailEnd/>
          </a:ln>
        </p:spPr>
        <p:txBody>
          <a:bodyPr vert="horz" wrap="square" lIns="93172" tIns="46586" rIns="93172" bIns="46586" numCol="1" anchor="t" anchorCtr="0" compatLnSpc="1">
            <a:prstTxWarp prst="textNoShape">
              <a:avLst/>
            </a:prstTxWarp>
          </a:bodyPr>
          <a:lstStyle>
            <a:lvl1pPr algn="r" defTabSz="931863" eaLnBrk="0" hangingPunct="0">
              <a:defRPr sz="1200">
                <a:latin typeface="Arial" charset="0"/>
                <a:ea typeface="ＭＳ Ｐゴシック" pitchFamily="-110" charset="-128"/>
                <a:cs typeface="+mn-cs"/>
              </a:defRPr>
            </a:lvl1pPr>
          </a:lstStyle>
          <a:p>
            <a:pPr>
              <a:defRPr/>
            </a:pPr>
            <a:endParaRPr lang="en-US"/>
          </a:p>
        </p:txBody>
      </p:sp>
      <p:sp>
        <p:nvSpPr>
          <p:cNvPr id="105476" name="Rectangle 4"/>
          <p:cNvSpPr>
            <a:spLocks noGrp="1" noChangeArrowheads="1"/>
          </p:cNvSpPr>
          <p:nvPr>
            <p:ph type="ftr" sz="quarter" idx="2"/>
          </p:nvPr>
        </p:nvSpPr>
        <p:spPr bwMode="auto">
          <a:xfrm>
            <a:off x="0" y="8905875"/>
            <a:ext cx="3036888" cy="466725"/>
          </a:xfrm>
          <a:prstGeom prst="rect">
            <a:avLst/>
          </a:prstGeom>
          <a:noFill/>
          <a:ln w="9525">
            <a:noFill/>
            <a:miter lim="800000"/>
            <a:headEnd/>
            <a:tailEnd/>
          </a:ln>
        </p:spPr>
        <p:txBody>
          <a:bodyPr vert="horz" wrap="square" lIns="93172" tIns="46586" rIns="93172" bIns="46586" numCol="1" anchor="b" anchorCtr="0" compatLnSpc="1">
            <a:prstTxWarp prst="textNoShape">
              <a:avLst/>
            </a:prstTxWarp>
          </a:bodyPr>
          <a:lstStyle>
            <a:lvl1pPr defTabSz="931863" eaLnBrk="0" hangingPunct="0">
              <a:defRPr sz="1200">
                <a:latin typeface="Arial" charset="0"/>
                <a:ea typeface="ＭＳ Ｐゴシック" pitchFamily="-110" charset="-128"/>
                <a:cs typeface="+mn-cs"/>
              </a:defRPr>
            </a:lvl1pPr>
          </a:lstStyle>
          <a:p>
            <a:pPr>
              <a:defRPr/>
            </a:pPr>
            <a:endParaRPr lang="en-US"/>
          </a:p>
        </p:txBody>
      </p:sp>
      <p:sp>
        <p:nvSpPr>
          <p:cNvPr id="105477" name="Rectangle 5"/>
          <p:cNvSpPr>
            <a:spLocks noGrp="1" noChangeArrowheads="1"/>
          </p:cNvSpPr>
          <p:nvPr>
            <p:ph type="sldNum" sz="quarter" idx="3"/>
          </p:nvPr>
        </p:nvSpPr>
        <p:spPr bwMode="auto">
          <a:xfrm>
            <a:off x="3973513" y="8905875"/>
            <a:ext cx="3036887" cy="466725"/>
          </a:xfrm>
          <a:prstGeom prst="rect">
            <a:avLst/>
          </a:prstGeom>
          <a:noFill/>
          <a:ln w="9525">
            <a:noFill/>
            <a:miter lim="800000"/>
            <a:headEnd/>
            <a:tailEnd/>
          </a:ln>
        </p:spPr>
        <p:txBody>
          <a:bodyPr vert="horz" wrap="square" lIns="93172" tIns="46586" rIns="93172" bIns="46586" numCol="1" anchor="b" anchorCtr="0" compatLnSpc="1">
            <a:prstTxWarp prst="textNoShape">
              <a:avLst/>
            </a:prstTxWarp>
          </a:bodyPr>
          <a:lstStyle>
            <a:lvl1pPr algn="r" defTabSz="931863" eaLnBrk="0" hangingPunct="0">
              <a:defRPr sz="1200">
                <a:latin typeface="Arial" charset="0"/>
                <a:ea typeface="ＭＳ Ｐゴシック" pitchFamily="-106" charset="-128"/>
                <a:cs typeface="ＭＳ Ｐゴシック" pitchFamily="-106" charset="-128"/>
              </a:defRPr>
            </a:lvl1pPr>
          </a:lstStyle>
          <a:p>
            <a:pPr>
              <a:defRPr/>
            </a:pPr>
            <a:fld id="{69A78EF5-48A5-9B46-84B2-BB0CF2ABD749}" type="slidenum">
              <a:rPr lang="en-US"/>
              <a:pPr>
                <a:defRPr/>
              </a:pPr>
              <a:t>‹#›</a:t>
            </a:fld>
            <a:endParaRPr lang="en-US"/>
          </a:p>
        </p:txBody>
      </p:sp>
    </p:spTree>
    <p:extLst>
      <p:ext uri="{BB962C8B-B14F-4D97-AF65-F5344CB8AC3E}">
        <p14:creationId xmlns:p14="http://schemas.microsoft.com/office/powerpoint/2010/main" val="13925758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6888" cy="466725"/>
          </a:xfrm>
          <a:prstGeom prst="rect">
            <a:avLst/>
          </a:prstGeom>
          <a:noFill/>
          <a:ln w="9525">
            <a:noFill/>
            <a:miter lim="800000"/>
            <a:headEnd/>
            <a:tailEnd/>
          </a:ln>
        </p:spPr>
        <p:txBody>
          <a:bodyPr vert="horz" wrap="square" lIns="93172" tIns="46586" rIns="93172" bIns="46586" numCol="1" anchor="t" anchorCtr="0" compatLnSpc="1">
            <a:prstTxWarp prst="textNoShape">
              <a:avLst/>
            </a:prstTxWarp>
          </a:bodyPr>
          <a:lstStyle>
            <a:lvl1pPr defTabSz="931863" eaLnBrk="0" hangingPunct="0">
              <a:defRPr sz="1200">
                <a:latin typeface="Arial" charset="0"/>
                <a:ea typeface="ＭＳ Ｐゴシック" pitchFamily="-110" charset="-128"/>
                <a:cs typeface="+mn-cs"/>
              </a:defRPr>
            </a:lvl1pPr>
          </a:lstStyle>
          <a:p>
            <a:pPr>
              <a:defRPr/>
            </a:pPr>
            <a:endParaRPr lang="en-US"/>
          </a:p>
        </p:txBody>
      </p:sp>
      <p:sp>
        <p:nvSpPr>
          <p:cNvPr id="5123" name="Rectangle 3"/>
          <p:cNvSpPr>
            <a:spLocks noGrp="1" noChangeArrowheads="1"/>
          </p:cNvSpPr>
          <p:nvPr>
            <p:ph type="dt" idx="1"/>
          </p:nvPr>
        </p:nvSpPr>
        <p:spPr bwMode="auto">
          <a:xfrm>
            <a:off x="3973513" y="0"/>
            <a:ext cx="3036887" cy="466725"/>
          </a:xfrm>
          <a:prstGeom prst="rect">
            <a:avLst/>
          </a:prstGeom>
          <a:noFill/>
          <a:ln w="9525">
            <a:noFill/>
            <a:miter lim="800000"/>
            <a:headEnd/>
            <a:tailEnd/>
          </a:ln>
        </p:spPr>
        <p:txBody>
          <a:bodyPr vert="horz" wrap="square" lIns="93172" tIns="46586" rIns="93172" bIns="46586" numCol="1" anchor="t" anchorCtr="0" compatLnSpc="1">
            <a:prstTxWarp prst="textNoShape">
              <a:avLst/>
            </a:prstTxWarp>
          </a:bodyPr>
          <a:lstStyle>
            <a:lvl1pPr algn="r" defTabSz="931863" eaLnBrk="0" hangingPunct="0">
              <a:defRPr sz="1200">
                <a:latin typeface="Arial" charset="0"/>
                <a:ea typeface="ＭＳ Ｐゴシック" pitchFamily="-110" charset="-128"/>
                <a:cs typeface="+mn-cs"/>
              </a:defRPr>
            </a:lvl1pPr>
          </a:lstStyle>
          <a:p>
            <a:pPr>
              <a:defRPr/>
            </a:pPr>
            <a:endParaRPr lang="en-US"/>
          </a:p>
        </p:txBody>
      </p:sp>
      <p:sp>
        <p:nvSpPr>
          <p:cNvPr id="28676" name="Rectangle 4"/>
          <p:cNvSpPr>
            <a:spLocks noGrp="1" noRot="1" noChangeAspect="1" noChangeArrowheads="1" noTextEdit="1"/>
          </p:cNvSpPr>
          <p:nvPr>
            <p:ph type="sldImg" idx="2"/>
          </p:nvPr>
        </p:nvSpPr>
        <p:spPr bwMode="auto">
          <a:xfrm>
            <a:off x="1162050" y="704850"/>
            <a:ext cx="4686300" cy="3514725"/>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1168400" y="4452938"/>
            <a:ext cx="4673600" cy="4214812"/>
          </a:xfrm>
          <a:prstGeom prst="rect">
            <a:avLst/>
          </a:prstGeom>
          <a:noFill/>
          <a:ln w="9525">
            <a:noFill/>
            <a:miter lim="800000"/>
            <a:headEnd/>
            <a:tailEnd/>
          </a:ln>
        </p:spPr>
        <p:txBody>
          <a:bodyPr vert="horz" wrap="square" lIns="93172" tIns="46586" rIns="93172" bIns="46586" numCol="1" anchor="t" anchorCtr="0" compatLnSpc="1">
            <a:prstTxWarp prst="textNoShape">
              <a:avLst/>
            </a:prstTxWarp>
          </a:bodyPr>
          <a:lstStyle/>
          <a:p>
            <a:pPr lvl="0"/>
            <a:r>
              <a:rPr lang="en-US" noProof="0" smtClean="0"/>
              <a:t>Arial 12pt black with blue bullet</a:t>
            </a:r>
          </a:p>
          <a:p>
            <a:pPr lvl="0"/>
            <a:r>
              <a:rPr lang="en-US" noProof="0" smtClean="0"/>
              <a:t>Another bullet point</a:t>
            </a:r>
          </a:p>
          <a:p>
            <a:pPr lvl="1"/>
            <a:r>
              <a:rPr lang="en-US" noProof="0" smtClean="0"/>
              <a:t>Second bullet Arial 10pt Black</a:t>
            </a:r>
          </a:p>
          <a:p>
            <a:pPr lvl="2"/>
            <a:r>
              <a:rPr lang="en-US" noProof="0" smtClean="0"/>
              <a:t>Third bullet Arial 8pt Black</a:t>
            </a:r>
          </a:p>
          <a:p>
            <a:pPr lvl="3"/>
            <a:r>
              <a:rPr lang="en-US" noProof="0" smtClean="0"/>
              <a:t>Fourth bullet Arial 6pt Black</a:t>
            </a:r>
          </a:p>
          <a:p>
            <a:pPr lvl="0"/>
            <a:r>
              <a:rPr lang="en-US" noProof="0" smtClean="0"/>
              <a:t>Third main bullet</a:t>
            </a:r>
          </a:p>
          <a:p>
            <a:pPr lvl="0"/>
            <a:r>
              <a:rPr lang="en-US" noProof="0" smtClean="0"/>
              <a:t>And another to get the bigger picture about this particular idea</a:t>
            </a:r>
          </a:p>
          <a:p>
            <a:pPr lvl="0"/>
            <a:r>
              <a:rPr lang="en-US" noProof="0" smtClean="0"/>
              <a:t>Making points that really matter </a:t>
            </a:r>
          </a:p>
          <a:p>
            <a:pPr lvl="0"/>
            <a:r>
              <a:rPr lang="en-US" noProof="0" smtClean="0"/>
              <a:t>Presenting information in a way that enables the viewer to really understand what is being put before them and entices them to ask for more</a:t>
            </a:r>
          </a:p>
        </p:txBody>
      </p:sp>
      <p:sp>
        <p:nvSpPr>
          <p:cNvPr id="5126" name="Rectangle 6"/>
          <p:cNvSpPr>
            <a:spLocks noGrp="1" noChangeArrowheads="1"/>
          </p:cNvSpPr>
          <p:nvPr>
            <p:ph type="ftr" sz="quarter" idx="4"/>
          </p:nvPr>
        </p:nvSpPr>
        <p:spPr bwMode="auto">
          <a:xfrm>
            <a:off x="0" y="8905875"/>
            <a:ext cx="3036888" cy="466725"/>
          </a:xfrm>
          <a:prstGeom prst="rect">
            <a:avLst/>
          </a:prstGeom>
          <a:noFill/>
          <a:ln w="9525">
            <a:noFill/>
            <a:miter lim="800000"/>
            <a:headEnd/>
            <a:tailEnd/>
          </a:ln>
        </p:spPr>
        <p:txBody>
          <a:bodyPr vert="horz" wrap="square" lIns="93172" tIns="46586" rIns="93172" bIns="46586" numCol="1" anchor="b" anchorCtr="0" compatLnSpc="1">
            <a:prstTxWarp prst="textNoShape">
              <a:avLst/>
            </a:prstTxWarp>
          </a:bodyPr>
          <a:lstStyle>
            <a:lvl1pPr defTabSz="931863" eaLnBrk="0" hangingPunct="0">
              <a:defRPr sz="1200">
                <a:latin typeface="Arial" charset="0"/>
                <a:ea typeface="ＭＳ Ｐゴシック" pitchFamily="-110" charset="-128"/>
                <a:cs typeface="+mn-cs"/>
              </a:defRPr>
            </a:lvl1pPr>
          </a:lstStyle>
          <a:p>
            <a:pPr>
              <a:defRPr/>
            </a:pPr>
            <a:endParaRPr lang="en-US"/>
          </a:p>
        </p:txBody>
      </p:sp>
      <p:sp>
        <p:nvSpPr>
          <p:cNvPr id="5127" name="Rectangle 7"/>
          <p:cNvSpPr>
            <a:spLocks noGrp="1" noChangeArrowheads="1"/>
          </p:cNvSpPr>
          <p:nvPr>
            <p:ph type="sldNum" sz="quarter" idx="5"/>
          </p:nvPr>
        </p:nvSpPr>
        <p:spPr bwMode="auto">
          <a:xfrm>
            <a:off x="3973513" y="8905875"/>
            <a:ext cx="3036887" cy="466725"/>
          </a:xfrm>
          <a:prstGeom prst="rect">
            <a:avLst/>
          </a:prstGeom>
          <a:noFill/>
          <a:ln w="9525">
            <a:noFill/>
            <a:miter lim="800000"/>
            <a:headEnd/>
            <a:tailEnd/>
          </a:ln>
        </p:spPr>
        <p:txBody>
          <a:bodyPr vert="horz" wrap="square" lIns="93172" tIns="46586" rIns="93172" bIns="46586" numCol="1" anchor="b" anchorCtr="0" compatLnSpc="1">
            <a:prstTxWarp prst="textNoShape">
              <a:avLst/>
            </a:prstTxWarp>
          </a:bodyPr>
          <a:lstStyle>
            <a:lvl1pPr algn="r" defTabSz="931863" eaLnBrk="0" hangingPunct="0">
              <a:defRPr sz="1200">
                <a:latin typeface="Arial" charset="0"/>
                <a:ea typeface="ＭＳ Ｐゴシック" pitchFamily="-106" charset="-128"/>
                <a:cs typeface="ＭＳ Ｐゴシック" pitchFamily="-106" charset="-128"/>
              </a:defRPr>
            </a:lvl1pPr>
          </a:lstStyle>
          <a:p>
            <a:pPr>
              <a:defRPr/>
            </a:pPr>
            <a:fld id="{9BA9A9F3-1811-F441-96B0-826A227C6328}" type="slidenum">
              <a:rPr lang="en-US"/>
              <a:pPr>
                <a:defRPr/>
              </a:pPr>
              <a:t>‹#›</a:t>
            </a:fld>
            <a:endParaRPr lang="en-US"/>
          </a:p>
        </p:txBody>
      </p:sp>
    </p:spTree>
    <p:extLst>
      <p:ext uri="{BB962C8B-B14F-4D97-AF65-F5344CB8AC3E}">
        <p14:creationId xmlns:p14="http://schemas.microsoft.com/office/powerpoint/2010/main" val="3973767193"/>
      </p:ext>
    </p:extLst>
  </p:cSld>
  <p:clrMap bg1="lt1" tx1="dk1" bg2="lt2" tx2="dk2" accent1="accent1" accent2="accent2" accent3="accent3" accent4="accent4" accent5="accent5" accent6="accent6" hlink="hlink" folHlink="folHlink"/>
  <p:hf hdr="0" ftr="0" dt="0"/>
  <p:notesStyle>
    <a:lvl1pPr marL="115888" indent="-115888" algn="l" rtl="0" eaLnBrk="0" fontAlgn="base" hangingPunct="0">
      <a:spcBef>
        <a:spcPct val="30000"/>
      </a:spcBef>
      <a:spcAft>
        <a:spcPct val="0"/>
      </a:spcAft>
      <a:buClr>
        <a:srgbClr val="006BB5"/>
      </a:buClr>
      <a:buFont typeface="Times" pitchFamily="-106" charset="0"/>
      <a:buChar char="•"/>
      <a:defRPr sz="1200" kern="1200">
        <a:solidFill>
          <a:schemeClr val="tx1"/>
        </a:solidFill>
        <a:latin typeface="Arial" pitchFamily="71" charset="0"/>
        <a:ea typeface="ＭＳ Ｐゴシック" pitchFamily="71" charset="-128"/>
        <a:cs typeface="ＭＳ Ｐゴシック" pitchFamily="71" charset="-128"/>
      </a:defRPr>
    </a:lvl1pPr>
    <a:lvl2pPr marL="346075" indent="-115888" algn="l" rtl="0" eaLnBrk="0" fontAlgn="base" hangingPunct="0">
      <a:spcBef>
        <a:spcPct val="30000"/>
      </a:spcBef>
      <a:spcAft>
        <a:spcPct val="0"/>
      </a:spcAft>
      <a:buClr>
        <a:schemeClr val="bg2"/>
      </a:buClr>
      <a:buChar char="–"/>
      <a:defRPr sz="1000" kern="1200">
        <a:solidFill>
          <a:schemeClr val="tx1"/>
        </a:solidFill>
        <a:latin typeface="Arial" pitchFamily="71" charset="0"/>
        <a:ea typeface="ＭＳ Ｐゴシック" pitchFamily="71" charset="-128"/>
        <a:cs typeface="+mn-cs"/>
      </a:defRPr>
    </a:lvl2pPr>
    <a:lvl3pPr marL="568325" indent="-107950" algn="l" rtl="0" eaLnBrk="0" fontAlgn="base" hangingPunct="0">
      <a:spcBef>
        <a:spcPct val="30000"/>
      </a:spcBef>
      <a:spcAft>
        <a:spcPct val="0"/>
      </a:spcAft>
      <a:buClr>
        <a:schemeClr val="bg2"/>
      </a:buClr>
      <a:buSzPct val="70000"/>
      <a:buFont typeface="Times" pitchFamily="-106" charset="0"/>
      <a:buChar char="•"/>
      <a:defRPr sz="800" kern="1200">
        <a:solidFill>
          <a:schemeClr val="tx1"/>
        </a:solidFill>
        <a:latin typeface="Arial" pitchFamily="71" charset="0"/>
        <a:ea typeface="Geneva" pitchFamily="28" charset="-128"/>
        <a:cs typeface="Geneva" charset="-128"/>
      </a:defRPr>
    </a:lvl3pPr>
    <a:lvl4pPr marL="803275" indent="-120650" algn="l" rtl="0" eaLnBrk="0" fontAlgn="base" hangingPunct="0">
      <a:spcBef>
        <a:spcPct val="30000"/>
      </a:spcBef>
      <a:spcAft>
        <a:spcPct val="0"/>
      </a:spcAft>
      <a:buClr>
        <a:schemeClr val="bg2"/>
      </a:buClr>
      <a:buFont typeface="Times" pitchFamily="-106" charset="0"/>
      <a:buChar char="«"/>
      <a:defRPr sz="700" kern="1200">
        <a:solidFill>
          <a:schemeClr val="tx1"/>
        </a:solidFill>
        <a:latin typeface="Arial" pitchFamily="71" charset="0"/>
        <a:ea typeface="Geneva" pitchFamily="28" charset="-128"/>
        <a:cs typeface="+mn-cs"/>
      </a:defRPr>
    </a:lvl4pPr>
    <a:lvl5pPr marL="2057400" indent="-228600" algn="l" rtl="0" eaLnBrk="0" fontAlgn="base" hangingPunct="0">
      <a:spcBef>
        <a:spcPct val="30000"/>
      </a:spcBef>
      <a:spcAft>
        <a:spcPct val="0"/>
      </a:spcAft>
      <a:defRPr sz="1200" kern="1200">
        <a:solidFill>
          <a:schemeClr val="tx1"/>
        </a:solidFill>
        <a:latin typeface="Arial" pitchFamily="71" charset="0"/>
        <a:ea typeface="Geneva" pitchFamily="2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486730E5-8696-D845-9E45-40DFF739B585}" type="slidenum">
              <a:rPr lang="en-US">
                <a:latin typeface="Arial" pitchFamily="-106" charset="0"/>
                <a:ea typeface="ＭＳ Ｐゴシック" charset="-128"/>
                <a:cs typeface="ＭＳ Ｐゴシック" charset="-128"/>
              </a:rPr>
              <a:pPr/>
              <a:t>1</a:t>
            </a:fld>
            <a:endParaRPr lang="en-US">
              <a:latin typeface="Arial" pitchFamily="-106" charset="0"/>
              <a:ea typeface="ＭＳ Ｐゴシック" charset="-128"/>
              <a:cs typeface="ＭＳ Ｐゴシック" charset="-128"/>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dirty="0">
              <a:latin typeface="Arial" pitchFamily="-106" charset="0"/>
              <a:ea typeface="ＭＳ Ｐゴシック" charset="-128"/>
              <a:cs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itchFamily="71" charset="0"/>
                <a:ea typeface="ＭＳ Ｐゴシック" pitchFamily="71" charset="-128"/>
                <a:cs typeface="ＭＳ Ｐゴシック" pitchFamily="71" charset="-128"/>
              </a:rPr>
              <a:t>The electricity voltage is increased to 765,000 volts (765kV) for transmission. At a substation, electricity is reduced to 2400 volts for distribution to our homes, schools, and businesses.</a:t>
            </a:r>
          </a:p>
          <a:p>
            <a:r>
              <a:rPr lang="en-US" sz="1200" kern="1200" baseline="0" dirty="0" smtClean="0">
                <a:solidFill>
                  <a:schemeClr val="tx1"/>
                </a:solidFill>
                <a:latin typeface="Arial" pitchFamily="71" charset="0"/>
                <a:ea typeface="ＭＳ Ｐゴシック" pitchFamily="71" charset="-128"/>
                <a:cs typeface="ＭＳ Ｐゴシック" pitchFamily="71" charset="-128"/>
              </a:rPr>
              <a:t>Meters keep track of how much electricity travels from a utility company’s wires into homes, schools, and businesses. Ask students if they have ever noticed a meter like the one pictured here where they live.</a:t>
            </a:r>
          </a:p>
          <a:p>
            <a:r>
              <a:rPr lang="en-US" sz="1200" kern="1200" baseline="0" dirty="0" smtClean="0">
                <a:solidFill>
                  <a:schemeClr val="tx1"/>
                </a:solidFill>
                <a:latin typeface="Arial" pitchFamily="71" charset="0"/>
              </a:rPr>
              <a:t>Which machines use the most electricity in your home? Usually, number one is a heat pump or central air conditioner. Second is a tie between electric clothes dryer and water heater. If your students want more specifics, go to www.energysavers.gov/your_home/appliances/index.cfm/mytopic=10040 </a:t>
            </a:r>
          </a:p>
          <a:p>
            <a:endParaRPr lang="en-US" sz="1200" kern="1200" baseline="0" dirty="0" smtClean="0">
              <a:solidFill>
                <a:schemeClr val="tx1"/>
              </a:solidFill>
              <a:latin typeface="Arial" pitchFamily="71" charset="0"/>
            </a:endParaRPr>
          </a:p>
          <a:p>
            <a:endParaRPr lang="en-US" dirty="0"/>
          </a:p>
        </p:txBody>
      </p:sp>
      <p:sp>
        <p:nvSpPr>
          <p:cNvPr id="4" name="Slide Number Placeholder 3"/>
          <p:cNvSpPr>
            <a:spLocks noGrp="1"/>
          </p:cNvSpPr>
          <p:nvPr>
            <p:ph type="sldNum" sz="quarter" idx="10"/>
          </p:nvPr>
        </p:nvSpPr>
        <p:spPr/>
        <p:txBody>
          <a:bodyPr/>
          <a:lstStyle/>
          <a:p>
            <a:pPr>
              <a:defRPr/>
            </a:pPr>
            <a:fld id="{9BA9A9F3-1811-F441-96B0-826A227C6328}"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48 connected states</a:t>
            </a:r>
            <a:r>
              <a:rPr lang="en-US" baseline="0" dirty="0" smtClean="0"/>
              <a:t> share their electric power. What advantages does this have for consumers? (steady supply even during a surge, like a heat wave)</a:t>
            </a:r>
          </a:p>
          <a:p>
            <a:r>
              <a:rPr lang="en-US" sz="1200" kern="1200" baseline="0" dirty="0" smtClean="0">
                <a:solidFill>
                  <a:schemeClr val="tx1"/>
                </a:solidFill>
                <a:latin typeface="Arial" pitchFamily="71" charset="0"/>
                <a:ea typeface="ＭＳ Ｐゴシック" pitchFamily="71" charset="-128"/>
                <a:cs typeface="ＭＳ Ｐゴシック" pitchFamily="71" charset="-128"/>
              </a:rPr>
              <a:t>What is the smart grid? Demand for electricity is much higher during the day than it is at night. To help balance the load, newer electric meters and appliances allow two-way communications between utility companies and customers. If an electricity need is flexible, the smart grid can dynamically schedule these uses during periods of lower demand and scale them back during periods of high demand. Smart grid technologies promise to save electricity and offer tremendous environmental benefits. </a:t>
            </a:r>
          </a:p>
          <a:p>
            <a:pPr marL="115888" marR="0" indent="-115888" algn="l" defTabSz="914400" rtl="0" eaLnBrk="0" fontAlgn="base" latinLnBrk="0" hangingPunct="0">
              <a:lnSpc>
                <a:spcPct val="100000"/>
              </a:lnSpc>
              <a:spcBef>
                <a:spcPct val="30000"/>
              </a:spcBef>
              <a:spcAft>
                <a:spcPct val="0"/>
              </a:spcAft>
              <a:buClr>
                <a:srgbClr val="006BB5"/>
              </a:buClr>
              <a:buSzTx/>
              <a:buFont typeface="Times" pitchFamily="-106" charset="0"/>
              <a:buChar char="•"/>
              <a:tabLst/>
              <a:defRPr/>
            </a:pPr>
            <a:r>
              <a:rPr lang="en-US" baseline="0" dirty="0" smtClean="0">
                <a:latin typeface="Arial" pitchFamily="-106" charset="0"/>
                <a:ea typeface="ＭＳ Ｐゴシック" charset="-128"/>
                <a:cs typeface="ＭＳ Ｐゴシック" charset="-128"/>
              </a:rPr>
              <a:t>Highlight the </a:t>
            </a:r>
            <a:r>
              <a:rPr lang="en-US" baseline="0" dirty="0" err="1" smtClean="0">
                <a:latin typeface="Arial" pitchFamily="-106" charset="0"/>
                <a:ea typeface="ＭＳ Ｐゴシック" charset="-128"/>
                <a:cs typeface="ＭＳ Ｐゴシック" charset="-128"/>
              </a:rPr>
              <a:t>url</a:t>
            </a:r>
            <a:r>
              <a:rPr lang="en-US" baseline="0" dirty="0" smtClean="0">
                <a:latin typeface="Arial" pitchFamily="-106" charset="0"/>
                <a:ea typeface="ＭＳ Ｐゴシック" charset="-128"/>
                <a:cs typeface="ＭＳ Ｐゴシック" charset="-128"/>
              </a:rPr>
              <a:t> with your cursor. Right click from your mouse to select “Open Hyperlink.”   This clip lasts about 9 minutes. (The video has a commercial that you might play before class in a separate screen tab and pause until you’re ready.)</a:t>
            </a:r>
            <a:endParaRPr lang="en-US" dirty="0" smtClean="0">
              <a:latin typeface="Arial" pitchFamily="-106" charset="0"/>
              <a:ea typeface="ＭＳ Ｐゴシック" charset="-128"/>
              <a:cs typeface="ＭＳ Ｐゴシック" charset="-128"/>
            </a:endParaRPr>
          </a:p>
          <a:p>
            <a:endParaRPr lang="en-US" dirty="0"/>
          </a:p>
        </p:txBody>
      </p:sp>
      <p:sp>
        <p:nvSpPr>
          <p:cNvPr id="4" name="Slide Number Placeholder 3"/>
          <p:cNvSpPr>
            <a:spLocks noGrp="1"/>
          </p:cNvSpPr>
          <p:nvPr>
            <p:ph type="sldNum" sz="quarter" idx="10"/>
          </p:nvPr>
        </p:nvSpPr>
        <p:spPr/>
        <p:txBody>
          <a:bodyPr/>
          <a:lstStyle/>
          <a:p>
            <a:pPr>
              <a:defRPr/>
            </a:pPr>
            <a:fld id="{9BA9A9F3-1811-F441-96B0-826A227C6328}" type="slidenum">
              <a:rPr lang="en-US" smtClean="0"/>
              <a:pPr>
                <a:defRPr/>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A87C9515-D35F-DD4C-A7C6-4C7AA4C2BC26}" type="slidenum">
              <a:rPr lang="en-US">
                <a:latin typeface="Arial" pitchFamily="-106" charset="0"/>
                <a:ea typeface="ＭＳ Ｐゴシック" charset="-128"/>
                <a:cs typeface="ＭＳ Ｐゴシック" charset="-128"/>
              </a:rPr>
              <a:pPr/>
              <a:t>13</a:t>
            </a:fld>
            <a:endParaRPr lang="en-US">
              <a:latin typeface="Arial" pitchFamily="-106" charset="0"/>
              <a:ea typeface="ＭＳ Ｐゴシック" charset="-128"/>
              <a:cs typeface="ＭＳ Ｐゴシック" charset="-128"/>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marL="115888" indent="-115888" eaLnBrk="1" hangingPunct="1">
              <a:spcBef>
                <a:spcPct val="30000"/>
              </a:spcBef>
              <a:buClr>
                <a:srgbClr val="006BB5"/>
              </a:buClr>
              <a:defRPr/>
            </a:pPr>
            <a:r>
              <a:rPr lang="en-US" dirty="0" smtClean="0">
                <a:latin typeface="Arial" pitchFamily="-106" charset="0"/>
                <a:ea typeface="ＭＳ Ｐゴシック" charset="-128"/>
                <a:cs typeface="ＭＳ Ｐゴシック" charset="-128"/>
              </a:rPr>
              <a:t>Tell students that people pay for electricity every month. A</a:t>
            </a:r>
            <a:r>
              <a:rPr lang="en-US" baseline="0" dirty="0" smtClean="0">
                <a:latin typeface="Arial" pitchFamily="-106" charset="0"/>
                <a:ea typeface="ＭＳ Ｐゴシック" charset="-128"/>
                <a:cs typeface="ＭＳ Ｐゴシック" charset="-128"/>
              </a:rPr>
              <a:t> bill comes in the mail to tell people how much to pay. </a:t>
            </a:r>
          </a:p>
          <a:p>
            <a:pPr marL="115888" indent="-115888" eaLnBrk="1" hangingPunct="1">
              <a:spcBef>
                <a:spcPct val="30000"/>
              </a:spcBef>
              <a:buClr>
                <a:srgbClr val="006BB5"/>
              </a:buClr>
              <a:defRPr/>
            </a:pPr>
            <a:r>
              <a:rPr lang="en-US" dirty="0" smtClean="0">
                <a:latin typeface="Arial" pitchFamily="-106" charset="0"/>
                <a:ea typeface="ＭＳ Ｐゴシック" charset="-128"/>
                <a:cs typeface="ＭＳ Ｐゴシック" charset="-128"/>
              </a:rPr>
              <a:t>Ask students to think about </a:t>
            </a:r>
            <a:r>
              <a:rPr lang="en-US" b="1" i="1" dirty="0" smtClean="0">
                <a:latin typeface="Arial" pitchFamily="-106" charset="0"/>
                <a:ea typeface="ＭＳ Ｐゴシック" charset="-128"/>
                <a:cs typeface="ＭＳ Ｐゴシック" charset="-128"/>
              </a:rPr>
              <a:t>why</a:t>
            </a:r>
            <a:r>
              <a:rPr lang="en-US" dirty="0" smtClean="0">
                <a:latin typeface="Arial" pitchFamily="-106" charset="0"/>
                <a:ea typeface="ＭＳ Ｐゴシック" charset="-128"/>
                <a:cs typeface="ＭＳ Ｐゴシック" charset="-128"/>
              </a:rPr>
              <a:t> you have to pay for electricity.  (Answer:</a:t>
            </a:r>
            <a:r>
              <a:rPr lang="en-US" baseline="0" dirty="0" smtClean="0">
                <a:latin typeface="Arial" pitchFamily="-106" charset="0"/>
                <a:ea typeface="ＭＳ Ｐゴシック" charset="-128"/>
                <a:cs typeface="ＭＳ Ｐゴシック" charset="-128"/>
              </a:rPr>
              <a:t> It costs money to make it. The fuel sources cost money; workers have to be paid; and the equipment is expensive.)</a:t>
            </a:r>
          </a:p>
          <a:p>
            <a:r>
              <a:rPr lang="en-US" baseline="0" dirty="0" smtClean="0">
                <a:latin typeface="Arial" pitchFamily="-106" charset="0"/>
                <a:ea typeface="ＭＳ Ｐゴシック" charset="-128"/>
                <a:cs typeface="ＭＳ Ｐゴシック" charset="-128"/>
              </a:rPr>
              <a:t>Ask Students: What is a utility company? Answer: </a:t>
            </a:r>
            <a:r>
              <a:rPr lang="en-US" sz="1200" kern="1200" baseline="0" dirty="0" smtClean="0">
                <a:solidFill>
                  <a:schemeClr val="tx1"/>
                </a:solidFill>
                <a:latin typeface="Arial" pitchFamily="71" charset="0"/>
                <a:ea typeface="ＭＳ Ｐゴシック" pitchFamily="71" charset="-128"/>
                <a:cs typeface="ＭＳ Ｐゴシック" pitchFamily="71" charset="-128"/>
              </a:rPr>
              <a:t>A company that sells electricity to customers.</a:t>
            </a:r>
            <a:endParaRPr lang="en-US" baseline="0" dirty="0" smtClean="0">
              <a:latin typeface="Arial" pitchFamily="-106" charset="0"/>
              <a:ea typeface="ＭＳ Ｐゴシック" charset="-128"/>
              <a:cs typeface="ＭＳ Ｐゴシック" charset="-128"/>
            </a:endParaRPr>
          </a:p>
          <a:p>
            <a:pPr marL="115888" marR="0" indent="-115888" algn="l" defTabSz="914400" rtl="0" eaLnBrk="1" fontAlgn="base" latinLnBrk="0" hangingPunct="1">
              <a:lnSpc>
                <a:spcPct val="100000"/>
              </a:lnSpc>
              <a:spcBef>
                <a:spcPct val="30000"/>
              </a:spcBef>
              <a:spcAft>
                <a:spcPct val="0"/>
              </a:spcAft>
              <a:buClr>
                <a:srgbClr val="006BB5"/>
              </a:buClr>
              <a:buSzTx/>
              <a:buFont typeface="Times" pitchFamily="-106" charset="0"/>
              <a:buChar char="•"/>
              <a:tabLst/>
              <a:defRPr/>
            </a:pPr>
            <a:r>
              <a:rPr lang="en-US" baseline="0" dirty="0" smtClean="0">
                <a:latin typeface="Arial" pitchFamily="-106" charset="0"/>
                <a:ea typeface="ＭＳ Ｐゴシック" charset="-128"/>
                <a:cs typeface="ＭＳ Ｐゴシック" charset="-128"/>
              </a:rPr>
              <a:t>Name the power plant(s) that serves your area. Ask if they know the source(s) used by the plant. </a:t>
            </a:r>
          </a:p>
          <a:p>
            <a:pPr marL="115888" marR="0" indent="-115888" algn="l" defTabSz="914400" rtl="0" eaLnBrk="1" fontAlgn="base" latinLnBrk="0" hangingPunct="1">
              <a:lnSpc>
                <a:spcPct val="100000"/>
              </a:lnSpc>
              <a:spcBef>
                <a:spcPct val="30000"/>
              </a:spcBef>
              <a:spcAft>
                <a:spcPct val="0"/>
              </a:spcAft>
              <a:buClr>
                <a:srgbClr val="006BB5"/>
              </a:buClr>
              <a:buSzTx/>
              <a:buFont typeface="Times" pitchFamily="-106" charset="0"/>
              <a:buChar char="•"/>
              <a:tabLst/>
              <a:defRPr/>
            </a:pPr>
            <a:r>
              <a:rPr lang="en-US" baseline="0" dirty="0" smtClean="0">
                <a:latin typeface="Arial" pitchFamily="-106" charset="0"/>
                <a:ea typeface="ＭＳ Ｐゴシック" charset="-128"/>
                <a:cs typeface="ＭＳ Ｐゴシック" charset="-128"/>
              </a:rPr>
              <a:t>If your utility uses more than one source, which ones does it use for a </a:t>
            </a:r>
            <a:r>
              <a:rPr lang="en-US" baseline="0" dirty="0" err="1" smtClean="0">
                <a:latin typeface="Arial" pitchFamily="-106" charset="0"/>
                <a:ea typeface="ＭＳ Ｐゴシック" charset="-128"/>
                <a:cs typeface="ＭＳ Ｐゴシック" charset="-128"/>
              </a:rPr>
              <a:t>baseload</a:t>
            </a:r>
            <a:r>
              <a:rPr lang="en-US" baseline="0" dirty="0" smtClean="0">
                <a:latin typeface="Arial" pitchFamily="-106" charset="0"/>
                <a:ea typeface="ＭＳ Ｐゴシック" charset="-128"/>
                <a:cs typeface="ＭＳ Ｐゴシック" charset="-128"/>
              </a:rPr>
              <a:t>? [</a:t>
            </a:r>
            <a:r>
              <a:rPr lang="en-US" baseline="0" dirty="0" err="1" smtClean="0">
                <a:latin typeface="Arial" pitchFamily="-106" charset="0"/>
                <a:ea typeface="ＭＳ Ｐゴシック" charset="-128"/>
                <a:cs typeface="ＭＳ Ｐゴシック" charset="-128"/>
              </a:rPr>
              <a:t>Baseload</a:t>
            </a:r>
            <a:r>
              <a:rPr lang="en-US" baseline="0" dirty="0" smtClean="0">
                <a:latin typeface="Arial" pitchFamily="-106" charset="0"/>
                <a:ea typeface="ＭＳ Ｐゴシック" charset="-128"/>
                <a:cs typeface="ＭＳ Ｐゴシック" charset="-128"/>
              </a:rPr>
              <a:t> is the amount of power that utilities are required to make available for customers.] For example, during a drought, utilities may not be able to use hydropower. The utility may have to use a more expensive source, like solar to make the amount of electricity needed.</a:t>
            </a:r>
            <a:endParaRPr lang="en-US" dirty="0" smtClean="0">
              <a:latin typeface="Arial" pitchFamily="-106" charset="0"/>
              <a:ea typeface="ＭＳ Ｐゴシック" charset="-128"/>
              <a:cs typeface="ＭＳ Ｐゴシック" charset="-128"/>
            </a:endParaRPr>
          </a:p>
          <a:p>
            <a:pPr eaLnBrk="1" hangingPunct="1"/>
            <a:endParaRPr lang="en-US" dirty="0" smtClean="0">
              <a:latin typeface="Arial" pitchFamily="-106" charset="0"/>
              <a:ea typeface="ＭＳ Ｐゴシック" charset="-128"/>
              <a:cs typeface="ＭＳ Ｐゴシック" charset="-128"/>
            </a:endParaRPr>
          </a:p>
          <a:p>
            <a:pPr marL="115888" indent="-115888" eaLnBrk="1" hangingPunct="1">
              <a:spcBef>
                <a:spcPct val="30000"/>
              </a:spcBef>
              <a:buClr>
                <a:srgbClr val="006BB5"/>
              </a:buClr>
              <a:defRPr/>
            </a:pPr>
            <a:endParaRPr lang="en-US" dirty="0" smtClean="0">
              <a:latin typeface="Arial" pitchFamily="-106" charset="0"/>
              <a:ea typeface="ＭＳ Ｐゴシック" charset="-128"/>
              <a:cs typeface="ＭＳ Ｐゴシック"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Utility companies make decisions about how their customers’ needs will change. Ask students: What changes do you think will</a:t>
            </a:r>
            <a:r>
              <a:rPr lang="en-US" baseline="0" dirty="0" smtClean="0"/>
              <a:t> be true for your family? Is there only one answer to our electricity source needs?</a:t>
            </a:r>
          </a:p>
          <a:p>
            <a:r>
              <a:rPr lang="en-US" dirty="0" smtClean="0"/>
              <a:t>We still use coal for 37% of our electricity.</a:t>
            </a:r>
            <a:endParaRPr lang="en-US" baseline="0" dirty="0" smtClean="0"/>
          </a:p>
          <a:p>
            <a:r>
              <a:rPr lang="en-US" baseline="0" dirty="0" smtClean="0"/>
              <a:t>Ask students what the black boxes on the roofs are. (Answer: Solar panels that fuel water heaters in single-family homes.)</a:t>
            </a:r>
            <a:endParaRPr lang="en-US" dirty="0" smtClean="0"/>
          </a:p>
        </p:txBody>
      </p:sp>
      <p:sp>
        <p:nvSpPr>
          <p:cNvPr id="4" name="Slide Number Placeholder 3"/>
          <p:cNvSpPr>
            <a:spLocks noGrp="1"/>
          </p:cNvSpPr>
          <p:nvPr>
            <p:ph type="sldNum" sz="quarter" idx="10"/>
          </p:nvPr>
        </p:nvSpPr>
        <p:spPr/>
        <p:txBody>
          <a:bodyPr/>
          <a:lstStyle/>
          <a:p>
            <a:pPr>
              <a:defRPr/>
            </a:pPr>
            <a:fld id="{9BA9A9F3-1811-F441-96B0-826A227C6328}" type="slidenum">
              <a:rPr lang="en-US" smtClean="0"/>
              <a:pPr>
                <a:defRPr/>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A87C9515-D35F-DD4C-A7C6-4C7AA4C2BC26}" type="slidenum">
              <a:rPr lang="en-US">
                <a:latin typeface="Arial" pitchFamily="-106" charset="0"/>
                <a:ea typeface="ＭＳ Ｐゴシック" charset="-128"/>
                <a:cs typeface="ＭＳ Ｐゴシック" charset="-128"/>
              </a:rPr>
              <a:pPr/>
              <a:t>15</a:t>
            </a:fld>
            <a:endParaRPr lang="en-US">
              <a:latin typeface="Arial" pitchFamily="-106" charset="0"/>
              <a:ea typeface="ＭＳ Ｐゴシック" charset="-128"/>
              <a:cs typeface="ＭＳ Ｐゴシック" charset="-128"/>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dirty="0" smtClean="0">
                <a:solidFill>
                  <a:schemeClr val="tx1"/>
                </a:solidFill>
                <a:latin typeface="Arial" pitchFamily="-106" charset="0"/>
                <a:ea typeface="ＭＳ Ｐゴシック" charset="-128"/>
                <a:cs typeface="ＭＳ Ｐゴシック" charset="-128"/>
              </a:rPr>
              <a:t>Answers:</a:t>
            </a:r>
          </a:p>
          <a:p>
            <a:pPr marL="228600" indent="-228600">
              <a:buFont typeface="+mj-lt"/>
              <a:buAutoNum type="arabicPeriod"/>
            </a:pPr>
            <a:r>
              <a:rPr lang="en-US" kern="1200" dirty="0" smtClean="0">
                <a:latin typeface="Arial" pitchFamily="71" charset="0"/>
                <a:ea typeface="ＭＳ Ｐゴシック" pitchFamily="71" charset="-128"/>
                <a:cs typeface="ＭＳ Ｐゴシック" pitchFamily="71" charset="-128"/>
              </a:rPr>
              <a:t>1242 kWh</a:t>
            </a:r>
          </a:p>
          <a:p>
            <a:pPr marL="228600" marR="0" indent="-228600" algn="l" defTabSz="914400" rtl="0" eaLnBrk="0" fontAlgn="base" latinLnBrk="0" hangingPunct="0">
              <a:lnSpc>
                <a:spcPct val="100000"/>
              </a:lnSpc>
              <a:spcBef>
                <a:spcPct val="30000"/>
              </a:spcBef>
              <a:spcAft>
                <a:spcPct val="0"/>
              </a:spcAft>
              <a:buClr>
                <a:srgbClr val="006BB5"/>
              </a:buClr>
              <a:buSzTx/>
              <a:buFont typeface="+mj-lt"/>
              <a:buAutoNum type="arabicPeriod"/>
              <a:tabLst/>
              <a:defRPr/>
            </a:pPr>
            <a:r>
              <a:rPr lang="en-US" kern="1200" dirty="0" smtClean="0">
                <a:latin typeface="Arial" pitchFamily="71" charset="0"/>
                <a:ea typeface="ＭＳ Ｐゴシック" pitchFamily="71" charset="-128"/>
                <a:cs typeface="ＭＳ Ｐゴシック" pitchFamily="71" charset="-128"/>
              </a:rPr>
              <a:t>$206.71 / 1242 kWh = 0.16643.</a:t>
            </a:r>
            <a:r>
              <a:rPr lang="en-US" kern="1200" baseline="0" dirty="0" smtClean="0">
                <a:latin typeface="Arial" pitchFamily="71" charset="0"/>
                <a:ea typeface="ＭＳ Ｐゴシック" pitchFamily="71" charset="-128"/>
                <a:cs typeface="ＭＳ Ｐゴシック" pitchFamily="71" charset="-128"/>
              </a:rPr>
              <a:t>  One kWh costs about 17 cents.</a:t>
            </a:r>
          </a:p>
          <a:p>
            <a:pPr marL="115888" marR="0" indent="-115888" algn="l" defTabSz="914400" rtl="0" eaLnBrk="0" fontAlgn="base" latinLnBrk="0" hangingPunct="0">
              <a:lnSpc>
                <a:spcPct val="100000"/>
              </a:lnSpc>
              <a:spcBef>
                <a:spcPct val="30000"/>
              </a:spcBef>
              <a:spcAft>
                <a:spcPct val="0"/>
              </a:spcAft>
              <a:buClr>
                <a:srgbClr val="006BB5"/>
              </a:buClr>
              <a:buSzTx/>
              <a:buFont typeface="Times" pitchFamily="-106" charset="0"/>
              <a:buChar char="•"/>
              <a:tabLst/>
              <a:defRPr/>
            </a:pPr>
            <a:r>
              <a:rPr lang="en-US" kern="1200" baseline="0" dirty="0" smtClean="0">
                <a:latin typeface="Arial" pitchFamily="71" charset="0"/>
                <a:ea typeface="ＭＳ Ｐゴシック" pitchFamily="71" charset="-128"/>
                <a:cs typeface="ＭＳ Ｐゴシック" pitchFamily="71" charset="-128"/>
              </a:rPr>
              <a:t>Remind students that hours add up quickly. The next step emphasizes that cost.</a:t>
            </a:r>
            <a:endParaRPr lang="en-US" kern="1200" dirty="0" smtClean="0">
              <a:latin typeface="Arial" pitchFamily="71" charset="0"/>
              <a:ea typeface="ＭＳ Ｐゴシック" pitchFamily="71" charset="-128"/>
              <a:cs typeface="ＭＳ Ｐゴシック" pitchFamily="71" charset="-128"/>
            </a:endParaRPr>
          </a:p>
          <a:p>
            <a:endParaRPr lang="en-US" kern="1200" dirty="0" smtClean="0">
              <a:latin typeface="Arial" pitchFamily="71" charset="0"/>
              <a:ea typeface="ＭＳ Ｐゴシック" pitchFamily="71" charset="-128"/>
              <a:cs typeface="ＭＳ Ｐゴシック" pitchFamily="71" charset="-128"/>
            </a:endParaRPr>
          </a:p>
          <a:p>
            <a:pPr eaLnBrk="1" hangingPunct="1"/>
            <a:endParaRPr lang="en-US" dirty="0">
              <a:solidFill>
                <a:schemeClr val="tx1"/>
              </a:solidFill>
              <a:latin typeface="Arial" pitchFamily="-106" charset="0"/>
              <a:ea typeface="ＭＳ Ｐゴシック" charset="-128"/>
              <a:cs typeface="ＭＳ Ｐゴシック"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A87C9515-D35F-DD4C-A7C6-4C7AA4C2BC26}" type="slidenum">
              <a:rPr lang="en-US">
                <a:latin typeface="Arial" pitchFamily="-106" charset="0"/>
                <a:ea typeface="ＭＳ Ｐゴシック" charset="-128"/>
                <a:cs typeface="ＭＳ Ｐゴシック" charset="-128"/>
              </a:rPr>
              <a:pPr/>
              <a:t>16</a:t>
            </a:fld>
            <a:endParaRPr lang="en-US">
              <a:latin typeface="Arial" pitchFamily="-106" charset="0"/>
              <a:ea typeface="ＭＳ Ｐゴシック" charset="-128"/>
              <a:cs typeface="ＭＳ Ｐゴシック" charset="-128"/>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kern="1200" dirty="0" smtClean="0">
                <a:latin typeface="Arial" pitchFamily="71" charset="0"/>
                <a:ea typeface="ＭＳ Ｐゴシック" pitchFamily="71" charset="-128"/>
                <a:cs typeface="ＭＳ Ｐゴシック" pitchFamily="71" charset="-128"/>
              </a:rPr>
              <a:t>400 watts x 24 hours/day x 31 days/October = 297,600 total watt</a:t>
            </a:r>
            <a:r>
              <a:rPr lang="en-US" kern="1200" baseline="0" dirty="0" smtClean="0">
                <a:latin typeface="Arial" pitchFamily="71" charset="0"/>
                <a:ea typeface="ＭＳ Ｐゴシック" pitchFamily="71" charset="-128"/>
                <a:cs typeface="ＭＳ Ｐゴシック" pitchFamily="71" charset="-128"/>
              </a:rPr>
              <a:t> hours (</a:t>
            </a:r>
            <a:r>
              <a:rPr lang="en-US" kern="1200" baseline="0" dirty="0" err="1" smtClean="0">
                <a:latin typeface="Arial" pitchFamily="71" charset="0"/>
                <a:ea typeface="ＭＳ Ｐゴシック" pitchFamily="71" charset="-128"/>
                <a:cs typeface="ＭＳ Ｐゴシック" pitchFamily="71" charset="-128"/>
              </a:rPr>
              <a:t>Wh</a:t>
            </a:r>
            <a:r>
              <a:rPr lang="en-US" kern="1200" baseline="0" dirty="0" smtClean="0">
                <a:latin typeface="Arial" pitchFamily="71" charset="0"/>
                <a:ea typeface="ＭＳ Ｐゴシック" pitchFamily="71" charset="-128"/>
                <a:cs typeface="ＭＳ Ｐゴシック" pitchFamily="71" charset="-128"/>
              </a:rPr>
              <a:t>)</a:t>
            </a:r>
            <a:endParaRPr lang="en-US" kern="1200" dirty="0" smtClean="0">
              <a:latin typeface="Arial" pitchFamily="71" charset="0"/>
              <a:ea typeface="ＭＳ Ｐゴシック" pitchFamily="71" charset="-128"/>
              <a:cs typeface="ＭＳ Ｐゴシック" pitchFamily="71" charset="-128"/>
            </a:endParaRPr>
          </a:p>
          <a:p>
            <a:r>
              <a:rPr lang="en-US" kern="1200" dirty="0" smtClean="0">
                <a:latin typeface="Arial" pitchFamily="71" charset="0"/>
                <a:ea typeface="ＭＳ Ｐゴシック" pitchFamily="71" charset="-128"/>
                <a:cs typeface="ＭＳ Ｐゴシック" pitchFamily="71" charset="-128"/>
              </a:rPr>
              <a:t>297,600 </a:t>
            </a:r>
            <a:r>
              <a:rPr lang="en-US" kern="1200" dirty="0" err="1" smtClean="0">
                <a:latin typeface="Arial" pitchFamily="71" charset="0"/>
                <a:ea typeface="ＭＳ Ｐゴシック" pitchFamily="71" charset="-128"/>
                <a:cs typeface="ＭＳ Ｐゴシック" pitchFamily="71" charset="-128"/>
              </a:rPr>
              <a:t>Wh</a:t>
            </a:r>
            <a:r>
              <a:rPr lang="en-US" kern="1200" dirty="0" smtClean="0">
                <a:latin typeface="Arial" pitchFamily="71" charset="0"/>
                <a:ea typeface="ＭＳ Ｐゴシック" pitchFamily="71" charset="-128"/>
                <a:cs typeface="ＭＳ Ｐゴシック" pitchFamily="71" charset="-128"/>
              </a:rPr>
              <a:t> / 1000 </a:t>
            </a:r>
            <a:r>
              <a:rPr lang="en-US" kern="1200" dirty="0" err="1" smtClean="0">
                <a:latin typeface="Arial" pitchFamily="71" charset="0"/>
                <a:ea typeface="ＭＳ Ｐゴシック" pitchFamily="71" charset="-128"/>
                <a:cs typeface="ＭＳ Ｐゴシック" pitchFamily="71" charset="-128"/>
              </a:rPr>
              <a:t>Wh</a:t>
            </a:r>
            <a:r>
              <a:rPr lang="en-US" kern="1200" dirty="0" smtClean="0">
                <a:latin typeface="Arial" pitchFamily="71" charset="0"/>
                <a:ea typeface="ＭＳ Ｐゴシック" pitchFamily="71" charset="-128"/>
                <a:cs typeface="ＭＳ Ｐゴシック" pitchFamily="71" charset="-128"/>
              </a:rPr>
              <a:t> = 297 kilowatt-hours (kWh)  [Dividing</a:t>
            </a:r>
            <a:r>
              <a:rPr lang="en-US" kern="1200" baseline="0" dirty="0" smtClean="0">
                <a:latin typeface="Arial" pitchFamily="71" charset="0"/>
                <a:ea typeface="ＭＳ Ｐゴシック" pitchFamily="71" charset="-128"/>
                <a:cs typeface="ＭＳ Ｐゴシック" pitchFamily="71" charset="-128"/>
              </a:rPr>
              <a:t> by 1,000 changes usage from watt-hours to kilowatt-hours)</a:t>
            </a:r>
            <a:endParaRPr lang="en-US" kern="1200" dirty="0" smtClean="0">
              <a:latin typeface="Arial" pitchFamily="71" charset="0"/>
              <a:ea typeface="ＭＳ Ｐゴシック" pitchFamily="71" charset="-128"/>
              <a:cs typeface="ＭＳ Ｐゴシック" pitchFamily="71" charset="-128"/>
            </a:endParaRPr>
          </a:p>
          <a:p>
            <a:r>
              <a:rPr lang="en-US" kern="1200" dirty="0" smtClean="0">
                <a:latin typeface="Arial" pitchFamily="71" charset="0"/>
                <a:ea typeface="ＭＳ Ｐゴシック" pitchFamily="71" charset="-128"/>
                <a:cs typeface="ＭＳ Ｐゴシック" pitchFamily="71" charset="-128"/>
              </a:rPr>
              <a:t>297 kWh x 15¢/kWh = $45/month; $540/year</a:t>
            </a:r>
          </a:p>
          <a:p>
            <a:r>
              <a:rPr lang="en-US" kern="1200" dirty="0" smtClean="0">
                <a:latin typeface="Arial" pitchFamily="71" charset="0"/>
                <a:ea typeface="ＭＳ Ｐゴシック" pitchFamily="71" charset="-128"/>
                <a:cs typeface="ＭＳ Ｐゴシック" pitchFamily="71" charset="-128"/>
              </a:rPr>
              <a:t>Tell students the wattage of a</a:t>
            </a:r>
            <a:r>
              <a:rPr lang="en-US" kern="1200" baseline="0" dirty="0" smtClean="0">
                <a:latin typeface="Arial" pitchFamily="71" charset="0"/>
                <a:ea typeface="ＭＳ Ｐゴシック" pitchFamily="71" charset="-128"/>
                <a:cs typeface="ＭＳ Ｐゴシック" pitchFamily="71" charset="-128"/>
              </a:rPr>
              <a:t> light bulb is printed on the bulb. </a:t>
            </a:r>
            <a:r>
              <a:rPr lang="en-US" kern="1200" dirty="0" smtClean="0">
                <a:latin typeface="Arial" pitchFamily="71" charset="0"/>
                <a:ea typeface="ＭＳ Ｐゴシック" pitchFamily="71" charset="-128"/>
                <a:cs typeface="ＭＳ Ｐゴシック" pitchFamily="71" charset="-128"/>
              </a:rPr>
              <a:t>This exercise teams well with Lesson 2</a:t>
            </a:r>
            <a:r>
              <a:rPr lang="en-US" kern="1200" baseline="0" dirty="0" smtClean="0">
                <a:latin typeface="Arial" pitchFamily="71" charset="0"/>
                <a:ea typeface="ＭＳ Ｐゴシック" pitchFamily="71" charset="-128"/>
                <a:cs typeface="ＭＳ Ｐゴシック" pitchFamily="71" charset="-128"/>
              </a:rPr>
              <a:t> Home Energy Audit in the Teacher’s Guide.</a:t>
            </a:r>
            <a:endParaRPr lang="en-US" kern="1200" dirty="0" smtClean="0">
              <a:latin typeface="Arial" pitchFamily="71" charset="0"/>
              <a:ea typeface="ＭＳ Ｐゴシック" pitchFamily="71" charset="-128"/>
              <a:cs typeface="ＭＳ Ｐゴシック" pitchFamily="71" charset="-128"/>
            </a:endParaRPr>
          </a:p>
          <a:p>
            <a:pPr eaLnBrk="1" hangingPunct="1"/>
            <a:endParaRPr lang="en-US" dirty="0">
              <a:latin typeface="Arial" pitchFamily="-106" charset="0"/>
              <a:ea typeface="ＭＳ Ｐゴシック" charset="-128"/>
              <a:cs typeface="ＭＳ Ｐゴシック"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A87C9515-D35F-DD4C-A7C6-4C7AA4C2BC26}" type="slidenum">
              <a:rPr lang="en-US">
                <a:latin typeface="Arial" pitchFamily="-106" charset="0"/>
                <a:ea typeface="ＭＳ Ｐゴシック" charset="-128"/>
                <a:cs typeface="ＭＳ Ｐゴシック" charset="-128"/>
              </a:rPr>
              <a:pPr/>
              <a:t>17</a:t>
            </a:fld>
            <a:endParaRPr lang="en-US">
              <a:latin typeface="Arial" pitchFamily="-106" charset="0"/>
              <a:ea typeface="ＭＳ Ｐゴシック" charset="-128"/>
              <a:cs typeface="ＭＳ Ｐゴシック" charset="-128"/>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marL="115888" marR="0" indent="-115888" algn="l" defTabSz="914400" rtl="0" eaLnBrk="1" fontAlgn="base" latinLnBrk="0" hangingPunct="1">
              <a:lnSpc>
                <a:spcPct val="100000"/>
              </a:lnSpc>
              <a:spcBef>
                <a:spcPct val="30000"/>
              </a:spcBef>
              <a:spcAft>
                <a:spcPct val="0"/>
              </a:spcAft>
              <a:buClr>
                <a:srgbClr val="006BB5"/>
              </a:buClr>
              <a:buSzTx/>
              <a:buFont typeface="Times" pitchFamily="-106" charset="0"/>
              <a:buChar char="•"/>
              <a:tabLst/>
              <a:defRPr/>
            </a:pPr>
            <a:r>
              <a:rPr lang="en-US" baseline="0" dirty="0" smtClean="0">
                <a:latin typeface="Arial" pitchFamily="-106" charset="0"/>
                <a:ea typeface="ＭＳ Ｐゴシック" charset="-128"/>
                <a:cs typeface="ＭＳ Ｐゴシック" charset="-128"/>
              </a:rPr>
              <a:t>The answers are in the sentences above. You can turn this page into an activity using your cursor to highlight the blank spaces. Use your toolbar to make the answers’ font not white. </a:t>
            </a:r>
          </a:p>
          <a:p>
            <a:pPr marL="115888" marR="0" indent="-115888" algn="l" defTabSz="914400" rtl="0" eaLnBrk="1" fontAlgn="base" latinLnBrk="0" hangingPunct="1">
              <a:lnSpc>
                <a:spcPct val="100000"/>
              </a:lnSpc>
              <a:spcBef>
                <a:spcPct val="30000"/>
              </a:spcBef>
              <a:spcAft>
                <a:spcPct val="0"/>
              </a:spcAft>
              <a:buClr>
                <a:srgbClr val="006BB5"/>
              </a:buClr>
              <a:buSzTx/>
              <a:buFont typeface="Times" pitchFamily="-106" charset="0"/>
              <a:buChar char="•"/>
              <a:tabLst/>
              <a:defRPr/>
            </a:pPr>
            <a:r>
              <a:rPr lang="en-US" dirty="0" smtClean="0">
                <a:latin typeface="Arial" pitchFamily="-106" charset="0"/>
                <a:ea typeface="ＭＳ Ｐゴシック" charset="-128"/>
                <a:cs typeface="ＭＳ Ｐゴシック" charset="-128"/>
              </a:rPr>
              <a:t>Review</a:t>
            </a:r>
            <a:r>
              <a:rPr lang="en-US" baseline="0" dirty="0" smtClean="0">
                <a:latin typeface="Arial" pitchFamily="-106" charset="0"/>
                <a:ea typeface="ＭＳ Ｐゴシック" charset="-128"/>
                <a:cs typeface="ＭＳ Ｐゴシック" charset="-128"/>
              </a:rPr>
              <a:t> these facts with students before or after a quiz.</a:t>
            </a:r>
          </a:p>
          <a:p>
            <a:pPr eaLnBrk="1" hangingPunct="1">
              <a:buNone/>
            </a:pPr>
            <a:endParaRPr lang="en-US" dirty="0">
              <a:latin typeface="Arial" pitchFamily="-106" charset="0"/>
              <a:ea typeface="ＭＳ Ｐゴシック" charset="-128"/>
              <a:cs typeface="ＭＳ Ｐゴシック"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A87C9515-D35F-DD4C-A7C6-4C7AA4C2BC26}" type="slidenum">
              <a:rPr lang="en-US">
                <a:latin typeface="Arial" pitchFamily="-106" charset="0"/>
                <a:ea typeface="ＭＳ Ｐゴシック" charset="-128"/>
                <a:cs typeface="ＭＳ Ｐゴシック" charset="-128"/>
              </a:rPr>
              <a:pPr/>
              <a:t>18</a:t>
            </a:fld>
            <a:endParaRPr lang="en-US">
              <a:latin typeface="Arial" pitchFamily="-106" charset="0"/>
              <a:ea typeface="ＭＳ Ｐゴシック" charset="-128"/>
              <a:cs typeface="ＭＳ Ｐゴシック" charset="-128"/>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dirty="0" smtClean="0"/>
              <a:t>You may want to</a:t>
            </a:r>
            <a:r>
              <a:rPr lang="en-US" baseline="0" dirty="0" smtClean="0"/>
              <a:t> copy and paste this summary into a Word file to use as a quick quiz. </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BA9A9F3-1811-F441-96B0-826A227C6328}" type="slidenum">
              <a:rPr lang="en-US" smtClean="0"/>
              <a:pPr>
                <a:defRPr/>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endParaRPr lang="en-US" dirty="0"/>
          </a:p>
        </p:txBody>
      </p:sp>
      <p:sp>
        <p:nvSpPr>
          <p:cNvPr id="4" name="Slide Number Placeholder 3"/>
          <p:cNvSpPr>
            <a:spLocks noGrp="1"/>
          </p:cNvSpPr>
          <p:nvPr>
            <p:ph type="sldNum" sz="quarter" idx="10"/>
          </p:nvPr>
        </p:nvSpPr>
        <p:spPr/>
        <p:txBody>
          <a:bodyPr/>
          <a:lstStyle/>
          <a:p>
            <a:pPr>
              <a:defRPr/>
            </a:pPr>
            <a:fld id="{9BA9A9F3-1811-F441-96B0-826A227C6328}" type="slidenum">
              <a:rPr lang="en-US" smtClean="0"/>
              <a:pPr>
                <a:defRPr/>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A87C9515-D35F-DD4C-A7C6-4C7AA4C2BC26}" type="slidenum">
              <a:rPr lang="en-US">
                <a:latin typeface="Arial" pitchFamily="-106" charset="0"/>
                <a:ea typeface="ＭＳ Ｐゴシック" charset="-128"/>
                <a:cs typeface="ＭＳ Ｐゴシック" charset="-128"/>
              </a:rPr>
              <a:pPr/>
              <a:t>3</a:t>
            </a:fld>
            <a:endParaRPr lang="en-US">
              <a:latin typeface="Arial" pitchFamily="-106" charset="0"/>
              <a:ea typeface="ＭＳ Ｐゴシック" charset="-128"/>
              <a:cs typeface="ＭＳ Ｐゴシック" charset="-128"/>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dirty="0" smtClean="0">
                <a:latin typeface="Arial" pitchFamily="-106" charset="0"/>
                <a:ea typeface="ＭＳ Ｐゴシック" charset="-128"/>
                <a:cs typeface="ＭＳ Ｐゴシック" charset="-128"/>
              </a:rPr>
              <a:t>Ask students: Is electricity a primary or secondary</a:t>
            </a:r>
            <a:r>
              <a:rPr lang="en-US" baseline="0" dirty="0" smtClean="0">
                <a:latin typeface="Arial" pitchFamily="-106" charset="0"/>
                <a:ea typeface="ＭＳ Ｐゴシック" charset="-128"/>
                <a:cs typeface="ＭＳ Ｐゴシック" charset="-128"/>
              </a:rPr>
              <a:t> source of energy? (Answer: Secondary) Is coal a primary or secondary source? (Answer: Primary)</a:t>
            </a:r>
          </a:p>
          <a:p>
            <a:pPr marL="115888" marR="0" indent="-115888" algn="l" defTabSz="914400" rtl="0" eaLnBrk="1" fontAlgn="base" latinLnBrk="0" hangingPunct="1">
              <a:lnSpc>
                <a:spcPct val="100000"/>
              </a:lnSpc>
              <a:spcBef>
                <a:spcPct val="30000"/>
              </a:spcBef>
              <a:spcAft>
                <a:spcPct val="0"/>
              </a:spcAft>
              <a:buClr>
                <a:srgbClr val="006BB5"/>
              </a:buClr>
              <a:buSzTx/>
              <a:buFont typeface="Times" pitchFamily="-106" charset="0"/>
              <a:buChar char="•"/>
              <a:tabLst/>
              <a:defRPr/>
            </a:pPr>
            <a:r>
              <a:rPr lang="en-US" dirty="0" smtClean="0">
                <a:latin typeface="Arial" pitchFamily="-106" charset="0"/>
                <a:ea typeface="ＭＳ Ｐゴシック" charset="-128"/>
                <a:cs typeface="ＭＳ Ｐゴシック" charset="-128"/>
              </a:rPr>
              <a:t>Ask students: </a:t>
            </a:r>
            <a:r>
              <a:rPr lang="en-US" dirty="0" smtClean="0"/>
              <a:t>Have you ever had to do without electricity for a while? What did you have to stop doing?</a:t>
            </a:r>
          </a:p>
          <a:p>
            <a:pPr eaLnBrk="1" hangingPunct="1"/>
            <a:endParaRPr lang="en-US" dirty="0">
              <a:latin typeface="Arial" pitchFamily="-106" charset="0"/>
              <a:ea typeface="ＭＳ Ｐゴシック" charset="-128"/>
              <a:cs typeface="ＭＳ Ｐゴシック"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Deregulating means that a monopoly system of electric utilities has been replaced with competing sellers. Is this always a good thing? The answer</a:t>
            </a:r>
            <a:r>
              <a:rPr lang="en-US" baseline="0" dirty="0" smtClean="0"/>
              <a:t> is more complicated than it seems. Here’s more information:</a:t>
            </a:r>
          </a:p>
          <a:p>
            <a:r>
              <a:rPr lang="en-US" baseline="0" dirty="0" smtClean="0"/>
              <a:t>http://www.newsbatch.com/electric.htm</a:t>
            </a:r>
          </a:p>
          <a:p>
            <a:r>
              <a:rPr lang="en-US" baseline="0" dirty="0" smtClean="0"/>
              <a:t>http://www.usatoday.com/money/industries/energy/2007-08-09-power-prices_N.htm  </a:t>
            </a:r>
          </a:p>
          <a:p>
            <a:pPr>
              <a:buNone/>
            </a:pPr>
            <a:endParaRPr lang="en-US" dirty="0"/>
          </a:p>
        </p:txBody>
      </p:sp>
      <p:sp>
        <p:nvSpPr>
          <p:cNvPr id="4" name="Slide Number Placeholder 3"/>
          <p:cNvSpPr>
            <a:spLocks noGrp="1"/>
          </p:cNvSpPr>
          <p:nvPr>
            <p:ph type="sldNum" sz="quarter" idx="10"/>
          </p:nvPr>
        </p:nvSpPr>
        <p:spPr/>
        <p:txBody>
          <a:bodyPr/>
          <a:lstStyle/>
          <a:p>
            <a:pPr>
              <a:defRPr/>
            </a:pPr>
            <a:fld id="{9BA9A9F3-1811-F441-96B0-826A227C6328}" type="slidenum">
              <a:rPr lang="en-US" smtClean="0"/>
              <a:pPr>
                <a:defRPr/>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A87C9515-D35F-DD4C-A7C6-4C7AA4C2BC26}" type="slidenum">
              <a:rPr lang="en-US">
                <a:latin typeface="Arial" pitchFamily="-106" charset="0"/>
                <a:ea typeface="ＭＳ Ｐゴシック" charset="-128"/>
                <a:cs typeface="ＭＳ Ｐゴシック" charset="-128"/>
              </a:rPr>
              <a:pPr/>
              <a:t>24</a:t>
            </a:fld>
            <a:endParaRPr lang="en-US">
              <a:latin typeface="Arial" pitchFamily="-106" charset="0"/>
              <a:ea typeface="ＭＳ Ｐゴシック" charset="-128"/>
              <a:cs typeface="ＭＳ Ｐゴシック" charset="-128"/>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marL="115888" marR="0" indent="-115888" algn="l" defTabSz="914400" rtl="0" eaLnBrk="1" fontAlgn="base" latinLnBrk="0" hangingPunct="1">
              <a:lnSpc>
                <a:spcPct val="100000"/>
              </a:lnSpc>
              <a:spcBef>
                <a:spcPct val="30000"/>
              </a:spcBef>
              <a:spcAft>
                <a:spcPct val="0"/>
              </a:spcAft>
              <a:buClr>
                <a:srgbClr val="006BB5"/>
              </a:buClr>
              <a:buSzTx/>
              <a:tabLst/>
              <a:defRPr/>
            </a:pPr>
            <a:r>
              <a:rPr lang="en-US" sz="1200" kern="1200" baseline="0" dirty="0" smtClean="0">
                <a:solidFill>
                  <a:schemeClr val="tx1"/>
                </a:solidFill>
                <a:latin typeface="Arial" pitchFamily="71" charset="0"/>
                <a:ea typeface="ＭＳ Ｐゴシック" pitchFamily="71" charset="-128"/>
                <a:cs typeface="ＭＳ Ｐゴシック" pitchFamily="71" charset="-128"/>
              </a:rPr>
              <a:t>Ask students: Why do you think the electric industry being deregulated in some states? </a:t>
            </a:r>
          </a:p>
          <a:p>
            <a:pPr marL="115888" marR="0" indent="-115888" algn="l" defTabSz="914400" rtl="0" eaLnBrk="1" fontAlgn="base" latinLnBrk="0" hangingPunct="1">
              <a:lnSpc>
                <a:spcPct val="100000"/>
              </a:lnSpc>
              <a:spcBef>
                <a:spcPct val="30000"/>
              </a:spcBef>
              <a:spcAft>
                <a:spcPct val="0"/>
              </a:spcAft>
              <a:buClr>
                <a:srgbClr val="006BB5"/>
              </a:buClr>
              <a:buSzTx/>
              <a:tabLst/>
              <a:defRPr/>
            </a:pPr>
            <a:r>
              <a:rPr lang="en-US" sz="1200" kern="1200" baseline="0" dirty="0" smtClean="0">
                <a:solidFill>
                  <a:schemeClr val="tx1"/>
                </a:solidFill>
                <a:latin typeface="Arial" pitchFamily="71" charset="0"/>
                <a:ea typeface="ＭＳ Ｐゴシック" pitchFamily="71" charset="-128"/>
                <a:cs typeface="ＭＳ Ｐゴシック" pitchFamily="71" charset="-128"/>
              </a:rPr>
              <a:t>Some studies comparing regulated and unregulated industries have showed the advantages of competition. If electric utilities compete with one another for customers, there is more incentive to develop the technology that will increase efficiency and thus lower prices. Such an atmosphere can produce benefits for customers, the environment, and the industry as a whole. </a:t>
            </a:r>
            <a:endParaRPr lang="en-US" dirty="0" smtClean="0"/>
          </a:p>
          <a:p>
            <a:pPr eaLnBrk="1" hangingPunct="1"/>
            <a:endParaRPr lang="en-US" sz="1200" b="0" kern="1200" baseline="0" dirty="0" smtClean="0">
              <a:solidFill>
                <a:schemeClr val="tx1"/>
              </a:solidFill>
              <a:latin typeface="Arial" pitchFamily="71" charset="0"/>
              <a:ea typeface="ＭＳ Ｐゴシック" pitchFamily="71" charset="-128"/>
              <a:cs typeface="ＭＳ Ｐゴシック" pitchFamily="71"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A87C9515-D35F-DD4C-A7C6-4C7AA4C2BC26}" type="slidenum">
              <a:rPr lang="en-US">
                <a:latin typeface="Arial" pitchFamily="-106" charset="0"/>
                <a:ea typeface="ＭＳ Ｐゴシック" charset="-128"/>
                <a:cs typeface="ＭＳ Ｐゴシック" charset="-128"/>
              </a:rPr>
              <a:pPr/>
              <a:t>4</a:t>
            </a:fld>
            <a:endParaRPr lang="en-US">
              <a:latin typeface="Arial" pitchFamily="-106" charset="0"/>
              <a:ea typeface="ＭＳ Ｐゴシック" charset="-128"/>
              <a:cs typeface="ＭＳ Ｐゴシック" charset="-128"/>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marL="0" indent="0" eaLnBrk="1" hangingPunct="1">
              <a:buNone/>
            </a:pPr>
            <a:endParaRPr lang="en-US" dirty="0">
              <a:latin typeface="Arial" pitchFamily="-106" charset="0"/>
              <a:ea typeface="ＭＳ Ｐゴシック" charset="-128"/>
              <a:cs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pie chart shows percentages for how we use energy sources to produce electricity. Electricity comes from some of the same sources as our general energy pie chart in lesson 1. Compare this chart to it. Ask students: What is the biggest difference? (Petroleum and Coal: Petroleum is 37% of our overall energy consumption, but we only use it for 1% of our electricity generation. Most electricity is generated from coal.) </a:t>
            </a:r>
          </a:p>
          <a:p>
            <a:pPr>
              <a:buNone/>
            </a:pPr>
            <a:r>
              <a:rPr lang="en-US" dirty="0" smtClean="0"/>
              <a:t>Ask students</a:t>
            </a:r>
            <a:r>
              <a:rPr lang="en-US" baseline="0" dirty="0" smtClean="0"/>
              <a:t> to consider </a:t>
            </a:r>
          </a:p>
          <a:p>
            <a:r>
              <a:rPr lang="en-US" baseline="0" dirty="0" smtClean="0"/>
              <a:t>Are more fossil fuels forming now?</a:t>
            </a:r>
          </a:p>
          <a:p>
            <a:r>
              <a:rPr lang="en-US" baseline="0" dirty="0" smtClean="0"/>
              <a:t>How much fuels cost now</a:t>
            </a:r>
          </a:p>
          <a:p>
            <a:r>
              <a:rPr lang="en-US" baseline="0" dirty="0" smtClean="0"/>
              <a:t>What will happen to these costs as fuels grow more scarce</a:t>
            </a:r>
          </a:p>
          <a:p>
            <a:r>
              <a:rPr lang="en-US" baseline="0" dirty="0" smtClean="0"/>
              <a:t>How they would like to see the mix of energy change, considering cost, environmental issues, risks, benefits, limits to our technology, and available supply for the future.</a:t>
            </a:r>
          </a:p>
        </p:txBody>
      </p:sp>
      <p:sp>
        <p:nvSpPr>
          <p:cNvPr id="4" name="Slide Number Placeholder 3"/>
          <p:cNvSpPr>
            <a:spLocks noGrp="1"/>
          </p:cNvSpPr>
          <p:nvPr>
            <p:ph type="sldNum" sz="quarter" idx="10"/>
          </p:nvPr>
        </p:nvSpPr>
        <p:spPr/>
        <p:txBody>
          <a:bodyPr/>
          <a:lstStyle/>
          <a:p>
            <a:pPr>
              <a:defRPr/>
            </a:pPr>
            <a:fld id="{9BA9A9F3-1811-F441-96B0-826A227C6328}" type="slidenum">
              <a:rPr lang="en-US" smtClean="0"/>
              <a:pPr>
                <a:defRPr/>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A87C9515-D35F-DD4C-A7C6-4C7AA4C2BC26}" type="slidenum">
              <a:rPr lang="en-US">
                <a:latin typeface="Arial" pitchFamily="-106" charset="0"/>
                <a:ea typeface="ＭＳ Ｐゴシック" charset="-128"/>
                <a:cs typeface="ＭＳ Ｐゴシック" charset="-128"/>
              </a:rPr>
              <a:pPr/>
              <a:t>6</a:t>
            </a:fld>
            <a:endParaRPr lang="en-US">
              <a:latin typeface="Arial" pitchFamily="-106" charset="0"/>
              <a:ea typeface="ＭＳ Ｐゴシック" charset="-128"/>
              <a:cs typeface="ＭＳ Ｐゴシック" charset="-128"/>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dirty="0" smtClean="0">
                <a:latin typeface="Arial" pitchFamily="-106" charset="0"/>
                <a:ea typeface="ＭＳ Ｐゴシック" charset="-128"/>
                <a:cs typeface="ＭＳ Ｐゴシック" charset="-128"/>
              </a:rPr>
              <a:t>Show students how</a:t>
            </a:r>
            <a:r>
              <a:rPr lang="en-US" baseline="0" dirty="0" smtClean="0">
                <a:latin typeface="Arial" pitchFamily="-106" charset="0"/>
                <a:ea typeface="ＭＳ Ｐゴシック" charset="-128"/>
                <a:cs typeface="ＭＳ Ｐゴシック" charset="-128"/>
              </a:rPr>
              <a:t> steam works. Boil water in a kettle. Let the steam turn a pinwheel. This activity is shown in the video </a:t>
            </a:r>
            <a:r>
              <a:rPr lang="en-US" i="1" baseline="0" dirty="0" smtClean="0">
                <a:latin typeface="Arial" pitchFamily="-106" charset="0"/>
                <a:ea typeface="ＭＳ Ｐゴシック" charset="-128"/>
                <a:cs typeface="ＭＳ Ｐゴシック" charset="-128"/>
              </a:rPr>
              <a:t>Splitting Atoms , An Electrifying Experience. </a:t>
            </a:r>
            <a:r>
              <a:rPr lang="en-US" i="0" baseline="0" dirty="0" smtClean="0">
                <a:latin typeface="Arial" pitchFamily="-106" charset="0"/>
                <a:ea typeface="ＭＳ Ｐゴシック" charset="-128"/>
                <a:cs typeface="ＭＳ Ｐゴシック" charset="-128"/>
              </a:rPr>
              <a:t>The video is on the DVD in the curriculum kit you received. Or your students could make pinwheels and try out the turbines themselves. A pinwheel lab is in the Teachers’ Guide.</a:t>
            </a:r>
            <a:endParaRPr lang="en-US" i="1" baseline="0" dirty="0" smtClean="0">
              <a:latin typeface="Arial" pitchFamily="-106" charset="0"/>
              <a:ea typeface="ＭＳ Ｐゴシック" charset="-128"/>
              <a:cs typeface="ＭＳ Ｐゴシック" charset="-128"/>
            </a:endParaRPr>
          </a:p>
          <a:p>
            <a:pPr eaLnBrk="1" hangingPunct="1"/>
            <a:r>
              <a:rPr lang="en-US" baseline="0" dirty="0" smtClean="0">
                <a:latin typeface="Arial" pitchFamily="-106" charset="0"/>
                <a:ea typeface="ＭＳ Ｐゴシック" charset="-128"/>
                <a:cs typeface="ＭＳ Ｐゴシック" charset="-128"/>
              </a:rPr>
              <a:t>The clip above runs about 2 minutes. Highlight the </a:t>
            </a:r>
            <a:r>
              <a:rPr lang="en-US" baseline="0" dirty="0" err="1" smtClean="0">
                <a:latin typeface="Arial" pitchFamily="-106" charset="0"/>
                <a:ea typeface="ＭＳ Ｐゴシック" charset="-128"/>
                <a:cs typeface="ＭＳ Ｐゴシック" charset="-128"/>
              </a:rPr>
              <a:t>url</a:t>
            </a:r>
            <a:r>
              <a:rPr lang="en-US" baseline="0" dirty="0" smtClean="0">
                <a:latin typeface="Arial" pitchFamily="-106" charset="0"/>
                <a:ea typeface="ＭＳ Ｐゴシック" charset="-128"/>
                <a:cs typeface="ＭＳ Ｐゴシック" charset="-128"/>
              </a:rPr>
              <a:t> with your cursor. Right click from your mouse to select “Open Hyperlink.”   </a:t>
            </a:r>
            <a:endParaRPr lang="en-US" dirty="0" smtClean="0">
              <a:latin typeface="Arial" pitchFamily="-106" charset="0"/>
              <a:ea typeface="ＭＳ Ｐゴシック" charset="-128"/>
              <a:cs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A87C9515-D35F-DD4C-A7C6-4C7AA4C2BC26}" type="slidenum">
              <a:rPr lang="en-US">
                <a:latin typeface="Arial" pitchFamily="-106" charset="0"/>
                <a:ea typeface="ＭＳ Ｐゴシック" charset="-128"/>
                <a:cs typeface="ＭＳ Ｐゴシック" charset="-128"/>
              </a:rPr>
              <a:pPr/>
              <a:t>7</a:t>
            </a:fld>
            <a:endParaRPr lang="en-US">
              <a:latin typeface="Arial" pitchFamily="-106" charset="0"/>
              <a:ea typeface="ＭＳ Ｐゴシック" charset="-128"/>
              <a:cs typeface="ＭＳ Ｐゴシック" charset="-128"/>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marL="115888" marR="0" indent="-115888" algn="l" defTabSz="914400" rtl="0" eaLnBrk="1" fontAlgn="base" latinLnBrk="0" hangingPunct="1">
              <a:lnSpc>
                <a:spcPct val="100000"/>
              </a:lnSpc>
              <a:spcBef>
                <a:spcPct val="30000"/>
              </a:spcBef>
              <a:spcAft>
                <a:spcPct val="0"/>
              </a:spcAft>
              <a:buClr>
                <a:srgbClr val="006BB5"/>
              </a:buClr>
              <a:buSzTx/>
              <a:buFont typeface="Times" pitchFamily="-106" charset="0"/>
              <a:buChar char="•"/>
              <a:tabLst/>
              <a:defRPr/>
            </a:pPr>
            <a:r>
              <a:rPr lang="en-US" baseline="0" dirty="0" smtClean="0">
                <a:latin typeface="Arial" pitchFamily="-106" charset="0"/>
                <a:ea typeface="ＭＳ Ｐゴシック" charset="-128"/>
                <a:cs typeface="ＭＳ Ｐゴシック" charset="-128"/>
              </a:rPr>
              <a:t>Highlight the </a:t>
            </a:r>
            <a:r>
              <a:rPr lang="en-US" baseline="0" dirty="0" err="1" smtClean="0">
                <a:latin typeface="Arial" pitchFamily="-106" charset="0"/>
                <a:ea typeface="ＭＳ Ｐゴシック" charset="-128"/>
                <a:cs typeface="ＭＳ Ｐゴシック" charset="-128"/>
              </a:rPr>
              <a:t>url</a:t>
            </a:r>
            <a:r>
              <a:rPr lang="en-US" baseline="0" dirty="0" smtClean="0">
                <a:latin typeface="Arial" pitchFamily="-106" charset="0"/>
                <a:ea typeface="ＭＳ Ｐゴシック" charset="-128"/>
                <a:cs typeface="ＭＳ Ｐゴシック" charset="-128"/>
              </a:rPr>
              <a:t> with your cursor. Right click from your mouse to select “Open Hyperlink.”  </a:t>
            </a:r>
            <a:r>
              <a:rPr lang="en-US" dirty="0" smtClean="0">
                <a:latin typeface="Arial" pitchFamily="-106" charset="0"/>
                <a:ea typeface="ＭＳ Ｐゴシック" charset="-128"/>
                <a:cs typeface="ＭＳ Ｐゴシック" charset="-128"/>
              </a:rPr>
              <a:t>The</a:t>
            </a:r>
            <a:r>
              <a:rPr lang="en-US" baseline="0" dirty="0" smtClean="0">
                <a:latin typeface="Arial" pitchFamily="-106" charset="0"/>
                <a:ea typeface="ＭＳ Ｐゴシック" charset="-128"/>
                <a:cs typeface="ＭＳ Ｐゴシック" charset="-128"/>
              </a:rPr>
              <a:t> link will take you to an animated clip of the hydroelectric dam. It also has a detailed hydroelectric generator illustration and a diagram to show how a reservoir is used to met fluctuations in energy demand.</a:t>
            </a:r>
          </a:p>
          <a:p>
            <a:pPr marL="115888" marR="0" indent="-115888" algn="l" defTabSz="914400" rtl="0" eaLnBrk="1" fontAlgn="base" latinLnBrk="0" hangingPunct="1">
              <a:lnSpc>
                <a:spcPct val="100000"/>
              </a:lnSpc>
              <a:spcBef>
                <a:spcPct val="30000"/>
              </a:spcBef>
              <a:spcAft>
                <a:spcPct val="0"/>
              </a:spcAft>
              <a:buClr>
                <a:srgbClr val="006BB5"/>
              </a:buClr>
              <a:buSzTx/>
              <a:buFont typeface="Times" pitchFamily="-106" charset="0"/>
              <a:buChar char="•"/>
              <a:tabLst/>
              <a:defRPr/>
            </a:pPr>
            <a:r>
              <a:rPr lang="en-US" baseline="0" dirty="0" smtClean="0">
                <a:latin typeface="Arial" pitchFamily="-106" charset="0"/>
                <a:ea typeface="ＭＳ Ｐゴシック" charset="-128"/>
                <a:cs typeface="ＭＳ Ｐゴシック" charset="-128"/>
              </a:rPr>
              <a:t>Point out to students that you can see in this photo how the river is dammed forming a reservoir for the hydroelectric plant. This is the </a:t>
            </a:r>
            <a:r>
              <a:rPr lang="en-US" sz="1200" b="0" kern="1200" dirty="0" smtClean="0">
                <a:solidFill>
                  <a:schemeClr val="tx1"/>
                </a:solidFill>
                <a:latin typeface="Arial" pitchFamily="71" charset="0"/>
                <a:ea typeface="ＭＳ Ｐゴシック" pitchFamily="71" charset="-128"/>
                <a:cs typeface="ＭＳ Ｐゴシック" pitchFamily="71" charset="-128"/>
              </a:rPr>
              <a:t>Gordon River in Tasmania, Australia.</a:t>
            </a:r>
            <a:endParaRPr lang="en-US" dirty="0" smtClean="0">
              <a:latin typeface="Arial" pitchFamily="-106" charset="0"/>
              <a:ea typeface="ＭＳ Ｐゴシック" charset="-128"/>
              <a:cs typeface="ＭＳ Ｐゴシック" charset="-128"/>
            </a:endParaRPr>
          </a:p>
          <a:p>
            <a:pPr eaLnBrk="1" hangingPunct="1"/>
            <a:endParaRPr lang="en-US" dirty="0" smtClean="0">
              <a:latin typeface="Arial" pitchFamily="-106" charset="0"/>
              <a:ea typeface="ＭＳ Ｐゴシック" charset="-128"/>
              <a:cs typeface="ＭＳ Ｐゴシック"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A87C9515-D35F-DD4C-A7C6-4C7AA4C2BC26}" type="slidenum">
              <a:rPr lang="en-US">
                <a:latin typeface="Arial" pitchFamily="-106" charset="0"/>
                <a:ea typeface="ＭＳ Ｐゴシック" charset="-128"/>
                <a:cs typeface="ＭＳ Ｐゴシック" charset="-128"/>
              </a:rPr>
              <a:pPr/>
              <a:t>8</a:t>
            </a:fld>
            <a:endParaRPr lang="en-US">
              <a:latin typeface="Arial" pitchFamily="-106" charset="0"/>
              <a:ea typeface="ＭＳ Ｐゴシック" charset="-128"/>
              <a:cs typeface="ＭＳ Ｐゴシック" charset="-128"/>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marL="115888" marR="0" indent="-115888" algn="l" defTabSz="914400" rtl="0" eaLnBrk="1" fontAlgn="base" latinLnBrk="0" hangingPunct="1">
              <a:lnSpc>
                <a:spcPct val="100000"/>
              </a:lnSpc>
              <a:spcBef>
                <a:spcPct val="30000"/>
              </a:spcBef>
              <a:spcAft>
                <a:spcPct val="0"/>
              </a:spcAft>
              <a:buClr>
                <a:srgbClr val="006BB5"/>
              </a:buClr>
              <a:buSzTx/>
              <a:buFont typeface="Times" pitchFamily="-106" charset="0"/>
              <a:buChar char="•"/>
              <a:tabLst/>
              <a:defRPr/>
            </a:pPr>
            <a:r>
              <a:rPr lang="en-US" dirty="0" smtClean="0"/>
              <a:t>There are currently 102 nuclear power plants now operating in the United States (67 PWRs and 35 BWRs).</a:t>
            </a:r>
            <a:endParaRPr lang="en-US" baseline="0" dirty="0" smtClean="0">
              <a:latin typeface="Arial" pitchFamily="-106" charset="0"/>
              <a:ea typeface="ＭＳ Ｐゴシック" charset="-128"/>
              <a:cs typeface="ＭＳ Ｐゴシック" charset="-128"/>
            </a:endParaRPr>
          </a:p>
          <a:p>
            <a:pPr marL="115888" marR="0" indent="-115888" algn="l" defTabSz="914400" rtl="0" eaLnBrk="1" fontAlgn="base" latinLnBrk="0" hangingPunct="1">
              <a:lnSpc>
                <a:spcPct val="100000"/>
              </a:lnSpc>
              <a:spcBef>
                <a:spcPct val="30000"/>
              </a:spcBef>
              <a:spcAft>
                <a:spcPct val="0"/>
              </a:spcAft>
              <a:buClr>
                <a:srgbClr val="006BB5"/>
              </a:buClr>
              <a:buSzTx/>
              <a:buFont typeface="Times" pitchFamily="-106" charset="0"/>
              <a:buChar char="•"/>
              <a:tabLst/>
              <a:defRPr/>
            </a:pPr>
            <a:r>
              <a:rPr lang="en-US" baseline="0" dirty="0" smtClean="0">
                <a:latin typeface="Arial" pitchFamily="-106" charset="0"/>
                <a:ea typeface="ＭＳ Ｐゴシック" charset="-128"/>
                <a:cs typeface="ＭＳ Ｐゴシック" charset="-128"/>
              </a:rPr>
              <a:t>Highlight the </a:t>
            </a:r>
            <a:r>
              <a:rPr lang="en-US" baseline="0" dirty="0" err="1" smtClean="0">
                <a:latin typeface="Arial" pitchFamily="-106" charset="0"/>
                <a:ea typeface="ＭＳ Ｐゴシック" charset="-128"/>
                <a:cs typeface="ＭＳ Ｐゴシック" charset="-128"/>
              </a:rPr>
              <a:t>url</a:t>
            </a:r>
            <a:r>
              <a:rPr lang="en-US" baseline="0" dirty="0" smtClean="0">
                <a:latin typeface="Arial" pitchFamily="-106" charset="0"/>
                <a:ea typeface="ＭＳ Ｐゴシック" charset="-128"/>
                <a:cs typeface="ＭＳ Ｐゴシック" charset="-128"/>
              </a:rPr>
              <a:t> with your cursor. Right click from your mouse to select “Open Hyperlink.”   </a:t>
            </a:r>
            <a:endParaRPr lang="en-US" dirty="0" smtClean="0">
              <a:latin typeface="Arial" pitchFamily="-106" charset="0"/>
              <a:ea typeface="ＭＳ Ｐゴシック" charset="-128"/>
              <a:cs typeface="ＭＳ Ｐゴシック" charset="-128"/>
            </a:endParaRPr>
          </a:p>
          <a:p>
            <a:pPr marL="115888" marR="0" indent="-115888" algn="l" defTabSz="914400" rtl="0" eaLnBrk="1" fontAlgn="base" latinLnBrk="0" hangingPunct="1">
              <a:lnSpc>
                <a:spcPct val="100000"/>
              </a:lnSpc>
              <a:spcBef>
                <a:spcPct val="30000"/>
              </a:spcBef>
              <a:spcAft>
                <a:spcPct val="0"/>
              </a:spcAft>
              <a:buClr>
                <a:srgbClr val="006BB5"/>
              </a:buClr>
              <a:buSzTx/>
              <a:buFont typeface="Times" pitchFamily="-106" charset="0"/>
              <a:buChar char="•"/>
              <a:tabLst/>
              <a:defRPr/>
            </a:pPr>
            <a:r>
              <a:rPr lang="en-US" baseline="0" dirty="0" smtClean="0">
                <a:latin typeface="Arial" pitchFamily="-106" charset="0"/>
                <a:ea typeface="ＭＳ Ｐゴシック" charset="-128"/>
                <a:cs typeface="ＭＳ Ｐゴシック" charset="-128"/>
              </a:rPr>
              <a:t>Click the caption under the diagram of the pressurized water reactor or the boiling water reactor to put the clips into motion.</a:t>
            </a:r>
          </a:p>
          <a:p>
            <a:pPr marL="115888" marR="0" indent="-115888" algn="l" defTabSz="914400" rtl="0" eaLnBrk="1" fontAlgn="base" latinLnBrk="0" hangingPunct="1">
              <a:lnSpc>
                <a:spcPct val="100000"/>
              </a:lnSpc>
              <a:spcBef>
                <a:spcPct val="30000"/>
              </a:spcBef>
              <a:spcAft>
                <a:spcPct val="0"/>
              </a:spcAft>
              <a:buClr>
                <a:srgbClr val="006BB5"/>
              </a:buClr>
              <a:buSzTx/>
              <a:buFont typeface="Times" pitchFamily="-106" charset="0"/>
              <a:buChar char="•"/>
              <a:tabLst/>
              <a:defRPr/>
            </a:pPr>
            <a:endParaRPr lang="en-US" dirty="0" smtClean="0">
              <a:latin typeface="Arial" pitchFamily="-106" charset="0"/>
              <a:ea typeface="ＭＳ Ｐゴシック" charset="-128"/>
              <a:cs typeface="ＭＳ Ｐゴシック" charset="-128"/>
            </a:endParaRPr>
          </a:p>
          <a:p>
            <a:pPr eaLnBrk="1" hangingPunct="1"/>
            <a:endParaRPr lang="en-US" dirty="0" smtClean="0">
              <a:latin typeface="Arial" pitchFamily="-106" charset="0"/>
              <a:ea typeface="ＭＳ Ｐゴシック" charset="-128"/>
              <a:cs typeface="ＭＳ Ｐゴシック"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Pause here for </a:t>
            </a:r>
            <a:r>
              <a:rPr lang="en-US" dirty="0" smtClean="0"/>
              <a:t>students who are visual learners</a:t>
            </a:r>
            <a:r>
              <a:rPr lang="en-US" baseline="0" dirty="0" smtClean="0"/>
              <a:t> to draw their own picture notes. The drawing illustrates a turbine. As steam flows over the blades of the turbine, kinetic energy turns the shaft. </a:t>
            </a:r>
            <a:r>
              <a:rPr lang="en-US" sz="1200" kern="1200" baseline="0" dirty="0" smtClean="0">
                <a:solidFill>
                  <a:schemeClr val="tx1"/>
                </a:solidFill>
                <a:latin typeface="Arial" pitchFamily="71" charset="0"/>
                <a:ea typeface="ＭＳ Ｐゴシック" pitchFamily="71" charset="-128"/>
                <a:cs typeface="ＭＳ Ｐゴシック" pitchFamily="71" charset="-128"/>
              </a:rPr>
              <a:t>A coil of wire attached to the shaft of the </a:t>
            </a:r>
            <a:r>
              <a:rPr lang="en-US" sz="1200" b="1" kern="1200" baseline="0" dirty="0" smtClean="0">
                <a:solidFill>
                  <a:schemeClr val="tx1"/>
                </a:solidFill>
                <a:latin typeface="Arial" pitchFamily="71" charset="0"/>
                <a:ea typeface="ＭＳ Ｐゴシック" pitchFamily="71" charset="-128"/>
                <a:cs typeface="ＭＳ Ｐゴシック" pitchFamily="71" charset="-128"/>
              </a:rPr>
              <a:t>generator </a:t>
            </a:r>
            <a:r>
              <a:rPr lang="en-US" sz="1200" kern="1200" baseline="0" dirty="0" smtClean="0">
                <a:solidFill>
                  <a:schemeClr val="tx1"/>
                </a:solidFill>
                <a:latin typeface="Arial" pitchFamily="71" charset="0"/>
                <a:ea typeface="ＭＳ Ｐゴシック" pitchFamily="71" charset="-128"/>
                <a:cs typeface="ＭＳ Ｐゴシック" pitchFamily="71" charset="-128"/>
              </a:rPr>
              <a:t>turns inside a magnet. This causes</a:t>
            </a:r>
          </a:p>
          <a:p>
            <a:r>
              <a:rPr lang="en-US" sz="1200" kern="1200" baseline="0" dirty="0" smtClean="0">
                <a:solidFill>
                  <a:schemeClr val="tx1"/>
                </a:solidFill>
                <a:latin typeface="Arial" pitchFamily="71" charset="0"/>
                <a:ea typeface="ＭＳ Ｐゴシック" pitchFamily="71" charset="-128"/>
                <a:cs typeface="ＭＳ Ｐゴシック" pitchFamily="71" charset="-128"/>
              </a:rPr>
              <a:t>electrons to flow in the coil – and the flow of these electrons creates electricity.</a:t>
            </a:r>
            <a:endParaRPr lang="en-US" baseline="0" dirty="0" smtClean="0"/>
          </a:p>
          <a:p>
            <a:r>
              <a:rPr lang="en-US" baseline="0" dirty="0" smtClean="0"/>
              <a:t>Define the word </a:t>
            </a:r>
            <a:r>
              <a:rPr lang="en-US" baseline="0" dirty="0" smtClean="0">
                <a:solidFill>
                  <a:srgbClr val="FF0000"/>
                </a:solidFill>
              </a:rPr>
              <a:t>generate as “to produce”. Generate is a word often used in describing the production of electricity.</a:t>
            </a:r>
            <a:endParaRPr lang="en-US" dirty="0">
              <a:solidFill>
                <a:srgbClr val="FF0000"/>
              </a:solidFill>
            </a:endParaRPr>
          </a:p>
        </p:txBody>
      </p:sp>
      <p:sp>
        <p:nvSpPr>
          <p:cNvPr id="4" name="Slide Number Placeholder 3"/>
          <p:cNvSpPr>
            <a:spLocks noGrp="1"/>
          </p:cNvSpPr>
          <p:nvPr>
            <p:ph type="sldNum" sz="quarter" idx="10"/>
          </p:nvPr>
        </p:nvSpPr>
        <p:spPr/>
        <p:txBody>
          <a:bodyPr/>
          <a:lstStyle/>
          <a:p>
            <a:pPr>
              <a:defRPr/>
            </a:pPr>
            <a:fld id="{9BA9A9F3-1811-F441-96B0-826A227C6328}"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Transmitting electricity at high voltage reduces the fraction of energy lost to</a:t>
            </a:r>
            <a:r>
              <a:rPr lang="en-US" baseline="0" dirty="0" smtClean="0"/>
              <a:t> resistance.</a:t>
            </a:r>
          </a:p>
          <a:p>
            <a:r>
              <a:rPr lang="en-US" dirty="0" smtClean="0"/>
              <a:t>Substations reduce the voltage to a lower level for distribution to customers.</a:t>
            </a:r>
            <a:endParaRPr lang="en-US" dirty="0">
              <a:solidFill>
                <a:schemeClr val="tx1"/>
              </a:solidFill>
            </a:endParaRPr>
          </a:p>
        </p:txBody>
      </p:sp>
      <p:sp>
        <p:nvSpPr>
          <p:cNvPr id="4" name="Slide Number Placeholder 3"/>
          <p:cNvSpPr>
            <a:spLocks noGrp="1"/>
          </p:cNvSpPr>
          <p:nvPr>
            <p:ph type="sldNum" sz="quarter" idx="10"/>
          </p:nvPr>
        </p:nvSpPr>
        <p:spPr/>
        <p:txBody>
          <a:bodyPr/>
          <a:lstStyle/>
          <a:p>
            <a:pPr>
              <a:defRPr/>
            </a:pPr>
            <a:fld id="{9BA9A9F3-1811-F441-96B0-826A227C6328}"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Line 19"/>
          <p:cNvSpPr>
            <a:spLocks noChangeShapeType="1"/>
          </p:cNvSpPr>
          <p:nvPr/>
        </p:nvSpPr>
        <p:spPr bwMode="auto">
          <a:xfrm>
            <a:off x="5491163" y="2414588"/>
            <a:ext cx="3652837" cy="0"/>
          </a:xfrm>
          <a:prstGeom prst="line">
            <a:avLst/>
          </a:prstGeom>
          <a:noFill/>
          <a:ln w="12700">
            <a:solidFill>
              <a:schemeClr val="bg1"/>
            </a:solidFill>
            <a:round/>
            <a:headEnd/>
            <a:tailEnd/>
          </a:ln>
          <a:effectLst/>
        </p:spPr>
        <p:txBody>
          <a:bodyPr/>
          <a:lstStyle/>
          <a:p>
            <a:pPr eaLnBrk="0" hangingPunct="0">
              <a:defRPr/>
            </a:pPr>
            <a:endParaRPr lang="en-US">
              <a:latin typeface="Arial" charset="0"/>
              <a:ea typeface="ＭＳ Ｐゴシック" pitchFamily="-110" charset="-128"/>
              <a:cs typeface="+mn-cs"/>
            </a:endParaRPr>
          </a:p>
        </p:txBody>
      </p:sp>
      <p:sp>
        <p:nvSpPr>
          <p:cNvPr id="6" name="Rectangle 5"/>
          <p:cNvSpPr/>
          <p:nvPr userDrawn="1"/>
        </p:nvSpPr>
        <p:spPr bwMode="auto">
          <a:xfrm>
            <a:off x="0" y="757238"/>
            <a:ext cx="9144000" cy="3422650"/>
          </a:xfrm>
          <a:prstGeom prst="rect">
            <a:avLst/>
          </a:prstGeom>
          <a:solidFill>
            <a:schemeClr val="bg1"/>
          </a:solidFill>
          <a:ln w="9525" cap="flat" cmpd="sng" algn="ctr">
            <a:noFill/>
            <a:prstDash val="solid"/>
            <a:round/>
            <a:headEnd type="none" w="med" len="med"/>
            <a:tailEnd type="none" w="med" len="med"/>
          </a:ln>
          <a:effectLst/>
        </p:spPr>
        <p:txBody>
          <a:bodyPr/>
          <a:lstStyle/>
          <a:p>
            <a:pPr eaLnBrk="0" hangingPunct="0">
              <a:defRPr/>
            </a:pPr>
            <a:endParaRPr lang="en-US">
              <a:latin typeface="Arial" charset="0"/>
              <a:ea typeface="ＭＳ Ｐゴシック" pitchFamily="-110" charset="-128"/>
              <a:cs typeface="+mn-cs"/>
            </a:endParaRPr>
          </a:p>
        </p:txBody>
      </p:sp>
      <p:sp>
        <p:nvSpPr>
          <p:cNvPr id="109571" name="Rectangle 3"/>
          <p:cNvSpPr>
            <a:spLocks noGrp="1" noChangeArrowheads="1"/>
          </p:cNvSpPr>
          <p:nvPr>
            <p:ph type="ctrTitle" sz="quarter"/>
          </p:nvPr>
        </p:nvSpPr>
        <p:spPr>
          <a:xfrm>
            <a:off x="1735138" y="4729163"/>
            <a:ext cx="6496050" cy="469900"/>
          </a:xfrm>
        </p:spPr>
        <p:txBody>
          <a:bodyPr lIns="91440" tIns="45720" rIns="91440" bIns="45720"/>
          <a:lstStyle>
            <a:lvl1pPr>
              <a:defRPr sz="2400">
                <a:solidFill>
                  <a:srgbClr val="006BB5"/>
                </a:solidFill>
              </a:defRPr>
            </a:lvl1pPr>
          </a:lstStyle>
          <a:p>
            <a:r>
              <a:rPr lang="en-US" dirty="0"/>
              <a:t>Click to edit Master title style</a:t>
            </a:r>
          </a:p>
        </p:txBody>
      </p:sp>
      <p:sp>
        <p:nvSpPr>
          <p:cNvPr id="109572" name="Rectangle 4"/>
          <p:cNvSpPr>
            <a:spLocks noGrp="1" noChangeArrowheads="1"/>
          </p:cNvSpPr>
          <p:nvPr>
            <p:ph type="subTitle" sz="quarter" idx="1"/>
          </p:nvPr>
        </p:nvSpPr>
        <p:spPr>
          <a:xfrm>
            <a:off x="1735138" y="5194300"/>
            <a:ext cx="6496050" cy="560388"/>
          </a:xfrm>
        </p:spPr>
        <p:txBody>
          <a:bodyPr lIns="91440" tIns="45720" rIns="91440" bIns="45720"/>
          <a:lstStyle>
            <a:lvl1pPr marL="0" indent="0">
              <a:buFontTx/>
              <a:buNone/>
              <a:defRPr sz="1400"/>
            </a:lvl1pPr>
          </a:lstStyle>
          <a:p>
            <a:r>
              <a:rPr lang="en-US" dirty="0"/>
              <a:t>Click to edit Master subtitle style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1"/>
          </p:nvPr>
        </p:nvSpPr>
        <p:spPr/>
        <p:txBody>
          <a:bodyPr/>
          <a:lstStyle>
            <a:lvl1pPr>
              <a:defRPr/>
            </a:lvl1pPr>
          </a:lstStyle>
          <a:p>
            <a:pPr>
              <a:defRPr/>
            </a:pPr>
            <a:fld id="{EF19C9D2-B459-A04C-B2E0-A48257E198C5}" type="slidenum">
              <a:rPr lang="en-US"/>
              <a:pPr>
                <a:defRPr/>
              </a:pPr>
              <a:t>‹#›</a:t>
            </a:fld>
            <a:endParaRPr lang="en-US" sz="12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5778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5778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1"/>
          </p:nvPr>
        </p:nvSpPr>
        <p:spPr/>
        <p:txBody>
          <a:bodyPr/>
          <a:lstStyle>
            <a:lvl1pPr>
              <a:defRPr/>
            </a:lvl1pPr>
          </a:lstStyle>
          <a:p>
            <a:pPr>
              <a:defRPr/>
            </a:pPr>
            <a:fld id="{84BA647E-2148-5B48-AD75-8F6CBE23D1E6}" type="slidenum">
              <a:rPr lang="en-US"/>
              <a:pPr>
                <a:defRPr/>
              </a:pPr>
              <a:t>‹#›</a:t>
            </a:fld>
            <a:endParaRPr lang="en-US" sz="120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275388" cy="13795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709738"/>
            <a:ext cx="8229600" cy="4068762"/>
          </a:xfrm>
        </p:spPr>
        <p:txBody>
          <a:bodyPr/>
          <a:lstStyle/>
          <a:p>
            <a:pPr lvl="0"/>
            <a:endParaRPr lang="en-US" noProof="0"/>
          </a:p>
        </p:txBody>
      </p:sp>
      <p:sp>
        <p:nvSpPr>
          <p:cNvPr id="5" name="Slide Number Placeholder 4"/>
          <p:cNvSpPr>
            <a:spLocks noGrp="1"/>
          </p:cNvSpPr>
          <p:nvPr>
            <p:ph type="sldNum" sz="quarter" idx="11"/>
          </p:nvPr>
        </p:nvSpPr>
        <p:spPr/>
        <p:txBody>
          <a:bodyPr/>
          <a:lstStyle>
            <a:lvl1pPr>
              <a:defRPr/>
            </a:lvl1pPr>
          </a:lstStyle>
          <a:p>
            <a:pPr>
              <a:defRPr/>
            </a:pPr>
            <a:fld id="{7395C03B-5D19-7A49-9B0D-E9A8EE0030A2}" type="slidenum">
              <a:rPr lang="en-US"/>
              <a:pPr>
                <a:defRPr/>
              </a:pPr>
              <a:t>‹#›</a:t>
            </a:fld>
            <a:endParaRPr lang="en-US" sz="1200">
              <a:solidFill>
                <a:schemeClr val="tx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275388" cy="1379538"/>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09738"/>
            <a:ext cx="4038600" cy="4068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709738"/>
            <a:ext cx="4038600" cy="19573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819525"/>
            <a:ext cx="4038600" cy="1958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1"/>
          </p:nvPr>
        </p:nvSpPr>
        <p:spPr/>
        <p:txBody>
          <a:bodyPr/>
          <a:lstStyle>
            <a:lvl1pPr>
              <a:defRPr/>
            </a:lvl1pPr>
          </a:lstStyle>
          <a:p>
            <a:pPr>
              <a:defRPr/>
            </a:pPr>
            <a:fld id="{32BE0C8B-5DC9-C244-82AC-F96E5AA766F0}" type="slidenum">
              <a:rPr lang="en-US"/>
              <a:pPr>
                <a:defRPr/>
              </a:pPr>
              <a:t>‹#›</a:t>
            </a:fld>
            <a:endParaRPr lang="en-US" sz="12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4"/>
          <p:cNvSpPr>
            <a:spLocks noGrp="1"/>
          </p:cNvSpPr>
          <p:nvPr>
            <p:ph type="sldNum" sz="quarter" idx="11"/>
          </p:nvPr>
        </p:nvSpPr>
        <p:spPr/>
        <p:txBody>
          <a:bodyPr/>
          <a:lstStyle>
            <a:lvl1pPr>
              <a:defRPr/>
            </a:lvl1pPr>
          </a:lstStyle>
          <a:p>
            <a:pPr>
              <a:defRPr/>
            </a:pPr>
            <a:fld id="{5465A750-1589-154E-AF8D-C56D998487AB}" type="slidenum">
              <a:rPr lang="en-US"/>
              <a:pPr>
                <a:defRPr/>
              </a:pPr>
              <a:t>‹#›</a:t>
            </a:fld>
            <a:endParaRPr lang="en-US" sz="1200" dirty="0">
              <a:solidFill>
                <a:schemeClr val="tx1"/>
              </a:solidFill>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5" name="Slide Number Placeholder 4"/>
          <p:cNvSpPr>
            <a:spLocks noGrp="1"/>
          </p:cNvSpPr>
          <p:nvPr>
            <p:ph type="sldNum" sz="quarter" idx="11"/>
          </p:nvPr>
        </p:nvSpPr>
        <p:spPr/>
        <p:txBody>
          <a:bodyPr/>
          <a:lstStyle>
            <a:lvl1pPr>
              <a:defRPr/>
            </a:lvl1pPr>
          </a:lstStyle>
          <a:p>
            <a:pPr>
              <a:defRPr/>
            </a:pPr>
            <a:fld id="{E27D63D8-09F3-404F-A5A3-D241E7C90434}" type="slidenum">
              <a:rPr lang="en-US"/>
              <a:pPr>
                <a:defRPr/>
              </a:pPr>
              <a:t>‹#›</a:t>
            </a:fld>
            <a:endParaRPr lang="en-US" sz="1200">
              <a:solidFill>
                <a:schemeClr val="tx1"/>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09738"/>
            <a:ext cx="4038600" cy="4068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09738"/>
            <a:ext cx="4038600" cy="4068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1"/>
          </p:nvPr>
        </p:nvSpPr>
        <p:spPr/>
        <p:txBody>
          <a:bodyPr/>
          <a:lstStyle>
            <a:lvl1pPr>
              <a:defRPr/>
            </a:lvl1pPr>
          </a:lstStyle>
          <a:p>
            <a:pPr>
              <a:defRPr/>
            </a:pPr>
            <a:fld id="{A913F7B9-F6A8-6549-8F7C-A64E277921A1}" type="slidenum">
              <a:rPr lang="en-US"/>
              <a:pPr>
                <a:defRPr/>
              </a:pPr>
              <a:t>‹#›</a:t>
            </a:fld>
            <a:endParaRPr lang="en-US" sz="1200">
              <a:solidFill>
                <a:schemeClr val="tx1"/>
              </a:solidFil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7"/>
          <p:cNvSpPr>
            <a:spLocks noGrp="1"/>
          </p:cNvSpPr>
          <p:nvPr>
            <p:ph type="sldNum" sz="quarter" idx="11"/>
          </p:nvPr>
        </p:nvSpPr>
        <p:spPr/>
        <p:txBody>
          <a:bodyPr/>
          <a:lstStyle>
            <a:lvl1pPr>
              <a:defRPr/>
            </a:lvl1pPr>
          </a:lstStyle>
          <a:p>
            <a:pPr>
              <a:defRPr/>
            </a:pPr>
            <a:fld id="{5226122B-AA23-864B-B2D7-516CD133033B}" type="slidenum">
              <a:rPr lang="en-US"/>
              <a:pPr>
                <a:defRPr/>
              </a:pPr>
              <a:t>‹#›</a:t>
            </a:fld>
            <a:endParaRPr lang="en-US" sz="12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3"/>
          <p:cNvSpPr>
            <a:spLocks noGrp="1"/>
          </p:cNvSpPr>
          <p:nvPr>
            <p:ph type="sldNum" sz="quarter" idx="11"/>
          </p:nvPr>
        </p:nvSpPr>
        <p:spPr/>
        <p:txBody>
          <a:bodyPr/>
          <a:lstStyle>
            <a:lvl1pPr>
              <a:defRPr/>
            </a:lvl1pPr>
          </a:lstStyle>
          <a:p>
            <a:pPr>
              <a:defRPr/>
            </a:pPr>
            <a:fld id="{1DC77F3A-7A9D-5946-82B3-996B872F06D9}" type="slidenum">
              <a:rPr lang="en-US"/>
              <a:pPr>
                <a:defRPr/>
              </a:pPr>
              <a:t>‹#›</a:t>
            </a:fld>
            <a:endParaRPr lang="en-US" sz="12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lvl1pPr>
              <a:defRPr/>
            </a:lvl1pPr>
          </a:lstStyle>
          <a:p>
            <a:pPr>
              <a:defRPr/>
            </a:pPr>
            <a:fld id="{0FE7A0B9-57E7-9A41-A036-E29DEA4C2F64}" type="slidenum">
              <a:rPr lang="en-US"/>
              <a:pPr>
                <a:defRPr/>
              </a:pPr>
              <a:t>‹#›</a:t>
            </a:fld>
            <a:endParaRPr lang="en-US" sz="12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5"/>
          <p:cNvSpPr>
            <a:spLocks noGrp="1"/>
          </p:cNvSpPr>
          <p:nvPr>
            <p:ph type="sldNum" sz="quarter" idx="11"/>
          </p:nvPr>
        </p:nvSpPr>
        <p:spPr/>
        <p:txBody>
          <a:bodyPr/>
          <a:lstStyle>
            <a:lvl1pPr>
              <a:defRPr/>
            </a:lvl1pPr>
          </a:lstStyle>
          <a:p>
            <a:pPr>
              <a:defRPr/>
            </a:pPr>
            <a:fld id="{596DA4FD-C138-3C43-AFF6-50213ADC89DD}" type="slidenum">
              <a:rPr lang="en-US"/>
              <a:pPr>
                <a:defRPr/>
              </a:pPr>
              <a:t>‹#›</a:t>
            </a:fld>
            <a:endParaRPr lang="en-US" sz="12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5"/>
          <p:cNvSpPr>
            <a:spLocks noGrp="1"/>
          </p:cNvSpPr>
          <p:nvPr>
            <p:ph type="sldNum" sz="quarter" idx="11"/>
          </p:nvPr>
        </p:nvSpPr>
        <p:spPr/>
        <p:txBody>
          <a:bodyPr/>
          <a:lstStyle>
            <a:lvl1pPr>
              <a:defRPr/>
            </a:lvl1pPr>
          </a:lstStyle>
          <a:p>
            <a:pPr>
              <a:defRPr/>
            </a:pPr>
            <a:fld id="{3AF22279-AC4B-864E-8B0C-979BC76DBEFE}" type="slidenum">
              <a:rPr lang="en-US"/>
              <a:pPr>
                <a:defRPr/>
              </a:pPr>
              <a:t>‹#›</a:t>
            </a:fld>
            <a:endParaRPr lang="en-US" sz="12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file://localhost/Current%20Work/G11-0034%20HWCS%20Craver%20Presentation%20template/Artwork/Small%20Background.jpg"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1"/>
          <p:cNvPicPr>
            <a:picLocks noChangeAspect="1" noChangeArrowheads="1"/>
          </p:cNvPicPr>
          <p:nvPr userDrawn="1"/>
        </p:nvPicPr>
        <p:blipFill>
          <a:blip r:embed="rId15" r:link="rId16" cstate="screen"/>
          <a:stretch>
            <a:fillRect/>
          </a:stretch>
        </p:blipFill>
        <p:spPr bwMode="auto">
          <a:xfrm>
            <a:off x="0" y="7937"/>
            <a:ext cx="9144000" cy="1371600"/>
          </a:xfrm>
          <a:prstGeom prst="rect">
            <a:avLst/>
          </a:prstGeom>
          <a:noFill/>
          <a:ln w="9525">
            <a:noFill/>
            <a:round/>
            <a:headEnd/>
            <a:tailEnd/>
          </a:ln>
        </p:spPr>
      </p:pic>
      <p:sp>
        <p:nvSpPr>
          <p:cNvPr id="1027" name="Rectangle 4"/>
          <p:cNvSpPr>
            <a:spLocks noGrp="1" noChangeArrowheads="1"/>
          </p:cNvSpPr>
          <p:nvPr>
            <p:ph type="body" idx="1"/>
          </p:nvPr>
        </p:nvSpPr>
        <p:spPr bwMode="auto">
          <a:xfrm>
            <a:off x="457200" y="1709738"/>
            <a:ext cx="8229600" cy="40687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29" name="Rectangle 6"/>
          <p:cNvSpPr>
            <a:spLocks noGrp="1" noChangeArrowheads="1"/>
          </p:cNvSpPr>
          <p:nvPr>
            <p:ph type="title"/>
          </p:nvPr>
        </p:nvSpPr>
        <p:spPr bwMode="auto">
          <a:xfrm>
            <a:off x="457200" y="0"/>
            <a:ext cx="8220854" cy="1379538"/>
          </a:xfrm>
          <a:prstGeom prst="rect">
            <a:avLst/>
          </a:prstGeom>
          <a:noFill/>
          <a:ln w="9525">
            <a:noFill/>
            <a:miter lim="800000"/>
            <a:headEnd/>
            <a:tailEnd/>
          </a:ln>
          <a:effectLst>
            <a:outerShdw blurRad="50800" dist="38100" dir="2700000">
              <a:srgbClr val="000000">
                <a:alpha val="43000"/>
              </a:srgbClr>
            </a:outerShdw>
          </a:effectLst>
        </p:spPr>
        <p:txBody>
          <a:bodyPr vert="horz" wrap="square" lIns="0" tIns="0" rIns="0" bIns="0" numCol="1" anchor="ctr" anchorCtr="0" compatLnSpc="1">
            <a:prstTxWarp prst="textNoShape">
              <a:avLst/>
            </a:prstTxWarp>
          </a:bodyPr>
          <a:lstStyle/>
          <a:p>
            <a:pPr lvl="0"/>
            <a:r>
              <a:rPr lang="en-US" dirty="0"/>
              <a:t>Click to edit Master title style</a:t>
            </a:r>
          </a:p>
        </p:txBody>
      </p:sp>
      <p:sp>
        <p:nvSpPr>
          <p:cNvPr id="108551" name="Rectangle 7"/>
          <p:cNvSpPr>
            <a:spLocks noGrp="1" noChangeArrowheads="1"/>
          </p:cNvSpPr>
          <p:nvPr>
            <p:ph type="sldNum" sz="quarter" idx="4"/>
          </p:nvPr>
        </p:nvSpPr>
        <p:spPr bwMode="auto">
          <a:xfrm flipH="1">
            <a:off x="457200" y="6373813"/>
            <a:ext cx="355600" cy="3206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eaLnBrk="0" hangingPunct="0">
              <a:defRPr sz="1000">
                <a:solidFill>
                  <a:srgbClr val="0067B1"/>
                </a:solidFill>
                <a:latin typeface="Arial" charset="0"/>
                <a:ea typeface="ＭＳ Ｐゴシック" pitchFamily="-106" charset="-128"/>
                <a:cs typeface="ＭＳ Ｐゴシック" pitchFamily="-106" charset="-128"/>
              </a:defRPr>
            </a:lvl1pPr>
          </a:lstStyle>
          <a:p>
            <a:pPr>
              <a:defRPr/>
            </a:pPr>
            <a:fld id="{4479B32A-9C92-5A4C-A3CF-1AB171BA6A78}" type="slidenum">
              <a:rPr lang="en-US"/>
              <a:pPr>
                <a:defRPr/>
              </a:pPr>
              <a:t>‹#›</a:t>
            </a:fld>
            <a:endParaRPr lang="en-US" sz="1200" dirty="0"/>
          </a:p>
        </p:txBody>
      </p:sp>
      <p:sp>
        <p:nvSpPr>
          <p:cNvPr id="108553" name="Rectangle 9"/>
          <p:cNvSpPr>
            <a:spLocks noChangeArrowheads="1"/>
          </p:cNvSpPr>
          <p:nvPr/>
        </p:nvSpPr>
        <p:spPr bwMode="auto">
          <a:xfrm>
            <a:off x="0" y="6503278"/>
            <a:ext cx="9144000" cy="87312"/>
          </a:xfrm>
          <a:prstGeom prst="rect">
            <a:avLst/>
          </a:prstGeom>
          <a:noFill/>
          <a:ln w="9525">
            <a:noFill/>
            <a:miter lim="800000"/>
            <a:headEnd/>
            <a:tailEnd/>
          </a:ln>
        </p:spPr>
        <p:txBody>
          <a:bodyPr/>
          <a:lstStyle/>
          <a:p>
            <a:pPr algn="ctr" eaLnBrk="0" hangingPunct="0">
              <a:defRPr/>
            </a:pPr>
            <a:endParaRPr lang="en-US" sz="800" dirty="0">
              <a:latin typeface="Arial" charset="0"/>
              <a:ea typeface="ＭＳ Ｐゴシック" pitchFamily="-110" charset="-128"/>
              <a:cs typeface="+mn-cs"/>
            </a:endParaRPr>
          </a:p>
        </p:txBody>
      </p:sp>
      <p:sp>
        <p:nvSpPr>
          <p:cNvPr id="12" name="Rectangle 9"/>
          <p:cNvSpPr>
            <a:spLocks noChangeArrowheads="1"/>
          </p:cNvSpPr>
          <p:nvPr userDrawn="1"/>
        </p:nvSpPr>
        <p:spPr bwMode="auto">
          <a:xfrm>
            <a:off x="0" y="6410528"/>
            <a:ext cx="9144000" cy="157663"/>
          </a:xfrm>
          <a:prstGeom prst="rect">
            <a:avLst/>
          </a:prstGeom>
          <a:noFill/>
          <a:ln w="9525">
            <a:noFill/>
            <a:miter lim="800000"/>
            <a:headEnd/>
            <a:tailEnd/>
          </a:ln>
        </p:spPr>
        <p:txBody>
          <a:bodyPr/>
          <a:lstStyle/>
          <a:p>
            <a:pPr algn="ctr" eaLnBrk="0" hangingPunct="0">
              <a:defRPr/>
            </a:pPr>
            <a:endParaRPr lang="en-US" sz="800" dirty="0">
              <a:latin typeface="Arial" charset="0"/>
              <a:ea typeface="ＭＳ Ｐゴシック" pitchFamily="-110" charset="-128"/>
              <a:cs typeface="+mn-cs"/>
            </a:endParaRPr>
          </a:p>
        </p:txBody>
      </p:sp>
    </p:spTree>
  </p:cSld>
  <p:clrMap bg1="lt1" tx1="dk1" bg2="lt2" tx2="dk2" accent1="accent1" accent2="accent2" accent3="accent3" accent4="accent4" accent5="accent5" accent6="accent6" hlink="hlink" folHlink="folHlink"/>
  <p:sldLayoutIdLst>
    <p:sldLayoutId id="2147484134" r:id="rId1"/>
    <p:sldLayoutId id="2147484135" r:id="rId2"/>
    <p:sldLayoutId id="2147484136" r:id="rId3"/>
    <p:sldLayoutId id="2147484137" r:id="rId4"/>
    <p:sldLayoutId id="2147484138" r:id="rId5"/>
    <p:sldLayoutId id="2147484139" r:id="rId6"/>
    <p:sldLayoutId id="2147484140" r:id="rId7"/>
    <p:sldLayoutId id="2147484141" r:id="rId8"/>
    <p:sldLayoutId id="2147484142" r:id="rId9"/>
    <p:sldLayoutId id="2147484143" r:id="rId10"/>
    <p:sldLayoutId id="2147484144" r:id="rId11"/>
    <p:sldLayoutId id="2147484145" r:id="rId12"/>
    <p:sldLayoutId id="2147484146" r:id="rId13"/>
  </p:sldLayoutIdLst>
  <p:timing>
    <p:tnLst>
      <p:par>
        <p:cTn id="1" dur="indefinite" restart="never" nodeType="tmRoot"/>
      </p:par>
    </p:tnLst>
  </p:timing>
  <p:hf hdr="0" ftr="0" dt="0"/>
  <p:txStyles>
    <p:titleStyle>
      <a:lvl1pPr algn="l" rtl="0" eaLnBrk="0" fontAlgn="base" hangingPunct="0">
        <a:lnSpc>
          <a:spcPct val="110000"/>
        </a:lnSpc>
        <a:spcBef>
          <a:spcPct val="0"/>
        </a:spcBef>
        <a:spcAft>
          <a:spcPct val="0"/>
        </a:spcAft>
        <a:defRPr sz="2200" b="1">
          <a:solidFill>
            <a:schemeClr val="bg1"/>
          </a:solidFill>
          <a:latin typeface="+mj-lt"/>
          <a:ea typeface="+mj-ea"/>
          <a:cs typeface="ＭＳ Ｐゴシック" pitchFamily="-106" charset="-128"/>
        </a:defRPr>
      </a:lvl1pPr>
      <a:lvl2pPr algn="l" rtl="0" eaLnBrk="0" fontAlgn="base" hangingPunct="0">
        <a:lnSpc>
          <a:spcPct val="110000"/>
        </a:lnSpc>
        <a:spcBef>
          <a:spcPct val="0"/>
        </a:spcBef>
        <a:spcAft>
          <a:spcPct val="0"/>
        </a:spcAft>
        <a:defRPr sz="2200" b="1">
          <a:solidFill>
            <a:schemeClr val="bg1"/>
          </a:solidFill>
          <a:latin typeface="Arial" charset="0"/>
          <a:ea typeface="ＭＳ Ｐゴシック" pitchFamily="-110" charset="-128"/>
          <a:cs typeface="ＭＳ Ｐゴシック" pitchFamily="-106" charset="-128"/>
        </a:defRPr>
      </a:lvl2pPr>
      <a:lvl3pPr algn="l" rtl="0" eaLnBrk="0" fontAlgn="base" hangingPunct="0">
        <a:lnSpc>
          <a:spcPct val="110000"/>
        </a:lnSpc>
        <a:spcBef>
          <a:spcPct val="0"/>
        </a:spcBef>
        <a:spcAft>
          <a:spcPct val="0"/>
        </a:spcAft>
        <a:defRPr sz="2200" b="1">
          <a:solidFill>
            <a:schemeClr val="bg1"/>
          </a:solidFill>
          <a:latin typeface="Arial" charset="0"/>
          <a:ea typeface="ＭＳ Ｐゴシック" pitchFamily="-110" charset="-128"/>
          <a:cs typeface="ＭＳ Ｐゴシック" pitchFamily="-106" charset="-128"/>
        </a:defRPr>
      </a:lvl3pPr>
      <a:lvl4pPr algn="l" rtl="0" eaLnBrk="0" fontAlgn="base" hangingPunct="0">
        <a:lnSpc>
          <a:spcPct val="110000"/>
        </a:lnSpc>
        <a:spcBef>
          <a:spcPct val="0"/>
        </a:spcBef>
        <a:spcAft>
          <a:spcPct val="0"/>
        </a:spcAft>
        <a:defRPr sz="2200" b="1">
          <a:solidFill>
            <a:schemeClr val="bg1"/>
          </a:solidFill>
          <a:latin typeface="Arial" charset="0"/>
          <a:ea typeface="ＭＳ Ｐゴシック" pitchFamily="-110" charset="-128"/>
          <a:cs typeface="ＭＳ Ｐゴシック" pitchFamily="-106" charset="-128"/>
        </a:defRPr>
      </a:lvl4pPr>
      <a:lvl5pPr algn="l" rtl="0" eaLnBrk="0" fontAlgn="base" hangingPunct="0">
        <a:lnSpc>
          <a:spcPct val="110000"/>
        </a:lnSpc>
        <a:spcBef>
          <a:spcPct val="0"/>
        </a:spcBef>
        <a:spcAft>
          <a:spcPct val="0"/>
        </a:spcAft>
        <a:defRPr sz="2200" b="1">
          <a:solidFill>
            <a:schemeClr val="bg1"/>
          </a:solidFill>
          <a:latin typeface="Arial" charset="0"/>
          <a:ea typeface="ＭＳ Ｐゴシック" pitchFamily="-110" charset="-128"/>
          <a:cs typeface="ＭＳ Ｐゴシック" pitchFamily="-106" charset="-128"/>
        </a:defRPr>
      </a:lvl5pPr>
      <a:lvl6pPr marL="457200" algn="l" rtl="0" fontAlgn="base">
        <a:lnSpc>
          <a:spcPct val="110000"/>
        </a:lnSpc>
        <a:spcBef>
          <a:spcPct val="0"/>
        </a:spcBef>
        <a:spcAft>
          <a:spcPct val="0"/>
        </a:spcAft>
        <a:defRPr sz="2200" b="1">
          <a:solidFill>
            <a:schemeClr val="bg1"/>
          </a:solidFill>
          <a:latin typeface="Arial" charset="0"/>
          <a:ea typeface="ＭＳ Ｐゴシック" pitchFamily="-110" charset="-128"/>
        </a:defRPr>
      </a:lvl6pPr>
      <a:lvl7pPr marL="914400" algn="l" rtl="0" fontAlgn="base">
        <a:lnSpc>
          <a:spcPct val="110000"/>
        </a:lnSpc>
        <a:spcBef>
          <a:spcPct val="0"/>
        </a:spcBef>
        <a:spcAft>
          <a:spcPct val="0"/>
        </a:spcAft>
        <a:defRPr sz="2200" b="1">
          <a:solidFill>
            <a:schemeClr val="bg1"/>
          </a:solidFill>
          <a:latin typeface="Arial" charset="0"/>
          <a:ea typeface="ＭＳ Ｐゴシック" pitchFamily="-110" charset="-128"/>
        </a:defRPr>
      </a:lvl7pPr>
      <a:lvl8pPr marL="1371600" algn="l" rtl="0" fontAlgn="base">
        <a:lnSpc>
          <a:spcPct val="110000"/>
        </a:lnSpc>
        <a:spcBef>
          <a:spcPct val="0"/>
        </a:spcBef>
        <a:spcAft>
          <a:spcPct val="0"/>
        </a:spcAft>
        <a:defRPr sz="2200" b="1">
          <a:solidFill>
            <a:schemeClr val="bg1"/>
          </a:solidFill>
          <a:latin typeface="Arial" charset="0"/>
          <a:ea typeface="ＭＳ Ｐゴシック" pitchFamily="-110" charset="-128"/>
        </a:defRPr>
      </a:lvl8pPr>
      <a:lvl9pPr marL="1828800" algn="l" rtl="0" fontAlgn="base">
        <a:lnSpc>
          <a:spcPct val="110000"/>
        </a:lnSpc>
        <a:spcBef>
          <a:spcPct val="0"/>
        </a:spcBef>
        <a:spcAft>
          <a:spcPct val="0"/>
        </a:spcAft>
        <a:defRPr sz="2200" b="1">
          <a:solidFill>
            <a:schemeClr val="bg1"/>
          </a:solidFill>
          <a:latin typeface="Arial" charset="0"/>
          <a:ea typeface="ＭＳ Ｐゴシック" pitchFamily="-110" charset="-128"/>
        </a:defRPr>
      </a:lvl9pPr>
    </p:titleStyle>
    <p:bodyStyle>
      <a:lvl1pPr marL="176213" indent="-176213" algn="l" rtl="0" eaLnBrk="0" fontAlgn="base" hangingPunct="0">
        <a:spcBef>
          <a:spcPct val="20000"/>
        </a:spcBef>
        <a:spcAft>
          <a:spcPct val="0"/>
        </a:spcAft>
        <a:buClr>
          <a:schemeClr val="accent1"/>
        </a:buClr>
        <a:buChar char="•"/>
        <a:defRPr>
          <a:solidFill>
            <a:schemeClr val="tx1"/>
          </a:solidFill>
          <a:latin typeface="+mn-lt"/>
          <a:ea typeface="+mn-ea"/>
          <a:cs typeface="ＭＳ Ｐゴシック" pitchFamily="-106" charset="-128"/>
        </a:defRPr>
      </a:lvl1pPr>
      <a:lvl2pPr marL="682625" indent="-225425" algn="l" rtl="0" eaLnBrk="0" fontAlgn="base" hangingPunct="0">
        <a:spcBef>
          <a:spcPct val="20000"/>
        </a:spcBef>
        <a:spcAft>
          <a:spcPct val="0"/>
        </a:spcAft>
        <a:buClr>
          <a:schemeClr val="bg2"/>
        </a:buClr>
        <a:buSzPct val="90000"/>
        <a:buChar char="–"/>
        <a:defRPr sz="1600">
          <a:solidFill>
            <a:schemeClr val="tx1"/>
          </a:solidFill>
          <a:latin typeface="+mn-lt"/>
          <a:ea typeface="+mn-ea"/>
          <a:cs typeface="ＭＳ Ｐゴシック" pitchFamily="-106" charset="-128"/>
        </a:defRPr>
      </a:lvl2pPr>
      <a:lvl3pPr marL="922338" indent="-180975" algn="l" rtl="0" eaLnBrk="0" fontAlgn="base" hangingPunct="0">
        <a:spcBef>
          <a:spcPct val="20000"/>
        </a:spcBef>
        <a:spcAft>
          <a:spcPct val="0"/>
        </a:spcAft>
        <a:buClr>
          <a:schemeClr val="accent1"/>
        </a:buClr>
        <a:buChar char="•"/>
        <a:defRPr sz="1400">
          <a:solidFill>
            <a:schemeClr val="tx1"/>
          </a:solidFill>
          <a:latin typeface="+mn-lt"/>
          <a:ea typeface="+mn-ea"/>
          <a:cs typeface="ＭＳ Ｐゴシック" pitchFamily="-106" charset="-128"/>
        </a:defRPr>
      </a:lvl3pPr>
      <a:lvl4pPr marL="1428750" indent="-228600" algn="l" rtl="0" eaLnBrk="0" fontAlgn="base" hangingPunct="0">
        <a:spcBef>
          <a:spcPct val="20000"/>
        </a:spcBef>
        <a:spcAft>
          <a:spcPct val="0"/>
        </a:spcAft>
        <a:buClr>
          <a:schemeClr val="bg2"/>
        </a:buClr>
        <a:buChar char="»"/>
        <a:defRPr sz="1200">
          <a:solidFill>
            <a:schemeClr val="tx1"/>
          </a:solidFill>
          <a:latin typeface="+mn-lt"/>
          <a:ea typeface="+mn-ea"/>
          <a:cs typeface="ＭＳ Ｐゴシック" pitchFamily="-106" charset="-128"/>
        </a:defRPr>
      </a:lvl4pPr>
      <a:lvl5pPr marL="1771650" indent="-228600" algn="l" rtl="0" eaLnBrk="0" fontAlgn="base" hangingPunct="0">
        <a:spcBef>
          <a:spcPct val="20000"/>
        </a:spcBef>
        <a:spcAft>
          <a:spcPct val="0"/>
        </a:spcAft>
        <a:defRPr sz="2000">
          <a:solidFill>
            <a:schemeClr val="tx1"/>
          </a:solidFill>
          <a:latin typeface="Myriad Pro" pitchFamily="34" charset="0"/>
          <a:ea typeface="+mn-ea"/>
          <a:cs typeface="ＭＳ Ｐゴシック" pitchFamily="-106" charset="-128"/>
        </a:defRPr>
      </a:lvl5pPr>
      <a:lvl6pPr marL="2228850" indent="-228600" algn="l" rtl="0" fontAlgn="base">
        <a:spcBef>
          <a:spcPct val="20000"/>
        </a:spcBef>
        <a:spcAft>
          <a:spcPct val="0"/>
        </a:spcAft>
        <a:defRPr sz="2000">
          <a:solidFill>
            <a:schemeClr val="tx1"/>
          </a:solidFill>
          <a:latin typeface="Myriad Pro" pitchFamily="34" charset="0"/>
          <a:ea typeface="+mn-ea"/>
        </a:defRPr>
      </a:lvl6pPr>
      <a:lvl7pPr marL="2686050" indent="-228600" algn="l" rtl="0" fontAlgn="base">
        <a:spcBef>
          <a:spcPct val="20000"/>
        </a:spcBef>
        <a:spcAft>
          <a:spcPct val="0"/>
        </a:spcAft>
        <a:defRPr sz="2000">
          <a:solidFill>
            <a:schemeClr val="tx1"/>
          </a:solidFill>
          <a:latin typeface="Myriad Pro" pitchFamily="34" charset="0"/>
          <a:ea typeface="+mn-ea"/>
        </a:defRPr>
      </a:lvl7pPr>
      <a:lvl8pPr marL="3143250" indent="-228600" algn="l" rtl="0" fontAlgn="base">
        <a:spcBef>
          <a:spcPct val="20000"/>
        </a:spcBef>
        <a:spcAft>
          <a:spcPct val="0"/>
        </a:spcAft>
        <a:defRPr sz="2000">
          <a:solidFill>
            <a:schemeClr val="tx1"/>
          </a:solidFill>
          <a:latin typeface="Myriad Pro" pitchFamily="34" charset="0"/>
          <a:ea typeface="+mn-ea"/>
        </a:defRPr>
      </a:lvl8pPr>
      <a:lvl9pPr marL="3600450" indent="-228600" algn="l" rtl="0" fontAlgn="base">
        <a:spcBef>
          <a:spcPct val="20000"/>
        </a:spcBef>
        <a:spcAft>
          <a:spcPct val="0"/>
        </a:spcAft>
        <a:defRPr sz="2000">
          <a:solidFill>
            <a:schemeClr val="tx1"/>
          </a:solidFill>
          <a:latin typeface="Myriad Pro" pitchFamily="34" charset="0"/>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image" Target="file://localhost/Current%20Work/G11-0034%20HWCS%20Craver%20Presentation%20template/Artwork/Large%20Background.jp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pbs.org/wgbh/nova/tech/power-grid.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upload.wikimedia.org/wikipedia/commons/9/97/Pylon_ds.jp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eia.doe.gov/cneaf/electricity/page/restructuring/restructure_elect.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eia.doe.gov/stat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hyperlink" Target="http://www.youtube.com/watch?v=SeXG8K5_UvU"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ga.water.usgs.gov/edu/hyhowworks.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www.nrc.gov/reading-rm/basic-ref/students/animated-pwr.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
          <p:cNvPicPr>
            <a:picLocks noChangeAspect="1" noChangeArrowheads="1"/>
          </p:cNvPicPr>
          <p:nvPr/>
        </p:nvPicPr>
        <p:blipFill>
          <a:blip r:embed="rId3" r:link="rId4" cstate="screen"/>
          <a:stretch>
            <a:fillRect/>
          </a:stretch>
        </p:blipFill>
        <p:spPr bwMode="auto">
          <a:xfrm>
            <a:off x="0" y="3228"/>
            <a:ext cx="9144000" cy="4572000"/>
          </a:xfrm>
          <a:prstGeom prst="rect">
            <a:avLst/>
          </a:prstGeom>
          <a:noFill/>
          <a:ln w="9525">
            <a:noFill/>
            <a:round/>
            <a:headEnd/>
            <a:tailEnd/>
          </a:ln>
        </p:spPr>
      </p:pic>
      <p:sp>
        <p:nvSpPr>
          <p:cNvPr id="14" name="Rectangle 6"/>
          <p:cNvSpPr txBox="1">
            <a:spLocks noChangeArrowheads="1"/>
          </p:cNvSpPr>
          <p:nvPr/>
        </p:nvSpPr>
        <p:spPr bwMode="auto">
          <a:xfrm>
            <a:off x="482113" y="0"/>
            <a:ext cx="8184181" cy="9406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mj-lt"/>
                <a:ea typeface="+mj-ea"/>
                <a:cs typeface="ＭＳ Ｐゴシック" pitchFamily="-106" charset="-128"/>
              </a:rPr>
              <a:t>The Harnessed Atom</a:t>
            </a:r>
            <a:endParaRPr kumimoji="0" lang="en-US" sz="2800" b="1" i="0" u="none" strike="noStrike" kern="0" cap="none" spc="0" normalizeH="0" baseline="0" noProof="0" dirty="0">
              <a:ln>
                <a:noFill/>
              </a:ln>
              <a:solidFill>
                <a:schemeClr val="bg1"/>
              </a:solidFill>
              <a:effectLst/>
              <a:uLnTx/>
              <a:uFillTx/>
              <a:latin typeface="+mj-lt"/>
              <a:ea typeface="+mj-ea"/>
              <a:cs typeface="ＭＳ Ｐゴシック" pitchFamily="-106" charset="-128"/>
            </a:endParaRPr>
          </a:p>
        </p:txBody>
      </p:sp>
      <p:sp>
        <p:nvSpPr>
          <p:cNvPr id="29699" name="Rectangle 8"/>
          <p:cNvSpPr>
            <a:spLocks noGrp="1" noChangeArrowheads="1"/>
          </p:cNvSpPr>
          <p:nvPr>
            <p:ph type="ctrTitle"/>
          </p:nvPr>
        </p:nvSpPr>
        <p:spPr>
          <a:xfrm>
            <a:off x="1387548" y="4952112"/>
            <a:ext cx="6368904" cy="1101448"/>
          </a:xfrm>
          <a:effectLst/>
        </p:spPr>
        <p:txBody>
          <a:bodyPr/>
          <a:lstStyle/>
          <a:p>
            <a:pPr algn="ctr" eaLnBrk="1" hangingPunct="1"/>
            <a:r>
              <a:rPr lang="en-US" sz="2000" dirty="0" smtClean="0">
                <a:cs typeface="ＭＳ Ｐゴシック" charset="-128"/>
              </a:rPr>
              <a:t>Lesson Two</a:t>
            </a:r>
            <a:r>
              <a:rPr lang="en-US" sz="3600" dirty="0" smtClean="0">
                <a:cs typeface="ＭＳ Ｐゴシック" charset="-128"/>
              </a:rPr>
              <a:t/>
            </a:r>
            <a:br>
              <a:rPr lang="en-US" sz="3600" dirty="0" smtClean="0">
                <a:cs typeface="ＭＳ Ｐゴシック" charset="-128"/>
              </a:rPr>
            </a:br>
            <a:r>
              <a:rPr lang="en-US" sz="3600" dirty="0" smtClean="0">
                <a:solidFill>
                  <a:schemeClr val="tx1"/>
                </a:solidFill>
                <a:cs typeface="ＭＳ Ｐゴシック" charset="-128"/>
              </a:rPr>
              <a:t>Electricity</a:t>
            </a:r>
            <a:endParaRPr lang="en-US" sz="3600" dirty="0">
              <a:solidFill>
                <a:schemeClr val="tx1"/>
              </a:solidFill>
              <a:cs typeface="ＭＳ Ｐゴシック" charset="-128"/>
            </a:endParaRPr>
          </a:p>
        </p:txBody>
      </p:sp>
      <p:pic>
        <p:nvPicPr>
          <p:cNvPr id="10" name="Picture 9"/>
          <p:cNvPicPr/>
          <p:nvPr/>
        </p:nvPicPr>
        <p:blipFill>
          <a:blip r:embed="rId5" cstate="screen"/>
          <a:srcRect l="15631" t="9974" r="14654" b="37901"/>
          <a:stretch>
            <a:fillRect/>
          </a:stretch>
        </p:blipFill>
        <p:spPr bwMode="auto">
          <a:xfrm>
            <a:off x="2319455" y="847492"/>
            <a:ext cx="4337824" cy="3914079"/>
          </a:xfrm>
          <a:prstGeom prst="rect">
            <a:avLst/>
          </a:prstGeom>
          <a:noFill/>
          <a:ln w="9525">
            <a:noFill/>
            <a:miter lim="800000"/>
            <a:headEnd/>
            <a:tailEnd/>
          </a:ln>
          <a:effectLst>
            <a:outerShdw blurRad="50800" dist="38100" dir="2700000" sx="101000" sy="101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electricity to customers in 3 steps</a:t>
            </a:r>
            <a:endParaRPr lang="en-US" dirty="0"/>
          </a:p>
        </p:txBody>
      </p:sp>
      <p:sp>
        <p:nvSpPr>
          <p:cNvPr id="3" name="Content Placeholder 2"/>
          <p:cNvSpPr>
            <a:spLocks noGrp="1"/>
          </p:cNvSpPr>
          <p:nvPr>
            <p:ph idx="1"/>
          </p:nvPr>
        </p:nvSpPr>
        <p:spPr>
          <a:xfrm>
            <a:off x="468351" y="1581913"/>
            <a:ext cx="8229600" cy="1869803"/>
          </a:xfrm>
        </p:spPr>
        <p:txBody>
          <a:bodyPr/>
          <a:lstStyle/>
          <a:p>
            <a:pPr>
              <a:buNone/>
            </a:pPr>
            <a:r>
              <a:rPr lang="en-US" sz="2000" dirty="0" smtClean="0"/>
              <a:t>Steps in getting electricity to customers: </a:t>
            </a:r>
          </a:p>
          <a:p>
            <a:pPr marL="342900" indent="-342900">
              <a:buFont typeface="+mj-lt"/>
              <a:buAutoNum type="arabicPeriod"/>
            </a:pPr>
            <a:r>
              <a:rPr lang="en-US" sz="2000" b="1" dirty="0" smtClean="0"/>
              <a:t>Generation</a:t>
            </a:r>
            <a:r>
              <a:rPr lang="en-US" sz="2000" dirty="0" smtClean="0"/>
              <a:t> – converting a source of energy to produce electricity </a:t>
            </a:r>
          </a:p>
          <a:p>
            <a:pPr marL="342900" indent="-342900">
              <a:buFont typeface="+mj-lt"/>
              <a:buAutoNum type="arabicPeriod"/>
            </a:pPr>
            <a:r>
              <a:rPr lang="en-US" sz="2000" b="1" dirty="0" smtClean="0"/>
              <a:t>Transmission </a:t>
            </a:r>
            <a:r>
              <a:rPr lang="en-US" sz="2000" dirty="0" smtClean="0"/>
              <a:t>– using high voltage lines from the power plant to send electricity across long distances</a:t>
            </a:r>
          </a:p>
          <a:p>
            <a:pPr marL="342900" indent="-342900">
              <a:buFont typeface="+mj-lt"/>
              <a:buAutoNum type="arabicPeriod"/>
            </a:pPr>
            <a:r>
              <a:rPr lang="en-US" sz="2000" b="1" dirty="0" smtClean="0"/>
              <a:t>Distribution</a:t>
            </a:r>
            <a:r>
              <a:rPr lang="en-US" sz="2000" dirty="0" smtClean="0"/>
              <a:t>– using lower voltage wires to deliver electricity to local customers. </a:t>
            </a:r>
          </a:p>
          <a:p>
            <a:pPr marL="342900" indent="-342900">
              <a:buNone/>
            </a:pPr>
            <a:endParaRPr lang="en-US" sz="2000" dirty="0" smtClean="0"/>
          </a:p>
          <a:p>
            <a:pPr marL="342900" indent="-342900">
              <a:buNone/>
            </a:pPr>
            <a:endParaRPr lang="en-US" sz="2000" dirty="0"/>
          </a:p>
        </p:txBody>
      </p:sp>
      <p:sp>
        <p:nvSpPr>
          <p:cNvPr id="4" name="Slide Number Placeholder 3"/>
          <p:cNvSpPr>
            <a:spLocks noGrp="1"/>
          </p:cNvSpPr>
          <p:nvPr>
            <p:ph type="sldNum" sz="quarter" idx="11"/>
          </p:nvPr>
        </p:nvSpPr>
        <p:spPr/>
        <p:txBody>
          <a:bodyPr/>
          <a:lstStyle/>
          <a:p>
            <a:pPr>
              <a:defRPr/>
            </a:pPr>
            <a:fld id="{5465A750-1589-154E-AF8D-C56D998487AB}" type="slidenum">
              <a:rPr lang="en-US" smtClean="0"/>
              <a:pPr>
                <a:defRPr/>
              </a:pPr>
              <a:t>10</a:t>
            </a:fld>
            <a:endParaRPr lang="en-US" sz="1200" dirty="0">
              <a:solidFill>
                <a:schemeClr val="tx1"/>
              </a:solidFill>
            </a:endParaRPr>
          </a:p>
        </p:txBody>
      </p:sp>
      <p:pic>
        <p:nvPicPr>
          <p:cNvPr id="5" name="Picture 2"/>
          <p:cNvPicPr>
            <a:picLocks noChangeAspect="1" noChangeArrowheads="1"/>
          </p:cNvPicPr>
          <p:nvPr/>
        </p:nvPicPr>
        <p:blipFill>
          <a:blip r:embed="rId3"/>
          <a:srcRect t="24545"/>
          <a:stretch>
            <a:fillRect/>
          </a:stretch>
        </p:blipFill>
        <p:spPr bwMode="auto">
          <a:xfrm>
            <a:off x="571057" y="3792118"/>
            <a:ext cx="8001886" cy="2100089"/>
          </a:xfrm>
          <a:prstGeom prst="rect">
            <a:avLst/>
          </a:prstGeom>
          <a:noFill/>
          <a:ln w="9525">
            <a:noFill/>
            <a:miter lim="800000"/>
            <a:headEnd/>
            <a:tailEnd/>
          </a:ln>
        </p:spPr>
      </p:pic>
      <p:sp>
        <p:nvSpPr>
          <p:cNvPr id="6" name="TextBox 5"/>
          <p:cNvSpPr txBox="1"/>
          <p:nvPr/>
        </p:nvSpPr>
        <p:spPr>
          <a:xfrm>
            <a:off x="4515739" y="5167424"/>
            <a:ext cx="1218603" cy="353943"/>
          </a:xfrm>
          <a:prstGeom prst="rect">
            <a:avLst/>
          </a:prstGeom>
          <a:noFill/>
        </p:spPr>
        <p:txBody>
          <a:bodyPr wrap="none" rtlCol="0">
            <a:spAutoFit/>
          </a:bodyPr>
          <a:lstStyle/>
          <a:p>
            <a:r>
              <a:rPr lang="en-US" sz="1700" dirty="0" smtClean="0">
                <a:solidFill>
                  <a:schemeClr val="tx1">
                    <a:lumMod val="75000"/>
                    <a:lumOff val="25000"/>
                  </a:schemeClr>
                </a:solidFill>
              </a:rPr>
              <a:t>Substation</a:t>
            </a:r>
            <a:endParaRPr lang="en-US" sz="1700" dirty="0">
              <a:solidFill>
                <a:schemeClr val="tx1">
                  <a:lumMod val="75000"/>
                  <a:lumOff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0"/>
            <a:ext cx="8372901" cy="1379538"/>
          </a:xfrm>
        </p:spPr>
        <p:txBody>
          <a:bodyPr/>
          <a:lstStyle/>
          <a:p>
            <a:r>
              <a:rPr lang="en-US" dirty="0" smtClean="0"/>
              <a:t>Electricity can travel hundreds of kilometers before you get it.</a:t>
            </a:r>
            <a:endParaRPr lang="en-US" dirty="0"/>
          </a:p>
        </p:txBody>
      </p:sp>
      <p:sp>
        <p:nvSpPr>
          <p:cNvPr id="3" name="Content Placeholder 2"/>
          <p:cNvSpPr>
            <a:spLocks noGrp="1"/>
          </p:cNvSpPr>
          <p:nvPr>
            <p:ph idx="1"/>
          </p:nvPr>
        </p:nvSpPr>
        <p:spPr>
          <a:xfrm>
            <a:off x="457200" y="1537252"/>
            <a:ext cx="8229600" cy="4500677"/>
          </a:xfrm>
        </p:spPr>
        <p:txBody>
          <a:bodyPr/>
          <a:lstStyle/>
          <a:p>
            <a:pPr>
              <a:buNone/>
            </a:pPr>
            <a:r>
              <a:rPr lang="en-US" sz="2000" dirty="0" smtClean="0"/>
              <a:t>Electric power transmission lines (wires) move large amounts of electric power over long distances. </a:t>
            </a:r>
          </a:p>
          <a:p>
            <a:r>
              <a:rPr lang="en-US" sz="2000" dirty="0" smtClean="0"/>
              <a:t>At the power plant, the electricity voltage is increased for transmission. </a:t>
            </a:r>
          </a:p>
          <a:p>
            <a:r>
              <a:rPr lang="en-US" sz="2000" dirty="0" smtClean="0"/>
              <a:t>The high-voltage electricity goes through the wires of a power grid to a substation. </a:t>
            </a:r>
          </a:p>
          <a:p>
            <a:r>
              <a:rPr lang="en-US" sz="2000" dirty="0" smtClean="0"/>
              <a:t>At a substation, electricity is reduced to lower voltages for distribution to homes, schools, and businesses.</a:t>
            </a:r>
          </a:p>
          <a:p>
            <a:endParaRPr lang="en-US" dirty="0" smtClean="0"/>
          </a:p>
          <a:p>
            <a:pPr>
              <a:buNone/>
            </a:pPr>
            <a:endParaRPr lang="en-US" dirty="0"/>
          </a:p>
        </p:txBody>
      </p:sp>
      <p:sp>
        <p:nvSpPr>
          <p:cNvPr id="4" name="Slide Number Placeholder 3"/>
          <p:cNvSpPr>
            <a:spLocks noGrp="1"/>
          </p:cNvSpPr>
          <p:nvPr>
            <p:ph type="sldNum" sz="quarter" idx="11"/>
          </p:nvPr>
        </p:nvSpPr>
        <p:spPr/>
        <p:txBody>
          <a:bodyPr/>
          <a:lstStyle/>
          <a:p>
            <a:pPr>
              <a:defRPr/>
            </a:pPr>
            <a:fld id="{5465A750-1589-154E-AF8D-C56D998487AB}" type="slidenum">
              <a:rPr lang="en-US" smtClean="0"/>
              <a:pPr>
                <a:defRPr/>
              </a:pPr>
              <a:t>11</a:t>
            </a:fld>
            <a:endParaRPr lang="en-US" sz="1200" dirty="0">
              <a:solidFill>
                <a:schemeClr val="tx1"/>
              </a:solidFill>
            </a:endParaRPr>
          </a:p>
        </p:txBody>
      </p:sp>
      <p:sp>
        <p:nvSpPr>
          <p:cNvPr id="11" name="TextBox 10"/>
          <p:cNvSpPr txBox="1"/>
          <p:nvPr/>
        </p:nvSpPr>
        <p:spPr>
          <a:xfrm>
            <a:off x="729159" y="4233790"/>
            <a:ext cx="1871830" cy="1569660"/>
          </a:xfrm>
          <a:prstGeom prst="rect">
            <a:avLst/>
          </a:prstGeom>
          <a:noFill/>
        </p:spPr>
        <p:txBody>
          <a:bodyPr wrap="square" rtlCol="0">
            <a:spAutoFit/>
          </a:bodyPr>
          <a:lstStyle/>
          <a:p>
            <a:r>
              <a:rPr lang="en-US" dirty="0" smtClean="0"/>
              <a:t>Higher voltage goes to substations</a:t>
            </a:r>
            <a:endParaRPr lang="en-US" dirty="0"/>
          </a:p>
        </p:txBody>
      </p:sp>
      <p:sp>
        <p:nvSpPr>
          <p:cNvPr id="12" name="Right Arrow 11"/>
          <p:cNvSpPr/>
          <p:nvPr/>
        </p:nvSpPr>
        <p:spPr bwMode="auto">
          <a:xfrm>
            <a:off x="2649355" y="4853885"/>
            <a:ext cx="892885" cy="45182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10" charset="-128"/>
            </a:endParaRPr>
          </a:p>
        </p:txBody>
      </p:sp>
      <p:sp>
        <p:nvSpPr>
          <p:cNvPr id="13" name="TextBox 12"/>
          <p:cNvSpPr txBox="1"/>
          <p:nvPr/>
        </p:nvSpPr>
        <p:spPr>
          <a:xfrm>
            <a:off x="3869605" y="4280362"/>
            <a:ext cx="1764254" cy="1569660"/>
          </a:xfrm>
          <a:prstGeom prst="rect">
            <a:avLst/>
          </a:prstGeom>
          <a:noFill/>
        </p:spPr>
        <p:txBody>
          <a:bodyPr wrap="square" rtlCol="0">
            <a:spAutoFit/>
          </a:bodyPr>
          <a:lstStyle/>
          <a:p>
            <a:r>
              <a:rPr lang="en-US" dirty="0" smtClean="0"/>
              <a:t>Lower voltage goes to customers</a:t>
            </a:r>
            <a:endParaRPr lang="en-US" dirty="0"/>
          </a:p>
        </p:txBody>
      </p:sp>
      <p:pic>
        <p:nvPicPr>
          <p:cNvPr id="4102" name="Picture 6"/>
          <p:cNvPicPr>
            <a:picLocks noChangeAspect="1" noChangeArrowheads="1"/>
          </p:cNvPicPr>
          <p:nvPr/>
        </p:nvPicPr>
        <p:blipFill>
          <a:blip r:embed="rId3" cstate="screen"/>
          <a:srcRect/>
          <a:stretch>
            <a:fillRect/>
          </a:stretch>
        </p:blipFill>
        <p:spPr bwMode="auto">
          <a:xfrm>
            <a:off x="6186255" y="3906296"/>
            <a:ext cx="2124075" cy="2390775"/>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power grid?</a:t>
            </a:r>
            <a:endParaRPr lang="en-US" dirty="0"/>
          </a:p>
        </p:txBody>
      </p:sp>
      <p:sp>
        <p:nvSpPr>
          <p:cNvPr id="3" name="Content Placeholder 2"/>
          <p:cNvSpPr>
            <a:spLocks noGrp="1"/>
          </p:cNvSpPr>
          <p:nvPr>
            <p:ph idx="1"/>
          </p:nvPr>
        </p:nvSpPr>
        <p:spPr/>
        <p:txBody>
          <a:bodyPr/>
          <a:lstStyle/>
          <a:p>
            <a:pPr>
              <a:buNone/>
            </a:pPr>
            <a:r>
              <a:rPr lang="en-US" sz="2000" dirty="0" smtClean="0"/>
              <a:t>The high-voltage electric current is carried through the </a:t>
            </a:r>
            <a:r>
              <a:rPr lang="en-US" sz="2000" b="1" dirty="0" smtClean="0"/>
              <a:t>power grid </a:t>
            </a:r>
            <a:r>
              <a:rPr lang="en-US" sz="2000" dirty="0" smtClean="0"/>
              <a:t>to a substation. A power grid is a network of wires for transmitting electricity. Transmission lines have evolved into three major power grids in the 48 connected states. </a:t>
            </a:r>
          </a:p>
          <a:p>
            <a:pPr>
              <a:buNone/>
            </a:pPr>
            <a:endParaRPr lang="en-US" dirty="0" smtClean="0"/>
          </a:p>
          <a:p>
            <a:pPr>
              <a:buNone/>
            </a:pPr>
            <a:endParaRPr lang="en-US" dirty="0" smtClean="0"/>
          </a:p>
          <a:p>
            <a:endParaRPr lang="en-US" dirty="0"/>
          </a:p>
        </p:txBody>
      </p:sp>
      <p:sp>
        <p:nvSpPr>
          <p:cNvPr id="4" name="Slide Number Placeholder 3"/>
          <p:cNvSpPr>
            <a:spLocks noGrp="1"/>
          </p:cNvSpPr>
          <p:nvPr>
            <p:ph type="sldNum" sz="quarter" idx="11"/>
          </p:nvPr>
        </p:nvSpPr>
        <p:spPr/>
        <p:txBody>
          <a:bodyPr/>
          <a:lstStyle/>
          <a:p>
            <a:pPr>
              <a:defRPr/>
            </a:pPr>
            <a:fld id="{5465A750-1589-154E-AF8D-C56D998487AB}" type="slidenum">
              <a:rPr lang="en-US" smtClean="0"/>
              <a:pPr>
                <a:defRPr/>
              </a:pPr>
              <a:t>12</a:t>
            </a:fld>
            <a:endParaRPr lang="en-US" sz="1200" dirty="0">
              <a:solidFill>
                <a:schemeClr val="tx1"/>
              </a:solidFill>
            </a:endParaRPr>
          </a:p>
        </p:txBody>
      </p:sp>
      <p:pic>
        <p:nvPicPr>
          <p:cNvPr id="5122" name="Picture 2"/>
          <p:cNvPicPr>
            <a:picLocks noChangeAspect="1" noChangeArrowheads="1"/>
          </p:cNvPicPr>
          <p:nvPr/>
        </p:nvPicPr>
        <p:blipFill>
          <a:blip r:embed="rId3" cstate="screen"/>
          <a:srcRect/>
          <a:stretch>
            <a:fillRect/>
          </a:stretch>
        </p:blipFill>
        <p:spPr bwMode="auto">
          <a:xfrm>
            <a:off x="2349833" y="3007253"/>
            <a:ext cx="4245297" cy="3089411"/>
          </a:xfrm>
          <a:prstGeom prst="rect">
            <a:avLst/>
          </a:prstGeom>
          <a:noFill/>
          <a:ln w="9525">
            <a:noFill/>
            <a:miter lim="800000"/>
            <a:headEnd/>
            <a:tailEnd/>
          </a:ln>
        </p:spPr>
      </p:pic>
      <p:sp>
        <p:nvSpPr>
          <p:cNvPr id="7" name="TextBox 6"/>
          <p:cNvSpPr txBox="1"/>
          <p:nvPr/>
        </p:nvSpPr>
        <p:spPr>
          <a:xfrm>
            <a:off x="6460172" y="3872480"/>
            <a:ext cx="2302136" cy="830997"/>
          </a:xfrm>
          <a:prstGeom prst="rect">
            <a:avLst/>
          </a:prstGeom>
          <a:noFill/>
        </p:spPr>
        <p:txBody>
          <a:bodyPr wrap="square" rtlCol="0">
            <a:spAutoFit/>
          </a:bodyPr>
          <a:lstStyle/>
          <a:p>
            <a:r>
              <a:rPr lang="en-US" sz="1600" dirty="0" smtClean="0"/>
              <a:t>Alaska and Hawaii have their own power grids.</a:t>
            </a:r>
            <a:endParaRPr lang="en-US" sz="1600" dirty="0"/>
          </a:p>
        </p:txBody>
      </p:sp>
      <p:sp>
        <p:nvSpPr>
          <p:cNvPr id="8" name="TextBox 7"/>
          <p:cNvSpPr txBox="1"/>
          <p:nvPr/>
        </p:nvSpPr>
        <p:spPr>
          <a:xfrm>
            <a:off x="593942" y="6043499"/>
            <a:ext cx="7743463" cy="307777"/>
          </a:xfrm>
          <a:prstGeom prst="rect">
            <a:avLst/>
          </a:prstGeom>
          <a:noFill/>
        </p:spPr>
        <p:txBody>
          <a:bodyPr wrap="square" rtlCol="0">
            <a:spAutoFit/>
          </a:bodyPr>
          <a:lstStyle/>
          <a:p>
            <a:r>
              <a:rPr lang="en-US" sz="1400" dirty="0" smtClean="0"/>
              <a:t>Video clip: Smart Grid  </a:t>
            </a:r>
            <a:r>
              <a:rPr lang="en-US" sz="1400" u="sng" dirty="0" smtClean="0">
                <a:hlinkClick r:id="rId4"/>
              </a:rPr>
              <a:t>http://www.pbs.org/wgbh/nova/tech/power-grid.html</a:t>
            </a:r>
            <a:r>
              <a:rPr lang="en-US" sz="1400" dirty="0" smtClean="0"/>
              <a:t> </a:t>
            </a:r>
            <a:endParaRPr lang="en-US" sz="1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4"/>
          <p:cNvSpPr>
            <a:spLocks noGrp="1"/>
          </p:cNvSpPr>
          <p:nvPr>
            <p:ph type="sldNum" sz="quarter" idx="11"/>
          </p:nvPr>
        </p:nvSpPr>
        <p:spPr>
          <a:noFill/>
        </p:spPr>
        <p:txBody>
          <a:bodyPr/>
          <a:lstStyle/>
          <a:p>
            <a:fld id="{49A4E46E-CA03-3240-978A-9D7A1D6E9C50}" type="slidenum">
              <a:rPr lang="en-US">
                <a:latin typeface="Arial" pitchFamily="-106" charset="0"/>
                <a:ea typeface="ＭＳ Ｐゴシック" charset="-128"/>
                <a:cs typeface="ＭＳ Ｐゴシック" charset="-128"/>
              </a:rPr>
              <a:pPr/>
              <a:t>13</a:t>
            </a:fld>
            <a:endParaRPr lang="en-US" sz="1200" dirty="0">
              <a:solidFill>
                <a:schemeClr val="tx1"/>
              </a:solidFill>
              <a:latin typeface="Arial" pitchFamily="-106" charset="0"/>
              <a:ea typeface="ＭＳ Ｐゴシック" charset="-128"/>
              <a:cs typeface="ＭＳ Ｐゴシック" charset="-128"/>
            </a:endParaRPr>
          </a:p>
        </p:txBody>
      </p:sp>
      <p:sp>
        <p:nvSpPr>
          <p:cNvPr id="31748" name="Rectangle 6"/>
          <p:cNvSpPr>
            <a:spLocks noGrp="1" noChangeArrowheads="1"/>
          </p:cNvSpPr>
          <p:nvPr>
            <p:ph type="title"/>
          </p:nvPr>
        </p:nvSpPr>
        <p:spPr>
          <a:effectLst/>
        </p:spPr>
        <p:txBody>
          <a:bodyPr/>
          <a:lstStyle/>
          <a:p>
            <a:pPr eaLnBrk="1" hangingPunct="1"/>
            <a:r>
              <a:rPr lang="en-US" dirty="0" smtClean="0">
                <a:cs typeface="ＭＳ Ｐゴシック" charset="-128"/>
              </a:rPr>
              <a:t>Who sells electricity? </a:t>
            </a:r>
            <a:endParaRPr lang="en-US" dirty="0">
              <a:cs typeface="ＭＳ Ｐゴシック" charset="-128"/>
            </a:endParaRPr>
          </a:p>
        </p:txBody>
      </p:sp>
      <p:sp>
        <p:nvSpPr>
          <p:cNvPr id="6" name="Content Placeholder 5"/>
          <p:cNvSpPr>
            <a:spLocks noGrp="1"/>
          </p:cNvSpPr>
          <p:nvPr>
            <p:ph idx="1"/>
          </p:nvPr>
        </p:nvSpPr>
        <p:spPr>
          <a:xfrm>
            <a:off x="414169" y="2086982"/>
            <a:ext cx="6901031" cy="3646844"/>
          </a:xfrm>
        </p:spPr>
        <p:txBody>
          <a:bodyPr/>
          <a:lstStyle/>
          <a:p>
            <a:pPr marL="115888" indent="-115888" eaLnBrk="1" hangingPunct="1">
              <a:spcBef>
                <a:spcPct val="30000"/>
              </a:spcBef>
              <a:buClr>
                <a:srgbClr val="006BB5"/>
              </a:buClr>
              <a:buNone/>
              <a:defRPr/>
            </a:pPr>
            <a:r>
              <a:rPr lang="en-US" sz="2000" dirty="0" smtClean="0">
                <a:latin typeface="Arial" pitchFamily="-106" charset="0"/>
                <a:ea typeface="ＭＳ Ｐゴシック" charset="-128"/>
                <a:cs typeface="ＭＳ Ｐゴシック" charset="-128"/>
              </a:rPr>
              <a:t>Most people buy electricity from an electric </a:t>
            </a:r>
            <a:r>
              <a:rPr lang="en-US" sz="2000" b="1" dirty="0" smtClean="0">
                <a:latin typeface="Arial" pitchFamily="-106" charset="0"/>
                <a:ea typeface="ＭＳ Ｐゴシック" charset="-128"/>
                <a:cs typeface="ＭＳ Ｐゴシック" charset="-128"/>
              </a:rPr>
              <a:t>utility</a:t>
            </a:r>
            <a:r>
              <a:rPr lang="en-US" sz="2000" dirty="0" smtClean="0">
                <a:latin typeface="Arial" pitchFamily="-106" charset="0"/>
                <a:ea typeface="ＭＳ Ｐゴシック" charset="-128"/>
                <a:cs typeface="ＭＳ Ｐゴシック" charset="-128"/>
              </a:rPr>
              <a:t> company. </a:t>
            </a:r>
          </a:p>
          <a:p>
            <a:pPr marL="115888" indent="-115888" eaLnBrk="1" hangingPunct="1">
              <a:spcBef>
                <a:spcPct val="30000"/>
              </a:spcBef>
              <a:buClr>
                <a:srgbClr val="006BB5"/>
              </a:buClr>
              <a:buNone/>
              <a:defRPr/>
            </a:pPr>
            <a:endParaRPr lang="en-US" sz="2000" dirty="0" smtClean="0">
              <a:latin typeface="Arial" pitchFamily="-106" charset="0"/>
              <a:ea typeface="ＭＳ Ｐゴシック" charset="-128"/>
              <a:cs typeface="ＭＳ Ｐゴシック" charset="-128"/>
            </a:endParaRPr>
          </a:p>
          <a:p>
            <a:pPr marL="115888" indent="-115888" eaLnBrk="1" hangingPunct="1">
              <a:spcBef>
                <a:spcPct val="30000"/>
              </a:spcBef>
              <a:buClr>
                <a:srgbClr val="006BB5"/>
              </a:buClr>
              <a:buNone/>
              <a:defRPr/>
            </a:pPr>
            <a:r>
              <a:rPr lang="en-US" sz="2000" dirty="0">
                <a:latin typeface="Arial" pitchFamily="-106" charset="0"/>
                <a:ea typeface="ＭＳ Ｐゴシック" charset="-128"/>
                <a:cs typeface="ＭＳ Ｐゴシック" charset="-128"/>
              </a:rPr>
              <a:t>U</a:t>
            </a:r>
            <a:r>
              <a:rPr lang="en-US" sz="2000" dirty="0" smtClean="0">
                <a:latin typeface="Arial" pitchFamily="-106" charset="0"/>
                <a:ea typeface="ＭＳ Ｐゴシック" charset="-128"/>
                <a:cs typeface="ＭＳ Ｐゴシック" charset="-128"/>
              </a:rPr>
              <a:t>tility companies sell the electricity that power plants make. </a:t>
            </a:r>
            <a:endParaRPr lang="en-US" sz="2000" dirty="0" smtClean="0"/>
          </a:p>
          <a:p>
            <a:pPr marL="115888" indent="-115888" eaLnBrk="1" hangingPunct="1">
              <a:spcBef>
                <a:spcPct val="30000"/>
              </a:spcBef>
              <a:buClr>
                <a:srgbClr val="006BB5"/>
              </a:buClr>
              <a:buNone/>
              <a:defRPr/>
            </a:pPr>
            <a:endParaRPr lang="en-US" sz="2000" dirty="0" smtClean="0"/>
          </a:p>
          <a:p>
            <a:pPr marL="115888" indent="-115888" eaLnBrk="1" hangingPunct="1">
              <a:spcBef>
                <a:spcPct val="30000"/>
              </a:spcBef>
              <a:buClr>
                <a:srgbClr val="006BB5"/>
              </a:buClr>
              <a:buNone/>
              <a:defRPr/>
            </a:pPr>
            <a:r>
              <a:rPr lang="en-US" sz="2000" dirty="0" smtClean="0"/>
              <a:t> Selling electricity is more than just making it. Utilities have to</a:t>
            </a:r>
          </a:p>
          <a:p>
            <a:pPr marL="115888" indent="-115888" eaLnBrk="1" hangingPunct="1">
              <a:spcBef>
                <a:spcPct val="30000"/>
              </a:spcBef>
              <a:buClr>
                <a:srgbClr val="006BB5"/>
              </a:buClr>
              <a:defRPr/>
            </a:pPr>
            <a:r>
              <a:rPr lang="en-US" sz="2000" dirty="0" smtClean="0"/>
              <a:t>Provide and repair the power lines </a:t>
            </a:r>
          </a:p>
          <a:p>
            <a:pPr marL="115888" indent="-115888" eaLnBrk="1" hangingPunct="1">
              <a:spcBef>
                <a:spcPct val="30000"/>
              </a:spcBef>
              <a:buClr>
                <a:srgbClr val="006BB5"/>
              </a:buClr>
              <a:defRPr/>
            </a:pPr>
            <a:r>
              <a:rPr lang="en-US" sz="2000" dirty="0" smtClean="0"/>
              <a:t>Keep the supply is steady</a:t>
            </a:r>
          </a:p>
          <a:p>
            <a:pPr marL="115888" indent="-115888" eaLnBrk="1" hangingPunct="1">
              <a:spcBef>
                <a:spcPct val="30000"/>
              </a:spcBef>
              <a:buClr>
                <a:srgbClr val="006BB5"/>
              </a:buClr>
              <a:defRPr/>
            </a:pPr>
            <a:r>
              <a:rPr lang="en-US" sz="2000" dirty="0" smtClean="0"/>
              <a:t>Keep the cost affordable</a:t>
            </a:r>
          </a:p>
          <a:p>
            <a:pPr marL="115888" indent="-115888" eaLnBrk="1" hangingPunct="1">
              <a:spcBef>
                <a:spcPct val="30000"/>
              </a:spcBef>
              <a:buClr>
                <a:srgbClr val="006BB5"/>
              </a:buClr>
              <a:defRPr/>
            </a:pPr>
            <a:r>
              <a:rPr lang="en-US" sz="2000" dirty="0" smtClean="0"/>
              <a:t>Meet the government’s rules.</a:t>
            </a:r>
          </a:p>
          <a:p>
            <a:pPr marL="115888" indent="-115888" eaLnBrk="1" hangingPunct="1">
              <a:spcBef>
                <a:spcPct val="30000"/>
              </a:spcBef>
              <a:buClr>
                <a:srgbClr val="006BB5"/>
              </a:buClr>
              <a:defRPr/>
            </a:pPr>
            <a:endParaRPr lang="en-US" sz="2000" dirty="0" smtClean="0"/>
          </a:p>
          <a:p>
            <a:pPr marL="115888" indent="-115888" eaLnBrk="1" hangingPunct="1">
              <a:spcBef>
                <a:spcPct val="30000"/>
              </a:spcBef>
              <a:buClr>
                <a:srgbClr val="006BB5"/>
              </a:buClr>
              <a:buNone/>
              <a:defRPr/>
            </a:pPr>
            <a:endParaRPr lang="en-US" sz="2000" dirty="0" smtClean="0"/>
          </a:p>
          <a:p>
            <a:pPr marL="115888" indent="-115888" eaLnBrk="1" hangingPunct="1">
              <a:spcBef>
                <a:spcPct val="30000"/>
              </a:spcBef>
              <a:buClr>
                <a:srgbClr val="006BB5"/>
              </a:buClr>
              <a:buNone/>
              <a:defRPr/>
            </a:pPr>
            <a:endParaRPr lang="en-US" sz="2000" dirty="0" smtClean="0"/>
          </a:p>
          <a:p>
            <a:pPr marL="115888" indent="-115888" eaLnBrk="1" hangingPunct="1">
              <a:spcBef>
                <a:spcPct val="30000"/>
              </a:spcBef>
              <a:buClr>
                <a:srgbClr val="006BB5"/>
              </a:buClr>
              <a:buNone/>
              <a:defRPr/>
            </a:pPr>
            <a:endParaRPr lang="en-US" sz="2000" dirty="0" smtClean="0"/>
          </a:p>
          <a:p>
            <a:pPr marL="115888" indent="-115888" eaLnBrk="1" hangingPunct="1">
              <a:spcBef>
                <a:spcPct val="30000"/>
              </a:spcBef>
              <a:buClr>
                <a:srgbClr val="006BB5"/>
              </a:buClr>
              <a:buNone/>
              <a:defRPr/>
            </a:pPr>
            <a:endParaRPr lang="en-US" sz="2000" dirty="0" smtClean="0"/>
          </a:p>
          <a:p>
            <a:pPr marL="115888" indent="-115888" eaLnBrk="1" hangingPunct="1">
              <a:spcBef>
                <a:spcPct val="30000"/>
              </a:spcBef>
              <a:buClr>
                <a:srgbClr val="006BB5"/>
              </a:buClr>
              <a:buNone/>
              <a:defRPr/>
            </a:pPr>
            <a:endParaRPr lang="en-US" sz="2000" dirty="0" smtClean="0"/>
          </a:p>
          <a:p>
            <a:pPr>
              <a:buNone/>
            </a:pPr>
            <a:endParaRPr lang="en-US" sz="2000" dirty="0" smtClean="0"/>
          </a:p>
          <a:p>
            <a:pPr>
              <a:buNone/>
            </a:pPr>
            <a:endParaRPr lang="en-US" sz="2000" dirty="0" smtClean="0"/>
          </a:p>
          <a:p>
            <a:endParaRPr lang="en-US" sz="2000" dirty="0"/>
          </a:p>
        </p:txBody>
      </p:sp>
      <p:pic>
        <p:nvPicPr>
          <p:cNvPr id="8" name="Picture 7" descr="File:Pylon ds.jpg">
            <a:hlinkClick r:id="rId3"/>
          </p:cNvPr>
          <p:cNvPicPr/>
          <p:nvPr/>
        </p:nvPicPr>
        <p:blipFill>
          <a:blip r:embed="rId4" cstate="screen"/>
          <a:srcRect/>
          <a:stretch>
            <a:fillRect/>
          </a:stretch>
        </p:blipFill>
        <p:spPr bwMode="auto">
          <a:xfrm>
            <a:off x="7357729" y="241946"/>
            <a:ext cx="1607521" cy="3436920"/>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fade">
                                      <p:cBhvr>
                                        <p:cTn id="32" dur="500"/>
                                        <p:tgtEl>
                                          <p:spTgt spid="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fade">
                                      <p:cBhvr>
                                        <p:cTn id="3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ahead?</a:t>
            </a:r>
            <a:endParaRPr lang="en-US" dirty="0"/>
          </a:p>
        </p:txBody>
      </p:sp>
      <p:sp>
        <p:nvSpPr>
          <p:cNvPr id="3" name="Content Placeholder 2"/>
          <p:cNvSpPr>
            <a:spLocks noGrp="1"/>
          </p:cNvSpPr>
          <p:nvPr>
            <p:ph idx="1"/>
          </p:nvPr>
        </p:nvSpPr>
        <p:spPr>
          <a:xfrm>
            <a:off x="489098" y="1832142"/>
            <a:ext cx="8229600" cy="4760044"/>
          </a:xfrm>
        </p:spPr>
        <p:txBody>
          <a:bodyPr/>
          <a:lstStyle/>
          <a:p>
            <a:pPr>
              <a:buNone/>
            </a:pPr>
            <a:r>
              <a:rPr lang="en-US" sz="2000" dirty="0" smtClean="0"/>
              <a:t>Utility companies have to plan ahead. </a:t>
            </a:r>
          </a:p>
          <a:p>
            <a:pPr>
              <a:buNone/>
            </a:pPr>
            <a:endParaRPr lang="en-US" sz="1000" dirty="0" smtClean="0"/>
          </a:p>
          <a:p>
            <a:pPr>
              <a:buNone/>
            </a:pPr>
            <a:r>
              <a:rPr lang="en-US" sz="2000" dirty="0" smtClean="0"/>
              <a:t>Here are some challenges in planning.</a:t>
            </a:r>
          </a:p>
          <a:p>
            <a:r>
              <a:rPr lang="en-US" sz="2000" dirty="0" smtClean="0"/>
              <a:t>Building new power plants and transmission lines can take 10 years or more.</a:t>
            </a:r>
          </a:p>
          <a:p>
            <a:r>
              <a:rPr lang="en-US" sz="2000" dirty="0" smtClean="0"/>
              <a:t>Power plants cost millions or billions of dollars. </a:t>
            </a:r>
          </a:p>
          <a:p>
            <a:r>
              <a:rPr lang="en-US" sz="2000" dirty="0" smtClean="0"/>
              <a:t>Demand for electricity goes up and down quickly with the economy.</a:t>
            </a:r>
          </a:p>
          <a:p>
            <a:r>
              <a:rPr lang="en-US" sz="2000" dirty="0" smtClean="0"/>
              <a:t>Fuel prices change. </a:t>
            </a:r>
          </a:p>
          <a:p>
            <a:r>
              <a:rPr lang="en-US" sz="2000" dirty="0" smtClean="0"/>
              <a:t>Conservation efforts can reduce demand.</a:t>
            </a:r>
          </a:p>
          <a:p>
            <a:r>
              <a:rPr lang="en-US" sz="2000" dirty="0" smtClean="0"/>
              <a:t>Fossil fuels release greenhouse gases like CO</a:t>
            </a:r>
            <a:r>
              <a:rPr lang="en-US" sz="2000" baseline="-25000" dirty="0" smtClean="0"/>
              <a:t>2</a:t>
            </a:r>
            <a:r>
              <a:rPr lang="en-US" sz="2000" dirty="0" smtClean="0"/>
              <a:t>. Reducing greenhouse gases is costly and difficult.</a:t>
            </a:r>
            <a:endParaRPr lang="en-US" sz="2000" baseline="-25000" dirty="0" smtClean="0"/>
          </a:p>
          <a:p>
            <a:pPr>
              <a:buNone/>
            </a:pPr>
            <a:endParaRPr lang="en-US" sz="1000" dirty="0" smtClean="0"/>
          </a:p>
          <a:p>
            <a:pPr>
              <a:buNone/>
            </a:pPr>
            <a:r>
              <a:rPr lang="en-US" sz="2000" dirty="0" smtClean="0"/>
              <a:t>What do you predict for the future?</a:t>
            </a:r>
          </a:p>
          <a:p>
            <a:endParaRPr lang="en-US" sz="2000" dirty="0" smtClean="0"/>
          </a:p>
          <a:p>
            <a:endParaRPr lang="en-US" sz="2000" dirty="0" smtClean="0"/>
          </a:p>
          <a:p>
            <a:endParaRPr lang="en-US" sz="2000" dirty="0" smtClean="0"/>
          </a:p>
          <a:p>
            <a:endParaRPr lang="en-US" sz="2000" dirty="0" smtClean="0"/>
          </a:p>
          <a:p>
            <a:endParaRPr lang="en-US" sz="2000" dirty="0" smtClean="0"/>
          </a:p>
          <a:p>
            <a:pPr>
              <a:buNone/>
            </a:pPr>
            <a:endParaRPr lang="en-US" sz="2000" dirty="0" smtClean="0"/>
          </a:p>
          <a:p>
            <a:pPr>
              <a:buNone/>
            </a:pPr>
            <a:endParaRPr lang="en-US" sz="2000" dirty="0"/>
          </a:p>
        </p:txBody>
      </p:sp>
      <p:sp>
        <p:nvSpPr>
          <p:cNvPr id="4" name="Slide Number Placeholder 3"/>
          <p:cNvSpPr>
            <a:spLocks noGrp="1"/>
          </p:cNvSpPr>
          <p:nvPr>
            <p:ph type="sldNum" sz="quarter" idx="11"/>
          </p:nvPr>
        </p:nvSpPr>
        <p:spPr/>
        <p:txBody>
          <a:bodyPr/>
          <a:lstStyle/>
          <a:p>
            <a:pPr>
              <a:defRPr/>
            </a:pPr>
            <a:fld id="{5465A750-1589-154E-AF8D-C56D998487AB}" type="slidenum">
              <a:rPr lang="en-US" smtClean="0"/>
              <a:pPr>
                <a:defRPr/>
              </a:pPr>
              <a:t>14</a:t>
            </a:fld>
            <a:endParaRPr lang="en-US" sz="1200" dirty="0">
              <a:solidFill>
                <a:schemeClr val="tx1"/>
              </a:solidFill>
            </a:endParaRPr>
          </a:p>
        </p:txBody>
      </p:sp>
      <p:pic>
        <p:nvPicPr>
          <p:cNvPr id="3074" name="Picture 2" descr="C:\Documents and Settings\reddickv\Desktop\Harnessed Atom\HA Powerpoint Lessons 2011\Ready for use\illustrations for Lesson 1\Photos for HA\solar panels on houses.jpg"/>
          <p:cNvPicPr>
            <a:picLocks noChangeAspect="1" noChangeArrowheads="1"/>
          </p:cNvPicPr>
          <p:nvPr/>
        </p:nvPicPr>
        <p:blipFill>
          <a:blip r:embed="rId3" cstate="screen"/>
          <a:srcRect/>
          <a:stretch>
            <a:fillRect/>
          </a:stretch>
        </p:blipFill>
        <p:spPr bwMode="auto">
          <a:xfrm>
            <a:off x="5887844" y="161692"/>
            <a:ext cx="2419815" cy="241981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1000"/>
                                        <p:tgtEl>
                                          <p:spTgt spid="3">
                                            <p:txEl>
                                              <p:pRg st="10" end="10"/>
                                            </p:txEl>
                                          </p:spTgt>
                                        </p:tgtEl>
                                      </p:cBhvr>
                                    </p:animEffect>
                                    <p:anim calcmode="lin" valueType="num">
                                      <p:cBhvr>
                                        <p:cTn id="4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4"/>
          <p:cNvSpPr>
            <a:spLocks noGrp="1"/>
          </p:cNvSpPr>
          <p:nvPr>
            <p:ph type="sldNum" sz="quarter" idx="11"/>
          </p:nvPr>
        </p:nvSpPr>
        <p:spPr>
          <a:noFill/>
        </p:spPr>
        <p:txBody>
          <a:bodyPr/>
          <a:lstStyle/>
          <a:p>
            <a:fld id="{49A4E46E-CA03-3240-978A-9D7A1D6E9C50}" type="slidenum">
              <a:rPr lang="en-US">
                <a:latin typeface="Arial" pitchFamily="-106" charset="0"/>
                <a:ea typeface="ＭＳ Ｐゴシック" charset="-128"/>
                <a:cs typeface="ＭＳ Ｐゴシック" charset="-128"/>
              </a:rPr>
              <a:pPr/>
              <a:t>15</a:t>
            </a:fld>
            <a:endParaRPr lang="en-US" sz="1200" dirty="0">
              <a:solidFill>
                <a:schemeClr val="tx1"/>
              </a:solidFill>
              <a:latin typeface="Arial" pitchFamily="-106" charset="0"/>
              <a:ea typeface="ＭＳ Ｐゴシック" charset="-128"/>
              <a:cs typeface="ＭＳ Ｐゴシック" charset="-128"/>
            </a:endParaRPr>
          </a:p>
        </p:txBody>
      </p:sp>
      <p:sp>
        <p:nvSpPr>
          <p:cNvPr id="31748" name="Rectangle 6"/>
          <p:cNvSpPr>
            <a:spLocks noGrp="1" noChangeArrowheads="1"/>
          </p:cNvSpPr>
          <p:nvPr>
            <p:ph type="title"/>
          </p:nvPr>
        </p:nvSpPr>
        <p:spPr>
          <a:effectLst/>
        </p:spPr>
        <p:txBody>
          <a:bodyPr/>
          <a:lstStyle/>
          <a:p>
            <a:pPr eaLnBrk="1" hangingPunct="1"/>
            <a:r>
              <a:rPr lang="en-US" dirty="0" smtClean="0">
                <a:solidFill>
                  <a:srgbClr val="FFC000"/>
                </a:solidFill>
              </a:rPr>
              <a:t>Advanced Student Assignment</a:t>
            </a:r>
            <a:endParaRPr lang="en-US" dirty="0">
              <a:cs typeface="ＭＳ Ｐゴシック" charset="-128"/>
            </a:endParaRPr>
          </a:p>
        </p:txBody>
      </p:sp>
      <p:sp>
        <p:nvSpPr>
          <p:cNvPr id="6" name="Content Placeholder 5"/>
          <p:cNvSpPr>
            <a:spLocks noGrp="1"/>
          </p:cNvSpPr>
          <p:nvPr>
            <p:ph idx="1"/>
          </p:nvPr>
        </p:nvSpPr>
        <p:spPr>
          <a:xfrm>
            <a:off x="246724" y="2175227"/>
            <a:ext cx="8229600" cy="3765178"/>
          </a:xfrm>
        </p:spPr>
        <p:txBody>
          <a:bodyPr/>
          <a:lstStyle/>
          <a:p>
            <a:pPr marL="115888" indent="-115888" eaLnBrk="1" hangingPunct="1">
              <a:spcBef>
                <a:spcPct val="30000"/>
              </a:spcBef>
              <a:buClr>
                <a:srgbClr val="006BB5"/>
              </a:buClr>
              <a:buNone/>
              <a:defRPr/>
            </a:pPr>
            <a:r>
              <a:rPr lang="en-US" sz="2000" kern="1200" dirty="0" smtClean="0">
                <a:latin typeface="Arial" pitchFamily="71" charset="0"/>
                <a:ea typeface="ＭＳ Ｐゴシック" pitchFamily="71" charset="-128"/>
                <a:cs typeface="ＭＳ Ｐゴシック" pitchFamily="71" charset="-128"/>
              </a:rPr>
              <a:t>When you buy gas, you pay per gallon. </a:t>
            </a:r>
          </a:p>
          <a:p>
            <a:pPr marL="115888" indent="-115888" eaLnBrk="1" hangingPunct="1">
              <a:spcBef>
                <a:spcPct val="30000"/>
              </a:spcBef>
              <a:buClr>
                <a:srgbClr val="006BB5"/>
              </a:buClr>
              <a:buNone/>
              <a:defRPr/>
            </a:pPr>
            <a:endParaRPr lang="en-US" sz="2000" kern="1200" dirty="0" smtClean="0">
              <a:latin typeface="Arial" pitchFamily="71" charset="0"/>
              <a:ea typeface="ＭＳ Ｐゴシック" pitchFamily="71" charset="-128"/>
              <a:cs typeface="ＭＳ Ｐゴシック" pitchFamily="71" charset="-128"/>
            </a:endParaRPr>
          </a:p>
          <a:p>
            <a:pPr marL="115888" indent="-115888" eaLnBrk="1" hangingPunct="1">
              <a:spcBef>
                <a:spcPct val="30000"/>
              </a:spcBef>
              <a:buClr>
                <a:srgbClr val="006BB5"/>
              </a:buClr>
              <a:buNone/>
              <a:defRPr/>
            </a:pPr>
            <a:r>
              <a:rPr lang="en-US" sz="2000" kern="1200" dirty="0" smtClean="0">
                <a:latin typeface="Arial" pitchFamily="71" charset="0"/>
                <a:ea typeface="ＭＳ Ｐゴシック" pitchFamily="71" charset="-128"/>
                <a:cs typeface="ＭＳ Ｐゴシック" pitchFamily="71" charset="-128"/>
              </a:rPr>
              <a:t>When you buy electricity, you pay per                                                              </a:t>
            </a:r>
            <a:r>
              <a:rPr lang="en-US" sz="2000" b="1" kern="1200" dirty="0" smtClean="0">
                <a:latin typeface="Arial" pitchFamily="71" charset="0"/>
                <a:ea typeface="ＭＳ Ｐゴシック" pitchFamily="71" charset="-128"/>
                <a:cs typeface="ＭＳ Ｐゴシック" pitchFamily="71" charset="-128"/>
              </a:rPr>
              <a:t>kilowatt-hour</a:t>
            </a:r>
            <a:r>
              <a:rPr lang="en-US" sz="2000" kern="1200" dirty="0" smtClean="0">
                <a:latin typeface="Arial" pitchFamily="71" charset="0"/>
                <a:ea typeface="ＭＳ Ｐゴシック" pitchFamily="71" charset="-128"/>
                <a:cs typeface="ＭＳ Ｐゴシック" pitchFamily="71" charset="-128"/>
              </a:rPr>
              <a:t>. </a:t>
            </a:r>
          </a:p>
          <a:p>
            <a:pPr marL="115888" indent="-115888" eaLnBrk="1" hangingPunct="1">
              <a:spcBef>
                <a:spcPct val="30000"/>
              </a:spcBef>
              <a:buClr>
                <a:srgbClr val="006BB5"/>
              </a:buClr>
              <a:buNone/>
              <a:defRPr/>
            </a:pPr>
            <a:endParaRPr lang="en-US" sz="2000" kern="1200" dirty="0" smtClean="0">
              <a:latin typeface="Arial" pitchFamily="71" charset="0"/>
              <a:ea typeface="ＭＳ Ｐゴシック" pitchFamily="71" charset="-128"/>
              <a:cs typeface="ＭＳ Ｐゴシック" pitchFamily="71" charset="-128"/>
            </a:endParaRPr>
          </a:p>
          <a:p>
            <a:pPr marL="115888" indent="-115888" eaLnBrk="1" hangingPunct="1">
              <a:spcBef>
                <a:spcPct val="30000"/>
              </a:spcBef>
              <a:buClr>
                <a:srgbClr val="006BB5"/>
              </a:buClr>
              <a:buNone/>
              <a:defRPr/>
            </a:pPr>
            <a:endParaRPr lang="en-US" sz="2000" kern="1200" dirty="0" smtClean="0">
              <a:latin typeface="Arial" pitchFamily="71" charset="0"/>
              <a:ea typeface="ＭＳ Ｐゴシック" pitchFamily="71" charset="-128"/>
              <a:cs typeface="ＭＳ Ｐゴシック" pitchFamily="71" charset="-128"/>
            </a:endParaRPr>
          </a:p>
          <a:p>
            <a:pPr marL="115888" indent="-115888" eaLnBrk="1" hangingPunct="1">
              <a:spcBef>
                <a:spcPct val="30000"/>
              </a:spcBef>
              <a:buClr>
                <a:srgbClr val="006BB5"/>
              </a:buClr>
              <a:buNone/>
              <a:defRPr/>
            </a:pPr>
            <a:r>
              <a:rPr lang="en-US" sz="2000" kern="1200" dirty="0" smtClean="0">
                <a:latin typeface="Arial" pitchFamily="71" charset="0"/>
                <a:ea typeface="ＭＳ Ｐゴシック" pitchFamily="71" charset="-128"/>
                <a:cs typeface="ＭＳ Ｐゴシック" pitchFamily="71" charset="-128"/>
              </a:rPr>
              <a:t>Imagine this is your electricity bill. </a:t>
            </a:r>
          </a:p>
          <a:p>
            <a:pPr marL="342900" indent="-342900" eaLnBrk="1" hangingPunct="1">
              <a:spcBef>
                <a:spcPct val="30000"/>
              </a:spcBef>
              <a:buClr>
                <a:srgbClr val="006BB5"/>
              </a:buClr>
              <a:buFont typeface="+mj-lt"/>
              <a:buAutoNum type="arabicPeriod"/>
              <a:defRPr/>
            </a:pPr>
            <a:r>
              <a:rPr lang="en-US" sz="2000" kern="1200" dirty="0" smtClean="0">
                <a:latin typeface="Arial" pitchFamily="71" charset="0"/>
                <a:ea typeface="ＭＳ Ｐゴシック" pitchFamily="71" charset="-128"/>
                <a:cs typeface="ＭＳ Ｐゴシック" pitchFamily="71" charset="-128"/>
              </a:rPr>
              <a:t>How many kilowatt hours did you use last month?  </a:t>
            </a:r>
          </a:p>
          <a:p>
            <a:pPr marL="342900" indent="-342900" eaLnBrk="1" hangingPunct="1">
              <a:spcBef>
                <a:spcPct val="30000"/>
              </a:spcBef>
              <a:buClr>
                <a:srgbClr val="006BB5"/>
              </a:buClr>
              <a:buFont typeface="+mj-lt"/>
              <a:buAutoNum type="arabicPeriod"/>
              <a:defRPr/>
            </a:pPr>
            <a:r>
              <a:rPr lang="en-US" sz="2000" kern="1200" dirty="0" smtClean="0">
                <a:latin typeface="Arial" pitchFamily="71" charset="0"/>
                <a:ea typeface="ＭＳ Ｐゴシック" pitchFamily="71" charset="-128"/>
                <a:cs typeface="ＭＳ Ｐゴシック" pitchFamily="71" charset="-128"/>
              </a:rPr>
              <a:t>How much are you paying per kilowatt hour? </a:t>
            </a:r>
            <a:endParaRPr lang="en-US" sz="2000" dirty="0" smtClean="0">
              <a:latin typeface="Arial" pitchFamily="-106" charset="0"/>
              <a:ea typeface="ＭＳ Ｐゴシック" charset="-128"/>
              <a:cs typeface="ＭＳ Ｐゴシック" charset="-128"/>
            </a:endParaRPr>
          </a:p>
          <a:p>
            <a:pPr eaLnBrk="1" hangingPunct="1"/>
            <a:endParaRPr lang="en-US" sz="2000" dirty="0" smtClean="0">
              <a:latin typeface="Arial" pitchFamily="-106" charset="0"/>
              <a:ea typeface="ＭＳ Ｐゴシック" charset="-128"/>
              <a:cs typeface="ＭＳ Ｐゴシック" charset="-128"/>
            </a:endParaRPr>
          </a:p>
          <a:p>
            <a:endParaRPr lang="en-US" dirty="0"/>
          </a:p>
        </p:txBody>
      </p:sp>
      <p:pic>
        <p:nvPicPr>
          <p:cNvPr id="1026" name="Picture 2"/>
          <p:cNvPicPr>
            <a:picLocks noChangeAspect="1" noChangeArrowheads="1"/>
          </p:cNvPicPr>
          <p:nvPr/>
        </p:nvPicPr>
        <p:blipFill>
          <a:blip r:embed="rId3" cstate="screen"/>
          <a:srcRect/>
          <a:stretch>
            <a:fillRect/>
          </a:stretch>
        </p:blipFill>
        <p:spPr bwMode="auto">
          <a:xfrm>
            <a:off x="4661668" y="970153"/>
            <a:ext cx="4322683" cy="3641603"/>
          </a:xfrm>
          <a:prstGeom prst="rect">
            <a:avLst/>
          </a:prstGeom>
          <a:noFill/>
          <a:ln w="9525">
            <a:solidFill>
              <a:schemeClr val="accent1"/>
            </a:solid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fade">
                                      <p:cBhvr>
                                        <p:cTn id="7" dur="500"/>
                                        <p:tgtEl>
                                          <p:spTgt spid="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6" end="6"/>
                                            </p:txEl>
                                          </p:spTgt>
                                        </p:tgtEl>
                                        <p:attrNameLst>
                                          <p:attrName>style.visibility</p:attrName>
                                        </p:attrNameLst>
                                      </p:cBhvr>
                                      <p:to>
                                        <p:strVal val="visible"/>
                                      </p:to>
                                    </p:set>
                                    <p:animEffect transition="in" filter="fade">
                                      <p:cBhvr>
                                        <p:cTn id="12" dur="500"/>
                                        <p:tgtEl>
                                          <p:spTgt spid="6">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animEffect transition="in" filter="fade">
                                      <p:cBhvr>
                                        <p:cTn id="1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4"/>
          <p:cNvSpPr>
            <a:spLocks noGrp="1"/>
          </p:cNvSpPr>
          <p:nvPr>
            <p:ph type="sldNum" sz="quarter" idx="11"/>
          </p:nvPr>
        </p:nvSpPr>
        <p:spPr>
          <a:noFill/>
        </p:spPr>
        <p:txBody>
          <a:bodyPr/>
          <a:lstStyle/>
          <a:p>
            <a:fld id="{49A4E46E-CA03-3240-978A-9D7A1D6E9C50}" type="slidenum">
              <a:rPr lang="en-US">
                <a:latin typeface="Arial" pitchFamily="-106" charset="0"/>
                <a:ea typeface="ＭＳ Ｐゴシック" charset="-128"/>
                <a:cs typeface="ＭＳ Ｐゴシック" charset="-128"/>
              </a:rPr>
              <a:pPr/>
              <a:t>16</a:t>
            </a:fld>
            <a:endParaRPr lang="en-US" sz="1200" dirty="0">
              <a:solidFill>
                <a:schemeClr val="tx1"/>
              </a:solidFill>
              <a:latin typeface="Arial" pitchFamily="-106" charset="0"/>
              <a:ea typeface="ＭＳ Ｐゴシック" charset="-128"/>
              <a:cs typeface="ＭＳ Ｐゴシック" charset="-128"/>
            </a:endParaRPr>
          </a:p>
        </p:txBody>
      </p:sp>
      <p:sp>
        <p:nvSpPr>
          <p:cNvPr id="31748" name="Rectangle 6"/>
          <p:cNvSpPr>
            <a:spLocks noGrp="1" noChangeArrowheads="1"/>
          </p:cNvSpPr>
          <p:nvPr>
            <p:ph type="title"/>
          </p:nvPr>
        </p:nvSpPr>
        <p:spPr>
          <a:effectLst/>
        </p:spPr>
        <p:txBody>
          <a:bodyPr/>
          <a:lstStyle/>
          <a:p>
            <a:pPr eaLnBrk="1" hangingPunct="1"/>
            <a:r>
              <a:rPr lang="en-US" dirty="0" smtClean="0">
                <a:solidFill>
                  <a:srgbClr val="FFC000"/>
                </a:solidFill>
              </a:rPr>
              <a:t>Advanced Student Assignment</a:t>
            </a:r>
            <a:endParaRPr lang="en-US" dirty="0">
              <a:cs typeface="ＭＳ Ｐゴシック" charset="-128"/>
            </a:endParaRPr>
          </a:p>
        </p:txBody>
      </p:sp>
      <p:sp>
        <p:nvSpPr>
          <p:cNvPr id="6" name="Content Placeholder 5"/>
          <p:cNvSpPr>
            <a:spLocks noGrp="1"/>
          </p:cNvSpPr>
          <p:nvPr>
            <p:ph idx="1"/>
          </p:nvPr>
        </p:nvSpPr>
        <p:spPr>
          <a:xfrm>
            <a:off x="457200" y="3637435"/>
            <a:ext cx="8229600" cy="2237585"/>
          </a:xfrm>
        </p:spPr>
        <p:txBody>
          <a:bodyPr/>
          <a:lstStyle/>
          <a:p>
            <a:pPr marL="342900" indent="-342900">
              <a:buFont typeface="+mj-lt"/>
              <a:buAutoNum type="arabicPeriod"/>
            </a:pPr>
            <a:r>
              <a:rPr lang="en-US" sz="2000" kern="1200" dirty="0" smtClean="0">
                <a:latin typeface="Arial" pitchFamily="71" charset="0"/>
                <a:ea typeface="ＭＳ Ｐゴシック" pitchFamily="71" charset="-128"/>
                <a:cs typeface="ＭＳ Ｐゴシック" pitchFamily="71" charset="-128"/>
              </a:rPr>
              <a:t>How much does it cost if you leave your room lights on 24 hours a day for the month of October?  </a:t>
            </a:r>
          </a:p>
          <a:p>
            <a:pPr marL="342900" indent="-342900">
              <a:buFont typeface="+mj-lt"/>
              <a:buAutoNum type="arabicPeriod"/>
            </a:pPr>
            <a:r>
              <a:rPr lang="en-US" sz="2000" kern="1200" dirty="0" smtClean="0">
                <a:latin typeface="Arial" pitchFamily="71" charset="0"/>
                <a:ea typeface="ＭＳ Ｐゴシック" pitchFamily="71" charset="-128"/>
                <a:cs typeface="ＭＳ Ｐゴシック" pitchFamily="71" charset="-128"/>
              </a:rPr>
              <a:t>How much for a whole year? </a:t>
            </a:r>
          </a:p>
          <a:p>
            <a:pPr marL="342900" indent="-342900">
              <a:buFont typeface="+mj-lt"/>
              <a:buAutoNum type="arabicPeriod"/>
            </a:pPr>
            <a:r>
              <a:rPr lang="en-US" sz="2000" kern="1200" dirty="0" smtClean="0">
                <a:latin typeface="Arial" pitchFamily="71" charset="0"/>
                <a:ea typeface="ＭＳ Ｐゴシック" pitchFamily="71" charset="-128"/>
                <a:cs typeface="ＭＳ Ｐゴシック" pitchFamily="71" charset="-128"/>
              </a:rPr>
              <a:t>What would the electricity cost be if you replaced bulbs with 23-watt fluorescent or LED bulbs?</a:t>
            </a:r>
          </a:p>
          <a:p>
            <a:pPr marL="342900" indent="-342900">
              <a:buFont typeface="+mj-lt"/>
              <a:buAutoNum type="arabicPeriod"/>
            </a:pPr>
            <a:r>
              <a:rPr lang="en-US" sz="2000" kern="1200" dirty="0" smtClean="0">
                <a:latin typeface="Arial" pitchFamily="71" charset="0"/>
                <a:ea typeface="ＭＳ Ｐゴシック" pitchFamily="71" charset="-128"/>
              </a:rPr>
              <a:t>When you go home today, add your family’s light wattage use. What is the cost of one year without turning off a light in your home?</a:t>
            </a:r>
            <a:endParaRPr lang="en-US" sz="2000" dirty="0"/>
          </a:p>
        </p:txBody>
      </p:sp>
      <p:pic>
        <p:nvPicPr>
          <p:cNvPr id="1027" name="Picture 3"/>
          <p:cNvPicPr>
            <a:picLocks noChangeAspect="1" noChangeArrowheads="1"/>
          </p:cNvPicPr>
          <p:nvPr/>
        </p:nvPicPr>
        <p:blipFill>
          <a:blip r:embed="rId3" cstate="screen"/>
          <a:srcRect/>
          <a:stretch>
            <a:fillRect/>
          </a:stretch>
        </p:blipFill>
        <p:spPr bwMode="auto">
          <a:xfrm>
            <a:off x="5920740" y="196782"/>
            <a:ext cx="2664411" cy="2952914"/>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7" name="TextBox 6"/>
          <p:cNvSpPr txBox="1"/>
          <p:nvPr/>
        </p:nvSpPr>
        <p:spPr>
          <a:xfrm>
            <a:off x="297180" y="1703070"/>
            <a:ext cx="5612130" cy="1323439"/>
          </a:xfrm>
          <a:prstGeom prst="rect">
            <a:avLst/>
          </a:prstGeom>
          <a:noFill/>
        </p:spPr>
        <p:txBody>
          <a:bodyPr wrap="square" rtlCol="0">
            <a:spAutoFit/>
          </a:bodyPr>
          <a:lstStyle/>
          <a:p>
            <a:pPr>
              <a:buNone/>
            </a:pPr>
            <a:r>
              <a:rPr lang="en-US" sz="2000" dirty="0" smtClean="0"/>
              <a:t>Add the light bulb wattage in your bedroom. </a:t>
            </a:r>
          </a:p>
          <a:p>
            <a:pPr>
              <a:buNone/>
            </a:pPr>
            <a:r>
              <a:rPr lang="en-US" sz="2000" dirty="0" smtClean="0">
                <a:latin typeface="Arial" pitchFamily="71" charset="0"/>
                <a:ea typeface="ＭＳ Ｐゴシック" pitchFamily="71" charset="-128"/>
                <a:cs typeface="ＭＳ Ｐゴシック" pitchFamily="71" charset="-128"/>
              </a:rPr>
              <a:t>Or assume that you have four 100-watt incandescent bulbs. The lights total 400 watts.  </a:t>
            </a:r>
          </a:p>
          <a:p>
            <a:pPr>
              <a:buNone/>
            </a:pPr>
            <a:r>
              <a:rPr lang="en-US" sz="2000" dirty="0" smtClean="0">
                <a:latin typeface="Arial" pitchFamily="71" charset="0"/>
                <a:ea typeface="ＭＳ Ｐゴシック" pitchFamily="71" charset="-128"/>
                <a:cs typeface="ＭＳ Ｐゴシック" pitchFamily="71" charset="-128"/>
              </a:rPr>
              <a:t>Assume you pay 15 cents per kWh.</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4"/>
          <p:cNvSpPr>
            <a:spLocks noGrp="1"/>
          </p:cNvSpPr>
          <p:nvPr>
            <p:ph type="sldNum" sz="quarter" idx="11"/>
          </p:nvPr>
        </p:nvSpPr>
        <p:spPr>
          <a:noFill/>
        </p:spPr>
        <p:txBody>
          <a:bodyPr/>
          <a:lstStyle/>
          <a:p>
            <a:fld id="{49A4E46E-CA03-3240-978A-9D7A1D6E9C50}" type="slidenum">
              <a:rPr lang="en-US">
                <a:latin typeface="Arial" pitchFamily="-106" charset="0"/>
                <a:ea typeface="ＭＳ Ｐゴシック" charset="-128"/>
                <a:cs typeface="ＭＳ Ｐゴシック" charset="-128"/>
              </a:rPr>
              <a:pPr/>
              <a:t>17</a:t>
            </a:fld>
            <a:endParaRPr lang="en-US" sz="1200" dirty="0">
              <a:solidFill>
                <a:schemeClr val="tx1"/>
              </a:solidFill>
              <a:latin typeface="Arial" pitchFamily="-106" charset="0"/>
              <a:ea typeface="ＭＳ Ｐゴシック" charset="-128"/>
              <a:cs typeface="ＭＳ Ｐゴシック" charset="-128"/>
            </a:endParaRPr>
          </a:p>
        </p:txBody>
      </p:sp>
      <p:sp>
        <p:nvSpPr>
          <p:cNvPr id="31748" name="Rectangle 6"/>
          <p:cNvSpPr>
            <a:spLocks noGrp="1" noChangeArrowheads="1"/>
          </p:cNvSpPr>
          <p:nvPr>
            <p:ph type="title"/>
          </p:nvPr>
        </p:nvSpPr>
        <p:spPr>
          <a:effectLst/>
        </p:spPr>
        <p:txBody>
          <a:bodyPr/>
          <a:lstStyle/>
          <a:p>
            <a:pPr eaLnBrk="1" hangingPunct="1"/>
            <a:r>
              <a:rPr lang="en-US" dirty="0" smtClean="0"/>
              <a:t>Summary: Fill in the blanks</a:t>
            </a:r>
            <a:endParaRPr lang="en-US" dirty="0">
              <a:cs typeface="ＭＳ Ｐゴシック" charset="-128"/>
            </a:endParaRPr>
          </a:p>
        </p:txBody>
      </p:sp>
      <p:sp>
        <p:nvSpPr>
          <p:cNvPr id="6" name="Content Placeholder 5"/>
          <p:cNvSpPr>
            <a:spLocks noGrp="1"/>
          </p:cNvSpPr>
          <p:nvPr>
            <p:ph idx="1"/>
          </p:nvPr>
        </p:nvSpPr>
        <p:spPr>
          <a:xfrm>
            <a:off x="457200" y="1943913"/>
            <a:ext cx="8229600" cy="3653999"/>
          </a:xfrm>
        </p:spPr>
        <p:txBody>
          <a:bodyPr/>
          <a:lstStyle/>
          <a:p>
            <a:r>
              <a:rPr lang="en-US" dirty="0" smtClean="0"/>
              <a:t>Electricity is our most versatile form of </a:t>
            </a:r>
            <a:r>
              <a:rPr lang="en-US" dirty="0" smtClean="0">
                <a:solidFill>
                  <a:schemeClr val="bg1"/>
                </a:solidFill>
              </a:rPr>
              <a:t>energy</a:t>
            </a:r>
            <a:r>
              <a:rPr lang="en-US" dirty="0" smtClean="0"/>
              <a:t>. Electricity is created by the flow of tiny particles called </a:t>
            </a:r>
            <a:r>
              <a:rPr lang="en-US" dirty="0" smtClean="0">
                <a:solidFill>
                  <a:schemeClr val="bg1"/>
                </a:solidFill>
              </a:rPr>
              <a:t>electrons</a:t>
            </a:r>
            <a:r>
              <a:rPr lang="en-US" dirty="0" smtClean="0"/>
              <a:t> that have an </a:t>
            </a:r>
            <a:r>
              <a:rPr lang="en-US" dirty="0" smtClean="0">
                <a:solidFill>
                  <a:schemeClr val="bg1"/>
                </a:solidFill>
              </a:rPr>
              <a:t>electrical</a:t>
            </a:r>
            <a:r>
              <a:rPr lang="en-US" dirty="0" smtClean="0"/>
              <a:t> charge.</a:t>
            </a:r>
          </a:p>
          <a:p>
            <a:endParaRPr lang="en-US" dirty="0" smtClean="0"/>
          </a:p>
          <a:p>
            <a:r>
              <a:rPr lang="en-US" dirty="0" smtClean="0"/>
              <a:t>At power plants, electricity is produced by converting an </a:t>
            </a:r>
            <a:r>
              <a:rPr lang="en-US" dirty="0" smtClean="0">
                <a:solidFill>
                  <a:schemeClr val="bg1"/>
                </a:solidFill>
              </a:rPr>
              <a:t>energy source   </a:t>
            </a:r>
            <a:r>
              <a:rPr lang="en-US" dirty="0" smtClean="0"/>
              <a:t>into electricity. </a:t>
            </a:r>
          </a:p>
          <a:p>
            <a:endParaRPr lang="en-US" dirty="0" smtClean="0"/>
          </a:p>
          <a:p>
            <a:r>
              <a:rPr lang="en-US" dirty="0" smtClean="0"/>
              <a:t>In the U.S., the source is usually a </a:t>
            </a:r>
            <a:r>
              <a:rPr lang="en-US" dirty="0" smtClean="0">
                <a:solidFill>
                  <a:schemeClr val="bg1"/>
                </a:solidFill>
              </a:rPr>
              <a:t>fossil fuel</a:t>
            </a:r>
            <a:r>
              <a:rPr lang="en-US" dirty="0" smtClean="0"/>
              <a:t>,</a:t>
            </a:r>
            <a:r>
              <a:rPr lang="en-US" dirty="0" smtClean="0">
                <a:solidFill>
                  <a:schemeClr val="bg1"/>
                </a:solidFill>
              </a:rPr>
              <a:t> uranium</a:t>
            </a:r>
            <a:r>
              <a:rPr lang="en-US" dirty="0" smtClean="0"/>
              <a:t>, or </a:t>
            </a:r>
            <a:r>
              <a:rPr lang="en-US" dirty="0" smtClean="0">
                <a:solidFill>
                  <a:schemeClr val="bg1"/>
                </a:solidFill>
              </a:rPr>
              <a:t>moving water</a:t>
            </a:r>
            <a:r>
              <a:rPr lang="en-US" dirty="0" smtClean="0"/>
              <a:t>. Solar power, </a:t>
            </a:r>
            <a:r>
              <a:rPr lang="en-US" dirty="0" smtClean="0">
                <a:solidFill>
                  <a:schemeClr val="bg1"/>
                </a:solidFill>
              </a:rPr>
              <a:t>wind</a:t>
            </a:r>
            <a:r>
              <a:rPr lang="en-US" dirty="0" smtClean="0"/>
              <a:t>, biomass, or </a:t>
            </a:r>
            <a:r>
              <a:rPr lang="en-US" dirty="0" smtClean="0">
                <a:solidFill>
                  <a:schemeClr val="bg1"/>
                </a:solidFill>
              </a:rPr>
              <a:t>geothermal </a:t>
            </a:r>
            <a:r>
              <a:rPr lang="en-US" dirty="0" smtClean="0"/>
              <a:t>can also be used. </a:t>
            </a:r>
          </a:p>
          <a:p>
            <a:endParaRPr lang="en-US" dirty="0" smtClean="0"/>
          </a:p>
          <a:p>
            <a:r>
              <a:rPr lang="en-US" dirty="0" smtClean="0"/>
              <a:t>Most U.S. power plants generate electricity by heating water to produce </a:t>
            </a:r>
            <a:r>
              <a:rPr lang="en-US" dirty="0" smtClean="0">
                <a:solidFill>
                  <a:schemeClr val="bg1"/>
                </a:solidFill>
              </a:rPr>
              <a:t>steam</a:t>
            </a:r>
            <a:r>
              <a:rPr lang="en-US" dirty="0" smtClean="0"/>
              <a:t> and then using steam to turn the blades of a </a:t>
            </a:r>
            <a:r>
              <a:rPr lang="en-US" dirty="0" smtClean="0">
                <a:solidFill>
                  <a:schemeClr val="bg1"/>
                </a:solidFill>
              </a:rPr>
              <a:t>turbine</a:t>
            </a:r>
            <a:r>
              <a:rPr lang="en-US" dirty="0" smtClean="0"/>
              <a:t> attached to a </a:t>
            </a:r>
            <a:r>
              <a:rPr lang="en-US" dirty="0" smtClean="0">
                <a:solidFill>
                  <a:schemeClr val="bg1"/>
                </a:solidFill>
              </a:rPr>
              <a:t>generator. </a:t>
            </a:r>
          </a:p>
          <a:p>
            <a:pPr>
              <a:buNone/>
            </a:pPr>
            <a:endParaRPr lang="en-US" dirty="0" smtClean="0"/>
          </a:p>
          <a:p>
            <a:pPr>
              <a:buNone/>
            </a:pPr>
            <a:endParaRPr lang="en-US" dirty="0"/>
          </a:p>
        </p:txBody>
      </p:sp>
      <p:cxnSp>
        <p:nvCxnSpPr>
          <p:cNvPr id="7" name="Straight Connector 6"/>
          <p:cNvCxnSpPr/>
          <p:nvPr/>
        </p:nvCxnSpPr>
        <p:spPr bwMode="auto">
          <a:xfrm>
            <a:off x="4572000" y="2169043"/>
            <a:ext cx="61668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flipV="1">
            <a:off x="2906232" y="2477386"/>
            <a:ext cx="804531" cy="354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5206409" y="2473841"/>
            <a:ext cx="836428" cy="70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a:off x="6333459" y="3133062"/>
            <a:ext cx="673396" cy="354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a:off x="7067106" y="3143693"/>
            <a:ext cx="705294" cy="354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4189228" y="4029740"/>
            <a:ext cx="382772" cy="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a:off x="4720855" y="4029740"/>
            <a:ext cx="393404" cy="354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5348175" y="3997843"/>
            <a:ext cx="673396" cy="354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6510670" y="4043917"/>
            <a:ext cx="61668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7201786" y="4033285"/>
            <a:ext cx="528084" cy="708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3" name="Straight Connector 32"/>
          <p:cNvCxnSpPr/>
          <p:nvPr/>
        </p:nvCxnSpPr>
        <p:spPr bwMode="auto">
          <a:xfrm>
            <a:off x="1258186" y="4384159"/>
            <a:ext cx="61668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a:off x="3317357" y="4316817"/>
            <a:ext cx="1020727" cy="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7914167" y="5000848"/>
            <a:ext cx="61668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5117805" y="5309192"/>
            <a:ext cx="61668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a:off x="7414438" y="5277294"/>
            <a:ext cx="61668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4"/>
          <p:cNvSpPr>
            <a:spLocks noGrp="1"/>
          </p:cNvSpPr>
          <p:nvPr>
            <p:ph type="sldNum" sz="quarter" idx="11"/>
          </p:nvPr>
        </p:nvSpPr>
        <p:spPr>
          <a:noFill/>
        </p:spPr>
        <p:txBody>
          <a:bodyPr/>
          <a:lstStyle/>
          <a:p>
            <a:fld id="{49A4E46E-CA03-3240-978A-9D7A1D6E9C50}" type="slidenum">
              <a:rPr lang="en-US">
                <a:latin typeface="Arial" pitchFamily="-106" charset="0"/>
                <a:ea typeface="ＭＳ Ｐゴシック" charset="-128"/>
                <a:cs typeface="ＭＳ Ｐゴシック" charset="-128"/>
              </a:rPr>
              <a:pPr/>
              <a:t>18</a:t>
            </a:fld>
            <a:endParaRPr lang="en-US" sz="1200" dirty="0">
              <a:solidFill>
                <a:schemeClr val="tx1"/>
              </a:solidFill>
              <a:latin typeface="Arial" pitchFamily="-106" charset="0"/>
              <a:ea typeface="ＭＳ Ｐゴシック" charset="-128"/>
              <a:cs typeface="ＭＳ Ｐゴシック" charset="-128"/>
            </a:endParaRPr>
          </a:p>
        </p:txBody>
      </p:sp>
      <p:sp>
        <p:nvSpPr>
          <p:cNvPr id="31748" name="Rectangle 6"/>
          <p:cNvSpPr>
            <a:spLocks noGrp="1" noChangeArrowheads="1"/>
          </p:cNvSpPr>
          <p:nvPr>
            <p:ph type="title"/>
          </p:nvPr>
        </p:nvSpPr>
        <p:spPr>
          <a:effectLst/>
        </p:spPr>
        <p:txBody>
          <a:bodyPr/>
          <a:lstStyle/>
          <a:p>
            <a:pPr eaLnBrk="1" hangingPunct="1"/>
            <a:r>
              <a:rPr lang="en-US" dirty="0" smtClean="0"/>
              <a:t>Summary (continued)</a:t>
            </a:r>
            <a:endParaRPr lang="en-US" dirty="0">
              <a:cs typeface="ＭＳ Ｐゴシック" charset="-128"/>
            </a:endParaRPr>
          </a:p>
        </p:txBody>
      </p:sp>
      <p:sp>
        <p:nvSpPr>
          <p:cNvPr id="6" name="Content Placeholder 5"/>
          <p:cNvSpPr>
            <a:spLocks noGrp="1"/>
          </p:cNvSpPr>
          <p:nvPr>
            <p:ph idx="1"/>
          </p:nvPr>
        </p:nvSpPr>
        <p:spPr>
          <a:xfrm>
            <a:off x="401444" y="2111182"/>
            <a:ext cx="8229600" cy="3308311"/>
          </a:xfrm>
        </p:spPr>
        <p:txBody>
          <a:bodyPr/>
          <a:lstStyle/>
          <a:p>
            <a:r>
              <a:rPr lang="en-US" dirty="0" smtClean="0"/>
              <a:t>There are three main steps in getting electricity to customers – </a:t>
            </a:r>
            <a:r>
              <a:rPr lang="en-US" dirty="0" smtClean="0">
                <a:solidFill>
                  <a:schemeClr val="bg1"/>
                </a:solidFill>
              </a:rPr>
              <a:t>generation</a:t>
            </a:r>
            <a:r>
              <a:rPr lang="en-US" dirty="0" smtClean="0"/>
              <a:t>, </a:t>
            </a:r>
            <a:r>
              <a:rPr lang="en-US" dirty="0" smtClean="0">
                <a:solidFill>
                  <a:schemeClr val="bg1"/>
                </a:solidFill>
              </a:rPr>
              <a:t>transmission, </a:t>
            </a:r>
            <a:r>
              <a:rPr lang="en-US" dirty="0" smtClean="0"/>
              <a:t>and </a:t>
            </a:r>
            <a:r>
              <a:rPr lang="en-US" dirty="0" smtClean="0">
                <a:solidFill>
                  <a:schemeClr val="bg1"/>
                </a:solidFill>
              </a:rPr>
              <a:t>distribution</a:t>
            </a:r>
            <a:r>
              <a:rPr lang="en-US" dirty="0" smtClean="0"/>
              <a:t>. </a:t>
            </a:r>
          </a:p>
          <a:p>
            <a:endParaRPr lang="en-US" dirty="0" smtClean="0"/>
          </a:p>
          <a:p>
            <a:r>
              <a:rPr lang="en-US" dirty="0" smtClean="0"/>
              <a:t>Electricity is sent through a </a:t>
            </a:r>
            <a:r>
              <a:rPr lang="en-US" dirty="0" smtClean="0">
                <a:solidFill>
                  <a:schemeClr val="bg1"/>
                </a:solidFill>
              </a:rPr>
              <a:t>power grid </a:t>
            </a:r>
            <a:r>
              <a:rPr lang="en-US" dirty="0" smtClean="0"/>
              <a:t>to customers. </a:t>
            </a:r>
          </a:p>
          <a:p>
            <a:endParaRPr lang="en-US" dirty="0" smtClean="0"/>
          </a:p>
          <a:p>
            <a:r>
              <a:rPr lang="en-US" dirty="0" smtClean="0">
                <a:solidFill>
                  <a:schemeClr val="bg1"/>
                </a:solidFill>
              </a:rPr>
              <a:t>Higher</a:t>
            </a:r>
            <a:r>
              <a:rPr lang="en-US" dirty="0" smtClean="0"/>
              <a:t> voltage goes to substations. </a:t>
            </a:r>
            <a:r>
              <a:rPr lang="en-US" dirty="0" smtClean="0">
                <a:solidFill>
                  <a:schemeClr val="bg1"/>
                </a:solidFill>
              </a:rPr>
              <a:t>Lower </a:t>
            </a:r>
            <a:r>
              <a:rPr lang="en-US" dirty="0" smtClean="0"/>
              <a:t>voltage goes to customers.</a:t>
            </a:r>
          </a:p>
          <a:p>
            <a:endParaRPr lang="en-US" dirty="0" smtClean="0"/>
          </a:p>
          <a:p>
            <a:r>
              <a:rPr lang="en-US" dirty="0" smtClean="0"/>
              <a:t>Companies that sell electricity are called </a:t>
            </a:r>
            <a:r>
              <a:rPr lang="en-US" dirty="0" smtClean="0">
                <a:solidFill>
                  <a:schemeClr val="bg1"/>
                </a:solidFill>
              </a:rPr>
              <a:t>utilities</a:t>
            </a:r>
            <a:r>
              <a:rPr lang="en-US" dirty="0" smtClean="0"/>
              <a:t>. Utilities are often </a:t>
            </a:r>
            <a:r>
              <a:rPr lang="en-US" dirty="0" smtClean="0">
                <a:solidFill>
                  <a:schemeClr val="bg1"/>
                </a:solidFill>
              </a:rPr>
              <a:t>regulated</a:t>
            </a:r>
            <a:r>
              <a:rPr lang="en-US" dirty="0" smtClean="0"/>
              <a:t> so that our electricity supply is steady.</a:t>
            </a:r>
          </a:p>
          <a:p>
            <a:pPr>
              <a:buNone/>
            </a:pPr>
            <a:endParaRPr lang="en-US" dirty="0"/>
          </a:p>
        </p:txBody>
      </p:sp>
      <p:cxnSp>
        <p:nvCxnSpPr>
          <p:cNvPr id="5" name="Straight Connector 4"/>
          <p:cNvCxnSpPr/>
          <p:nvPr/>
        </p:nvCxnSpPr>
        <p:spPr bwMode="auto">
          <a:xfrm>
            <a:off x="3359888" y="3317360"/>
            <a:ext cx="563526" cy="106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flipV="1">
            <a:off x="3987209" y="3306726"/>
            <a:ext cx="457200" cy="1063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a:off x="4221126" y="3944680"/>
            <a:ext cx="61668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a:off x="6960781" y="2399413"/>
            <a:ext cx="836428" cy="70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932121" y="2612064"/>
            <a:ext cx="836428" cy="70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a:off x="2569534" y="2643962"/>
            <a:ext cx="836428" cy="70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a:off x="691116" y="3976578"/>
            <a:ext cx="61668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4731488" y="4625164"/>
            <a:ext cx="61668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flipV="1">
            <a:off x="7368362" y="4635795"/>
            <a:ext cx="829340" cy="1"/>
          </a:xfrm>
          <a:prstGeom prst="line">
            <a:avLst/>
          </a:prstGeom>
          <a:solidFill>
            <a:schemeClr val="accent1"/>
          </a:solidFill>
          <a:ln w="12700"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Vocabulary</a:t>
            </a:r>
            <a:endParaRPr lang="en-US" dirty="0"/>
          </a:p>
        </p:txBody>
      </p:sp>
      <p:sp>
        <p:nvSpPr>
          <p:cNvPr id="3" name="Content Placeholder 2"/>
          <p:cNvSpPr>
            <a:spLocks noGrp="1"/>
          </p:cNvSpPr>
          <p:nvPr>
            <p:ph idx="1"/>
          </p:nvPr>
        </p:nvSpPr>
        <p:spPr>
          <a:xfrm>
            <a:off x="398722" y="1489600"/>
            <a:ext cx="8431619" cy="4762339"/>
          </a:xfrm>
        </p:spPr>
        <p:txBody>
          <a:bodyPr/>
          <a:lstStyle/>
          <a:p>
            <a:pPr marL="173736" indent="-173736">
              <a:lnSpc>
                <a:spcPct val="114000"/>
              </a:lnSpc>
              <a:spcBef>
                <a:spcPts val="0"/>
              </a:spcBef>
              <a:spcAft>
                <a:spcPts val="1000"/>
              </a:spcAft>
            </a:pPr>
            <a:r>
              <a:rPr lang="en-US" b="1" dirty="0" smtClean="0"/>
              <a:t>deregulation – </a:t>
            </a:r>
            <a:r>
              <a:rPr lang="en-US" dirty="0" smtClean="0"/>
              <a:t>removing or reducing government restrictions and rules </a:t>
            </a:r>
          </a:p>
          <a:p>
            <a:pPr marL="173736" indent="-173736">
              <a:lnSpc>
                <a:spcPct val="114000"/>
              </a:lnSpc>
              <a:spcBef>
                <a:spcPts val="0"/>
              </a:spcBef>
              <a:spcAft>
                <a:spcPts val="1000"/>
              </a:spcAft>
            </a:pPr>
            <a:r>
              <a:rPr lang="en-US" b="1" dirty="0" smtClean="0"/>
              <a:t>distribution</a:t>
            </a:r>
            <a:r>
              <a:rPr lang="en-US" dirty="0" smtClean="0"/>
              <a:t> – the process of sending electricity from power plants to customers</a:t>
            </a:r>
          </a:p>
          <a:p>
            <a:pPr marL="173736" indent="-173736">
              <a:lnSpc>
                <a:spcPct val="114000"/>
              </a:lnSpc>
              <a:spcAft>
                <a:spcPts val="1000"/>
              </a:spcAft>
            </a:pPr>
            <a:r>
              <a:rPr lang="en-US" b="1" dirty="0" smtClean="0"/>
              <a:t>electrical energy</a:t>
            </a:r>
            <a:r>
              <a:rPr lang="en-US" dirty="0" smtClean="0"/>
              <a:t> – the flow of tiny, negatively charged particles called electrons, usually through a wire </a:t>
            </a:r>
          </a:p>
          <a:p>
            <a:pPr marL="173736" indent="-173736">
              <a:lnSpc>
                <a:spcPct val="114000"/>
              </a:lnSpc>
              <a:spcAft>
                <a:spcPts val="1000"/>
              </a:spcAft>
            </a:pPr>
            <a:r>
              <a:rPr lang="en-US" b="1" dirty="0" smtClean="0"/>
              <a:t>electric meter</a:t>
            </a:r>
            <a:r>
              <a:rPr lang="en-US" dirty="0" smtClean="0"/>
              <a:t> – a device for measuring the amount of electricity being used so that the utility knows how much to charge the customer </a:t>
            </a:r>
          </a:p>
          <a:p>
            <a:pPr marL="173736" indent="-173736">
              <a:lnSpc>
                <a:spcPct val="114000"/>
              </a:lnSpc>
              <a:spcBef>
                <a:spcPts val="0"/>
              </a:spcBef>
              <a:spcAft>
                <a:spcPts val="1000"/>
              </a:spcAft>
            </a:pPr>
            <a:r>
              <a:rPr lang="en-US" b="1" dirty="0" smtClean="0"/>
              <a:t>generation</a:t>
            </a:r>
            <a:r>
              <a:rPr lang="en-US" dirty="0" smtClean="0"/>
              <a:t> – the making of electricity </a:t>
            </a:r>
          </a:p>
          <a:p>
            <a:pPr marL="173736" indent="-173736">
              <a:lnSpc>
                <a:spcPct val="114000"/>
              </a:lnSpc>
              <a:spcBef>
                <a:spcPts val="0"/>
              </a:spcBef>
              <a:spcAft>
                <a:spcPts val="1000"/>
              </a:spcAft>
            </a:pPr>
            <a:r>
              <a:rPr lang="en-US" b="1" dirty="0" smtClean="0"/>
              <a:t>generator</a:t>
            </a:r>
            <a:r>
              <a:rPr lang="en-US" dirty="0" smtClean="0"/>
              <a:t> – a machine that makes electricity </a:t>
            </a:r>
          </a:p>
          <a:p>
            <a:pPr marL="173736" indent="-173736">
              <a:lnSpc>
                <a:spcPct val="114000"/>
              </a:lnSpc>
              <a:spcBef>
                <a:spcPts val="0"/>
              </a:spcBef>
              <a:spcAft>
                <a:spcPts val="1000"/>
              </a:spcAft>
            </a:pPr>
            <a:r>
              <a:rPr lang="en-US" b="1" dirty="0" smtClean="0"/>
              <a:t>power grid</a:t>
            </a:r>
            <a:r>
              <a:rPr lang="en-US" dirty="0" smtClean="0"/>
              <a:t> - the nation-wide linked system that moves electricity from one place to another </a:t>
            </a:r>
          </a:p>
          <a:p>
            <a:endParaRPr lang="en-US" dirty="0" smtClean="0"/>
          </a:p>
          <a:p>
            <a:endParaRPr lang="en-US" dirty="0"/>
          </a:p>
        </p:txBody>
      </p:sp>
      <p:sp>
        <p:nvSpPr>
          <p:cNvPr id="4" name="Slide Number Placeholder 3"/>
          <p:cNvSpPr>
            <a:spLocks noGrp="1"/>
          </p:cNvSpPr>
          <p:nvPr>
            <p:ph type="sldNum" sz="quarter" idx="11"/>
          </p:nvPr>
        </p:nvSpPr>
        <p:spPr/>
        <p:txBody>
          <a:bodyPr/>
          <a:lstStyle/>
          <a:p>
            <a:pPr>
              <a:defRPr/>
            </a:pPr>
            <a:fld id="{5465A750-1589-154E-AF8D-C56D998487AB}" type="slidenum">
              <a:rPr lang="en-US" smtClean="0"/>
              <a:pPr>
                <a:defRPr/>
              </a:pPr>
              <a:t>19</a:t>
            </a:fld>
            <a:endParaRPr lang="en-US" sz="1200"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need to know about Electricity: </a:t>
            </a:r>
            <a:endParaRPr lang="en-US" dirty="0"/>
          </a:p>
        </p:txBody>
      </p:sp>
      <p:sp>
        <p:nvSpPr>
          <p:cNvPr id="3" name="Content Placeholder 2"/>
          <p:cNvSpPr>
            <a:spLocks noGrp="1"/>
          </p:cNvSpPr>
          <p:nvPr>
            <p:ph idx="1"/>
          </p:nvPr>
        </p:nvSpPr>
        <p:spPr>
          <a:xfrm>
            <a:off x="457200" y="1454555"/>
            <a:ext cx="8229600" cy="4935611"/>
          </a:xfrm>
        </p:spPr>
        <p:txBody>
          <a:bodyPr/>
          <a:lstStyle/>
          <a:p>
            <a:pPr>
              <a:spcBef>
                <a:spcPts val="420"/>
              </a:spcBef>
              <a:buNone/>
            </a:pPr>
            <a:r>
              <a:rPr lang="en-US" b="1" dirty="0" smtClean="0"/>
              <a:t>Basics of electricity</a:t>
            </a:r>
            <a:endParaRPr lang="en-US" dirty="0" smtClean="0"/>
          </a:p>
          <a:p>
            <a:pPr>
              <a:spcBef>
                <a:spcPts val="420"/>
              </a:spcBef>
              <a:buNone/>
            </a:pPr>
            <a:r>
              <a:rPr lang="en-US" b="1" dirty="0" smtClean="0"/>
              <a:t>Generating electricity</a:t>
            </a:r>
            <a:endParaRPr lang="en-US" dirty="0" smtClean="0"/>
          </a:p>
          <a:p>
            <a:pPr lvl="1">
              <a:spcBef>
                <a:spcPts val="420"/>
              </a:spcBef>
              <a:buClrTx/>
              <a:buFont typeface="Arial" pitchFamily="34" charset="0"/>
              <a:buChar char="–"/>
            </a:pPr>
            <a:r>
              <a:rPr lang="en-US" sz="1800" dirty="0" smtClean="0"/>
              <a:t>Using steam, turbines, generator</a:t>
            </a:r>
          </a:p>
          <a:p>
            <a:pPr lvl="1">
              <a:spcBef>
                <a:spcPts val="420"/>
              </a:spcBef>
              <a:buClrTx/>
              <a:buFont typeface="Arial" pitchFamily="34" charset="0"/>
              <a:buChar char="–"/>
            </a:pPr>
            <a:r>
              <a:rPr lang="en-US" sz="1800" dirty="0" smtClean="0"/>
              <a:t>Similarities of power plants </a:t>
            </a:r>
          </a:p>
          <a:p>
            <a:pPr>
              <a:spcBef>
                <a:spcPts val="420"/>
              </a:spcBef>
              <a:buNone/>
            </a:pPr>
            <a:r>
              <a:rPr lang="en-US" b="1" dirty="0" smtClean="0"/>
              <a:t>Distributing Electricity</a:t>
            </a:r>
            <a:endParaRPr lang="en-US" dirty="0" smtClean="0"/>
          </a:p>
          <a:p>
            <a:pPr lvl="1">
              <a:spcBef>
                <a:spcPts val="420"/>
              </a:spcBef>
              <a:buClrTx/>
              <a:buFont typeface="Arial" pitchFamily="34" charset="0"/>
              <a:buChar char="–"/>
            </a:pPr>
            <a:r>
              <a:rPr lang="en-US" sz="1800" dirty="0" smtClean="0"/>
              <a:t>Generation</a:t>
            </a:r>
          </a:p>
          <a:p>
            <a:pPr lvl="1">
              <a:spcBef>
                <a:spcPts val="420"/>
              </a:spcBef>
              <a:buClrTx/>
              <a:buFont typeface="Arial" pitchFamily="34" charset="0"/>
              <a:buChar char="–"/>
            </a:pPr>
            <a:r>
              <a:rPr lang="en-US" sz="1800" dirty="0" smtClean="0"/>
              <a:t>Transmission</a:t>
            </a:r>
          </a:p>
          <a:p>
            <a:pPr lvl="1">
              <a:spcBef>
                <a:spcPts val="420"/>
              </a:spcBef>
              <a:buClrTx/>
              <a:buFont typeface="Arial" pitchFamily="34" charset="0"/>
              <a:buChar char="–"/>
            </a:pPr>
            <a:r>
              <a:rPr lang="en-US" sz="1800" dirty="0" smtClean="0"/>
              <a:t>Distribution</a:t>
            </a:r>
          </a:p>
          <a:p>
            <a:pPr lvl="1">
              <a:spcBef>
                <a:spcPts val="420"/>
              </a:spcBef>
              <a:buClrTx/>
              <a:buFont typeface="Arial" pitchFamily="34" charset="0"/>
              <a:buChar char="–"/>
            </a:pPr>
            <a:r>
              <a:rPr lang="en-US" sz="1800" dirty="0" smtClean="0"/>
              <a:t>Power grid</a:t>
            </a:r>
          </a:p>
          <a:p>
            <a:pPr lvl="1">
              <a:spcBef>
                <a:spcPts val="420"/>
              </a:spcBef>
              <a:buClrTx/>
              <a:buFont typeface="Arial" pitchFamily="34" charset="0"/>
              <a:buChar char="–"/>
            </a:pPr>
            <a:r>
              <a:rPr lang="en-US" sz="1800" dirty="0" smtClean="0"/>
              <a:t>Smart grid</a:t>
            </a:r>
            <a:endParaRPr lang="en-US" b="1" dirty="0" smtClean="0"/>
          </a:p>
          <a:p>
            <a:pPr>
              <a:spcBef>
                <a:spcPts val="420"/>
              </a:spcBef>
              <a:buNone/>
            </a:pPr>
            <a:r>
              <a:rPr lang="en-US" b="1" dirty="0" smtClean="0"/>
              <a:t>Utilities</a:t>
            </a:r>
            <a:endParaRPr lang="en-US" dirty="0" smtClean="0"/>
          </a:p>
          <a:p>
            <a:pPr lvl="1">
              <a:spcBef>
                <a:spcPts val="420"/>
              </a:spcBef>
              <a:buClrTx/>
              <a:buFont typeface="Arial" pitchFamily="34" charset="0"/>
              <a:buChar char="–"/>
            </a:pPr>
            <a:r>
              <a:rPr lang="en-US" sz="1800" dirty="0" smtClean="0"/>
              <a:t>Cost of electricity</a:t>
            </a:r>
          </a:p>
          <a:p>
            <a:pPr lvl="1">
              <a:spcBef>
                <a:spcPts val="420"/>
              </a:spcBef>
              <a:buClrTx/>
              <a:buFont typeface="Arial" pitchFamily="34" charset="0"/>
              <a:buChar char="–"/>
            </a:pPr>
            <a:r>
              <a:rPr lang="en-US" sz="1800" dirty="0" smtClean="0"/>
              <a:t>Regulation</a:t>
            </a:r>
          </a:p>
          <a:p>
            <a:pPr lvl="1">
              <a:spcBef>
                <a:spcPts val="420"/>
              </a:spcBef>
              <a:buClrTx/>
              <a:buFont typeface="Arial" pitchFamily="34" charset="0"/>
              <a:buChar char="–"/>
            </a:pPr>
            <a:r>
              <a:rPr lang="en-US" sz="1800" dirty="0" smtClean="0"/>
              <a:t>Deregulation</a:t>
            </a:r>
          </a:p>
          <a:p>
            <a:pPr>
              <a:spcBef>
                <a:spcPts val="420"/>
              </a:spcBef>
              <a:buNone/>
            </a:pPr>
            <a:r>
              <a:rPr lang="en-US" b="1" dirty="0" smtClean="0"/>
              <a:t>Planning for the future</a:t>
            </a:r>
            <a:endParaRPr lang="en-US" dirty="0" smtClean="0"/>
          </a:p>
          <a:p>
            <a:pPr>
              <a:buNone/>
            </a:pPr>
            <a:endParaRPr lang="en-US" dirty="0"/>
          </a:p>
        </p:txBody>
      </p:sp>
      <p:sp>
        <p:nvSpPr>
          <p:cNvPr id="4" name="Slide Number Placeholder 3"/>
          <p:cNvSpPr>
            <a:spLocks noGrp="1"/>
          </p:cNvSpPr>
          <p:nvPr>
            <p:ph type="sldNum" sz="quarter" idx="11"/>
          </p:nvPr>
        </p:nvSpPr>
        <p:spPr/>
        <p:txBody>
          <a:bodyPr/>
          <a:lstStyle/>
          <a:p>
            <a:pPr>
              <a:defRPr/>
            </a:pPr>
            <a:fld id="{5465A750-1589-154E-AF8D-C56D998487AB}" type="slidenum">
              <a:rPr lang="en-US" smtClean="0"/>
              <a:pPr>
                <a:defRPr/>
              </a:pPr>
              <a:t>2</a:t>
            </a:fld>
            <a:endParaRPr lang="en-US" sz="1200"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Vocabulary</a:t>
            </a:r>
            <a:endParaRPr lang="en-US" dirty="0"/>
          </a:p>
        </p:txBody>
      </p:sp>
      <p:sp>
        <p:nvSpPr>
          <p:cNvPr id="3" name="Content Placeholder 2"/>
          <p:cNvSpPr>
            <a:spLocks noGrp="1"/>
          </p:cNvSpPr>
          <p:nvPr>
            <p:ph idx="1"/>
          </p:nvPr>
        </p:nvSpPr>
        <p:spPr>
          <a:xfrm>
            <a:off x="457200" y="1603413"/>
            <a:ext cx="8229600" cy="4552838"/>
          </a:xfrm>
        </p:spPr>
        <p:txBody>
          <a:bodyPr/>
          <a:lstStyle/>
          <a:p>
            <a:pPr marL="173736" indent="-173736">
              <a:lnSpc>
                <a:spcPct val="150000"/>
              </a:lnSpc>
              <a:spcBef>
                <a:spcPts val="0"/>
              </a:spcBef>
              <a:spcAft>
                <a:spcPts val="1000"/>
              </a:spcAft>
            </a:pPr>
            <a:r>
              <a:rPr lang="en-US" b="1" dirty="0" smtClean="0"/>
              <a:t>regulation</a:t>
            </a:r>
            <a:r>
              <a:rPr lang="en-US" dirty="0" smtClean="0"/>
              <a:t> – a rule or directive made and maintained by an authority; the status of being required to follow rules made and maintained by an authority </a:t>
            </a:r>
          </a:p>
          <a:p>
            <a:pPr marL="173736" indent="-173736">
              <a:lnSpc>
                <a:spcPct val="150000"/>
              </a:lnSpc>
              <a:spcBef>
                <a:spcPts val="0"/>
              </a:spcBef>
              <a:spcAft>
                <a:spcPts val="1000"/>
              </a:spcAft>
            </a:pPr>
            <a:r>
              <a:rPr lang="en-US" b="1" dirty="0" smtClean="0"/>
              <a:t>regulatory agency</a:t>
            </a:r>
            <a:r>
              <a:rPr lang="en-US" dirty="0" smtClean="0"/>
              <a:t> – a public authority or government agency responsible for supervising or exercising authority over some area of human activity </a:t>
            </a:r>
          </a:p>
          <a:p>
            <a:pPr>
              <a:lnSpc>
                <a:spcPct val="114000"/>
              </a:lnSpc>
              <a:spcBef>
                <a:spcPts val="0"/>
              </a:spcBef>
              <a:spcAft>
                <a:spcPts val="1000"/>
              </a:spcAft>
            </a:pPr>
            <a:r>
              <a:rPr lang="en-US" b="1" dirty="0" smtClean="0"/>
              <a:t>smart grid</a:t>
            </a:r>
            <a:r>
              <a:rPr lang="en-US" dirty="0" smtClean="0"/>
              <a:t> – a name given to the use of computer intelligence applied to the transmission and distribution of electricity  </a:t>
            </a:r>
          </a:p>
          <a:p>
            <a:pPr>
              <a:lnSpc>
                <a:spcPct val="114000"/>
              </a:lnSpc>
              <a:spcBef>
                <a:spcPts val="0"/>
              </a:spcBef>
              <a:spcAft>
                <a:spcPts val="1000"/>
              </a:spcAft>
            </a:pPr>
            <a:r>
              <a:rPr lang="en-US" b="1" dirty="0" smtClean="0"/>
              <a:t>steam</a:t>
            </a:r>
            <a:r>
              <a:rPr lang="en-US" dirty="0" smtClean="0"/>
              <a:t> – water in vapor form; invisible gas made when water is heated to the boiling point </a:t>
            </a:r>
          </a:p>
          <a:p>
            <a:pPr>
              <a:lnSpc>
                <a:spcPct val="114000"/>
              </a:lnSpc>
              <a:spcBef>
                <a:spcPts val="0"/>
              </a:spcBef>
              <a:spcAft>
                <a:spcPts val="1000"/>
              </a:spcAft>
            </a:pPr>
            <a:r>
              <a:rPr lang="en-US" b="1" dirty="0" smtClean="0"/>
              <a:t>substation</a:t>
            </a:r>
            <a:r>
              <a:rPr lang="en-US" dirty="0" smtClean="0"/>
              <a:t> – a part of an electrical generation, transmission, and distribution system where voltage is transformed from high to low or the reverse </a:t>
            </a:r>
          </a:p>
          <a:p>
            <a:pPr>
              <a:lnSpc>
                <a:spcPct val="114000"/>
              </a:lnSpc>
              <a:spcBef>
                <a:spcPts val="0"/>
              </a:spcBef>
              <a:spcAft>
                <a:spcPts val="1000"/>
              </a:spcAft>
            </a:pPr>
            <a:r>
              <a:rPr lang="en-US" b="1" dirty="0" smtClean="0"/>
              <a:t>transmission</a:t>
            </a:r>
            <a:r>
              <a:rPr lang="en-US" dirty="0" smtClean="0"/>
              <a:t> – the sending or moving of electricity </a:t>
            </a:r>
          </a:p>
        </p:txBody>
      </p:sp>
      <p:sp>
        <p:nvSpPr>
          <p:cNvPr id="4" name="Slide Number Placeholder 3"/>
          <p:cNvSpPr>
            <a:spLocks noGrp="1"/>
          </p:cNvSpPr>
          <p:nvPr>
            <p:ph type="sldNum" sz="quarter" idx="11"/>
          </p:nvPr>
        </p:nvSpPr>
        <p:spPr/>
        <p:txBody>
          <a:bodyPr/>
          <a:lstStyle/>
          <a:p>
            <a:pPr>
              <a:defRPr/>
            </a:pPr>
            <a:fld id="{5465A750-1589-154E-AF8D-C56D998487AB}" type="slidenum">
              <a:rPr lang="en-US" smtClean="0"/>
              <a:pPr>
                <a:defRPr/>
              </a:pPr>
              <a:t>20</a:t>
            </a:fld>
            <a:endParaRPr lang="en-US" sz="1200" dirty="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Vocabulary</a:t>
            </a:r>
            <a:endParaRPr lang="en-US" dirty="0"/>
          </a:p>
        </p:txBody>
      </p:sp>
      <p:sp>
        <p:nvSpPr>
          <p:cNvPr id="3" name="Content Placeholder 2"/>
          <p:cNvSpPr>
            <a:spLocks noGrp="1"/>
          </p:cNvSpPr>
          <p:nvPr>
            <p:ph idx="1"/>
          </p:nvPr>
        </p:nvSpPr>
        <p:spPr/>
        <p:txBody>
          <a:bodyPr/>
          <a:lstStyle/>
          <a:p>
            <a:pPr>
              <a:lnSpc>
                <a:spcPct val="114000"/>
              </a:lnSpc>
              <a:spcBef>
                <a:spcPts val="0"/>
              </a:spcBef>
              <a:spcAft>
                <a:spcPts val="1000"/>
              </a:spcAft>
            </a:pPr>
            <a:r>
              <a:rPr lang="en-US" b="1" dirty="0" smtClean="0"/>
              <a:t>turbine</a:t>
            </a:r>
            <a:r>
              <a:rPr lang="en-US" dirty="0" smtClean="0"/>
              <a:t> - a wheel with many blades that are spun and connected to a generator to make electricity </a:t>
            </a:r>
          </a:p>
          <a:p>
            <a:pPr>
              <a:lnSpc>
                <a:spcPct val="114000"/>
              </a:lnSpc>
              <a:spcBef>
                <a:spcPts val="0"/>
              </a:spcBef>
              <a:spcAft>
                <a:spcPts val="1000"/>
              </a:spcAft>
            </a:pPr>
            <a:r>
              <a:rPr lang="en-US" b="1" dirty="0" smtClean="0"/>
              <a:t>utility</a:t>
            </a:r>
            <a:r>
              <a:rPr lang="en-US" dirty="0" smtClean="0"/>
              <a:t> - a company that provides a public service or product, such as electricity, water, or telephone </a:t>
            </a:r>
          </a:p>
          <a:p>
            <a:pPr>
              <a:lnSpc>
                <a:spcPct val="114000"/>
              </a:lnSpc>
              <a:spcBef>
                <a:spcPts val="0"/>
              </a:spcBef>
              <a:spcAft>
                <a:spcPts val="1000"/>
              </a:spcAft>
            </a:pPr>
            <a:r>
              <a:rPr lang="en-US" b="1" dirty="0" smtClean="0"/>
              <a:t>voltage</a:t>
            </a:r>
            <a:r>
              <a:rPr lang="en-US" dirty="0" smtClean="0"/>
              <a:t> – the difference in electrical charge between two points </a:t>
            </a:r>
          </a:p>
          <a:p>
            <a:endParaRPr lang="en-US" dirty="0"/>
          </a:p>
        </p:txBody>
      </p:sp>
      <p:sp>
        <p:nvSpPr>
          <p:cNvPr id="4" name="Slide Number Placeholder 3"/>
          <p:cNvSpPr>
            <a:spLocks noGrp="1"/>
          </p:cNvSpPr>
          <p:nvPr>
            <p:ph type="sldNum" sz="quarter" idx="11"/>
          </p:nvPr>
        </p:nvSpPr>
        <p:spPr/>
        <p:txBody>
          <a:bodyPr/>
          <a:lstStyle/>
          <a:p>
            <a:pPr>
              <a:defRPr/>
            </a:pPr>
            <a:fld id="{5465A750-1589-154E-AF8D-C56D998487AB}" type="slidenum">
              <a:rPr lang="en-US" smtClean="0"/>
              <a:pPr>
                <a:defRPr/>
              </a:pPr>
              <a:t>21</a:t>
            </a:fld>
            <a:endParaRPr lang="en-US" sz="1200"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dirty="0" smtClean="0">
                <a:solidFill>
                  <a:srgbClr val="FFFF00"/>
                </a:solidFill>
              </a:rPr>
              <a:t>EXTENSION LESSON</a:t>
            </a:r>
            <a:r>
              <a:rPr lang="en-US" dirty="0" smtClean="0"/>
              <a:t/>
            </a:r>
            <a:br>
              <a:rPr lang="en-US" dirty="0" smtClean="0"/>
            </a:br>
            <a:r>
              <a:rPr lang="en-US" dirty="0" smtClean="0"/>
              <a:t>Most towns and cities have only one.</a:t>
            </a:r>
            <a:endParaRPr lang="en-US" dirty="0"/>
          </a:p>
        </p:txBody>
      </p:sp>
      <p:sp>
        <p:nvSpPr>
          <p:cNvPr id="3" name="Content Placeholder 2"/>
          <p:cNvSpPr>
            <a:spLocks noGrp="1"/>
          </p:cNvSpPr>
          <p:nvPr>
            <p:ph idx="1"/>
          </p:nvPr>
        </p:nvSpPr>
        <p:spPr>
          <a:xfrm>
            <a:off x="489472" y="2000193"/>
            <a:ext cx="8229600" cy="3898801"/>
          </a:xfrm>
        </p:spPr>
        <p:txBody>
          <a:bodyPr/>
          <a:lstStyle/>
          <a:p>
            <a:pPr>
              <a:buNone/>
            </a:pPr>
            <a:r>
              <a:rPr lang="en-US" dirty="0" smtClean="0"/>
              <a:t>Most towns and cities have only one electric utility company.                                                   </a:t>
            </a:r>
          </a:p>
          <a:p>
            <a:pPr>
              <a:buNone/>
            </a:pPr>
            <a:endParaRPr lang="en-US" dirty="0" smtClean="0"/>
          </a:p>
          <a:p>
            <a:pPr>
              <a:buNone/>
            </a:pPr>
            <a:r>
              <a:rPr lang="en-US" dirty="0" smtClean="0"/>
              <a:t>When more than one business sells what you want to buy, we                               we call it </a:t>
            </a:r>
            <a:r>
              <a:rPr lang="en-US" b="1" dirty="0" smtClean="0"/>
              <a:t>competition</a:t>
            </a:r>
            <a:r>
              <a:rPr lang="en-US" dirty="0" smtClean="0"/>
              <a:t>. </a:t>
            </a:r>
          </a:p>
          <a:p>
            <a:pPr>
              <a:buNone/>
            </a:pPr>
            <a:endParaRPr lang="en-US" dirty="0" smtClean="0"/>
          </a:p>
          <a:p>
            <a:pPr>
              <a:buNone/>
            </a:pPr>
            <a:r>
              <a:rPr lang="en-US" i="1" dirty="0" smtClean="0"/>
              <a:t>Here’s an example.</a:t>
            </a:r>
          </a:p>
          <a:p>
            <a:pPr>
              <a:buNone/>
            </a:pPr>
            <a:r>
              <a:rPr lang="en-US" dirty="0" smtClean="0"/>
              <a:t>You’ve saved money for a new skateboard. Your town has only one shop that sells the skateboard you want. </a:t>
            </a:r>
          </a:p>
          <a:p>
            <a:r>
              <a:rPr lang="en-US" dirty="0" smtClean="0"/>
              <a:t>What if another shop opened? Would you buy from them if they were cheaper?</a:t>
            </a:r>
          </a:p>
          <a:p>
            <a:r>
              <a:rPr lang="en-US" dirty="0" smtClean="0"/>
              <a:t>Would you check online for a better price?</a:t>
            </a:r>
          </a:p>
          <a:p>
            <a:endParaRPr lang="en-US" dirty="0" smtClean="0"/>
          </a:p>
          <a:p>
            <a:pPr>
              <a:buNone/>
            </a:pPr>
            <a:r>
              <a:rPr lang="en-US" dirty="0" smtClean="0"/>
              <a:t>Competition might change where you spend money.</a:t>
            </a:r>
          </a:p>
        </p:txBody>
      </p:sp>
      <p:sp>
        <p:nvSpPr>
          <p:cNvPr id="4" name="Slide Number Placeholder 3"/>
          <p:cNvSpPr>
            <a:spLocks noGrp="1"/>
          </p:cNvSpPr>
          <p:nvPr>
            <p:ph type="sldNum" sz="quarter" idx="11"/>
          </p:nvPr>
        </p:nvSpPr>
        <p:spPr/>
        <p:txBody>
          <a:bodyPr/>
          <a:lstStyle/>
          <a:p>
            <a:pPr>
              <a:defRPr/>
            </a:pPr>
            <a:fld id="{5465A750-1589-154E-AF8D-C56D998487AB}" type="slidenum">
              <a:rPr lang="en-US" smtClean="0"/>
              <a:pPr>
                <a:defRPr/>
              </a:pPr>
              <a:t>22</a:t>
            </a:fld>
            <a:endParaRPr lang="en-US" sz="1200" dirty="0">
              <a:solidFill>
                <a:schemeClr val="tx1"/>
              </a:solidFill>
            </a:endParaRPr>
          </a:p>
        </p:txBody>
      </p:sp>
      <p:pic>
        <p:nvPicPr>
          <p:cNvPr id="1026" name="Picture 2"/>
          <p:cNvPicPr>
            <a:picLocks noChangeAspect="1" noChangeArrowheads="1"/>
          </p:cNvPicPr>
          <p:nvPr/>
        </p:nvPicPr>
        <p:blipFill>
          <a:blip r:embed="rId3" cstate="screen"/>
          <a:srcRect/>
          <a:stretch>
            <a:fillRect/>
          </a:stretch>
        </p:blipFill>
        <p:spPr bwMode="auto">
          <a:xfrm>
            <a:off x="6841864" y="370471"/>
            <a:ext cx="1699708" cy="2501909"/>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573" y="0"/>
            <a:ext cx="8220854" cy="1379538"/>
          </a:xfrm>
        </p:spPr>
        <p:txBody>
          <a:bodyPr/>
          <a:lstStyle/>
          <a:p>
            <a:r>
              <a:rPr lang="en-US" sz="1600" dirty="0" smtClean="0">
                <a:solidFill>
                  <a:srgbClr val="FFFF00"/>
                </a:solidFill>
              </a:rPr>
              <a:t>EXTENSION LESSON (cont’d) </a:t>
            </a:r>
            <a:r>
              <a:rPr lang="en-US" sz="2400" kern="1200" dirty="0" smtClean="0">
                <a:latin typeface="Arial" pitchFamily="71" charset="0"/>
                <a:ea typeface="ＭＳ Ｐゴシック" pitchFamily="71" charset="-128"/>
                <a:cs typeface="ＭＳ Ｐゴシック" pitchFamily="71" charset="-128"/>
              </a:rPr>
              <a:t/>
            </a:r>
            <a:br>
              <a:rPr lang="en-US" sz="2400" kern="1200" dirty="0" smtClean="0">
                <a:latin typeface="Arial" pitchFamily="71" charset="0"/>
                <a:ea typeface="ＭＳ Ｐゴシック" pitchFamily="71" charset="-128"/>
                <a:cs typeface="ＭＳ Ｐゴシック" pitchFamily="71" charset="-128"/>
              </a:rPr>
            </a:br>
            <a:r>
              <a:rPr lang="en-US" sz="2400" kern="1200" dirty="0" smtClean="0">
                <a:latin typeface="Arial" pitchFamily="71" charset="0"/>
                <a:ea typeface="ＭＳ Ｐゴシック" pitchFamily="71" charset="-128"/>
                <a:cs typeface="ＭＳ Ｐゴシック" pitchFamily="71" charset="-128"/>
              </a:rPr>
              <a:t>Why do most towns have only one utility company?</a:t>
            </a:r>
            <a:endParaRPr lang="en-US" dirty="0"/>
          </a:p>
        </p:txBody>
      </p:sp>
      <p:sp>
        <p:nvSpPr>
          <p:cNvPr id="3" name="Content Placeholder 2"/>
          <p:cNvSpPr>
            <a:spLocks noGrp="1"/>
          </p:cNvSpPr>
          <p:nvPr>
            <p:ph idx="1"/>
          </p:nvPr>
        </p:nvSpPr>
        <p:spPr/>
        <p:txBody>
          <a:bodyPr/>
          <a:lstStyle/>
          <a:p>
            <a:pPr>
              <a:buNone/>
            </a:pPr>
            <a:r>
              <a:rPr lang="en-US" kern="1200" dirty="0" smtClean="0">
                <a:latin typeface="Arial" pitchFamily="71" charset="0"/>
                <a:ea typeface="ＭＳ Ｐゴシック" pitchFamily="71" charset="-128"/>
                <a:cs typeface="ＭＳ Ｐゴシック" pitchFamily="71" charset="-128"/>
              </a:rPr>
              <a:t>Although competition is generally good for consumers, many State governments grant one company rights to provide electric service. This is called a </a:t>
            </a:r>
            <a:r>
              <a:rPr lang="en-US" b="1" kern="1200" dirty="0" smtClean="0">
                <a:latin typeface="Arial" pitchFamily="71" charset="0"/>
                <a:ea typeface="ＭＳ Ｐゴシック" pitchFamily="71" charset="-128"/>
                <a:cs typeface="ＭＳ Ｐゴシック" pitchFamily="71" charset="-128"/>
              </a:rPr>
              <a:t>monopoly</a:t>
            </a:r>
            <a:r>
              <a:rPr lang="en-US" kern="1200" dirty="0" smtClean="0">
                <a:latin typeface="Arial" pitchFamily="71" charset="0"/>
                <a:ea typeface="ＭＳ Ｐゴシック" pitchFamily="71" charset="-128"/>
                <a:cs typeface="ＭＳ Ｐゴシック" pitchFamily="71" charset="-128"/>
              </a:rPr>
              <a:t>.</a:t>
            </a:r>
          </a:p>
          <a:p>
            <a:pPr>
              <a:buNone/>
            </a:pPr>
            <a:endParaRPr lang="en-US" kern="1200" dirty="0" smtClean="0">
              <a:latin typeface="Arial" pitchFamily="71" charset="0"/>
              <a:ea typeface="ＭＳ Ｐゴシック" pitchFamily="71" charset="-128"/>
              <a:cs typeface="ＭＳ Ｐゴシック" pitchFamily="71" charset="-128"/>
            </a:endParaRPr>
          </a:p>
          <a:p>
            <a:pPr>
              <a:buNone/>
            </a:pPr>
            <a:r>
              <a:rPr lang="en-US" kern="1200" dirty="0" smtClean="0">
                <a:latin typeface="Arial" pitchFamily="71" charset="0"/>
                <a:ea typeface="ＭＳ Ｐゴシック" pitchFamily="71" charset="-128"/>
                <a:cs typeface="ＭＳ Ｐゴシック" pitchFamily="71" charset="-128"/>
              </a:rPr>
              <a:t>Why only one?</a:t>
            </a:r>
          </a:p>
          <a:p>
            <a:r>
              <a:rPr lang="en-US" kern="1200" dirty="0" smtClean="0">
                <a:latin typeface="Arial" pitchFamily="71" charset="0"/>
                <a:ea typeface="ＭＳ Ｐゴシック" pitchFamily="71" charset="-128"/>
                <a:cs typeface="ＭＳ Ｐゴシック" pitchFamily="71" charset="-128"/>
              </a:rPr>
              <a:t>The cost of providing electricity to customers in remote locations is expensive. </a:t>
            </a:r>
          </a:p>
          <a:p>
            <a:r>
              <a:rPr lang="en-US" kern="1200" dirty="0" smtClean="0">
                <a:latin typeface="Arial" pitchFamily="71" charset="0"/>
                <a:ea typeface="ＭＳ Ｐゴシック" pitchFamily="71" charset="-128"/>
                <a:cs typeface="ＭＳ Ｐゴシック" pitchFamily="71" charset="-128"/>
              </a:rPr>
              <a:t>Utility companies are granted regulated monopolies in exchange for agreeing to serve all customers instead of just the most profitable ones.</a:t>
            </a:r>
          </a:p>
          <a:p>
            <a:endParaRPr lang="en-US" kern="1200" dirty="0" smtClean="0">
              <a:latin typeface="Arial" pitchFamily="71" charset="0"/>
              <a:ea typeface="ＭＳ Ｐゴシック" pitchFamily="71" charset="-128"/>
            </a:endParaRPr>
          </a:p>
          <a:p>
            <a:pPr>
              <a:buNone/>
            </a:pPr>
            <a:r>
              <a:rPr lang="en-US" b="1" kern="1200" dirty="0" smtClean="0">
                <a:latin typeface="Arial" pitchFamily="71" charset="0"/>
                <a:ea typeface="ＭＳ Ｐゴシック" pitchFamily="71" charset="-128"/>
              </a:rPr>
              <a:t>Is your State regulated or deregulated?</a:t>
            </a:r>
          </a:p>
          <a:p>
            <a:pPr>
              <a:buNone/>
            </a:pPr>
            <a:r>
              <a:rPr lang="en-US" kern="1200" dirty="0" smtClean="0">
                <a:latin typeface="Arial" pitchFamily="71" charset="0"/>
                <a:ea typeface="ＭＳ Ｐゴシック" pitchFamily="71" charset="-128"/>
              </a:rPr>
              <a:t>Check it out at </a:t>
            </a:r>
            <a:r>
              <a:rPr lang="en-US" sz="1700" kern="1200" dirty="0" smtClean="0">
                <a:latin typeface="Arial" pitchFamily="71" charset="0"/>
                <a:ea typeface="ＭＳ Ｐゴシック" pitchFamily="71" charset="-128"/>
                <a:hlinkClick r:id="rId3"/>
              </a:rPr>
              <a:t>http://www.eia.doe.gov/cneaf/electricity/page/restructuring/restructure_elect.html</a:t>
            </a:r>
            <a:r>
              <a:rPr lang="en-US" sz="1700" kern="1200" dirty="0" smtClean="0">
                <a:latin typeface="Arial" pitchFamily="71" charset="0"/>
                <a:ea typeface="ＭＳ Ｐゴシック" pitchFamily="71" charset="-128"/>
              </a:rPr>
              <a:t> </a:t>
            </a:r>
            <a:endParaRPr lang="en-US" sz="1700" dirty="0"/>
          </a:p>
        </p:txBody>
      </p:sp>
      <p:sp>
        <p:nvSpPr>
          <p:cNvPr id="4" name="Slide Number Placeholder 3"/>
          <p:cNvSpPr>
            <a:spLocks noGrp="1"/>
          </p:cNvSpPr>
          <p:nvPr>
            <p:ph type="sldNum" sz="quarter" idx="11"/>
          </p:nvPr>
        </p:nvSpPr>
        <p:spPr/>
        <p:txBody>
          <a:bodyPr/>
          <a:lstStyle/>
          <a:p>
            <a:pPr>
              <a:defRPr/>
            </a:pPr>
            <a:fld id="{5465A750-1589-154E-AF8D-C56D998487AB}" type="slidenum">
              <a:rPr lang="en-US" smtClean="0"/>
              <a:pPr>
                <a:defRPr/>
              </a:pPr>
              <a:t>23</a:t>
            </a:fld>
            <a:endParaRPr lang="en-US" sz="1200" dirty="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4"/>
          <p:cNvSpPr>
            <a:spLocks noGrp="1"/>
          </p:cNvSpPr>
          <p:nvPr>
            <p:ph type="sldNum" sz="quarter" idx="11"/>
          </p:nvPr>
        </p:nvSpPr>
        <p:spPr>
          <a:noFill/>
        </p:spPr>
        <p:txBody>
          <a:bodyPr/>
          <a:lstStyle/>
          <a:p>
            <a:fld id="{49A4E46E-CA03-3240-978A-9D7A1D6E9C50}" type="slidenum">
              <a:rPr lang="en-US">
                <a:latin typeface="Arial" pitchFamily="-106" charset="0"/>
                <a:ea typeface="ＭＳ Ｐゴシック" charset="-128"/>
                <a:cs typeface="ＭＳ Ｐゴシック" charset="-128"/>
              </a:rPr>
              <a:pPr/>
              <a:t>24</a:t>
            </a:fld>
            <a:endParaRPr lang="en-US" sz="1200" dirty="0">
              <a:solidFill>
                <a:schemeClr val="tx1"/>
              </a:solidFill>
              <a:latin typeface="Arial" pitchFamily="-106" charset="0"/>
              <a:ea typeface="ＭＳ Ｐゴシック" charset="-128"/>
              <a:cs typeface="ＭＳ Ｐゴシック" charset="-128"/>
            </a:endParaRPr>
          </a:p>
        </p:txBody>
      </p:sp>
      <p:sp>
        <p:nvSpPr>
          <p:cNvPr id="31748" name="Rectangle 6"/>
          <p:cNvSpPr>
            <a:spLocks noGrp="1" noChangeArrowheads="1"/>
          </p:cNvSpPr>
          <p:nvPr>
            <p:ph type="title"/>
          </p:nvPr>
        </p:nvSpPr>
        <p:spPr>
          <a:effectLst/>
        </p:spPr>
        <p:txBody>
          <a:bodyPr/>
          <a:lstStyle/>
          <a:p>
            <a:pPr eaLnBrk="1" hangingPunct="1"/>
            <a:r>
              <a:rPr lang="en-US" sz="1600" dirty="0" smtClean="0">
                <a:solidFill>
                  <a:srgbClr val="FFFF00"/>
                </a:solidFill>
              </a:rPr>
              <a:t>EXTENSION LESSON (cont’d) </a:t>
            </a:r>
            <a:r>
              <a:rPr lang="en-US" dirty="0" smtClean="0"/>
              <a:t/>
            </a:r>
            <a:br>
              <a:rPr lang="en-US" dirty="0" smtClean="0"/>
            </a:br>
            <a:r>
              <a:rPr lang="en-US" dirty="0" smtClean="0"/>
              <a:t>Why does government get involved? </a:t>
            </a:r>
            <a:endParaRPr lang="en-US" dirty="0">
              <a:cs typeface="ＭＳ Ｐゴシック" charset="-128"/>
            </a:endParaRPr>
          </a:p>
        </p:txBody>
      </p:sp>
      <p:sp>
        <p:nvSpPr>
          <p:cNvPr id="6" name="Content Placeholder 5"/>
          <p:cNvSpPr>
            <a:spLocks noGrp="1"/>
          </p:cNvSpPr>
          <p:nvPr>
            <p:ph idx="1"/>
          </p:nvPr>
        </p:nvSpPr>
        <p:spPr>
          <a:xfrm>
            <a:off x="606627" y="2579271"/>
            <a:ext cx="8229600" cy="3239638"/>
          </a:xfrm>
        </p:spPr>
        <p:txBody>
          <a:bodyPr/>
          <a:lstStyle/>
          <a:p>
            <a:pPr>
              <a:buNone/>
            </a:pPr>
            <a:r>
              <a:rPr lang="en-US" dirty="0" smtClean="0"/>
              <a:t>Most States are regulated. They do not have competitive utilities. So, State governments have rules for utilities. The rules are called </a:t>
            </a:r>
            <a:r>
              <a:rPr lang="en-US" b="1" dirty="0" smtClean="0"/>
              <a:t>regulations.</a:t>
            </a:r>
            <a:r>
              <a:rPr lang="en-US" dirty="0" smtClean="0"/>
              <a:t>                              </a:t>
            </a:r>
          </a:p>
          <a:p>
            <a:pPr>
              <a:buNone/>
            </a:pPr>
            <a:endParaRPr lang="en-US" dirty="0" smtClean="0"/>
          </a:p>
          <a:p>
            <a:pPr>
              <a:buNone/>
            </a:pPr>
            <a:r>
              <a:rPr lang="en-US" dirty="0" smtClean="0"/>
              <a:t>Regulations control</a:t>
            </a:r>
          </a:p>
          <a:p>
            <a:r>
              <a:rPr lang="en-US" dirty="0" smtClean="0"/>
              <a:t>How much utilities can charge</a:t>
            </a:r>
          </a:p>
          <a:p>
            <a:r>
              <a:rPr lang="en-US" dirty="0" smtClean="0"/>
              <a:t>What services they have to provide</a:t>
            </a:r>
          </a:p>
          <a:p>
            <a:r>
              <a:rPr lang="en-US" dirty="0" smtClean="0"/>
              <a:t>How much profit they can make.</a:t>
            </a:r>
          </a:p>
          <a:p>
            <a:endParaRPr lang="en-US" dirty="0" smtClean="0"/>
          </a:p>
          <a:p>
            <a:pPr>
              <a:buNone/>
            </a:pPr>
            <a:r>
              <a:rPr lang="en-US" dirty="0" smtClean="0"/>
              <a:t>Some states are deregulating utilities. But electricity is so necessary that they still approve the price that can be charged.</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cstate="screen"/>
          <a:srcRect/>
          <a:stretch>
            <a:fillRect/>
          </a:stretch>
        </p:blipFill>
        <p:spPr bwMode="auto">
          <a:xfrm>
            <a:off x="5547694" y="186342"/>
            <a:ext cx="3432703" cy="1997461"/>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4"/>
          <p:cNvSpPr>
            <a:spLocks noGrp="1"/>
          </p:cNvSpPr>
          <p:nvPr>
            <p:ph type="sldNum" sz="quarter" idx="11"/>
          </p:nvPr>
        </p:nvSpPr>
        <p:spPr>
          <a:noFill/>
        </p:spPr>
        <p:txBody>
          <a:bodyPr/>
          <a:lstStyle/>
          <a:p>
            <a:fld id="{49A4E46E-CA03-3240-978A-9D7A1D6E9C50}" type="slidenum">
              <a:rPr lang="en-US">
                <a:latin typeface="Arial" pitchFamily="-106" charset="0"/>
                <a:ea typeface="ＭＳ Ｐゴシック" charset="-128"/>
                <a:cs typeface="ＭＳ Ｐゴシック" charset="-128"/>
              </a:rPr>
              <a:pPr/>
              <a:t>3</a:t>
            </a:fld>
            <a:endParaRPr lang="en-US" sz="1200" dirty="0">
              <a:solidFill>
                <a:schemeClr val="tx1"/>
              </a:solidFill>
              <a:latin typeface="Arial" pitchFamily="-106" charset="0"/>
              <a:ea typeface="ＭＳ Ｐゴシック" charset="-128"/>
              <a:cs typeface="ＭＳ Ｐゴシック" charset="-128"/>
            </a:endParaRPr>
          </a:p>
        </p:txBody>
      </p:sp>
      <p:sp>
        <p:nvSpPr>
          <p:cNvPr id="31748" name="Rectangle 6"/>
          <p:cNvSpPr>
            <a:spLocks noGrp="1" noChangeArrowheads="1"/>
          </p:cNvSpPr>
          <p:nvPr>
            <p:ph type="title"/>
          </p:nvPr>
        </p:nvSpPr>
        <p:spPr>
          <a:effectLst/>
        </p:spPr>
        <p:txBody>
          <a:bodyPr/>
          <a:lstStyle/>
          <a:p>
            <a:pPr eaLnBrk="1" hangingPunct="1"/>
            <a:r>
              <a:rPr lang="en-US" dirty="0" smtClean="0">
                <a:cs typeface="ＭＳ Ｐゴシック" charset="-128"/>
              </a:rPr>
              <a:t>What </a:t>
            </a:r>
            <a:r>
              <a:rPr lang="en-US" smtClean="0">
                <a:cs typeface="ＭＳ Ｐゴシック" charset="-128"/>
              </a:rPr>
              <a:t>is electricity?</a:t>
            </a:r>
            <a:endParaRPr lang="en-US" dirty="0">
              <a:cs typeface="ＭＳ Ｐゴシック" charset="-128"/>
            </a:endParaRPr>
          </a:p>
        </p:txBody>
      </p:sp>
      <p:sp>
        <p:nvSpPr>
          <p:cNvPr id="6" name="Content Placeholder 5"/>
          <p:cNvSpPr>
            <a:spLocks noGrp="1"/>
          </p:cNvSpPr>
          <p:nvPr>
            <p:ph idx="1"/>
          </p:nvPr>
        </p:nvSpPr>
        <p:spPr>
          <a:xfrm>
            <a:off x="467332" y="2608001"/>
            <a:ext cx="8229600" cy="2970996"/>
          </a:xfrm>
          <a:effectLst>
            <a:outerShdw blurRad="50800" dist="38100" dir="2700000" sx="101000" sy="101000" algn="tl" rotWithShape="0">
              <a:prstClr val="black">
                <a:alpha val="30000"/>
              </a:prstClr>
            </a:outerShdw>
          </a:effectLst>
        </p:spPr>
        <p:txBody>
          <a:bodyPr/>
          <a:lstStyle/>
          <a:p>
            <a:pPr>
              <a:buNone/>
            </a:pPr>
            <a:r>
              <a:rPr lang="en-US" sz="2000" b="1" dirty="0" smtClean="0"/>
              <a:t>Electricity is the flow of electrons.</a:t>
            </a:r>
            <a:endParaRPr lang="en-US" sz="2000" dirty="0" smtClean="0"/>
          </a:p>
          <a:p>
            <a:r>
              <a:rPr lang="en-US" sz="2000" dirty="0" smtClean="0"/>
              <a:t>Sometimes you see it in the sky in a lightning streak. </a:t>
            </a:r>
          </a:p>
          <a:p>
            <a:r>
              <a:rPr lang="en-US" sz="2000" dirty="0" smtClean="0"/>
              <a:t>Sometimes you hear it crackle when you take off a sweater.</a:t>
            </a:r>
          </a:p>
          <a:p>
            <a:pPr>
              <a:buNone/>
            </a:pPr>
            <a:endParaRPr lang="en-US" sz="2000" dirty="0" smtClean="0"/>
          </a:p>
          <a:p>
            <a:pPr>
              <a:buNone/>
            </a:pPr>
            <a:r>
              <a:rPr lang="en-US" sz="2000" dirty="0" smtClean="0"/>
              <a:t> </a:t>
            </a:r>
            <a:r>
              <a:rPr lang="en-US" sz="2000" b="1" dirty="0" smtClean="0"/>
              <a:t>We make electricity flow through a wire to send it to where we  need it. </a:t>
            </a:r>
          </a:p>
          <a:p>
            <a:r>
              <a:rPr lang="en-US" sz="2000" dirty="0" smtClean="0"/>
              <a:t>One reason we use so much electricity is that it can be used in so many ways. We send it by wire into homes, schools, and workplaces to provide light, heat, cooling, and to run machines. </a:t>
            </a:r>
          </a:p>
          <a:p>
            <a:pPr>
              <a:buNone/>
            </a:pPr>
            <a:endParaRPr lang="en-US" dirty="0" smtClean="0"/>
          </a:p>
          <a:p>
            <a:pPr>
              <a:buNone/>
            </a:pPr>
            <a:endParaRPr lang="en-US" dirty="0" smtClean="0"/>
          </a:p>
          <a:p>
            <a:pPr>
              <a:buNone/>
            </a:pPr>
            <a:endParaRPr lang="en-US" dirty="0" smtClean="0"/>
          </a:p>
          <a:p>
            <a:pPr>
              <a:buNone/>
            </a:pPr>
            <a:endParaRPr lang="en-US" dirty="0"/>
          </a:p>
        </p:txBody>
      </p:sp>
      <p:pic>
        <p:nvPicPr>
          <p:cNvPr id="1026" name="Picture 2"/>
          <p:cNvPicPr>
            <a:picLocks noChangeAspect="1" noChangeArrowheads="1"/>
          </p:cNvPicPr>
          <p:nvPr/>
        </p:nvPicPr>
        <p:blipFill>
          <a:blip r:embed="rId3" cstate="screen"/>
          <a:srcRect/>
          <a:stretch>
            <a:fillRect/>
          </a:stretch>
        </p:blipFill>
        <p:spPr bwMode="auto">
          <a:xfrm>
            <a:off x="5800300" y="392877"/>
            <a:ext cx="2818370" cy="2363321"/>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additive="base">
                                        <p:cTn id="19" dur="500" fill="hold"/>
                                        <p:tgtEl>
                                          <p:spTgt spid="1026"/>
                                        </p:tgtEl>
                                        <p:attrNameLst>
                                          <p:attrName>ppt_x</p:attrName>
                                        </p:attrNameLst>
                                      </p:cBhvr>
                                      <p:tavLst>
                                        <p:tav tm="0">
                                          <p:val>
                                            <p:strVal val="0-#ppt_w/2"/>
                                          </p:val>
                                        </p:tav>
                                        <p:tav tm="100000">
                                          <p:val>
                                            <p:strVal val="#ppt_x"/>
                                          </p:val>
                                        </p:tav>
                                      </p:tavLst>
                                    </p:anim>
                                    <p:anim calcmode="lin" valueType="num">
                                      <p:cBhvr additive="base">
                                        <p:cTn id="20"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fade">
                                      <p:cBhvr>
                                        <p:cTn id="30"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4"/>
          <p:cNvSpPr>
            <a:spLocks noGrp="1"/>
          </p:cNvSpPr>
          <p:nvPr>
            <p:ph type="sldNum" sz="quarter" idx="11"/>
          </p:nvPr>
        </p:nvSpPr>
        <p:spPr>
          <a:noFill/>
        </p:spPr>
        <p:txBody>
          <a:bodyPr/>
          <a:lstStyle/>
          <a:p>
            <a:fld id="{49A4E46E-CA03-3240-978A-9D7A1D6E9C50}" type="slidenum">
              <a:rPr lang="en-US">
                <a:latin typeface="Arial" pitchFamily="-106" charset="0"/>
                <a:ea typeface="ＭＳ Ｐゴシック" charset="-128"/>
                <a:cs typeface="ＭＳ Ｐゴシック" charset="-128"/>
              </a:rPr>
              <a:pPr/>
              <a:t>4</a:t>
            </a:fld>
            <a:endParaRPr lang="en-US" sz="1200" dirty="0">
              <a:solidFill>
                <a:schemeClr val="tx1"/>
              </a:solidFill>
              <a:latin typeface="Arial" pitchFamily="-106" charset="0"/>
              <a:ea typeface="ＭＳ Ｐゴシック" charset="-128"/>
              <a:cs typeface="ＭＳ Ｐゴシック" charset="-128"/>
            </a:endParaRPr>
          </a:p>
        </p:txBody>
      </p:sp>
      <p:sp>
        <p:nvSpPr>
          <p:cNvPr id="31748" name="Rectangle 6"/>
          <p:cNvSpPr>
            <a:spLocks noGrp="1" noChangeArrowheads="1"/>
          </p:cNvSpPr>
          <p:nvPr>
            <p:ph type="title"/>
          </p:nvPr>
        </p:nvSpPr>
        <p:spPr>
          <a:effectLst/>
        </p:spPr>
        <p:txBody>
          <a:bodyPr/>
          <a:lstStyle/>
          <a:p>
            <a:r>
              <a:rPr lang="en-US" dirty="0" smtClean="0"/>
              <a:t>How is electricity produced? </a:t>
            </a:r>
            <a:endParaRPr lang="en-US" dirty="0">
              <a:cs typeface="ＭＳ Ｐゴシック" charset="-128"/>
            </a:endParaRPr>
          </a:p>
        </p:txBody>
      </p:sp>
      <p:sp>
        <p:nvSpPr>
          <p:cNvPr id="6" name="Content Placeholder 5"/>
          <p:cNvSpPr>
            <a:spLocks noGrp="1"/>
          </p:cNvSpPr>
          <p:nvPr>
            <p:ph idx="1"/>
          </p:nvPr>
        </p:nvSpPr>
        <p:spPr>
          <a:xfrm>
            <a:off x="205254" y="1942577"/>
            <a:ext cx="6014793" cy="2295421"/>
          </a:xfrm>
        </p:spPr>
        <p:txBody>
          <a:bodyPr/>
          <a:lstStyle/>
          <a:p>
            <a:pPr>
              <a:buNone/>
            </a:pPr>
            <a:r>
              <a:rPr lang="en-US" sz="2000" b="1" dirty="0" smtClean="0"/>
              <a:t>In the United States, we convert energy from all these sources into electricity:</a:t>
            </a:r>
          </a:p>
          <a:p>
            <a:r>
              <a:rPr lang="en-US" sz="2000" dirty="0" smtClean="0"/>
              <a:t>Fossil fuel (coal, natural gas, and oil)</a:t>
            </a:r>
          </a:p>
          <a:p>
            <a:r>
              <a:rPr lang="en-US" sz="2000" dirty="0" smtClean="0"/>
              <a:t>Moving water (hydropower)</a:t>
            </a:r>
          </a:p>
          <a:p>
            <a:r>
              <a:rPr lang="en-US" sz="2000" dirty="0" smtClean="0"/>
              <a:t>Uranium (nuclear power)</a:t>
            </a:r>
          </a:p>
          <a:p>
            <a:r>
              <a:rPr lang="en-US" sz="2000" dirty="0" smtClean="0"/>
              <a:t>Wind, sunlight (solar power), biomass, geothermal heat, and even garbage.</a:t>
            </a:r>
          </a:p>
          <a:p>
            <a:pPr>
              <a:buNone/>
            </a:pPr>
            <a:endParaRPr lang="en-US" sz="2000" dirty="0" smtClean="0"/>
          </a:p>
          <a:p>
            <a:pPr>
              <a:buNone/>
            </a:pPr>
            <a:endParaRPr lang="en-US" dirty="0" smtClean="0"/>
          </a:p>
          <a:p>
            <a:pPr>
              <a:buNone/>
            </a:pPr>
            <a:endParaRPr lang="en-US" dirty="0" smtClean="0"/>
          </a:p>
        </p:txBody>
      </p:sp>
      <p:pic>
        <p:nvPicPr>
          <p:cNvPr id="5" name="Picture 2"/>
          <p:cNvPicPr>
            <a:picLocks noChangeAspect="1" noChangeArrowheads="1"/>
          </p:cNvPicPr>
          <p:nvPr/>
        </p:nvPicPr>
        <p:blipFill>
          <a:blip r:embed="rId3" cstate="screen"/>
          <a:srcRect/>
          <a:stretch>
            <a:fillRect/>
          </a:stretch>
        </p:blipFill>
        <p:spPr bwMode="auto">
          <a:xfrm>
            <a:off x="6323142" y="249948"/>
            <a:ext cx="2143125" cy="2657475"/>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500"/>
                                        <p:tgtEl>
                                          <p:spTgt spid="6">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fade">
                                      <p:cBhvr>
                                        <p:cTn id="28"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Fuels used to make electricity in the United States, 2012</a:t>
            </a:r>
            <a:endParaRPr lang="en-US" dirty="0"/>
          </a:p>
        </p:txBody>
      </p:sp>
      <p:sp>
        <p:nvSpPr>
          <p:cNvPr id="4" name="Slide Number Placeholder 3"/>
          <p:cNvSpPr>
            <a:spLocks noGrp="1"/>
          </p:cNvSpPr>
          <p:nvPr>
            <p:ph type="sldNum" sz="quarter" idx="11"/>
          </p:nvPr>
        </p:nvSpPr>
        <p:spPr/>
        <p:txBody>
          <a:bodyPr/>
          <a:lstStyle/>
          <a:p>
            <a:pPr>
              <a:defRPr/>
            </a:pPr>
            <a:fld id="{5465A750-1589-154E-AF8D-C56D998487AB}" type="slidenum">
              <a:rPr lang="en-US" smtClean="0"/>
              <a:pPr>
                <a:defRPr/>
              </a:pPr>
              <a:t>5</a:t>
            </a:fld>
            <a:endParaRPr lang="en-US" sz="1200" dirty="0">
              <a:solidFill>
                <a:schemeClr val="tx1"/>
              </a:solidFill>
            </a:endParaRPr>
          </a:p>
        </p:txBody>
      </p:sp>
      <p:sp>
        <p:nvSpPr>
          <p:cNvPr id="6" name="TextBox 5"/>
          <p:cNvSpPr txBox="1"/>
          <p:nvPr/>
        </p:nvSpPr>
        <p:spPr>
          <a:xfrm>
            <a:off x="647940" y="6265851"/>
            <a:ext cx="6635363" cy="338554"/>
          </a:xfrm>
          <a:prstGeom prst="rect">
            <a:avLst/>
          </a:prstGeom>
          <a:noFill/>
        </p:spPr>
        <p:txBody>
          <a:bodyPr wrap="square" rtlCol="0">
            <a:spAutoFit/>
          </a:bodyPr>
          <a:lstStyle/>
          <a:p>
            <a:r>
              <a:rPr lang="en-US" sz="1600" dirty="0" smtClean="0"/>
              <a:t>Check out how your State makes electricity: </a:t>
            </a:r>
            <a:r>
              <a:rPr lang="en-US" sz="1600" dirty="0" smtClean="0">
                <a:hlinkClick r:id="rId3"/>
              </a:rPr>
              <a:t>www.eia.doe.gov/state</a:t>
            </a:r>
            <a:r>
              <a:rPr lang="en-US" sz="1600" dirty="0" smtClean="0"/>
              <a:t> </a:t>
            </a:r>
            <a:endParaRPr lang="en-US" sz="1600" dirty="0"/>
          </a:p>
        </p:txBody>
      </p:sp>
      <p:graphicFrame>
        <p:nvGraphicFramePr>
          <p:cNvPr id="8" name="Content Placeholder 4"/>
          <p:cNvGraphicFramePr>
            <a:graphicFrameLocks noGrp="1"/>
          </p:cNvGraphicFramePr>
          <p:nvPr>
            <p:ph idx="1"/>
            <p:extLst>
              <p:ext uri="{D42A27DB-BD31-4B8C-83A1-F6EECF244321}">
                <p14:modId xmlns:p14="http://schemas.microsoft.com/office/powerpoint/2010/main" val="3041244124"/>
              </p:ext>
            </p:extLst>
          </p:nvPr>
        </p:nvGraphicFramePr>
        <p:xfrm>
          <a:off x="-170120" y="1181800"/>
          <a:ext cx="9016408" cy="542260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4"/>
          <p:cNvSpPr>
            <a:spLocks noGrp="1"/>
          </p:cNvSpPr>
          <p:nvPr>
            <p:ph type="sldNum" sz="quarter" idx="11"/>
          </p:nvPr>
        </p:nvSpPr>
        <p:spPr>
          <a:noFill/>
        </p:spPr>
        <p:txBody>
          <a:bodyPr/>
          <a:lstStyle/>
          <a:p>
            <a:fld id="{49A4E46E-CA03-3240-978A-9D7A1D6E9C50}" type="slidenum">
              <a:rPr lang="en-US">
                <a:latin typeface="Arial" pitchFamily="-106" charset="0"/>
                <a:ea typeface="ＭＳ Ｐゴシック" charset="-128"/>
                <a:cs typeface="ＭＳ Ｐゴシック" charset="-128"/>
              </a:rPr>
              <a:pPr/>
              <a:t>6</a:t>
            </a:fld>
            <a:endParaRPr lang="en-US" sz="1200" dirty="0">
              <a:solidFill>
                <a:schemeClr val="tx1"/>
              </a:solidFill>
              <a:latin typeface="Arial" pitchFamily="-106" charset="0"/>
              <a:ea typeface="ＭＳ Ｐゴシック" charset="-128"/>
              <a:cs typeface="ＭＳ Ｐゴシック" charset="-128"/>
            </a:endParaRPr>
          </a:p>
        </p:txBody>
      </p:sp>
      <p:sp>
        <p:nvSpPr>
          <p:cNvPr id="31748" name="Rectangle 6"/>
          <p:cNvSpPr>
            <a:spLocks noGrp="1" noChangeArrowheads="1"/>
          </p:cNvSpPr>
          <p:nvPr>
            <p:ph type="title"/>
          </p:nvPr>
        </p:nvSpPr>
        <p:spPr>
          <a:effectLst/>
        </p:spPr>
        <p:txBody>
          <a:bodyPr/>
          <a:lstStyle/>
          <a:p>
            <a:pPr eaLnBrk="1" hangingPunct="1"/>
            <a:r>
              <a:rPr lang="en-US" dirty="0" smtClean="0">
                <a:cs typeface="ＭＳ Ｐゴシック" charset="-128"/>
              </a:rPr>
              <a:t>How does a fossil fuel power plant work?</a:t>
            </a:r>
            <a:endParaRPr lang="en-US" dirty="0">
              <a:cs typeface="ＭＳ Ｐゴシック" charset="-128"/>
            </a:endParaRPr>
          </a:p>
        </p:txBody>
      </p:sp>
      <p:sp>
        <p:nvSpPr>
          <p:cNvPr id="6" name="Content Placeholder 5"/>
          <p:cNvSpPr>
            <a:spLocks noGrp="1"/>
          </p:cNvSpPr>
          <p:nvPr>
            <p:ph idx="1"/>
          </p:nvPr>
        </p:nvSpPr>
        <p:spPr>
          <a:xfrm>
            <a:off x="398408" y="2888015"/>
            <a:ext cx="8240358" cy="2760798"/>
          </a:xfrm>
        </p:spPr>
        <p:txBody>
          <a:bodyPr/>
          <a:lstStyle/>
          <a:p>
            <a:pPr marL="342900" indent="-342900">
              <a:buFont typeface="+mj-lt"/>
              <a:buAutoNum type="arabicPeriod"/>
            </a:pPr>
            <a:r>
              <a:rPr lang="en-US" sz="2400" dirty="0" smtClean="0"/>
              <a:t>Fossil fuels are burned to heat water to produce steam.</a:t>
            </a:r>
          </a:p>
          <a:p>
            <a:pPr marL="342900" indent="-342900">
              <a:buFont typeface="+mj-lt"/>
              <a:buAutoNum type="arabicPeriod"/>
            </a:pPr>
            <a:r>
              <a:rPr lang="en-US" sz="2400" dirty="0" smtClean="0"/>
              <a:t>Steam turns the blades of a turbine.</a:t>
            </a:r>
          </a:p>
          <a:p>
            <a:pPr marL="342900" indent="-342900">
              <a:buFont typeface="+mj-lt"/>
              <a:buAutoNum type="arabicPeriod"/>
            </a:pPr>
            <a:r>
              <a:rPr lang="en-US" sz="2400" dirty="0" smtClean="0"/>
              <a:t>The turbine spins a coil of wire on the shaft of a generator that turns inside a magnetic field.</a:t>
            </a:r>
          </a:p>
          <a:p>
            <a:pPr marL="342900" indent="-342900">
              <a:buFont typeface="+mj-lt"/>
              <a:buAutoNum type="arabicPeriod"/>
            </a:pPr>
            <a:r>
              <a:rPr lang="en-US" sz="2400" dirty="0" smtClean="0"/>
              <a:t>Electrons flow in the coil…..That is electricity!</a:t>
            </a:r>
          </a:p>
          <a:p>
            <a:pPr marL="342900" indent="-342900">
              <a:buFont typeface="+mj-lt"/>
              <a:buAutoNum type="arabicPeriod"/>
            </a:pPr>
            <a:endParaRPr lang="en-US" sz="800" dirty="0" smtClean="0"/>
          </a:p>
          <a:p>
            <a:pPr marL="342900" indent="-342900">
              <a:buNone/>
            </a:pPr>
            <a:r>
              <a:rPr lang="en-US" dirty="0" smtClean="0"/>
              <a:t>Video clip: Fossil fuel power station - how it works</a:t>
            </a:r>
          </a:p>
          <a:p>
            <a:pPr marL="849312" lvl="1" indent="-342900">
              <a:buNone/>
            </a:pPr>
            <a:r>
              <a:rPr lang="en-US" dirty="0" smtClean="0">
                <a:hlinkClick r:id="rId3"/>
              </a:rPr>
              <a:t>http://www.youtube.com/watch?v=SeXG8K5_UvU</a:t>
            </a:r>
            <a:endParaRPr lang="en-US" dirty="0" smtClean="0"/>
          </a:p>
          <a:p>
            <a:pPr marL="342900" indent="-342900">
              <a:buNone/>
            </a:pPr>
            <a:r>
              <a:rPr lang="en-US" sz="1400" dirty="0" smtClean="0">
                <a:solidFill>
                  <a:srgbClr val="000000"/>
                </a:solidFill>
              </a:rPr>
              <a:t>		(courtesy of Nanticoke Generating Station)</a:t>
            </a:r>
            <a:endParaRPr lang="en-US" dirty="0" smtClean="0"/>
          </a:p>
          <a:p>
            <a:pPr marL="342900" indent="-342900">
              <a:buNone/>
            </a:pPr>
            <a:endParaRPr lang="en-US" dirty="0" smtClean="0"/>
          </a:p>
          <a:p>
            <a:pPr marL="342900" indent="-342900">
              <a:buNone/>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b="1" dirty="0"/>
          </a:p>
        </p:txBody>
      </p:sp>
      <p:pic>
        <p:nvPicPr>
          <p:cNvPr id="2051" name="Picture 3"/>
          <p:cNvPicPr>
            <a:picLocks noChangeAspect="1" noChangeArrowheads="1"/>
          </p:cNvPicPr>
          <p:nvPr/>
        </p:nvPicPr>
        <p:blipFill>
          <a:blip r:embed="rId4" cstate="screen"/>
          <a:srcRect/>
          <a:stretch>
            <a:fillRect/>
          </a:stretch>
        </p:blipFill>
        <p:spPr bwMode="auto">
          <a:xfrm>
            <a:off x="4987402" y="912179"/>
            <a:ext cx="3809882" cy="1916081"/>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2000"/>
                                        <p:tgtEl>
                                          <p:spTgt spid="6">
                                            <p:txEl>
                                              <p:pRg st="1" end="1"/>
                                            </p:txEl>
                                          </p:spTgt>
                                        </p:tgtEl>
                                      </p:cBhvr>
                                    </p:animEffect>
                                    <p:anim calcmode="lin" valueType="num">
                                      <p:cBhvr>
                                        <p:cTn id="13" dur="2000" fill="hold"/>
                                        <p:tgtEl>
                                          <p:spTgt spid="6">
                                            <p:txEl>
                                              <p:pRg st="1" end="1"/>
                                            </p:txEl>
                                          </p:spTgt>
                                        </p:tgtEl>
                                        <p:attrNameLst>
                                          <p:attrName>ppt_w</p:attrName>
                                        </p:attrNameLst>
                                      </p:cBhvr>
                                      <p:tavLst>
                                        <p:tav tm="0" fmla="#ppt_w*sin(2.5*pi*$)">
                                          <p:val>
                                            <p:fltVal val="0"/>
                                          </p:val>
                                        </p:tav>
                                        <p:tav tm="100000">
                                          <p:val>
                                            <p:fltVal val="1"/>
                                          </p:val>
                                        </p:tav>
                                      </p:tavLst>
                                    </p:anim>
                                    <p:anim calcmode="lin" valueType="num">
                                      <p:cBhvr>
                                        <p:cTn id="14" dur="2000" fill="hold"/>
                                        <p:tgtEl>
                                          <p:spTgt spid="6">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500"/>
                                        <p:tgtEl>
                                          <p:spTgt spid="6">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 calcmode="lin" valueType="num">
                                      <p:cBhvr additive="base">
                                        <p:cTn id="24"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fade">
                                      <p:cBhvr>
                                        <p:cTn id="30" dur="500"/>
                                        <p:tgtEl>
                                          <p:spTgt spid="6">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Effect transition="in" filter="fade">
                                      <p:cBhvr>
                                        <p:cTn id="33" dur="500"/>
                                        <p:tgtEl>
                                          <p:spTgt spid="6">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fade">
                                      <p:cBhvr>
                                        <p:cTn id="36"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4"/>
          <p:cNvSpPr>
            <a:spLocks noGrp="1"/>
          </p:cNvSpPr>
          <p:nvPr>
            <p:ph type="sldNum" sz="quarter" idx="11"/>
          </p:nvPr>
        </p:nvSpPr>
        <p:spPr>
          <a:noFill/>
        </p:spPr>
        <p:txBody>
          <a:bodyPr/>
          <a:lstStyle/>
          <a:p>
            <a:fld id="{49A4E46E-CA03-3240-978A-9D7A1D6E9C50}" type="slidenum">
              <a:rPr lang="en-US">
                <a:latin typeface="Arial" pitchFamily="-106" charset="0"/>
                <a:ea typeface="ＭＳ Ｐゴシック" charset="-128"/>
                <a:cs typeface="ＭＳ Ｐゴシック" charset="-128"/>
              </a:rPr>
              <a:pPr/>
              <a:t>7</a:t>
            </a:fld>
            <a:endParaRPr lang="en-US" sz="1200" dirty="0">
              <a:solidFill>
                <a:schemeClr val="tx1"/>
              </a:solidFill>
              <a:latin typeface="Arial" pitchFamily="-106" charset="0"/>
              <a:ea typeface="ＭＳ Ｐゴシック" charset="-128"/>
              <a:cs typeface="ＭＳ Ｐゴシック" charset="-128"/>
            </a:endParaRPr>
          </a:p>
        </p:txBody>
      </p:sp>
      <p:sp>
        <p:nvSpPr>
          <p:cNvPr id="31748" name="Rectangle 6"/>
          <p:cNvSpPr>
            <a:spLocks noGrp="1" noChangeArrowheads="1"/>
          </p:cNvSpPr>
          <p:nvPr>
            <p:ph type="title"/>
          </p:nvPr>
        </p:nvSpPr>
        <p:spPr>
          <a:effectLst/>
        </p:spPr>
        <p:txBody>
          <a:bodyPr/>
          <a:lstStyle/>
          <a:p>
            <a:pPr eaLnBrk="1" hangingPunct="1"/>
            <a:r>
              <a:rPr lang="en-US" dirty="0" smtClean="0">
                <a:cs typeface="ＭＳ Ｐゴシック" charset="-128"/>
              </a:rPr>
              <a:t>How does a hydroelectric power plant work?</a:t>
            </a:r>
            <a:endParaRPr lang="en-US" dirty="0">
              <a:cs typeface="ＭＳ Ｐゴシック" charset="-128"/>
            </a:endParaRPr>
          </a:p>
        </p:txBody>
      </p:sp>
      <p:sp>
        <p:nvSpPr>
          <p:cNvPr id="6" name="Content Placeholder 5"/>
          <p:cNvSpPr>
            <a:spLocks noGrp="1"/>
          </p:cNvSpPr>
          <p:nvPr>
            <p:ph idx="1"/>
          </p:nvPr>
        </p:nvSpPr>
        <p:spPr>
          <a:xfrm>
            <a:off x="341376" y="1792224"/>
            <a:ext cx="6205198" cy="4511040"/>
          </a:xfrm>
        </p:spPr>
        <p:txBody>
          <a:bodyPr/>
          <a:lstStyle/>
          <a:p>
            <a:pPr marL="347472" indent="-347472">
              <a:spcBef>
                <a:spcPts val="432"/>
              </a:spcBef>
              <a:spcAft>
                <a:spcPts val="0"/>
              </a:spcAft>
              <a:buFont typeface="+mj-lt"/>
              <a:buAutoNum type="arabicPeriod"/>
            </a:pPr>
            <a:r>
              <a:rPr lang="en-US" sz="2400" dirty="0" smtClean="0"/>
              <a:t>Mechanical energy of moving water turns the blades of a turbine.</a:t>
            </a:r>
          </a:p>
          <a:p>
            <a:pPr marL="342900" indent="-342900">
              <a:buFont typeface="+mj-lt"/>
              <a:buAutoNum type="arabicPeriod"/>
            </a:pPr>
            <a:r>
              <a:rPr lang="en-US" sz="2400" dirty="0" smtClean="0"/>
              <a:t>The turbine spins a coil of wire on the shaft of a generator that turns inside a magnetic field.</a:t>
            </a:r>
          </a:p>
          <a:p>
            <a:pPr marL="342900" indent="-342900">
              <a:buFont typeface="+mj-lt"/>
              <a:buAutoNum type="arabicPeriod"/>
            </a:pPr>
            <a:r>
              <a:rPr lang="en-US" sz="2400" dirty="0" smtClean="0"/>
              <a:t>Electrons flow in the coil…..That is electricity! </a:t>
            </a:r>
          </a:p>
          <a:p>
            <a:pPr marL="342900" indent="-342900">
              <a:buFont typeface="+mj-lt"/>
              <a:buAutoNum type="arabicPeriod"/>
            </a:pPr>
            <a:endParaRPr lang="en-US" b="1" dirty="0" smtClean="0"/>
          </a:p>
          <a:p>
            <a:pPr marL="342900" indent="-342900">
              <a:buFont typeface="+mj-lt"/>
              <a:buAutoNum type="arabicPeriod"/>
            </a:pPr>
            <a:endParaRPr lang="en-US" b="1" dirty="0" smtClean="0"/>
          </a:p>
          <a:p>
            <a:pPr marL="342900" indent="-342900">
              <a:buNone/>
            </a:pPr>
            <a:r>
              <a:rPr lang="en-US" dirty="0" smtClean="0"/>
              <a:t>Animated diagram: Hydroelectric power station - how it works</a:t>
            </a:r>
            <a:endParaRPr lang="en-US" b="1" dirty="0" smtClean="0"/>
          </a:p>
          <a:p>
            <a:pPr marL="342900" indent="-342900">
              <a:buNone/>
            </a:pPr>
            <a:r>
              <a:rPr lang="en-US" dirty="0" smtClean="0">
                <a:hlinkClick r:id="rId3"/>
              </a:rPr>
              <a:t>http://ga.water.usgs.gov/edu/hyhowworks.html</a:t>
            </a:r>
            <a:endParaRPr lang="en-US" dirty="0" smtClean="0"/>
          </a:p>
          <a:p>
            <a:pPr marL="342900" indent="-342900">
              <a:buNone/>
            </a:pPr>
            <a:r>
              <a:rPr lang="en-US" sz="1400" dirty="0" smtClean="0"/>
              <a:t>	(courtesy of the Tennessee Valley Authority) </a:t>
            </a:r>
          </a:p>
          <a:p>
            <a:pPr marL="342900" indent="-342900">
              <a:buNone/>
            </a:pPr>
            <a:endParaRPr lang="en-US" dirty="0" smtClean="0"/>
          </a:p>
          <a:p>
            <a:pPr marL="342900" indent="-342900">
              <a:buNone/>
            </a:pPr>
            <a:endParaRPr lang="en-US" dirty="0" smtClean="0"/>
          </a:p>
          <a:p>
            <a:pPr marL="342900" indent="-342900">
              <a:buFont typeface="+mj-lt"/>
              <a:buAutoNum type="arabicPeriod"/>
            </a:pPr>
            <a:endParaRPr lang="en-US" dirty="0" smtClean="0"/>
          </a:p>
          <a:p>
            <a:pPr marL="342900" indent="-342900">
              <a:buNone/>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b="1" dirty="0"/>
          </a:p>
        </p:txBody>
      </p:sp>
      <p:pic>
        <p:nvPicPr>
          <p:cNvPr id="1026" name="Picture 2"/>
          <p:cNvPicPr>
            <a:picLocks noChangeAspect="1" noChangeArrowheads="1"/>
          </p:cNvPicPr>
          <p:nvPr/>
        </p:nvPicPr>
        <p:blipFill>
          <a:blip r:embed="rId4" cstate="screen"/>
          <a:srcRect/>
          <a:stretch>
            <a:fillRect/>
          </a:stretch>
        </p:blipFill>
        <p:spPr bwMode="auto">
          <a:xfrm>
            <a:off x="6644473" y="371932"/>
            <a:ext cx="2271666" cy="351731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2000"/>
                                        <p:tgtEl>
                                          <p:spTgt spid="6">
                                            <p:txEl>
                                              <p:pRg st="1" end="1"/>
                                            </p:txEl>
                                          </p:spTgt>
                                        </p:tgtEl>
                                      </p:cBhvr>
                                    </p:animEffect>
                                    <p:anim calcmode="lin" valueType="num">
                                      <p:cBhvr>
                                        <p:cTn id="14" dur="2000" fill="hold"/>
                                        <p:tgtEl>
                                          <p:spTgt spid="6">
                                            <p:txEl>
                                              <p:pRg st="1" end="1"/>
                                            </p:txEl>
                                          </p:spTgt>
                                        </p:tgtEl>
                                        <p:attrNameLst>
                                          <p:attrName>ppt_w</p:attrName>
                                        </p:attrNameLst>
                                      </p:cBhvr>
                                      <p:tavLst>
                                        <p:tav tm="0" fmla="#ppt_w*sin(2.5*pi*$)">
                                          <p:val>
                                            <p:fltVal val="0"/>
                                          </p:val>
                                        </p:tav>
                                        <p:tav tm="100000">
                                          <p:val>
                                            <p:fltVal val="1"/>
                                          </p:val>
                                        </p:tav>
                                      </p:tavLst>
                                    </p:anim>
                                    <p:anim calcmode="lin" valueType="num">
                                      <p:cBhvr>
                                        <p:cTn id="15" dur="2000" fill="hold"/>
                                        <p:tgtEl>
                                          <p:spTgt spid="6">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 calcmode="lin" valueType="num">
                                      <p:cBhvr additive="base">
                                        <p:cTn id="20"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fade">
                                      <p:cBhvr>
                                        <p:cTn id="29" dur="500"/>
                                        <p:tgtEl>
                                          <p:spTgt spid="6">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fade">
                                      <p:cBhvr>
                                        <p:cTn id="3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4"/>
          <p:cNvSpPr>
            <a:spLocks noGrp="1"/>
          </p:cNvSpPr>
          <p:nvPr>
            <p:ph type="sldNum" sz="quarter" idx="11"/>
          </p:nvPr>
        </p:nvSpPr>
        <p:spPr>
          <a:noFill/>
        </p:spPr>
        <p:txBody>
          <a:bodyPr/>
          <a:lstStyle/>
          <a:p>
            <a:fld id="{49A4E46E-CA03-3240-978A-9D7A1D6E9C50}" type="slidenum">
              <a:rPr lang="en-US">
                <a:latin typeface="Arial" pitchFamily="-106" charset="0"/>
                <a:ea typeface="ＭＳ Ｐゴシック" charset="-128"/>
                <a:cs typeface="ＭＳ Ｐゴシック" charset="-128"/>
              </a:rPr>
              <a:pPr/>
              <a:t>8</a:t>
            </a:fld>
            <a:endParaRPr lang="en-US" sz="1200" dirty="0">
              <a:solidFill>
                <a:schemeClr val="tx1"/>
              </a:solidFill>
              <a:latin typeface="Arial" pitchFamily="-106" charset="0"/>
              <a:ea typeface="ＭＳ Ｐゴシック" charset="-128"/>
              <a:cs typeface="ＭＳ Ｐゴシック" charset="-128"/>
            </a:endParaRPr>
          </a:p>
        </p:txBody>
      </p:sp>
      <p:sp>
        <p:nvSpPr>
          <p:cNvPr id="31748" name="Rectangle 6"/>
          <p:cNvSpPr>
            <a:spLocks noGrp="1" noChangeArrowheads="1"/>
          </p:cNvSpPr>
          <p:nvPr>
            <p:ph type="title"/>
          </p:nvPr>
        </p:nvSpPr>
        <p:spPr>
          <a:effectLst/>
        </p:spPr>
        <p:txBody>
          <a:bodyPr/>
          <a:lstStyle/>
          <a:p>
            <a:pPr eaLnBrk="1" hangingPunct="1"/>
            <a:r>
              <a:rPr lang="en-US" dirty="0" smtClean="0">
                <a:cs typeface="ＭＳ Ｐゴシック" charset="-128"/>
              </a:rPr>
              <a:t>How does a nuclear power plant work?</a:t>
            </a:r>
            <a:endParaRPr lang="en-US" dirty="0">
              <a:cs typeface="ＭＳ Ｐゴシック" charset="-128"/>
            </a:endParaRPr>
          </a:p>
        </p:txBody>
      </p:sp>
      <p:sp>
        <p:nvSpPr>
          <p:cNvPr id="6" name="Content Placeholder 5"/>
          <p:cNvSpPr>
            <a:spLocks noGrp="1"/>
          </p:cNvSpPr>
          <p:nvPr>
            <p:ph idx="1"/>
          </p:nvPr>
        </p:nvSpPr>
        <p:spPr>
          <a:xfrm>
            <a:off x="531627" y="3435755"/>
            <a:ext cx="8128807" cy="2561008"/>
          </a:xfrm>
        </p:spPr>
        <p:txBody>
          <a:bodyPr/>
          <a:lstStyle/>
          <a:p>
            <a:pPr marL="342900" indent="-342900">
              <a:buFont typeface="+mj-lt"/>
              <a:buAutoNum type="arabicPeriod"/>
            </a:pPr>
            <a:r>
              <a:rPr lang="en-US" sz="2400" dirty="0" smtClean="0"/>
              <a:t>Atoms are split to heat water to produce steam.</a:t>
            </a:r>
          </a:p>
          <a:p>
            <a:pPr marL="342900" indent="-342900">
              <a:buFont typeface="+mj-lt"/>
              <a:buAutoNum type="arabicPeriod"/>
            </a:pPr>
            <a:r>
              <a:rPr lang="en-US" sz="2400" dirty="0" smtClean="0"/>
              <a:t>Steam turns the blades of a turbine.</a:t>
            </a:r>
          </a:p>
          <a:p>
            <a:pPr marL="342900" indent="-342900">
              <a:buFont typeface="+mj-lt"/>
              <a:buAutoNum type="arabicPeriod"/>
            </a:pPr>
            <a:r>
              <a:rPr lang="en-US" sz="2400" dirty="0" smtClean="0"/>
              <a:t>The turbine spins a coil of wire on the shaft of a generator that turns inside a magnetic field.</a:t>
            </a:r>
          </a:p>
          <a:p>
            <a:pPr marL="342900" indent="-342900">
              <a:buFont typeface="+mj-lt"/>
              <a:buAutoNum type="arabicPeriod"/>
            </a:pPr>
            <a:r>
              <a:rPr lang="en-US" sz="2400" dirty="0" smtClean="0"/>
              <a:t>Electrons flow in the coil…..That is electricity!</a:t>
            </a:r>
          </a:p>
          <a:p>
            <a:pPr marL="342900" indent="-342900">
              <a:buFont typeface="+mj-lt"/>
              <a:buAutoNum type="arabicPeriod"/>
            </a:pPr>
            <a:endParaRPr lang="en-US" sz="800" b="1" dirty="0" smtClean="0"/>
          </a:p>
          <a:p>
            <a:pPr marL="342900" indent="-342900">
              <a:buNone/>
            </a:pPr>
            <a:r>
              <a:rPr lang="en-US" sz="1600" dirty="0" smtClean="0"/>
              <a:t>Animated diagram: Nuclear power station - how it works</a:t>
            </a:r>
            <a:endParaRPr lang="en-US" sz="1600" b="1" dirty="0" smtClean="0"/>
          </a:p>
          <a:p>
            <a:pPr marL="342900" indent="-342900">
              <a:buNone/>
            </a:pPr>
            <a:r>
              <a:rPr lang="en-US" sz="1600" u="sng" dirty="0">
                <a:hlinkClick r:id="rId3"/>
              </a:rPr>
              <a:t>http://</a:t>
            </a:r>
            <a:r>
              <a:rPr lang="en-US" sz="1600" u="sng" dirty="0" smtClean="0">
                <a:hlinkClick r:id="rId3"/>
              </a:rPr>
              <a:t>www.nrc.gov/reading-rm/basic-ref/students/animated-pwr.html</a:t>
            </a:r>
            <a:r>
              <a:rPr lang="en-US" sz="1600" u="sng" dirty="0" smtClean="0"/>
              <a:t> </a:t>
            </a:r>
            <a:r>
              <a:rPr lang="en-US" sz="1400" dirty="0" smtClean="0"/>
              <a:t>	</a:t>
            </a:r>
          </a:p>
          <a:p>
            <a:pPr marL="342900" indent="-342900">
              <a:buNone/>
            </a:pPr>
            <a:endParaRPr lang="en-US" dirty="0" smtClean="0"/>
          </a:p>
          <a:p>
            <a:pPr marL="342900" indent="-342900">
              <a:buNone/>
            </a:pPr>
            <a:endParaRPr lang="en-US" dirty="0" smtClean="0"/>
          </a:p>
          <a:p>
            <a:pPr marL="342900" indent="-342900">
              <a:buFont typeface="+mj-lt"/>
              <a:buAutoNum type="arabicPeriod"/>
            </a:pPr>
            <a:endParaRPr lang="en-US" dirty="0" smtClean="0"/>
          </a:p>
          <a:p>
            <a:pPr marL="342900" indent="-342900">
              <a:buNone/>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b="1" dirty="0"/>
          </a:p>
        </p:txBody>
      </p:sp>
      <p:pic>
        <p:nvPicPr>
          <p:cNvPr id="1027" name="Picture 3"/>
          <p:cNvPicPr>
            <a:picLocks noChangeAspect="1" noChangeArrowheads="1"/>
          </p:cNvPicPr>
          <p:nvPr/>
        </p:nvPicPr>
        <p:blipFill>
          <a:blip r:embed="rId4" cstate="screen"/>
          <a:srcRect/>
          <a:stretch>
            <a:fillRect/>
          </a:stretch>
        </p:blipFill>
        <p:spPr bwMode="auto">
          <a:xfrm>
            <a:off x="4248614" y="948669"/>
            <a:ext cx="4750419" cy="248708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2000"/>
                                        <p:tgtEl>
                                          <p:spTgt spid="6">
                                            <p:txEl>
                                              <p:pRg st="1" end="1"/>
                                            </p:txEl>
                                          </p:spTgt>
                                        </p:tgtEl>
                                      </p:cBhvr>
                                    </p:animEffect>
                                    <p:anim calcmode="lin" valueType="num">
                                      <p:cBhvr>
                                        <p:cTn id="13" dur="2000" fill="hold"/>
                                        <p:tgtEl>
                                          <p:spTgt spid="6">
                                            <p:txEl>
                                              <p:pRg st="1" end="1"/>
                                            </p:txEl>
                                          </p:spTgt>
                                        </p:tgtEl>
                                        <p:attrNameLst>
                                          <p:attrName>ppt_w</p:attrName>
                                        </p:attrNameLst>
                                      </p:cBhvr>
                                      <p:tavLst>
                                        <p:tav tm="0" fmla="#ppt_w*sin(2.5*pi*$)">
                                          <p:val>
                                            <p:fltVal val="0"/>
                                          </p:val>
                                        </p:tav>
                                        <p:tav tm="100000">
                                          <p:val>
                                            <p:fltVal val="1"/>
                                          </p:val>
                                        </p:tav>
                                      </p:tavLst>
                                    </p:anim>
                                    <p:anim calcmode="lin" valueType="num">
                                      <p:cBhvr>
                                        <p:cTn id="14" dur="2000" fill="hold"/>
                                        <p:tgtEl>
                                          <p:spTgt spid="6">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2000"/>
                                        <p:tgtEl>
                                          <p:spTgt spid="6">
                                            <p:txEl>
                                              <p:pRg st="2" end="2"/>
                                            </p:txEl>
                                          </p:spTgt>
                                        </p:tgtEl>
                                      </p:cBhvr>
                                    </p:animEffect>
                                    <p:anim calcmode="lin" valueType="num">
                                      <p:cBhvr>
                                        <p:cTn id="20" dur="2000" fill="hold"/>
                                        <p:tgtEl>
                                          <p:spTgt spid="6">
                                            <p:txEl>
                                              <p:pRg st="2" end="2"/>
                                            </p:txEl>
                                          </p:spTgt>
                                        </p:tgtEl>
                                        <p:attrNameLst>
                                          <p:attrName>ppt_w</p:attrName>
                                        </p:attrNameLst>
                                      </p:cBhvr>
                                      <p:tavLst>
                                        <p:tav tm="0" fmla="#ppt_w*sin(2.5*pi*$)">
                                          <p:val>
                                            <p:fltVal val="0"/>
                                          </p:val>
                                        </p:tav>
                                        <p:tav tm="100000">
                                          <p:val>
                                            <p:fltVal val="1"/>
                                          </p:val>
                                        </p:tav>
                                      </p:tavLst>
                                    </p:anim>
                                    <p:anim calcmode="lin" valueType="num">
                                      <p:cBhvr>
                                        <p:cTn id="21" dur="2000" fill="hold"/>
                                        <p:tgtEl>
                                          <p:spTgt spid="6">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 calcmode="lin" valueType="num">
                                      <p:cBhvr additive="base">
                                        <p:cTn id="26"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remember</a:t>
            </a:r>
            <a:endParaRPr lang="en-US" dirty="0"/>
          </a:p>
        </p:txBody>
      </p:sp>
      <p:sp>
        <p:nvSpPr>
          <p:cNvPr id="4" name="Slide Number Placeholder 3"/>
          <p:cNvSpPr>
            <a:spLocks noGrp="1"/>
          </p:cNvSpPr>
          <p:nvPr>
            <p:ph type="sldNum" sz="quarter" idx="11"/>
          </p:nvPr>
        </p:nvSpPr>
        <p:spPr/>
        <p:txBody>
          <a:bodyPr/>
          <a:lstStyle/>
          <a:p>
            <a:pPr>
              <a:defRPr/>
            </a:pPr>
            <a:fld id="{5465A750-1589-154E-AF8D-C56D998487AB}" type="slidenum">
              <a:rPr lang="en-US" smtClean="0"/>
              <a:pPr>
                <a:defRPr/>
              </a:pPr>
              <a:t>9</a:t>
            </a:fld>
            <a:endParaRPr lang="en-US" sz="1200" dirty="0">
              <a:solidFill>
                <a:schemeClr val="tx1"/>
              </a:solidFill>
            </a:endParaRPr>
          </a:p>
        </p:txBody>
      </p:sp>
      <p:sp>
        <p:nvSpPr>
          <p:cNvPr id="6" name="Content Placeholder 5"/>
          <p:cNvSpPr>
            <a:spLocks noGrp="1"/>
          </p:cNvSpPr>
          <p:nvPr>
            <p:ph idx="1"/>
          </p:nvPr>
        </p:nvSpPr>
        <p:spPr>
          <a:xfrm>
            <a:off x="245327" y="1750742"/>
            <a:ext cx="1929160" cy="667761"/>
          </a:xfrm>
        </p:spPr>
        <p:txBody>
          <a:bodyPr/>
          <a:lstStyle/>
          <a:p>
            <a:pPr>
              <a:buNone/>
            </a:pPr>
            <a:r>
              <a:rPr lang="en-US" dirty="0" smtClean="0"/>
              <a:t>Burn fuel or </a:t>
            </a:r>
          </a:p>
          <a:p>
            <a:pPr>
              <a:buNone/>
            </a:pPr>
            <a:r>
              <a:rPr lang="en-US" dirty="0" smtClean="0"/>
              <a:t>split atoms</a:t>
            </a:r>
            <a:endParaRPr lang="en-US" dirty="0"/>
          </a:p>
        </p:txBody>
      </p:sp>
      <p:sp>
        <p:nvSpPr>
          <p:cNvPr id="7" name="Right Arrow 6"/>
          <p:cNvSpPr/>
          <p:nvPr/>
        </p:nvSpPr>
        <p:spPr bwMode="auto">
          <a:xfrm>
            <a:off x="1172976" y="2384132"/>
            <a:ext cx="656216" cy="22591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110" charset="-128"/>
            </a:endParaRPr>
          </a:p>
        </p:txBody>
      </p:sp>
      <p:sp>
        <p:nvSpPr>
          <p:cNvPr id="9" name="TextBox 8"/>
          <p:cNvSpPr txBox="1"/>
          <p:nvPr/>
        </p:nvSpPr>
        <p:spPr>
          <a:xfrm>
            <a:off x="1839558" y="2506532"/>
            <a:ext cx="1516828" cy="923330"/>
          </a:xfrm>
          <a:prstGeom prst="rect">
            <a:avLst/>
          </a:prstGeom>
          <a:noFill/>
        </p:spPr>
        <p:txBody>
          <a:bodyPr wrap="square" rtlCol="0">
            <a:spAutoFit/>
          </a:bodyPr>
          <a:lstStyle/>
          <a:p>
            <a:r>
              <a:rPr lang="en-US" sz="1800" dirty="0" smtClean="0"/>
              <a:t>Heat water to make steam</a:t>
            </a:r>
            <a:endParaRPr lang="en-US" sz="1800" dirty="0"/>
          </a:p>
        </p:txBody>
      </p:sp>
      <p:sp>
        <p:nvSpPr>
          <p:cNvPr id="10" name="Right Arrow 9"/>
          <p:cNvSpPr/>
          <p:nvPr/>
        </p:nvSpPr>
        <p:spPr bwMode="auto">
          <a:xfrm>
            <a:off x="3056964" y="3143026"/>
            <a:ext cx="656216" cy="26714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110" charset="-128"/>
            </a:endParaRPr>
          </a:p>
        </p:txBody>
      </p:sp>
      <p:sp>
        <p:nvSpPr>
          <p:cNvPr id="11" name="TextBox 10"/>
          <p:cNvSpPr txBox="1"/>
          <p:nvPr/>
        </p:nvSpPr>
        <p:spPr>
          <a:xfrm>
            <a:off x="3603812" y="3560782"/>
            <a:ext cx="1430767" cy="646331"/>
          </a:xfrm>
          <a:prstGeom prst="rect">
            <a:avLst/>
          </a:prstGeom>
          <a:noFill/>
        </p:spPr>
        <p:txBody>
          <a:bodyPr wrap="square" rtlCol="0">
            <a:spAutoFit/>
          </a:bodyPr>
          <a:lstStyle/>
          <a:p>
            <a:r>
              <a:rPr lang="en-US" sz="1800" dirty="0" smtClean="0"/>
              <a:t>Steam turns turbine</a:t>
            </a:r>
            <a:endParaRPr lang="en-US" sz="1800" dirty="0"/>
          </a:p>
        </p:txBody>
      </p:sp>
      <p:sp>
        <p:nvSpPr>
          <p:cNvPr id="12" name="Right Arrow 11"/>
          <p:cNvSpPr/>
          <p:nvPr/>
        </p:nvSpPr>
        <p:spPr bwMode="auto">
          <a:xfrm>
            <a:off x="4726192" y="5400338"/>
            <a:ext cx="656216" cy="32452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110" charset="-128"/>
            </a:endParaRPr>
          </a:p>
        </p:txBody>
      </p:sp>
      <p:sp>
        <p:nvSpPr>
          <p:cNvPr id="13" name="TextBox 12"/>
          <p:cNvSpPr txBox="1"/>
          <p:nvPr/>
        </p:nvSpPr>
        <p:spPr>
          <a:xfrm>
            <a:off x="5389579" y="4572000"/>
            <a:ext cx="1753498" cy="646331"/>
          </a:xfrm>
          <a:prstGeom prst="rect">
            <a:avLst/>
          </a:prstGeom>
          <a:noFill/>
        </p:spPr>
        <p:txBody>
          <a:bodyPr wrap="square" rtlCol="0">
            <a:spAutoFit/>
          </a:bodyPr>
          <a:lstStyle/>
          <a:p>
            <a:r>
              <a:rPr lang="en-US" sz="1800" dirty="0" smtClean="0"/>
              <a:t>Turbine turns generator</a:t>
            </a:r>
            <a:endParaRPr lang="en-US" sz="1800" dirty="0"/>
          </a:p>
        </p:txBody>
      </p:sp>
      <p:sp>
        <p:nvSpPr>
          <p:cNvPr id="14" name="Right Arrow 13"/>
          <p:cNvSpPr/>
          <p:nvPr/>
        </p:nvSpPr>
        <p:spPr bwMode="auto">
          <a:xfrm>
            <a:off x="6847240" y="4803291"/>
            <a:ext cx="656216" cy="28507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110" charset="-128"/>
            </a:endParaRPr>
          </a:p>
        </p:txBody>
      </p:sp>
      <p:sp>
        <p:nvSpPr>
          <p:cNvPr id="15" name="TextBox 14"/>
          <p:cNvSpPr txBox="1"/>
          <p:nvPr/>
        </p:nvSpPr>
        <p:spPr>
          <a:xfrm>
            <a:off x="7573383" y="4572001"/>
            <a:ext cx="1430766" cy="646331"/>
          </a:xfrm>
          <a:prstGeom prst="rect">
            <a:avLst/>
          </a:prstGeom>
          <a:noFill/>
        </p:spPr>
        <p:txBody>
          <a:bodyPr wrap="square" rtlCol="0">
            <a:spAutoFit/>
          </a:bodyPr>
          <a:lstStyle/>
          <a:p>
            <a:r>
              <a:rPr lang="en-US" sz="1800" dirty="0" smtClean="0">
                <a:solidFill>
                  <a:srgbClr val="FF0000"/>
                </a:solidFill>
              </a:rPr>
              <a:t>Electricity is generated!</a:t>
            </a:r>
            <a:endParaRPr lang="en-US" sz="1800" dirty="0">
              <a:solidFill>
                <a:srgbClr val="FF0000"/>
              </a:solidFill>
            </a:endParaRPr>
          </a:p>
        </p:txBody>
      </p:sp>
      <p:sp>
        <p:nvSpPr>
          <p:cNvPr id="18" name="TextBox 17"/>
          <p:cNvSpPr txBox="1"/>
          <p:nvPr/>
        </p:nvSpPr>
        <p:spPr>
          <a:xfrm>
            <a:off x="3700631" y="5475642"/>
            <a:ext cx="1344706" cy="923330"/>
          </a:xfrm>
          <a:prstGeom prst="rect">
            <a:avLst/>
          </a:prstGeom>
          <a:noFill/>
        </p:spPr>
        <p:txBody>
          <a:bodyPr wrap="square" rtlCol="0">
            <a:spAutoFit/>
          </a:bodyPr>
          <a:lstStyle/>
          <a:p>
            <a:r>
              <a:rPr lang="en-US" sz="1800" dirty="0" smtClean="0"/>
              <a:t>Moving water turns turbine</a:t>
            </a:r>
            <a:endParaRPr lang="en-US" sz="1800" dirty="0"/>
          </a:p>
        </p:txBody>
      </p:sp>
      <p:sp>
        <p:nvSpPr>
          <p:cNvPr id="19" name="Right Arrow 18"/>
          <p:cNvSpPr/>
          <p:nvPr/>
        </p:nvSpPr>
        <p:spPr bwMode="auto">
          <a:xfrm>
            <a:off x="4683162" y="3991086"/>
            <a:ext cx="656216" cy="32452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110" charset="-128"/>
            </a:endParaRPr>
          </a:p>
        </p:txBody>
      </p:sp>
      <p:sp>
        <p:nvSpPr>
          <p:cNvPr id="20" name="TextBox 19"/>
          <p:cNvSpPr txBox="1"/>
          <p:nvPr/>
        </p:nvSpPr>
        <p:spPr>
          <a:xfrm>
            <a:off x="3711389" y="4604273"/>
            <a:ext cx="656216" cy="369332"/>
          </a:xfrm>
          <a:prstGeom prst="rect">
            <a:avLst/>
          </a:prstGeom>
          <a:noFill/>
        </p:spPr>
        <p:txBody>
          <a:bodyPr wrap="square" rtlCol="0">
            <a:spAutoFit/>
          </a:bodyPr>
          <a:lstStyle/>
          <a:p>
            <a:r>
              <a:rPr lang="en-US" sz="1800" i="1" dirty="0" smtClean="0"/>
              <a:t>or</a:t>
            </a:r>
            <a:endParaRPr lang="en-US" sz="1800" i="1" dirty="0"/>
          </a:p>
        </p:txBody>
      </p:sp>
      <p:pic>
        <p:nvPicPr>
          <p:cNvPr id="1026" name="Picture 2"/>
          <p:cNvPicPr>
            <a:picLocks noChangeAspect="1" noChangeArrowheads="1"/>
          </p:cNvPicPr>
          <p:nvPr/>
        </p:nvPicPr>
        <p:blipFill>
          <a:blip r:embed="rId3" cstate="screen"/>
          <a:srcRect/>
          <a:stretch>
            <a:fillRect/>
          </a:stretch>
        </p:blipFill>
        <p:spPr bwMode="auto">
          <a:xfrm>
            <a:off x="5368066" y="555251"/>
            <a:ext cx="3244048" cy="2049764"/>
          </a:xfrm>
          <a:prstGeom prst="rect">
            <a:avLst/>
          </a:prstGeom>
          <a:noFill/>
          <a:ln w="3175">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0-#ppt_w/2"/>
                                          </p:val>
                                        </p:tav>
                                        <p:tav tm="100000">
                                          <p:val>
                                            <p:strVal val="#ppt_x"/>
                                          </p:val>
                                        </p:tav>
                                      </p:tavLst>
                                    </p:anim>
                                    <p:anim calcmode="lin" valueType="num">
                                      <p:cBhvr additive="base">
                                        <p:cTn id="18" dur="500" fill="hold"/>
                                        <p:tgtEl>
                                          <p:spTgt spid="20"/>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0-#ppt_w/2"/>
                                          </p:val>
                                        </p:tav>
                                        <p:tav tm="100000">
                                          <p:val>
                                            <p:strVal val="#ppt_x"/>
                                          </p:val>
                                        </p:tav>
                                      </p:tavLst>
                                    </p:anim>
                                    <p:anim calcmode="lin" valueType="num">
                                      <p:cBhvr additive="base">
                                        <p:cTn id="2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5" grpId="0"/>
      <p:bldP spid="18" grpId="0"/>
      <p:bldP spid="20" grpId="0"/>
    </p:bldLst>
  </p:timing>
</p:sld>
</file>

<file path=ppt/theme/theme1.xml><?xml version="1.0" encoding="utf-8"?>
<a:theme xmlns:a="http://schemas.openxmlformats.org/drawingml/2006/main" name="16_A2313-VI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6_A2313-VI_PP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1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10" charset="-128"/>
          </a:defRPr>
        </a:defPPr>
      </a:lstStyle>
    </a:lnDef>
  </a:objectDefaults>
  <a:extraClrSchemeLst>
    <a:extraClrScheme>
      <a:clrScheme name="16_A2313-VI_P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6_A2313-VI_P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6_A2313-VI_P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6_A2313-VI_P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6_A2313-VI_P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6_A2313-VI_P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6_A2313-VI_PPT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6_A2313-VI_P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6_A2313-VI_P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6_A2313-VI_P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6_A2313-VI_P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6_A2313-VI_P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6_A2313-VI_PPT 13">
        <a:dk1>
          <a:srgbClr val="000000"/>
        </a:dk1>
        <a:lt1>
          <a:srgbClr val="FFFFFF"/>
        </a:lt1>
        <a:dk2>
          <a:srgbClr val="000000"/>
        </a:dk2>
        <a:lt2>
          <a:srgbClr val="808080"/>
        </a:lt2>
        <a:accent1>
          <a:srgbClr val="006BB5"/>
        </a:accent1>
        <a:accent2>
          <a:srgbClr val="7ECFCE"/>
        </a:accent2>
        <a:accent3>
          <a:srgbClr val="FFFFFF"/>
        </a:accent3>
        <a:accent4>
          <a:srgbClr val="000000"/>
        </a:accent4>
        <a:accent5>
          <a:srgbClr val="AABAD7"/>
        </a:accent5>
        <a:accent6>
          <a:srgbClr val="72BBBA"/>
        </a:accent6>
        <a:hlink>
          <a:srgbClr val="0066CC"/>
        </a:hlink>
        <a:folHlink>
          <a:srgbClr val="AAC35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9313</TotalTime>
  <Words>3041</Words>
  <Application>Microsoft Office PowerPoint</Application>
  <PresentationFormat>On-screen Show (4:3)</PresentationFormat>
  <Paragraphs>318</Paragraphs>
  <Slides>24</Slides>
  <Notes>21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16_A2313-VI_PPT</vt:lpstr>
      <vt:lpstr>Lesson Two Electricity</vt:lpstr>
      <vt:lpstr>What you need to know about Electricity: </vt:lpstr>
      <vt:lpstr>What is electricity?</vt:lpstr>
      <vt:lpstr>How is electricity produced? </vt:lpstr>
      <vt:lpstr>Fuels used to make electricity in the United States, 2012</vt:lpstr>
      <vt:lpstr>How does a fossil fuel power plant work?</vt:lpstr>
      <vt:lpstr>How does a hydroelectric power plant work?</vt:lpstr>
      <vt:lpstr>How does a nuclear power plant work?</vt:lpstr>
      <vt:lpstr>What to remember</vt:lpstr>
      <vt:lpstr>Getting electricity to customers in 3 steps</vt:lpstr>
      <vt:lpstr>Electricity can travel hundreds of kilometers before you get it.</vt:lpstr>
      <vt:lpstr>What is a power grid?</vt:lpstr>
      <vt:lpstr>Who sells electricity? </vt:lpstr>
      <vt:lpstr>What is ahead?</vt:lpstr>
      <vt:lpstr>Advanced Student Assignment</vt:lpstr>
      <vt:lpstr>Advanced Student Assignment</vt:lpstr>
      <vt:lpstr>Summary: Fill in the blanks</vt:lpstr>
      <vt:lpstr>Summary (continued)</vt:lpstr>
      <vt:lpstr>Vocabulary</vt:lpstr>
      <vt:lpstr>Vocabulary</vt:lpstr>
      <vt:lpstr>Vocabulary</vt:lpstr>
      <vt:lpstr>EXTENSION LESSON Most towns and cities have only one.</vt:lpstr>
      <vt:lpstr>EXTENSION LESSON (cont’d)  Why do most towns have only one utility company?</vt:lpstr>
      <vt:lpstr>EXTENSION LESSON (cont’d)  Why does government get involved? </vt:lpstr>
    </vt:vector>
  </TitlesOfParts>
  <Company>SAIC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Arial Bold 24pt Blue</dc:title>
  <dc:creator>Donna Cheng</dc:creator>
  <cp:lastModifiedBy>Vickie Reddick</cp:lastModifiedBy>
  <cp:revision>504</cp:revision>
  <cp:lastPrinted>2007-12-06T17:16:05Z</cp:lastPrinted>
  <dcterms:created xsi:type="dcterms:W3CDTF">2011-03-30T11:43:36Z</dcterms:created>
  <dcterms:modified xsi:type="dcterms:W3CDTF">2013-10-03T15:49:33Z</dcterms:modified>
</cp:coreProperties>
</file>